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hWcelo6iWAygBEt+PHzJ7O20BI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67A8D4-60F6-40E0-8E4D-E93D540E3D32}">
  <a:tblStyle styleId="{1F67A8D4-60F6-40E0-8E4D-E93D540E3D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62" name="Google Shape;26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73" name="Google Shape;2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85" name="Google Shape;28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00" name="Google Shape;30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12" name="Google Shape;31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64" name="Google Shape;3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7783" cy="4467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:notes"/>
          <p:cNvSpPr txBox="1"/>
          <p:nvPr/>
        </p:nvSpPr>
        <p:spPr>
          <a:xfrm>
            <a:off x="3850589" y="9430250"/>
            <a:ext cx="2945302" cy="496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76" name="Google Shape;3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90" name="Google Shape;39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06" name="Google Shape;406;p2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07" name="Google Shape;40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21" name="Google Shape;421;p2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22" name="Google Shape;42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1231900"/>
            <a:ext cx="5926137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42" name="Google Shape;442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1231900"/>
            <a:ext cx="5926137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>
              <a:solidFill>
                <a:srgbClr val="230BB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100">
              <a:solidFill>
                <a:srgbClr val="230BB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89" name="Google Shape;489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2" name="Google Shape;51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13" name="Google Shape;513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>
  <p:cSld name="Title,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4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body" idx="1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3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/>
          <p:nvPr/>
        </p:nvSpPr>
        <p:spPr>
          <a:xfrm>
            <a:off x="341082" y="2546728"/>
            <a:ext cx="115098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Status and Prospects of Radiochemical Research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Dzhelepov Laboratory of Nuclear Problems of JINR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AYAGOZ Baimukhanova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PhD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research scientist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DLNP Department of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uclear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pectroscopy and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adiochemistry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3791552" y="5569800"/>
            <a:ext cx="5363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59</a:t>
            </a:r>
            <a:r>
              <a:rPr lang="en-US" sz="2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eeting of the PAC for Nuclear Physics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 13, 2024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0600" y="362299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4">
            <a:alphaModFix/>
          </a:blip>
          <a:srcRect t="30544" b="26740"/>
          <a:stretch/>
        </p:blipFill>
        <p:spPr>
          <a:xfrm>
            <a:off x="1121028" y="538080"/>
            <a:ext cx="6436767" cy="1628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"/>
          <p:cNvSpPr/>
          <p:nvPr/>
        </p:nvSpPr>
        <p:spPr>
          <a:xfrm>
            <a:off x="0" y="-1"/>
            <a:ext cx="12192000" cy="15876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08" name="Google Shape;208;p10"/>
          <p:cNvSpPr/>
          <p:nvPr/>
        </p:nvSpPr>
        <p:spPr>
          <a:xfrm>
            <a:off x="311978" y="416452"/>
            <a:ext cx="11568043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Synthesis and Analysis of Radiopharmaceuticals</a:t>
            </a:r>
            <a:endParaRPr sz="2400" b="1" i="0" u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9" name="Google Shape;209;p10"/>
          <p:cNvGrpSpPr/>
          <p:nvPr/>
        </p:nvGrpSpPr>
        <p:grpSpPr>
          <a:xfrm>
            <a:off x="311978" y="2039345"/>
            <a:ext cx="4134722" cy="2015997"/>
            <a:chOff x="1247994" y="3303778"/>
            <a:chExt cx="4134722" cy="2015997"/>
          </a:xfrm>
        </p:grpSpPr>
        <p:pic>
          <p:nvPicPr>
            <p:cNvPr id="210" name="Google Shape;210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02351" y="3303778"/>
              <a:ext cx="3626008" cy="16255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Google Shape;211;p10"/>
            <p:cNvSpPr txBox="1"/>
            <p:nvPr/>
          </p:nvSpPr>
          <p:spPr>
            <a:xfrm>
              <a:off x="1247994" y="4981221"/>
              <a:ext cx="4134722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Structure of a modern radiopharmaceutical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2" name="Google Shape;212;p10"/>
          <p:cNvSpPr txBox="1"/>
          <p:nvPr/>
        </p:nvSpPr>
        <p:spPr>
          <a:xfrm>
            <a:off x="713627" y="4471795"/>
            <a:ext cx="333142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Radiopharmaceuticals based on: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211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DTPA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68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DOTATOC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DOTA/DOTATOC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Nb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rituximab/bevacizumab</a:t>
            </a:r>
            <a:endParaRPr/>
          </a:p>
        </p:txBody>
      </p:sp>
      <p:sp>
        <p:nvSpPr>
          <p:cNvPr id="214" name="Google Shape;214;p10"/>
          <p:cNvSpPr txBox="1"/>
          <p:nvPr/>
        </p:nvSpPr>
        <p:spPr>
          <a:xfrm>
            <a:off x="4500233" y="2233777"/>
            <a:ext cx="2395542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Complex requirements: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thermodynamic stability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kinetic insertion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kinetic of complexation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radiation resistance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B47AC2-764D-4694-8232-E0B34AC5E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308" y="1702345"/>
            <a:ext cx="4676357" cy="3453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91AE17-D912-4188-B0BA-A3FA031EB355}"/>
              </a:ext>
            </a:extLst>
          </p:cNvPr>
          <p:cNvSpPr txBox="1"/>
          <p:nvPr/>
        </p:nvSpPr>
        <p:spPr>
          <a:xfrm>
            <a:off x="6949308" y="5210459"/>
            <a:ext cx="4676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Maximal intensity projection (top) and representative slice (bottom) of PET/CT examination of a 77-year-old patient suffering of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mCRPC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high tumor load using (A) [</a:t>
            </a:r>
            <a:r>
              <a:rPr lang="en-US" sz="12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44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Sc]Sc-PSMA-617 (50 MBq, 60 min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p.i.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and (B) [</a:t>
            </a:r>
            <a:r>
              <a:rPr lang="en-US" sz="12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68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Ga]Ga-PSMA-11 (120 MBq, 60 min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p.i.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(C) On the right hand side the planar scintigraphy is shown (top) and a representative slice of the post therapy SPECT/CT scan, about 24 h after application of 6700 MBq of [</a:t>
            </a:r>
            <a:r>
              <a:rPr lang="en-US" sz="12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177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Lu]Lu-PSMA-617.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1"/>
          <p:cNvPicPr preferRelativeResize="0"/>
          <p:nvPr/>
        </p:nvPicPr>
        <p:blipFill rotWithShape="1">
          <a:blip r:embed="rId3">
            <a:alphaModFix/>
          </a:blip>
          <a:srcRect l="4998" t="50820" r="3425" b="-820"/>
          <a:stretch/>
        </p:blipFill>
        <p:spPr>
          <a:xfrm>
            <a:off x="6519429" y="2011560"/>
            <a:ext cx="2785089" cy="234174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1"/>
          <p:cNvSpPr/>
          <p:nvPr/>
        </p:nvSpPr>
        <p:spPr>
          <a:xfrm>
            <a:off x="0" y="-1"/>
            <a:ext cx="12192000" cy="15876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25" name="Google Shape;225;p11"/>
          <p:cNvSpPr/>
          <p:nvPr/>
        </p:nvSpPr>
        <p:spPr>
          <a:xfrm>
            <a:off x="311978" y="160223"/>
            <a:ext cx="11568043" cy="1410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Method of </a:t>
            </a: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Hyperfine </a:t>
            </a: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nteractions </a:t>
            </a:r>
            <a:endParaRPr sz="2400" b="1" i="0" u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US" sz="28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sing radioactive 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8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racers</a:t>
            </a:r>
            <a:r>
              <a:rPr lang="en-US" sz="24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1"/>
          <p:cNvSpPr/>
          <p:nvPr/>
        </p:nvSpPr>
        <p:spPr>
          <a:xfrm>
            <a:off x="9727949" y="2302833"/>
            <a:ext cx="2152072" cy="1600438"/>
          </a:xfrm>
          <a:prstGeom prst="ellipse">
            <a:avLst/>
          </a:prstGeom>
          <a:noFill/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en-US" sz="20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In, </a:t>
            </a:r>
            <a:r>
              <a:rPr lang="en-US" sz="2000" b="1" u="none" strike="noStrik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111m</a:t>
            </a:r>
            <a:r>
              <a:rPr lang="en-US" sz="20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Cd, </a:t>
            </a:r>
            <a:r>
              <a:rPr lang="en-US" sz="2000" b="1" u="none" strike="noStrik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152</a:t>
            </a:r>
            <a:r>
              <a:rPr lang="en-US" sz="20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Eu, </a:t>
            </a:r>
            <a:r>
              <a:rPr lang="en-US" sz="2000" b="1" u="none" strike="noStrik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154</a:t>
            </a:r>
            <a:r>
              <a:rPr lang="en-US" sz="2000" b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en-US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DOTA, DTPA</a:t>
            </a:r>
            <a:endParaRPr sz="2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19805" y="4473570"/>
            <a:ext cx="3769425" cy="198240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1"/>
          <p:cNvSpPr txBox="1"/>
          <p:nvPr/>
        </p:nvSpPr>
        <p:spPr>
          <a:xfrm>
            <a:off x="7343817" y="2298128"/>
            <a:ext cx="7551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DTPA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1"/>
          <p:cNvSpPr/>
          <p:nvPr/>
        </p:nvSpPr>
        <p:spPr>
          <a:xfrm>
            <a:off x="1921164" y="2549236"/>
            <a:ext cx="267854" cy="2216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1"/>
          <p:cNvSpPr/>
          <p:nvPr/>
        </p:nvSpPr>
        <p:spPr>
          <a:xfrm>
            <a:off x="4315450" y="2549235"/>
            <a:ext cx="459750" cy="2216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B7B8F90-BFA5-4A73-99C5-6356B2409E7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092056" y="2298128"/>
            <a:ext cx="5003943" cy="40582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90E8A7-ED6A-4368-8DB2-F7D68B614A83}"/>
              </a:ext>
            </a:extLst>
          </p:cNvPr>
          <p:cNvSpPr txBox="1"/>
          <p:nvPr/>
        </p:nvSpPr>
        <p:spPr>
          <a:xfrm>
            <a:off x="2604749" y="6356350"/>
            <a:ext cx="197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baseline="-25000" dirty="0"/>
              <a:t>2</a:t>
            </a:r>
            <a:r>
              <a:rPr lang="en-US" dirty="0"/>
              <a:t> – PAC parameter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4FA685-D30B-4C42-B62C-5EA2BFD76D49}"/>
              </a:ext>
            </a:extLst>
          </p:cNvPr>
          <p:cNvSpPr txBox="1"/>
          <p:nvPr/>
        </p:nvSpPr>
        <p:spPr>
          <a:xfrm>
            <a:off x="2343340" y="2298128"/>
            <a:ext cx="96372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baseline="30000" dirty="0"/>
              <a:t>111</a:t>
            </a:r>
            <a:r>
              <a:rPr lang="en-US" b="1" dirty="0"/>
              <a:t>In (EC)</a:t>
            </a:r>
            <a:endParaRPr lang="ru-RU" b="1" baseline="30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C25C0F-BB77-4113-9EBB-5AC918943898}"/>
              </a:ext>
            </a:extLst>
          </p:cNvPr>
          <p:cNvSpPr txBox="1"/>
          <p:nvPr/>
        </p:nvSpPr>
        <p:spPr>
          <a:xfrm>
            <a:off x="4844349" y="2290739"/>
            <a:ext cx="10583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baseline="30000" dirty="0"/>
              <a:t>111m</a:t>
            </a:r>
            <a:r>
              <a:rPr lang="en-US" b="1" dirty="0"/>
              <a:t>Cd (IT)</a:t>
            </a:r>
            <a:endParaRPr lang="ru-RU" b="1" baseline="30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78DCBA-AAC5-42FD-A72D-943D878DA3DF}"/>
              </a:ext>
            </a:extLst>
          </p:cNvPr>
          <p:cNvSpPr txBox="1"/>
          <p:nvPr/>
        </p:nvSpPr>
        <p:spPr>
          <a:xfrm>
            <a:off x="2268847" y="4487444"/>
            <a:ext cx="10342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baseline="30000" dirty="0"/>
              <a:t>152</a:t>
            </a:r>
            <a:r>
              <a:rPr lang="en-US" b="1" dirty="0"/>
              <a:t>Eu (EC)</a:t>
            </a:r>
            <a:endParaRPr lang="ru-RU" b="1" baseline="30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A1193E-1DFD-47BF-987B-6935B98E249B}"/>
              </a:ext>
            </a:extLst>
          </p:cNvPr>
          <p:cNvSpPr txBox="1"/>
          <p:nvPr/>
        </p:nvSpPr>
        <p:spPr>
          <a:xfrm>
            <a:off x="4885695" y="4473570"/>
            <a:ext cx="93326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baseline="30000" dirty="0"/>
              <a:t>154</a:t>
            </a:r>
            <a:r>
              <a:rPr lang="en-US" b="1" dirty="0"/>
              <a:t>Eu (</a:t>
            </a:r>
            <a:r>
              <a:rPr lang="el-GR" b="1" dirty="0"/>
              <a:t>β</a:t>
            </a:r>
            <a:r>
              <a:rPr lang="en-US" b="1" baseline="30000" dirty="0"/>
              <a:t>-</a:t>
            </a:r>
            <a:r>
              <a:rPr lang="en-US" b="1" dirty="0"/>
              <a:t>)</a:t>
            </a:r>
            <a:endParaRPr lang="ru-RU" b="1" baseline="30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/>
          <p:nvPr/>
        </p:nvSpPr>
        <p:spPr>
          <a:xfrm>
            <a:off x="0" y="-1"/>
            <a:ext cx="12192000" cy="2397968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44" name="Google Shape;244;p12"/>
          <p:cNvSpPr/>
          <p:nvPr/>
        </p:nvSpPr>
        <p:spPr>
          <a:xfrm>
            <a:off x="311975" y="414173"/>
            <a:ext cx="1156804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Recent Results in Nuclear Physics and Research Proposals Presented by DLNP Young Scientists</a:t>
            </a:r>
          </a:p>
        </p:txBody>
      </p:sp>
      <p:sp>
        <p:nvSpPr>
          <p:cNvPr id="245" name="Google Shape;245;p12"/>
          <p:cNvSpPr txBox="1"/>
          <p:nvPr/>
        </p:nvSpPr>
        <p:spPr>
          <a:xfrm>
            <a:off x="1756665" y="2778279"/>
            <a:ext cx="8678661" cy="319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269875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Production of Trivalent Radionuclides for Nuclear Medicine and Analysis via Nuclear-Spectrometric Methods</a:t>
            </a:r>
          </a:p>
          <a:p>
            <a:pPr marL="0" marR="0" lvl="0" indent="269875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Elena </a:t>
            </a:r>
            <a:r>
              <a:rPr lang="en-US" sz="1800" u="sng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Kurakina</a:t>
            </a:r>
            <a:endParaRPr lang="en-US" sz="1800" u="sng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269875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1800" u="sng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727075" marR="0" lvl="0" indent="0" algn="ctr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Tellurium-Loaded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rganic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cintillators for the Search of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N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eutrinoless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ouble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B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eta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ecay</a:t>
            </a:r>
          </a:p>
          <a:p>
            <a:pPr marL="727075" marR="0" lvl="0" indent="0" algn="ctr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Ivan </a:t>
            </a:r>
            <a:r>
              <a:rPr lang="en-US" sz="1800" u="sng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Suslov</a:t>
            </a:r>
            <a:endParaRPr lang="ru-RU" sz="1800" u="sng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sldNum" idx="12"/>
          </p:nvPr>
        </p:nvSpPr>
        <p:spPr>
          <a:xfrm>
            <a:off x="11065163" y="6415007"/>
            <a:ext cx="814857" cy="306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519884" y="1643361"/>
            <a:ext cx="35965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Internal conversion and Auger electron emission from radioactive decay of nucleus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609" y="2600857"/>
            <a:ext cx="3960000" cy="284300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3"/>
          <p:cNvSpPr txBox="1"/>
          <p:nvPr/>
        </p:nvSpPr>
        <p:spPr>
          <a:xfrm>
            <a:off x="962291" y="5632246"/>
            <a:ext cx="807702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Obtaining experimental data for evaluation of applications of Auger electrons  to nuclear medicine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9315" y="4210743"/>
            <a:ext cx="2204264" cy="220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67809" y="2294043"/>
            <a:ext cx="3839310" cy="27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02874" y="1695810"/>
            <a:ext cx="3477146" cy="232654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3"/>
          <p:cNvSpPr txBox="1"/>
          <p:nvPr/>
        </p:nvSpPr>
        <p:spPr>
          <a:xfrm>
            <a:off x="5000803" y="1740766"/>
            <a:ext cx="28794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ESA-50 Spectrometer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3"/>
          <p:cNvSpPr/>
          <p:nvPr/>
        </p:nvSpPr>
        <p:spPr>
          <a:xfrm>
            <a:off x="0" y="-1"/>
            <a:ext cx="12192000" cy="15876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3"/>
          <p:cNvSpPr/>
          <p:nvPr/>
        </p:nvSpPr>
        <p:spPr>
          <a:xfrm>
            <a:off x="0" y="85923"/>
            <a:ext cx="12192000" cy="1410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Electron </a:t>
            </a: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pectroscopy</a:t>
            </a:r>
            <a:endParaRPr sz="2400" b="1" i="0" u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US" sz="28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sing radioactive tracers</a:t>
            </a:r>
            <a:r>
              <a:rPr lang="en-US" sz="24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0" y="-1"/>
            <a:ext cx="12192000" cy="15876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0" y="88542"/>
            <a:ext cx="12192000" cy="1410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</a:t>
            </a: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Purity Materials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Applications</a:t>
            </a:r>
            <a:endParaRPr sz="2400" i="0" u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4"/>
          <p:cNvSpPr txBox="1"/>
          <p:nvPr/>
        </p:nvSpPr>
        <p:spPr>
          <a:xfrm>
            <a:off x="7943086" y="4282194"/>
            <a:ext cx="36000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II. Reagents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Low-background electronics: solder and fluxes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Media for synthesis of radiopharmaceuticals</a:t>
            </a:r>
            <a:endParaRPr/>
          </a:p>
        </p:txBody>
      </p:sp>
      <p:sp>
        <p:nvSpPr>
          <p:cNvPr id="268" name="Google Shape;268;p14"/>
          <p:cNvSpPr txBox="1"/>
          <p:nvPr/>
        </p:nvSpPr>
        <p:spPr>
          <a:xfrm>
            <a:off x="648914" y="2324196"/>
            <a:ext cx="36000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 Low-background materials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Production of materials with ultralow impurities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Reduction of radioactive impurities in detector materials, in measured samples and in structural materials of experimental facilities and laboratories</a:t>
            </a:r>
            <a:endParaRPr/>
          </a:p>
        </p:txBody>
      </p:sp>
      <p:sp>
        <p:nvSpPr>
          <p:cNvPr id="269" name="Google Shape;269;p14"/>
          <p:cNvSpPr txBox="1"/>
          <p:nvPr/>
        </p:nvSpPr>
        <p:spPr>
          <a:xfrm>
            <a:off x="7943088" y="2324196"/>
            <a:ext cx="36000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III. Analysis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ICP-MS, ICP-AES with chemical preparation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Neutron activation analysis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Gamma-ray screening, etc.</a:t>
            </a:r>
            <a:endParaRPr/>
          </a:p>
        </p:txBody>
      </p:sp>
      <p:sp>
        <p:nvSpPr>
          <p:cNvPr id="270" name="Google Shape;270;p14"/>
          <p:cNvSpPr txBox="1"/>
          <p:nvPr/>
        </p:nvSpPr>
        <p:spPr>
          <a:xfrm>
            <a:off x="4470265" y="3047471"/>
            <a:ext cx="3251468" cy="1815882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High specific activity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Radionuclide purity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Radiochemical purity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Chemical purity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"/>
          <p:cNvSpPr txBox="1"/>
          <p:nvPr/>
        </p:nvSpPr>
        <p:spPr>
          <a:xfrm>
            <a:off x="921684" y="1646598"/>
            <a:ext cx="3587264" cy="286228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Samples for measurement</a:t>
            </a:r>
            <a:endParaRPr sz="2400" b="0" i="0" u="none" strike="noStrike" cap="none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baseline="30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82</a:t>
            </a: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96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Zr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106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Cd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5"/>
          <p:cNvSpPr txBox="1"/>
          <p:nvPr/>
        </p:nvSpPr>
        <p:spPr>
          <a:xfrm>
            <a:off x="7436476" y="1791098"/>
            <a:ext cx="3587400" cy="286228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b="0" i="0" u="none" strike="noStrike" cap="none" dirty="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Solders and fluxes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rchaeological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Pb+Sn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</a:t>
            </a:r>
            <a:r>
              <a:rPr lang="en-US" sz="2400" b="0" i="0" u="none" strike="noStrike" cap="none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Cl,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</a:t>
            </a:r>
            <a:r>
              <a:rPr lang="en-US" sz="2400" b="0" i="0" u="none" strike="noStrike" cap="none" baseline="-25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COONH</a:t>
            </a:r>
            <a:r>
              <a:rPr lang="en-US" sz="2400" b="0" i="0" u="none" strike="noStrike" cap="none" baseline="-25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5"/>
          <p:cNvSpPr txBox="1"/>
          <p:nvPr/>
        </p:nvSpPr>
        <p:spPr>
          <a:xfrm>
            <a:off x="4849079" y="4949125"/>
            <a:ext cx="6540900" cy="12006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Detector, protection and construction materials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Etching methods for copper surface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urface cleaning protocols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279" name="Google Shape;279;p15"/>
          <p:cNvPicPr preferRelativeResize="0"/>
          <p:nvPr/>
        </p:nvPicPr>
        <p:blipFill rotWithShape="1">
          <a:blip r:embed="rId3">
            <a:alphaModFix/>
          </a:blip>
          <a:srcRect l="4259"/>
          <a:stretch/>
        </p:blipFill>
        <p:spPr>
          <a:xfrm>
            <a:off x="921683" y="4551091"/>
            <a:ext cx="3587265" cy="218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5"/>
          <p:cNvPicPr preferRelativeResize="0"/>
          <p:nvPr/>
        </p:nvPicPr>
        <p:blipFill rotWithShape="1">
          <a:blip r:embed="rId4">
            <a:alphaModFix/>
          </a:blip>
          <a:srcRect l="46685"/>
          <a:stretch/>
        </p:blipFill>
        <p:spPr>
          <a:xfrm>
            <a:off x="4849079" y="1905796"/>
            <a:ext cx="2247266" cy="232182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5"/>
          <p:cNvSpPr/>
          <p:nvPr/>
        </p:nvSpPr>
        <p:spPr>
          <a:xfrm>
            <a:off x="0" y="-1"/>
            <a:ext cx="12192000" cy="15876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5"/>
          <p:cNvSpPr/>
          <p:nvPr/>
        </p:nvSpPr>
        <p:spPr>
          <a:xfrm>
            <a:off x="0" y="416452"/>
            <a:ext cx="12192000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Materials and Methods Developed at DLNP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6"/>
          <p:cNvSpPr/>
          <p:nvPr/>
        </p:nvSpPr>
        <p:spPr>
          <a:xfrm>
            <a:off x="3900197" y="4056757"/>
            <a:ext cx="6179886" cy="2692129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289" name="Google Shape;28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162" y="1650718"/>
            <a:ext cx="6514069" cy="23429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0" name="Google Shape;290;p16"/>
          <p:cNvGraphicFramePr/>
          <p:nvPr/>
        </p:nvGraphicFramePr>
        <p:xfrm>
          <a:off x="7619131" y="1998277"/>
          <a:ext cx="3734675" cy="1605930"/>
        </p:xfrm>
        <a:graphic>
          <a:graphicData uri="http://schemas.openxmlformats.org/drawingml/2006/table">
            <a:tbl>
              <a:tblPr>
                <a:noFill/>
                <a:tableStyleId>{1F67A8D4-60F6-40E0-8E4D-E93D540E3D32}</a:tableStyleId>
              </a:tblPr>
              <a:tblGrid>
                <a:gridCol w="164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7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30 keV</a:t>
                      </a:r>
                      <a:endParaRPr sz="14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500 keV</a:t>
                      </a:r>
                      <a:endParaRPr sz="14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Pb (99.9999%), GOST 22861-77 m = 100,8 g</a:t>
                      </a:r>
                      <a:endParaRPr sz="14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3161 ± 70 per day</a:t>
                      </a:r>
                      <a:endParaRPr sz="14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857 ± 37 per day</a:t>
                      </a:r>
                      <a:endParaRPr sz="14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Background</a:t>
                      </a:r>
                      <a:endParaRPr sz="14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243 ± 6 per day</a:t>
                      </a:r>
                      <a:endParaRPr sz="14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112 ± 5 per day</a:t>
                      </a:r>
                      <a:endParaRPr sz="14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91" name="Google Shape;291;p16"/>
          <p:cNvGraphicFramePr/>
          <p:nvPr/>
        </p:nvGraphicFramePr>
        <p:xfrm>
          <a:off x="4152122" y="4062326"/>
          <a:ext cx="5701900" cy="2648019"/>
        </p:xfrm>
        <a:graphic>
          <a:graphicData uri="http://schemas.openxmlformats.org/drawingml/2006/table">
            <a:tbl>
              <a:tblPr>
                <a:noFill/>
                <a:tableStyleId>{1F67A8D4-60F6-40E0-8E4D-E93D540E3D32}</a:tableStyleId>
              </a:tblPr>
              <a:tblGrid>
                <a:gridCol w="12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6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772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u="none" strike="noStrike" cap="none" baseline="30000"/>
                        <a:t>232</a:t>
                      </a:r>
                      <a:r>
                        <a:rPr lang="en-US" sz="1500" u="none" strike="noStrike" cap="none"/>
                        <a:t>Th decay chain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u="none" strike="noStrike" cap="none" baseline="30000"/>
                        <a:t>238</a:t>
                      </a:r>
                      <a:r>
                        <a:rPr lang="en-US" sz="1500" u="none" strike="noStrike" cap="none"/>
                        <a:t>U decay chain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Radionuclide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Activity, mBq/kg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Radionuclide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Activity, mBq/kg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baseline="30000"/>
                        <a:t>208</a:t>
                      </a:r>
                      <a:r>
                        <a:rPr lang="en-US" sz="1500" u="none" strike="noStrike" cap="none"/>
                        <a:t>Tl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/>
                        <a:t>&lt; 18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baseline="30000"/>
                        <a:t>214</a:t>
                      </a:r>
                      <a:r>
                        <a:rPr lang="en-US" sz="1500" u="none" strike="noStrike" cap="none"/>
                        <a:t>Pb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/>
                        <a:t>&lt; 17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u="none" strike="noStrike" cap="none" baseline="30000"/>
                        <a:t>208</a:t>
                      </a:r>
                      <a:r>
                        <a:rPr lang="en-US" sz="1500" u="none" strike="noStrike" cap="none"/>
                        <a:t>Tl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/>
                        <a:t>&lt; 27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baseline="30000"/>
                        <a:t>214</a:t>
                      </a:r>
                      <a:r>
                        <a:rPr lang="en-US" sz="1500" u="none" strike="noStrike" cap="none"/>
                        <a:t>Bi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/>
                        <a:t>&lt; 13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baseline="30000"/>
                        <a:t>212</a:t>
                      </a:r>
                      <a:r>
                        <a:rPr lang="en-US" sz="1500" u="none" strike="noStrike" cap="none"/>
                        <a:t>Bi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/>
                        <a:t>&lt; 144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baseline="30000"/>
                        <a:t>210</a:t>
                      </a:r>
                      <a:r>
                        <a:rPr lang="en-US" sz="1500" u="none" strike="noStrike" cap="none"/>
                        <a:t>Pb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/>
                        <a:t>&lt; 78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baseline="30000"/>
                        <a:t>212</a:t>
                      </a:r>
                      <a:r>
                        <a:rPr lang="en-US" sz="1500" u="none" strike="noStrike" cap="none"/>
                        <a:t>Pb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/>
                        <a:t>&lt; 34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Radionuclide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Activity, mBq/kg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baseline="30000"/>
                        <a:t>228</a:t>
                      </a:r>
                      <a:r>
                        <a:rPr lang="en-US" sz="1500" u="none" strike="noStrike" cap="none"/>
                        <a:t>Ac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/>
                        <a:t>&lt; 79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u="none" strike="noStrike" cap="none" baseline="30000"/>
                        <a:t>40</a:t>
                      </a:r>
                      <a:r>
                        <a:rPr lang="en-US" sz="1500" u="none" strike="noStrike" cap="none"/>
                        <a:t>K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/>
                        <a:t>&lt; 94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92" name="Google Shape;292;p16"/>
          <p:cNvGrpSpPr/>
          <p:nvPr/>
        </p:nvGrpSpPr>
        <p:grpSpPr>
          <a:xfrm>
            <a:off x="1983961" y="4278523"/>
            <a:ext cx="1144865" cy="2248595"/>
            <a:chOff x="7162111" y="3382789"/>
            <a:chExt cx="1554772" cy="2736317"/>
          </a:xfrm>
        </p:grpSpPr>
        <p:pic>
          <p:nvPicPr>
            <p:cNvPr id="293" name="Google Shape;293;p16"/>
            <p:cNvPicPr preferRelativeResize="0"/>
            <p:nvPr/>
          </p:nvPicPr>
          <p:blipFill rotWithShape="1">
            <a:blip r:embed="rId4">
              <a:alphaModFix/>
            </a:blip>
            <a:srcRect l="30475" t="51682" r="31203"/>
            <a:stretch/>
          </p:blipFill>
          <p:spPr>
            <a:xfrm>
              <a:off x="7162111" y="3382789"/>
              <a:ext cx="1551238" cy="27145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16"/>
            <p:cNvSpPr txBox="1"/>
            <p:nvPr/>
          </p:nvSpPr>
          <p:spPr>
            <a:xfrm>
              <a:off x="7922392" y="5703422"/>
              <a:ext cx="794491" cy="415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BeO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95" name="Google Shape;295;p16"/>
          <p:cNvCxnSpPr/>
          <p:nvPr/>
        </p:nvCxnSpPr>
        <p:spPr>
          <a:xfrm>
            <a:off x="3182390" y="5402821"/>
            <a:ext cx="719562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96" name="Google Shape;296;p16"/>
          <p:cNvSpPr/>
          <p:nvPr/>
        </p:nvSpPr>
        <p:spPr>
          <a:xfrm>
            <a:off x="0" y="-1"/>
            <a:ext cx="12192000" cy="15876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6"/>
          <p:cNvSpPr/>
          <p:nvPr/>
        </p:nvSpPr>
        <p:spPr>
          <a:xfrm>
            <a:off x="0" y="416452"/>
            <a:ext cx="12192000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Preparing Solder Made of Archaeological Pb and Sn. Part 1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052" y="1960592"/>
            <a:ext cx="5806650" cy="25263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3" name="Google Shape;303;p17"/>
          <p:cNvGraphicFramePr/>
          <p:nvPr/>
        </p:nvGraphicFramePr>
        <p:xfrm>
          <a:off x="6554912" y="4756798"/>
          <a:ext cx="5366800" cy="1127790"/>
        </p:xfrm>
        <a:graphic>
          <a:graphicData uri="http://schemas.openxmlformats.org/drawingml/2006/table">
            <a:tbl>
              <a:tblPr>
                <a:noFill/>
                <a:tableStyleId>{1F67A8D4-60F6-40E0-8E4D-E93D540E3D32}</a:tableStyleId>
              </a:tblPr>
              <a:tblGrid>
                <a:gridCol w="216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30 keV</a:t>
                      </a:r>
                      <a:endParaRPr sz="14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500 keV</a:t>
                      </a:r>
                      <a:endParaRPr sz="14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lt1"/>
                          </a:solidFill>
                        </a:rPr>
                        <a:t>Arch. Lead</a:t>
                      </a:r>
                      <a:endParaRPr sz="1400" b="0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lt1"/>
                          </a:solidFill>
                        </a:rPr>
                        <a:t>m = 114 g</a:t>
                      </a:r>
                      <a:endParaRPr sz="14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lt1"/>
                          </a:solidFill>
                        </a:rPr>
                        <a:t>243 ± 7 </a:t>
                      </a:r>
                      <a:r>
                        <a:rPr lang="en-US" sz="14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 day</a:t>
                      </a:r>
                      <a:endParaRPr sz="14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lt1"/>
                          </a:solidFill>
                        </a:rPr>
                        <a:t>112 ± 5 </a:t>
                      </a:r>
                      <a:r>
                        <a:rPr lang="en-US" sz="14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 day</a:t>
                      </a:r>
                      <a:endParaRPr sz="14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Background</a:t>
                      </a:r>
                      <a:endParaRPr sz="14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</a:rPr>
                        <a:t>243 ± 6 </a:t>
                      </a: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 day</a:t>
                      </a:r>
                      <a:endParaRPr sz="14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</a:rPr>
                        <a:t>112 ± 5 </a:t>
                      </a: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 day</a:t>
                      </a:r>
                      <a:endParaRPr sz="14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4" name="Google Shape;30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305" name="Google Shape;30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950" y="1960592"/>
            <a:ext cx="5940000" cy="25263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6" name="Google Shape;306;p17"/>
          <p:cNvGraphicFramePr/>
          <p:nvPr/>
        </p:nvGraphicFramePr>
        <p:xfrm>
          <a:off x="636997" y="4756798"/>
          <a:ext cx="5478050" cy="1127790"/>
        </p:xfrm>
        <a:graphic>
          <a:graphicData uri="http://schemas.openxmlformats.org/drawingml/2006/table">
            <a:tbl>
              <a:tblPr>
                <a:noFill/>
                <a:tableStyleId>{1F67A8D4-60F6-40E0-8E4D-E93D540E3D32}</a:tableStyleId>
              </a:tblPr>
              <a:tblGrid>
                <a:gridCol w="2359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1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4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30 keV</a:t>
                      </a:r>
                      <a:endParaRPr sz="14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500 keV</a:t>
                      </a:r>
                      <a:endParaRPr sz="14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Tin (99.9999%), </a:t>
                      </a:r>
                      <a:r>
                        <a:rPr lang="en-US" sz="14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GOST 860-75</a:t>
                      </a:r>
                      <a:endParaRPr sz="14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 = 75,1 g</a:t>
                      </a:r>
                      <a:endParaRPr sz="14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269 ± 12 per day</a:t>
                      </a:r>
                      <a:endParaRPr sz="14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139 ± 9 per day</a:t>
                      </a:r>
                      <a:endParaRPr sz="14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Background</a:t>
                      </a:r>
                      <a:endParaRPr sz="14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243 ± 6 per day</a:t>
                      </a:r>
                      <a:endParaRPr sz="14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4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112 ± 5 per day</a:t>
                      </a:r>
                      <a:endParaRPr sz="14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7" name="Google Shape;307;p17"/>
          <p:cNvSpPr/>
          <p:nvPr/>
        </p:nvSpPr>
        <p:spPr>
          <a:xfrm>
            <a:off x="0" y="-1"/>
            <a:ext cx="12192000" cy="15876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7"/>
          <p:cNvSpPr/>
          <p:nvPr/>
        </p:nvSpPr>
        <p:spPr>
          <a:xfrm>
            <a:off x="0" y="416452"/>
            <a:ext cx="12192000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Preparing Solder Made of Archaeological Pb and Sn. Part 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cxnSp>
        <p:nvCxnSpPr>
          <p:cNvPr id="315" name="Google Shape;315;p18"/>
          <p:cNvCxnSpPr/>
          <p:nvPr/>
        </p:nvCxnSpPr>
        <p:spPr>
          <a:xfrm>
            <a:off x="8476538" y="1851993"/>
            <a:ext cx="612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316" name="Google Shape;316;p18"/>
          <p:cNvGrpSpPr/>
          <p:nvPr/>
        </p:nvGrpSpPr>
        <p:grpSpPr>
          <a:xfrm>
            <a:off x="510958" y="1664722"/>
            <a:ext cx="10897508" cy="1475647"/>
            <a:chOff x="374027" y="946106"/>
            <a:chExt cx="10897508" cy="1475647"/>
          </a:xfrm>
        </p:grpSpPr>
        <p:grpSp>
          <p:nvGrpSpPr>
            <p:cNvPr id="317" name="Google Shape;317;p18"/>
            <p:cNvGrpSpPr/>
            <p:nvPr/>
          </p:nvGrpSpPr>
          <p:grpSpPr>
            <a:xfrm>
              <a:off x="920467" y="946106"/>
              <a:ext cx="10351068" cy="1475647"/>
              <a:chOff x="1685801" y="1446094"/>
              <a:chExt cx="11662467" cy="1663296"/>
            </a:xfrm>
          </p:grpSpPr>
          <p:pic>
            <p:nvPicPr>
              <p:cNvPr id="318" name="Google Shape;318;p18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-5400000">
                <a:off x="2011864" y="1120031"/>
                <a:ext cx="1620000" cy="2272126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19" name="Google Shape;319;p18"/>
              <p:cNvCxnSpPr/>
              <p:nvPr/>
            </p:nvCxnSpPr>
            <p:spPr>
              <a:xfrm>
                <a:off x="3958629" y="2253573"/>
                <a:ext cx="689536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320" name="Google Shape;320;p18"/>
              <p:cNvSpPr/>
              <p:nvPr/>
            </p:nvSpPr>
            <p:spPr>
              <a:xfrm>
                <a:off x="1687583" y="2476113"/>
                <a:ext cx="2267092" cy="5897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50"/>
                  <a:buFont typeface="Calibri"/>
                  <a:buNone/>
                </a:pPr>
                <a:r>
                  <a:rPr lang="en-US" sz="14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The original piece of archaeological lead</a:t>
                </a:r>
                <a:endParaRPr sz="14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21" name="Google Shape;321;p18"/>
              <p:cNvCxnSpPr/>
              <p:nvPr/>
            </p:nvCxnSpPr>
            <p:spPr>
              <a:xfrm>
                <a:off x="7992883" y="2271937"/>
                <a:ext cx="689536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pic>
            <p:nvPicPr>
              <p:cNvPr id="322" name="Google Shape;322;p18"/>
              <p:cNvPicPr preferRelativeResize="0"/>
              <p:nvPr/>
            </p:nvPicPr>
            <p:blipFill rotWithShape="1">
              <a:blip r:embed="rId4">
                <a:alphaModFix/>
              </a:blip>
              <a:srcRect l="10402" t="8542" r="7727" b="5898"/>
              <a:stretch/>
            </p:blipFill>
            <p:spPr>
              <a:xfrm rot="-5400000">
                <a:off x="11402205" y="1163327"/>
                <a:ext cx="1619999" cy="2272127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23" name="Google Shape;323;p18"/>
              <p:cNvGrpSpPr/>
              <p:nvPr/>
            </p:nvGrpSpPr>
            <p:grpSpPr>
              <a:xfrm>
                <a:off x="4653596" y="1732280"/>
                <a:ext cx="3335430" cy="1126928"/>
                <a:chOff x="-395109" y="-1981630"/>
                <a:chExt cx="4615142" cy="1695801"/>
              </a:xfrm>
            </p:grpSpPr>
            <p:pic>
              <p:nvPicPr>
                <p:cNvPr id="324" name="Google Shape;324;p18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32627" t="5717" r="47206"/>
                <a:stretch/>
              </p:blipFill>
              <p:spPr>
                <a:xfrm>
                  <a:off x="664860" y="-1981629"/>
                  <a:ext cx="1539172" cy="169579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5" name="Google Shape;325;p18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3704" t="5717" r="82026"/>
                <a:stretch/>
              </p:blipFill>
              <p:spPr>
                <a:xfrm>
                  <a:off x="-395109" y="-1981629"/>
                  <a:ext cx="1089259" cy="1695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6" name="Google Shape;326;p18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73420" b="5715"/>
                <a:stretch/>
              </p:blipFill>
              <p:spPr>
                <a:xfrm>
                  <a:off x="2190957" y="-1981630"/>
                  <a:ext cx="2029076" cy="169579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27" name="Google Shape;327;p18"/>
              <p:cNvGrpSpPr/>
              <p:nvPr/>
            </p:nvGrpSpPr>
            <p:grpSpPr>
              <a:xfrm>
                <a:off x="8676029" y="1482095"/>
                <a:ext cx="1701191" cy="1627295"/>
                <a:chOff x="8676029" y="1482094"/>
                <a:chExt cx="1701191" cy="1627295"/>
              </a:xfrm>
            </p:grpSpPr>
            <p:pic>
              <p:nvPicPr>
                <p:cNvPr id="328" name="Google Shape;328;p18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l="4243" t="18152" r="11138" b="19016"/>
                <a:stretch/>
              </p:blipFill>
              <p:spPr>
                <a:xfrm rot="-5400000">
                  <a:off x="8716172" y="1448341"/>
                  <a:ext cx="1627295" cy="1694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29" name="Google Shape;329;p18"/>
                <p:cNvSpPr/>
                <p:nvPr/>
              </p:nvSpPr>
              <p:spPr>
                <a:xfrm>
                  <a:off x="9650906" y="1574311"/>
                  <a:ext cx="587360" cy="34686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lang="en-US" sz="1400" b="1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slag</a:t>
                  </a:r>
                  <a:endParaRPr sz="2400" b="1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18"/>
                <p:cNvSpPr/>
                <p:nvPr/>
              </p:nvSpPr>
              <p:spPr>
                <a:xfrm rot="2616939">
                  <a:off x="9603914" y="2099578"/>
                  <a:ext cx="470739" cy="711055"/>
                </a:xfrm>
                <a:prstGeom prst="ellipse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35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331" name="Google Shape;331;p18"/>
                <p:cNvCxnSpPr/>
                <p:nvPr/>
              </p:nvCxnSpPr>
              <p:spPr>
                <a:xfrm rot="10800000" flipH="1">
                  <a:off x="9889750" y="1874877"/>
                  <a:ext cx="76515" cy="287374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332" name="Google Shape;332;p18"/>
                <p:cNvSpPr/>
                <p:nvPr/>
              </p:nvSpPr>
              <p:spPr>
                <a:xfrm>
                  <a:off x="8676029" y="2648341"/>
                  <a:ext cx="1694800" cy="31217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050"/>
                    <a:buFont typeface="Calibri"/>
                    <a:buNone/>
                  </a:pPr>
                  <a:r>
                    <a:rPr lang="en-US" sz="1200" b="1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The molten lead</a:t>
                  </a:r>
                  <a:endParaRPr sz="12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33" name="Google Shape;333;p18"/>
            <p:cNvSpPr txBox="1"/>
            <p:nvPr/>
          </p:nvSpPr>
          <p:spPr>
            <a:xfrm flipH="1">
              <a:off x="374027" y="1431654"/>
              <a:ext cx="535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I.</a:t>
              </a:r>
              <a:endParaRPr sz="1800" b="1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34" name="Google Shape;334;p18"/>
          <p:cNvGrpSpPr/>
          <p:nvPr/>
        </p:nvGrpSpPr>
        <p:grpSpPr>
          <a:xfrm>
            <a:off x="3345820" y="3300163"/>
            <a:ext cx="7980801" cy="1745541"/>
            <a:chOff x="3639214" y="2644509"/>
            <a:chExt cx="7980801" cy="1745541"/>
          </a:xfrm>
        </p:grpSpPr>
        <p:grpSp>
          <p:nvGrpSpPr>
            <p:cNvPr id="335" name="Google Shape;335;p18"/>
            <p:cNvGrpSpPr/>
            <p:nvPr/>
          </p:nvGrpSpPr>
          <p:grpSpPr>
            <a:xfrm>
              <a:off x="4367387" y="2644509"/>
              <a:ext cx="7252628" cy="1745541"/>
              <a:chOff x="3239017" y="2556386"/>
              <a:chExt cx="7252628" cy="1745541"/>
            </a:xfrm>
          </p:grpSpPr>
          <p:grpSp>
            <p:nvGrpSpPr>
              <p:cNvPr id="336" name="Google Shape;336;p18"/>
              <p:cNvGrpSpPr/>
              <p:nvPr/>
            </p:nvGrpSpPr>
            <p:grpSpPr>
              <a:xfrm>
                <a:off x="3239017" y="2556386"/>
                <a:ext cx="7252628" cy="1745541"/>
                <a:chOff x="2585937" y="2932041"/>
                <a:chExt cx="7252628" cy="1745541"/>
              </a:xfrm>
            </p:grpSpPr>
            <p:grpSp>
              <p:nvGrpSpPr>
                <p:cNvPr id="337" name="Google Shape;337;p18"/>
                <p:cNvGrpSpPr/>
                <p:nvPr/>
              </p:nvGrpSpPr>
              <p:grpSpPr>
                <a:xfrm>
                  <a:off x="2585937" y="2932041"/>
                  <a:ext cx="6904148" cy="1405512"/>
                  <a:chOff x="-303770" y="444083"/>
                  <a:chExt cx="12351361" cy="2102592"/>
                </a:xfrm>
              </p:grpSpPr>
              <p:pic>
                <p:nvPicPr>
                  <p:cNvPr id="338" name="Google Shape;338;p18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t="42666" b="31174"/>
                  <a:stretch/>
                </p:blipFill>
                <p:spPr>
                  <a:xfrm>
                    <a:off x="-303770" y="572677"/>
                    <a:ext cx="6000207" cy="179396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39" name="Google Shape;339;p18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l="21852" t="5301" r="21598" b="53683"/>
                  <a:stretch/>
                </p:blipFill>
                <p:spPr>
                  <a:xfrm rot="-5400000">
                    <a:off x="9985360" y="484444"/>
                    <a:ext cx="2096756" cy="202770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40" name="Google Shape;340;p18"/>
                  <p:cNvPicPr preferRelativeResize="0"/>
                  <p:nvPr/>
                </p:nvPicPr>
                <p:blipFill rotWithShape="1">
                  <a:blip r:embed="rId9">
                    <a:alphaModFix/>
                  </a:blip>
                  <a:srcRect l="33238" t="24730" r="32390" b="51110"/>
                  <a:stretch/>
                </p:blipFill>
                <p:spPr>
                  <a:xfrm>
                    <a:off x="6735309" y="444083"/>
                    <a:ext cx="2237278" cy="209675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341" name="Google Shape;341;p18"/>
                  <p:cNvCxnSpPr/>
                  <p:nvPr/>
                </p:nvCxnSpPr>
                <p:spPr>
                  <a:xfrm>
                    <a:off x="8989435" y="1498296"/>
                    <a:ext cx="1030451" cy="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triangle" w="med" len="med"/>
                  </a:ln>
                </p:spPr>
              </p:cxnSp>
            </p:grpSp>
            <p:sp>
              <p:nvSpPr>
                <p:cNvPr id="342" name="Google Shape;342;p18"/>
                <p:cNvSpPr txBox="1"/>
                <p:nvPr/>
              </p:nvSpPr>
              <p:spPr>
                <a:xfrm>
                  <a:off x="2934419" y="4369846"/>
                  <a:ext cx="6904146" cy="30773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200"/>
                    <a:buFont typeface="Calibri"/>
                    <a:buNone/>
                  </a:pPr>
                  <a:r>
                    <a:rPr lang="en-US" sz="1400" b="1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Tin with chemical purity 99.9999%</a:t>
                  </a:r>
                  <a:endParaRPr sz="1600" b="1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343" name="Google Shape;343;p18"/>
              <p:cNvCxnSpPr/>
              <p:nvPr/>
            </p:nvCxnSpPr>
            <p:spPr>
              <a:xfrm>
                <a:off x="6597713" y="3246794"/>
                <a:ext cx="5760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</p:grpSp>
        <p:sp>
          <p:nvSpPr>
            <p:cNvPr id="344" name="Google Shape;344;p18"/>
            <p:cNvSpPr txBox="1"/>
            <p:nvPr/>
          </p:nvSpPr>
          <p:spPr>
            <a:xfrm flipH="1">
              <a:off x="3639214" y="3063005"/>
              <a:ext cx="662617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II.</a:t>
              </a:r>
              <a:endParaRPr sz="1800" b="1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45" name="Google Shape;345;p18"/>
          <p:cNvGrpSpPr/>
          <p:nvPr/>
        </p:nvGrpSpPr>
        <p:grpSpPr>
          <a:xfrm>
            <a:off x="359009" y="3299391"/>
            <a:ext cx="5986142" cy="3239523"/>
            <a:chOff x="152433" y="2816563"/>
            <a:chExt cx="6303606" cy="3722350"/>
          </a:xfrm>
        </p:grpSpPr>
        <p:pic>
          <p:nvPicPr>
            <p:cNvPr id="346" name="Google Shape;346;p18"/>
            <p:cNvPicPr preferRelativeResize="0"/>
            <p:nvPr/>
          </p:nvPicPr>
          <p:blipFill rotWithShape="1">
            <a:blip r:embed="rId10">
              <a:alphaModFix/>
            </a:blip>
            <a:srcRect l="15777" t="3333" r="17407" b="8889"/>
            <a:stretch/>
          </p:blipFill>
          <p:spPr>
            <a:xfrm rot="5400000">
              <a:off x="4091358" y="4174232"/>
              <a:ext cx="1819041" cy="291032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7" name="Google Shape;347;p18"/>
            <p:cNvCxnSpPr/>
            <p:nvPr/>
          </p:nvCxnSpPr>
          <p:spPr>
            <a:xfrm>
              <a:off x="2657444" y="6162930"/>
              <a:ext cx="792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grpSp>
          <p:nvGrpSpPr>
            <p:cNvPr id="348" name="Google Shape;348;p18"/>
            <p:cNvGrpSpPr/>
            <p:nvPr/>
          </p:nvGrpSpPr>
          <p:grpSpPr>
            <a:xfrm>
              <a:off x="152433" y="2816563"/>
              <a:ext cx="2728986" cy="3722349"/>
              <a:chOff x="152433" y="2816563"/>
              <a:chExt cx="2728986" cy="3722349"/>
            </a:xfrm>
          </p:grpSpPr>
          <p:grpSp>
            <p:nvGrpSpPr>
              <p:cNvPr id="349" name="Google Shape;349;p18"/>
              <p:cNvGrpSpPr/>
              <p:nvPr/>
            </p:nvGrpSpPr>
            <p:grpSpPr>
              <a:xfrm>
                <a:off x="900220" y="2816563"/>
                <a:ext cx="1981199" cy="3722349"/>
                <a:chOff x="304802" y="1654217"/>
                <a:chExt cx="1981199" cy="3722349"/>
              </a:xfrm>
            </p:grpSpPr>
            <p:grpSp>
              <p:nvGrpSpPr>
                <p:cNvPr id="350" name="Google Shape;350;p18"/>
                <p:cNvGrpSpPr/>
                <p:nvPr/>
              </p:nvGrpSpPr>
              <p:grpSpPr>
                <a:xfrm>
                  <a:off x="304802" y="1654217"/>
                  <a:ext cx="1981199" cy="701628"/>
                  <a:chOff x="298234" y="725115"/>
                  <a:chExt cx="2200659" cy="934813"/>
                </a:xfrm>
              </p:grpSpPr>
              <p:sp>
                <p:nvSpPr>
                  <p:cNvPr id="351" name="Google Shape;351;p18"/>
                  <p:cNvSpPr/>
                  <p:nvPr/>
                </p:nvSpPr>
                <p:spPr>
                  <a:xfrm>
                    <a:off x="555098" y="729849"/>
                    <a:ext cx="698629" cy="631165"/>
                  </a:xfrm>
                  <a:prstGeom prst="rect">
                    <a:avLst/>
                  </a:prstGeom>
                  <a:solidFill>
                    <a:srgbClr val="FFC000"/>
                  </a:solidFill>
                  <a:ln w="12700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00"/>
                      <a:buFont typeface="Arial"/>
                      <a:buNone/>
                    </a:pPr>
                    <a:r>
                      <a:rPr lang="en-US" sz="15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Pb, 60%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2" name="Google Shape;352;p18"/>
                  <p:cNvSpPr/>
                  <p:nvPr/>
                </p:nvSpPr>
                <p:spPr>
                  <a:xfrm>
                    <a:off x="1605195" y="725115"/>
                    <a:ext cx="699000" cy="633803"/>
                  </a:xfrm>
                  <a:prstGeom prst="rect">
                    <a:avLst/>
                  </a:prstGeom>
                  <a:solidFill>
                    <a:srgbClr val="FFC000"/>
                  </a:solidFill>
                  <a:ln w="12700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00"/>
                      <a:buFont typeface="Arial"/>
                      <a:buNone/>
                    </a:pPr>
                    <a:r>
                      <a:rPr lang="en-US" sz="15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Sn, 40%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3" name="Google Shape;353;p18"/>
                  <p:cNvSpPr/>
                  <p:nvPr/>
                </p:nvSpPr>
                <p:spPr>
                  <a:xfrm rot="5400000">
                    <a:off x="1249107" y="410142"/>
                    <a:ext cx="298913" cy="2200659"/>
                  </a:xfrm>
                  <a:prstGeom prst="rightBrace">
                    <a:avLst>
                      <a:gd name="adj1" fmla="val 8333"/>
                      <a:gd name="adj2" fmla="val 45224"/>
                    </a:avLst>
                  </a:pr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00"/>
                      <a:buFont typeface="Arial"/>
                      <a:buNone/>
                    </a:pPr>
                    <a:endParaRPr sz="15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54" name="Google Shape;354;p18"/>
                <p:cNvSpPr/>
                <p:nvPr/>
              </p:nvSpPr>
              <p:spPr>
                <a:xfrm>
                  <a:off x="712026" y="2415821"/>
                  <a:ext cx="1350000" cy="792000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00"/>
                    <a:buFont typeface="Arial"/>
                    <a:buNone/>
                  </a:pPr>
                  <a:r>
                    <a:rPr lang="en-US" sz="15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metal cutting and weighing</a:t>
                  </a:r>
                  <a:endParaRPr sz="15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355" name="Google Shape;355;p18"/>
                <p:cNvCxnSpPr/>
                <p:nvPr/>
              </p:nvCxnSpPr>
              <p:spPr>
                <a:xfrm flipH="1">
                  <a:off x="1395385" y="3216315"/>
                  <a:ext cx="1" cy="287022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356" name="Google Shape;356;p18"/>
                <p:cNvSpPr/>
                <p:nvPr/>
              </p:nvSpPr>
              <p:spPr>
                <a:xfrm>
                  <a:off x="711826" y="3510390"/>
                  <a:ext cx="1350200" cy="792000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00"/>
                    <a:buFont typeface="Arial"/>
                    <a:buNone/>
                  </a:pPr>
                  <a:r>
                    <a:rPr lang="en-US" sz="15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melting at Т=400 °С</a:t>
                  </a: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57" name="Google Shape;357;p18"/>
                <p:cNvCxnSpPr/>
                <p:nvPr/>
              </p:nvCxnSpPr>
              <p:spPr>
                <a:xfrm flipH="1">
                  <a:off x="1386925" y="4299967"/>
                  <a:ext cx="1" cy="287022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358" name="Google Shape;358;p18"/>
                <p:cNvSpPr/>
                <p:nvPr/>
              </p:nvSpPr>
              <p:spPr>
                <a:xfrm>
                  <a:off x="711825" y="4584566"/>
                  <a:ext cx="1350201" cy="792000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00"/>
                    <a:buFont typeface="Arial"/>
                    <a:buNone/>
                  </a:pPr>
                  <a:r>
                    <a:rPr lang="en-US" sz="15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pouring into a Teflon cup</a:t>
                  </a:r>
                  <a:endParaRPr sz="15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59" name="Google Shape;359;p18"/>
              <p:cNvSpPr txBox="1"/>
              <p:nvPr/>
            </p:nvSpPr>
            <p:spPr>
              <a:xfrm flipH="1">
                <a:off x="152433" y="2896538"/>
                <a:ext cx="66261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400" b="1" i="0" u="none" strike="noStrike" cap="none">
                    <a:solidFill>
                      <a:srgbClr val="0070C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III.</a:t>
                </a:r>
                <a:endParaRPr sz="1800" b="1" i="0" u="none" strike="noStrike" cap="none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360" name="Google Shape;360;p18"/>
          <p:cNvSpPr/>
          <p:nvPr/>
        </p:nvSpPr>
        <p:spPr>
          <a:xfrm>
            <a:off x="0" y="-1"/>
            <a:ext cx="12192000" cy="15876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8"/>
          <p:cNvSpPr/>
          <p:nvPr/>
        </p:nvSpPr>
        <p:spPr>
          <a:xfrm>
            <a:off x="0" y="416452"/>
            <a:ext cx="12192000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Preparing Solder Made of Archaeological Pb and Sn. Part 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367" name="Google Shape;36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416" y="1587599"/>
            <a:ext cx="7999706" cy="35956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8" name="Google Shape;368;p19"/>
          <p:cNvGraphicFramePr/>
          <p:nvPr/>
        </p:nvGraphicFramePr>
        <p:xfrm>
          <a:off x="2290500" y="5248157"/>
          <a:ext cx="7611000" cy="1249710"/>
        </p:xfrm>
        <a:graphic>
          <a:graphicData uri="http://schemas.openxmlformats.org/drawingml/2006/table">
            <a:tbl>
              <a:tblPr>
                <a:noFill/>
                <a:tableStyleId>{1F67A8D4-60F6-40E0-8E4D-E93D540E3D32}</a:tableStyleId>
              </a:tblPr>
              <a:tblGrid>
                <a:gridCol w="314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4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5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30 keV</a:t>
                      </a:r>
                      <a:endParaRPr sz="16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500 keV</a:t>
                      </a:r>
                      <a:endParaRPr sz="16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</a:rPr>
                        <a:t>Solder Sn(60%)Pb(40%)</a:t>
                      </a:r>
                      <a:endParaRPr sz="1600" b="0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lt1"/>
                          </a:solidFill>
                        </a:rPr>
                        <a:t>m = 154.5 g</a:t>
                      </a:r>
                      <a:endParaRPr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lt1"/>
                          </a:solidFill>
                        </a:rPr>
                        <a:t>222 ± 8 </a:t>
                      </a:r>
                      <a:r>
                        <a:rPr lang="en-US" sz="16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 day</a:t>
                      </a:r>
                      <a:endParaRPr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lt1"/>
                          </a:solidFill>
                        </a:rPr>
                        <a:t>105 ± 6 </a:t>
                      </a:r>
                      <a:r>
                        <a:rPr lang="en-US" sz="16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 day</a:t>
                      </a:r>
                      <a:endParaRPr sz="16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Background</a:t>
                      </a:r>
                      <a:endParaRPr sz="16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dk1"/>
                          </a:solidFill>
                        </a:rPr>
                        <a:t>243 ± 6 </a:t>
                      </a:r>
                      <a:r>
                        <a:rPr lang="en-US" sz="16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 day</a:t>
                      </a:r>
                      <a:endParaRPr sz="16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600" b="0" u="none" strike="noStrike" cap="none">
                          <a:solidFill>
                            <a:schemeClr val="dk1"/>
                          </a:solidFill>
                        </a:rPr>
                        <a:t>112 ± 5 </a:t>
                      </a:r>
                      <a:r>
                        <a:rPr lang="en-US" sz="16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 day</a:t>
                      </a:r>
                      <a:endParaRPr sz="16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69" name="Google Shape;369;p19"/>
          <p:cNvGrpSpPr/>
          <p:nvPr/>
        </p:nvGrpSpPr>
        <p:grpSpPr>
          <a:xfrm>
            <a:off x="9184317" y="1926329"/>
            <a:ext cx="2304000" cy="2205805"/>
            <a:chOff x="1589689" y="1981457"/>
            <a:chExt cx="2694241" cy="2599680"/>
          </a:xfrm>
        </p:grpSpPr>
        <p:pic>
          <p:nvPicPr>
            <p:cNvPr id="370" name="Google Shape;370;p19"/>
            <p:cNvPicPr preferRelativeResize="0"/>
            <p:nvPr/>
          </p:nvPicPr>
          <p:blipFill rotWithShape="1">
            <a:blip r:embed="rId4">
              <a:alphaModFix/>
            </a:blip>
            <a:srcRect t="2661" b="14500"/>
            <a:stretch/>
          </p:blipFill>
          <p:spPr>
            <a:xfrm>
              <a:off x="1589689" y="1981457"/>
              <a:ext cx="2694240" cy="2599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19"/>
            <p:cNvSpPr/>
            <p:nvPr/>
          </p:nvSpPr>
          <p:spPr>
            <a:xfrm>
              <a:off x="1589689" y="1993201"/>
              <a:ext cx="2694241" cy="8744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Solder (60% Sn and 40% archPb)</a:t>
              </a:r>
              <a:endParaRPr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2" name="Google Shape;372;p19"/>
          <p:cNvSpPr/>
          <p:nvPr/>
        </p:nvSpPr>
        <p:spPr>
          <a:xfrm>
            <a:off x="0" y="-1"/>
            <a:ext cx="12192000" cy="15876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9"/>
          <p:cNvSpPr/>
          <p:nvPr/>
        </p:nvSpPr>
        <p:spPr>
          <a:xfrm>
            <a:off x="0" y="416452"/>
            <a:ext cx="12192000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Preparing Solder Made of Archaeological Pb and Sn. Part 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/>
          <p:nvPr/>
        </p:nvSpPr>
        <p:spPr>
          <a:xfrm>
            <a:off x="0" y="0"/>
            <a:ext cx="12192000" cy="1588654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629693" y="2149321"/>
            <a:ext cx="4305900" cy="37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xperience in high-precision nuclear spectroscopy using semiconductors, scintillators and other types of detectors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;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experience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in studying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rare processes in different underground environments;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experience in production of radionuclides and in synthesis of radiopharmaceuticals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experience in nuclear 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yperfine interaction spectroscopy.</a:t>
            </a:r>
            <a:endParaRPr dirty="0"/>
          </a:p>
        </p:txBody>
      </p:sp>
      <p:sp>
        <p:nvSpPr>
          <p:cNvPr id="104" name="Google Shape;104;p2"/>
          <p:cNvSpPr/>
          <p:nvPr/>
        </p:nvSpPr>
        <p:spPr>
          <a:xfrm>
            <a:off x="311978" y="307485"/>
            <a:ext cx="11568043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Sect</a:t>
            </a: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ion</a:t>
            </a:r>
            <a:r>
              <a:rPr lang="en-US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Radiochemistry</a:t>
            </a: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4968925" y="2084125"/>
            <a:ext cx="4305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All the personnel: 17 (avg. age 41 </a:t>
            </a:r>
            <a:r>
              <a:rPr lang="en-US" sz="2000" b="0" i="0" u="none" strike="noStrike" cap="none" dirty="0" err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yr</a:t>
            </a:r>
            <a:r>
              <a:rPr lang="en-US" sz="2000" b="0" i="0" u="none" strike="noStrike" cap="none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b="0" i="0" u="none" strike="noStrike" cap="none" dirty="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Scientific personnel: 12 (avg. age 41 </a:t>
            </a:r>
            <a:r>
              <a:rPr lang="en-US" sz="2000" b="0" i="0" u="none" strike="noStrike" cap="none" dirty="0" err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yr</a:t>
            </a:r>
            <a:r>
              <a:rPr lang="en-US" sz="2000" b="0" i="0" u="none" strike="noStrike" cap="none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b="0" i="0" u="none" strike="noStrike" cap="none" dirty="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PhD: 7 (58%)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 txBox="1">
            <a:spLocks noGrp="1"/>
          </p:cNvSpPr>
          <p:nvPr>
            <p:ph type="sldNum" idx="12"/>
          </p:nvPr>
        </p:nvSpPr>
        <p:spPr>
          <a:xfrm>
            <a:off x="9389662" y="6399829"/>
            <a:ext cx="213336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8B8B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5684875" y="3429000"/>
            <a:ext cx="6195250" cy="3170550"/>
            <a:chOff x="6043071" y="2310880"/>
            <a:chExt cx="6195250" cy="3170550"/>
          </a:xfrm>
        </p:grpSpPr>
        <p:pic>
          <p:nvPicPr>
            <p:cNvPr id="108" name="Google Shape;108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11578" y="2310880"/>
              <a:ext cx="3529890" cy="29080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109;p2"/>
            <p:cNvSpPr txBox="1"/>
            <p:nvPr/>
          </p:nvSpPr>
          <p:spPr>
            <a:xfrm>
              <a:off x="6247745" y="2469755"/>
              <a:ext cx="16056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Senior </a:t>
              </a: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researcher</a:t>
              </a: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"/>
            <p:cNvSpPr txBox="1"/>
            <p:nvPr/>
          </p:nvSpPr>
          <p:spPr>
            <a:xfrm>
              <a:off x="10428121" y="3919105"/>
              <a:ext cx="18102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Research 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scientists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"/>
            <p:cNvSpPr txBox="1"/>
            <p:nvPr/>
          </p:nvSpPr>
          <p:spPr>
            <a:xfrm>
              <a:off x="10195898" y="2469755"/>
              <a:ext cx="14241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Junior researchers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6043071" y="4351905"/>
              <a:ext cx="18102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Assistant researchers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"/>
            <p:cNvSpPr txBox="1"/>
            <p:nvPr/>
          </p:nvSpPr>
          <p:spPr>
            <a:xfrm>
              <a:off x="7736844" y="5081230"/>
              <a:ext cx="2790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Engineers, lab assistants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14;p2"/>
          <p:cNvGrpSpPr/>
          <p:nvPr/>
        </p:nvGrpSpPr>
        <p:grpSpPr>
          <a:xfrm>
            <a:off x="9451374" y="1609545"/>
            <a:ext cx="2319151" cy="1967831"/>
            <a:chOff x="9011497" y="1588644"/>
            <a:chExt cx="2319151" cy="1967831"/>
          </a:xfrm>
        </p:grpSpPr>
        <p:sp>
          <p:nvSpPr>
            <p:cNvPr id="115" name="Google Shape;115;p2"/>
            <p:cNvSpPr/>
            <p:nvPr/>
          </p:nvSpPr>
          <p:spPr>
            <a:xfrm>
              <a:off x="9490123" y="1588644"/>
              <a:ext cx="1840525" cy="1967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000" tIns="60000" rIns="120000" bIns="600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Azerbaijan 1 Bulgaria 2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Jordan 1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Kazakhstan 2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South Africa 1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Uzbekistan 3</a:t>
              </a:r>
              <a:endParaRPr/>
            </a:p>
          </p:txBody>
        </p:sp>
        <p:pic>
          <p:nvPicPr>
            <p:cNvPr id="116" name="Google Shape;116;p2"/>
            <p:cNvPicPr preferRelativeResize="0"/>
            <p:nvPr/>
          </p:nvPicPr>
          <p:blipFill rotWithShape="1">
            <a:blip r:embed="rId4">
              <a:alphaModFix/>
            </a:blip>
            <a:srcRect l="8086" t="25389" r="12327" b="25039"/>
            <a:stretch/>
          </p:blipFill>
          <p:spPr>
            <a:xfrm>
              <a:off x="9011497" y="1681274"/>
              <a:ext cx="445294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11497" y="1984420"/>
              <a:ext cx="445294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11497" y="2289567"/>
              <a:ext cx="445294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011497" y="2591860"/>
              <a:ext cx="445294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011497" y="2890278"/>
              <a:ext cx="445294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011497" y="3188696"/>
              <a:ext cx="445294" cy="28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grpSp>
        <p:nvGrpSpPr>
          <p:cNvPr id="379" name="Google Shape;379;p20"/>
          <p:cNvGrpSpPr/>
          <p:nvPr/>
        </p:nvGrpSpPr>
        <p:grpSpPr>
          <a:xfrm>
            <a:off x="3907203" y="1762176"/>
            <a:ext cx="4377567" cy="1743313"/>
            <a:chOff x="4278411" y="1662538"/>
            <a:chExt cx="4512843" cy="2052534"/>
          </a:xfrm>
        </p:grpSpPr>
        <p:pic>
          <p:nvPicPr>
            <p:cNvPr id="380" name="Google Shape;380;p20" descr="https://upload.wikimedia.org/wikipedia/commons/2/2c/Ammonium-acetate-2D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76879" y="1662538"/>
              <a:ext cx="2578917" cy="10667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p20" descr="Изображение химической структуры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68176" y="1767053"/>
              <a:ext cx="1118939" cy="859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p20" descr="Structural formulae of the constituent ions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78411" y="2729272"/>
              <a:ext cx="1898468" cy="9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20" descr="File:Diammonium malonate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385352" y="2729272"/>
              <a:ext cx="2405902" cy="715756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384" name="Google Shape;384;p20"/>
          <p:cNvGraphicFramePr/>
          <p:nvPr/>
        </p:nvGraphicFramePr>
        <p:xfrm>
          <a:off x="1657925" y="3840064"/>
          <a:ext cx="8876125" cy="2278050"/>
        </p:xfrm>
        <a:graphic>
          <a:graphicData uri="http://schemas.openxmlformats.org/drawingml/2006/table">
            <a:tbl>
              <a:tblPr>
                <a:noFill/>
                <a:tableStyleId>{1F67A8D4-60F6-40E0-8E4D-E93D540E3D32}</a:tableStyleId>
              </a:tblPr>
              <a:tblGrid>
                <a:gridCol w="115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2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22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9675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Samples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Purity, %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238</a:t>
                      </a: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232</a:t>
                      </a: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</a:t>
                      </a: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r>
                        <a:rPr lang="en-US" sz="1600" b="1" u="none" strike="noStrike" cap="non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-9 </a:t>
                      </a: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g/g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mBq/kg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r>
                        <a:rPr lang="en-US" sz="1600" b="1" u="none" strike="noStrike" cap="non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-9 </a:t>
                      </a: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g/g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mBq/kg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r>
                        <a:rPr lang="en-US" sz="1600" b="1" u="none" strike="noStrike" cap="non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-9 </a:t>
                      </a: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g/g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mBq/kg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ZnCl</a:t>
                      </a:r>
                      <a:r>
                        <a:rPr lang="en-US" sz="1600" b="1" u="none" strike="noStrike" cap="none" baseline="-25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99.999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 ± 15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679 ± 185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200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812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64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2.0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NH</a:t>
                      </a:r>
                      <a:r>
                        <a:rPr lang="en-US" sz="1600" b="1" u="none" strike="noStrike" cap="none" baseline="-25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99.999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 ± 20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741 ± 247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330 ± 140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1340 ± 568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72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2.2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</a:t>
                      </a:r>
                      <a:r>
                        <a:rPr lang="en-US" sz="1600" b="1" u="none" strike="noStrike" cap="none" baseline="-25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</a:t>
                      </a:r>
                      <a:r>
                        <a:rPr lang="en-US" sz="1600" b="1" u="none" strike="noStrike" cap="none" baseline="-25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99.998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27±12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333 ± 148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74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300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66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2.1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</a:t>
                      </a:r>
                      <a:r>
                        <a:rPr lang="en-US" sz="1600" b="1" u="none" strike="noStrike" cap="none" baseline="-25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</a:t>
                      </a:r>
                      <a:r>
                        <a:rPr lang="en-US" sz="1600" b="1" u="none" strike="noStrike" cap="none" baseline="-25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r>
                        <a:rPr lang="en-US" sz="16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</a:t>
                      </a:r>
                      <a:r>
                        <a:rPr lang="en-US" sz="1600" b="1" u="none" strike="noStrike" cap="none" baseline="-25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99.9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160 ± 30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1970 ± 370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170 ± 90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690 ± 365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44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1.4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85" name="Google Shape;385;p20"/>
          <p:cNvSpPr txBox="1"/>
          <p:nvPr/>
        </p:nvSpPr>
        <p:spPr>
          <a:xfrm>
            <a:off x="2171687" y="6292691"/>
            <a:ext cx="784862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D.S, Akerib, А. D. Silva, D.L. Herli [et al]. Production of solder and flux with low radioactivity / Nucl Instrum Meth -1997. V. 400, I. 1,  P. 181-183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20"/>
          <p:cNvSpPr/>
          <p:nvPr/>
        </p:nvSpPr>
        <p:spPr>
          <a:xfrm>
            <a:off x="0" y="-1"/>
            <a:ext cx="12192000" cy="15876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20"/>
          <p:cNvSpPr/>
          <p:nvPr/>
        </p:nvSpPr>
        <p:spPr>
          <a:xfrm>
            <a:off x="0" y="416452"/>
            <a:ext cx="12192000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High-Purity Ammonium Salts for Fluxes and Radiolabelling. Part 1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grpSp>
        <p:nvGrpSpPr>
          <p:cNvPr id="393" name="Google Shape;393;p21"/>
          <p:cNvGrpSpPr/>
          <p:nvPr/>
        </p:nvGrpSpPr>
        <p:grpSpPr>
          <a:xfrm>
            <a:off x="295836" y="1587598"/>
            <a:ext cx="5639980" cy="3601637"/>
            <a:chOff x="600542" y="1433328"/>
            <a:chExt cx="5393231" cy="2797277"/>
          </a:xfrm>
        </p:grpSpPr>
        <p:pic>
          <p:nvPicPr>
            <p:cNvPr id="394" name="Google Shape;394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0542" y="1433328"/>
              <a:ext cx="5393231" cy="27972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5" name="Google Shape;395;p21"/>
            <p:cNvSpPr txBox="1"/>
            <p:nvPr/>
          </p:nvSpPr>
          <p:spPr>
            <a:xfrm flipH="1">
              <a:off x="3476116" y="1656044"/>
              <a:ext cx="16383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I. </a:t>
              </a:r>
              <a:r>
                <a:rPr lang="en-US" sz="2000" b="0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Ammonium chloride</a:t>
              </a:r>
              <a:endParaRPr sz="1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6" name="Google Shape;396;p21"/>
          <p:cNvGrpSpPr/>
          <p:nvPr/>
        </p:nvGrpSpPr>
        <p:grpSpPr>
          <a:xfrm>
            <a:off x="6095999" y="1744823"/>
            <a:ext cx="5643972" cy="3272460"/>
            <a:chOff x="6589435" y="1235075"/>
            <a:chExt cx="5424303" cy="2845542"/>
          </a:xfrm>
        </p:grpSpPr>
        <p:pic>
          <p:nvPicPr>
            <p:cNvPr id="397" name="Google Shape;397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89435" y="1235075"/>
              <a:ext cx="5424303" cy="28455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8" name="Google Shape;398;p21"/>
            <p:cNvSpPr txBox="1"/>
            <p:nvPr/>
          </p:nvSpPr>
          <p:spPr>
            <a:xfrm flipH="1">
              <a:off x="9471892" y="1347709"/>
              <a:ext cx="1704976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II. </a:t>
              </a:r>
              <a:r>
                <a:rPr lang="en-US" sz="2000" b="0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Ammonium acetate</a:t>
              </a:r>
              <a:endParaRPr sz="16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9" name="Google Shape;399;p21"/>
          <p:cNvSpPr txBox="1"/>
          <p:nvPr/>
        </p:nvSpPr>
        <p:spPr>
          <a:xfrm>
            <a:off x="295837" y="5268505"/>
            <a:ext cx="56400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</a:t>
            </a:r>
            <a:r>
              <a:rPr lang="en-US" sz="1400" b="0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+ HCl → NH</a:t>
            </a:r>
            <a:r>
              <a:rPr lang="en-US" sz="1400" b="0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arenR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urification of HCl;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arenR"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synthesis of ammonium chloride solution (transfer of gas phase ammonia to acid);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arenR"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obtaining NH</a:t>
            </a:r>
            <a:r>
              <a:rPr lang="en-US" sz="1400" b="0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 in a solid state by vacuum drying at room temperature.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1"/>
          <p:cNvSpPr txBox="1"/>
          <p:nvPr/>
        </p:nvSpPr>
        <p:spPr>
          <a:xfrm>
            <a:off x="6099993" y="5195459"/>
            <a:ext cx="56400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</a:t>
            </a:r>
            <a:r>
              <a:rPr lang="en-US" sz="1400" b="0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+ CH</a:t>
            </a:r>
            <a:r>
              <a:rPr lang="en-US" sz="1400" b="0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COOH → CH</a:t>
            </a:r>
            <a:r>
              <a:rPr lang="en-US" sz="1400" b="0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COONH</a:t>
            </a:r>
            <a:r>
              <a:rPr lang="en-US" sz="1400" b="0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arenR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urification of the 16 M CH</a:t>
            </a:r>
            <a:r>
              <a:rPr lang="en-US" sz="1400" b="0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COOH acid;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arenR"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synthesis of ammonium acetate solution (transfer of gas-phase ammonia to acid);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arenR"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obtaining CH</a:t>
            </a:r>
            <a:r>
              <a:rPr lang="en-US" sz="1400" b="0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COONH</a:t>
            </a:r>
            <a:r>
              <a:rPr lang="en-US" sz="1400" b="0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solid state by vacuum drying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 room temperature.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21"/>
          <p:cNvSpPr/>
          <p:nvPr/>
        </p:nvSpPr>
        <p:spPr>
          <a:xfrm>
            <a:off x="0" y="-1"/>
            <a:ext cx="12192000" cy="15876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21"/>
          <p:cNvSpPr/>
          <p:nvPr/>
        </p:nvSpPr>
        <p:spPr>
          <a:xfrm>
            <a:off x="0" y="416452"/>
            <a:ext cx="12192000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Synthesis of High-Purity Ammonium Salts. Part 2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graphicFrame>
        <p:nvGraphicFramePr>
          <p:cNvPr id="410" name="Google Shape;410;p22"/>
          <p:cNvGraphicFramePr/>
          <p:nvPr/>
        </p:nvGraphicFramePr>
        <p:xfrm>
          <a:off x="396875" y="2619876"/>
          <a:ext cx="6096000" cy="1687068"/>
        </p:xfrm>
        <a:graphic>
          <a:graphicData uri="http://schemas.openxmlformats.org/drawingml/2006/table">
            <a:tbl>
              <a:tblPr>
                <a:noFill/>
                <a:tableStyleId>{1F67A8D4-60F6-40E0-8E4D-E93D540E3D32}</a:tableStyleId>
              </a:tblPr>
              <a:tblGrid>
                <a:gridCol w="195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Samples 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232</a:t>
                      </a: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Th,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mBq/kg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238</a:t>
                      </a: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U,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mBq/kg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</a:t>
                      </a: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K,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mBq/kg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NH</a:t>
                      </a:r>
                      <a:r>
                        <a:rPr lang="en-US" sz="2000" u="none" strike="noStrike" cap="none" baseline="-25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0.1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0.1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0.7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</a:t>
                      </a:r>
                      <a:r>
                        <a:rPr lang="en-US" sz="2000" u="none" strike="noStrike" cap="none" baseline="-25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COONH</a:t>
                      </a:r>
                      <a:r>
                        <a:rPr lang="en-US" sz="2000" u="none" strike="noStrike" cap="none" baseline="-25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0.1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0.1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0.7</a:t>
                      </a:r>
                      <a:endParaRPr sz="1400" u="none" strike="noStrike" cap="none"/>
                    </a:p>
                  </a:txBody>
                  <a:tcPr marL="68575" marR="6857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11" name="Google Shape;411;p22"/>
          <p:cNvGraphicFramePr/>
          <p:nvPr/>
        </p:nvGraphicFramePr>
        <p:xfrm>
          <a:off x="7147169" y="2266198"/>
          <a:ext cx="4192325" cy="4370070"/>
        </p:xfrm>
        <a:graphic>
          <a:graphicData uri="http://schemas.openxmlformats.org/drawingml/2006/table">
            <a:tbl>
              <a:tblPr>
                <a:noFill/>
                <a:tableStyleId>{1F67A8D4-60F6-40E0-8E4D-E93D540E3D32}</a:tableStyleId>
              </a:tblPr>
              <a:tblGrid>
                <a:gridCol w="158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Radionuclide</a:t>
                      </a:r>
                      <a:endParaRPr sz="20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</a:t>
                      </a:r>
                      <a:r>
                        <a:rPr lang="en-US" sz="1800" b="0" u="none" strike="noStrike" cap="none" baseline="-25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γ</a:t>
                      </a:r>
                      <a:r>
                        <a:rPr lang="en-US" sz="18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keV</a:t>
                      </a:r>
                      <a:endParaRPr sz="18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Activity, mBq/kg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</a:t>
                      </a: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1461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77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208</a:t>
                      </a: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Tl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2614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5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210</a:t>
                      </a: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Pb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91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212</a:t>
                      </a: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Pb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239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2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214</a:t>
                      </a: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Pb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242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10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214</a:t>
                      </a: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Pb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352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5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214</a:t>
                      </a: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609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10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0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214</a:t>
                      </a: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1765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5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228</a:t>
                      </a: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911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5</a:t>
                      </a:r>
                      <a:endParaRPr sz="2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12" name="Google Shape;412;p22"/>
          <p:cNvSpPr txBox="1"/>
          <p:nvPr/>
        </p:nvSpPr>
        <p:spPr>
          <a:xfrm>
            <a:off x="6871956" y="1527099"/>
            <a:ext cx="474275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Measurement results of the synthesized </a:t>
            </a:r>
            <a:r>
              <a:rPr lang="en-US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NH</a:t>
            </a:r>
            <a:r>
              <a:rPr lang="en-US" sz="2000" b="0" i="0" u="none" strike="noStrike" cap="none" baseline="-25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20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Cl (</a:t>
            </a:r>
            <a:r>
              <a:rPr lang="en-US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low-background HPGe)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22"/>
          <p:cNvSpPr txBox="1"/>
          <p:nvPr/>
        </p:nvSpPr>
        <p:spPr>
          <a:xfrm>
            <a:off x="396875" y="1844775"/>
            <a:ext cx="6096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Impurities of </a:t>
            </a:r>
            <a:r>
              <a:rPr lang="en-US" sz="1800" b="0" i="0" u="none" strike="noStrike" cap="none" baseline="30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232</a:t>
            </a:r>
            <a:r>
              <a:rPr lang="en-US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Th, </a:t>
            </a:r>
            <a:r>
              <a:rPr lang="en-US" sz="1800" b="0" i="0" u="none" strike="noStrike" cap="none" baseline="30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238</a:t>
            </a:r>
            <a:r>
              <a:rPr lang="en-US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 and </a:t>
            </a:r>
            <a:r>
              <a:rPr lang="en-US" sz="1800" b="0" i="0" u="none" strike="noStrike" cap="none" baseline="30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40</a:t>
            </a:r>
            <a:r>
              <a:rPr lang="en-US" sz="18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 in the synthesized ammonium salts (ICP-MS, ICP-AES)</a:t>
            </a:r>
            <a:endParaRPr sz="1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4" name="Google Shape;414;p22"/>
          <p:cNvPicPr preferRelativeResize="0"/>
          <p:nvPr/>
        </p:nvPicPr>
        <p:blipFill rotWithShape="1">
          <a:blip r:embed="rId3">
            <a:alphaModFix/>
          </a:blip>
          <a:srcRect l="16216" t="2873" r="8127" b="22266"/>
          <a:stretch/>
        </p:blipFill>
        <p:spPr>
          <a:xfrm>
            <a:off x="4544984" y="4808156"/>
            <a:ext cx="1895475" cy="148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236" y="4566382"/>
            <a:ext cx="3375038" cy="1966647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2"/>
          <p:cNvSpPr/>
          <p:nvPr/>
        </p:nvSpPr>
        <p:spPr>
          <a:xfrm>
            <a:off x="0" y="-1"/>
            <a:ext cx="12192000" cy="15876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22"/>
          <p:cNvSpPr/>
          <p:nvPr/>
        </p:nvSpPr>
        <p:spPr>
          <a:xfrm>
            <a:off x="0" y="416452"/>
            <a:ext cx="12192000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Analysis of High-Purity Ammonium Salts. Part 3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69425" y="5724354"/>
            <a:ext cx="55251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ICP-MS and ICP-AES results of analysis of the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commercial </a:t>
            </a:r>
            <a:r>
              <a:rPr lang="en-US" sz="2000"/>
              <a:t>NH</a:t>
            </a:r>
            <a:r>
              <a:rPr lang="en-US" sz="2000" baseline="-25000"/>
              <a:t>4</a:t>
            </a:r>
            <a:r>
              <a:rPr lang="en-US" sz="2000"/>
              <a:t>Cl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(GOST 3773-60) and the synthesized one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6" name="Google Shape;426;p23"/>
          <p:cNvGrpSpPr/>
          <p:nvPr/>
        </p:nvGrpSpPr>
        <p:grpSpPr>
          <a:xfrm>
            <a:off x="669431" y="1412533"/>
            <a:ext cx="5816566" cy="4451047"/>
            <a:chOff x="408175" y="1449468"/>
            <a:chExt cx="5816566" cy="4451047"/>
          </a:xfrm>
        </p:grpSpPr>
        <p:pic>
          <p:nvPicPr>
            <p:cNvPr id="427" name="Google Shape;427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8175" y="1449468"/>
              <a:ext cx="5816566" cy="44510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8" name="Google Shape;428;p23"/>
            <p:cNvSpPr/>
            <p:nvPr/>
          </p:nvSpPr>
          <p:spPr>
            <a:xfrm>
              <a:off x="2901425" y="2093259"/>
              <a:ext cx="2417448" cy="52005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NH</a:t>
              </a:r>
              <a:r>
                <a:rPr lang="en-US" sz="1600" b="0" i="0" u="none" strike="noStrike" cap="none" baseline="-250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r>
                <a:rPr lang="en-US" sz="16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Cl – Synthesized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NH</a:t>
              </a:r>
              <a:r>
                <a:rPr lang="en-US" sz="1600" b="0" i="0" u="none" strike="noStrike" cap="none" baseline="-25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r>
                <a:rPr lang="en-US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Cl – GOST-3773-60</a:t>
              </a: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23"/>
            <p:cNvSpPr txBox="1"/>
            <p:nvPr/>
          </p:nvSpPr>
          <p:spPr>
            <a:xfrm>
              <a:off x="2787820" y="5346518"/>
              <a:ext cx="1057275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Elements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23"/>
            <p:cNvSpPr txBox="1"/>
            <p:nvPr/>
          </p:nvSpPr>
          <p:spPr>
            <a:xfrm rot="-5400000">
              <a:off x="-638684" y="3326415"/>
              <a:ext cx="2743893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Element concentration, g/g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1" name="Google Shape;431;p23"/>
          <p:cNvGrpSpPr/>
          <p:nvPr/>
        </p:nvGrpSpPr>
        <p:grpSpPr>
          <a:xfrm>
            <a:off x="6027093" y="1412534"/>
            <a:ext cx="5816563" cy="4451046"/>
            <a:chOff x="5765837" y="1449469"/>
            <a:chExt cx="5816563" cy="4451046"/>
          </a:xfrm>
        </p:grpSpPr>
        <p:pic>
          <p:nvPicPr>
            <p:cNvPr id="432" name="Google Shape;432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65837" y="1449469"/>
              <a:ext cx="5816563" cy="44510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3" name="Google Shape;433;p23"/>
            <p:cNvSpPr txBox="1"/>
            <p:nvPr/>
          </p:nvSpPr>
          <p:spPr>
            <a:xfrm>
              <a:off x="8145480" y="5346518"/>
              <a:ext cx="1057275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Elements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23"/>
            <p:cNvSpPr txBox="1"/>
            <p:nvPr/>
          </p:nvSpPr>
          <p:spPr>
            <a:xfrm rot="-5400000">
              <a:off x="4742942" y="3326415"/>
              <a:ext cx="2743893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Element concentration, g/g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5" name="Google Shape;435;p23"/>
          <p:cNvSpPr txBox="1"/>
          <p:nvPr/>
        </p:nvSpPr>
        <p:spPr>
          <a:xfrm>
            <a:off x="6027100" y="5658831"/>
            <a:ext cx="5588100" cy="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ICP-MS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ICP-AES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results of the commercial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</a:t>
            </a:r>
            <a:r>
              <a:rPr lang="en-US" sz="1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COONH</a:t>
            </a:r>
            <a:r>
              <a:rPr lang="en-US" sz="1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OSC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5-4) and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synthesized one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3"/>
          <p:cNvSpPr/>
          <p:nvPr/>
        </p:nvSpPr>
        <p:spPr>
          <a:xfrm>
            <a:off x="8520343" y="2056324"/>
            <a:ext cx="2417448" cy="5200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</a:t>
            </a:r>
            <a:r>
              <a:rPr lang="en-US" sz="1600" b="0" i="0" u="none" strike="noStrike" cap="none" baseline="-25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COONH</a:t>
            </a:r>
            <a:r>
              <a:rPr lang="en-US" sz="1600" b="0" i="0" u="none" strike="noStrike" cap="none" baseline="-25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– Synthesized 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</a:t>
            </a:r>
            <a:r>
              <a:rPr lang="en-US" sz="16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COONH</a:t>
            </a:r>
            <a:r>
              <a:rPr lang="en-US" sz="16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OSCH 5-4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3"/>
          <p:cNvSpPr/>
          <p:nvPr/>
        </p:nvSpPr>
        <p:spPr>
          <a:xfrm>
            <a:off x="0" y="-1"/>
            <a:ext cx="12192000" cy="15876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3"/>
          <p:cNvSpPr/>
          <p:nvPr/>
        </p:nvSpPr>
        <p:spPr>
          <a:xfrm>
            <a:off x="0" y="416452"/>
            <a:ext cx="12192000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Analysis of High-Purity Ammonium Salts. Part 4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4" name="Google Shape;444;p24"/>
          <p:cNvCxnSpPr/>
          <p:nvPr/>
        </p:nvCxnSpPr>
        <p:spPr>
          <a:xfrm>
            <a:off x="1566168" y="251927"/>
            <a:ext cx="872232" cy="0"/>
          </a:xfrm>
          <a:prstGeom prst="straightConnector1">
            <a:avLst/>
          </a:prstGeom>
          <a:noFill/>
          <a:ln w="9525" cap="flat" cmpd="sng">
            <a:solidFill>
              <a:srgbClr val="FB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5" name="Google Shape;445;p24"/>
          <p:cNvCxnSpPr/>
          <p:nvPr/>
        </p:nvCxnSpPr>
        <p:spPr>
          <a:xfrm>
            <a:off x="1566168" y="251927"/>
            <a:ext cx="872232" cy="0"/>
          </a:xfrm>
          <a:prstGeom prst="straightConnector1">
            <a:avLst/>
          </a:prstGeom>
          <a:noFill/>
          <a:ln w="9525" cap="flat" cmpd="sng">
            <a:solidFill>
              <a:srgbClr val="FB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6" name="Google Shape;446;p24"/>
          <p:cNvCxnSpPr/>
          <p:nvPr/>
        </p:nvCxnSpPr>
        <p:spPr>
          <a:xfrm>
            <a:off x="1566168" y="251927"/>
            <a:ext cx="872232" cy="0"/>
          </a:xfrm>
          <a:prstGeom prst="straightConnector1">
            <a:avLst/>
          </a:prstGeom>
          <a:noFill/>
          <a:ln w="9525" cap="flat" cmpd="sng">
            <a:solidFill>
              <a:srgbClr val="FB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7" name="Google Shape;447;p24"/>
          <p:cNvCxnSpPr/>
          <p:nvPr/>
        </p:nvCxnSpPr>
        <p:spPr>
          <a:xfrm>
            <a:off x="1524000" y="242596"/>
            <a:ext cx="914400" cy="0"/>
          </a:xfrm>
          <a:prstGeom prst="straightConnector1">
            <a:avLst/>
          </a:prstGeom>
          <a:noFill/>
          <a:ln w="9525" cap="flat" cmpd="sng">
            <a:solidFill>
              <a:srgbClr val="FBFFF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48" name="Google Shape;448;p24"/>
          <p:cNvGrpSpPr/>
          <p:nvPr/>
        </p:nvGrpSpPr>
        <p:grpSpPr>
          <a:xfrm>
            <a:off x="4515387" y="1774043"/>
            <a:ext cx="7356894" cy="4731552"/>
            <a:chOff x="1241647" y="616384"/>
            <a:chExt cx="7773193" cy="6163357"/>
          </a:xfrm>
        </p:grpSpPr>
        <p:grpSp>
          <p:nvGrpSpPr>
            <p:cNvPr id="449" name="Google Shape;449;p24"/>
            <p:cNvGrpSpPr/>
            <p:nvPr/>
          </p:nvGrpSpPr>
          <p:grpSpPr>
            <a:xfrm>
              <a:off x="1241647" y="616384"/>
              <a:ext cx="7773193" cy="6163357"/>
              <a:chOff x="1299313" y="616384"/>
              <a:chExt cx="7773193" cy="6163357"/>
            </a:xfrm>
          </p:grpSpPr>
          <p:grpSp>
            <p:nvGrpSpPr>
              <p:cNvPr id="450" name="Google Shape;450;p24"/>
              <p:cNvGrpSpPr/>
              <p:nvPr/>
            </p:nvGrpSpPr>
            <p:grpSpPr>
              <a:xfrm>
                <a:off x="1299313" y="616384"/>
                <a:ext cx="7379919" cy="6064187"/>
                <a:chOff x="895659" y="616384"/>
                <a:chExt cx="7379919" cy="6064187"/>
              </a:xfrm>
            </p:grpSpPr>
            <p:sp>
              <p:nvSpPr>
                <p:cNvPr id="451" name="Google Shape;451;p24"/>
                <p:cNvSpPr/>
                <p:nvPr/>
              </p:nvSpPr>
              <p:spPr>
                <a:xfrm>
                  <a:off x="895659" y="616384"/>
                  <a:ext cx="7379919" cy="612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66">
                    <a:alpha val="34117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lang="en-US" sz="2000" b="1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I.</a:t>
                  </a:r>
                  <a:r>
                    <a:rPr lang="en-US"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</a:t>
                  </a:r>
                  <a:r>
                    <a:rPr lang="en-US" sz="20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Dissolving</a:t>
                  </a:r>
                  <a:endPara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2" name="Google Shape;452;p24"/>
                <p:cNvSpPr/>
                <p:nvPr/>
              </p:nvSpPr>
              <p:spPr>
                <a:xfrm>
                  <a:off x="895659" y="1607912"/>
                  <a:ext cx="4755506" cy="612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66">
                    <a:alpha val="34117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lang="en-US" sz="2000" b="1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II.</a:t>
                  </a:r>
                  <a:r>
                    <a:rPr lang="en-US" sz="20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</a:t>
                  </a:r>
                  <a:r>
                    <a:rPr lang="en-US" sz="2000" b="0" i="0" u="none" strike="noStrike" cap="none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Chromatograph</a:t>
                  </a:r>
                  <a:r>
                    <a:rPr lang="en-US" sz="2000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ic</a:t>
                  </a:r>
                  <a:r>
                    <a:rPr lang="en-US" sz="2000" b="0" i="0" u="none" strike="noStrike" cap="none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purification</a:t>
                  </a:r>
                  <a:endParaRPr sz="2000" b="0" i="0" u="none" strike="noStrike" cap="none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3" name="Google Shape;453;p24"/>
                <p:cNvSpPr/>
                <p:nvPr/>
              </p:nvSpPr>
              <p:spPr>
                <a:xfrm>
                  <a:off x="1293344" y="1286342"/>
                  <a:ext cx="296562" cy="271849"/>
                </a:xfrm>
                <a:prstGeom prst="downArrow">
                  <a:avLst>
                    <a:gd name="adj1" fmla="val 50000"/>
                    <a:gd name="adj2" fmla="val 50000"/>
                  </a:avLst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4" name="Google Shape;454;p24"/>
                <p:cNvSpPr/>
                <p:nvPr/>
              </p:nvSpPr>
              <p:spPr>
                <a:xfrm>
                  <a:off x="1878237" y="2261385"/>
                  <a:ext cx="296562" cy="271849"/>
                </a:xfrm>
                <a:prstGeom prst="downArrow">
                  <a:avLst>
                    <a:gd name="adj1" fmla="val 50000"/>
                    <a:gd name="adj2" fmla="val 50000"/>
                  </a:avLst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55" name="Google Shape;455;p24"/>
                <p:cNvGrpSpPr/>
                <p:nvPr/>
              </p:nvGrpSpPr>
              <p:grpSpPr>
                <a:xfrm>
                  <a:off x="1400435" y="2566469"/>
                  <a:ext cx="5115696" cy="4114102"/>
                  <a:chOff x="1927660" y="2492044"/>
                  <a:chExt cx="5115696" cy="4114102"/>
                </a:xfrm>
              </p:grpSpPr>
              <p:sp>
                <p:nvSpPr>
                  <p:cNvPr id="456" name="Google Shape;456;p24"/>
                  <p:cNvSpPr/>
                  <p:nvPr/>
                </p:nvSpPr>
                <p:spPr>
                  <a:xfrm>
                    <a:off x="2073226" y="2860520"/>
                    <a:ext cx="4755506" cy="6120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66">
                      <a:alpha val="34117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000"/>
                      <a:buFont typeface="Arial"/>
                      <a:buNone/>
                    </a:pPr>
                    <a:r>
                      <a:rPr lang="en-US" sz="20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III.</a:t>
                    </a:r>
                    <a:r>
                      <a:rPr lang="en-US" sz="20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 Reduction to elemental Se with SO</a:t>
                    </a:r>
                    <a:r>
                      <a:rPr lang="en-US" sz="2000" b="0" i="0" u="none" strike="noStrike" cap="none" baseline="-250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7" name="Google Shape;457;p24"/>
                  <p:cNvSpPr/>
                  <p:nvPr/>
                </p:nvSpPr>
                <p:spPr>
                  <a:xfrm>
                    <a:off x="2413699" y="3532336"/>
                    <a:ext cx="296562" cy="271849"/>
                  </a:xfrm>
                  <a:prstGeom prst="downArrow">
                    <a:avLst>
                      <a:gd name="adj1" fmla="val 50000"/>
                      <a:gd name="adj2" fmla="val 50000"/>
                    </a:avLst>
                  </a:prstGeom>
                  <a:noFill/>
                  <a:ln w="12700" cap="flat" cmpd="sng">
                    <a:solidFill>
                      <a:srgbClr val="FF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24"/>
                  <p:cNvSpPr/>
                  <p:nvPr/>
                </p:nvSpPr>
                <p:spPr>
                  <a:xfrm>
                    <a:off x="2081912" y="5890727"/>
                    <a:ext cx="4755506" cy="6120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66">
                      <a:alpha val="34117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000"/>
                      <a:buFont typeface="Arial"/>
                      <a:buNone/>
                    </a:pPr>
                    <a:r>
                      <a:rPr lang="en-US" sz="20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VI.</a:t>
                    </a:r>
                    <a:r>
                      <a:rPr lang="en-US" sz="20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 Vacuum drying</a:t>
                    </a:r>
                    <a:endParaRPr sz="20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9" name="Google Shape;459;p24"/>
                  <p:cNvSpPr/>
                  <p:nvPr/>
                </p:nvSpPr>
                <p:spPr>
                  <a:xfrm>
                    <a:off x="2081912" y="4880658"/>
                    <a:ext cx="4755506" cy="6120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66">
                      <a:alpha val="34117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000"/>
                      <a:buFont typeface="Arial"/>
                      <a:buNone/>
                    </a:pPr>
                    <a:r>
                      <a:rPr lang="en-US" sz="20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V.</a:t>
                    </a:r>
                    <a:r>
                      <a:rPr lang="en-US" sz="20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 Homogenization of selenium (in alcohol)</a:t>
                    </a:r>
                    <a:endParaRPr sz="20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0" name="Google Shape;460;p24"/>
                  <p:cNvSpPr/>
                  <p:nvPr/>
                </p:nvSpPr>
                <p:spPr>
                  <a:xfrm>
                    <a:off x="2105241" y="3870589"/>
                    <a:ext cx="4755506" cy="6120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CC66">
                      <a:alpha val="34117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000"/>
                      <a:buFont typeface="Arial"/>
                      <a:buNone/>
                    </a:pPr>
                    <a:r>
                      <a:rPr lang="en-US" sz="20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IV.</a:t>
                    </a:r>
                    <a:r>
                      <a:rPr lang="en-US" sz="20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 Centrifugation</a:t>
                    </a: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000"/>
                      <a:buFont typeface="Arial"/>
                      <a:buNone/>
                    </a:pPr>
                    <a:r>
                      <a:rPr lang="en-US" sz="20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(washing with alcohol, water)</a:t>
                    </a:r>
                    <a:endParaRPr sz="20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24"/>
                  <p:cNvSpPr/>
                  <p:nvPr/>
                </p:nvSpPr>
                <p:spPr>
                  <a:xfrm>
                    <a:off x="2141853" y="2493483"/>
                    <a:ext cx="2037280" cy="38891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600"/>
                      <a:buFont typeface="Arial"/>
                      <a:buNone/>
                    </a:pPr>
                    <a:r>
                      <a:rPr lang="en-US" sz="16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Conditioning</a:t>
                    </a:r>
                    <a:endParaRPr sz="16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2" name="Google Shape;462;p24"/>
                  <p:cNvSpPr/>
                  <p:nvPr/>
                </p:nvSpPr>
                <p:spPr>
                  <a:xfrm>
                    <a:off x="2413699" y="4577779"/>
                    <a:ext cx="296562" cy="271849"/>
                  </a:xfrm>
                  <a:prstGeom prst="downArrow">
                    <a:avLst>
                      <a:gd name="adj1" fmla="val 50000"/>
                      <a:gd name="adj2" fmla="val 50000"/>
                    </a:avLst>
                  </a:prstGeom>
                  <a:noFill/>
                  <a:ln w="12700" cap="flat" cmpd="sng">
                    <a:solidFill>
                      <a:srgbClr val="FF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3" name="Google Shape;463;p24"/>
                  <p:cNvSpPr/>
                  <p:nvPr/>
                </p:nvSpPr>
                <p:spPr>
                  <a:xfrm>
                    <a:off x="2413699" y="5569308"/>
                    <a:ext cx="296562" cy="271849"/>
                  </a:xfrm>
                  <a:prstGeom prst="downArrow">
                    <a:avLst>
                      <a:gd name="adj1" fmla="val 50000"/>
                      <a:gd name="adj2" fmla="val 50000"/>
                    </a:avLst>
                  </a:prstGeom>
                  <a:noFill/>
                  <a:ln w="12700" cap="flat" cmpd="sng">
                    <a:solidFill>
                      <a:srgbClr val="FF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4" name="Google Shape;464;p24"/>
                  <p:cNvSpPr/>
                  <p:nvPr/>
                </p:nvSpPr>
                <p:spPr>
                  <a:xfrm>
                    <a:off x="1927660" y="2492044"/>
                    <a:ext cx="5115696" cy="4114102"/>
                  </a:xfrm>
                  <a:prstGeom prst="roundRect">
                    <a:avLst>
                      <a:gd name="adj" fmla="val 6687"/>
                    </a:avLst>
                  </a:prstGeom>
                  <a:noFill/>
                  <a:ln w="12700" cap="flat" cmpd="sng">
                    <a:solidFill>
                      <a:schemeClr val="dk1"/>
                    </a:solidFill>
                    <a:prstDash val="dash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65" name="Google Shape;465;p24"/>
              <p:cNvSpPr/>
              <p:nvPr/>
            </p:nvSpPr>
            <p:spPr>
              <a:xfrm>
                <a:off x="6622781" y="1425146"/>
                <a:ext cx="795462" cy="5354595"/>
              </a:xfrm>
              <a:prstGeom prst="rightBrace">
                <a:avLst>
                  <a:gd name="adj1" fmla="val 8333"/>
                  <a:gd name="adj2" fmla="val 45385"/>
                </a:avLst>
              </a:prstGeom>
              <a:noFill/>
              <a:ln w="3175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24"/>
              <p:cNvSpPr txBox="1"/>
              <p:nvPr/>
            </p:nvSpPr>
            <p:spPr>
              <a:xfrm>
                <a:off x="7583843" y="3457679"/>
                <a:ext cx="1488663" cy="841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At room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temperature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7" name="Google Shape;467;p24"/>
            <p:cNvGrpSpPr/>
            <p:nvPr/>
          </p:nvGrpSpPr>
          <p:grpSpPr>
            <a:xfrm>
              <a:off x="2704666" y="679271"/>
              <a:ext cx="5916900" cy="489086"/>
              <a:chOff x="4805313" y="712589"/>
              <a:chExt cx="5916900" cy="489086"/>
            </a:xfrm>
          </p:grpSpPr>
          <p:sp>
            <p:nvSpPr>
              <p:cNvPr id="468" name="Google Shape;468;p24"/>
              <p:cNvSpPr txBox="1"/>
              <p:nvPr/>
            </p:nvSpPr>
            <p:spPr>
              <a:xfrm>
                <a:off x="4805313" y="720634"/>
                <a:ext cx="3561600" cy="4810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Se+4HNO</a:t>
                </a:r>
                <a:r>
                  <a:rPr lang="en-US" sz="1800" b="0" i="0" u="none" strike="noStrike" cap="none" baseline="-250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 </a:t>
                </a: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→</a:t>
                </a:r>
                <a:r>
                  <a:rPr lang="en-US" sz="18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</a:t>
                </a:r>
                <a:r>
                  <a:rPr lang="en-US" sz="1800" baseline="-250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r>
                  <a:rPr lang="en-US" sz="18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SeO</a:t>
                </a:r>
                <a:r>
                  <a:rPr lang="en-US" sz="1800" baseline="-250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r>
                  <a:rPr lang="en-US" sz="18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+4NO</a:t>
                </a:r>
                <a:r>
                  <a:rPr lang="en-US" sz="1800" baseline="-250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r>
                  <a:rPr lang="en-US" sz="18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↑+Н</a:t>
                </a:r>
                <a:r>
                  <a:rPr lang="en-US" sz="1800" baseline="-250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r>
                  <a:rPr lang="en-US" sz="18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О</a:t>
                </a: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 txBox="1"/>
              <p:nvPr/>
            </p:nvSpPr>
            <p:spPr>
              <a:xfrm>
                <a:off x="8366913" y="712589"/>
                <a:ext cx="2355300" cy="4810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SeO</a:t>
                </a:r>
                <a:r>
                  <a:rPr lang="en-US" sz="1800" b="0" i="0" u="none" strike="noStrike" cap="none" baseline="-250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+Н</a:t>
                </a:r>
                <a:r>
                  <a:rPr lang="en-US" sz="1800" b="0" i="0" u="none" strike="noStrike" cap="none" baseline="-250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О ↔ H</a:t>
                </a:r>
                <a:r>
                  <a:rPr lang="en-US" sz="1800" b="0" i="0" u="none" strike="noStrike" cap="none" baseline="-250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r>
                  <a:rPr lang="en-US" sz="1800" b="0" i="0" u="none" strike="noStrike" cap="non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SeO</a:t>
                </a:r>
                <a:r>
                  <a:rPr lang="en-US" sz="1800" b="0" i="0" u="none" strike="noStrike" cap="none" baseline="-250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 </a:t>
                </a:r>
                <a:endParaRPr sz="1800" b="0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0" name="Google Shape;470;p24"/>
          <p:cNvSpPr txBox="1">
            <a:spLocks noGrp="1"/>
          </p:cNvSpPr>
          <p:nvPr>
            <p:ph type="sldNum" idx="12"/>
          </p:nvPr>
        </p:nvSpPr>
        <p:spPr>
          <a:xfrm>
            <a:off x="8601891" y="64793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1"/>
              <a:t>24</a:t>
            </a:fld>
            <a:endParaRPr sz="1300" b="1"/>
          </a:p>
        </p:txBody>
      </p:sp>
      <p:grpSp>
        <p:nvGrpSpPr>
          <p:cNvPr id="471" name="Google Shape;471;p24"/>
          <p:cNvGrpSpPr/>
          <p:nvPr/>
        </p:nvGrpSpPr>
        <p:grpSpPr>
          <a:xfrm>
            <a:off x="454226" y="1731430"/>
            <a:ext cx="4144576" cy="4929287"/>
            <a:chOff x="256120" y="1076678"/>
            <a:chExt cx="4259310" cy="5495578"/>
          </a:xfrm>
        </p:grpSpPr>
        <p:grpSp>
          <p:nvGrpSpPr>
            <p:cNvPr id="472" name="Google Shape;472;p24"/>
            <p:cNvGrpSpPr/>
            <p:nvPr/>
          </p:nvGrpSpPr>
          <p:grpSpPr>
            <a:xfrm>
              <a:off x="560543" y="1076678"/>
              <a:ext cx="3954887" cy="5495578"/>
              <a:chOff x="778979" y="1204385"/>
              <a:chExt cx="3954887" cy="5495578"/>
            </a:xfrm>
          </p:grpSpPr>
          <p:grpSp>
            <p:nvGrpSpPr>
              <p:cNvPr id="473" name="Google Shape;473;p24"/>
              <p:cNvGrpSpPr/>
              <p:nvPr/>
            </p:nvGrpSpPr>
            <p:grpSpPr>
              <a:xfrm>
                <a:off x="1336886" y="3916297"/>
                <a:ext cx="3396980" cy="2783666"/>
                <a:chOff x="991633" y="3006107"/>
                <a:chExt cx="3396980" cy="2783666"/>
              </a:xfrm>
            </p:grpSpPr>
            <p:pic>
              <p:nvPicPr>
                <p:cNvPr id="474" name="Google Shape;474;p2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991633" y="3006107"/>
                  <a:ext cx="1166804" cy="158579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5" name="Google Shape;475;p2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2180626" y="3242628"/>
                  <a:ext cx="893300" cy="17136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6" name="Google Shape;476;p24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2882658" y="3914486"/>
                  <a:ext cx="1713602" cy="129830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77" name="Google Shape;477;p24"/>
                <p:cNvSpPr txBox="1"/>
                <p:nvPr/>
              </p:nvSpPr>
              <p:spPr>
                <a:xfrm>
                  <a:off x="1323544" y="4591905"/>
                  <a:ext cx="50298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-US" sz="1800" b="0" i="0" u="none" strike="noStrike" cap="none">
                      <a:solidFill>
                        <a:srgbClr val="0070C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IV. </a:t>
                  </a: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478;p24"/>
                <p:cNvSpPr txBox="1"/>
                <p:nvPr/>
              </p:nvSpPr>
              <p:spPr>
                <a:xfrm>
                  <a:off x="2375785" y="4960486"/>
                  <a:ext cx="50298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-US" sz="1800" b="0" i="0" u="none" strike="noStrike" cap="none">
                      <a:solidFill>
                        <a:srgbClr val="0070C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V. </a:t>
                  </a: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479;p24"/>
                <p:cNvSpPr txBox="1"/>
                <p:nvPr/>
              </p:nvSpPr>
              <p:spPr>
                <a:xfrm>
                  <a:off x="3487968" y="5420441"/>
                  <a:ext cx="50298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-US" sz="1800" b="0" i="0" u="none" strike="noStrike" cap="none">
                      <a:solidFill>
                        <a:srgbClr val="0070C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VI. </a:t>
                  </a: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480" name="Google Shape;480;p24"/>
              <p:cNvPicPr preferRelativeResize="0"/>
              <p:nvPr/>
            </p:nvPicPr>
            <p:blipFill rotWithShape="1">
              <a:blip r:embed="rId6">
                <a:alphaModFix/>
              </a:blip>
              <a:srcRect l="157" t="4283" r="-154" b="18730"/>
              <a:stretch/>
            </p:blipFill>
            <p:spPr>
              <a:xfrm>
                <a:off x="778979" y="1204385"/>
                <a:ext cx="3507259" cy="202564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1" name="Google Shape;481;p24"/>
              <p:cNvSpPr txBox="1"/>
              <p:nvPr/>
            </p:nvSpPr>
            <p:spPr>
              <a:xfrm>
                <a:off x="2304250" y="3239553"/>
                <a:ext cx="50298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70C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II. </a:t>
                </a: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82" name="Google Shape;482;p24"/>
            <p:cNvPicPr preferRelativeResize="0"/>
            <p:nvPr/>
          </p:nvPicPr>
          <p:blipFill rotWithShape="1">
            <a:blip r:embed="rId7">
              <a:alphaModFix/>
            </a:blip>
            <a:srcRect l="16487" t="7957" r="14341" b="9731"/>
            <a:stretch/>
          </p:blipFill>
          <p:spPr>
            <a:xfrm>
              <a:off x="256120" y="3322985"/>
              <a:ext cx="840141" cy="15857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p24"/>
            <p:cNvSpPr txBox="1"/>
            <p:nvPr/>
          </p:nvSpPr>
          <p:spPr>
            <a:xfrm>
              <a:off x="435973" y="4908783"/>
              <a:ext cx="5029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III. 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4" name="Google Shape;484;p24"/>
          <p:cNvSpPr/>
          <p:nvPr/>
        </p:nvSpPr>
        <p:spPr>
          <a:xfrm>
            <a:off x="0" y="-1"/>
            <a:ext cx="12192000" cy="15876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24"/>
          <p:cNvSpPr/>
          <p:nvPr/>
        </p:nvSpPr>
        <p:spPr>
          <a:xfrm>
            <a:off x="0" y="416452"/>
            <a:ext cx="12192000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Method for Purification and Conditioning of Selenium. Part 1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1" name="Google Shape;491;p25"/>
          <p:cNvCxnSpPr/>
          <p:nvPr/>
        </p:nvCxnSpPr>
        <p:spPr>
          <a:xfrm>
            <a:off x="1524000" y="0"/>
            <a:ext cx="914400" cy="0"/>
          </a:xfrm>
          <a:prstGeom prst="straightConnector1">
            <a:avLst/>
          </a:prstGeom>
          <a:noFill/>
          <a:ln w="9525" cap="flat" cmpd="sng">
            <a:solidFill>
              <a:srgbClr val="FB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2" name="Google Shape;492;p25"/>
          <p:cNvCxnSpPr/>
          <p:nvPr/>
        </p:nvCxnSpPr>
        <p:spPr>
          <a:xfrm>
            <a:off x="1524000" y="0"/>
            <a:ext cx="914400" cy="0"/>
          </a:xfrm>
          <a:prstGeom prst="straightConnector1">
            <a:avLst/>
          </a:prstGeom>
          <a:noFill/>
          <a:ln w="9525" cap="flat" cmpd="sng">
            <a:solidFill>
              <a:srgbClr val="FB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3" name="Google Shape;493;p25"/>
          <p:cNvCxnSpPr/>
          <p:nvPr/>
        </p:nvCxnSpPr>
        <p:spPr>
          <a:xfrm>
            <a:off x="1524000" y="0"/>
            <a:ext cx="914400" cy="0"/>
          </a:xfrm>
          <a:prstGeom prst="straightConnector1">
            <a:avLst/>
          </a:prstGeom>
          <a:noFill/>
          <a:ln w="9525" cap="flat" cmpd="sng">
            <a:solidFill>
              <a:srgbClr val="FB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4" name="Google Shape;494;p25"/>
          <p:cNvCxnSpPr/>
          <p:nvPr/>
        </p:nvCxnSpPr>
        <p:spPr>
          <a:xfrm>
            <a:off x="1524000" y="0"/>
            <a:ext cx="914400" cy="0"/>
          </a:xfrm>
          <a:prstGeom prst="straightConnector1">
            <a:avLst/>
          </a:prstGeom>
          <a:noFill/>
          <a:ln w="9525" cap="flat" cmpd="sng">
            <a:solidFill>
              <a:srgbClr val="FBFFF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95" name="Google Shape;495;p25"/>
          <p:cNvGrpSpPr/>
          <p:nvPr/>
        </p:nvGrpSpPr>
        <p:grpSpPr>
          <a:xfrm>
            <a:off x="257144" y="4131175"/>
            <a:ext cx="6073297" cy="2307210"/>
            <a:chOff x="409544" y="4696192"/>
            <a:chExt cx="6073297" cy="2307210"/>
          </a:xfrm>
        </p:grpSpPr>
        <p:sp>
          <p:nvSpPr>
            <p:cNvPr id="496" name="Google Shape;496;p25"/>
            <p:cNvSpPr/>
            <p:nvPr/>
          </p:nvSpPr>
          <p:spPr>
            <a:xfrm>
              <a:off x="460040" y="6295516"/>
              <a:ext cx="597230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Reverse chromatography scheme of H</a:t>
              </a:r>
              <a:r>
                <a:rPr lang="en-US" sz="2000" b="1" i="0" u="none" strike="noStrike" cap="none" baseline="-250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-US" sz="20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SeO</a:t>
              </a:r>
              <a:r>
                <a:rPr lang="en-US" sz="2000" b="1" i="0" u="none" strike="noStrike" cap="none" baseline="-250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3 </a:t>
              </a:r>
              <a:r>
                <a:rPr lang="en-US" sz="20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purification</a:t>
              </a:r>
              <a:endParaRPr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7" name="Google Shape;497;p25"/>
            <p:cNvGrpSpPr/>
            <p:nvPr/>
          </p:nvGrpSpPr>
          <p:grpSpPr>
            <a:xfrm>
              <a:off x="409544" y="4696192"/>
              <a:ext cx="6073297" cy="1430584"/>
              <a:chOff x="497261" y="4281891"/>
              <a:chExt cx="6073297" cy="1430584"/>
            </a:xfrm>
          </p:grpSpPr>
          <p:sp>
            <p:nvSpPr>
              <p:cNvPr id="498" name="Google Shape;498;p25"/>
              <p:cNvSpPr/>
              <p:nvPr/>
            </p:nvSpPr>
            <p:spPr>
              <a:xfrm>
                <a:off x="497261" y="4281891"/>
                <a:ext cx="6073297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 ÷ 6 – solutions; 7, 9, 11, 13 – triple valves; 8, 12 – pumps;</a:t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 – ion</a:t>
                </a:r>
                <a:r>
                  <a:rPr lang="en-US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-</a:t>
                </a:r>
                <a:r>
                  <a:rPr lang="en-US" sz="1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exchange column</a:t>
                </a: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25"/>
              <p:cNvSpPr/>
              <p:nvPr/>
            </p:nvSpPr>
            <p:spPr>
              <a:xfrm>
                <a:off x="1958440" y="4973811"/>
                <a:ext cx="3148041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Dowex 50W×8, h=500 mm</a:t>
                </a:r>
                <a:br>
                  <a:rPr lang="en-US" sz="14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lang="en-US" sz="14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For m=100 g of selenium </a:t>
                </a:r>
                <a:r>
                  <a:rPr lang="en-US" sz="1400" b="1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→</a:t>
                </a:r>
                <a:r>
                  <a:rPr lang="en-US" sz="14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d=10 мм</a:t>
                </a:r>
                <a:endParaRPr sz="14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For m&gt;100 g </a:t>
                </a:r>
                <a:r>
                  <a:rPr lang="en-US" sz="1400" b="1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→</a:t>
                </a:r>
                <a:r>
                  <a:rPr lang="en-US" sz="14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d=28 мм.</a:t>
                </a:r>
                <a:endParaRPr sz="14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00" name="Google Shape;500;p25"/>
          <p:cNvSpPr txBox="1">
            <a:spLocks noGrp="1"/>
          </p:cNvSpPr>
          <p:nvPr>
            <p:ph type="sldNum" idx="12"/>
          </p:nvPr>
        </p:nvSpPr>
        <p:spPr>
          <a:xfrm>
            <a:off x="8601891" y="64793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1"/>
              <a:t>25</a:t>
            </a:fld>
            <a:endParaRPr sz="1300" b="1"/>
          </a:p>
        </p:txBody>
      </p:sp>
      <p:grpSp>
        <p:nvGrpSpPr>
          <p:cNvPr id="501" name="Google Shape;501;p25"/>
          <p:cNvGrpSpPr/>
          <p:nvPr/>
        </p:nvGrpSpPr>
        <p:grpSpPr>
          <a:xfrm>
            <a:off x="6600820" y="4274385"/>
            <a:ext cx="4782391" cy="2164000"/>
            <a:chOff x="6848470" y="4078337"/>
            <a:chExt cx="4782391" cy="2164000"/>
          </a:xfrm>
        </p:grpSpPr>
        <p:grpSp>
          <p:nvGrpSpPr>
            <p:cNvPr id="502" name="Google Shape;502;p25"/>
            <p:cNvGrpSpPr/>
            <p:nvPr/>
          </p:nvGrpSpPr>
          <p:grpSpPr>
            <a:xfrm>
              <a:off x="6848470" y="4078337"/>
              <a:ext cx="4782391" cy="1228581"/>
              <a:chOff x="453795" y="3108325"/>
              <a:chExt cx="3615696" cy="897333"/>
            </a:xfrm>
          </p:grpSpPr>
          <p:sp>
            <p:nvSpPr>
              <p:cNvPr id="503" name="Google Shape;503;p25"/>
              <p:cNvSpPr/>
              <p:nvPr/>
            </p:nvSpPr>
            <p:spPr>
              <a:xfrm>
                <a:off x="453795" y="3713425"/>
                <a:ext cx="3536478" cy="2922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</a:t>
                </a:r>
                <a:r>
                  <a:rPr lang="en-US" sz="2000" b="0" i="0" u="none" strike="noStrike" cap="none" baseline="-25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r>
                  <a:rPr lang="en-US"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SeO</a:t>
                </a:r>
                <a:r>
                  <a:rPr lang="en-US" sz="2000" b="0" i="0" u="none" strike="noStrike" cap="none" baseline="-25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r>
                  <a:rPr lang="en-US"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+2SO</a:t>
                </a:r>
                <a:r>
                  <a:rPr lang="en-US" sz="2000" b="0" i="0" u="none" strike="noStrike" cap="none" baseline="-25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r>
                  <a:rPr lang="en-US"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+H</a:t>
                </a:r>
                <a:r>
                  <a:rPr lang="en-US" sz="2000" b="0" i="0" u="none" strike="noStrike" cap="none" baseline="-25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r>
                  <a:rPr lang="en-US"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O→</a:t>
                </a:r>
                <a:r>
                  <a:rPr lang="en-US" sz="2000" b="0" i="0" u="none" strike="noStrike" cap="none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</a:t>
                </a:r>
                <a:r>
                  <a:rPr lang="en-US"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+2H</a:t>
                </a:r>
                <a:r>
                  <a:rPr lang="en-US" sz="2000" b="0" i="0" u="none" strike="noStrike" cap="none" baseline="-25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r>
                  <a:rPr lang="en-US"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SO</a:t>
                </a:r>
                <a:r>
                  <a:rPr lang="en-US" sz="2000" b="0" i="0" u="none" strike="noStrike" cap="none" baseline="-25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</a:t>
                </a:r>
                <a:endPara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25"/>
              <p:cNvSpPr/>
              <p:nvPr/>
            </p:nvSpPr>
            <p:spPr>
              <a:xfrm>
                <a:off x="533012" y="3108325"/>
                <a:ext cx="3536479" cy="382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1 - SO</a:t>
                </a:r>
                <a:r>
                  <a:rPr lang="en-US" sz="1400" b="0" i="0" u="none" strike="noStrike" cap="none" baseline="-25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r>
                  <a:rPr lang="en-US" sz="1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; 2 - reducer; 3 – valve; 4 – rotameter;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5 ÷ 8 vessels (10 L); 9 - magnetic stirrer</a:t>
                </a: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5" name="Google Shape;505;p25"/>
            <p:cNvSpPr/>
            <p:nvPr/>
          </p:nvSpPr>
          <p:spPr>
            <a:xfrm>
              <a:off x="6848471" y="5534451"/>
              <a:ext cx="4677611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S</a:t>
              </a:r>
              <a:r>
                <a:rPr lang="en-US" sz="20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cheme of reduction of selenous acid to elemental state</a:t>
              </a:r>
              <a:endParaRPr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6" name="Google Shape;50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8405" y="1930513"/>
            <a:ext cx="4322439" cy="222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640" y="1660200"/>
            <a:ext cx="6127011" cy="2139881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25"/>
          <p:cNvSpPr/>
          <p:nvPr/>
        </p:nvSpPr>
        <p:spPr>
          <a:xfrm>
            <a:off x="0" y="-1"/>
            <a:ext cx="12192000" cy="15876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0" y="416452"/>
            <a:ext cx="12192000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Method for Purification and Conditioning of Selenium. Part 2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5" name="Google Shape;515;p26"/>
          <p:cNvCxnSpPr/>
          <p:nvPr/>
        </p:nvCxnSpPr>
        <p:spPr>
          <a:xfrm>
            <a:off x="1524000" y="0"/>
            <a:ext cx="914400" cy="0"/>
          </a:xfrm>
          <a:prstGeom prst="straightConnector1">
            <a:avLst/>
          </a:prstGeom>
          <a:noFill/>
          <a:ln w="9525" cap="flat" cmpd="sng">
            <a:solidFill>
              <a:srgbClr val="FB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6" name="Google Shape;516;p26"/>
          <p:cNvCxnSpPr/>
          <p:nvPr/>
        </p:nvCxnSpPr>
        <p:spPr>
          <a:xfrm>
            <a:off x="1524000" y="0"/>
            <a:ext cx="914400" cy="0"/>
          </a:xfrm>
          <a:prstGeom prst="straightConnector1">
            <a:avLst/>
          </a:prstGeom>
          <a:noFill/>
          <a:ln w="9525" cap="flat" cmpd="sng">
            <a:solidFill>
              <a:srgbClr val="FB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7" name="Google Shape;517;p26"/>
          <p:cNvCxnSpPr/>
          <p:nvPr/>
        </p:nvCxnSpPr>
        <p:spPr>
          <a:xfrm>
            <a:off x="1524000" y="0"/>
            <a:ext cx="914400" cy="0"/>
          </a:xfrm>
          <a:prstGeom prst="straightConnector1">
            <a:avLst/>
          </a:prstGeom>
          <a:noFill/>
          <a:ln w="9525" cap="flat" cmpd="sng">
            <a:solidFill>
              <a:srgbClr val="FB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8" name="Google Shape;518;p26"/>
          <p:cNvCxnSpPr/>
          <p:nvPr/>
        </p:nvCxnSpPr>
        <p:spPr>
          <a:xfrm>
            <a:off x="1524000" y="0"/>
            <a:ext cx="914400" cy="0"/>
          </a:xfrm>
          <a:prstGeom prst="straightConnector1">
            <a:avLst/>
          </a:prstGeom>
          <a:noFill/>
          <a:ln w="9525" cap="flat" cmpd="sng">
            <a:solidFill>
              <a:srgbClr val="FBFFFF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519" name="Google Shape;519;p26"/>
          <p:cNvGraphicFramePr/>
          <p:nvPr/>
        </p:nvGraphicFramePr>
        <p:xfrm>
          <a:off x="3036163" y="1815324"/>
          <a:ext cx="8517925" cy="1427950"/>
        </p:xfrm>
        <a:graphic>
          <a:graphicData uri="http://schemas.openxmlformats.org/drawingml/2006/table">
            <a:tbl>
              <a:tblPr>
                <a:noFill/>
                <a:tableStyleId>{1F67A8D4-60F6-40E0-8E4D-E93D540E3D32}</a:tableStyleId>
              </a:tblPr>
              <a:tblGrid>
                <a:gridCol w="293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0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14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Samples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1EFD8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Specific activities of radionuclide impurities, µBq/kg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1EF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0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u="none" strike="noStrike" cap="none" baseline="30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u="none" strike="noStrike" cap="none" baseline="30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234m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u="none" strike="noStrike" cap="none" baseline="30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208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Tl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u="none" strike="noStrike" cap="none" baseline="30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214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1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baseline="30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82</a:t>
                      </a: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58700 ± 100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17300 ± 100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390 ± 10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1500 ± 40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1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20" name="Google Shape;520;p26"/>
          <p:cNvSpPr/>
          <p:nvPr/>
        </p:nvSpPr>
        <p:spPr>
          <a:xfrm>
            <a:off x="3036191" y="5494622"/>
            <a:ext cx="85179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ICP-MS results. Element content converts from g/g to </a:t>
            </a:r>
            <a:r>
              <a:rPr lang="en-US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µBq/kg</a:t>
            </a:r>
            <a:endParaRPr sz="14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 - detection limit</a:t>
            </a:r>
            <a:endParaRPr sz="14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21" name="Google Shape;521;p26"/>
          <p:cNvGraphicFramePr/>
          <p:nvPr/>
        </p:nvGraphicFramePr>
        <p:xfrm>
          <a:off x="3036164" y="3351691"/>
          <a:ext cx="8517925" cy="1401175"/>
        </p:xfrm>
        <a:graphic>
          <a:graphicData uri="http://schemas.openxmlformats.org/drawingml/2006/table">
            <a:tbl>
              <a:tblPr>
                <a:noFill/>
                <a:tableStyleId>{1F67A8D4-60F6-40E0-8E4D-E93D540E3D32}</a:tableStyleId>
              </a:tblPr>
              <a:tblGrid>
                <a:gridCol w="29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1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2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14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Samples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Specific activities of radionuclide impurities, µBq/kg</a:t>
                      </a: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u="none" strike="noStrike" cap="none" baseline="30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u="none" strike="noStrike" cap="none" baseline="30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238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 (</a:t>
                      </a:r>
                      <a:r>
                        <a:rPr lang="en-US" sz="1800" b="0" u="none" strike="noStrike" cap="none" baseline="30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234m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Pa)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u="none" strike="noStrike" cap="none" baseline="30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232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 (</a:t>
                      </a:r>
                      <a:r>
                        <a:rPr lang="en-US" sz="1800" b="0" u="none" strike="noStrike" cap="none" baseline="30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208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Tl)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u="none" strike="noStrike" cap="none" baseline="30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226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 (</a:t>
                      </a:r>
                      <a:r>
                        <a:rPr lang="en-US" sz="1800" b="0" u="none" strike="noStrike" cap="none" baseline="30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214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Bi)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Purified </a:t>
                      </a:r>
                      <a:r>
                        <a:rPr lang="en-US" sz="1800" u="none" strike="noStrike" cap="none" baseline="30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82</a:t>
                      </a: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9300*</a:t>
                      </a:r>
                      <a:endParaRPr sz="18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2500*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22 - 150 (8 - 54)</a:t>
                      </a:r>
                      <a:endParaRPr sz="18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600</a:t>
                      </a:r>
                      <a:endParaRPr sz="180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22" name="Google Shape;522;p26"/>
          <p:cNvGraphicFramePr/>
          <p:nvPr/>
        </p:nvGraphicFramePr>
        <p:xfrm>
          <a:off x="3036165" y="4861283"/>
          <a:ext cx="8517925" cy="593725"/>
        </p:xfrm>
        <a:graphic>
          <a:graphicData uri="http://schemas.openxmlformats.org/drawingml/2006/table">
            <a:tbl>
              <a:tblPr>
                <a:noFill/>
                <a:tableStyleId>{1F67A8D4-60F6-40E0-8E4D-E93D540E3D32}</a:tableStyleId>
              </a:tblPr>
              <a:tblGrid>
                <a:gridCol w="291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1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0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7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3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Improvement factor of purified </a:t>
                      </a:r>
                      <a:r>
                        <a:rPr lang="en-US" sz="1800" u="none" strike="noStrike" cap="none" baseline="30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82</a:t>
                      </a: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6</a:t>
                      </a:r>
                      <a:endParaRPr sz="24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7</a:t>
                      </a:r>
                      <a:endParaRPr sz="24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7 - 50</a:t>
                      </a:r>
                      <a:endParaRPr sz="24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&gt; 2.5</a:t>
                      </a:r>
                      <a:endParaRPr sz="24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2525" marR="525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3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23" name="Google Shape;523;p26"/>
          <p:cNvSpPr txBox="1">
            <a:spLocks noGrp="1"/>
          </p:cNvSpPr>
          <p:nvPr>
            <p:ph type="sldNum" idx="12"/>
          </p:nvPr>
        </p:nvSpPr>
        <p:spPr>
          <a:xfrm>
            <a:off x="8601891" y="64793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1"/>
              <a:t>26</a:t>
            </a:fld>
            <a:endParaRPr sz="1300" b="1"/>
          </a:p>
        </p:txBody>
      </p:sp>
      <p:grpSp>
        <p:nvGrpSpPr>
          <p:cNvPr id="524" name="Google Shape;524;p26"/>
          <p:cNvGrpSpPr/>
          <p:nvPr/>
        </p:nvGrpSpPr>
        <p:grpSpPr>
          <a:xfrm>
            <a:off x="300000" y="1772721"/>
            <a:ext cx="2448000" cy="4668827"/>
            <a:chOff x="-930904" y="1004675"/>
            <a:chExt cx="2448000" cy="4668827"/>
          </a:xfrm>
        </p:grpSpPr>
        <p:pic>
          <p:nvPicPr>
            <p:cNvPr id="525" name="Google Shape;525;p26"/>
            <p:cNvPicPr preferRelativeResize="0"/>
            <p:nvPr/>
          </p:nvPicPr>
          <p:blipFill rotWithShape="1">
            <a:blip r:embed="rId3">
              <a:alphaModFix/>
            </a:blip>
            <a:srcRect l="46685"/>
            <a:stretch/>
          </p:blipFill>
          <p:spPr>
            <a:xfrm>
              <a:off x="-930904" y="1004675"/>
              <a:ext cx="2448000" cy="2178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" name="Google Shape;526;p26"/>
            <p:cNvPicPr preferRelativeResize="0"/>
            <p:nvPr/>
          </p:nvPicPr>
          <p:blipFill rotWithShape="1">
            <a:blip r:embed="rId4">
              <a:alphaModFix/>
            </a:blip>
            <a:srcRect t="10207"/>
            <a:stretch/>
          </p:blipFill>
          <p:spPr>
            <a:xfrm>
              <a:off x="-930904" y="3490324"/>
              <a:ext cx="2448000" cy="21831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7" name="Google Shape;527;p26"/>
          <p:cNvSpPr/>
          <p:nvPr/>
        </p:nvSpPr>
        <p:spPr>
          <a:xfrm>
            <a:off x="0" y="-1"/>
            <a:ext cx="12192000" cy="15876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26"/>
          <p:cNvSpPr/>
          <p:nvPr/>
        </p:nvSpPr>
        <p:spPr>
          <a:xfrm>
            <a:off x="0" y="416452"/>
            <a:ext cx="12192000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Method for Purification and Conditioning of Selenium. Part 1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7"/>
          <p:cNvSpPr/>
          <p:nvPr/>
        </p:nvSpPr>
        <p:spPr>
          <a:xfrm>
            <a:off x="0" y="-55983"/>
            <a:ext cx="12192000" cy="187678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535" name="Google Shape;535;p27"/>
          <p:cNvSpPr/>
          <p:nvPr/>
        </p:nvSpPr>
        <p:spPr>
          <a:xfrm>
            <a:off x="0" y="-55983"/>
            <a:ext cx="121920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Methods and Techniques for Production and Analysis of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Low-Background </a:t>
            </a: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aterials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With a low content of radioactive impurities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27"/>
          <p:cNvSpPr/>
          <p:nvPr/>
        </p:nvSpPr>
        <p:spPr>
          <a:xfrm>
            <a:off x="746720" y="2328864"/>
            <a:ext cx="3854687" cy="1600438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Development of sample </a:t>
            </a: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production methods (</a:t>
            </a:r>
            <a:r>
              <a:rPr lang="en-US" sz="2000" b="0" u="none" strike="noStrik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82</a:t>
            </a:r>
            <a:r>
              <a:rPr lang="en-US" sz="2000" b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Se; </a:t>
            </a:r>
            <a:r>
              <a:rPr lang="en-US" sz="2000" b="0" u="none" strike="noStrik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96</a:t>
            </a:r>
            <a:r>
              <a:rPr lang="en-US" sz="2000" b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Zr;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shielding materials – Pb, Cu, Zn; solder; etc.) with impurity content of μBq/kg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27"/>
          <p:cNvSpPr/>
          <p:nvPr/>
        </p:nvSpPr>
        <p:spPr>
          <a:xfrm>
            <a:off x="2052735" y="4197956"/>
            <a:ext cx="4482607" cy="1978314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Development of sample </a:t>
            </a: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analysis methods </a:t>
            </a:r>
            <a:r>
              <a:rPr lang="en-US" sz="2000" b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an ultralow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b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sensitivity level using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nductively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oupled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lasma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pectrometry (ICP-MS) and o</a:t>
            </a:r>
            <a:r>
              <a:rPr lang="en-US" sz="20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ther analytical and nuclear spectroscopic methods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8" name="Google Shape;538;p27"/>
          <p:cNvPicPr preferRelativeResize="0"/>
          <p:nvPr/>
        </p:nvPicPr>
        <p:blipFill rotWithShape="1">
          <a:blip r:embed="rId3">
            <a:alphaModFix/>
          </a:blip>
          <a:srcRect l="11789" r="13348"/>
          <a:stretch/>
        </p:blipFill>
        <p:spPr>
          <a:xfrm>
            <a:off x="6970426" y="2328214"/>
            <a:ext cx="3854687" cy="3848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8"/>
          <p:cNvSpPr txBox="1">
            <a:spLocks noGrp="1"/>
          </p:cNvSpPr>
          <p:nvPr>
            <p:ph type="sldNum" idx="12"/>
          </p:nvPr>
        </p:nvSpPr>
        <p:spPr>
          <a:xfrm>
            <a:off x="11065163" y="6415007"/>
            <a:ext cx="814857" cy="306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544" name="Google Shape;544;p28"/>
          <p:cNvSpPr/>
          <p:nvPr/>
        </p:nvSpPr>
        <p:spPr>
          <a:xfrm>
            <a:off x="0" y="11179"/>
            <a:ext cx="12192000" cy="1345494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28"/>
          <p:cNvSpPr/>
          <p:nvPr/>
        </p:nvSpPr>
        <p:spPr>
          <a:xfrm>
            <a:off x="0" y="249851"/>
            <a:ext cx="12192000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PLANS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28"/>
          <p:cNvSpPr txBox="1"/>
          <p:nvPr/>
        </p:nvSpPr>
        <p:spPr>
          <a:xfrm>
            <a:off x="311980" y="1365813"/>
            <a:ext cx="11568000" cy="53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To s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upport physical, chemical and radiopharmaceutical studies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radionuclides: to develop methods for production of preparations and sources of radionuclides.</a:t>
            </a:r>
            <a:endParaRPr dirty="0"/>
          </a:p>
          <a:p>
            <a:pPr marL="342900" marR="0" lvl="0" indent="-34290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To p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ut into operation two new basic facilities: the LINAC-200/800 Electron Accelerator and a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pectrometric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luster functioning in tandem.</a:t>
            </a:r>
            <a:endParaRPr dirty="0"/>
          </a:p>
          <a:p>
            <a:pPr marL="342900" marR="0" lvl="0" indent="-34290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To c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omplete the reconstruction of radiochemical laboratories at the DLNP Experimental Department of Nuclear Spectroscopy and Radiochemistry.</a:t>
            </a:r>
            <a:endParaRPr dirty="0"/>
          </a:p>
          <a:p>
            <a:pPr marL="342900" marR="0" lvl="0" indent="-34290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To ex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pand radiochemical research through new areas: ICP-MS for determining ultra-low concentrations of substances, primarily radioactive Th, U and K;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emission mode of </a:t>
            </a:r>
            <a:r>
              <a:rPr lang="en-US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Mössbauer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spectroscopy for studying post-effects of the radioactive decay in solids and </a:t>
            </a:r>
            <a:r>
              <a:rPr lang="en-US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autoradiolysis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radiopharmaceuticals (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119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Sb, 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161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Tb, 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57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Co, 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119m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Sn, etc.); the improved PAC method for studying the behavior of radiopharmaceuticals (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In, 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152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Eu, 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154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Eu, 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172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Lu, etc.) and solids with isomers (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111m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Cd, 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199m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Hg, 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204m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Pb) in samples irradiated at the LINAC-200/800.</a:t>
            </a:r>
            <a:endParaRPr dirty="0"/>
          </a:p>
          <a:p>
            <a:pPr marL="342900" marR="0" lvl="0" indent="-34290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To p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roduce low-background materials for experiments in neutrino physics and astrophysics, and also t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analys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these materials at a level of </a:t>
            </a:r>
            <a:r>
              <a:rPr lang="en-US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μBq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/kg and below.</a:t>
            </a:r>
            <a:endParaRPr dirty="0"/>
          </a:p>
          <a:p>
            <a:pPr marL="342900" marR="0" lvl="0" indent="-342900" algn="just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To m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anufactur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e a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wide range of radionuclide generators 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32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Si→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32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P, 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44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Ti→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44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Sc, 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68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Ge→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68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Ga, 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90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Sr→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90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Y, 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194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Hg→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194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Au, 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Pb→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Tl, 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227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Ac→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227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Th→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223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Ra, 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229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Th→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225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Ra→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225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Ac, 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237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Np→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233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Pa, 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238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U→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234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Th, etc. (up to 40-50)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552" name="Google Shape;552;p29"/>
          <p:cNvSpPr txBox="1"/>
          <p:nvPr/>
        </p:nvSpPr>
        <p:spPr>
          <a:xfrm>
            <a:off x="2942027" y="3075057"/>
            <a:ext cx="63079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 for attention!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"/>
          <p:cNvSpPr/>
          <p:nvPr/>
        </p:nvSpPr>
        <p:spPr>
          <a:xfrm>
            <a:off x="0" y="0"/>
            <a:ext cx="12192000" cy="1588654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311978" y="124540"/>
            <a:ext cx="11568043" cy="123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Radiochemistry and Spectroscopy </a:t>
            </a: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en-US" sz="28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Astrophysics and Nuclear </a:t>
            </a: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8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edicine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Scientific directions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2584" y="1713194"/>
            <a:ext cx="5286829" cy="487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"/>
          <p:cNvSpPr/>
          <p:nvPr/>
        </p:nvSpPr>
        <p:spPr>
          <a:xfrm>
            <a:off x="0" y="0"/>
            <a:ext cx="12192000" cy="1588654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36" name="Google Shape;136;p4"/>
          <p:cNvSpPr/>
          <p:nvPr/>
        </p:nvSpPr>
        <p:spPr>
          <a:xfrm>
            <a:off x="311978" y="89070"/>
            <a:ext cx="11568043" cy="1410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Producing Preparations and Sources of Radionuclides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Applications</a:t>
            </a:r>
            <a:endParaRPr/>
          </a:p>
        </p:txBody>
      </p:sp>
      <p:sp>
        <p:nvSpPr>
          <p:cNvPr id="137" name="Google Shape;137;p4"/>
          <p:cNvSpPr txBox="1"/>
          <p:nvPr/>
        </p:nvSpPr>
        <p:spPr>
          <a:xfrm>
            <a:off x="511164" y="4552906"/>
            <a:ext cx="39600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II. Nuclear spectroscopy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neutrino physics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Obtaining experimental data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Manufacturing calibration sources</a:t>
            </a:r>
            <a:endParaRPr/>
          </a:p>
        </p:txBody>
      </p:sp>
      <p:sp>
        <p:nvSpPr>
          <p:cNvPr id="138" name="Google Shape;138;p4"/>
          <p:cNvSpPr txBox="1"/>
          <p:nvPr/>
        </p:nvSpPr>
        <p:spPr>
          <a:xfrm>
            <a:off x="511164" y="2086906"/>
            <a:ext cx="39600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 Nuclear medicine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Synthesis of radiopharmaceuticals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0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Studying kinetic properties of complexes with metal ions</a:t>
            </a:r>
            <a:endParaRPr>
              <a:highlight>
                <a:schemeClr val="lt1"/>
              </a:highlight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</a:t>
            </a:r>
            <a:r>
              <a:rPr lang="en-US" sz="2000" b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evelop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 of</a:t>
            </a:r>
            <a:r>
              <a:rPr lang="en-US" sz="2000" b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radiolabelling based on chelators with "slow" kinetics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8002200" y="2133000"/>
            <a:ext cx="39600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III. Radioactive tracers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000" b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Studying sorption </a:t>
            </a:r>
            <a:r>
              <a:rPr lang="en-US" sz="2000">
                <a:highlight>
                  <a:srgbClr val="FBFFFF"/>
                </a:highlight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en-US" sz="2000" b="0" u="none" strike="noStrike">
                <a:solidFill>
                  <a:srgbClr val="000000"/>
                </a:solidFill>
                <a:highlight>
                  <a:srgbClr val="FB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various solution-sorbent systems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Studying </a:t>
            </a: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local environment of nuclei via methods of h</a:t>
            </a:r>
            <a:r>
              <a:rPr lang="en-US" sz="20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yperfine interactions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Development of isolation and separation methods</a:t>
            </a:r>
            <a:endParaRPr/>
          </a:p>
        </p:txBody>
      </p:sp>
      <p:sp>
        <p:nvSpPr>
          <p:cNvPr id="140" name="Google Shape;140;p4"/>
          <p:cNvSpPr txBox="1"/>
          <p:nvPr/>
        </p:nvSpPr>
        <p:spPr>
          <a:xfrm>
            <a:off x="4471164" y="2954373"/>
            <a:ext cx="3251468" cy="1815882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High specific activity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Radionuclide purity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Radiochemical purity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Chemical purity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0" y="0"/>
            <a:ext cx="12192000" cy="1588654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47" name="Google Shape;147;p5"/>
          <p:cNvSpPr/>
          <p:nvPr/>
        </p:nvSpPr>
        <p:spPr>
          <a:xfrm>
            <a:off x="311978" y="416980"/>
            <a:ext cx="11568043" cy="75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Producing Preparations and Sources of Radionuclides</a:t>
            </a:r>
            <a:endParaRPr dirty="0"/>
          </a:p>
        </p:txBody>
      </p:sp>
      <p:pic>
        <p:nvPicPr>
          <p:cNvPr id="148" name="Google Shape;148;p5"/>
          <p:cNvPicPr preferRelativeResize="0"/>
          <p:nvPr/>
        </p:nvPicPr>
        <p:blipFill rotWithShape="1">
          <a:blip r:embed="rId3">
            <a:alphaModFix/>
          </a:blip>
          <a:srcRect l="7082" r="9450"/>
          <a:stretch/>
        </p:blipFill>
        <p:spPr>
          <a:xfrm>
            <a:off x="613672" y="2173778"/>
            <a:ext cx="2556000" cy="365988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5"/>
          <p:cNvSpPr txBox="1"/>
          <p:nvPr/>
        </p:nvSpPr>
        <p:spPr>
          <a:xfrm>
            <a:off x="3227097" y="2479872"/>
            <a:ext cx="29682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Production of radionuclides:</a:t>
            </a:r>
            <a:endParaRPr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1. At JINR facilities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2. By commercial suppliers</a:t>
            </a:r>
            <a:endParaRPr sz="2400" dirty="0"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3. In cooperation with INP UZ, INP KZ and others</a:t>
            </a:r>
            <a:endParaRPr sz="2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0" name="Google Shape;15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2723" y="1702795"/>
            <a:ext cx="5325591" cy="36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5"/>
          <p:cNvSpPr txBox="1"/>
          <p:nvPr/>
        </p:nvSpPr>
        <p:spPr>
          <a:xfrm>
            <a:off x="6252723" y="5338795"/>
            <a:ext cx="562729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Theoretical calculation of radionuclide yields upon irradiation of a tantalum target (target thickness is 0.184 mol/cm</a:t>
            </a:r>
            <a:r>
              <a:rPr lang="en-US" sz="1600" b="0" i="0" u="none" strike="noStrik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with 660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MeV protons, current is 5 </a:t>
            </a:r>
            <a:r>
              <a:rPr lang="en-US" sz="16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μA</a:t>
            </a:r>
            <a:r>
              <a:rPr lang="en-US" sz="16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(Geant4)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/>
          <p:nvPr/>
        </p:nvSpPr>
        <p:spPr>
          <a:xfrm>
            <a:off x="0" y="-89070"/>
            <a:ext cx="12192000" cy="1588654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59" name="Google Shape;159;p6"/>
          <p:cNvSpPr/>
          <p:nvPr/>
        </p:nvSpPr>
        <p:spPr>
          <a:xfrm>
            <a:off x="311978" y="89070"/>
            <a:ext cx="11568043" cy="1410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Producing Preparations and Sources of Radionuclides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Radiochemical methods for isolation and separation of radionuclides</a:t>
            </a:r>
            <a:endParaRPr/>
          </a:p>
        </p:txBody>
      </p:sp>
      <p:pic>
        <p:nvPicPr>
          <p:cNvPr id="160" name="Google Shape;16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9876" y="1774831"/>
            <a:ext cx="4944613" cy="465622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6"/>
          <p:cNvSpPr txBox="1"/>
          <p:nvPr/>
        </p:nvSpPr>
        <p:spPr>
          <a:xfrm>
            <a:off x="9462445" y="4740007"/>
            <a:ext cx="1936603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Chromatogram of separation of </a:t>
            </a:r>
            <a:r>
              <a:rPr lang="en-US" sz="14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radiolanthanides</a:t>
            </a:r>
            <a:endParaRPr sz="14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ammonium α–</a:t>
            </a:r>
            <a:r>
              <a:rPr lang="en-US" sz="14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hydroxyisobutyrarate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4" name="Google Shape;164;p6"/>
          <p:cNvGrpSpPr/>
          <p:nvPr/>
        </p:nvGrpSpPr>
        <p:grpSpPr>
          <a:xfrm>
            <a:off x="6892809" y="1700204"/>
            <a:ext cx="3435581" cy="2287238"/>
            <a:chOff x="6095998" y="2242086"/>
            <a:chExt cx="4767063" cy="3249103"/>
          </a:xfrm>
        </p:grpSpPr>
        <p:pic>
          <p:nvPicPr>
            <p:cNvPr id="165" name="Google Shape;165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95999" y="2242086"/>
              <a:ext cx="4767062" cy="2753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p6"/>
            <p:cNvSpPr txBox="1"/>
            <p:nvPr/>
          </p:nvSpPr>
          <p:spPr>
            <a:xfrm>
              <a:off x="6095998" y="5121857"/>
              <a:ext cx="476706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Typical metal target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48BC72-7D92-4E2D-8FD5-874E9F6EA8D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5985244" y="4326374"/>
            <a:ext cx="3366446" cy="22125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"/>
          <p:cNvSpPr/>
          <p:nvPr/>
        </p:nvSpPr>
        <p:spPr>
          <a:xfrm>
            <a:off x="0" y="-89070"/>
            <a:ext cx="12192000" cy="1588654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74" name="Google Shape;174;p7"/>
          <p:cNvSpPr/>
          <p:nvPr/>
        </p:nvSpPr>
        <p:spPr>
          <a:xfrm>
            <a:off x="311978" y="89070"/>
            <a:ext cx="11568043" cy="1410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Producing Preparations and Sources of Radionuclides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Radiochemical methods for isolation and separation of radionuclides</a:t>
            </a:r>
            <a:endParaRPr/>
          </a:p>
        </p:txBody>
      </p:sp>
      <p:sp>
        <p:nvSpPr>
          <p:cNvPr id="175" name="Google Shape;175;p7"/>
          <p:cNvSpPr txBox="1"/>
          <p:nvPr/>
        </p:nvSpPr>
        <p:spPr>
          <a:xfrm>
            <a:off x="596577" y="1919075"/>
            <a:ext cx="44046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of radionuclides at accelerators: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177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 from Yb target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225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 from Th target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 from Ca target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86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Zr from Y target</a:t>
            </a:r>
            <a:endParaRPr sz="1800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Nb from Mo, Zr targets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from Ag, Sb targets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Lanthanides from Ta target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Radionuclides from Th target</a:t>
            </a:r>
            <a:endParaRPr sz="1800" b="1" baseline="30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4318" y="1588654"/>
            <a:ext cx="4400522" cy="5180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p7"/>
          <p:cNvCxnSpPr>
            <a:cxnSpLocks/>
          </p:cNvCxnSpPr>
          <p:nvPr/>
        </p:nvCxnSpPr>
        <p:spPr>
          <a:xfrm flipV="1">
            <a:off x="4216748" y="4030824"/>
            <a:ext cx="1987570" cy="1886522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"/>
          <p:cNvSpPr/>
          <p:nvPr/>
        </p:nvSpPr>
        <p:spPr>
          <a:xfrm>
            <a:off x="0" y="0"/>
            <a:ext cx="12192000" cy="1588654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84" name="Google Shape;184;p8"/>
          <p:cNvSpPr/>
          <p:nvPr/>
        </p:nvSpPr>
        <p:spPr>
          <a:xfrm>
            <a:off x="311978" y="89070"/>
            <a:ext cx="11568043" cy="1410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Producing Preparations and Sources of Radionuclides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Radionuclide generators</a:t>
            </a:r>
            <a:endParaRPr/>
          </a:p>
        </p:txBody>
      </p:sp>
      <p:pic>
        <p:nvPicPr>
          <p:cNvPr id="185" name="Google Shape;18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9510" y="1782185"/>
            <a:ext cx="6414290" cy="329362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8"/>
          <p:cNvSpPr txBox="1"/>
          <p:nvPr/>
        </p:nvSpPr>
        <p:spPr>
          <a:xfrm>
            <a:off x="401359" y="1876780"/>
            <a:ext cx="2532341" cy="419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 → </a:t>
            </a: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68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 → </a:t>
            </a: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68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72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→ </a:t>
            </a: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72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86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Zr → </a:t>
            </a: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86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Sr → </a:t>
            </a: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→ </a:t>
            </a: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111m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Cd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172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Hf → </a:t>
            </a: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172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229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 → </a:t>
            </a: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225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 → </a:t>
            </a: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225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Ac, etc.</a:t>
            </a:r>
            <a:endParaRPr sz="2000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2489" y="1842833"/>
            <a:ext cx="415008" cy="38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8"/>
          <p:cNvSpPr txBox="1"/>
          <p:nvPr/>
        </p:nvSpPr>
        <p:spPr>
          <a:xfrm>
            <a:off x="4939510" y="5183180"/>
            <a:ext cx="6851100" cy="12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Reverse-tandem scheme of the generator</a:t>
            </a:r>
            <a:endParaRPr/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 – syringe for maintaining pressure/underpressure, (2) – reverse storage vessel, (3) – main column , (4) – vial, (5) – solutions with eluents, (6) – tandem column, (7) – waste vial, (8) – vial with radiopreparation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 txBox="1"/>
          <p:nvPr/>
        </p:nvSpPr>
        <p:spPr>
          <a:xfrm>
            <a:off x="3167988" y="5674543"/>
            <a:ext cx="114806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Classic generator scheme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"/>
          <p:cNvSpPr/>
          <p:nvPr/>
        </p:nvSpPr>
        <p:spPr>
          <a:xfrm>
            <a:off x="0" y="-1"/>
            <a:ext cx="12192000" cy="15876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97" name="Google Shape;197;p9"/>
          <p:cNvSpPr/>
          <p:nvPr/>
        </p:nvSpPr>
        <p:spPr>
          <a:xfrm>
            <a:off x="311978" y="160223"/>
            <a:ext cx="11568043" cy="1410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Studying Sorption Properties of Metal Ions</a:t>
            </a:r>
            <a:endParaRPr sz="2400" b="1" i="0" u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US" sz="28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sing 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28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adioactive 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8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racers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9"/>
          <p:cNvSpPr txBox="1"/>
          <p:nvPr/>
        </p:nvSpPr>
        <p:spPr>
          <a:xfrm>
            <a:off x="550505" y="2038405"/>
            <a:ext cx="49731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</a:t>
            </a:r>
            <a:r>
              <a:rPr lang="en-US" sz="1800" b="0" i="0" u="none" strike="noStrike">
                <a:solidFill>
                  <a:schemeClr val="dk1"/>
                </a:solidFill>
                <a:highlight>
                  <a:srgbClr val="FB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chemeClr val="dk1"/>
                </a:solidFill>
                <a:highlight>
                  <a:srgbClr val="FBFFFF"/>
                </a:highlight>
                <a:latin typeface="Calibri"/>
                <a:ea typeface="Calibri"/>
                <a:cs typeface="Calibri"/>
                <a:sym typeface="Calibri"/>
              </a:rPr>
              <a:t>Studying the </a:t>
            </a:r>
            <a:r>
              <a:rPr lang="en-US" sz="1800" b="0" i="0" u="none" strike="noStrike">
                <a:solidFill>
                  <a:schemeClr val="dk1"/>
                </a:solidFill>
                <a:highlight>
                  <a:srgbClr val="FBFFFF"/>
                </a:highlight>
                <a:latin typeface="Calibri"/>
                <a:ea typeface="Calibri"/>
                <a:cs typeface="Calibri"/>
                <a:sym typeface="Calibri"/>
              </a:rPr>
              <a:t>sorption of several elements in unstudied s</a:t>
            </a: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ystems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regular</a:t>
            </a: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 Developing generator schemes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(3) Isolating microquantities of radionuclides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macroquantities of the target material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(4) Purifying substances for low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background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(5) Predicting the behavior of superheavy elements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4401" y="4797535"/>
            <a:ext cx="2505425" cy="75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93981" y="2138105"/>
            <a:ext cx="5947514" cy="3667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2317</Words>
  <Application>Microsoft Office PowerPoint</Application>
  <PresentationFormat>Широкоэкранный</PresentationFormat>
  <Paragraphs>471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ICP-MS and ICP-AES results of analysis of the commercial NH4Cl (GOST 3773-60) and the synthesized one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dcterms:created xsi:type="dcterms:W3CDTF">2024-05-23T08:19:13Z</dcterms:created>
  <dcterms:modified xsi:type="dcterms:W3CDTF">2024-05-31T11:29:19Z</dcterms:modified>
</cp:coreProperties>
</file>