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8" r:id="rId3"/>
    <p:sldId id="276" r:id="rId4"/>
    <p:sldId id="259" r:id="rId5"/>
    <p:sldId id="260" r:id="rId6"/>
    <p:sldId id="261" r:id="rId7"/>
    <p:sldId id="262" r:id="rId8"/>
    <p:sldId id="263" r:id="rId9"/>
    <p:sldId id="265" r:id="rId10"/>
    <p:sldId id="267" r:id="rId11"/>
    <p:sldId id="268" r:id="rId12"/>
    <p:sldId id="269" r:id="rId13"/>
    <p:sldId id="270" r:id="rId14"/>
    <p:sldId id="272" r:id="rId15"/>
    <p:sldId id="279" r:id="rId16"/>
    <p:sldId id="274" r:id="rId17"/>
    <p:sldId id="275" r:id="rId18"/>
    <p:sldId id="277" r:id="rId19"/>
    <p:sldId id="273" r:id="rId20"/>
    <p:sldId id="264" r:id="rId21"/>
    <p:sldId id="271" r:id="rId22"/>
    <p:sldId id="26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4507" autoAdjust="0"/>
  </p:normalViewPr>
  <p:slideViewPr>
    <p:cSldViewPr snapToGrid="0">
      <p:cViewPr varScale="1">
        <p:scale>
          <a:sx n="77" d="100"/>
          <a:sy n="77" d="100"/>
        </p:scale>
        <p:origin x="18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30T14:42:22.201"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CF9D8-2695-45B9-84EC-938225DE4168}" type="datetimeFigureOut">
              <a:rPr lang="ru-RU" smtClean="0"/>
              <a:t>03.06.2024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F8A6B-06C8-4D12-99C0-874D718E44D4}" type="slidenum">
              <a:rPr lang="ru-RU" smtClean="0"/>
              <a:t>‹#›</a:t>
            </a:fld>
            <a:endParaRPr lang="ru-RU"/>
          </a:p>
        </p:txBody>
      </p:sp>
    </p:spTree>
    <p:extLst>
      <p:ext uri="{BB962C8B-B14F-4D97-AF65-F5344CB8AC3E}">
        <p14:creationId xmlns:p14="http://schemas.microsoft.com/office/powerpoint/2010/main" val="2531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ru-RU">
              <a:latin typeface="Arial" charset="0"/>
            </a:endParaRPr>
          </a:p>
        </p:txBody>
      </p:sp>
      <p:sp>
        <p:nvSpPr>
          <p:cNvPr id="83972" name="Номер слайда 3"/>
          <p:cNvSpPr>
            <a:spLocks noGrp="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400" b="1">
                <a:solidFill>
                  <a:schemeClr val="tx1"/>
                </a:solidFill>
                <a:latin typeface="Comic Sans MS" charset="0"/>
                <a:ea typeface="ＭＳ Ｐゴシック" charset="0"/>
              </a:defRPr>
            </a:lvl1pPr>
            <a:lvl2pPr marL="744287" indent="-286264">
              <a:defRPr sz="4400" b="1">
                <a:solidFill>
                  <a:schemeClr val="tx1"/>
                </a:solidFill>
                <a:latin typeface="Comic Sans MS" charset="0"/>
                <a:ea typeface="ＭＳ Ｐゴシック" charset="0"/>
              </a:defRPr>
            </a:lvl2pPr>
            <a:lvl3pPr marL="1145057" indent="-229011">
              <a:defRPr sz="4400" b="1">
                <a:solidFill>
                  <a:schemeClr val="tx1"/>
                </a:solidFill>
                <a:latin typeface="Comic Sans MS" charset="0"/>
                <a:ea typeface="ＭＳ Ｐゴシック" charset="0"/>
              </a:defRPr>
            </a:lvl3pPr>
            <a:lvl4pPr marL="1603080" indent="-229011">
              <a:defRPr sz="4400" b="1">
                <a:solidFill>
                  <a:schemeClr val="tx1"/>
                </a:solidFill>
                <a:latin typeface="Comic Sans MS" charset="0"/>
                <a:ea typeface="ＭＳ Ｐゴシック" charset="0"/>
              </a:defRPr>
            </a:lvl4pPr>
            <a:lvl5pPr marL="2061103" indent="-229011">
              <a:defRPr sz="4400" b="1">
                <a:solidFill>
                  <a:schemeClr val="tx1"/>
                </a:solidFill>
                <a:latin typeface="Comic Sans MS" charset="0"/>
                <a:ea typeface="ＭＳ Ｐゴシック" charset="0"/>
              </a:defRPr>
            </a:lvl5pPr>
            <a:lvl6pPr marL="2519126" indent="-229011" eaLnBrk="0" fontAlgn="base" hangingPunct="0">
              <a:spcBef>
                <a:spcPct val="0"/>
              </a:spcBef>
              <a:spcAft>
                <a:spcPct val="0"/>
              </a:spcAft>
              <a:defRPr sz="4400" b="1">
                <a:solidFill>
                  <a:schemeClr val="tx1"/>
                </a:solidFill>
                <a:latin typeface="Comic Sans MS" charset="0"/>
                <a:ea typeface="ＭＳ Ｐゴシック" charset="0"/>
              </a:defRPr>
            </a:lvl6pPr>
            <a:lvl7pPr marL="2977149" indent="-229011" eaLnBrk="0" fontAlgn="base" hangingPunct="0">
              <a:spcBef>
                <a:spcPct val="0"/>
              </a:spcBef>
              <a:spcAft>
                <a:spcPct val="0"/>
              </a:spcAft>
              <a:defRPr sz="4400" b="1">
                <a:solidFill>
                  <a:schemeClr val="tx1"/>
                </a:solidFill>
                <a:latin typeface="Comic Sans MS" charset="0"/>
                <a:ea typeface="ＭＳ Ｐゴシック" charset="0"/>
              </a:defRPr>
            </a:lvl7pPr>
            <a:lvl8pPr marL="3435172" indent="-229011" eaLnBrk="0" fontAlgn="base" hangingPunct="0">
              <a:spcBef>
                <a:spcPct val="0"/>
              </a:spcBef>
              <a:spcAft>
                <a:spcPct val="0"/>
              </a:spcAft>
              <a:defRPr sz="4400" b="1">
                <a:solidFill>
                  <a:schemeClr val="tx1"/>
                </a:solidFill>
                <a:latin typeface="Comic Sans MS" charset="0"/>
                <a:ea typeface="ＭＳ Ｐゴシック" charset="0"/>
              </a:defRPr>
            </a:lvl8pPr>
            <a:lvl9pPr marL="3893195" indent="-229011" eaLnBrk="0" fontAlgn="base" hangingPunct="0">
              <a:spcBef>
                <a:spcPct val="0"/>
              </a:spcBef>
              <a:spcAft>
                <a:spcPct val="0"/>
              </a:spcAft>
              <a:defRPr sz="4400" b="1">
                <a:solidFill>
                  <a:schemeClr val="tx1"/>
                </a:solidFill>
                <a:latin typeface="Comic Sans MS" charset="0"/>
                <a:ea typeface="ＭＳ Ｐゴシック" charset="0"/>
              </a:defRPr>
            </a:lvl9pPr>
          </a:lstStyle>
          <a:p>
            <a:pPr defTabSz="916046" eaLnBrk="1" hangingPunct="1">
              <a:defRPr/>
            </a:pPr>
            <a:fld id="{F34B4537-0279-B242-AB9F-F86A0C72ACF2}" type="slidenum">
              <a:rPr lang="ru-RU" sz="1200" b="0">
                <a:solidFill>
                  <a:srgbClr val="000000"/>
                </a:solidFill>
                <a:latin typeface="Arial" charset="0"/>
              </a:rPr>
              <a:pPr defTabSz="916046" eaLnBrk="1" hangingPunct="1">
                <a:defRPr/>
              </a:pPr>
              <a:t>2</a:t>
            </a:fld>
            <a:endParaRPr lang="ru-RU" sz="1200" b="0">
              <a:solidFill>
                <a:srgbClr val="000000"/>
              </a:solidFill>
              <a:latin typeface="Arial" charset="0"/>
            </a:endParaRPr>
          </a:p>
        </p:txBody>
      </p:sp>
    </p:spTree>
    <p:extLst>
      <p:ext uri="{BB962C8B-B14F-4D97-AF65-F5344CB8AC3E}">
        <p14:creationId xmlns:p14="http://schemas.microsoft.com/office/powerpoint/2010/main" val="242597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sending all the equipment to Switzerland, we carried out many tests with all elements of the target, including each of the counters. The slide shows the manufacturing process of the C0 counter. This is a plastic scintillator based on polystyrene. We made it on a CNC milling machine, the process is shown. The counter has the shape of a washer, with the following dimensions: Diameter 80 mm, the diameter of the internal hole is 20 mm, and this is made based on the dimensions of the isotope being studied. The thickness of the counter is 10 mm. To improve light collection, it is wrapped with aluminized </a:t>
            </a:r>
            <a:r>
              <a:rPr lang="en-US" dirty="0" err="1"/>
              <a:t>lavsan</a:t>
            </a:r>
            <a:r>
              <a:rPr lang="en-US" dirty="0"/>
              <a:t>. It is viewed by a Hamamatsu H10720 modular photomultiplier. It may seem that the light from the interacting muon at the farthest point may not reach the PMT. We checked this using a collimated 207Bi source. The results are shown on the slide.</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11</a:t>
            </a:fld>
            <a:endParaRPr lang="ru-RU"/>
          </a:p>
        </p:txBody>
      </p:sp>
    </p:spTree>
    <p:extLst>
      <p:ext uri="{BB962C8B-B14F-4D97-AF65-F5344CB8AC3E}">
        <p14:creationId xmlns:p14="http://schemas.microsoft.com/office/powerpoint/2010/main" val="78564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come flythrough counters C1 and C2. These are thin disks, 80 mm in diameter and 500 microns thick. The scintillators are glued into wedge-shaped acrylic light guides. Each meter is also wrapped with aluminized mylar to improve light collection and prevent cross-talk between meters. They are also viewed by modular photomultipliers made by Hamamatsu H10721. The slide shows these counters. We performed tests on the efficiency using cosmic muons with these counters. They were placed in a muon telescope with a small solid angle. The registration efficiency was above 95 percent. The energy resolution of these counters, of course, leaves much to be desired, but the task of this detector is different. It needs to work in trigger mode, and there is no talk of any spectroscopy here.</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12</a:t>
            </a:fld>
            <a:endParaRPr lang="ru-RU"/>
          </a:p>
        </p:txBody>
      </p:sp>
    </p:spTree>
    <p:extLst>
      <p:ext uri="{BB962C8B-B14F-4D97-AF65-F5344CB8AC3E}">
        <p14:creationId xmlns:p14="http://schemas.microsoft.com/office/powerpoint/2010/main" val="361507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C3 counter is also made of a plastic scintillator based on polystyrene and has a cup shape. The wall thickness is 5 mm and the diameter is 80. The isotope under study is placed in the center of this counter through a window on the side surface. Also, for calibration measurements of germanium detectors while maintaining geometry, a calibration radioactive source can be placed instead of the isotope under study. The counter is viewed by a classic Hamamatsu R6233 photomultiplier through a light guide. In the case of gases, the geometry of the meter changes slightly, instead of 50 mm, it becomes larger, and there is no more window for introducing calibration sources.</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13</a:t>
            </a:fld>
            <a:endParaRPr lang="ru-RU"/>
          </a:p>
        </p:txBody>
      </p:sp>
    </p:spTree>
    <p:extLst>
      <p:ext uri="{BB962C8B-B14F-4D97-AF65-F5344CB8AC3E}">
        <p14:creationId xmlns:p14="http://schemas.microsoft.com/office/powerpoint/2010/main" val="230838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14</a:t>
            </a:fld>
            <a:endParaRPr lang="ru-RU"/>
          </a:p>
        </p:txBody>
      </p:sp>
    </p:spTree>
    <p:extLst>
      <p:ext uri="{BB962C8B-B14F-4D97-AF65-F5344CB8AC3E}">
        <p14:creationId xmlns:p14="http://schemas.microsoft.com/office/powerpoint/2010/main" val="73270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15</a:t>
            </a:fld>
            <a:endParaRPr lang="ru-RU"/>
          </a:p>
        </p:txBody>
      </p:sp>
    </p:spTree>
    <p:extLst>
      <p:ext uri="{BB962C8B-B14F-4D97-AF65-F5344CB8AC3E}">
        <p14:creationId xmlns:p14="http://schemas.microsoft.com/office/powerpoint/2010/main" val="250483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ltLang="ru-RU" dirty="0"/>
              <a:t>In modern physics, one of the most pressing problems is the problem of determining the nature of neutrinos. The most sensitive process to determining the nature of neutrinos is the process of double </a:t>
            </a:r>
            <a:r>
              <a:rPr lang="en-US" altLang="ru-RU" dirty="0" err="1"/>
              <a:t>neutrinoless</a:t>
            </a:r>
            <a:r>
              <a:rPr lang="en-US" altLang="ru-RU" dirty="0"/>
              <a:t> beta decay; it is prohibited by the standard model, since it violates the law of conservation of lepton charge. The probability of this hypothetical process can be determined by the formula. From this formula it can be noted that the probability depends not only on the effective </a:t>
            </a:r>
            <a:r>
              <a:rPr lang="en-US" altLang="ru-RU" dirty="0" err="1"/>
              <a:t>Majorana</a:t>
            </a:r>
            <a:r>
              <a:rPr lang="en-US" altLang="ru-RU" dirty="0"/>
              <a:t> mass of the neutrino and the phase volume factor, but also on the size of the nuclear matrix element. There are several models for calculating NME. The figure shows the value of NME depending on the atomic mass of the nucleus for various models. So, for example, for an atomic mass equal to 136, the NME values ​​differ by a factor of 3 depending on the model. Due to this discrepancy, it is difficult to determine which model is correct, and experimental data is needed to understand this.</a:t>
            </a:r>
          </a:p>
          <a:p>
            <a:r>
              <a:rPr lang="en-US" altLang="ru-RU" dirty="0"/>
              <a:t>When determining the probability of </a:t>
            </a:r>
            <a:r>
              <a:rPr lang="en-US" altLang="ru-RU" dirty="0" err="1"/>
              <a:t>neutrinoless</a:t>
            </a:r>
            <a:r>
              <a:rPr lang="en-US" altLang="ru-RU" dirty="0"/>
              <a:t> double beta decay, matrix elements are calculated in two stages: through the probabilities of virtual transitions - from the mother nucleus to the intermediate one and from the intermediate nucleus to the daughter nucleus (Fig. 2, and then summation occurs over all excited states of the intermediate nucleus. If a charge-exchange (</a:t>
            </a:r>
            <a:r>
              <a:rPr lang="en-US" altLang="ru-RU" dirty="0" err="1"/>
              <a:t>p,n</a:t>
            </a:r>
            <a:r>
              <a:rPr lang="en-US" altLang="ru-RU" dirty="0"/>
              <a:t>) reaction can be used to study transitions on the left, then checking transitions on the right using a (n, p) reaction is difficult to achieve. Therefore, it was proposed to use muon capture to study these transitions.</a:t>
            </a:r>
            <a:endParaRPr lang="ru-RU" dirty="0"/>
          </a:p>
        </p:txBody>
      </p:sp>
      <p:sp>
        <p:nvSpPr>
          <p:cNvPr id="4" name="Номер слайда 3"/>
          <p:cNvSpPr>
            <a:spLocks noGrp="1"/>
          </p:cNvSpPr>
          <p:nvPr>
            <p:ph type="sldNum" sz="quarter" idx="10"/>
          </p:nvPr>
        </p:nvSpPr>
        <p:spPr/>
        <p:txBody>
          <a:bodyPr/>
          <a:lstStyle/>
          <a:p>
            <a:fld id="{22C588DD-E62D-4B4E-9F6A-F49CE86B912F}" type="slidenum">
              <a:rPr lang="ru-RU" smtClean="0"/>
              <a:t>18</a:t>
            </a:fld>
            <a:endParaRPr lang="ru-RU"/>
          </a:p>
        </p:txBody>
      </p:sp>
    </p:spTree>
    <p:extLst>
      <p:ext uri="{BB962C8B-B14F-4D97-AF65-F5344CB8AC3E}">
        <p14:creationId xmlns:p14="http://schemas.microsoft.com/office/powerpoint/2010/main" val="129145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total of 6 photomultipliers were tested, 4 photomultipliers of the same model that was used in the measurement campaigns and 2 photomultipliers of another model, but with the same photocathode dimensions. And after carrying out a series of measurements, we obtained the following results. On PMT R6091 the maximum heterogeneity exceeds 50 percent, on PMT 1307 the heterogeneity is less than 30%, and PMT6233 turned out to be the most homogeneous. All photomultipliers were placed in the same position for measurements. This may be due to the optical lens that is located in the internal part of the FEU6091.</a:t>
            </a:r>
            <a:endParaRPr lang="ru-RU" dirty="0"/>
          </a:p>
        </p:txBody>
      </p:sp>
      <p:sp>
        <p:nvSpPr>
          <p:cNvPr id="4" name="Номер слайда 3"/>
          <p:cNvSpPr>
            <a:spLocks noGrp="1"/>
          </p:cNvSpPr>
          <p:nvPr>
            <p:ph type="sldNum" sz="quarter" idx="10"/>
          </p:nvPr>
        </p:nvSpPr>
        <p:spPr/>
        <p:txBody>
          <a:bodyPr/>
          <a:lstStyle/>
          <a:p>
            <a:fld id="{22C588DD-E62D-4B4E-9F6A-F49CE86B912F}" type="slidenum">
              <a:rPr lang="ru-RU" smtClean="0"/>
              <a:t>19</a:t>
            </a:fld>
            <a:endParaRPr lang="ru-RU"/>
          </a:p>
        </p:txBody>
      </p:sp>
    </p:spTree>
    <p:extLst>
      <p:ext uri="{BB962C8B-B14F-4D97-AF65-F5344CB8AC3E}">
        <p14:creationId xmlns:p14="http://schemas.microsoft.com/office/powerpoint/2010/main" val="264994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previous slide does not reflect the complexity of the logic circuit, but the current one shows a circuit that is programmed in 2495. Almost every block in this circuit corresponds to an electronic module.</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20</a:t>
            </a:fld>
            <a:endParaRPr lang="ru-RU"/>
          </a:p>
        </p:txBody>
      </p:sp>
    </p:spTree>
    <p:extLst>
      <p:ext uri="{BB962C8B-B14F-4D97-AF65-F5344CB8AC3E}">
        <p14:creationId xmlns:p14="http://schemas.microsoft.com/office/powerpoint/2010/main" val="206096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first tested various coatings on the internal surface of the C3 meter. We made several cups and covered them with two different reflectors. For diffuse reflections we used zinc white and mirror paint. Using a spray gun, we coated the inner surface and conducted tests during a collaboration meeting at TUM.</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21</a:t>
            </a:fld>
            <a:endParaRPr lang="ru-RU"/>
          </a:p>
        </p:txBody>
      </p:sp>
    </p:spTree>
    <p:extLst>
      <p:ext uri="{BB962C8B-B14F-4D97-AF65-F5344CB8AC3E}">
        <p14:creationId xmlns:p14="http://schemas.microsoft.com/office/powerpoint/2010/main" val="393170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 control voltages, we also wrote software that does not allow DACs to exceed the maximum permissible values, and voltage logs are also stored. The slide shows a screenshot of the high voltage control program.</a:t>
            </a:r>
            <a:endParaRPr lang="ru-RU" dirty="0"/>
          </a:p>
        </p:txBody>
      </p:sp>
      <p:sp>
        <p:nvSpPr>
          <p:cNvPr id="4" name="Номер слайда 3"/>
          <p:cNvSpPr>
            <a:spLocks noGrp="1"/>
          </p:cNvSpPr>
          <p:nvPr>
            <p:ph type="sldNum" sz="quarter" idx="10"/>
          </p:nvPr>
        </p:nvSpPr>
        <p:spPr/>
        <p:txBody>
          <a:bodyPr/>
          <a:lstStyle/>
          <a:p>
            <a:fld id="{22C588DD-E62D-4B4E-9F6A-F49CE86B912F}" type="slidenum">
              <a:rPr lang="ru-RU" smtClean="0"/>
              <a:t>22</a:t>
            </a:fld>
            <a:endParaRPr lang="ru-RU"/>
          </a:p>
        </p:txBody>
      </p:sp>
    </p:spTree>
    <p:extLst>
      <p:ext uri="{BB962C8B-B14F-4D97-AF65-F5344CB8AC3E}">
        <p14:creationId xmlns:p14="http://schemas.microsoft.com/office/powerpoint/2010/main" val="292553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process of muon capture is similar to electron capture, the main difference is that a muon is approximately 200 times heavier than an electron, and the muon's interaction with matter is therefore more intense.</a:t>
                </a:r>
              </a:p>
              <a:p>
                <a:r>
                  <a:rPr lang="en-US" sz="1200" kern="1200" dirty="0">
                    <a:solidFill>
                      <a:schemeClr val="tx1"/>
                    </a:solidFill>
                    <a:effectLst/>
                    <a:latin typeface="+mn-lt"/>
                    <a:ea typeface="+mn-ea"/>
                    <a:cs typeface="+mn-cs"/>
                  </a:rPr>
                  <a:t>After the stop in the target material, the muon enters its Rydberg state, and then successively descends to the K-shell, emitting a cascade of muonic X-ray photons (𝑋). This entire process takes place in about 10-13 so for our purposes it could be considered as instant.</a:t>
                </a:r>
              </a:p>
              <a:p>
                <a:r>
                  <a:rPr lang="en-US" sz="1200" kern="1200" dirty="0">
                    <a:solidFill>
                      <a:schemeClr val="tx1"/>
                    </a:solidFill>
                    <a:effectLst/>
                    <a:latin typeface="+mn-lt"/>
                    <a:ea typeface="+mn-ea"/>
                    <a:cs typeface="+mn-cs"/>
                  </a:rPr>
                  <a:t>After a muon descends to the K-shell, it has two possibilities: either to decay, or be captured by the nucleus through the weak interaction.</a:t>
                </a:r>
              </a:p>
              <a:p>
                <a:r>
                  <a:rPr lang="en-US" sz="1200" kern="1200" dirty="0">
                    <a:solidFill>
                      <a:schemeClr val="tx1"/>
                    </a:solidFill>
                    <a:effectLst/>
                    <a:latin typeface="+mn-lt"/>
                    <a:ea typeface="+mn-ea"/>
                    <a:cs typeface="+mn-cs"/>
                  </a:rPr>
                  <a:t>When and if the muon is captured, daughter nuclei with different excited states appears. The figure schematically shows possible reaction channels after the muon capture. By measuring the change of intensity of the recorded gamma lines with time, one can determine the total rate of muon capture in this exact nuclei.</a:t>
                </a:r>
                <a:endParaRPr lang="ru-RU" dirty="0"/>
              </a:p>
            </p:txBody>
          </p:sp>
        </mc:Choice>
        <mc:Fallback xmlns="">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Процесс мюонного захвата аналогичен электронному захвату, различие состоит в том, что мюон примерно в 200 раз тяжелее электрона, соответственно взаимодействие мюона с веществом будет более активным.</a:t>
                </a:r>
              </a:p>
              <a:p>
                <a:r>
                  <a:rPr lang="ru-RU" sz="1200" kern="1200" dirty="0">
                    <a:solidFill>
                      <a:schemeClr val="tx1"/>
                    </a:solidFill>
                    <a:effectLst/>
                    <a:latin typeface="+mn-lt"/>
                    <a:ea typeface="+mn-ea"/>
                    <a:cs typeface="+mn-cs"/>
                  </a:rPr>
                  <a:t>Остановившись в  веществе мишени, мюон попадает на свое </a:t>
                </a:r>
                <a:r>
                  <a:rPr lang="ru-RU" sz="1200" kern="1200" dirty="0" err="1">
                    <a:solidFill>
                      <a:schemeClr val="tx1"/>
                    </a:solidFill>
                    <a:effectLst/>
                    <a:latin typeface="+mn-lt"/>
                    <a:ea typeface="+mn-ea"/>
                    <a:cs typeface="+mn-cs"/>
                  </a:rPr>
                  <a:t>ридберговское</a:t>
                </a:r>
                <a:r>
                  <a:rPr lang="ru-RU" sz="1200" kern="1200" dirty="0">
                    <a:solidFill>
                      <a:schemeClr val="tx1"/>
                    </a:solidFill>
                    <a:effectLst/>
                    <a:latin typeface="+mn-lt"/>
                    <a:ea typeface="+mn-ea"/>
                    <a:cs typeface="+mn-cs"/>
                  </a:rPr>
                  <a:t> состояние, а потом последовательно опускается на К-оболочку, испуская при этом каскад </a:t>
                </a:r>
                <a:r>
                  <a:rPr lang="ru-RU" sz="1200" kern="1200" dirty="0" err="1">
                    <a:solidFill>
                      <a:schemeClr val="tx1"/>
                    </a:solidFill>
                    <a:effectLst/>
                    <a:latin typeface="+mn-lt"/>
                    <a:ea typeface="+mn-ea"/>
                    <a:cs typeface="+mn-cs"/>
                  </a:rPr>
                  <a:t>мезорентгеновских</a:t>
                </a:r>
                <a:r>
                  <a:rPr lang="ru-RU" sz="1200" kern="1200" dirty="0">
                    <a:solidFill>
                      <a:schemeClr val="tx1"/>
                    </a:solidFill>
                    <a:effectLst/>
                    <a:latin typeface="+mn-lt"/>
                    <a:ea typeface="+mn-ea"/>
                    <a:cs typeface="+mn-cs"/>
                  </a:rPr>
                  <a:t> фотонов (</a:t>
                </a:r>
                <a:r>
                  <a:rPr lang="en-US" sz="1200" i="0" kern="1200">
                    <a:solidFill>
                      <a:schemeClr val="tx1"/>
                    </a:solidFill>
                    <a:effectLst/>
                    <a:latin typeface="+mn-lt"/>
                    <a:ea typeface="+mn-ea"/>
                    <a:cs typeface="+mn-cs"/>
                    <a:sym typeface="Symbol" pitchFamily="2" charset="2"/>
                  </a:rPr>
                  <a:t></a:t>
                </a:r>
                <a:r>
                  <a:rPr lang="en-US" sz="1200" i="0" kern="1200">
                    <a:solidFill>
                      <a:schemeClr val="tx1"/>
                    </a:solidFill>
                    <a:effectLst/>
                    <a:latin typeface="+mn-lt"/>
                    <a:ea typeface="+mn-ea"/>
                    <a:cs typeface="+mn-cs"/>
                  </a:rPr>
                  <a:t>𝑋</a:t>
                </a:r>
                <a:r>
                  <a:rPr lang="ru-RU" sz="1200" kern="1200" dirty="0">
                    <a:solidFill>
                      <a:schemeClr val="tx1"/>
                    </a:solidFill>
                    <a:effectLst/>
                    <a:latin typeface="+mn-lt"/>
                    <a:ea typeface="+mn-ea"/>
                    <a:cs typeface="+mn-cs"/>
                  </a:rPr>
                  <a:t>). Весь этот процесс проходит за время порядка 10</a:t>
                </a:r>
                <a:r>
                  <a:rPr lang="ru-RU" sz="1200" kern="1200" baseline="30000" dirty="0">
                    <a:solidFill>
                      <a:schemeClr val="tx1"/>
                    </a:solidFill>
                    <a:effectLst/>
                    <a:latin typeface="+mn-lt"/>
                    <a:ea typeface="+mn-ea"/>
                    <a:cs typeface="+mn-cs"/>
                  </a:rPr>
                  <a:t>-13</a:t>
                </a:r>
                <a:r>
                  <a:rPr lang="ru-RU" sz="1200" kern="1200" dirty="0">
                    <a:solidFill>
                      <a:schemeClr val="tx1"/>
                    </a:solidFill>
                    <a:effectLst/>
                    <a:latin typeface="+mn-lt"/>
                    <a:ea typeface="+mn-ea"/>
                    <a:cs typeface="+mn-cs"/>
                  </a:rPr>
                  <a:t> и является фактически мгновенным. </a:t>
                </a:r>
              </a:p>
              <a:p>
                <a:r>
                  <a:rPr lang="ru-RU" sz="1200" kern="1200" dirty="0">
                    <a:solidFill>
                      <a:schemeClr val="tx1"/>
                    </a:solidFill>
                    <a:effectLst/>
                    <a:latin typeface="+mn-lt"/>
                    <a:ea typeface="+mn-ea"/>
                    <a:cs typeface="+mn-cs"/>
                  </a:rPr>
                  <a:t>После того, как мюон опустился на К-оболочку,  с ним может произойти два явления: либо он распадается, либо он посредством слабого взаимодействия захватывается ядром.</a:t>
                </a:r>
              </a:p>
              <a:p>
                <a:r>
                  <a:rPr lang="ru-RU" sz="1200" kern="1200" dirty="0">
                    <a:solidFill>
                      <a:schemeClr val="tx1"/>
                    </a:solidFill>
                    <a:effectLst/>
                    <a:latin typeface="+mn-lt"/>
                    <a:ea typeface="+mn-ea"/>
                    <a:cs typeface="+mn-cs"/>
                  </a:rPr>
                  <a:t>При захвате мюона получаются дочерние ядра с различными возбужденными состояниями. На рисунке схематично представлены возможные каналы реакции при захвате мюона ядром. Измеряя интенсивность регистрируемых гамма-линий во времени можно определить полную скорость захвата мюона ядром.</a:t>
                </a:r>
                <a:r>
                  <a:rPr lang="ru-RU" dirty="0">
                    <a:effectLst/>
                  </a:rPr>
                  <a:t> </a:t>
                </a:r>
                <a:endParaRPr lang="ru-RU" dirty="0"/>
              </a:p>
            </p:txBody>
          </p:sp>
        </mc:Fallback>
      </mc:AlternateContent>
      <p:sp>
        <p:nvSpPr>
          <p:cNvPr id="4" name="Номер слайда 3"/>
          <p:cNvSpPr>
            <a:spLocks noGrp="1"/>
          </p:cNvSpPr>
          <p:nvPr>
            <p:ph type="sldNum" sz="quarter" idx="10"/>
          </p:nvPr>
        </p:nvSpPr>
        <p:spPr/>
        <p:txBody>
          <a:bodyPr/>
          <a:lstStyle/>
          <a:p>
            <a:fld id="{BE6EB423-F299-D548-836D-AC938708A21D}" type="slidenum">
              <a:rPr lang="ru-RU" smtClean="0"/>
              <a:t>3</a:t>
            </a:fld>
            <a:endParaRPr lang="ru-RU"/>
          </a:p>
        </p:txBody>
      </p:sp>
    </p:spTree>
    <p:extLst>
      <p:ext uri="{BB962C8B-B14F-4D97-AF65-F5344CB8AC3E}">
        <p14:creationId xmlns:p14="http://schemas.microsoft.com/office/powerpoint/2010/main" val="202698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MONUMENT experiment is carried out in Switzerland, on a beam of negative muons. There is a plan of the accelerator facility. The experimental area, where the installation is located, as well as rooms for data and setup monitoring are shown</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4</a:t>
            </a:fld>
            <a:endParaRPr lang="ru-RU"/>
          </a:p>
        </p:txBody>
      </p:sp>
    </p:spTree>
    <p:extLst>
      <p:ext uri="{BB962C8B-B14F-4D97-AF65-F5344CB8AC3E}">
        <p14:creationId xmlns:p14="http://schemas.microsoft.com/office/powerpoint/2010/main" val="105877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are assembling the installation on the PIE1 beam. The slide shows a top view of the experimental hall. Photo is taken from 2023, this was our third trip to PSI. In the photo you can see the channel output. Installation of our</a:t>
            </a:r>
            <a:r>
              <a:rPr lang="en-US" baseline="0" dirty="0"/>
              <a:t> experimental setup</a:t>
            </a:r>
            <a:r>
              <a:rPr lang="en-US" dirty="0"/>
              <a:t>, </a:t>
            </a:r>
            <a:r>
              <a:rPr lang="en-US" dirty="0" err="1"/>
              <a:t>dewars</a:t>
            </a:r>
            <a:r>
              <a:rPr lang="en-US" dirty="0"/>
              <a:t> for filling germanium detectors. The slide also shows the characteristics of the muon beam and the dependence of the number of muons on their momentum.</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5</a:t>
            </a:fld>
            <a:endParaRPr lang="ru-RU"/>
          </a:p>
        </p:txBody>
      </p:sp>
    </p:spTree>
    <p:extLst>
      <p:ext uri="{BB962C8B-B14F-4D97-AF65-F5344CB8AC3E}">
        <p14:creationId xmlns:p14="http://schemas.microsoft.com/office/powerpoint/2010/main" val="89490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schematically shows our setup. In addition to germanium detectors, we use 4 fly-through scintillation counters to tune and focus the beam. Counter C0, C1-C2, measured isotope, counter C3.</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6</a:t>
            </a:fld>
            <a:endParaRPr lang="ru-RU"/>
          </a:p>
        </p:txBody>
      </p:sp>
    </p:spTree>
    <p:extLst>
      <p:ext uri="{BB962C8B-B14F-4D97-AF65-F5344CB8AC3E}">
        <p14:creationId xmlns:p14="http://schemas.microsoft.com/office/powerpoint/2010/main" val="182161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slide shows a simplified diagram of the electronics for our experiment. For the 2021 and 2022 campaigns, we used two independent data collection systems. The MIDAS system is a Swiss made DAQ, and the ALPACA system made by our colleagues from the Technical University of Munich. To digitize signals, both systems use digitizers designed by STRÜK, model SIS3316 with a sampling rate 250 MHz each.</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7</a:t>
            </a:fld>
            <a:endParaRPr lang="ru-RU"/>
          </a:p>
        </p:txBody>
      </p:sp>
    </p:spTree>
    <p:extLst>
      <p:ext uri="{BB962C8B-B14F-4D97-AF65-F5344CB8AC3E}">
        <p14:creationId xmlns:p14="http://schemas.microsoft.com/office/powerpoint/2010/main" val="32964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When the gate is open on the beam channel, it is prohibited to be in the experimental room, and therefore fine tuning of the flight counters seems possible only remotely. To focus the beam, we need to organize several logical circuits at the hardware level that show us exactly what manipulations we need to perform with the beam. Move it to the side, increase the momentum, shut it from one side, etc. For this we use the CAEN electronic model 2495, which is logically programmable unit. It can also be programmed remotely. So, 4 logical signals from scintillation counters are input to the module 2495, where these signals are connected to various logical circuits. And then, the signals from the logic are transferred to the module 1081, which allows you to transmit information from its inputs via Ethernet to the local network. Various combinations of output signals are shown as examples</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8</a:t>
            </a:fld>
            <a:endParaRPr lang="ru-RU"/>
          </a:p>
        </p:txBody>
      </p:sp>
    </p:spTree>
    <p:extLst>
      <p:ext uri="{BB962C8B-B14F-4D97-AF65-F5344CB8AC3E}">
        <p14:creationId xmlns:p14="http://schemas.microsoft.com/office/powerpoint/2010/main" val="11934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order to increase or decrease the amplitude of the analog signal from each PMT, we also use a remotely controlled digital-to-analog converter. PMTs for counters C0-C1-C2 are modular, and already have an embedded  high-voltage supply unit, and for PMTs of counter C3, a unit is assembled on a DC-DC converter.</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9</a:t>
            </a:fld>
            <a:endParaRPr lang="ru-RU"/>
          </a:p>
        </p:txBody>
      </p:sp>
    </p:spTree>
    <p:extLst>
      <p:ext uri="{BB962C8B-B14F-4D97-AF65-F5344CB8AC3E}">
        <p14:creationId xmlns:p14="http://schemas.microsoft.com/office/powerpoint/2010/main" val="289358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move on to a detailed look at the target itself. The slide shows the render in the development environment. Here is the counter C0, and the counters C1 and C2. Next is the cup-shaped counter C3, it contains the isotope under study. PMTs are connected to the corresponding scintillation counter via light guides.</a:t>
            </a:r>
            <a:endParaRPr lang="ru-RU" dirty="0"/>
          </a:p>
        </p:txBody>
      </p:sp>
      <p:sp>
        <p:nvSpPr>
          <p:cNvPr id="4" name="Номер слайда 3"/>
          <p:cNvSpPr>
            <a:spLocks noGrp="1"/>
          </p:cNvSpPr>
          <p:nvPr>
            <p:ph type="sldNum" sz="quarter" idx="5"/>
          </p:nvPr>
        </p:nvSpPr>
        <p:spPr/>
        <p:txBody>
          <a:bodyPr/>
          <a:lstStyle/>
          <a:p>
            <a:fld id="{22C588DD-E62D-4B4E-9F6A-F49CE86B912F}" type="slidenum">
              <a:rPr lang="ru-RU" smtClean="0"/>
              <a:t>10</a:t>
            </a:fld>
            <a:endParaRPr lang="ru-RU"/>
          </a:p>
        </p:txBody>
      </p:sp>
    </p:spTree>
    <p:extLst>
      <p:ext uri="{BB962C8B-B14F-4D97-AF65-F5344CB8AC3E}">
        <p14:creationId xmlns:p14="http://schemas.microsoft.com/office/powerpoint/2010/main" val="11606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6BFFDD1-CBA6-43CD-A1D5-51FBF67AAA25}" type="datetime1">
              <a:rPr lang="ru-RU" smtClean="0"/>
              <a:t>03.06.2024</a:t>
            </a:fld>
            <a:endParaRPr lang="ru-RU"/>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183488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05D6C40-76B5-48F8-BCB4-8CF53B7D0AA0}" type="datetime1">
              <a:rPr lang="ru-RU" smtClean="0"/>
              <a:t>03.06.2024</a:t>
            </a:fld>
            <a:endParaRPr lang="ru-RU"/>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168988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F22B7E-AFE0-4810-8A69-D39C1499D398}" type="datetime1">
              <a:rPr lang="ru-RU" smtClean="0"/>
              <a:t>03.06.2024</a:t>
            </a:fld>
            <a:endParaRPr lang="ru-RU"/>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425979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1D8B5F9-8AB5-418B-9687-6A9548961B6E}" type="datetime1">
              <a:rPr lang="ru-RU" smtClean="0"/>
              <a:t>03.06.2024</a:t>
            </a:fld>
            <a:endParaRPr lang="ru-RU"/>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320027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A7AA10-3445-446E-A68E-1AAB42F0B026}" type="datetime1">
              <a:rPr lang="ru-RU" smtClean="0"/>
              <a:t>03.06.2024</a:t>
            </a:fld>
            <a:endParaRPr lang="ru-RU"/>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6331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C9B71A-B137-4022-B277-8B23B2809E00}" type="datetime1">
              <a:rPr lang="ru-RU" smtClean="0"/>
              <a:t>03.06.2024</a:t>
            </a:fld>
            <a:endParaRPr lang="ru-RU"/>
          </a:p>
        </p:txBody>
      </p:sp>
      <p:sp>
        <p:nvSpPr>
          <p:cNvPr id="6" name="Нижний колонтитул 5"/>
          <p:cNvSpPr>
            <a:spLocks noGrp="1"/>
          </p:cNvSpPr>
          <p:nvPr>
            <p:ph type="ftr" sz="quarter" idx="11"/>
          </p:nvPr>
        </p:nvSpPr>
        <p:spPr/>
        <p:txBody>
          <a:bodyPr/>
          <a:lstStyle/>
          <a:p>
            <a:r>
              <a:rPr lang="en-US"/>
              <a:t>59th meeting of the PAC for Nuclear Physics (kazarcevs@jinr.ru)</a:t>
            </a:r>
            <a:endParaRPr lang="ru-RU"/>
          </a:p>
        </p:txBody>
      </p:sp>
      <p:sp>
        <p:nvSpPr>
          <p:cNvPr id="7" name="Номер слайда 6"/>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243106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569A9E6-61C1-44FF-8464-B46D0DF50AFD}" type="datetime1">
              <a:rPr lang="ru-RU" smtClean="0"/>
              <a:t>03.06.2024</a:t>
            </a:fld>
            <a:endParaRPr lang="ru-RU"/>
          </a:p>
        </p:txBody>
      </p:sp>
      <p:sp>
        <p:nvSpPr>
          <p:cNvPr id="8" name="Нижний колонтитул 7"/>
          <p:cNvSpPr>
            <a:spLocks noGrp="1"/>
          </p:cNvSpPr>
          <p:nvPr>
            <p:ph type="ftr" sz="quarter" idx="11"/>
          </p:nvPr>
        </p:nvSpPr>
        <p:spPr/>
        <p:txBody>
          <a:bodyPr/>
          <a:lstStyle/>
          <a:p>
            <a:r>
              <a:rPr lang="en-US"/>
              <a:t>59th meeting of the PAC for Nuclear Physics (kazarcevs@jinr.ru)</a:t>
            </a:r>
            <a:endParaRPr lang="ru-RU"/>
          </a:p>
        </p:txBody>
      </p:sp>
      <p:sp>
        <p:nvSpPr>
          <p:cNvPr id="9" name="Номер слайда 8"/>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417769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81F79B5-0689-4952-9545-4ACCAA360C1A}" type="datetime1">
              <a:rPr lang="ru-RU" smtClean="0"/>
              <a:t>03.06.2024</a:t>
            </a:fld>
            <a:endParaRPr lang="ru-RU"/>
          </a:p>
        </p:txBody>
      </p:sp>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99767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14D95D-F24B-49C5-A3D8-031EAC85CB7A}" type="datetime1">
              <a:rPr lang="ru-RU" smtClean="0"/>
              <a:t>03.06.2024</a:t>
            </a:fld>
            <a:endParaRPr lang="ru-RU"/>
          </a:p>
        </p:txBody>
      </p:sp>
      <p:sp>
        <p:nvSpPr>
          <p:cNvPr id="3" name="Нижний колонтитул 2"/>
          <p:cNvSpPr>
            <a:spLocks noGrp="1"/>
          </p:cNvSpPr>
          <p:nvPr>
            <p:ph type="ftr" sz="quarter" idx="11"/>
          </p:nvPr>
        </p:nvSpPr>
        <p:spPr/>
        <p:txBody>
          <a:bodyPr/>
          <a:lstStyle/>
          <a:p>
            <a:r>
              <a:rPr lang="en-US"/>
              <a:t>59th meeting of the PAC for Nuclear Physics (kazarcevs@jinr.ru)</a:t>
            </a:r>
            <a:endParaRPr lang="ru-RU"/>
          </a:p>
        </p:txBody>
      </p:sp>
      <p:sp>
        <p:nvSpPr>
          <p:cNvPr id="4" name="Номер слайда 3"/>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282064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05ACF7D-5336-4B09-9B30-C6DD9D1593E4}" type="datetime1">
              <a:rPr lang="ru-RU" smtClean="0"/>
              <a:t>03.06.2024</a:t>
            </a:fld>
            <a:endParaRPr lang="ru-RU"/>
          </a:p>
        </p:txBody>
      </p:sp>
      <p:sp>
        <p:nvSpPr>
          <p:cNvPr id="6" name="Нижний колонтитул 5"/>
          <p:cNvSpPr>
            <a:spLocks noGrp="1"/>
          </p:cNvSpPr>
          <p:nvPr>
            <p:ph type="ftr" sz="quarter" idx="11"/>
          </p:nvPr>
        </p:nvSpPr>
        <p:spPr/>
        <p:txBody>
          <a:bodyPr/>
          <a:lstStyle/>
          <a:p>
            <a:r>
              <a:rPr lang="en-US"/>
              <a:t>59th meeting of the PAC for Nuclear Physics (kazarcevs@jinr.ru)</a:t>
            </a:r>
            <a:endParaRPr lang="ru-RU"/>
          </a:p>
        </p:txBody>
      </p:sp>
      <p:sp>
        <p:nvSpPr>
          <p:cNvPr id="7" name="Номер слайда 6"/>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391466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5B81E39-7A1B-4B3C-9302-9F7CB850BBCF}" type="datetime1">
              <a:rPr lang="ru-RU" smtClean="0"/>
              <a:t>03.06.2024</a:t>
            </a:fld>
            <a:endParaRPr lang="ru-RU"/>
          </a:p>
        </p:txBody>
      </p:sp>
      <p:sp>
        <p:nvSpPr>
          <p:cNvPr id="6" name="Нижний колонтитул 5"/>
          <p:cNvSpPr>
            <a:spLocks noGrp="1"/>
          </p:cNvSpPr>
          <p:nvPr>
            <p:ph type="ftr" sz="quarter" idx="11"/>
          </p:nvPr>
        </p:nvSpPr>
        <p:spPr/>
        <p:txBody>
          <a:bodyPr/>
          <a:lstStyle/>
          <a:p>
            <a:r>
              <a:rPr lang="en-US"/>
              <a:t>59th meeting of the PAC for Nuclear Physics (kazarcevs@jinr.ru)</a:t>
            </a:r>
            <a:endParaRPr lang="ru-RU"/>
          </a:p>
        </p:txBody>
      </p:sp>
      <p:sp>
        <p:nvSpPr>
          <p:cNvPr id="7" name="Номер слайда 6"/>
          <p:cNvSpPr>
            <a:spLocks noGrp="1"/>
          </p:cNvSpPr>
          <p:nvPr>
            <p:ph type="sldNum" sz="quarter" idx="12"/>
          </p:nvPr>
        </p:nvSpPr>
        <p:spPr/>
        <p:txBody>
          <a:bodyPr/>
          <a:lstStyle/>
          <a:p>
            <a:fld id="{9517C8BB-688F-471F-ABA2-83E3FBC16533}" type="slidenum">
              <a:rPr lang="ru-RU" smtClean="0"/>
              <a:t>‹#›</a:t>
            </a:fld>
            <a:endParaRPr lang="ru-RU"/>
          </a:p>
        </p:txBody>
      </p:sp>
    </p:spTree>
    <p:extLst>
      <p:ext uri="{BB962C8B-B14F-4D97-AF65-F5344CB8AC3E}">
        <p14:creationId xmlns:p14="http://schemas.microsoft.com/office/powerpoint/2010/main" val="78482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0E320-DEC0-432E-B41A-97CE039013ED}" type="datetime1">
              <a:rPr lang="ru-RU" smtClean="0"/>
              <a:t>03.06.2024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59th meeting of the PAC for Nuclear Physics (kazarcevs@jinr.ru)</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C8BB-688F-471F-ABA2-83E3FBC16533}" type="slidenum">
              <a:rPr lang="ru-RU" smtClean="0"/>
              <a:t>‹#›</a:t>
            </a:fld>
            <a:endParaRPr lang="ru-RU"/>
          </a:p>
        </p:txBody>
      </p:sp>
    </p:spTree>
    <p:extLst>
      <p:ext uri="{BB962C8B-B14F-4D97-AF65-F5344CB8AC3E}">
        <p14:creationId xmlns:p14="http://schemas.microsoft.com/office/powerpoint/2010/main" val="289119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2.png"/><Relationship Id="rId7" Type="http://schemas.microsoft.com/office/2007/relationships/hdphoto" Target="../media/hdphoto6.wdp"/><Relationship Id="rId12" Type="http://schemas.openxmlformats.org/officeDocument/2006/relationships/image" Target="../media/image4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4.png"/><Relationship Id="rId5" Type="http://schemas.microsoft.com/office/2007/relationships/hdphoto" Target="../media/hdphoto5.wdp"/><Relationship Id="rId10" Type="http://schemas.openxmlformats.org/officeDocument/2006/relationships/image" Target="../media/image410.png"/><Relationship Id="rId4" Type="http://schemas.openxmlformats.org/officeDocument/2006/relationships/image" Target="../media/image39.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8.png"/><Relationship Id="rId7"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7.wdp"/><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9.png"/><Relationship Id="rId3" Type="http://schemas.openxmlformats.org/officeDocument/2006/relationships/oleObject" Target="../embeddings/oleObject1.bin"/><Relationship Id="rId7" Type="http://schemas.openxmlformats.org/officeDocument/2006/relationships/image" Target="../media/image54.wmf"/><Relationship Id="rId12"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56.wmf"/><Relationship Id="rId5" Type="http://schemas.openxmlformats.org/officeDocument/2006/relationships/image" Target="../media/image53.emf"/><Relationship Id="rId10" Type="http://schemas.openxmlformats.org/officeDocument/2006/relationships/oleObject" Target="../embeddings/oleObject4.bin"/><Relationship Id="rId4" Type="http://schemas.openxmlformats.org/officeDocument/2006/relationships/image" Target="../media/image52.wmf"/><Relationship Id="rId9" Type="http://schemas.openxmlformats.org/officeDocument/2006/relationships/image" Target="../media/image55.wmf"/></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50.png"/><Relationship Id="rId7"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4.jp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0.png"/><Relationship Id="rId10" Type="http://schemas.openxmlformats.org/officeDocument/2006/relationships/image" Target="../media/image90.png"/><Relationship Id="rId4" Type="http://schemas.openxmlformats.org/officeDocument/2006/relationships/image" Target="../media/image1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omments" Target="../comments/comment1.xml"/><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593AFCD-1536-4FAF-927B-D4D327DC5E26}"/>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tretch>
            <a:fillRect/>
          </a:stretch>
        </p:blipFill>
        <p:spPr>
          <a:xfrm>
            <a:off x="10300005" y="811069"/>
            <a:ext cx="1348346" cy="1238657"/>
          </a:xfrm>
          <a:prstGeom prst="rect">
            <a:avLst/>
          </a:prstGeom>
        </p:spPr>
      </p:pic>
      <p:pic>
        <p:nvPicPr>
          <p:cNvPr id="10" name="Рисунок 9">
            <a:extLst>
              <a:ext uri="{FF2B5EF4-FFF2-40B4-BE49-F238E27FC236}">
                <a16:creationId xmlns:a16="http://schemas.microsoft.com/office/drawing/2014/main" id="{8D5E93F7-56A3-43BD-BD5F-B9C889128448}"/>
              </a:ext>
            </a:extLst>
          </p:cNvPr>
          <p:cNvPicPr>
            <a:picLocks noChangeAspect="1"/>
          </p:cNvPicPr>
          <p:nvPr/>
        </p:nvPicPr>
        <p:blipFill>
          <a:blip r:embed="rId4" cstate="hqprint">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7200" y="410960"/>
            <a:ext cx="1788997" cy="1238656"/>
          </a:xfrm>
          <a:prstGeom prst="rect">
            <a:avLst/>
          </a:prstGeom>
        </p:spPr>
      </p:pic>
      <p:sp>
        <p:nvSpPr>
          <p:cNvPr id="11" name="TextBox 7">
            <a:extLst>
              <a:ext uri="{FF2B5EF4-FFF2-40B4-BE49-F238E27FC236}">
                <a16:creationId xmlns:a16="http://schemas.microsoft.com/office/drawing/2014/main" id="{1BAE1353-CBCD-41B1-8747-8B420D3E0E2B}"/>
              </a:ext>
            </a:extLst>
          </p:cNvPr>
          <p:cNvSpPr txBox="1"/>
          <p:nvPr/>
        </p:nvSpPr>
        <p:spPr>
          <a:xfrm>
            <a:off x="728837" y="1649616"/>
            <a:ext cx="1751564"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spc="600" dirty="0">
                <a:solidFill>
                  <a:schemeClr val="accent1">
                    <a:lumMod val="75000"/>
                  </a:schemeClr>
                </a:solidFill>
                <a:latin typeface="Adobe Fan Heiti Std B" pitchFamily="34" charset="-128"/>
                <a:ea typeface="Adobe Fan Heiti Std B" pitchFamily="34" charset="-128"/>
              </a:rPr>
              <a:t>JINR</a:t>
            </a:r>
          </a:p>
        </p:txBody>
      </p:sp>
      <p:sp>
        <p:nvSpPr>
          <p:cNvPr id="13" name="TextBox 12"/>
          <p:cNvSpPr txBox="1"/>
          <p:nvPr/>
        </p:nvSpPr>
        <p:spPr>
          <a:xfrm>
            <a:off x="2833685" y="2402654"/>
            <a:ext cx="6524625" cy="2123658"/>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Muon trigger system for the MONUMENT experiment</a:t>
            </a:r>
            <a:endParaRPr lang="ru-RU" sz="4400" b="1" dirty="0">
              <a:solidFill>
                <a:srgbClr val="0099FF"/>
              </a:solidFill>
              <a:effectLst>
                <a:innerShdw blurRad="63500" dist="50800" dir="8100000">
                  <a:prstClr val="black">
                    <a:alpha val="50000"/>
                  </a:prstClr>
                </a:innerShdw>
              </a:effectLst>
            </a:endParaRPr>
          </a:p>
        </p:txBody>
      </p:sp>
      <p:sp>
        <p:nvSpPr>
          <p:cNvPr id="15" name="TextBox 14"/>
          <p:cNvSpPr txBox="1"/>
          <p:nvPr/>
        </p:nvSpPr>
        <p:spPr>
          <a:xfrm>
            <a:off x="2833685" y="4363382"/>
            <a:ext cx="6524625" cy="707886"/>
          </a:xfrm>
          <a:prstGeom prst="rect">
            <a:avLst/>
          </a:prstGeom>
          <a:noFill/>
        </p:spPr>
        <p:txBody>
          <a:bodyPr wrap="square" rtlCol="0">
            <a:spAutoFit/>
          </a:bodyPr>
          <a:lstStyle/>
          <a:p>
            <a:pPr algn="ctr"/>
            <a:r>
              <a:rPr lang="en-US" sz="2000" b="1" dirty="0">
                <a:solidFill>
                  <a:srgbClr val="0099FF"/>
                </a:solidFill>
                <a:effectLst>
                  <a:innerShdw blurRad="63500" dist="50800" dir="8100000">
                    <a:prstClr val="black">
                      <a:alpha val="50000"/>
                    </a:prstClr>
                  </a:innerShdw>
                </a:effectLst>
              </a:rPr>
              <a:t>S. </a:t>
            </a:r>
            <a:r>
              <a:rPr lang="en-US" sz="2000" b="1" dirty="0" err="1">
                <a:solidFill>
                  <a:srgbClr val="0099FF"/>
                </a:solidFill>
                <a:effectLst>
                  <a:innerShdw blurRad="63500" dist="50800" dir="8100000">
                    <a:prstClr val="black">
                      <a:alpha val="50000"/>
                    </a:prstClr>
                  </a:innerShdw>
                </a:effectLst>
              </a:rPr>
              <a:t>Kazartsev</a:t>
            </a:r>
            <a:r>
              <a:rPr lang="en-US" sz="2000" b="1" dirty="0">
                <a:solidFill>
                  <a:srgbClr val="0099FF"/>
                </a:solidFill>
                <a:effectLst>
                  <a:innerShdw blurRad="63500" dist="50800" dir="8100000">
                    <a:prstClr val="black">
                      <a:alpha val="50000"/>
                    </a:prstClr>
                  </a:innerShdw>
                </a:effectLst>
              </a:rPr>
              <a:t> </a:t>
            </a:r>
          </a:p>
          <a:p>
            <a:pPr algn="ctr"/>
            <a:r>
              <a:rPr lang="en-US" sz="2000" b="1" dirty="0">
                <a:solidFill>
                  <a:srgbClr val="0099FF"/>
                </a:solidFill>
                <a:effectLst>
                  <a:innerShdw blurRad="63500" dist="50800" dir="8100000">
                    <a:prstClr val="black">
                      <a:alpha val="50000"/>
                    </a:prstClr>
                  </a:innerShdw>
                </a:effectLst>
              </a:rPr>
              <a:t>13/06/2024</a:t>
            </a:r>
            <a:endParaRPr lang="ru-RU" sz="2000" b="1" dirty="0">
              <a:solidFill>
                <a:srgbClr val="0099FF"/>
              </a:solidFill>
              <a:effectLst>
                <a:innerShdw blurRad="63500" dist="50800" dir="8100000">
                  <a:prstClr val="black">
                    <a:alpha val="50000"/>
                  </a:prstClr>
                </a:innerShdw>
              </a:effectLst>
            </a:endParaRPr>
          </a:p>
        </p:txBody>
      </p:sp>
      <p:sp>
        <p:nvSpPr>
          <p:cNvPr id="16" name="Прямоугольник 15"/>
          <p:cNvSpPr/>
          <p:nvPr/>
        </p:nvSpPr>
        <p:spPr>
          <a:xfrm>
            <a:off x="3729547" y="626849"/>
            <a:ext cx="4732899" cy="369332"/>
          </a:xfrm>
          <a:prstGeom prst="rect">
            <a:avLst/>
          </a:prstGeom>
        </p:spPr>
        <p:txBody>
          <a:bodyPr wrap="none">
            <a:spAutoFit/>
          </a:bodyPr>
          <a:lstStyle/>
          <a:p>
            <a:r>
              <a:rPr lang="en-US" dirty="0">
                <a:solidFill>
                  <a:schemeClr val="accent1">
                    <a:lumMod val="75000"/>
                  </a:schemeClr>
                </a:solidFill>
                <a:latin typeface="Roboto"/>
              </a:rPr>
              <a:t>59th meeting of the PAC for Nuclear Physics</a:t>
            </a:r>
          </a:p>
        </p:txBody>
      </p:sp>
    </p:spTree>
    <p:extLst>
      <p:ext uri="{BB962C8B-B14F-4D97-AF65-F5344CB8AC3E}">
        <p14:creationId xmlns:p14="http://schemas.microsoft.com/office/powerpoint/2010/main" val="428651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16B5893-ED3A-432B-8381-E10C53CC40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82729" y="4446666"/>
            <a:ext cx="5230614" cy="2092246"/>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a:xfrm>
            <a:off x="8610599" y="6356350"/>
            <a:ext cx="2743200" cy="365125"/>
          </a:xfrm>
        </p:spPr>
        <p:txBody>
          <a:bodyPr/>
          <a:lstStyle/>
          <a:p>
            <a:fld id="{C0562A71-6A28-435F-9812-36497D4FB87B}" type="slidenum">
              <a:rPr lang="ru-RU" smtClean="0"/>
              <a:t>10</a:t>
            </a:fld>
            <a:endParaRPr lang="ru-RU"/>
          </a:p>
        </p:txBody>
      </p:sp>
      <p:pic>
        <p:nvPicPr>
          <p:cNvPr id="6" name="Рисунок 5">
            <a:extLst>
              <a:ext uri="{FF2B5EF4-FFF2-40B4-BE49-F238E27FC236}">
                <a16:creationId xmlns:a16="http://schemas.microsoft.com/office/drawing/2014/main" id="{F87A58DB-B065-4636-A933-4EC53E7FE0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475" y="1001508"/>
            <a:ext cx="6406465" cy="4854984"/>
          </a:xfrm>
          <a:prstGeom prst="rect">
            <a:avLst/>
          </a:prstGeom>
        </p:spPr>
      </p:pic>
      <p:sp>
        <p:nvSpPr>
          <p:cNvPr id="7" name="TextBox 6"/>
          <p:cNvSpPr txBox="1"/>
          <p:nvPr/>
        </p:nvSpPr>
        <p:spPr>
          <a:xfrm>
            <a:off x="757084" y="113320"/>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Model of the target</a:t>
            </a:r>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trigger system</a:t>
            </a:r>
            <a:r>
              <a:rPr lang="ru-RU" sz="4400" b="1" dirty="0">
                <a:solidFill>
                  <a:srgbClr val="0099FF"/>
                </a:solidFill>
                <a:effectLst>
                  <a:innerShdw blurRad="63500" dist="50800" dir="8100000">
                    <a:prstClr val="black">
                      <a:alpha val="50000"/>
                    </a:prstClr>
                  </a:innerShdw>
                </a:effectLst>
              </a:rPr>
              <a:t>)</a:t>
            </a:r>
          </a:p>
        </p:txBody>
      </p:sp>
      <p:pic>
        <p:nvPicPr>
          <p:cNvPr id="8" name="Рисунок 7">
            <a:extLst>
              <a:ext uri="{FF2B5EF4-FFF2-40B4-BE49-F238E27FC236}">
                <a16:creationId xmlns:a16="http://schemas.microsoft.com/office/drawing/2014/main" id="{0857827B-5C5B-4C91-8901-6F76C338E3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56562" y="1016188"/>
            <a:ext cx="4582666" cy="3339101"/>
          </a:xfrm>
          <a:prstGeom prst="rect">
            <a:avLst/>
          </a:prstGeom>
        </p:spPr>
      </p:pic>
    </p:spTree>
    <p:extLst>
      <p:ext uri="{BB962C8B-B14F-4D97-AF65-F5344CB8AC3E}">
        <p14:creationId xmlns:p14="http://schemas.microsoft.com/office/powerpoint/2010/main" val="274847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11</a:t>
            </a:fld>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757085" y="123152"/>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Aperture counter</a:t>
                </a:r>
                <a:r>
                  <a:rPr lang="ru-RU" sz="4400" b="1" dirty="0">
                    <a:solidFill>
                      <a:srgbClr val="0099FF"/>
                    </a:solidFill>
                    <a:effectLst>
                      <a:innerShdw blurRad="63500" dist="50800" dir="8100000">
                        <a:prstClr val="black">
                          <a:alpha val="50000"/>
                        </a:prstClr>
                      </a:innerShdw>
                    </a:effectLst>
                  </a:rPr>
                  <a:t> </a:t>
                </a:r>
                <a14:m>
                  <m:oMath xmlns:m="http://schemas.openxmlformats.org/officeDocument/2006/math">
                    <m:sSub>
                      <m:sSubPr>
                        <m:ctrlPr>
                          <a:rPr lang="en-US" sz="4400" b="1" i="1" smtClean="0">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𝟎</m:t>
                        </m:r>
                      </m:sub>
                    </m:sSub>
                  </m:oMath>
                </a14:m>
                <a:endParaRPr lang="ru-RU" sz="4400" b="1" dirty="0">
                  <a:solidFill>
                    <a:srgbClr val="0099FF"/>
                  </a:solidFill>
                  <a:effectLst>
                    <a:innerShdw blurRad="63500" dist="50800" dir="8100000">
                      <a:prstClr val="black">
                        <a:alpha val="50000"/>
                      </a:prstClr>
                    </a:inn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57085" y="123152"/>
                <a:ext cx="10596715" cy="769441"/>
              </a:xfrm>
              <a:prstGeom prst="rect">
                <a:avLst/>
              </a:prstGeom>
              <a:blipFill>
                <a:blip r:embed="rId3"/>
                <a:stretch>
                  <a:fillRect t="-15873" b="-37302"/>
                </a:stretch>
              </a:blipFill>
            </p:spPr>
            <p:txBody>
              <a:bodyPr/>
              <a:lstStyle/>
              <a:p>
                <a:r>
                  <a:rPr lang="ru-RU">
                    <a:noFill/>
                  </a:rPr>
                  <a:t> </a:t>
                </a:r>
              </a:p>
            </p:txBody>
          </p:sp>
        </mc:Fallback>
      </mc:AlternateContent>
      <p:pic>
        <p:nvPicPr>
          <p:cNvPr id="7" name="Рисунок 6">
            <a:extLst>
              <a:ext uri="{FF2B5EF4-FFF2-40B4-BE49-F238E27FC236}">
                <a16:creationId xmlns:a16="http://schemas.microsoft.com/office/drawing/2014/main" id="{7DEEE6E2-FDC8-47B6-8132-786A8373C35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1337" y="1355964"/>
            <a:ext cx="4322072" cy="4726613"/>
          </a:xfrm>
          <a:prstGeom prst="rect">
            <a:avLst/>
          </a:prstGeom>
        </p:spPr>
      </p:pic>
      <p:pic>
        <p:nvPicPr>
          <p:cNvPr id="8" name="Рисунок 7">
            <a:extLst>
              <a:ext uri="{FF2B5EF4-FFF2-40B4-BE49-F238E27FC236}">
                <a16:creationId xmlns:a16="http://schemas.microsoft.com/office/drawing/2014/main" id="{0857827B-5C5B-4C91-8901-6F76C338E3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56860" y="748243"/>
            <a:ext cx="4582664" cy="3339101"/>
          </a:xfrm>
          <a:prstGeom prst="rect">
            <a:avLst/>
          </a:prstGeom>
        </p:spPr>
      </p:pic>
      <p:pic>
        <p:nvPicPr>
          <p:cNvPr id="9" name="Рисунок 8">
            <a:extLst>
              <a:ext uri="{FF2B5EF4-FFF2-40B4-BE49-F238E27FC236}">
                <a16:creationId xmlns:a16="http://schemas.microsoft.com/office/drawing/2014/main" id="{FBD617B0-29D0-499E-95C3-C7FDEED7148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7885" r="-1"/>
          <a:stretch/>
        </p:blipFill>
        <p:spPr>
          <a:xfrm>
            <a:off x="4593410" y="1342404"/>
            <a:ext cx="2584668" cy="1675738"/>
          </a:xfrm>
          <a:prstGeom prst="rect">
            <a:avLst/>
          </a:prstGeom>
          <a:ln>
            <a:noFill/>
          </a:ln>
          <a:effectLst>
            <a:softEdge rad="63500"/>
          </a:effectLst>
        </p:spPr>
      </p:pic>
      <p:sp>
        <p:nvSpPr>
          <p:cNvPr id="10" name="TextBox 9">
            <a:extLst>
              <a:ext uri="{FF2B5EF4-FFF2-40B4-BE49-F238E27FC236}">
                <a16:creationId xmlns:a16="http://schemas.microsoft.com/office/drawing/2014/main" id="{A045D9ED-609D-4676-82D2-B46189FBF448}"/>
              </a:ext>
            </a:extLst>
          </p:cNvPr>
          <p:cNvSpPr txBox="1"/>
          <p:nvPr/>
        </p:nvSpPr>
        <p:spPr>
          <a:xfrm>
            <a:off x="4969773" y="3166234"/>
            <a:ext cx="1978000" cy="1191816"/>
          </a:xfrm>
          <a:prstGeom prst="roundRect">
            <a:avLst/>
          </a:prstGeom>
          <a:ln w="19050">
            <a:solidFill>
              <a:srgbClr val="0099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C0</a:t>
            </a:r>
            <a:endParaRPr lang="en-GB" sz="1600" b="1" dirty="0"/>
          </a:p>
          <a:p>
            <a:pPr algn="ctr"/>
            <a:r>
              <a:rPr lang="en-GB" sz="1600" b="1" dirty="0"/>
              <a:t>D = 80 mm</a:t>
            </a:r>
          </a:p>
          <a:p>
            <a:pPr algn="ctr"/>
            <a:r>
              <a:rPr lang="en-GB" sz="1600" b="1" dirty="0"/>
              <a:t>D</a:t>
            </a:r>
            <a:r>
              <a:rPr lang="en-GB" sz="1100" b="1" dirty="0"/>
              <a:t>hole</a:t>
            </a:r>
            <a:r>
              <a:rPr lang="en-GB" sz="1600" b="1" dirty="0"/>
              <a:t>=2</a:t>
            </a:r>
            <a:r>
              <a:rPr lang="ru-RU" sz="1600" b="1" dirty="0"/>
              <a:t>0</a:t>
            </a:r>
            <a:r>
              <a:rPr lang="en-GB" sz="1600" b="1" dirty="0"/>
              <a:t> mm</a:t>
            </a:r>
          </a:p>
          <a:p>
            <a:pPr algn="ctr"/>
            <a:r>
              <a:rPr lang="en-GB" sz="1600" b="1" dirty="0" err="1"/>
              <a:t>H</a:t>
            </a:r>
            <a:r>
              <a:rPr lang="en-GB" sz="1100" b="1" dirty="0" err="1"/>
              <a:t>Scint</a:t>
            </a:r>
            <a:r>
              <a:rPr lang="en-GB" sz="1600" b="1" dirty="0"/>
              <a:t> = 10 mm</a:t>
            </a:r>
            <a:endParaRPr lang="ru-RU" sz="1600" b="1" dirty="0"/>
          </a:p>
        </p:txBody>
      </p:sp>
      <p:pic>
        <p:nvPicPr>
          <p:cNvPr id="11" name="Рисунок 10">
            <a:extLst>
              <a:ext uri="{FF2B5EF4-FFF2-40B4-BE49-F238E27FC236}">
                <a16:creationId xmlns:a16="http://schemas.microsoft.com/office/drawing/2014/main" id="{755CE1BF-A55C-447B-8062-D36DCA24F13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739469" y="4444884"/>
            <a:ext cx="2438608" cy="1414377"/>
          </a:xfrm>
          <a:prstGeom prst="rect">
            <a:avLst/>
          </a:prstGeom>
          <a:ln>
            <a:noFill/>
          </a:ln>
          <a:effectLst>
            <a:softEdge rad="63500"/>
          </a:effectLst>
        </p:spPr>
      </p:pic>
      <p:sp>
        <p:nvSpPr>
          <p:cNvPr id="12" name="TextBox 11">
            <a:extLst>
              <a:ext uri="{FF2B5EF4-FFF2-40B4-BE49-F238E27FC236}">
                <a16:creationId xmlns:a16="http://schemas.microsoft.com/office/drawing/2014/main" id="{E9B3B471-4CFF-4A14-B571-3EBDBD215C17}"/>
              </a:ext>
            </a:extLst>
          </p:cNvPr>
          <p:cNvSpPr txBox="1"/>
          <p:nvPr/>
        </p:nvSpPr>
        <p:spPr>
          <a:xfrm>
            <a:off x="7452531" y="4571246"/>
            <a:ext cx="4386993" cy="1569660"/>
          </a:xfrm>
          <a:prstGeom prst="rect">
            <a:avLst/>
          </a:prstGeom>
          <a:noFill/>
          <a:ln w="22225">
            <a:solidFill>
              <a:srgbClr val="0099FF"/>
            </a:solidFill>
          </a:ln>
        </p:spPr>
        <p:txBody>
          <a:bodyPr wrap="square" rtlCol="0">
            <a:spAutoFit/>
          </a:bodyPr>
          <a:lstStyle/>
          <a:p>
            <a:pPr marL="285750" indent="-285750">
              <a:buFont typeface="Arial" panose="020B0604020202020204" pitchFamily="34" charset="0"/>
              <a:buChar char="•"/>
            </a:pPr>
            <a:r>
              <a:rPr lang="en-US" sz="1600" dirty="0"/>
              <a:t>10 mm ring made of plastic scintillator and wrapped into 5 um </a:t>
            </a:r>
            <a:r>
              <a:rPr lang="en-US" sz="1600" dirty="0" err="1"/>
              <a:t>mylar</a:t>
            </a:r>
            <a:r>
              <a:rPr lang="en-US" sz="1600" dirty="0"/>
              <a:t> film. </a:t>
            </a:r>
          </a:p>
          <a:p>
            <a:pPr marL="285750" indent="-285750">
              <a:buFont typeface="Arial" panose="020B0604020202020204" pitchFamily="34" charset="0"/>
              <a:buChar char="•"/>
            </a:pPr>
            <a:r>
              <a:rPr lang="en-US" sz="1600" dirty="0"/>
              <a:t>The counter is attached to modular PMT by “fishtail” </a:t>
            </a:r>
            <a:r>
              <a:rPr lang="en-US" sz="1600" dirty="0" err="1"/>
              <a:t>lightguide</a:t>
            </a:r>
            <a:r>
              <a:rPr lang="en-US" sz="1600" dirty="0"/>
              <a:t>.</a:t>
            </a:r>
          </a:p>
          <a:p>
            <a:pPr marL="285750" indent="-285750">
              <a:buFont typeface="Arial" panose="020B0604020202020204" pitchFamily="34" charset="0"/>
              <a:buChar char="•"/>
            </a:pPr>
            <a:r>
              <a:rPr lang="en-US" sz="1600" dirty="0"/>
              <a:t>Density of </a:t>
            </a:r>
            <a:r>
              <a:rPr lang="en-US" sz="1600" dirty="0" err="1"/>
              <a:t>lightcollection</a:t>
            </a:r>
            <a:r>
              <a:rPr lang="en-US" sz="1600" dirty="0"/>
              <a:t> in different positions less then 30%</a:t>
            </a:r>
            <a:endParaRPr lang="ru-RU" sz="1400" dirty="0"/>
          </a:p>
        </p:txBody>
      </p:sp>
    </p:spTree>
    <p:extLst>
      <p:ext uri="{BB962C8B-B14F-4D97-AF65-F5344CB8AC3E}">
        <p14:creationId xmlns:p14="http://schemas.microsoft.com/office/powerpoint/2010/main" val="130083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4946177" y="6429472"/>
            <a:ext cx="4114800" cy="365125"/>
          </a:xfrm>
        </p:spPr>
        <p:txBody>
          <a:bodyPr/>
          <a:lstStyle/>
          <a:p>
            <a:r>
              <a:rPr lang="en-US" dirty="0"/>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12</a:t>
            </a:fld>
            <a:endParaRPr lang="ru-RU"/>
          </a:p>
        </p:txBody>
      </p:sp>
      <mc:AlternateContent xmlns:mc="http://schemas.openxmlformats.org/markup-compatibility/2006" xmlns:a14="http://schemas.microsoft.com/office/drawing/2010/main">
        <mc:Choice Requires="a14">
          <p:sp>
            <p:nvSpPr>
              <p:cNvPr id="6" name="TextBox 5"/>
              <p:cNvSpPr txBox="1"/>
              <p:nvPr/>
            </p:nvSpPr>
            <p:spPr>
              <a:xfrm>
                <a:off x="757085" y="123152"/>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Entrance counters </a:t>
                </a:r>
                <a14:m>
                  <m:oMath xmlns:m="http://schemas.openxmlformats.org/officeDocument/2006/math">
                    <m:sSub>
                      <m:sSubPr>
                        <m:ctrlPr>
                          <a:rPr lang="en-US" sz="4400" b="1" i="1" smtClean="0">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𝟏</m:t>
                        </m:r>
                      </m:sub>
                    </m:sSub>
                  </m:oMath>
                </a14:m>
                <a:r>
                  <a:rPr lang="ru-RU" sz="4400" b="1" dirty="0">
                    <a:solidFill>
                      <a:srgbClr val="0099FF"/>
                    </a:solidFill>
                    <a:effectLst>
                      <a:innerShdw blurRad="63500" dist="50800" dir="8100000">
                        <a:prstClr val="black">
                          <a:alpha val="50000"/>
                        </a:prstClr>
                      </a:innerShdw>
                    </a:effectLst>
                  </a:rPr>
                  <a:t> и </a:t>
                </a:r>
                <a14:m>
                  <m:oMath xmlns:m="http://schemas.openxmlformats.org/officeDocument/2006/math">
                    <m:sSub>
                      <m:sSubPr>
                        <m:ctrlPr>
                          <a:rPr lang="en-US" sz="4400" b="1" i="1" smtClean="0">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𝟐</m:t>
                        </m:r>
                      </m:sub>
                    </m:sSub>
                  </m:oMath>
                </a14:m>
                <a:r>
                  <a:rPr lang="ru-RU" sz="4400" b="1" dirty="0">
                    <a:solidFill>
                      <a:srgbClr val="0099FF"/>
                    </a:solidFill>
                    <a:effectLst>
                      <a:innerShdw blurRad="63500" dist="50800" dir="8100000">
                        <a:prstClr val="black">
                          <a:alpha val="50000"/>
                        </a:prstClr>
                      </a:innerShdw>
                    </a:effectLst>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757085" y="123152"/>
                <a:ext cx="10596715" cy="769441"/>
              </a:xfrm>
              <a:prstGeom prst="rect">
                <a:avLst/>
              </a:prstGeom>
              <a:blipFill>
                <a:blip r:embed="rId3"/>
                <a:stretch>
                  <a:fillRect t="-15873" b="-37302"/>
                </a:stretch>
              </a:blipFill>
            </p:spPr>
            <p:txBody>
              <a:bodyPr/>
              <a:lstStyle/>
              <a:p>
                <a:r>
                  <a:rPr lang="ru-RU">
                    <a:noFill/>
                  </a:rPr>
                  <a:t> </a:t>
                </a:r>
              </a:p>
            </p:txBody>
          </p:sp>
        </mc:Fallback>
      </mc:AlternateContent>
      <p:pic>
        <p:nvPicPr>
          <p:cNvPr id="10" name="Рисунок 9">
            <a:extLst>
              <a:ext uri="{FF2B5EF4-FFF2-40B4-BE49-F238E27FC236}">
                <a16:creationId xmlns:a16="http://schemas.microsoft.com/office/drawing/2014/main" id="{99FAD12F-69F2-43AD-8082-D0C0B5D29959}"/>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4997245" y="1113926"/>
            <a:ext cx="1892710" cy="2247538"/>
          </a:xfrm>
          <a:prstGeom prst="ellipse">
            <a:avLst/>
          </a:prstGeom>
          <a:ln>
            <a:noFill/>
          </a:ln>
          <a:effectLst>
            <a:softEdge rad="112500"/>
          </a:effectLst>
        </p:spPr>
      </p:pic>
      <p:sp>
        <p:nvSpPr>
          <p:cNvPr id="11" name="TextBox 10">
            <a:extLst>
              <a:ext uri="{FF2B5EF4-FFF2-40B4-BE49-F238E27FC236}">
                <a16:creationId xmlns:a16="http://schemas.microsoft.com/office/drawing/2014/main" id="{A045D9ED-609D-4676-82D2-B46189FBF448}"/>
              </a:ext>
            </a:extLst>
          </p:cNvPr>
          <p:cNvSpPr txBox="1"/>
          <p:nvPr/>
        </p:nvSpPr>
        <p:spPr>
          <a:xfrm>
            <a:off x="5077187" y="3249100"/>
            <a:ext cx="1978000" cy="1191816"/>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dirty="0"/>
              <a:t>С1 </a:t>
            </a:r>
            <a:r>
              <a:rPr lang="en-US" sz="1600" b="1" dirty="0"/>
              <a:t>&amp;</a:t>
            </a:r>
            <a:r>
              <a:rPr lang="ru-RU" sz="1600" b="1" dirty="0"/>
              <a:t> С2</a:t>
            </a:r>
            <a:endParaRPr lang="en-US" sz="1600" b="1" dirty="0"/>
          </a:p>
          <a:p>
            <a:pPr algn="ctr"/>
            <a:endParaRPr lang="en-GB" sz="1600" b="1" dirty="0"/>
          </a:p>
          <a:p>
            <a:pPr algn="ctr"/>
            <a:r>
              <a:rPr lang="en-GB" sz="1600" b="1" dirty="0"/>
              <a:t>D = 80 mm</a:t>
            </a:r>
          </a:p>
          <a:p>
            <a:pPr algn="ctr"/>
            <a:r>
              <a:rPr lang="en-GB" sz="1600" b="1" dirty="0" err="1"/>
              <a:t>H</a:t>
            </a:r>
            <a:r>
              <a:rPr lang="en-GB" sz="1100" b="1" dirty="0" err="1"/>
              <a:t>Scint</a:t>
            </a:r>
            <a:r>
              <a:rPr lang="en-GB" sz="1600" b="1" dirty="0"/>
              <a:t> = 0.5 mm</a:t>
            </a:r>
            <a:endParaRPr lang="ru-RU" sz="1600" b="1" dirty="0"/>
          </a:p>
        </p:txBody>
      </p:sp>
      <p:pic>
        <p:nvPicPr>
          <p:cNvPr id="12" name="Рисунок 11">
            <a:extLst>
              <a:ext uri="{FF2B5EF4-FFF2-40B4-BE49-F238E27FC236}">
                <a16:creationId xmlns:a16="http://schemas.microsoft.com/office/drawing/2014/main" id="{32B06D86-0B15-4531-8E74-5C842D932B24}"/>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5274242" y="4532086"/>
            <a:ext cx="1675737" cy="2153767"/>
          </a:xfrm>
          <a:prstGeom prst="ellipse">
            <a:avLst/>
          </a:prstGeom>
          <a:ln>
            <a:noFill/>
          </a:ln>
          <a:effectLst>
            <a:softEdge rad="112500"/>
          </a:effectLst>
        </p:spPr>
      </p:pic>
      <p:pic>
        <p:nvPicPr>
          <p:cNvPr id="13" name="Рисунок 12">
            <a:extLst>
              <a:ext uri="{FF2B5EF4-FFF2-40B4-BE49-F238E27FC236}">
                <a16:creationId xmlns:a16="http://schemas.microsoft.com/office/drawing/2014/main" id="{0857827B-5C5B-4C91-8901-6F76C338E38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256860" y="748243"/>
            <a:ext cx="4582664" cy="3339101"/>
          </a:xfrm>
          <a:prstGeom prst="rect">
            <a:avLst/>
          </a:prstGeom>
        </p:spPr>
      </p:pic>
      <p:sp>
        <p:nvSpPr>
          <p:cNvPr id="17" name="TextBox 16">
            <a:extLst>
              <a:ext uri="{FF2B5EF4-FFF2-40B4-BE49-F238E27FC236}">
                <a16:creationId xmlns:a16="http://schemas.microsoft.com/office/drawing/2014/main" id="{E9B3B471-4CFF-4A14-B571-3EBDBD215C17}"/>
              </a:ext>
            </a:extLst>
          </p:cNvPr>
          <p:cNvSpPr txBox="1"/>
          <p:nvPr/>
        </p:nvSpPr>
        <p:spPr>
          <a:xfrm>
            <a:off x="7452532" y="4186330"/>
            <a:ext cx="4513334" cy="2062103"/>
          </a:xfrm>
          <a:prstGeom prst="rect">
            <a:avLst/>
          </a:prstGeom>
          <a:noFill/>
          <a:ln w="22225">
            <a:solidFill>
              <a:srgbClr val="0099FF"/>
            </a:solidFill>
          </a:ln>
        </p:spPr>
        <p:txBody>
          <a:bodyPr wrap="square" rtlCol="0">
            <a:spAutoFit/>
          </a:bodyPr>
          <a:lstStyle/>
          <a:p>
            <a:pPr marL="285750" indent="-285750">
              <a:buFont typeface="Arial" panose="020B0604020202020204" pitchFamily="34" charset="0"/>
              <a:buChar char="•"/>
            </a:pPr>
            <a:r>
              <a:rPr lang="en-US" sz="1600" dirty="0"/>
              <a:t>Thin 0.5 mm plastic scintillator</a:t>
            </a:r>
            <a:r>
              <a:rPr lang="ru-RU" sz="1600" dirty="0"/>
              <a:t> </a:t>
            </a:r>
            <a:r>
              <a:rPr lang="en-US" sz="1600" dirty="0"/>
              <a:t>circle glued into acrylic </a:t>
            </a:r>
            <a:r>
              <a:rPr lang="en-US" sz="1600" dirty="0" err="1"/>
              <a:t>lightguide</a:t>
            </a:r>
            <a:r>
              <a:rPr lang="en-US" sz="1600" dirty="0"/>
              <a:t>. </a:t>
            </a:r>
          </a:p>
          <a:p>
            <a:pPr marL="285750" indent="-285750">
              <a:buFont typeface="Arial" panose="020B0604020202020204" pitchFamily="34" charset="0"/>
              <a:buChar char="•"/>
            </a:pPr>
            <a:r>
              <a:rPr lang="en-US" sz="1600" dirty="0"/>
              <a:t>The </a:t>
            </a:r>
            <a:r>
              <a:rPr lang="en-US" sz="1600" dirty="0" err="1"/>
              <a:t>lightguide</a:t>
            </a:r>
            <a:r>
              <a:rPr lang="en-US" sz="1600" dirty="0"/>
              <a:t> has ring shape with</a:t>
            </a:r>
            <a:r>
              <a:rPr lang="ru-RU" sz="1600" dirty="0"/>
              <a:t> </a:t>
            </a:r>
            <a:r>
              <a:rPr lang="en-US" sz="1600" dirty="0"/>
              <a:t>wedge profile.</a:t>
            </a:r>
          </a:p>
          <a:p>
            <a:pPr marL="285750" indent="-285750">
              <a:buFont typeface="Arial" panose="020B0604020202020204" pitchFamily="34" charset="0"/>
              <a:buChar char="•"/>
            </a:pPr>
            <a:r>
              <a:rPr lang="en-US" sz="1600" dirty="0"/>
              <a:t>The counters are covered with 5 um </a:t>
            </a:r>
            <a:r>
              <a:rPr lang="en-US" sz="1600" dirty="0" err="1"/>
              <a:t>mylar</a:t>
            </a:r>
            <a:r>
              <a:rPr lang="en-US" sz="1600" dirty="0"/>
              <a:t> films and separated by the same thickness from each other. </a:t>
            </a:r>
          </a:p>
          <a:p>
            <a:pPr marL="285750" indent="-285750">
              <a:buFont typeface="Arial" panose="020B0604020202020204" pitchFamily="34" charset="0"/>
              <a:buChar char="•"/>
            </a:pPr>
            <a:r>
              <a:rPr lang="en-US" sz="1600" dirty="0"/>
              <a:t>The counters are readout by modular PMTs individually.</a:t>
            </a:r>
          </a:p>
        </p:txBody>
      </p:sp>
      <p:pic>
        <p:nvPicPr>
          <p:cNvPr id="3" name="Рисунок 2"/>
          <p:cNvPicPr>
            <a:picLocks noChangeAspect="1"/>
          </p:cNvPicPr>
          <p:nvPr/>
        </p:nvPicPr>
        <p:blipFill rotWithShape="1">
          <a:blip r:embed="rId9" cstate="print">
            <a:extLst>
              <a:ext uri="{28A0092B-C50C-407E-A947-70E740481C1C}">
                <a14:useLocalDpi xmlns:a14="http://schemas.microsoft.com/office/drawing/2010/main" val="0"/>
              </a:ext>
            </a:extLst>
          </a:blip>
          <a:srcRect l="2999" t="8230" r="5012" b="3776"/>
          <a:stretch/>
        </p:blipFill>
        <p:spPr>
          <a:xfrm>
            <a:off x="178602" y="3947493"/>
            <a:ext cx="4285243" cy="2664542"/>
          </a:xfrm>
          <a:prstGeom prst="rect">
            <a:avLst/>
          </a:prstGeom>
          <a:ln>
            <a:noFill/>
          </a:ln>
        </p:spPr>
      </p:pic>
      <mc:AlternateContent xmlns:mc="http://schemas.openxmlformats.org/markup-compatibility/2006" xmlns:a14="http://schemas.microsoft.com/office/drawing/2010/main">
        <mc:Choice Requires="a14">
          <p:sp>
            <p:nvSpPr>
              <p:cNvPr id="7" name="TextBox 6"/>
              <p:cNvSpPr txBox="1"/>
              <p:nvPr/>
            </p:nvSpPr>
            <p:spPr>
              <a:xfrm>
                <a:off x="2241755" y="4186330"/>
                <a:ext cx="20156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m:oMathPara>
                </a14:m>
                <a:endParaRPr lang="en-US" dirty="0"/>
              </a:p>
              <a:p>
                <a14:m>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&amp;</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(100ns)</a:t>
                </a:r>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2241755" y="4186330"/>
                <a:ext cx="2015613" cy="646331"/>
              </a:xfrm>
              <a:prstGeom prst="rect">
                <a:avLst/>
              </a:prstGeom>
              <a:blipFill>
                <a:blip r:embed="rId10"/>
                <a:stretch>
                  <a:fillRect b="-14151"/>
                </a:stretch>
              </a:blipFill>
            </p:spPr>
            <p:txBody>
              <a:bodyPr/>
              <a:lstStyle/>
              <a:p>
                <a:r>
                  <a:rPr lang="ru-RU">
                    <a:noFill/>
                  </a:rPr>
                  <a:t> </a:t>
                </a:r>
              </a:p>
            </p:txBody>
          </p:sp>
        </mc:Fallback>
      </mc:AlternateContent>
      <p:cxnSp>
        <p:nvCxnSpPr>
          <p:cNvPr id="21" name="Прямая соединительная линия 20"/>
          <p:cNvCxnSpPr/>
          <p:nvPr/>
        </p:nvCxnSpPr>
        <p:spPr>
          <a:xfrm flipV="1">
            <a:off x="2615381" y="4352426"/>
            <a:ext cx="393290" cy="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1848465" y="4652310"/>
            <a:ext cx="393290"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779639" y="4186330"/>
            <a:ext cx="2477729" cy="778960"/>
          </a:xfrm>
          <a:prstGeom prst="rect">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rotWithShape="1">
          <a:blip r:embed="rId11" cstate="print">
            <a:extLst>
              <a:ext uri="{28A0092B-C50C-407E-A947-70E740481C1C}">
                <a14:useLocalDpi xmlns:a14="http://schemas.microsoft.com/office/drawing/2010/main" val="0"/>
              </a:ext>
            </a:extLst>
          </a:blip>
          <a:srcRect l="3253" t="5637" r="3495" b="4178"/>
          <a:stretch/>
        </p:blipFill>
        <p:spPr>
          <a:xfrm>
            <a:off x="178603" y="948546"/>
            <a:ext cx="4285242" cy="2693891"/>
          </a:xfrm>
          <a:prstGeom prst="rect">
            <a:avLst/>
          </a:prstGeom>
          <a:ln>
            <a:noFill/>
          </a:ln>
        </p:spPr>
      </p:pic>
      <mc:AlternateContent xmlns:mc="http://schemas.openxmlformats.org/markup-compatibility/2006" xmlns:a14="http://schemas.microsoft.com/office/drawing/2010/main">
        <mc:Choice Requires="a14">
          <p:sp>
            <p:nvSpPr>
              <p:cNvPr id="29" name="TextBox 28"/>
              <p:cNvSpPr txBox="1"/>
              <p:nvPr/>
            </p:nvSpPr>
            <p:spPr>
              <a:xfrm>
                <a:off x="2241755" y="1358573"/>
                <a:ext cx="201561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𝐶</m:t>
                          </m:r>
                        </m:e>
                        <m:sub>
                          <m:r>
                            <a:rPr lang="ru-RU" b="0" i="1" smtClean="0">
                              <a:latin typeface="Cambria Math" panose="02040503050406030204" pitchFamily="18" charset="0"/>
                            </a:rPr>
                            <m:t>1</m:t>
                          </m:r>
                        </m:sub>
                      </m:sSub>
                    </m:oMath>
                  </m:oMathPara>
                </a14:m>
                <a:endParaRPr lang="en-US" dirty="0"/>
              </a:p>
              <a:p>
                <a14:m>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𝐶</m:t>
                        </m:r>
                      </m:e>
                      <m:sub>
                        <m:r>
                          <a:rPr lang="ru-RU" b="0" i="1" smtClean="0">
                            <a:latin typeface="Cambria Math" panose="02040503050406030204" pitchFamily="18" charset="0"/>
                          </a:rPr>
                          <m:t>1</m:t>
                        </m:r>
                      </m:sub>
                    </m:sSub>
                  </m:oMath>
                </a14:m>
                <a:r>
                  <a:rPr lang="en-US" dirty="0"/>
                  <a:t>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&amp;</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(100ns)</a:t>
                </a:r>
                <a:endParaRPr lang="ru-RU" dirty="0"/>
              </a:p>
            </p:txBody>
          </p:sp>
        </mc:Choice>
        <mc:Fallback xmlns="">
          <p:sp>
            <p:nvSpPr>
              <p:cNvPr id="29" name="TextBox 28"/>
              <p:cNvSpPr txBox="1">
                <a:spLocks noRot="1" noChangeAspect="1" noMove="1" noResize="1" noEditPoints="1" noAdjustHandles="1" noChangeArrowheads="1" noChangeShapeType="1" noTextEdit="1"/>
              </p:cNvSpPr>
              <p:nvPr/>
            </p:nvSpPr>
            <p:spPr>
              <a:xfrm>
                <a:off x="2241755" y="1358573"/>
                <a:ext cx="2015613" cy="646331"/>
              </a:xfrm>
              <a:prstGeom prst="rect">
                <a:avLst/>
              </a:prstGeom>
              <a:blipFill>
                <a:blip r:embed="rId12"/>
                <a:stretch>
                  <a:fillRect b="-14151"/>
                </a:stretch>
              </a:blipFill>
            </p:spPr>
            <p:txBody>
              <a:bodyPr/>
              <a:lstStyle/>
              <a:p>
                <a:r>
                  <a:rPr lang="ru-RU">
                    <a:noFill/>
                  </a:rPr>
                  <a:t> </a:t>
                </a:r>
              </a:p>
            </p:txBody>
          </p:sp>
        </mc:Fallback>
      </mc:AlternateContent>
      <p:cxnSp>
        <p:nvCxnSpPr>
          <p:cNvPr id="30" name="Прямая соединительная линия 29"/>
          <p:cNvCxnSpPr/>
          <p:nvPr/>
        </p:nvCxnSpPr>
        <p:spPr>
          <a:xfrm flipV="1">
            <a:off x="1843438" y="1845201"/>
            <a:ext cx="393290"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2615381" y="1505987"/>
            <a:ext cx="393290" cy="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1779639" y="1358573"/>
            <a:ext cx="2477729" cy="778960"/>
          </a:xfrm>
          <a:prstGeom prst="rect">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49242CFB-6C47-49CD-A99C-96CECB0C3580}"/>
              </a:ext>
            </a:extLst>
          </p:cNvPr>
          <p:cNvSpPr txBox="1"/>
          <p:nvPr/>
        </p:nvSpPr>
        <p:spPr>
          <a:xfrm>
            <a:off x="0" y="1845201"/>
            <a:ext cx="369332" cy="778960"/>
          </a:xfrm>
          <a:prstGeom prst="rect">
            <a:avLst/>
          </a:prstGeom>
          <a:noFill/>
        </p:spPr>
        <p:txBody>
          <a:bodyPr vert="vert270" wrap="square" rtlCol="0">
            <a:spAutoFit/>
          </a:bodyPr>
          <a:lstStyle/>
          <a:p>
            <a:r>
              <a:rPr lang="en-US" sz="1200" dirty="0"/>
              <a:t>Counts</a:t>
            </a:r>
            <a:endParaRPr lang="ru-RU" sz="1200" dirty="0"/>
          </a:p>
        </p:txBody>
      </p:sp>
      <p:sp>
        <p:nvSpPr>
          <p:cNvPr id="22" name="TextBox 21">
            <a:extLst>
              <a:ext uri="{FF2B5EF4-FFF2-40B4-BE49-F238E27FC236}">
                <a16:creationId xmlns:a16="http://schemas.microsoft.com/office/drawing/2014/main" id="{009C7751-9019-4BD9-81F7-E88F9AC6361F}"/>
              </a:ext>
            </a:extLst>
          </p:cNvPr>
          <p:cNvSpPr txBox="1"/>
          <p:nvPr/>
        </p:nvSpPr>
        <p:spPr>
          <a:xfrm>
            <a:off x="-78542" y="4830009"/>
            <a:ext cx="369332" cy="778960"/>
          </a:xfrm>
          <a:prstGeom prst="rect">
            <a:avLst/>
          </a:prstGeom>
          <a:noFill/>
        </p:spPr>
        <p:txBody>
          <a:bodyPr vert="vert270" wrap="square" rtlCol="0">
            <a:spAutoFit/>
          </a:bodyPr>
          <a:lstStyle/>
          <a:p>
            <a:r>
              <a:rPr lang="en-US" sz="1200" dirty="0"/>
              <a:t>Counts</a:t>
            </a:r>
            <a:endParaRPr lang="ru-RU" sz="1200" dirty="0"/>
          </a:p>
        </p:txBody>
      </p:sp>
      <p:sp>
        <p:nvSpPr>
          <p:cNvPr id="23" name="TextBox 22">
            <a:extLst>
              <a:ext uri="{FF2B5EF4-FFF2-40B4-BE49-F238E27FC236}">
                <a16:creationId xmlns:a16="http://schemas.microsoft.com/office/drawing/2014/main" id="{81830D89-9274-4375-8DFC-BAA6C8AF7105}"/>
              </a:ext>
            </a:extLst>
          </p:cNvPr>
          <p:cNvSpPr txBox="1"/>
          <p:nvPr/>
        </p:nvSpPr>
        <p:spPr>
          <a:xfrm>
            <a:off x="3550565" y="6488979"/>
            <a:ext cx="1484662" cy="261610"/>
          </a:xfrm>
          <a:prstGeom prst="rect">
            <a:avLst/>
          </a:prstGeom>
          <a:noFill/>
        </p:spPr>
        <p:txBody>
          <a:bodyPr wrap="square" rtlCol="0">
            <a:spAutoFit/>
          </a:bodyPr>
          <a:lstStyle/>
          <a:p>
            <a:r>
              <a:rPr lang="en-US" sz="1100" dirty="0"/>
              <a:t>ADC channels</a:t>
            </a:r>
            <a:endParaRPr lang="ru-RU" sz="1100" dirty="0"/>
          </a:p>
        </p:txBody>
      </p:sp>
      <p:sp>
        <p:nvSpPr>
          <p:cNvPr id="24" name="TextBox 23">
            <a:extLst>
              <a:ext uri="{FF2B5EF4-FFF2-40B4-BE49-F238E27FC236}">
                <a16:creationId xmlns:a16="http://schemas.microsoft.com/office/drawing/2014/main" id="{D6A1FBA7-B12E-4030-B8C1-81FC5695DBB1}"/>
              </a:ext>
            </a:extLst>
          </p:cNvPr>
          <p:cNvSpPr txBox="1"/>
          <p:nvPr/>
        </p:nvSpPr>
        <p:spPr>
          <a:xfrm>
            <a:off x="3515037" y="3583435"/>
            <a:ext cx="1484662" cy="261610"/>
          </a:xfrm>
          <a:prstGeom prst="rect">
            <a:avLst/>
          </a:prstGeom>
          <a:noFill/>
        </p:spPr>
        <p:txBody>
          <a:bodyPr wrap="square" rtlCol="0">
            <a:spAutoFit/>
          </a:bodyPr>
          <a:lstStyle/>
          <a:p>
            <a:r>
              <a:rPr lang="en-US" sz="1100" dirty="0"/>
              <a:t>ADC channels</a:t>
            </a:r>
            <a:endParaRPr lang="ru-RU" sz="1100" dirty="0"/>
          </a:p>
        </p:txBody>
      </p:sp>
    </p:spTree>
    <p:extLst>
      <p:ext uri="{BB962C8B-B14F-4D97-AF65-F5344CB8AC3E}">
        <p14:creationId xmlns:p14="http://schemas.microsoft.com/office/powerpoint/2010/main" val="77688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B3B471-4CFF-4A14-B571-3EBDBD215C17}"/>
              </a:ext>
            </a:extLst>
          </p:cNvPr>
          <p:cNvSpPr txBox="1"/>
          <p:nvPr/>
        </p:nvSpPr>
        <p:spPr>
          <a:xfrm>
            <a:off x="6966807" y="4180698"/>
            <a:ext cx="4386993" cy="1815882"/>
          </a:xfrm>
          <a:prstGeom prst="rect">
            <a:avLst/>
          </a:prstGeom>
          <a:noFill/>
          <a:ln w="22225">
            <a:solidFill>
              <a:srgbClr val="0099FF"/>
            </a:solidFill>
          </a:ln>
        </p:spPr>
        <p:txBody>
          <a:bodyPr wrap="square" rtlCol="0">
            <a:spAutoFit/>
          </a:bodyPr>
          <a:lstStyle/>
          <a:p>
            <a:pPr marL="285750" indent="-285750">
              <a:buFont typeface="Arial" panose="020B0604020202020204" pitchFamily="34" charset="0"/>
              <a:buChar char="•"/>
            </a:pPr>
            <a:r>
              <a:rPr lang="en-US" sz="1600" dirty="0"/>
              <a:t>Cup-like scintillator surrounding a target holder</a:t>
            </a:r>
          </a:p>
          <a:p>
            <a:pPr marL="285750" indent="-285750">
              <a:buFont typeface="Arial" panose="020B0604020202020204" pitchFamily="34" charset="0"/>
              <a:buChar char="•"/>
            </a:pPr>
            <a:r>
              <a:rPr lang="en-US" sz="1600" dirty="0"/>
              <a:t>Thickness of the C3 counter walls is 5 mm.</a:t>
            </a:r>
          </a:p>
          <a:p>
            <a:pPr marL="285750" indent="-285750">
              <a:buFont typeface="Arial" panose="020B0604020202020204" pitchFamily="34" charset="0"/>
              <a:buChar char="•"/>
            </a:pPr>
            <a:r>
              <a:rPr lang="en-US" sz="1600" dirty="0"/>
              <a:t>A target holder can be inserted through the cut in the wall of </a:t>
            </a:r>
            <a:r>
              <a:rPr lang="ru-RU" sz="1600" dirty="0"/>
              <a:t>С3. </a:t>
            </a:r>
            <a:r>
              <a:rPr lang="en-US" sz="1600" dirty="0"/>
              <a:t>The same way for calibration sources.</a:t>
            </a:r>
          </a:p>
          <a:p>
            <a:pPr marL="285750" indent="-285750">
              <a:buFont typeface="Arial" panose="020B0604020202020204" pitchFamily="34" charset="0"/>
              <a:buChar char="•"/>
            </a:pPr>
            <a:r>
              <a:rPr lang="en-US" sz="1600" dirty="0"/>
              <a:t>The counter is attached to R6233 PMT through a light guide made of acrylic</a:t>
            </a:r>
            <a:endParaRPr lang="ru-RU" sz="1600" dirty="0"/>
          </a:p>
        </p:txBody>
      </p:sp>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dirty="0"/>
          </a:p>
        </p:txBody>
      </p:sp>
      <p:sp>
        <p:nvSpPr>
          <p:cNvPr id="5" name="Номер слайда 4"/>
          <p:cNvSpPr>
            <a:spLocks noGrp="1"/>
          </p:cNvSpPr>
          <p:nvPr>
            <p:ph type="sldNum" sz="quarter" idx="12"/>
          </p:nvPr>
        </p:nvSpPr>
        <p:spPr>
          <a:xfrm>
            <a:off x="8895736" y="6538912"/>
            <a:ext cx="2743200" cy="365125"/>
          </a:xfrm>
        </p:spPr>
        <p:txBody>
          <a:bodyPr/>
          <a:lstStyle/>
          <a:p>
            <a:fld id="{C0562A71-6A28-435F-9812-36497D4FB87B}" type="slidenum">
              <a:rPr lang="ru-RU" smtClean="0"/>
              <a:t>13</a:t>
            </a:fld>
            <a:endParaRPr lang="ru-RU" dirty="0"/>
          </a:p>
        </p:txBody>
      </p:sp>
      <mc:AlternateContent xmlns:mc="http://schemas.openxmlformats.org/markup-compatibility/2006" xmlns:a14="http://schemas.microsoft.com/office/drawing/2010/main">
        <mc:Choice Requires="a14">
          <p:sp>
            <p:nvSpPr>
              <p:cNvPr id="6" name="TextBox 5"/>
              <p:cNvSpPr txBox="1"/>
              <p:nvPr/>
            </p:nvSpPr>
            <p:spPr>
              <a:xfrm>
                <a:off x="757085" y="0"/>
                <a:ext cx="10596715" cy="769441"/>
              </a:xfrm>
              <a:prstGeom prst="rect">
                <a:avLst/>
              </a:prstGeom>
              <a:noFill/>
            </p:spPr>
            <p:txBody>
              <a:bodyPr wrap="square" rtlCol="0">
                <a:spAutoFit/>
              </a:bodyPr>
              <a:lstStyle/>
              <a:p>
                <a:pPr algn="ctr"/>
                <a14:m>
                  <m:oMath xmlns:m="http://schemas.openxmlformats.org/officeDocument/2006/math">
                    <m:sSub>
                      <m:sSubPr>
                        <m:ctrlPr>
                          <a:rPr lang="en-US" sz="4400" b="1" i="1">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𝟑</m:t>
                        </m:r>
                      </m:sub>
                    </m:sSub>
                  </m:oMath>
                </a14:m>
                <a:r>
                  <a:rPr lang="en-US" sz="4400" b="1" dirty="0">
                    <a:solidFill>
                      <a:srgbClr val="0099FF"/>
                    </a:solidFill>
                    <a:effectLst>
                      <a:innerShdw blurRad="63500" dist="50800" dir="8100000">
                        <a:prstClr val="black">
                          <a:alpha val="50000"/>
                        </a:prstClr>
                      </a:innerShdw>
                    </a:effectLst>
                  </a:rPr>
                  <a:t> counter</a:t>
                </a:r>
                <a:r>
                  <a:rPr lang="ru-RU" sz="4400" b="1" dirty="0">
                    <a:solidFill>
                      <a:srgbClr val="0099FF"/>
                    </a:solidFill>
                    <a:effectLst>
                      <a:innerShdw blurRad="63500" dist="50800" dir="8100000">
                        <a:prstClr val="black">
                          <a:alpha val="50000"/>
                        </a:prstClr>
                      </a:innerShdw>
                    </a:effectLst>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757085" y="0"/>
                <a:ext cx="10596715" cy="769441"/>
              </a:xfrm>
              <a:prstGeom prst="rect">
                <a:avLst/>
              </a:prstGeom>
              <a:blipFill>
                <a:blip r:embed="rId3"/>
                <a:stretch>
                  <a:fillRect t="-15873" b="-37302"/>
                </a:stretch>
              </a:blipFill>
            </p:spPr>
            <p:txBody>
              <a:bodyPr/>
              <a:lstStyle/>
              <a:p>
                <a:r>
                  <a:rPr lang="ru-RU">
                    <a:noFill/>
                  </a:rPr>
                  <a:t> </a:t>
                </a:r>
              </a:p>
            </p:txBody>
          </p:sp>
        </mc:Fallback>
      </mc:AlternateContent>
      <p:pic>
        <p:nvPicPr>
          <p:cNvPr id="9" name="Рисунок 8">
            <a:extLst>
              <a:ext uri="{FF2B5EF4-FFF2-40B4-BE49-F238E27FC236}">
                <a16:creationId xmlns:a16="http://schemas.microsoft.com/office/drawing/2014/main" id="{F48398BC-74B5-4C94-8CB9-59FD8B068166}"/>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71359" y="951322"/>
            <a:ext cx="2269587" cy="1704437"/>
          </a:xfrm>
          <a:prstGeom prst="rect">
            <a:avLst/>
          </a:prstGeom>
          <a:ln>
            <a:noFill/>
          </a:ln>
          <a:effectLst>
            <a:softEdge rad="112500"/>
          </a:effectLst>
        </p:spPr>
      </p:pic>
      <p:sp>
        <p:nvSpPr>
          <p:cNvPr id="11" name="TextBox 10">
            <a:extLst>
              <a:ext uri="{FF2B5EF4-FFF2-40B4-BE49-F238E27FC236}">
                <a16:creationId xmlns:a16="http://schemas.microsoft.com/office/drawing/2014/main" id="{A045D9ED-609D-4676-82D2-B46189FBF448}"/>
              </a:ext>
            </a:extLst>
          </p:cNvPr>
          <p:cNvSpPr txBox="1"/>
          <p:nvPr/>
        </p:nvSpPr>
        <p:spPr>
          <a:xfrm>
            <a:off x="421780" y="4896932"/>
            <a:ext cx="1978000" cy="1191816"/>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u="sng" dirty="0"/>
              <a:t>С</a:t>
            </a:r>
            <a:r>
              <a:rPr lang="en-US" sz="1600" b="1" u="sng" dirty="0"/>
              <a:t>3 SOLID</a:t>
            </a:r>
          </a:p>
          <a:p>
            <a:pPr algn="ctr"/>
            <a:r>
              <a:rPr lang="en-GB" sz="1600" b="1" dirty="0"/>
              <a:t>D = 80 mm</a:t>
            </a:r>
            <a:endParaRPr lang="ru-RU" sz="1600" b="1" dirty="0"/>
          </a:p>
          <a:p>
            <a:pPr algn="ctr"/>
            <a:r>
              <a:rPr lang="en-US" sz="1600" b="1" dirty="0"/>
              <a:t>h = 50 mm</a:t>
            </a:r>
            <a:endParaRPr lang="en-GB" sz="1600" b="1" dirty="0"/>
          </a:p>
          <a:p>
            <a:pPr algn="ctr"/>
            <a:r>
              <a:rPr lang="en-GB" sz="1600" b="1" dirty="0" err="1"/>
              <a:t>H</a:t>
            </a:r>
            <a:r>
              <a:rPr lang="en-GB" sz="1100" b="1" dirty="0" err="1"/>
              <a:t>Scint</a:t>
            </a:r>
            <a:r>
              <a:rPr lang="en-GB" sz="1600" b="1" dirty="0"/>
              <a:t> = 5 mm</a:t>
            </a:r>
            <a:endParaRPr lang="ru-RU" sz="1600" b="1" dirty="0"/>
          </a:p>
        </p:txBody>
      </p:sp>
      <p:pic>
        <p:nvPicPr>
          <p:cNvPr id="12" name="Рисунок 11">
            <a:extLst>
              <a:ext uri="{FF2B5EF4-FFF2-40B4-BE49-F238E27FC236}">
                <a16:creationId xmlns:a16="http://schemas.microsoft.com/office/drawing/2014/main" id="{0857827B-5C5B-4C91-8901-6F76C338E38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56272" y="481828"/>
            <a:ext cx="4582664" cy="3339100"/>
          </a:xfrm>
          <a:prstGeom prst="rect">
            <a:avLst/>
          </a:prstGeom>
        </p:spPr>
      </p:pic>
      <p:sp>
        <p:nvSpPr>
          <p:cNvPr id="2" name="Прямоугольник: скругленные углы 1">
            <a:extLst>
              <a:ext uri="{FF2B5EF4-FFF2-40B4-BE49-F238E27FC236}">
                <a16:creationId xmlns:a16="http://schemas.microsoft.com/office/drawing/2014/main" id="{DAA67BD9-835E-449A-B8AB-EBDFED4D5D9F}"/>
              </a:ext>
            </a:extLst>
          </p:cNvPr>
          <p:cNvSpPr/>
          <p:nvPr/>
        </p:nvSpPr>
        <p:spPr>
          <a:xfrm>
            <a:off x="219456" y="748243"/>
            <a:ext cx="2462784" cy="5623982"/>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id="{9C68106C-7029-49E5-B226-243CF911ABC8}"/>
              </a:ext>
            </a:extLst>
          </p:cNvPr>
          <p:cNvSpPr/>
          <p:nvPr/>
        </p:nvSpPr>
        <p:spPr>
          <a:xfrm>
            <a:off x="3113184" y="732368"/>
            <a:ext cx="2462784" cy="5623982"/>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82CEB76A-0795-4613-82E8-465F85249320}"/>
              </a:ext>
            </a:extLst>
          </p:cNvPr>
          <p:cNvSpPr txBox="1"/>
          <p:nvPr/>
        </p:nvSpPr>
        <p:spPr>
          <a:xfrm>
            <a:off x="3355576" y="4892233"/>
            <a:ext cx="1978000" cy="1191816"/>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u="sng" dirty="0"/>
              <a:t>С</a:t>
            </a:r>
            <a:r>
              <a:rPr lang="en-US" sz="1600" b="1" u="sng" dirty="0"/>
              <a:t>3 GAS</a:t>
            </a:r>
          </a:p>
          <a:p>
            <a:pPr algn="ctr"/>
            <a:r>
              <a:rPr lang="en-GB" sz="1600" b="1" dirty="0"/>
              <a:t>D = 80 mm</a:t>
            </a:r>
          </a:p>
          <a:p>
            <a:pPr algn="ctr"/>
            <a:r>
              <a:rPr lang="en-GB" sz="1600" b="1" dirty="0"/>
              <a:t>h = 110 mm</a:t>
            </a:r>
          </a:p>
          <a:p>
            <a:pPr algn="ctr"/>
            <a:r>
              <a:rPr lang="en-GB" sz="1600" b="1" dirty="0" err="1"/>
              <a:t>H</a:t>
            </a:r>
            <a:r>
              <a:rPr lang="en-GB" sz="1100" b="1" dirty="0" err="1"/>
              <a:t>Scint</a:t>
            </a:r>
            <a:r>
              <a:rPr lang="en-GB" sz="1600" b="1" dirty="0"/>
              <a:t> = 5 mm</a:t>
            </a:r>
            <a:endParaRPr lang="ru-RU" sz="1600" b="1" dirty="0"/>
          </a:p>
        </p:txBody>
      </p:sp>
      <p:pic>
        <p:nvPicPr>
          <p:cNvPr id="3" name="Рисунок 2"/>
          <p:cNvPicPr>
            <a:picLocks noChangeAspect="1"/>
          </p:cNvPicPr>
          <p:nvPr/>
        </p:nvPicPr>
        <p:blipFill rotWithShape="1">
          <a:blip r:embed="rId7" cstate="print">
            <a:extLst>
              <a:ext uri="{28A0092B-C50C-407E-A947-70E740481C1C}">
                <a14:useLocalDpi xmlns:a14="http://schemas.microsoft.com/office/drawing/2010/main" val="0"/>
              </a:ext>
            </a:extLst>
          </a:blip>
          <a:srcRect l="13869" t="13619" r="17785" b="8397"/>
          <a:stretch/>
        </p:blipFill>
        <p:spPr>
          <a:xfrm>
            <a:off x="3194202" y="1124320"/>
            <a:ext cx="2300748" cy="3500285"/>
          </a:xfrm>
          <a:prstGeom prst="rect">
            <a:avLst/>
          </a:prstGeom>
          <a:effectLst>
            <a:softEdge rad="76200"/>
          </a:effectLst>
        </p:spPr>
      </p:pic>
      <p:pic>
        <p:nvPicPr>
          <p:cNvPr id="13" name="Рисунок 12"/>
          <p:cNvPicPr>
            <a:picLocks noChangeAspect="1"/>
          </p:cNvPicPr>
          <p:nvPr/>
        </p:nvPicPr>
        <p:blipFill rotWithShape="1">
          <a:blip r:embed="rId8" cstate="print">
            <a:extLst>
              <a:ext uri="{28A0092B-C50C-407E-A947-70E740481C1C}">
                <a14:useLocalDpi xmlns:a14="http://schemas.microsoft.com/office/drawing/2010/main" val="0"/>
              </a:ext>
            </a:extLst>
          </a:blip>
          <a:srcRect l="20371" t="34982" r="15783" b="25878"/>
          <a:stretch/>
        </p:blipFill>
        <p:spPr>
          <a:xfrm>
            <a:off x="305255" y="2740719"/>
            <a:ext cx="2291186" cy="1872736"/>
          </a:xfrm>
          <a:prstGeom prst="rect">
            <a:avLst/>
          </a:prstGeom>
          <a:effectLst>
            <a:softEdge rad="63500"/>
          </a:effectLst>
        </p:spPr>
      </p:pic>
    </p:spTree>
    <p:extLst>
      <p:ext uri="{BB962C8B-B14F-4D97-AF65-F5344CB8AC3E}">
        <p14:creationId xmlns:p14="http://schemas.microsoft.com/office/powerpoint/2010/main" val="245654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32" y="201203"/>
            <a:ext cx="8699008" cy="6656797"/>
          </a:xfrm>
          <a:prstGeom prst="rect">
            <a:avLst/>
          </a:prstGeom>
        </p:spPr>
      </p:pic>
      <p:sp>
        <p:nvSpPr>
          <p:cNvPr id="4" name="Нижний колонтитул 3"/>
          <p:cNvSpPr>
            <a:spLocks noGrp="1"/>
          </p:cNvSpPr>
          <p:nvPr>
            <p:ph type="ftr" sz="quarter" idx="11"/>
          </p:nvPr>
        </p:nvSpPr>
        <p:spPr>
          <a:xfrm>
            <a:off x="5554816" y="6396590"/>
            <a:ext cx="4114800" cy="365125"/>
          </a:xfrm>
        </p:spPr>
        <p:txBody>
          <a:bodyPr/>
          <a:lstStyle/>
          <a:p>
            <a:r>
              <a:rPr lang="en-US" dirty="0"/>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14</a:t>
            </a:fld>
            <a:endParaRPr lang="ru-RU" dirty="0"/>
          </a:p>
        </p:txBody>
      </p:sp>
      <mc:AlternateContent xmlns:mc="http://schemas.openxmlformats.org/markup-compatibility/2006" xmlns:a14="http://schemas.microsoft.com/office/drawing/2010/main">
        <mc:Choice Requires="a14">
          <p:sp>
            <p:nvSpPr>
              <p:cNvPr id="7" name="TextBox 6"/>
              <p:cNvSpPr txBox="1"/>
              <p:nvPr/>
            </p:nvSpPr>
            <p:spPr>
              <a:xfrm>
                <a:off x="797642" y="103239"/>
                <a:ext cx="10596715" cy="769441"/>
              </a:xfrm>
              <a:prstGeom prst="rect">
                <a:avLst/>
              </a:prstGeom>
              <a:noFill/>
            </p:spPr>
            <p:txBody>
              <a:bodyPr wrap="square" rtlCol="0">
                <a:spAutoFit/>
              </a:bodyPr>
              <a:lstStyle/>
              <a:p>
                <a:pPr algn="ctr"/>
                <a:r>
                  <a:rPr lang="ru-RU" sz="4400" b="1" dirty="0">
                    <a:solidFill>
                      <a:srgbClr val="0099FF"/>
                    </a:solidFill>
                    <a:effectLst>
                      <a:innerShdw blurRad="63500" dist="50800" dir="8100000">
                        <a:prstClr val="black">
                          <a:alpha val="50000"/>
                        </a:prstClr>
                      </a:innerShdw>
                    </a:effectLst>
                  </a:rPr>
                  <a:t> </a:t>
                </a:r>
                <a14:m>
                  <m:oMath xmlns:m="http://schemas.openxmlformats.org/officeDocument/2006/math">
                    <m:sSub>
                      <m:sSubPr>
                        <m:ctrlPr>
                          <a:rPr lang="en-US" sz="4400" b="1" i="1">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𝟑</m:t>
                        </m:r>
                      </m:sub>
                    </m:s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 </m:t>
                    </m:r>
                  </m:oMath>
                </a14:m>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counter tests</a:t>
                </a:r>
                <a:endParaRPr lang="ru-RU" sz="4400" b="1" dirty="0">
                  <a:solidFill>
                    <a:srgbClr val="0099FF"/>
                  </a:solidFill>
                  <a:effectLst>
                    <a:innerShdw blurRad="63500" dist="50800" dir="8100000">
                      <a:prstClr val="black">
                        <a:alpha val="50000"/>
                      </a:prstClr>
                    </a:innerShdw>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7642" y="103239"/>
                <a:ext cx="10596715" cy="769441"/>
              </a:xfrm>
              <a:prstGeom prst="rect">
                <a:avLst/>
              </a:prstGeom>
              <a:blipFill>
                <a:blip r:embed="rId4"/>
                <a:stretch>
                  <a:fillRect t="-16667" b="-37302"/>
                </a:stretch>
              </a:blipFill>
            </p:spPr>
            <p:txBody>
              <a:bodyPr/>
              <a:lstStyle/>
              <a:p>
                <a:r>
                  <a:rPr lang="ru-RU">
                    <a:noFill/>
                  </a:rPr>
                  <a:t> </a:t>
                </a:r>
              </a:p>
            </p:txBody>
          </p:sp>
        </mc:Fallback>
      </mc:AlternateContent>
      <p:pic>
        <p:nvPicPr>
          <p:cNvPr id="10" name="Рисунок 9">
            <a:extLst>
              <a:ext uri="{FF2B5EF4-FFF2-40B4-BE49-F238E27FC236}">
                <a16:creationId xmlns:a16="http://schemas.microsoft.com/office/drawing/2014/main" id="{C4812724-B4E9-499D-A55E-7B7890CF21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53832" y="3690943"/>
            <a:ext cx="2626749" cy="2444850"/>
          </a:xfrm>
          <a:prstGeom prst="rect">
            <a:avLst/>
          </a:prstGeom>
          <a:ln>
            <a:noFill/>
          </a:ln>
          <a:effectLst>
            <a:softEdge rad="112500"/>
          </a:effectLst>
        </p:spPr>
      </p:pic>
      <p:cxnSp>
        <p:nvCxnSpPr>
          <p:cNvPr id="11" name="Прямая со стрелкой 10"/>
          <p:cNvCxnSpPr>
            <a:stCxn id="15" idx="2"/>
          </p:cNvCxnSpPr>
          <p:nvPr/>
        </p:nvCxnSpPr>
        <p:spPr>
          <a:xfrm flipH="1">
            <a:off x="10304974" y="3512371"/>
            <a:ext cx="510510" cy="13679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16" idx="3"/>
          </p:cNvCxnSpPr>
          <p:nvPr/>
        </p:nvCxnSpPr>
        <p:spPr>
          <a:xfrm>
            <a:off x="9153832" y="3715958"/>
            <a:ext cx="515784" cy="6802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10" idx="1"/>
          </p:cNvCxnSpPr>
          <p:nvPr/>
        </p:nvCxnSpPr>
        <p:spPr>
          <a:xfrm>
            <a:off x="9153832" y="4913368"/>
            <a:ext cx="828368" cy="841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45D9ED-609D-4676-82D2-B46189FBF448}"/>
              </a:ext>
            </a:extLst>
          </p:cNvPr>
          <p:cNvSpPr txBox="1"/>
          <p:nvPr/>
        </p:nvSpPr>
        <p:spPr>
          <a:xfrm>
            <a:off x="6994686" y="4346603"/>
            <a:ext cx="2159146" cy="919401"/>
          </a:xfrm>
          <a:prstGeom prst="round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Source has been placed on 15 mm from bottom </a:t>
            </a:r>
            <a:endParaRPr lang="ru-RU" sz="1600" b="1"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45D9ED-609D-4676-82D2-B46189FBF448}"/>
                  </a:ext>
                </a:extLst>
              </p:cNvPr>
              <p:cNvSpPr txBox="1"/>
              <p:nvPr/>
            </p:nvSpPr>
            <p:spPr>
              <a:xfrm>
                <a:off x="9735911" y="2806433"/>
                <a:ext cx="2159146" cy="1234664"/>
              </a:xfrm>
              <a:prstGeom prst="round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Place for calibration source or </a:t>
                </a:r>
                <a:r>
                  <a:rPr lang="en-US" sz="1600" b="1" dirty="0" err="1"/>
                  <a:t>isotop</a:t>
                </a:r>
                <a:r>
                  <a:rPr lang="en-US" sz="1600" b="1" dirty="0"/>
                  <a:t>-target</a:t>
                </a:r>
                <a:endParaRPr lang="ru-RU" sz="1600" b="1" dirty="0"/>
              </a:p>
              <a:p>
                <a:pPr algn="ctr"/>
                <a14:m>
                  <m:oMathPara xmlns:m="http://schemas.openxmlformats.org/officeDocument/2006/math">
                    <m:oMathParaPr>
                      <m:jc m:val="centerGroup"/>
                    </m:oMathParaPr>
                    <m:oMath xmlns:m="http://schemas.openxmlformats.org/officeDocument/2006/math">
                      <m:sPre>
                        <m:sPrePr>
                          <m:ctrlPr>
                            <a:rPr lang="ru-RU" sz="1600" b="1" i="1" smtClean="0">
                              <a:latin typeface="Cambria Math" panose="02040503050406030204" pitchFamily="18" charset="0"/>
                            </a:rPr>
                          </m:ctrlPr>
                        </m:sPrePr>
                        <m:sub/>
                        <m:sup>
                          <m:r>
                            <a:rPr lang="ru-RU" b="0" i="1" smtClean="0">
                              <a:latin typeface="Cambria Math" panose="02040503050406030204" pitchFamily="18" charset="0"/>
                            </a:rPr>
                            <m:t>207</m:t>
                          </m:r>
                        </m:sup>
                        <m:e>
                          <m:r>
                            <a:rPr lang="en-US" b="0" i="1" smtClean="0">
                              <a:latin typeface="Cambria Math" panose="02040503050406030204" pitchFamily="18" charset="0"/>
                            </a:rPr>
                            <m:t>𝐵𝑖</m:t>
                          </m:r>
                        </m:e>
                      </m:sPre>
                    </m:oMath>
                  </m:oMathPara>
                </a14:m>
                <a:endParaRPr lang="ru-RU" sz="1600" b="1" dirty="0"/>
              </a:p>
            </p:txBody>
          </p:sp>
        </mc:Choice>
        <mc:Fallback xmlns="">
          <p:sp>
            <p:nvSpPr>
              <p:cNvPr id="15" name="TextBox 14">
                <a:extLst>
                  <a:ext uri="{FF2B5EF4-FFF2-40B4-BE49-F238E27FC236}">
                    <a16:creationId xmlns:a16="http://schemas.microsoft.com/office/drawing/2014/main" id="{A045D9ED-609D-4676-82D2-B46189FBF448}"/>
                  </a:ext>
                </a:extLst>
              </p:cNvPr>
              <p:cNvSpPr txBox="1">
                <a:spLocks noRot="1" noChangeAspect="1" noMove="1" noResize="1" noEditPoints="1" noAdjustHandles="1" noChangeArrowheads="1" noChangeShapeType="1" noTextEdit="1"/>
              </p:cNvSpPr>
              <p:nvPr/>
            </p:nvSpPr>
            <p:spPr>
              <a:xfrm>
                <a:off x="9735911" y="2806433"/>
                <a:ext cx="2159146" cy="1234664"/>
              </a:xfrm>
              <a:prstGeom prst="roundRect">
                <a:avLst/>
              </a:prstGeom>
              <a:blipFill>
                <a:blip r:embed="rId6"/>
                <a:stretch>
                  <a:fillRect/>
                </a:stretch>
              </a:blipFill>
              <a:ln w="19050">
                <a:solidFill>
                  <a:srgbClr val="FF000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045D9ED-609D-4676-82D2-B46189FBF448}"/>
                  </a:ext>
                </a:extLst>
              </p:cNvPr>
              <p:cNvSpPr txBox="1"/>
              <p:nvPr/>
            </p:nvSpPr>
            <p:spPr>
              <a:xfrm>
                <a:off x="6994686" y="3256257"/>
                <a:ext cx="2159146" cy="646986"/>
              </a:xfrm>
              <a:prstGeom prst="round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14:m>
                  <m:oMath xmlns:m="http://schemas.openxmlformats.org/officeDocument/2006/math">
                    <m:sSub>
                      <m:sSubPr>
                        <m:ctrlPr>
                          <a:rPr lang="ru-RU" sz="1600" b="1" i="1">
                            <a:latin typeface="Cambria Math" panose="02040503050406030204" pitchFamily="18" charset="0"/>
                          </a:rPr>
                        </m:ctrlPr>
                      </m:sSubPr>
                      <m:e>
                        <m:r>
                          <a:rPr lang="ru-RU" sz="1600" b="1" i="1">
                            <a:latin typeface="Cambria Math" panose="02040503050406030204" pitchFamily="18" charset="0"/>
                          </a:rPr>
                          <m:t>С</m:t>
                        </m:r>
                      </m:e>
                      <m:sub>
                        <m:r>
                          <a:rPr lang="ru-RU" sz="1600" b="1" i="1">
                            <a:latin typeface="Cambria Math" panose="02040503050406030204" pitchFamily="18" charset="0"/>
                          </a:rPr>
                          <m:t>𝟑</m:t>
                        </m:r>
                      </m:sub>
                    </m:sSub>
                  </m:oMath>
                </a14:m>
                <a:r>
                  <a:rPr lang="ru-RU" sz="1600" b="1" dirty="0"/>
                  <a:t> - «</a:t>
                </a:r>
                <a:r>
                  <a:rPr lang="en-US" sz="1600" b="1" dirty="0"/>
                  <a:t>cup</a:t>
                </a:r>
                <a:r>
                  <a:rPr lang="ru-RU" sz="1600" b="1" dirty="0"/>
                  <a:t>» </a:t>
                </a:r>
                <a:r>
                  <a:rPr lang="en-US" sz="1600" b="1" dirty="0"/>
                  <a:t>with isotope holder</a:t>
                </a:r>
                <a:endParaRPr lang="ru-RU" sz="1600" b="1" dirty="0"/>
              </a:p>
            </p:txBody>
          </p:sp>
        </mc:Choice>
        <mc:Fallback xmlns="">
          <p:sp>
            <p:nvSpPr>
              <p:cNvPr id="16" name="TextBox 15">
                <a:extLst>
                  <a:ext uri="{FF2B5EF4-FFF2-40B4-BE49-F238E27FC236}">
                    <a16:creationId xmlns:a16="http://schemas.microsoft.com/office/drawing/2014/main" id="{A045D9ED-609D-4676-82D2-B46189FBF448}"/>
                  </a:ext>
                </a:extLst>
              </p:cNvPr>
              <p:cNvSpPr txBox="1">
                <a:spLocks noRot="1" noChangeAspect="1" noMove="1" noResize="1" noEditPoints="1" noAdjustHandles="1" noChangeArrowheads="1" noChangeShapeType="1" noTextEdit="1"/>
              </p:cNvSpPr>
              <p:nvPr/>
            </p:nvSpPr>
            <p:spPr>
              <a:xfrm>
                <a:off x="6994686" y="3256257"/>
                <a:ext cx="2159146" cy="646986"/>
              </a:xfrm>
              <a:prstGeom prst="roundRect">
                <a:avLst/>
              </a:prstGeom>
              <a:blipFill>
                <a:blip r:embed="rId7"/>
                <a:stretch>
                  <a:fillRect b="-4587"/>
                </a:stretch>
              </a:blipFill>
              <a:ln w="19050">
                <a:solidFill>
                  <a:srgbClr val="FF0000"/>
                </a:solidFill>
              </a:ln>
            </p:spPr>
            <p:txBody>
              <a:bodyPr/>
              <a:lstStyle/>
              <a:p>
                <a:r>
                  <a:rPr lang="ru-RU">
                    <a:noFill/>
                  </a:rPr>
                  <a:t> </a:t>
                </a:r>
              </a:p>
            </p:txBody>
          </p:sp>
        </mc:Fallback>
      </mc:AlternateContent>
    </p:spTree>
    <p:extLst>
      <p:ext uri="{BB962C8B-B14F-4D97-AF65-F5344CB8AC3E}">
        <p14:creationId xmlns:p14="http://schemas.microsoft.com/office/powerpoint/2010/main" val="209290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4946177" y="6429472"/>
            <a:ext cx="4114800" cy="365125"/>
          </a:xfrm>
        </p:spPr>
        <p:txBody>
          <a:bodyPr/>
          <a:lstStyle/>
          <a:p>
            <a:r>
              <a:rPr lang="en-US" dirty="0"/>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15</a:t>
            </a:fld>
            <a:endParaRPr lang="ru-RU"/>
          </a:p>
        </p:txBody>
      </p:sp>
      <p:sp>
        <p:nvSpPr>
          <p:cNvPr id="6" name="TextBox 5"/>
          <p:cNvSpPr txBox="1"/>
          <p:nvPr/>
        </p:nvSpPr>
        <p:spPr>
          <a:xfrm>
            <a:off x="757085" y="123152"/>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Summary</a:t>
            </a:r>
            <a:endParaRPr lang="ru-RU" sz="4400" b="1" dirty="0">
              <a:solidFill>
                <a:srgbClr val="0099FF"/>
              </a:solidFill>
              <a:effectLst>
                <a:innerShdw blurRad="63500" dist="50800" dir="8100000">
                  <a:prstClr val="black">
                    <a:alpha val="50000"/>
                  </a:prstClr>
                </a:innerShdw>
              </a:effectLst>
            </a:endParaRP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6613" r="3637"/>
          <a:stretch/>
        </p:blipFill>
        <p:spPr>
          <a:xfrm>
            <a:off x="4893550" y="1082893"/>
            <a:ext cx="7108599" cy="4236048"/>
          </a:xfrm>
          <a:prstGeom prst="rect">
            <a:avLst/>
          </a:prstGeom>
        </p:spPr>
      </p:pic>
      <p:sp>
        <p:nvSpPr>
          <p:cNvPr id="3" name="TextBox 2"/>
          <p:cNvSpPr txBox="1"/>
          <p:nvPr/>
        </p:nvSpPr>
        <p:spPr>
          <a:xfrm>
            <a:off x="6851212" y="1009771"/>
            <a:ext cx="3193273" cy="369332"/>
          </a:xfrm>
          <a:prstGeom prst="rect">
            <a:avLst/>
          </a:prstGeom>
          <a:solidFill>
            <a:schemeClr val="bg1"/>
          </a:solidFill>
        </p:spPr>
        <p:txBody>
          <a:bodyPr wrap="square" rtlCol="0">
            <a:spAutoFit/>
          </a:bodyPr>
          <a:lstStyle/>
          <a:p>
            <a:r>
              <a:rPr lang="en-US" b="1" dirty="0"/>
              <a:t>Energy spectra </a:t>
            </a:r>
            <a:r>
              <a:rPr lang="en-US" b="1" baseline="30000" dirty="0"/>
              <a:t>133</a:t>
            </a:r>
            <a:r>
              <a:rPr lang="en-US" b="1" dirty="0"/>
              <a:t>Ba </a:t>
            </a:r>
            <a:endParaRPr lang="ru-RU" b="1" dirty="0"/>
          </a:p>
        </p:txBody>
      </p:sp>
      <p:sp>
        <p:nvSpPr>
          <p:cNvPr id="7" name="Прямоугольник 6"/>
          <p:cNvSpPr/>
          <p:nvPr/>
        </p:nvSpPr>
        <p:spPr>
          <a:xfrm>
            <a:off x="11834573" y="1082893"/>
            <a:ext cx="282872" cy="351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flipV="1">
            <a:off x="5571919" y="1794681"/>
            <a:ext cx="144311" cy="1228"/>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5571918" y="1986209"/>
            <a:ext cx="144311" cy="122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6229" y="1610015"/>
            <a:ext cx="1310185" cy="369332"/>
          </a:xfrm>
          <a:prstGeom prst="rect">
            <a:avLst/>
          </a:prstGeom>
          <a:noFill/>
        </p:spPr>
        <p:txBody>
          <a:bodyPr wrap="square" rtlCol="0">
            <a:spAutoFit/>
          </a:bodyPr>
          <a:lstStyle/>
          <a:p>
            <a:r>
              <a:rPr lang="en-US" dirty="0"/>
              <a:t>Correlated</a:t>
            </a:r>
            <a:endParaRPr lang="ru-RU" dirty="0"/>
          </a:p>
        </p:txBody>
      </p:sp>
      <p:sp>
        <p:nvSpPr>
          <p:cNvPr id="15" name="TextBox 14"/>
          <p:cNvSpPr txBox="1"/>
          <p:nvPr/>
        </p:nvSpPr>
        <p:spPr>
          <a:xfrm>
            <a:off x="5716228" y="1801543"/>
            <a:ext cx="1431713" cy="369332"/>
          </a:xfrm>
          <a:prstGeom prst="rect">
            <a:avLst/>
          </a:prstGeom>
          <a:noFill/>
        </p:spPr>
        <p:txBody>
          <a:bodyPr wrap="square" rtlCol="0">
            <a:spAutoFit/>
          </a:bodyPr>
          <a:lstStyle/>
          <a:p>
            <a:r>
              <a:rPr lang="en-US" dirty="0"/>
              <a:t>Uncorrelated</a:t>
            </a:r>
            <a:endParaRPr lang="ru-RU" dirty="0"/>
          </a:p>
        </p:txBody>
      </p:sp>
      <p:sp>
        <p:nvSpPr>
          <p:cNvPr id="16" name="TextBox 15">
            <a:extLst>
              <a:ext uri="{FF2B5EF4-FFF2-40B4-BE49-F238E27FC236}">
                <a16:creationId xmlns:a16="http://schemas.microsoft.com/office/drawing/2014/main" id="{A045D9ED-609D-4676-82D2-B46189FBF448}"/>
              </a:ext>
            </a:extLst>
          </p:cNvPr>
          <p:cNvSpPr txBox="1"/>
          <p:nvPr/>
        </p:nvSpPr>
        <p:spPr>
          <a:xfrm>
            <a:off x="228526" y="1082893"/>
            <a:ext cx="4612944" cy="5118854"/>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n-US" sz="2000" b="1" dirty="0"/>
              <a:t>The muon trigger veto system has been developed and constructed </a:t>
            </a:r>
          </a:p>
          <a:p>
            <a:endParaRPr lang="en-US" sz="2000" b="1" dirty="0"/>
          </a:p>
          <a:p>
            <a:pPr marL="342900" indent="-342900">
              <a:buFont typeface="Wingdings" panose="05000000000000000000" pitchFamily="2" charset="2"/>
              <a:buChar char="ü"/>
            </a:pPr>
            <a:r>
              <a:rPr lang="en-US" sz="2000" b="1" dirty="0"/>
              <a:t>The system has been used in the experimental campaigns from 2021 to 2023 and performed very well</a:t>
            </a:r>
          </a:p>
          <a:p>
            <a:endParaRPr lang="en-US" sz="2000" b="1" dirty="0"/>
          </a:p>
          <a:p>
            <a:pPr marL="342900" indent="-342900">
              <a:buFont typeface="Wingdings" panose="05000000000000000000" pitchFamily="2" charset="2"/>
              <a:buChar char="ü"/>
            </a:pPr>
            <a:r>
              <a:rPr lang="en-US" sz="2000" b="1" dirty="0"/>
              <a:t>The results of the analysis show a  good separation of the good events form background (as shown in the picture)</a:t>
            </a:r>
          </a:p>
          <a:p>
            <a:endParaRPr lang="en-US" sz="2000" b="1" dirty="0"/>
          </a:p>
          <a:p>
            <a:pPr marL="342900" indent="-342900">
              <a:buFont typeface="Wingdings" panose="05000000000000000000" pitchFamily="2" charset="2"/>
              <a:buChar char="ü"/>
            </a:pPr>
            <a:r>
              <a:rPr lang="en-US" sz="2000" b="1" dirty="0"/>
              <a:t>The muon trigger </a:t>
            </a:r>
            <a:r>
              <a:rPr lang="en-US" sz="2000" b="1"/>
              <a:t>system fits well </a:t>
            </a:r>
            <a:r>
              <a:rPr lang="en-US" sz="2000" b="1" dirty="0"/>
              <a:t>for solid and gaseous materials.</a:t>
            </a:r>
          </a:p>
        </p:txBody>
      </p:sp>
      <p:sp>
        <p:nvSpPr>
          <p:cNvPr id="18" name="TextBox 17"/>
          <p:cNvSpPr txBox="1"/>
          <p:nvPr/>
        </p:nvSpPr>
        <p:spPr>
          <a:xfrm>
            <a:off x="11519594" y="5011164"/>
            <a:ext cx="540203" cy="307777"/>
          </a:xfrm>
          <a:prstGeom prst="rect">
            <a:avLst/>
          </a:prstGeom>
          <a:noFill/>
        </p:spPr>
        <p:txBody>
          <a:bodyPr wrap="square" rtlCol="0">
            <a:spAutoFit/>
          </a:bodyPr>
          <a:lstStyle/>
          <a:p>
            <a:r>
              <a:rPr lang="en-US" sz="1400" dirty="0" err="1"/>
              <a:t>keV</a:t>
            </a:r>
            <a:endParaRPr lang="ru-RU" sz="1400" dirty="0"/>
          </a:p>
        </p:txBody>
      </p:sp>
    </p:spTree>
    <p:extLst>
      <p:ext uri="{BB962C8B-B14F-4D97-AF65-F5344CB8AC3E}">
        <p14:creationId xmlns:p14="http://schemas.microsoft.com/office/powerpoint/2010/main" val="283667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93" y="2512069"/>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Thank you for attention!</a:t>
            </a:r>
            <a:endParaRPr lang="ru-RU" sz="4400" b="1" dirty="0">
              <a:solidFill>
                <a:srgbClr val="0099FF"/>
              </a:solidFill>
              <a:effectLst>
                <a:innerShdw blurRad="63500" dist="50800" dir="8100000">
                  <a:prstClr val="black">
                    <a:alpha val="50000"/>
                  </a:prstClr>
                </a:innerShdw>
              </a:effectLst>
            </a:endParaRPr>
          </a:p>
        </p:txBody>
      </p:sp>
      <p:sp>
        <p:nvSpPr>
          <p:cNvPr id="5" name="Нижний колонтитул 4"/>
          <p:cNvSpPr>
            <a:spLocks noGrp="1"/>
          </p:cNvSpPr>
          <p:nvPr>
            <p:ph type="ftr" sz="quarter" idx="11"/>
          </p:nvPr>
        </p:nvSpPr>
        <p:spPr/>
        <p:txBody>
          <a:bodyPr/>
          <a:lstStyle/>
          <a:p>
            <a:r>
              <a:rPr lang="en-US"/>
              <a:t>59th meeting of the PAC for Nuclear Physics (kazarcevs@jinr.ru)</a:t>
            </a:r>
            <a:endParaRPr lang="ru-RU"/>
          </a:p>
        </p:txBody>
      </p:sp>
      <p:sp>
        <p:nvSpPr>
          <p:cNvPr id="6" name="Номер слайда 5"/>
          <p:cNvSpPr>
            <a:spLocks noGrp="1"/>
          </p:cNvSpPr>
          <p:nvPr>
            <p:ph type="sldNum" sz="quarter" idx="12"/>
          </p:nvPr>
        </p:nvSpPr>
        <p:spPr/>
        <p:txBody>
          <a:bodyPr/>
          <a:lstStyle/>
          <a:p>
            <a:fld id="{9517C8BB-688F-471F-ABA2-83E3FBC16533}" type="slidenum">
              <a:rPr lang="ru-RU" smtClean="0"/>
              <a:t>16</a:t>
            </a:fld>
            <a:endParaRPr lang="ru-RU"/>
          </a:p>
        </p:txBody>
      </p:sp>
    </p:spTree>
    <p:extLst>
      <p:ext uri="{BB962C8B-B14F-4D97-AF65-F5344CB8AC3E}">
        <p14:creationId xmlns:p14="http://schemas.microsoft.com/office/powerpoint/2010/main" val="170756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93" y="2512069"/>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Back slides</a:t>
            </a:r>
            <a:endParaRPr lang="ru-RU" sz="4400" b="1" dirty="0">
              <a:solidFill>
                <a:srgbClr val="0099FF"/>
              </a:solidFill>
              <a:effectLst>
                <a:innerShdw blurRad="63500" dist="50800" dir="8100000">
                  <a:prstClr val="black">
                    <a:alpha val="50000"/>
                  </a:prstClr>
                </a:innerShdw>
              </a:effectLst>
            </a:endParaRPr>
          </a:p>
        </p:txBody>
      </p:sp>
      <p:sp>
        <p:nvSpPr>
          <p:cNvPr id="2" name="Нижний колонтитул 1"/>
          <p:cNvSpPr>
            <a:spLocks noGrp="1"/>
          </p:cNvSpPr>
          <p:nvPr>
            <p:ph type="ftr" sz="quarter" idx="11"/>
          </p:nvPr>
        </p:nvSpPr>
        <p:spPr/>
        <p:txBody>
          <a:bodyPr/>
          <a:lstStyle/>
          <a:p>
            <a:r>
              <a:rPr lang="en-US"/>
              <a:t>59th meeting of the PAC for Nuclear Physics (kazarcevs@jinr.ru)</a:t>
            </a:r>
            <a:endParaRPr lang="ru-RU"/>
          </a:p>
        </p:txBody>
      </p:sp>
      <p:sp>
        <p:nvSpPr>
          <p:cNvPr id="3" name="Номер слайда 2"/>
          <p:cNvSpPr>
            <a:spLocks noGrp="1"/>
          </p:cNvSpPr>
          <p:nvPr>
            <p:ph type="sldNum" sz="quarter" idx="12"/>
          </p:nvPr>
        </p:nvSpPr>
        <p:spPr/>
        <p:txBody>
          <a:bodyPr/>
          <a:lstStyle/>
          <a:p>
            <a:fld id="{9517C8BB-688F-471F-ABA2-83E3FBC16533}" type="slidenum">
              <a:rPr lang="ru-RU" smtClean="0"/>
              <a:t>17</a:t>
            </a:fld>
            <a:endParaRPr lang="ru-RU"/>
          </a:p>
        </p:txBody>
      </p:sp>
    </p:spTree>
    <p:extLst>
      <p:ext uri="{BB962C8B-B14F-4D97-AF65-F5344CB8AC3E}">
        <p14:creationId xmlns:p14="http://schemas.microsoft.com/office/powerpoint/2010/main" val="408953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Объект 19"/>
          <p:cNvGraphicFramePr>
            <a:graphicFrameLocks noChangeAspect="1"/>
          </p:cNvGraphicFramePr>
          <p:nvPr/>
        </p:nvGraphicFramePr>
        <p:xfrm>
          <a:off x="1775520" y="620689"/>
          <a:ext cx="4536504" cy="872405"/>
        </p:xfrm>
        <a:graphic>
          <a:graphicData uri="http://schemas.openxmlformats.org/presentationml/2006/ole">
            <mc:AlternateContent xmlns:mc="http://schemas.openxmlformats.org/markup-compatibility/2006">
              <mc:Choice xmlns:v="urn:schemas-microsoft-com:vml" Requires="v">
                <p:oleObj name="Equation" r:id="rId3" imgW="2641320" imgH="507960" progId="Equation.DSMT4">
                  <p:embed/>
                </p:oleObj>
              </mc:Choice>
              <mc:Fallback>
                <p:oleObj name="Equation" r:id="rId3" imgW="2641320" imgH="507960" progId="Equation.DSMT4">
                  <p:embed/>
                  <p:pic>
                    <p:nvPicPr>
                      <p:cNvPr id="20" name="Объект 19"/>
                      <p:cNvPicPr/>
                      <p:nvPr/>
                    </p:nvPicPr>
                    <p:blipFill>
                      <a:blip r:embed="rId4"/>
                      <a:stretch>
                        <a:fillRect/>
                      </a:stretch>
                    </p:blipFill>
                    <p:spPr>
                      <a:xfrm>
                        <a:off x="1775520" y="620689"/>
                        <a:ext cx="4536504" cy="872405"/>
                      </a:xfrm>
                      <a:prstGeom prst="rect">
                        <a:avLst/>
                      </a:prstGeom>
                      <a:solidFill>
                        <a:srgbClr val="C4E59F"/>
                      </a:solidFill>
                    </p:spPr>
                  </p:pic>
                </p:oleObj>
              </mc:Fallback>
            </mc:AlternateContent>
          </a:graphicData>
        </a:graphic>
      </p:graphicFrame>
      <p:sp>
        <p:nvSpPr>
          <p:cNvPr id="5" name="Номер слайда 4"/>
          <p:cNvSpPr>
            <a:spLocks noGrp="1"/>
          </p:cNvSpPr>
          <p:nvPr>
            <p:ph type="sldNum" sz="quarter" idx="12"/>
          </p:nvPr>
        </p:nvSpPr>
        <p:spPr/>
        <p:txBody>
          <a:bodyPr/>
          <a:lstStyle/>
          <a:p>
            <a:fld id="{C0562A71-6A28-435F-9812-36497D4FB87B}" type="slidenum">
              <a:rPr lang="ru-RU" smtClean="0"/>
              <a:t>18</a:t>
            </a:fld>
            <a:endParaRPr lang="ru-RU"/>
          </a:p>
        </p:txBody>
      </p:sp>
      <p:sp>
        <p:nvSpPr>
          <p:cNvPr id="6" name="TextBox 5"/>
          <p:cNvSpPr txBox="1"/>
          <p:nvPr/>
        </p:nvSpPr>
        <p:spPr>
          <a:xfrm>
            <a:off x="188908" y="-57016"/>
            <a:ext cx="12093676" cy="646331"/>
          </a:xfrm>
          <a:prstGeom prst="rect">
            <a:avLst/>
          </a:prstGeom>
          <a:noFill/>
        </p:spPr>
        <p:txBody>
          <a:bodyPr wrap="square" rtlCol="0">
            <a:spAutoFit/>
          </a:bodyPr>
          <a:lstStyle/>
          <a:p>
            <a:pPr algn="ctr"/>
            <a:r>
              <a:rPr lang="en-US" sz="3600" b="1" dirty="0">
                <a:solidFill>
                  <a:srgbClr val="0099FF"/>
                </a:solidFill>
                <a:effectLst>
                  <a:innerShdw blurRad="63500" dist="50800" dir="8100000">
                    <a:prstClr val="black">
                      <a:alpha val="50000"/>
                    </a:prstClr>
                  </a:innerShdw>
                </a:effectLst>
              </a:rPr>
              <a:t>Main idea for research OMC</a:t>
            </a:r>
            <a:endParaRPr lang="ru-RU" sz="3600" b="1" dirty="0">
              <a:solidFill>
                <a:srgbClr val="0099FF"/>
              </a:solidFill>
              <a:effectLst>
                <a:innerShdw blurRad="63500" dist="50800" dir="8100000">
                  <a:prstClr val="black">
                    <a:alpha val="50000"/>
                  </a:prstClr>
                </a:innerShdw>
              </a:effectLst>
            </a:endParaRPr>
          </a:p>
        </p:txBody>
      </p:sp>
      <p:pic>
        <p:nvPicPr>
          <p:cNvPr id="7" name="Рисунок 19"/>
          <p:cNvPicPr>
            <a:picLocks noChangeAspect="1"/>
          </p:cNvPicPr>
          <p:nvPr/>
        </p:nvPicPr>
        <p:blipFill>
          <a:blip r:embed="rId5"/>
          <a:stretch>
            <a:fillRect/>
          </a:stretch>
        </p:blipFill>
        <p:spPr>
          <a:xfrm>
            <a:off x="6555980" y="3717891"/>
            <a:ext cx="4464496" cy="2821021"/>
          </a:xfrm>
          <a:prstGeom prst="rect">
            <a:avLst/>
          </a:prstGeom>
        </p:spPr>
      </p:pic>
      <p:sp>
        <p:nvSpPr>
          <p:cNvPr id="8" name="Левая фигурная скобка 7"/>
          <p:cNvSpPr/>
          <p:nvPr/>
        </p:nvSpPr>
        <p:spPr>
          <a:xfrm rot="16200000">
            <a:off x="2928061" y="909131"/>
            <a:ext cx="287209" cy="1152128"/>
          </a:xfrm>
          <a:prstGeom prst="leftBrace">
            <a:avLst/>
          </a:prstGeom>
          <a:ln w="15875">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defRPr/>
            </a:pPr>
            <a:endParaRPr lang="ru-RU" sz="4400" b="1">
              <a:solidFill>
                <a:prstClr val="black"/>
              </a:solidFill>
              <a:latin typeface="Calibri"/>
            </a:endParaRPr>
          </a:p>
        </p:txBody>
      </p:sp>
      <p:sp>
        <p:nvSpPr>
          <p:cNvPr id="9" name="Левая фигурная скобка 8"/>
          <p:cNvSpPr/>
          <p:nvPr/>
        </p:nvSpPr>
        <p:spPr>
          <a:xfrm rot="16200000">
            <a:off x="5085755" y="478809"/>
            <a:ext cx="216021" cy="2083960"/>
          </a:xfrm>
          <a:prstGeom prst="leftBrace">
            <a:avLst/>
          </a:prstGeom>
          <a:ln w="25400">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defRPr/>
            </a:pPr>
            <a:endParaRPr lang="ru-RU" sz="4400" b="1">
              <a:solidFill>
                <a:prstClr val="black"/>
              </a:solidFill>
              <a:latin typeface="Calibri"/>
            </a:endParaRPr>
          </a:p>
        </p:txBody>
      </p:sp>
      <p:graphicFrame>
        <p:nvGraphicFramePr>
          <p:cNvPr id="10" name="Объект 9"/>
          <p:cNvGraphicFramePr>
            <a:graphicFrameLocks noChangeAspect="1"/>
          </p:cNvGraphicFramePr>
          <p:nvPr/>
        </p:nvGraphicFramePr>
        <p:xfrm>
          <a:off x="2747021" y="1763064"/>
          <a:ext cx="649288" cy="447675"/>
        </p:xfrm>
        <a:graphic>
          <a:graphicData uri="http://schemas.openxmlformats.org/presentationml/2006/ole">
            <mc:AlternateContent xmlns:mc="http://schemas.openxmlformats.org/markup-compatibility/2006">
              <mc:Choice xmlns:v="urn:schemas-microsoft-com:vml" Requires="v">
                <p:oleObj name="Equation" r:id="rId6" imgW="406080" imgH="279360" progId="Equation.DSMT4">
                  <p:embed/>
                </p:oleObj>
              </mc:Choice>
              <mc:Fallback>
                <p:oleObj name="Equation" r:id="rId6" imgW="406080" imgH="279360" progId="Equation.DSMT4">
                  <p:embed/>
                  <p:pic>
                    <p:nvPicPr>
                      <p:cNvPr id="10" name="Объект 9"/>
                      <p:cNvPicPr/>
                      <p:nvPr/>
                    </p:nvPicPr>
                    <p:blipFill>
                      <a:blip r:embed="rId7"/>
                      <a:stretch>
                        <a:fillRect/>
                      </a:stretch>
                    </p:blipFill>
                    <p:spPr>
                      <a:xfrm>
                        <a:off x="2747021" y="1763064"/>
                        <a:ext cx="649288" cy="447675"/>
                      </a:xfrm>
                      <a:prstGeom prst="rect">
                        <a:avLst/>
                      </a:prstGeom>
                    </p:spPr>
                  </p:pic>
                </p:oleObj>
              </mc:Fallback>
            </mc:AlternateContent>
          </a:graphicData>
        </a:graphic>
      </p:graphicFrame>
      <p:graphicFrame>
        <p:nvGraphicFramePr>
          <p:cNvPr id="11" name="Объект 10"/>
          <p:cNvGraphicFramePr>
            <a:graphicFrameLocks noChangeAspect="1"/>
          </p:cNvGraphicFramePr>
          <p:nvPr/>
        </p:nvGraphicFramePr>
        <p:xfrm>
          <a:off x="5021542" y="1743291"/>
          <a:ext cx="530225" cy="331787"/>
        </p:xfrm>
        <a:graphic>
          <a:graphicData uri="http://schemas.openxmlformats.org/presentationml/2006/ole">
            <mc:AlternateContent xmlns:mc="http://schemas.openxmlformats.org/markup-compatibility/2006">
              <mc:Choice xmlns:v="urn:schemas-microsoft-com:vml" Requires="v">
                <p:oleObj name="Equation" r:id="rId8" imgW="304560" imgH="190440" progId="Equation.DSMT4">
                  <p:embed/>
                </p:oleObj>
              </mc:Choice>
              <mc:Fallback>
                <p:oleObj name="Equation" r:id="rId8" imgW="304560" imgH="190440" progId="Equation.DSMT4">
                  <p:embed/>
                  <p:pic>
                    <p:nvPicPr>
                      <p:cNvPr id="11" name="Объект 10"/>
                      <p:cNvPicPr/>
                      <p:nvPr/>
                    </p:nvPicPr>
                    <p:blipFill>
                      <a:blip r:embed="rId9"/>
                      <a:stretch>
                        <a:fillRect/>
                      </a:stretch>
                    </p:blipFill>
                    <p:spPr>
                      <a:xfrm>
                        <a:off x="5021542" y="1743291"/>
                        <a:ext cx="530225" cy="331787"/>
                      </a:xfrm>
                      <a:prstGeom prst="rect">
                        <a:avLst/>
                      </a:prstGeom>
                    </p:spPr>
                  </p:pic>
                </p:oleObj>
              </mc:Fallback>
            </mc:AlternateContent>
          </a:graphicData>
        </a:graphic>
      </p:graphicFrame>
      <p:graphicFrame>
        <p:nvGraphicFramePr>
          <p:cNvPr id="12" name="Объект 16"/>
          <p:cNvGraphicFramePr>
            <a:graphicFrameLocks noChangeAspect="1"/>
          </p:cNvGraphicFramePr>
          <p:nvPr/>
        </p:nvGraphicFramePr>
        <p:xfrm>
          <a:off x="4989712" y="2114366"/>
          <a:ext cx="6696744" cy="689370"/>
        </p:xfrm>
        <a:graphic>
          <a:graphicData uri="http://schemas.openxmlformats.org/presentationml/2006/ole">
            <mc:AlternateContent xmlns:mc="http://schemas.openxmlformats.org/markup-compatibility/2006">
              <mc:Choice xmlns:v="urn:schemas-microsoft-com:vml" Requires="v">
                <p:oleObj name="Equation" r:id="rId10" imgW="3454200" imgH="355320" progId="Equation.3">
                  <p:embed/>
                </p:oleObj>
              </mc:Choice>
              <mc:Fallback>
                <p:oleObj name="Equation" r:id="rId10" imgW="3454200" imgH="355320" progId="Equation.3">
                  <p:embed/>
                  <p:pic>
                    <p:nvPicPr>
                      <p:cNvPr id="12" name="Объект 16"/>
                      <p:cNvPicPr/>
                      <p:nvPr/>
                    </p:nvPicPr>
                    <p:blipFill>
                      <a:blip r:embed="rId11"/>
                      <a:stretch>
                        <a:fillRect/>
                      </a:stretch>
                    </p:blipFill>
                    <p:spPr>
                      <a:xfrm>
                        <a:off x="4989712" y="2114366"/>
                        <a:ext cx="6696744" cy="689370"/>
                      </a:xfrm>
                      <a:prstGeom prst="rect">
                        <a:avLst/>
                      </a:prstGeom>
                      <a:solidFill>
                        <a:srgbClr val="C4E59F"/>
                      </a:solidFill>
                    </p:spPr>
                  </p:pic>
                </p:oleObj>
              </mc:Fallback>
            </mc:AlternateContent>
          </a:graphicData>
        </a:graphic>
      </p:graphicFrame>
      <p:grpSp>
        <p:nvGrpSpPr>
          <p:cNvPr id="13" name="Group 5"/>
          <p:cNvGrpSpPr>
            <a:grpSpLocks/>
          </p:cNvGrpSpPr>
          <p:nvPr/>
        </p:nvGrpSpPr>
        <p:grpSpPr bwMode="auto">
          <a:xfrm>
            <a:off x="590017" y="3068958"/>
            <a:ext cx="5036518" cy="3147938"/>
            <a:chOff x="1714500" y="1700212"/>
            <a:chExt cx="5715000" cy="3926777"/>
          </a:xfrm>
        </p:grpSpPr>
        <p:pic>
          <p:nvPicPr>
            <p:cNvPr id="14" name="Picture 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14500" y="1700212"/>
              <a:ext cx="571500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78024" y="4855464"/>
              <a:ext cx="494347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Левая фигурная скобка 14"/>
          <p:cNvSpPr/>
          <p:nvPr/>
        </p:nvSpPr>
        <p:spPr>
          <a:xfrm rot="16200000">
            <a:off x="8644212" y="1750351"/>
            <a:ext cx="288033" cy="2083958"/>
          </a:xfrm>
          <a:prstGeom prst="leftBrace">
            <a:avLst>
              <a:gd name="adj1" fmla="val 8333"/>
              <a:gd name="adj2" fmla="val 47480"/>
            </a:avLst>
          </a:prstGeom>
          <a:ln w="28575">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defRPr/>
            </a:pPr>
            <a:endParaRPr lang="ru-RU" sz="4400" b="1">
              <a:solidFill>
                <a:prstClr val="black"/>
              </a:solidFill>
              <a:latin typeface="Calibri"/>
            </a:endParaRPr>
          </a:p>
        </p:txBody>
      </p:sp>
      <p:sp>
        <p:nvSpPr>
          <p:cNvPr id="17" name="Левая фигурная скобка 13"/>
          <p:cNvSpPr/>
          <p:nvPr/>
        </p:nvSpPr>
        <p:spPr>
          <a:xfrm rot="16200000">
            <a:off x="10630272" y="2004664"/>
            <a:ext cx="288033" cy="1584176"/>
          </a:xfrm>
          <a:prstGeom prst="leftBrace">
            <a:avLst/>
          </a:prstGeom>
          <a:ln w="28575">
            <a:solidFill>
              <a:srgbClr val="00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defRPr/>
            </a:pPr>
            <a:endParaRPr lang="ru-RU" sz="4400" b="1">
              <a:solidFill>
                <a:prstClr val="black"/>
              </a:solidFill>
              <a:latin typeface="Calibri"/>
            </a:endParaRPr>
          </a:p>
        </p:txBody>
      </p:sp>
      <p:cxnSp>
        <p:nvCxnSpPr>
          <p:cNvPr id="50" name="Соединительная линия уступом 49"/>
          <p:cNvCxnSpPr>
            <a:stCxn id="16" idx="1"/>
          </p:cNvCxnSpPr>
          <p:nvPr/>
        </p:nvCxnSpPr>
        <p:spPr>
          <a:xfrm rot="16200000" flipH="1">
            <a:off x="8478995" y="3193065"/>
            <a:ext cx="1374010" cy="860574"/>
          </a:xfrm>
          <a:prstGeom prst="bentConnector3">
            <a:avLst>
              <a:gd name="adj1" fmla="val 50000"/>
            </a:avLst>
          </a:prstGeom>
          <a:ln w="25400">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p:nvPr/>
        </p:nvCxnSpPr>
        <p:spPr>
          <a:xfrm rot="10800000" flipV="1">
            <a:off x="7865806" y="3068957"/>
            <a:ext cx="2908484" cy="1241398"/>
          </a:xfrm>
          <a:prstGeom prst="bentConnector3">
            <a:avLst>
              <a:gd name="adj1" fmla="val 100032"/>
            </a:avLst>
          </a:prstGeom>
          <a:ln w="25400">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982200" y="4872251"/>
            <a:ext cx="506104" cy="33437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OMC</a:t>
            </a:r>
            <a:endParaRPr lang="ru-RU" sz="1200" dirty="0">
              <a:solidFill>
                <a:schemeClr val="tx1"/>
              </a:solidFill>
            </a:endParaRPr>
          </a:p>
        </p:txBody>
      </p:sp>
      <p:sp>
        <p:nvSpPr>
          <p:cNvPr id="3" name="Прямоугольник 2"/>
          <p:cNvSpPr/>
          <p:nvPr/>
        </p:nvSpPr>
        <p:spPr>
          <a:xfrm>
            <a:off x="10235252" y="6042131"/>
            <a:ext cx="716507" cy="15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target</a:t>
            </a:r>
            <a:endParaRPr lang="ru-RU" sz="1600" dirty="0">
              <a:solidFill>
                <a:schemeClr val="tx1"/>
              </a:solidFill>
            </a:endParaRPr>
          </a:p>
        </p:txBody>
      </p:sp>
      <p:sp>
        <p:nvSpPr>
          <p:cNvPr id="4" name="Нижний колонтитул 3"/>
          <p:cNvSpPr>
            <a:spLocks noGrp="1"/>
          </p:cNvSpPr>
          <p:nvPr>
            <p:ph type="ftr" sz="quarter" idx="11"/>
          </p:nvPr>
        </p:nvSpPr>
        <p:spPr/>
        <p:txBody>
          <a:bodyPr/>
          <a:lstStyle/>
          <a:p>
            <a:r>
              <a:rPr lang="en-US" dirty="0"/>
              <a:t>59th meeting of the PAC for Nuclear Physics (kazarcevs@jinr.ru)</a:t>
            </a:r>
            <a:endParaRPr lang="ru-RU" dirty="0"/>
          </a:p>
        </p:txBody>
      </p:sp>
    </p:spTree>
    <p:extLst>
      <p:ext uri="{BB962C8B-B14F-4D97-AF65-F5344CB8AC3E}">
        <p14:creationId xmlns:p14="http://schemas.microsoft.com/office/powerpoint/2010/main" val="59206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49" y="1288109"/>
            <a:ext cx="3180908" cy="2434147"/>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l="8327" t="24230" r="10813" b="21434"/>
          <a:stretch/>
        </p:blipFill>
        <p:spPr>
          <a:xfrm>
            <a:off x="794779" y="3645251"/>
            <a:ext cx="2723535" cy="2440236"/>
          </a:xfrm>
          <a:prstGeom prst="rect">
            <a:avLst/>
          </a:prstGeom>
          <a:effectLst>
            <a:softEdge rad="63500"/>
          </a:effectLst>
        </p:spPr>
      </p:pic>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19</a:t>
            </a:fld>
            <a:endParaRPr lang="ru-RU"/>
          </a:p>
        </p:txBody>
      </p:sp>
      <p:sp>
        <p:nvSpPr>
          <p:cNvPr id="6" name="TextBox 5"/>
          <p:cNvSpPr txBox="1"/>
          <p:nvPr/>
        </p:nvSpPr>
        <p:spPr>
          <a:xfrm>
            <a:off x="797642" y="103239"/>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Sensitivities any different PMTs</a:t>
            </a:r>
            <a:endParaRPr lang="ru-RU" sz="4400" b="1" dirty="0">
              <a:solidFill>
                <a:srgbClr val="0099FF"/>
              </a:solidFill>
              <a:effectLst>
                <a:innerShdw blurRad="63500" dist="50800" dir="8100000">
                  <a:prstClr val="black">
                    <a:alpha val="50000"/>
                  </a:prstClr>
                </a:innerShdw>
              </a:effectLst>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3845" y="1103443"/>
            <a:ext cx="3252856" cy="248920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8088" y="1103443"/>
            <a:ext cx="3321598" cy="2541807"/>
          </a:xfrm>
          <a:prstGeom prst="rect">
            <a:avLst/>
          </a:prstGeom>
        </p:spPr>
      </p:pic>
      <p:sp>
        <p:nvSpPr>
          <p:cNvPr id="10" name="TextBox 9"/>
          <p:cNvSpPr txBox="1"/>
          <p:nvPr/>
        </p:nvSpPr>
        <p:spPr>
          <a:xfrm>
            <a:off x="2937237" y="5985320"/>
            <a:ext cx="452284" cy="369332"/>
          </a:xfrm>
          <a:prstGeom prst="rect">
            <a:avLst/>
          </a:prstGeom>
          <a:noFill/>
        </p:spPr>
        <p:txBody>
          <a:bodyPr wrap="square" rtlCol="0">
            <a:spAutoFit/>
          </a:bodyPr>
          <a:lstStyle/>
          <a:p>
            <a:r>
              <a:rPr lang="ru-RU" dirty="0"/>
              <a:t>Х4</a:t>
            </a:r>
          </a:p>
        </p:txBody>
      </p:sp>
      <p:sp>
        <p:nvSpPr>
          <p:cNvPr id="11" name="TextBox 10"/>
          <p:cNvSpPr txBox="1"/>
          <p:nvPr/>
        </p:nvSpPr>
        <p:spPr>
          <a:xfrm>
            <a:off x="6864158" y="5956282"/>
            <a:ext cx="452284" cy="369332"/>
          </a:xfrm>
          <a:prstGeom prst="rect">
            <a:avLst/>
          </a:prstGeom>
          <a:noFill/>
        </p:spPr>
        <p:txBody>
          <a:bodyPr wrap="square" rtlCol="0">
            <a:spAutoFit/>
          </a:bodyPr>
          <a:lstStyle/>
          <a:p>
            <a:r>
              <a:rPr lang="ru-RU" dirty="0"/>
              <a:t>Х1</a:t>
            </a:r>
          </a:p>
        </p:txBody>
      </p:sp>
      <p:sp>
        <p:nvSpPr>
          <p:cNvPr id="14" name="Скругленный прямоугольник 13"/>
          <p:cNvSpPr/>
          <p:nvPr/>
        </p:nvSpPr>
        <p:spPr>
          <a:xfrm>
            <a:off x="678426" y="872680"/>
            <a:ext cx="2989006" cy="548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4595770" y="850812"/>
            <a:ext cx="2989006" cy="548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8471314" y="841944"/>
            <a:ext cx="2989006" cy="54836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rotWithShape="1">
          <a:blip r:embed="rId7" cstate="print">
            <a:extLst>
              <a:ext uri="{28A0092B-C50C-407E-A947-70E740481C1C}">
                <a14:useLocalDpi xmlns:a14="http://schemas.microsoft.com/office/drawing/2010/main" val="0"/>
              </a:ext>
            </a:extLst>
          </a:blip>
          <a:srcRect l="2592" t="17634" r="6225" b="14121"/>
          <a:stretch/>
        </p:blipFill>
        <p:spPr>
          <a:xfrm>
            <a:off x="4819048" y="3583779"/>
            <a:ext cx="2497394" cy="2492159"/>
          </a:xfrm>
          <a:prstGeom prst="rect">
            <a:avLst/>
          </a:prstGeom>
          <a:effectLst>
            <a:softEdge rad="63500"/>
          </a:effectLst>
        </p:spPr>
      </p:pic>
      <p:pic>
        <p:nvPicPr>
          <p:cNvPr id="19" name="Рисунок 18"/>
          <p:cNvPicPr>
            <a:picLocks noChangeAspect="1"/>
          </p:cNvPicPr>
          <p:nvPr/>
        </p:nvPicPr>
        <p:blipFill rotWithShape="1">
          <a:blip r:embed="rId7" cstate="print">
            <a:extLst>
              <a:ext uri="{28A0092B-C50C-407E-A947-70E740481C1C}">
                <a14:useLocalDpi xmlns:a14="http://schemas.microsoft.com/office/drawing/2010/main" val="0"/>
              </a:ext>
            </a:extLst>
          </a:blip>
          <a:srcRect l="3931" t="18208" r="6607" b="14695"/>
          <a:stretch/>
        </p:blipFill>
        <p:spPr>
          <a:xfrm>
            <a:off x="8632735" y="3567510"/>
            <a:ext cx="2595716" cy="2595717"/>
          </a:xfrm>
          <a:prstGeom prst="rect">
            <a:avLst/>
          </a:prstGeom>
          <a:effectLst>
            <a:softEdge rad="63500"/>
          </a:effectLst>
        </p:spPr>
      </p:pic>
      <p:sp>
        <p:nvSpPr>
          <p:cNvPr id="20" name="TextBox 19"/>
          <p:cNvSpPr txBox="1"/>
          <p:nvPr/>
        </p:nvSpPr>
        <p:spPr>
          <a:xfrm>
            <a:off x="1310677" y="895728"/>
            <a:ext cx="2108894" cy="369332"/>
          </a:xfrm>
          <a:prstGeom prst="rect">
            <a:avLst/>
          </a:prstGeom>
          <a:noFill/>
        </p:spPr>
        <p:txBody>
          <a:bodyPr wrap="square" rtlCol="0">
            <a:spAutoFit/>
          </a:bodyPr>
          <a:lstStyle/>
          <a:p>
            <a:r>
              <a:rPr lang="en-US" dirty="0"/>
              <a:t>R6091</a:t>
            </a:r>
            <a:r>
              <a:rPr lang="ru-RU" dirty="0"/>
              <a:t>, </a:t>
            </a:r>
            <a:r>
              <a:rPr lang="en-US" dirty="0"/>
              <a:t>max &gt;50%</a:t>
            </a:r>
            <a:endParaRPr lang="ru-RU" dirty="0"/>
          </a:p>
        </p:txBody>
      </p:sp>
      <p:sp>
        <p:nvSpPr>
          <p:cNvPr id="21" name="TextBox 20"/>
          <p:cNvSpPr txBox="1"/>
          <p:nvPr/>
        </p:nvSpPr>
        <p:spPr>
          <a:xfrm>
            <a:off x="5067831" y="866476"/>
            <a:ext cx="2017451" cy="369332"/>
          </a:xfrm>
          <a:prstGeom prst="rect">
            <a:avLst/>
          </a:prstGeom>
          <a:noFill/>
        </p:spPr>
        <p:txBody>
          <a:bodyPr wrap="square" rtlCol="0">
            <a:spAutoFit/>
          </a:bodyPr>
          <a:lstStyle/>
          <a:p>
            <a:r>
              <a:rPr lang="en-US" dirty="0"/>
              <a:t>R1307, max &lt;30%</a:t>
            </a:r>
            <a:endParaRPr lang="ru-RU" dirty="0"/>
          </a:p>
        </p:txBody>
      </p:sp>
      <p:sp>
        <p:nvSpPr>
          <p:cNvPr id="22" name="TextBox 21"/>
          <p:cNvSpPr txBox="1"/>
          <p:nvPr/>
        </p:nvSpPr>
        <p:spPr>
          <a:xfrm>
            <a:off x="9113006" y="862694"/>
            <a:ext cx="1831762" cy="369332"/>
          </a:xfrm>
          <a:prstGeom prst="rect">
            <a:avLst/>
          </a:prstGeom>
          <a:noFill/>
        </p:spPr>
        <p:txBody>
          <a:bodyPr wrap="square" rtlCol="0">
            <a:spAutoFit/>
          </a:bodyPr>
          <a:lstStyle/>
          <a:p>
            <a:r>
              <a:rPr lang="en-US" dirty="0"/>
              <a:t>R6233, max &lt;25%</a:t>
            </a:r>
            <a:endParaRPr lang="ru-RU" dirty="0"/>
          </a:p>
        </p:txBody>
      </p:sp>
      <p:sp>
        <p:nvSpPr>
          <p:cNvPr id="13" name="TextBox 12"/>
          <p:cNvSpPr txBox="1"/>
          <p:nvPr/>
        </p:nvSpPr>
        <p:spPr>
          <a:xfrm>
            <a:off x="10739702" y="5978561"/>
            <a:ext cx="452284" cy="369332"/>
          </a:xfrm>
          <a:prstGeom prst="rect">
            <a:avLst/>
          </a:prstGeom>
          <a:noFill/>
        </p:spPr>
        <p:txBody>
          <a:bodyPr wrap="square" rtlCol="0">
            <a:spAutoFit/>
          </a:bodyPr>
          <a:lstStyle/>
          <a:p>
            <a:r>
              <a:rPr lang="ru-RU" dirty="0"/>
              <a:t>Х1</a:t>
            </a:r>
          </a:p>
        </p:txBody>
      </p:sp>
    </p:spTree>
    <p:extLst>
      <p:ext uri="{BB962C8B-B14F-4D97-AF65-F5344CB8AC3E}">
        <p14:creationId xmlns:p14="http://schemas.microsoft.com/office/powerpoint/2010/main" val="366519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3472" y="980728"/>
            <a:ext cx="8784976" cy="4943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latin typeface="Corbel"/>
            </a:endParaRPr>
          </a:p>
        </p:txBody>
      </p:sp>
      <p:pic>
        <p:nvPicPr>
          <p:cNvPr id="7" name="Рисунок 6"/>
          <p:cNvPicPr>
            <a:picLocks noChangeAspect="1"/>
          </p:cNvPicPr>
          <p:nvPr/>
        </p:nvPicPr>
        <p:blipFill>
          <a:blip r:embed="rId3"/>
          <a:stretch/>
        </p:blipFill>
        <p:spPr bwMode="auto">
          <a:xfrm>
            <a:off x="5649395" y="6168005"/>
            <a:ext cx="1715135" cy="507446"/>
          </a:xfrm>
          <a:prstGeom prst="rect">
            <a:avLst/>
          </a:prstGeom>
          <a:noFill/>
          <a:ln>
            <a:noFill/>
          </a:ln>
        </p:spPr>
      </p:pic>
      <p:pic>
        <p:nvPicPr>
          <p:cNvPr id="10" name="Рисунок 9"/>
          <p:cNvPicPr>
            <a:picLocks noChangeAspect="1"/>
          </p:cNvPicPr>
          <p:nvPr/>
        </p:nvPicPr>
        <p:blipFill>
          <a:blip r:embed="rId4"/>
          <a:stretch/>
        </p:blipFill>
        <p:spPr bwMode="auto">
          <a:xfrm>
            <a:off x="4573476" y="5439080"/>
            <a:ext cx="1512168" cy="641727"/>
          </a:xfrm>
          <a:prstGeom prst="rect">
            <a:avLst/>
          </a:prstGeom>
          <a:noFill/>
          <a:ln>
            <a:noFill/>
          </a:ln>
        </p:spPr>
      </p:pic>
      <p:pic>
        <p:nvPicPr>
          <p:cNvPr id="11" name="Picture 1" descr="unnamed.jpg"/>
          <p:cNvPicPr>
            <a:picLocks noChangeAspect="1"/>
          </p:cNvPicPr>
          <p:nvPr/>
        </p:nvPicPr>
        <p:blipFill>
          <a:blip r:embed="rId5"/>
          <a:stretch/>
        </p:blipFill>
        <p:spPr bwMode="auto">
          <a:xfrm>
            <a:off x="8938917" y="140952"/>
            <a:ext cx="2575485" cy="1192146"/>
          </a:xfrm>
          <a:prstGeom prst="rect">
            <a:avLst/>
          </a:prstGeom>
        </p:spPr>
      </p:pic>
      <p:pic>
        <p:nvPicPr>
          <p:cNvPr id="13" name="Picture 2" descr="logo_yuvyask.jpg"/>
          <p:cNvPicPr>
            <a:picLocks noChangeAspect="1"/>
          </p:cNvPicPr>
          <p:nvPr/>
        </p:nvPicPr>
        <p:blipFill>
          <a:blip r:embed="rId6"/>
          <a:stretch/>
        </p:blipFill>
        <p:spPr bwMode="auto">
          <a:xfrm>
            <a:off x="9965684" y="2957596"/>
            <a:ext cx="1628824" cy="1055608"/>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3435" y="4675604"/>
            <a:ext cx="1923930" cy="655162"/>
          </a:xfrm>
          <a:prstGeom prst="rect">
            <a:avLst/>
          </a:prstGeom>
        </p:spPr>
      </p:pic>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593" y="5818832"/>
            <a:ext cx="1350150" cy="720080"/>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9584" y="5661248"/>
            <a:ext cx="1770953" cy="892394"/>
          </a:xfrm>
          <a:prstGeom prst="rect">
            <a:avLst/>
          </a:prstGeom>
        </p:spPr>
      </p:pic>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121" y="5661248"/>
            <a:ext cx="1764195" cy="450188"/>
          </a:xfrm>
          <a:prstGeom prst="rect">
            <a:avLst/>
          </a:prstGeom>
        </p:spPr>
      </p:pic>
      <p:pic>
        <p:nvPicPr>
          <p:cNvPr id="18" name="Рисунок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4736" y="5658581"/>
            <a:ext cx="2449248" cy="416789"/>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94811" y="3939957"/>
            <a:ext cx="1296143" cy="775723"/>
          </a:xfrm>
          <a:prstGeom prst="rect">
            <a:avLst/>
          </a:prstGeom>
        </p:spPr>
      </p:pic>
      <p:sp>
        <p:nvSpPr>
          <p:cNvPr id="21" name="Заголовок 12"/>
          <p:cNvSpPr>
            <a:spLocks noGrp="1"/>
          </p:cNvSpPr>
          <p:nvPr>
            <p:ph type="title"/>
          </p:nvPr>
        </p:nvSpPr>
        <p:spPr>
          <a:xfrm>
            <a:off x="341195" y="188639"/>
            <a:ext cx="7978886" cy="5237951"/>
          </a:xfrm>
          <a:solidFill>
            <a:schemeClr val="bg1"/>
          </a:solidFill>
          <a:ln>
            <a:solidFill>
              <a:srgbClr val="336699"/>
            </a:solidFill>
          </a:ln>
        </p:spPr>
        <p:txBody>
          <a:bodyPr/>
          <a:lstStyle/>
          <a:p>
            <a:br>
              <a:rPr lang="en-US" sz="1600" b="1" dirty="0">
                <a:latin typeface="Georgia" panose="02040502050405020303" pitchFamily="18" charset="0"/>
              </a:rPr>
            </a:br>
            <a:br>
              <a:rPr lang="en-US" sz="1800" b="1" dirty="0">
                <a:latin typeface="Georgia" panose="02040502050405020303" pitchFamily="18" charset="0"/>
              </a:rPr>
            </a:br>
            <a:br>
              <a:rPr lang="en-US" sz="1800" b="1" dirty="0">
                <a:solidFill>
                  <a:srgbClr val="002060"/>
                </a:solidFill>
                <a:latin typeface="Georgia" panose="02040502050405020303" pitchFamily="18" charset="0"/>
              </a:rPr>
            </a:br>
            <a:br>
              <a:rPr lang="en-US" sz="1800" dirty="0">
                <a:latin typeface="Georgia" panose="02040502050405020303" pitchFamily="18" charset="0"/>
              </a:rPr>
            </a:br>
            <a:r>
              <a:rPr lang="en-US" sz="1400" dirty="0">
                <a:latin typeface="Georgia" panose="02040502050405020303" pitchFamily="18" charset="0"/>
              </a:rPr>
              <a:t>L. Baudis</a:t>
            </a:r>
            <a:r>
              <a:rPr lang="en-US" sz="1400" baseline="30000" dirty="0">
                <a:latin typeface="Georgia" panose="02040502050405020303" pitchFamily="18" charset="0"/>
              </a:rPr>
              <a:t>2</a:t>
            </a:r>
            <a:r>
              <a:rPr lang="en-US" sz="1400" dirty="0">
                <a:latin typeface="Georgia" panose="02040502050405020303" pitchFamily="18" charset="0"/>
              </a:rPr>
              <a:t>, V. Belov</a:t>
            </a:r>
            <a:r>
              <a:rPr lang="en-US" sz="1400" baseline="30000" dirty="0">
                <a:latin typeface="Georgia" panose="02040502050405020303" pitchFamily="18" charset="0"/>
              </a:rPr>
              <a:t>1</a:t>
            </a:r>
            <a:r>
              <a:rPr lang="en-US" sz="1400" dirty="0">
                <a:latin typeface="Georgia" panose="02040502050405020303" pitchFamily="18" charset="0"/>
              </a:rPr>
              <a:t>, T. Comellato</a:t>
            </a:r>
            <a:r>
              <a:rPr lang="en-US" sz="1400" baseline="30000" dirty="0">
                <a:latin typeface="Georgia" panose="02040502050405020303" pitchFamily="18" charset="0"/>
              </a:rPr>
              <a:t>3</a:t>
            </a:r>
            <a:r>
              <a:rPr lang="en-US" sz="1400" dirty="0">
                <a:latin typeface="Georgia" panose="02040502050405020303" pitchFamily="18" charset="0"/>
              </a:rPr>
              <a:t>, T. Cocolios</a:t>
            </a:r>
            <a:r>
              <a:rPr lang="en-US" sz="1400" baseline="30000" dirty="0">
                <a:latin typeface="Georgia" panose="02040502050405020303" pitchFamily="18" charset="0"/>
              </a:rPr>
              <a:t>4</a:t>
            </a:r>
            <a:r>
              <a:rPr lang="en-US" sz="1400" dirty="0">
                <a:latin typeface="Georgia" panose="02040502050405020303" pitchFamily="18" charset="0"/>
              </a:rPr>
              <a:t>, H. Ejiri</a:t>
            </a:r>
            <a:r>
              <a:rPr lang="en-US" sz="1400" baseline="30000" dirty="0">
                <a:latin typeface="Georgia" panose="02040502050405020303" pitchFamily="18" charset="0"/>
              </a:rPr>
              <a:t>5</a:t>
            </a:r>
            <a:r>
              <a:rPr lang="en-US" sz="1400" dirty="0">
                <a:latin typeface="Georgia" panose="02040502050405020303" pitchFamily="18" charset="0"/>
              </a:rPr>
              <a:t>, </a:t>
            </a:r>
            <a:br>
              <a:rPr lang="en-US" sz="1400" dirty="0">
                <a:latin typeface="Georgia" panose="02040502050405020303" pitchFamily="18" charset="0"/>
              </a:rPr>
            </a:br>
            <a:r>
              <a:rPr lang="en-US" sz="1400" dirty="0">
                <a:latin typeface="Georgia" panose="02040502050405020303" pitchFamily="18" charset="0"/>
              </a:rPr>
              <a:t>M. Fomina</a:t>
            </a:r>
            <a:r>
              <a:rPr lang="en-US" sz="1400" baseline="30000" dirty="0">
                <a:latin typeface="Georgia" panose="02040502050405020303" pitchFamily="18" charset="0"/>
              </a:rPr>
              <a:t>1</a:t>
            </a:r>
            <a:r>
              <a:rPr lang="en-US" sz="1400" dirty="0">
                <a:latin typeface="Georgia" panose="02040502050405020303" pitchFamily="18" charset="0"/>
              </a:rPr>
              <a:t>, I.H. Hashim</a:t>
            </a:r>
            <a:r>
              <a:rPr lang="en-US" sz="1400" baseline="30000" dirty="0">
                <a:latin typeface="Georgia" panose="02040502050405020303" pitchFamily="18" charset="0"/>
              </a:rPr>
              <a:t>6</a:t>
            </a:r>
            <a:r>
              <a:rPr lang="en-US" sz="1400" dirty="0">
                <a:latin typeface="Georgia" panose="02040502050405020303" pitchFamily="18" charset="0"/>
              </a:rPr>
              <a:t>, K.Gusev</a:t>
            </a:r>
            <a:r>
              <a:rPr lang="en-US" sz="1400" baseline="30000" dirty="0">
                <a:latin typeface="Georgia" panose="02040502050405020303" pitchFamily="18" charset="0"/>
              </a:rPr>
              <a:t>1,3</a:t>
            </a:r>
            <a:r>
              <a:rPr lang="en-US" sz="1400" dirty="0">
                <a:latin typeface="Georgia" panose="02040502050405020303" pitchFamily="18" charset="0"/>
              </a:rPr>
              <a:t>, L. Jokiniemi</a:t>
            </a:r>
            <a:r>
              <a:rPr lang="en-US" sz="1400" baseline="30000" dirty="0">
                <a:latin typeface="Georgia" panose="02040502050405020303" pitchFamily="18" charset="0"/>
              </a:rPr>
              <a:t>7</a:t>
            </a:r>
            <a:r>
              <a:rPr lang="en-US" sz="1400" dirty="0">
                <a:latin typeface="Georgia" panose="02040502050405020303" pitchFamily="18" charset="0"/>
              </a:rPr>
              <a:t>, S. Kazartsev</a:t>
            </a:r>
            <a:r>
              <a:rPr lang="en-US" sz="1400" baseline="30000" dirty="0">
                <a:latin typeface="Georgia" panose="02040502050405020303" pitchFamily="18" charset="0"/>
              </a:rPr>
              <a:t>1,8</a:t>
            </a:r>
            <a:r>
              <a:rPr lang="en-US" sz="1400" dirty="0">
                <a:latin typeface="Georgia" panose="02040502050405020303" pitchFamily="18" charset="0"/>
              </a:rPr>
              <a:t>, A. Knecht</a:t>
            </a:r>
            <a:r>
              <a:rPr lang="en-US" sz="1400" baseline="30000" dirty="0">
                <a:latin typeface="Georgia" panose="02040502050405020303" pitchFamily="18" charset="0"/>
              </a:rPr>
              <a:t>9</a:t>
            </a:r>
            <a:r>
              <a:rPr lang="en-US" sz="1400" dirty="0">
                <a:latin typeface="Georgia" panose="02040502050405020303" pitchFamily="18" charset="0"/>
              </a:rPr>
              <a:t>, </a:t>
            </a:r>
            <a:br>
              <a:rPr lang="en-US" sz="1400" dirty="0">
                <a:latin typeface="Georgia" panose="02040502050405020303" pitchFamily="18" charset="0"/>
              </a:rPr>
            </a:br>
            <a:r>
              <a:rPr lang="en-US" sz="1400" dirty="0">
                <a:latin typeface="Georgia" panose="02040502050405020303" pitchFamily="18" charset="0"/>
              </a:rPr>
              <a:t>F. Othman</a:t>
            </a:r>
            <a:r>
              <a:rPr lang="en-US" sz="1400" baseline="30000" dirty="0">
                <a:latin typeface="Georgia" panose="02040502050405020303" pitchFamily="18" charset="0"/>
              </a:rPr>
              <a:t>6</a:t>
            </a:r>
            <a:r>
              <a:rPr lang="en-US" sz="1400" dirty="0">
                <a:latin typeface="Georgia" panose="02040502050405020303" pitchFamily="18" charset="0"/>
              </a:rPr>
              <a:t>, I. Ostrovskiy</a:t>
            </a:r>
            <a:r>
              <a:rPr lang="en-US" sz="1400" baseline="30000" dirty="0">
                <a:latin typeface="Georgia" panose="02040502050405020303" pitchFamily="18" charset="0"/>
              </a:rPr>
              <a:t>10</a:t>
            </a:r>
            <a:r>
              <a:rPr lang="en-US" sz="1400" dirty="0">
                <a:latin typeface="Georgia" panose="02040502050405020303" pitchFamily="18" charset="0"/>
              </a:rPr>
              <a:t>, N.Rumyantseva</a:t>
            </a:r>
            <a:r>
              <a:rPr lang="en-US" sz="1400" baseline="30000" dirty="0">
                <a:latin typeface="Georgia" panose="02040502050405020303" pitchFamily="18" charset="0"/>
              </a:rPr>
              <a:t>1</a:t>
            </a:r>
            <a:r>
              <a:rPr lang="en-US" sz="1400" dirty="0">
                <a:latin typeface="Georgia" panose="02040502050405020303" pitchFamily="18" charset="0"/>
              </a:rPr>
              <a:t>, </a:t>
            </a:r>
            <a:br>
              <a:rPr lang="en-US" sz="1400" dirty="0">
                <a:latin typeface="Georgia" panose="02040502050405020303" pitchFamily="18" charset="0"/>
              </a:rPr>
            </a:br>
            <a:r>
              <a:rPr lang="en-US" sz="1400" dirty="0">
                <a:latin typeface="Georgia" panose="02040502050405020303" pitchFamily="18" charset="0"/>
              </a:rPr>
              <a:t>M. Schwarz</a:t>
            </a:r>
            <a:r>
              <a:rPr lang="en-US" sz="1400" baseline="30000" dirty="0">
                <a:latin typeface="Georgia" panose="02040502050405020303" pitchFamily="18" charset="0"/>
              </a:rPr>
              <a:t>3</a:t>
            </a:r>
            <a:r>
              <a:rPr lang="en-US" sz="1400" dirty="0">
                <a:latin typeface="Georgia" panose="02040502050405020303" pitchFamily="18" charset="0"/>
              </a:rPr>
              <a:t>, S. </a:t>
            </a:r>
            <a:r>
              <a:rPr lang="en-US" sz="1400" dirty="0" err="1">
                <a:latin typeface="Georgia" panose="02040502050405020303" pitchFamily="18" charset="0"/>
              </a:rPr>
              <a:t>Schönert</a:t>
            </a:r>
            <a:r>
              <a:rPr lang="en-US" sz="1400" dirty="0">
                <a:latin typeface="Georgia" panose="02040502050405020303" pitchFamily="18" charset="0"/>
              </a:rPr>
              <a:t> </a:t>
            </a:r>
            <a:r>
              <a:rPr lang="en-US" sz="1400" baseline="30000" dirty="0">
                <a:latin typeface="Georgia" panose="02040502050405020303" pitchFamily="18" charset="0"/>
              </a:rPr>
              <a:t>3</a:t>
            </a:r>
            <a:r>
              <a:rPr lang="en-US" sz="1400" dirty="0">
                <a:latin typeface="Georgia" panose="02040502050405020303" pitchFamily="18" charset="0"/>
              </a:rPr>
              <a:t>, M. Shirchenko</a:t>
            </a:r>
            <a:r>
              <a:rPr lang="en-US" sz="1400" baseline="30000" dirty="0">
                <a:latin typeface="Georgia" panose="02040502050405020303" pitchFamily="18" charset="0"/>
              </a:rPr>
              <a:t>1</a:t>
            </a:r>
            <a:r>
              <a:rPr lang="en-US" sz="1400" dirty="0">
                <a:latin typeface="Georgia" panose="02040502050405020303" pitchFamily="18" charset="0"/>
              </a:rPr>
              <a:t>, E. Shevchik</a:t>
            </a:r>
            <a:r>
              <a:rPr lang="en-US" sz="1400" baseline="30000" dirty="0">
                <a:latin typeface="Georgia" panose="02040502050405020303" pitchFamily="18" charset="0"/>
              </a:rPr>
              <a:t>1</a:t>
            </a:r>
            <a:r>
              <a:rPr lang="en-US" sz="1400" dirty="0">
                <a:latin typeface="Georgia" panose="02040502050405020303" pitchFamily="18" charset="0"/>
              </a:rPr>
              <a:t>, Yu. Shitov</a:t>
            </a:r>
            <a:r>
              <a:rPr lang="en-US" sz="1400" baseline="30000" dirty="0">
                <a:latin typeface="Georgia" panose="02040502050405020303" pitchFamily="18" charset="0"/>
              </a:rPr>
              <a:t>1</a:t>
            </a:r>
            <a:r>
              <a:rPr lang="en-US" sz="1400" dirty="0">
                <a:latin typeface="Georgia" panose="02040502050405020303" pitchFamily="18" charset="0"/>
              </a:rPr>
              <a:t>,J. Suhonen</a:t>
            </a:r>
            <a:r>
              <a:rPr lang="en-US" sz="1400" baseline="30000" dirty="0">
                <a:latin typeface="Georgia" panose="02040502050405020303" pitchFamily="18" charset="0"/>
              </a:rPr>
              <a:t>7</a:t>
            </a:r>
            <a:r>
              <a:rPr lang="en-US" sz="1400" dirty="0">
                <a:latin typeface="Georgia" panose="02040502050405020303" pitchFamily="18" charset="0"/>
              </a:rPr>
              <a:t>, </a:t>
            </a:r>
            <a:br>
              <a:rPr lang="en-US" sz="1400" dirty="0">
                <a:latin typeface="Georgia" panose="02040502050405020303" pitchFamily="18" charset="0"/>
              </a:rPr>
            </a:br>
            <a:r>
              <a:rPr lang="en-US" sz="1400" dirty="0">
                <a:latin typeface="Georgia" panose="02040502050405020303" pitchFamily="18" charset="0"/>
              </a:rPr>
              <a:t>S.M. Vogiatzi</a:t>
            </a:r>
            <a:r>
              <a:rPr lang="en-US" sz="1400" baseline="30000" dirty="0">
                <a:latin typeface="Georgia" panose="02040502050405020303" pitchFamily="18" charset="0"/>
              </a:rPr>
              <a:t>9,11</a:t>
            </a:r>
            <a:r>
              <a:rPr lang="en-US" sz="1400" dirty="0">
                <a:latin typeface="Georgia" panose="02040502050405020303" pitchFamily="18" charset="0"/>
              </a:rPr>
              <a:t>, C. Wiesinger</a:t>
            </a:r>
            <a:r>
              <a:rPr lang="en-US" sz="1400" baseline="30000" dirty="0">
                <a:latin typeface="Georgia" panose="02040502050405020303" pitchFamily="18" charset="0"/>
              </a:rPr>
              <a:t>3</a:t>
            </a:r>
            <a:r>
              <a:rPr lang="en-US" sz="1400" dirty="0">
                <a:latin typeface="Georgia" panose="02040502050405020303" pitchFamily="18" charset="0"/>
              </a:rPr>
              <a:t>, I. Zhitnikov</a:t>
            </a:r>
            <a:r>
              <a:rPr lang="en-US" sz="1400" baseline="30000" dirty="0">
                <a:latin typeface="Georgia" panose="02040502050405020303" pitchFamily="18" charset="0"/>
              </a:rPr>
              <a:t>1</a:t>
            </a:r>
            <a:r>
              <a:rPr lang="en-US" sz="1400" dirty="0">
                <a:latin typeface="Georgia" panose="02040502050405020303" pitchFamily="18" charset="0"/>
              </a:rPr>
              <a:t>, and D. Zinatulina</a:t>
            </a:r>
            <a:r>
              <a:rPr lang="en-US" sz="1400" baseline="30000" dirty="0">
                <a:latin typeface="Georgia" panose="02040502050405020303" pitchFamily="18" charset="0"/>
              </a:rPr>
              <a:t>1</a:t>
            </a:r>
            <a:br>
              <a:rPr lang="en-US" sz="1400" dirty="0">
                <a:latin typeface="Georgia" panose="02040502050405020303" pitchFamily="18" charset="0"/>
              </a:rPr>
            </a:br>
            <a:br>
              <a:rPr lang="en-US" sz="1400" dirty="0">
                <a:latin typeface="Georgia" panose="02040502050405020303" pitchFamily="18" charset="0"/>
              </a:rPr>
            </a:br>
            <a:r>
              <a:rPr lang="en-US" sz="1400" baseline="30000" dirty="0">
                <a:latin typeface="Georgia" panose="02040502050405020303" pitchFamily="18" charset="0"/>
              </a:rPr>
              <a:t>1</a:t>
            </a:r>
            <a:r>
              <a:rPr lang="en-US" sz="1200" dirty="0">
                <a:latin typeface="Georgia" panose="02040502050405020303" pitchFamily="18" charset="0"/>
              </a:rPr>
              <a:t>Joint Institute for Nuclear Research, </a:t>
            </a:r>
            <a:r>
              <a:rPr lang="en-US" sz="1200" dirty="0" err="1">
                <a:latin typeface="Georgia" panose="02040502050405020303" pitchFamily="18" charset="0"/>
              </a:rPr>
              <a:t>Dubna</a:t>
            </a:r>
            <a:r>
              <a:rPr lang="en-US" sz="1200" dirty="0">
                <a:latin typeface="Georgia" panose="02040502050405020303" pitchFamily="18" charset="0"/>
              </a:rPr>
              <a:t>, Russia.</a:t>
            </a:r>
            <a:br>
              <a:rPr lang="en-US" sz="1200" dirty="0">
                <a:latin typeface="Georgia" panose="02040502050405020303" pitchFamily="18" charset="0"/>
              </a:rPr>
            </a:br>
            <a:r>
              <a:rPr lang="en-US" sz="1200" baseline="30000" dirty="0">
                <a:latin typeface="Georgia" panose="02040502050405020303" pitchFamily="18" charset="0"/>
              </a:rPr>
              <a:t>2</a:t>
            </a:r>
            <a:r>
              <a:rPr lang="en-US" sz="1200" dirty="0">
                <a:latin typeface="Georgia" panose="02040502050405020303" pitchFamily="18" charset="0"/>
              </a:rPr>
              <a:t>Physik-Institut, University of Zurich, Zurich, Switzerland</a:t>
            </a:r>
            <a:br>
              <a:rPr lang="en-US" sz="1200" dirty="0">
                <a:latin typeface="Georgia" panose="02040502050405020303" pitchFamily="18" charset="0"/>
              </a:rPr>
            </a:br>
            <a:r>
              <a:rPr lang="en-US" sz="1200" baseline="30000" dirty="0">
                <a:latin typeface="Georgia" panose="02040502050405020303" pitchFamily="18" charset="0"/>
              </a:rPr>
              <a:t>3</a:t>
            </a:r>
            <a:r>
              <a:rPr lang="en-US" sz="1200" dirty="0">
                <a:latin typeface="Georgia" panose="02040502050405020303" pitchFamily="18" charset="0"/>
              </a:rPr>
              <a:t>Technische </a:t>
            </a:r>
            <a:r>
              <a:rPr lang="en-US" sz="1200" dirty="0" err="1">
                <a:latin typeface="Georgia" panose="02040502050405020303" pitchFamily="18" charset="0"/>
              </a:rPr>
              <a:t>Universität</a:t>
            </a:r>
            <a:r>
              <a:rPr lang="en-US" sz="1200" dirty="0">
                <a:latin typeface="Georgia" panose="02040502050405020303" pitchFamily="18" charset="0"/>
              </a:rPr>
              <a:t> </a:t>
            </a:r>
            <a:r>
              <a:rPr lang="en-US" sz="1200" dirty="0" err="1">
                <a:latin typeface="Georgia" panose="02040502050405020303" pitchFamily="18" charset="0"/>
              </a:rPr>
              <a:t>München</a:t>
            </a:r>
            <a:r>
              <a:rPr lang="en-US" sz="1200" dirty="0">
                <a:latin typeface="Georgia" panose="02040502050405020303" pitchFamily="18" charset="0"/>
              </a:rPr>
              <a:t>, </a:t>
            </a:r>
            <a:r>
              <a:rPr lang="en-US" sz="1200" dirty="0" err="1">
                <a:latin typeface="Georgia" panose="02040502050405020303" pitchFamily="18" charset="0"/>
              </a:rPr>
              <a:t>Garching</a:t>
            </a:r>
            <a:r>
              <a:rPr lang="en-US" sz="1200" dirty="0">
                <a:latin typeface="Georgia" panose="02040502050405020303" pitchFamily="18" charset="0"/>
              </a:rPr>
              <a:t>, Germany.</a:t>
            </a:r>
            <a:br>
              <a:rPr lang="en-US" sz="1200" dirty="0">
                <a:latin typeface="Georgia" panose="02040502050405020303" pitchFamily="18" charset="0"/>
              </a:rPr>
            </a:br>
            <a:r>
              <a:rPr lang="en-US" sz="1200" baseline="30000" dirty="0">
                <a:latin typeface="Georgia" panose="02040502050405020303" pitchFamily="18" charset="0"/>
              </a:rPr>
              <a:t>4</a:t>
            </a:r>
            <a:r>
              <a:rPr lang="en-US" sz="1200" dirty="0">
                <a:latin typeface="Georgia" panose="02040502050405020303" pitchFamily="18" charset="0"/>
              </a:rPr>
              <a:t>KU Leuven, Institute for Nuclear and Radiation Physics, Leuven, Belgium</a:t>
            </a:r>
            <a:br>
              <a:rPr lang="en-US" sz="1200" dirty="0">
                <a:latin typeface="Georgia" panose="02040502050405020303" pitchFamily="18" charset="0"/>
              </a:rPr>
            </a:br>
            <a:r>
              <a:rPr lang="en-US" sz="1200" baseline="30000" dirty="0">
                <a:latin typeface="Georgia" panose="02040502050405020303" pitchFamily="18" charset="0"/>
              </a:rPr>
              <a:t>5</a:t>
            </a:r>
            <a:r>
              <a:rPr lang="en-US" sz="1200" dirty="0">
                <a:latin typeface="Georgia" panose="02040502050405020303" pitchFamily="18" charset="0"/>
              </a:rPr>
              <a:t>Research Center on Nuclear Physics, Osaka University, Ibaraki, Osaka, Japan</a:t>
            </a:r>
            <a:br>
              <a:rPr lang="en-US" sz="1200" dirty="0">
                <a:latin typeface="Georgia" panose="02040502050405020303" pitchFamily="18" charset="0"/>
              </a:rPr>
            </a:br>
            <a:r>
              <a:rPr lang="en-US" sz="1200" baseline="30000" dirty="0">
                <a:latin typeface="Georgia" panose="02040502050405020303" pitchFamily="18" charset="0"/>
              </a:rPr>
              <a:t>6</a:t>
            </a:r>
            <a:r>
              <a:rPr lang="en-US" sz="1200" dirty="0">
                <a:latin typeface="Georgia" panose="02040502050405020303" pitchFamily="18" charset="0"/>
              </a:rPr>
              <a:t>Department of Physics, </a:t>
            </a:r>
            <a:r>
              <a:rPr lang="en-US" sz="1200" dirty="0" err="1">
                <a:latin typeface="Georgia" panose="02040502050405020303" pitchFamily="18" charset="0"/>
              </a:rPr>
              <a:t>Universiti</a:t>
            </a:r>
            <a:r>
              <a:rPr lang="en-US" sz="1200" dirty="0">
                <a:latin typeface="Georgia" panose="02040502050405020303" pitchFamily="18" charset="0"/>
              </a:rPr>
              <a:t> </a:t>
            </a:r>
            <a:r>
              <a:rPr lang="en-US" sz="1200" dirty="0" err="1">
                <a:latin typeface="Georgia" panose="02040502050405020303" pitchFamily="18" charset="0"/>
              </a:rPr>
              <a:t>Teknologi</a:t>
            </a:r>
            <a:r>
              <a:rPr lang="en-US" sz="1200" dirty="0">
                <a:latin typeface="Georgia" panose="02040502050405020303" pitchFamily="18" charset="0"/>
              </a:rPr>
              <a:t> Malaysia, Johor </a:t>
            </a:r>
            <a:r>
              <a:rPr lang="en-US" sz="1200" dirty="0" err="1">
                <a:latin typeface="Georgia" panose="02040502050405020303" pitchFamily="18" charset="0"/>
              </a:rPr>
              <a:t>Bahru</a:t>
            </a:r>
            <a:r>
              <a:rPr lang="en-US" sz="1200" dirty="0">
                <a:latin typeface="Georgia" panose="02040502050405020303" pitchFamily="18" charset="0"/>
              </a:rPr>
              <a:t>, Malaysia.</a:t>
            </a:r>
            <a:br>
              <a:rPr lang="en-US" sz="1200" dirty="0">
                <a:latin typeface="Georgia" panose="02040502050405020303" pitchFamily="18" charset="0"/>
              </a:rPr>
            </a:br>
            <a:r>
              <a:rPr lang="en-US" sz="1200" baseline="30000" dirty="0">
                <a:latin typeface="Georgia" panose="02040502050405020303" pitchFamily="18" charset="0"/>
              </a:rPr>
              <a:t>7</a:t>
            </a:r>
            <a:r>
              <a:rPr lang="en-US" sz="1200" dirty="0">
                <a:latin typeface="Georgia" panose="02040502050405020303" pitchFamily="18" charset="0"/>
              </a:rPr>
              <a:t>Department of Physics, University of </a:t>
            </a:r>
            <a:r>
              <a:rPr lang="en-US" sz="1200" dirty="0" err="1">
                <a:latin typeface="Georgia" panose="02040502050405020303" pitchFamily="18" charset="0"/>
              </a:rPr>
              <a:t>Jyväskylä</a:t>
            </a:r>
            <a:r>
              <a:rPr lang="en-US" sz="1200" dirty="0">
                <a:latin typeface="Georgia" panose="02040502050405020303" pitchFamily="18" charset="0"/>
              </a:rPr>
              <a:t>, </a:t>
            </a:r>
            <a:r>
              <a:rPr lang="en-US" sz="1200" dirty="0" err="1">
                <a:latin typeface="Georgia" panose="02040502050405020303" pitchFamily="18" charset="0"/>
              </a:rPr>
              <a:t>Jyväskylä</a:t>
            </a:r>
            <a:r>
              <a:rPr lang="en-US" sz="1200" dirty="0">
                <a:latin typeface="Georgia" panose="02040502050405020303" pitchFamily="18" charset="0"/>
              </a:rPr>
              <a:t>, Finland.</a:t>
            </a:r>
            <a:br>
              <a:rPr lang="en-US" sz="1200" dirty="0">
                <a:latin typeface="Georgia" panose="02040502050405020303" pitchFamily="18" charset="0"/>
              </a:rPr>
            </a:br>
            <a:r>
              <a:rPr lang="en-US" sz="1200" baseline="30000" dirty="0">
                <a:latin typeface="Georgia" panose="02040502050405020303" pitchFamily="18" charset="0"/>
              </a:rPr>
              <a:t>8</a:t>
            </a:r>
            <a:r>
              <a:rPr lang="en-US" sz="1200" dirty="0">
                <a:latin typeface="Georgia" panose="02040502050405020303" pitchFamily="18" charset="0"/>
              </a:rPr>
              <a:t>Voronezh State University, Voronezh, Russia.</a:t>
            </a:r>
            <a:br>
              <a:rPr lang="en-US" sz="1200" dirty="0">
                <a:latin typeface="Georgia" panose="02040502050405020303" pitchFamily="18" charset="0"/>
              </a:rPr>
            </a:br>
            <a:r>
              <a:rPr lang="en-US" sz="1200" baseline="30000" dirty="0">
                <a:latin typeface="Georgia" panose="02040502050405020303" pitchFamily="18" charset="0"/>
              </a:rPr>
              <a:t>9</a:t>
            </a:r>
            <a:r>
              <a:rPr lang="en-US" sz="1200" dirty="0">
                <a:latin typeface="Georgia" panose="02040502050405020303" pitchFamily="18" charset="0"/>
              </a:rPr>
              <a:t>Paul </a:t>
            </a:r>
            <a:r>
              <a:rPr lang="en-US" sz="1200" dirty="0" err="1">
                <a:latin typeface="Georgia" panose="02040502050405020303" pitchFamily="18" charset="0"/>
              </a:rPr>
              <a:t>Scherrer</a:t>
            </a:r>
            <a:r>
              <a:rPr lang="en-US" sz="1200" dirty="0">
                <a:latin typeface="Georgia" panose="02040502050405020303" pitchFamily="18" charset="0"/>
              </a:rPr>
              <a:t> </a:t>
            </a:r>
            <a:r>
              <a:rPr lang="en-US" sz="1200" dirty="0" err="1">
                <a:latin typeface="Georgia" panose="02040502050405020303" pitchFamily="18" charset="0"/>
              </a:rPr>
              <a:t>Institut</a:t>
            </a:r>
            <a:r>
              <a:rPr lang="en-US" sz="1200" dirty="0">
                <a:latin typeface="Georgia" panose="02040502050405020303" pitchFamily="18" charset="0"/>
              </a:rPr>
              <a:t>, </a:t>
            </a:r>
            <a:r>
              <a:rPr lang="en-US" sz="1200" dirty="0" err="1">
                <a:latin typeface="Georgia" panose="02040502050405020303" pitchFamily="18" charset="0"/>
              </a:rPr>
              <a:t>Villigen</a:t>
            </a:r>
            <a:r>
              <a:rPr lang="en-US" sz="1200" dirty="0">
                <a:latin typeface="Georgia" panose="02040502050405020303" pitchFamily="18" charset="0"/>
              </a:rPr>
              <a:t>, Switzerland.</a:t>
            </a:r>
            <a:br>
              <a:rPr lang="en-US" sz="1200" dirty="0">
                <a:latin typeface="Georgia" panose="02040502050405020303" pitchFamily="18" charset="0"/>
              </a:rPr>
            </a:br>
            <a:r>
              <a:rPr lang="en-US" sz="1200" baseline="30000" dirty="0">
                <a:latin typeface="Georgia" panose="02040502050405020303" pitchFamily="18" charset="0"/>
              </a:rPr>
              <a:t>10</a:t>
            </a:r>
            <a:r>
              <a:rPr lang="en-US" sz="1200" dirty="0">
                <a:latin typeface="Georgia" panose="02040502050405020303" pitchFamily="18" charset="0"/>
              </a:rPr>
              <a:t>Department of Physics and Astronomy, University of Alabama, Tuscaloosa, AL, USA</a:t>
            </a:r>
            <a:br>
              <a:rPr lang="ru-RU" sz="1200" dirty="0">
                <a:latin typeface="Georgia" panose="02040502050405020303" pitchFamily="18" charset="0"/>
              </a:rPr>
            </a:br>
            <a:r>
              <a:rPr lang="en-US" sz="1200" baseline="30000" dirty="0">
                <a:latin typeface="Georgia" panose="02040502050405020303" pitchFamily="18" charset="0"/>
              </a:rPr>
              <a:t>11</a:t>
            </a:r>
            <a:r>
              <a:rPr lang="en-US" sz="1200" dirty="0">
                <a:latin typeface="Georgia" panose="02040502050405020303" pitchFamily="18" charset="0"/>
              </a:rPr>
              <a:t>ETH Zurich, Switzerland</a:t>
            </a:r>
            <a:br>
              <a:rPr lang="en-US" sz="1200" dirty="0">
                <a:latin typeface="Georgia" panose="02040502050405020303" pitchFamily="18" charset="0"/>
              </a:rPr>
            </a:br>
            <a:endParaRPr lang="ru-RU" sz="1200" dirty="0">
              <a:latin typeface="Georgia" panose="02040502050405020303" pitchFamily="18" charset="0"/>
            </a:endParaRPr>
          </a:p>
        </p:txBody>
      </p:sp>
      <p:pic>
        <p:nvPicPr>
          <p:cNvPr id="20" name="Рисунок 3"/>
          <p:cNvPicPr/>
          <p:nvPr/>
        </p:nvPicPr>
        <p:blipFill>
          <a:blip r:embed="rId13">
            <a:extLst>
              <a:ext uri="{28A0092B-C50C-407E-A947-70E740481C1C}">
                <a14:useLocalDpi xmlns:a14="http://schemas.microsoft.com/office/drawing/2010/main" val="0"/>
              </a:ext>
            </a:extLst>
          </a:blip>
          <a:srcRect/>
          <a:stretch>
            <a:fillRect/>
          </a:stretch>
        </p:blipFill>
        <p:spPr bwMode="auto">
          <a:xfrm>
            <a:off x="9109022" y="1298812"/>
            <a:ext cx="2405380" cy="1347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21"/>
          <p:cNvSpPr txBox="1"/>
          <p:nvPr/>
        </p:nvSpPr>
        <p:spPr>
          <a:xfrm>
            <a:off x="479375" y="296066"/>
            <a:ext cx="6524625" cy="1200329"/>
          </a:xfrm>
          <a:prstGeom prst="rect">
            <a:avLst/>
          </a:prstGeom>
          <a:noFill/>
        </p:spPr>
        <p:txBody>
          <a:bodyPr wrap="square" rtlCol="0">
            <a:spAutoFit/>
          </a:bodyPr>
          <a:lstStyle/>
          <a:p>
            <a:pPr algn="ctr"/>
            <a:r>
              <a:rPr lang="en-US" sz="2400" b="1" dirty="0">
                <a:solidFill>
                  <a:srgbClr val="0099FF"/>
                </a:solidFill>
                <a:effectLst>
                  <a:innerShdw blurRad="63500" dist="50800" dir="8100000">
                    <a:prstClr val="black">
                      <a:alpha val="50000"/>
                    </a:prstClr>
                  </a:innerShdw>
                </a:effectLst>
              </a:rPr>
              <a:t>MONUMENT </a:t>
            </a:r>
            <a:r>
              <a:rPr lang="en-US" sz="2400" b="1" dirty="0">
                <a:solidFill>
                  <a:schemeClr val="accent1">
                    <a:lumMod val="75000"/>
                  </a:schemeClr>
                </a:solidFill>
                <a:effectLst>
                  <a:innerShdw blurRad="63500" dist="50800" dir="8100000">
                    <a:prstClr val="black">
                      <a:alpha val="50000"/>
                    </a:prstClr>
                  </a:innerShdw>
                </a:effectLst>
              </a:rPr>
              <a:t>(</a:t>
            </a:r>
            <a:r>
              <a:rPr lang="en-US" sz="2400" b="1" i="1" dirty="0">
                <a:solidFill>
                  <a:schemeClr val="accent1">
                    <a:lumMod val="75000"/>
                  </a:schemeClr>
                </a:solidFill>
                <a:effectLst>
                  <a:innerShdw blurRad="63500" dist="50800" dir="8100000">
                    <a:prstClr val="black">
                      <a:alpha val="50000"/>
                    </a:prstClr>
                  </a:innerShdw>
                </a:effectLst>
              </a:rPr>
              <a:t>Muon Ordinary capture for the Nuclear Matrix </a:t>
            </a:r>
            <a:r>
              <a:rPr lang="en-US" sz="2400" b="1" i="1" dirty="0" err="1">
                <a:solidFill>
                  <a:schemeClr val="accent1">
                    <a:lumMod val="75000"/>
                  </a:schemeClr>
                </a:solidFill>
                <a:effectLst>
                  <a:innerShdw blurRad="63500" dist="50800" dir="8100000">
                    <a:prstClr val="black">
                      <a:alpha val="50000"/>
                    </a:prstClr>
                  </a:innerShdw>
                </a:effectLst>
              </a:rPr>
              <a:t>elemENTs</a:t>
            </a:r>
            <a:r>
              <a:rPr lang="en-US" sz="2400" b="1" i="1" dirty="0">
                <a:solidFill>
                  <a:schemeClr val="accent1">
                    <a:lumMod val="75000"/>
                  </a:schemeClr>
                </a:solidFill>
                <a:effectLst>
                  <a:innerShdw blurRad="63500" dist="50800" dir="8100000">
                    <a:prstClr val="black">
                      <a:alpha val="50000"/>
                    </a:prstClr>
                  </a:innerShdw>
                </a:effectLst>
              </a:rPr>
              <a:t> in </a:t>
            </a:r>
            <a:r>
              <a:rPr lang="el-GR" sz="2400" b="1" i="1" dirty="0">
                <a:solidFill>
                  <a:schemeClr val="accent1">
                    <a:lumMod val="75000"/>
                  </a:schemeClr>
                </a:solidFill>
                <a:effectLst>
                  <a:innerShdw blurRad="63500" dist="50800" dir="8100000">
                    <a:prstClr val="black">
                      <a:alpha val="50000"/>
                    </a:prstClr>
                  </a:innerShdw>
                </a:effectLst>
              </a:rPr>
              <a:t>ββ</a:t>
            </a:r>
            <a:r>
              <a:rPr lang="en-US" sz="2400" b="1" i="1" dirty="0">
                <a:solidFill>
                  <a:schemeClr val="accent1">
                    <a:lumMod val="75000"/>
                  </a:schemeClr>
                </a:solidFill>
                <a:effectLst>
                  <a:innerShdw blurRad="63500" dist="50800" dir="8100000">
                    <a:prstClr val="black">
                      <a:alpha val="50000"/>
                    </a:prstClr>
                  </a:innerShdw>
                </a:effectLst>
              </a:rPr>
              <a:t> decays</a:t>
            </a:r>
            <a:r>
              <a:rPr lang="en-US" sz="2400" b="1" dirty="0">
                <a:solidFill>
                  <a:schemeClr val="accent1">
                    <a:lumMod val="75000"/>
                  </a:schemeClr>
                </a:solidFill>
                <a:effectLst>
                  <a:innerShdw blurRad="63500" dist="50800" dir="8100000">
                    <a:prstClr val="black">
                      <a:alpha val="50000"/>
                    </a:prstClr>
                  </a:innerShdw>
                </a:effectLst>
              </a:rPr>
              <a:t>) </a:t>
            </a:r>
            <a:r>
              <a:rPr lang="en-US" sz="2400" b="1" dirty="0">
                <a:solidFill>
                  <a:srgbClr val="0099FF"/>
                </a:solidFill>
                <a:effectLst>
                  <a:innerShdw blurRad="63500" dist="50800" dir="8100000">
                    <a:prstClr val="black">
                      <a:alpha val="50000"/>
                    </a:prstClr>
                  </a:innerShdw>
                </a:effectLst>
              </a:rPr>
              <a:t>collaboration </a:t>
            </a:r>
            <a:endParaRPr lang="ru-RU" sz="2400" b="1" dirty="0">
              <a:solidFill>
                <a:srgbClr val="0099FF"/>
              </a:solidFill>
              <a:effectLst>
                <a:innerShdw blurRad="63500" dist="50800" dir="8100000">
                  <a:prstClr val="black">
                    <a:alpha val="50000"/>
                  </a:prstClr>
                </a:innerShdw>
              </a:effectLst>
            </a:endParaRPr>
          </a:p>
        </p:txBody>
      </p:sp>
      <p:sp>
        <p:nvSpPr>
          <p:cNvPr id="2" name="Нижний колонтитул 1"/>
          <p:cNvSpPr>
            <a:spLocks noGrp="1"/>
          </p:cNvSpPr>
          <p:nvPr>
            <p:ph type="ftr" sz="quarter" idx="11"/>
          </p:nvPr>
        </p:nvSpPr>
        <p:spPr>
          <a:xfrm>
            <a:off x="1614169" y="6470929"/>
            <a:ext cx="4114800" cy="365125"/>
          </a:xfrm>
        </p:spPr>
        <p:txBody>
          <a:bodyPr/>
          <a:lstStyle/>
          <a:p>
            <a:r>
              <a:rPr lang="en-US" dirty="0"/>
              <a:t>59th meeting of the PAC for Nuclear Physics (kazarcevs@jinr.ru)</a:t>
            </a:r>
            <a:endParaRPr lang="ru-RU" dirty="0"/>
          </a:p>
        </p:txBody>
      </p:sp>
      <p:sp>
        <p:nvSpPr>
          <p:cNvPr id="4" name="Номер слайда 3"/>
          <p:cNvSpPr>
            <a:spLocks noGrp="1"/>
          </p:cNvSpPr>
          <p:nvPr>
            <p:ph type="sldNum" sz="quarter" idx="12"/>
          </p:nvPr>
        </p:nvSpPr>
        <p:spPr/>
        <p:txBody>
          <a:bodyPr/>
          <a:lstStyle/>
          <a:p>
            <a:fld id="{9517C8BB-688F-471F-ABA2-83E3FBC16533}" type="slidenum">
              <a:rPr lang="ru-RU" smtClean="0"/>
              <a:t>2</a:t>
            </a:fld>
            <a:endParaRPr lang="ru-RU"/>
          </a:p>
        </p:txBody>
      </p:sp>
    </p:spTree>
    <p:extLst>
      <p:ext uri="{BB962C8B-B14F-4D97-AF65-F5344CB8AC3E}">
        <p14:creationId xmlns:p14="http://schemas.microsoft.com/office/powerpoint/2010/main" val="347810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8" y="517013"/>
            <a:ext cx="11189110" cy="6021899"/>
          </a:xfrm>
          <a:prstGeom prst="rect">
            <a:avLst/>
          </a:prstGeom>
        </p:spPr>
      </p:pic>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20</a:t>
            </a:fld>
            <a:endParaRPr lang="ru-RU"/>
          </a:p>
        </p:txBody>
      </p:sp>
      <p:sp>
        <p:nvSpPr>
          <p:cNvPr id="6" name="TextBox 5">
            <a:extLst>
              <a:ext uri="{FF2B5EF4-FFF2-40B4-BE49-F238E27FC236}">
                <a16:creationId xmlns:a16="http://schemas.microsoft.com/office/drawing/2014/main" id="{8E63E4C8-324F-45C8-B999-25ED77BA7DFF}"/>
              </a:ext>
            </a:extLst>
          </p:cNvPr>
          <p:cNvSpPr txBox="1"/>
          <p:nvPr/>
        </p:nvSpPr>
        <p:spPr>
          <a:xfrm>
            <a:off x="757085" y="-50271"/>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Full logic scheme in</a:t>
            </a:r>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FPGA v2495 module</a:t>
            </a:r>
            <a:endParaRPr lang="ru-RU" sz="4400" b="1" dirty="0">
              <a:solidFill>
                <a:srgbClr val="0099FF"/>
              </a:solidFill>
              <a:effectLst>
                <a:innerShdw blurRad="63500" dist="50800" dir="8100000">
                  <a:prstClr val="black">
                    <a:alpha val="50000"/>
                  </a:prstClr>
                </a:innerShdw>
              </a:effectLst>
            </a:endParaRPr>
          </a:p>
        </p:txBody>
      </p:sp>
      <p:pic>
        <p:nvPicPr>
          <p:cNvPr id="8" name="Picture 4" descr="Генератор пользовательских прошивок и и компилятор для программируемых плат  CA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68" y="5229428"/>
            <a:ext cx="1393723" cy="139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4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21</a:t>
            </a:fld>
            <a:endParaRPr lang="ru-RU"/>
          </a:p>
        </p:txBody>
      </p:sp>
      <mc:AlternateContent xmlns:mc="http://schemas.openxmlformats.org/markup-compatibility/2006" xmlns:a14="http://schemas.microsoft.com/office/drawing/2010/main">
        <mc:Choice Requires="a14">
          <p:sp>
            <p:nvSpPr>
              <p:cNvPr id="6" name="TextBox 5"/>
              <p:cNvSpPr txBox="1"/>
              <p:nvPr/>
            </p:nvSpPr>
            <p:spPr>
              <a:xfrm>
                <a:off x="757085" y="0"/>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Covering</a:t>
                </a:r>
                <a:r>
                  <a:rPr lang="ru-RU" sz="4400" b="1" dirty="0">
                    <a:solidFill>
                      <a:srgbClr val="0099FF"/>
                    </a:solidFill>
                    <a:effectLst>
                      <a:innerShdw blurRad="63500" dist="50800" dir="8100000">
                        <a:prstClr val="black">
                          <a:alpha val="50000"/>
                        </a:prstClr>
                      </a:innerShdw>
                    </a:effectLst>
                  </a:rPr>
                  <a:t> </a:t>
                </a:r>
                <a14:m>
                  <m:oMath xmlns:m="http://schemas.openxmlformats.org/officeDocument/2006/math">
                    <m:sSub>
                      <m:sSubPr>
                        <m:ctrlPr>
                          <a:rPr lang="en-US" sz="4400" b="1" i="1">
                            <a:solidFill>
                              <a:srgbClr val="0099FF"/>
                            </a:solidFill>
                            <a:effectLst>
                              <a:innerShdw blurRad="63500" dist="50800" dir="8100000">
                                <a:prstClr val="black">
                                  <a:alpha val="50000"/>
                                </a:prstClr>
                              </a:innerShdw>
                            </a:effectLst>
                            <a:latin typeface="Cambria Math" panose="02040503050406030204" pitchFamily="18" charset="0"/>
                          </a:rPr>
                        </m:ctrlPr>
                      </m:sSubPr>
                      <m:e>
                        <m:r>
                          <a:rPr lang="ru-RU" sz="4400" b="1" i="1">
                            <a:solidFill>
                              <a:srgbClr val="0099FF"/>
                            </a:solidFill>
                            <a:effectLst>
                              <a:innerShdw blurRad="63500" dist="50800" dir="8100000">
                                <a:prstClr val="black">
                                  <a:alpha val="50000"/>
                                </a:prstClr>
                              </a:innerShdw>
                            </a:effectLst>
                            <a:latin typeface="Cambria Math" panose="02040503050406030204" pitchFamily="18" charset="0"/>
                          </a:rPr>
                          <m:t>С</m:t>
                        </m:r>
                      </m:e>
                      <m: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𝟑</m:t>
                        </m:r>
                      </m:sub>
                    </m:sSub>
                    <m:r>
                      <a:rPr lang="ru-RU" sz="4400" b="1" i="1" smtClean="0">
                        <a:solidFill>
                          <a:srgbClr val="0099FF"/>
                        </a:solidFill>
                        <a:effectLst>
                          <a:innerShdw blurRad="63500" dist="50800" dir="8100000">
                            <a:prstClr val="black">
                              <a:alpha val="50000"/>
                            </a:prstClr>
                          </a:innerShdw>
                        </a:effectLst>
                        <a:latin typeface="Cambria Math" panose="02040503050406030204" pitchFamily="18" charset="0"/>
                      </a:rPr>
                      <m:t> </m:t>
                    </m:r>
                  </m:oMath>
                </a14:m>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mirror/white</a:t>
                </a:r>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paint</a:t>
                </a:r>
                <a:r>
                  <a:rPr lang="ru-RU" sz="4400" b="1" dirty="0">
                    <a:solidFill>
                      <a:srgbClr val="0099FF"/>
                    </a:solidFill>
                    <a:effectLst>
                      <a:innerShdw blurRad="63500" dist="50800" dir="8100000">
                        <a:prstClr val="black">
                          <a:alpha val="50000"/>
                        </a:prstClr>
                      </a:innerShdw>
                    </a:effectLst>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757085" y="0"/>
                <a:ext cx="10596715" cy="769441"/>
              </a:xfrm>
              <a:prstGeom prst="rect">
                <a:avLst/>
              </a:prstGeom>
              <a:blipFill>
                <a:blip r:embed="rId3"/>
                <a:stretch>
                  <a:fillRect t="-15873" b="-37302"/>
                </a:stretch>
              </a:blipFill>
            </p:spPr>
            <p:txBody>
              <a:bodyPr/>
              <a:lstStyle/>
              <a:p>
                <a:r>
                  <a:rPr lang="ru-RU">
                    <a:noFill/>
                  </a:rPr>
                  <a:t> </a:t>
                </a:r>
              </a:p>
            </p:txBody>
          </p:sp>
        </mc:Fallback>
      </mc:AlternateContent>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8782" t="29104" r="28398" b="31900"/>
          <a:stretch/>
        </p:blipFill>
        <p:spPr>
          <a:xfrm>
            <a:off x="8428702" y="3632772"/>
            <a:ext cx="2534265" cy="3077322"/>
          </a:xfrm>
          <a:prstGeom prst="rect">
            <a:avLst/>
          </a:prstGeom>
          <a:effectLst>
            <a:softEdge rad="50800"/>
          </a:effectLst>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27252" t="32975" r="26105" b="21434"/>
          <a:stretch/>
        </p:blipFill>
        <p:spPr>
          <a:xfrm>
            <a:off x="619432" y="3632772"/>
            <a:ext cx="2352368" cy="3065792"/>
          </a:xfrm>
          <a:prstGeom prst="rect">
            <a:avLst/>
          </a:prstGeom>
          <a:effectLst>
            <a:softEdge rad="50800"/>
          </a:effectLst>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12151" t="21219" r="16356" b="24301"/>
          <a:stretch/>
        </p:blipFill>
        <p:spPr>
          <a:xfrm>
            <a:off x="459658" y="763731"/>
            <a:ext cx="2829361" cy="2874752"/>
          </a:xfrm>
          <a:prstGeom prst="rect">
            <a:avLst/>
          </a:prstGeom>
          <a:effectLst>
            <a:softEdge rad="50800"/>
          </a:effectLst>
        </p:spPr>
      </p:pic>
      <p:sp>
        <p:nvSpPr>
          <p:cNvPr id="12" name="Плюс 11"/>
          <p:cNvSpPr/>
          <p:nvPr/>
        </p:nvSpPr>
        <p:spPr>
          <a:xfrm>
            <a:off x="3677265" y="3382297"/>
            <a:ext cx="589935" cy="580103"/>
          </a:xfrm>
          <a:prstGeom prst="mathPlus">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Аэрограф с гравитационной подачей, краскопульт двойного действия, Аэрограф,  краскопульт, набор для тату и ногтей, ручка-распылитель, набор для красоты,  струйный ремонт автомобиля, 0,2 мм - История цены и обзор | Продавец  AliExpres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502" y="2299877"/>
            <a:ext cx="2744941" cy="2744941"/>
          </a:xfrm>
          <a:prstGeom prst="rect">
            <a:avLst/>
          </a:prstGeom>
          <a:noFill/>
          <a:extLst>
            <a:ext uri="{909E8E84-426E-40DD-AFC4-6F175D3DCCD1}">
              <a14:hiddenFill xmlns:a14="http://schemas.microsoft.com/office/drawing/2010/main">
                <a:solidFill>
                  <a:srgbClr val="FFFFFF"/>
                </a:solidFill>
              </a14:hiddenFill>
            </a:ext>
          </a:extLst>
        </p:spPr>
      </p:pic>
      <p:sp>
        <p:nvSpPr>
          <p:cNvPr id="13" name="Равно 12"/>
          <p:cNvSpPr/>
          <p:nvPr/>
        </p:nvSpPr>
        <p:spPr>
          <a:xfrm>
            <a:off x="7275871" y="3382297"/>
            <a:ext cx="609600" cy="580103"/>
          </a:xfrm>
          <a:prstGeom prst="mathEqual">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a:extLst>
              <a:ext uri="{FF2B5EF4-FFF2-40B4-BE49-F238E27FC236}">
                <a16:creationId xmlns:a16="http://schemas.microsoft.com/office/drawing/2014/main" id="{82CEB76A-0795-4613-82E8-465F85249320}"/>
              </a:ext>
            </a:extLst>
          </p:cNvPr>
          <p:cNvSpPr txBox="1"/>
          <p:nvPr/>
        </p:nvSpPr>
        <p:spPr>
          <a:xfrm>
            <a:off x="4925972" y="5165668"/>
            <a:ext cx="1978000" cy="919401"/>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i="1" dirty="0"/>
              <a:t>Mirror</a:t>
            </a:r>
            <a:r>
              <a:rPr lang="ru-RU" sz="1600" b="1" i="1" dirty="0"/>
              <a:t> – </a:t>
            </a:r>
            <a:r>
              <a:rPr lang="en-US" sz="1600" b="1" i="1" dirty="0" err="1"/>
              <a:t>Manoukian</a:t>
            </a:r>
            <a:r>
              <a:rPr lang="en-US" sz="1600" b="1" i="1" dirty="0"/>
              <a:t> silver shine M415001K</a:t>
            </a:r>
            <a:endParaRPr lang="ru-RU" sz="1600" b="1" i="1" dirty="0"/>
          </a:p>
        </p:txBody>
      </p:sp>
      <p:sp>
        <p:nvSpPr>
          <p:cNvPr id="16" name="TextBox 15">
            <a:extLst>
              <a:ext uri="{FF2B5EF4-FFF2-40B4-BE49-F238E27FC236}">
                <a16:creationId xmlns:a16="http://schemas.microsoft.com/office/drawing/2014/main" id="{82CEB76A-0795-4613-82E8-465F85249320}"/>
              </a:ext>
            </a:extLst>
          </p:cNvPr>
          <p:cNvSpPr txBox="1"/>
          <p:nvPr/>
        </p:nvSpPr>
        <p:spPr>
          <a:xfrm>
            <a:off x="4925972" y="1109195"/>
            <a:ext cx="1978000" cy="646986"/>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i="1" dirty="0"/>
              <a:t>White</a:t>
            </a:r>
            <a:r>
              <a:rPr lang="ru-RU" sz="1600" b="1" i="1" dirty="0"/>
              <a:t> – </a:t>
            </a:r>
            <a:r>
              <a:rPr lang="en-US" sz="1600" b="1" i="1" dirty="0"/>
              <a:t>Zinc paint </a:t>
            </a:r>
            <a:r>
              <a:rPr lang="ru-RU" sz="1600" b="1" i="1" dirty="0"/>
              <a:t>(</a:t>
            </a:r>
            <a:r>
              <a:rPr lang="en-US" sz="1600" b="1" i="1" dirty="0"/>
              <a:t>ZnSO4)</a:t>
            </a:r>
            <a:endParaRPr lang="ru-RU" sz="1600" b="1" i="1" dirty="0"/>
          </a:p>
        </p:txBody>
      </p:sp>
      <p:pic>
        <p:nvPicPr>
          <p:cNvPr id="14" name="Рисунок 13"/>
          <p:cNvPicPr>
            <a:picLocks noChangeAspect="1"/>
          </p:cNvPicPr>
          <p:nvPr/>
        </p:nvPicPr>
        <p:blipFill rotWithShape="1">
          <a:blip r:embed="rId8">
            <a:extLst>
              <a:ext uri="{28A0092B-C50C-407E-A947-70E740481C1C}">
                <a14:useLocalDpi xmlns:a14="http://schemas.microsoft.com/office/drawing/2010/main" val="0"/>
              </a:ext>
            </a:extLst>
          </a:blip>
          <a:srcRect l="10239" t="34122" r="25149" b="17563"/>
          <a:stretch/>
        </p:blipFill>
        <p:spPr>
          <a:xfrm>
            <a:off x="8428551" y="849393"/>
            <a:ext cx="2780223" cy="2771998"/>
          </a:xfrm>
          <a:prstGeom prst="rect">
            <a:avLst/>
          </a:prstGeom>
          <a:effectLst>
            <a:softEdge rad="63500"/>
          </a:effectLst>
        </p:spPr>
      </p:pic>
    </p:spTree>
    <p:extLst>
      <p:ext uri="{BB962C8B-B14F-4D97-AF65-F5344CB8AC3E}">
        <p14:creationId xmlns:p14="http://schemas.microsoft.com/office/powerpoint/2010/main" val="320105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E2745F19-5412-4757-9A39-6D199BB8F5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8050" y="1342614"/>
            <a:ext cx="10058400" cy="5194641"/>
          </a:xfrm>
          <a:prstGeom prst="rect">
            <a:avLst/>
          </a:prstGeom>
        </p:spPr>
      </p:pic>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22</a:t>
            </a:fld>
            <a:endParaRPr lang="ru-RU"/>
          </a:p>
        </p:txBody>
      </p:sp>
      <p:cxnSp>
        <p:nvCxnSpPr>
          <p:cNvPr id="6" name="Прямая со стрелкой 5">
            <a:extLst>
              <a:ext uri="{FF2B5EF4-FFF2-40B4-BE49-F238E27FC236}">
                <a16:creationId xmlns:a16="http://schemas.microsoft.com/office/drawing/2014/main" id="{769346AA-89C6-4C89-A93A-935F1F7C6527}"/>
              </a:ext>
            </a:extLst>
          </p:cNvPr>
          <p:cNvCxnSpPr>
            <a:cxnSpLocks/>
          </p:cNvCxnSpPr>
          <p:nvPr/>
        </p:nvCxnSpPr>
        <p:spPr>
          <a:xfrm flipV="1">
            <a:off x="5575300" y="3873500"/>
            <a:ext cx="762000" cy="157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51B1BCD3-E159-46C5-990F-B6CD411FD3BD}"/>
              </a:ext>
            </a:extLst>
          </p:cNvPr>
          <p:cNvSpPr txBox="1"/>
          <p:nvPr/>
        </p:nvSpPr>
        <p:spPr>
          <a:xfrm>
            <a:off x="5022850" y="5448300"/>
            <a:ext cx="914400" cy="369332"/>
          </a:xfrm>
          <a:prstGeom prst="rect">
            <a:avLst/>
          </a:prstGeom>
          <a:solidFill>
            <a:srgbClr val="0099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tx1"/>
                </a:solidFill>
              </a:rPr>
              <a:t>C3 CUP</a:t>
            </a:r>
            <a:endParaRPr lang="ru-RU" dirty="0">
              <a:solidFill>
                <a:schemeClr val="tx1"/>
              </a:solidFill>
            </a:endParaRPr>
          </a:p>
        </p:txBody>
      </p:sp>
      <p:sp>
        <p:nvSpPr>
          <p:cNvPr id="8" name="TextBox 7">
            <a:extLst>
              <a:ext uri="{FF2B5EF4-FFF2-40B4-BE49-F238E27FC236}">
                <a16:creationId xmlns:a16="http://schemas.microsoft.com/office/drawing/2014/main" id="{44151319-41F4-4FE7-988A-C7E5F0A54574}"/>
              </a:ext>
            </a:extLst>
          </p:cNvPr>
          <p:cNvSpPr txBox="1"/>
          <p:nvPr/>
        </p:nvSpPr>
        <p:spPr>
          <a:xfrm>
            <a:off x="3359150" y="5263634"/>
            <a:ext cx="1263650" cy="369332"/>
          </a:xfrm>
          <a:prstGeom prst="rect">
            <a:avLst/>
          </a:prstGeom>
          <a:solidFill>
            <a:srgbClr val="0099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solidFill>
                  <a:schemeClr val="tx1"/>
                </a:solidFill>
              </a:rPr>
              <a:t>Lightguide</a:t>
            </a:r>
            <a:endParaRPr lang="ru-RU" dirty="0">
              <a:solidFill>
                <a:schemeClr val="tx1"/>
              </a:solidFill>
            </a:endParaRPr>
          </a:p>
        </p:txBody>
      </p:sp>
      <p:cxnSp>
        <p:nvCxnSpPr>
          <p:cNvPr id="9" name="Прямая со стрелкой 8">
            <a:extLst>
              <a:ext uri="{FF2B5EF4-FFF2-40B4-BE49-F238E27FC236}">
                <a16:creationId xmlns:a16="http://schemas.microsoft.com/office/drawing/2014/main" id="{0F54B52A-743F-4C59-B0A0-ECE13A7E18FB}"/>
              </a:ext>
            </a:extLst>
          </p:cNvPr>
          <p:cNvCxnSpPr>
            <a:cxnSpLocks/>
            <a:stCxn id="8" idx="3"/>
          </p:cNvCxnSpPr>
          <p:nvPr/>
        </p:nvCxnSpPr>
        <p:spPr>
          <a:xfrm flipV="1">
            <a:off x="4622800" y="4387850"/>
            <a:ext cx="952500" cy="10604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a:extLst>
              <a:ext uri="{FF2B5EF4-FFF2-40B4-BE49-F238E27FC236}">
                <a16:creationId xmlns:a16="http://schemas.microsoft.com/office/drawing/2014/main" id="{6E1940B3-BEE5-4345-A5E5-E1F272098AC0}"/>
              </a:ext>
            </a:extLst>
          </p:cNvPr>
          <p:cNvCxnSpPr>
            <a:cxnSpLocks/>
            <a:stCxn id="11" idx="2"/>
          </p:cNvCxnSpPr>
          <p:nvPr/>
        </p:nvCxnSpPr>
        <p:spPr>
          <a:xfrm flipH="1">
            <a:off x="7794626" y="1519772"/>
            <a:ext cx="1330324" cy="15241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73AEF2DD-0C4A-4574-A91A-CE6A0DCB4499}"/>
              </a:ext>
            </a:extLst>
          </p:cNvPr>
          <p:cNvSpPr txBox="1"/>
          <p:nvPr/>
        </p:nvSpPr>
        <p:spPr>
          <a:xfrm>
            <a:off x="8467725" y="1150440"/>
            <a:ext cx="1314450" cy="369332"/>
          </a:xfrm>
          <a:prstGeom prst="rect">
            <a:avLst/>
          </a:prstGeom>
          <a:solidFill>
            <a:srgbClr val="0099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tx1"/>
                </a:solidFill>
              </a:rPr>
              <a:t>C2 Counter</a:t>
            </a:r>
            <a:endParaRPr lang="ru-RU" dirty="0">
              <a:solidFill>
                <a:schemeClr val="tx1"/>
              </a:solidFill>
            </a:endParaRPr>
          </a:p>
        </p:txBody>
      </p:sp>
      <p:cxnSp>
        <p:nvCxnSpPr>
          <p:cNvPr id="12" name="Прямая со стрелкой 11">
            <a:extLst>
              <a:ext uri="{FF2B5EF4-FFF2-40B4-BE49-F238E27FC236}">
                <a16:creationId xmlns:a16="http://schemas.microsoft.com/office/drawing/2014/main" id="{B41C68CA-31DA-435C-85A9-B1E31A7A3397}"/>
              </a:ext>
            </a:extLst>
          </p:cNvPr>
          <p:cNvCxnSpPr>
            <a:cxnSpLocks/>
            <a:stCxn id="13" idx="0"/>
          </p:cNvCxnSpPr>
          <p:nvPr/>
        </p:nvCxnSpPr>
        <p:spPr>
          <a:xfrm flipH="1" flipV="1">
            <a:off x="7815037" y="4334604"/>
            <a:ext cx="469799" cy="15917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184C28A6-9812-4DA4-8AEE-CCAEB63A1DCA}"/>
              </a:ext>
            </a:extLst>
          </p:cNvPr>
          <p:cNvSpPr txBox="1"/>
          <p:nvPr/>
        </p:nvSpPr>
        <p:spPr>
          <a:xfrm>
            <a:off x="7627611" y="5926352"/>
            <a:ext cx="1314450" cy="369332"/>
          </a:xfrm>
          <a:prstGeom prst="rect">
            <a:avLst/>
          </a:prstGeom>
          <a:solidFill>
            <a:srgbClr val="0099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tx1"/>
                </a:solidFill>
              </a:rPr>
              <a:t>C1 Counter</a:t>
            </a:r>
            <a:endParaRPr lang="ru-RU" dirty="0">
              <a:solidFill>
                <a:schemeClr val="tx1"/>
              </a:solidFill>
            </a:endParaRPr>
          </a:p>
        </p:txBody>
      </p:sp>
      <p:cxnSp>
        <p:nvCxnSpPr>
          <p:cNvPr id="14" name="Прямая со стрелкой 13">
            <a:extLst>
              <a:ext uri="{FF2B5EF4-FFF2-40B4-BE49-F238E27FC236}">
                <a16:creationId xmlns:a16="http://schemas.microsoft.com/office/drawing/2014/main" id="{D0451601-A3E0-4B48-B223-C1F77BD21986}"/>
              </a:ext>
            </a:extLst>
          </p:cNvPr>
          <p:cNvCxnSpPr>
            <a:cxnSpLocks/>
          </p:cNvCxnSpPr>
          <p:nvPr/>
        </p:nvCxnSpPr>
        <p:spPr>
          <a:xfrm flipH="1" flipV="1">
            <a:off x="8284836" y="4334604"/>
            <a:ext cx="1422400" cy="15917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A39D8FE8-5B1B-46A6-B309-EE5A630922AB}"/>
              </a:ext>
            </a:extLst>
          </p:cNvPr>
          <p:cNvSpPr txBox="1"/>
          <p:nvPr/>
        </p:nvSpPr>
        <p:spPr>
          <a:xfrm>
            <a:off x="9050011" y="5926352"/>
            <a:ext cx="1314450" cy="369332"/>
          </a:xfrm>
          <a:prstGeom prst="rect">
            <a:avLst/>
          </a:prstGeom>
          <a:solidFill>
            <a:srgbClr val="0099FF"/>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tx1"/>
                </a:solidFill>
              </a:rPr>
              <a:t>C</a:t>
            </a:r>
            <a:r>
              <a:rPr lang="ru-RU" dirty="0">
                <a:solidFill>
                  <a:schemeClr val="tx1"/>
                </a:solidFill>
              </a:rPr>
              <a:t>0</a:t>
            </a:r>
            <a:r>
              <a:rPr lang="en-GB" dirty="0">
                <a:solidFill>
                  <a:schemeClr val="tx1"/>
                </a:solidFill>
              </a:rPr>
              <a:t> Counter</a:t>
            </a:r>
            <a:endParaRPr lang="ru-RU" dirty="0">
              <a:solidFill>
                <a:schemeClr val="tx1"/>
              </a:solidFill>
            </a:endParaRPr>
          </a:p>
        </p:txBody>
      </p:sp>
      <p:sp>
        <p:nvSpPr>
          <p:cNvPr id="17" name="TextBox 16"/>
          <p:cNvSpPr txBox="1"/>
          <p:nvPr/>
        </p:nvSpPr>
        <p:spPr>
          <a:xfrm>
            <a:off x="757084" y="33384"/>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Software for control HV</a:t>
            </a:r>
            <a:r>
              <a:rPr lang="ru-RU" sz="4400" b="1" dirty="0">
                <a:solidFill>
                  <a:srgbClr val="0099FF"/>
                </a:solidFill>
                <a:effectLst>
                  <a:innerShdw blurRad="63500" dist="50800" dir="8100000">
                    <a:prstClr val="black">
                      <a:alpha val="50000"/>
                    </a:prstClr>
                  </a:innerShdw>
                </a:effectLst>
              </a:rPr>
              <a:t> </a:t>
            </a:r>
            <a:r>
              <a:rPr lang="en-US" sz="4400" b="1" dirty="0">
                <a:solidFill>
                  <a:srgbClr val="0099FF"/>
                </a:solidFill>
                <a:effectLst>
                  <a:innerShdw blurRad="63500" dist="50800" dir="8100000">
                    <a:prstClr val="black">
                      <a:alpha val="50000"/>
                    </a:prstClr>
                  </a:innerShdw>
                </a:effectLst>
              </a:rPr>
              <a:t>counters</a:t>
            </a:r>
            <a:endParaRPr lang="ru-RU" sz="4400" b="1" dirty="0">
              <a:solidFill>
                <a:srgbClr val="0099FF"/>
              </a:solidFill>
              <a:effectLst>
                <a:innerShdw blurRad="63500" dist="50800" dir="8100000">
                  <a:prstClr val="black">
                    <a:alpha val="50000"/>
                  </a:prstClr>
                </a:innerShdw>
              </a:effectLst>
            </a:endParaRPr>
          </a:p>
        </p:txBody>
      </p:sp>
    </p:spTree>
    <p:extLst>
      <p:ext uri="{BB962C8B-B14F-4D97-AF65-F5344CB8AC3E}">
        <p14:creationId xmlns:p14="http://schemas.microsoft.com/office/powerpoint/2010/main" val="341629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3C6A758-D1B8-584E-8433-2EB9F5B48532}"/>
              </a:ext>
            </a:extLst>
          </p:cNvPr>
          <p:cNvSpPr/>
          <p:nvPr/>
        </p:nvSpPr>
        <p:spPr>
          <a:xfrm>
            <a:off x="394245" y="4951265"/>
            <a:ext cx="2593312" cy="1148051"/>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p:txBody>
          <a:bodyPr/>
          <a:lstStyle/>
          <a:p>
            <a:r>
              <a:rPr lang="en-US" dirty="0"/>
              <a:t>59th meeting of the PAC for Nuclear Physics (kazarcevs@jinr.ru)</a:t>
            </a:r>
            <a:endParaRPr lang="ru-RU" dirty="0"/>
          </a:p>
        </p:txBody>
      </p:sp>
      <p:sp>
        <p:nvSpPr>
          <p:cNvPr id="21" name="Номер слайда 20"/>
          <p:cNvSpPr>
            <a:spLocks noGrp="1"/>
          </p:cNvSpPr>
          <p:nvPr>
            <p:ph type="sldNum" sz="quarter" idx="12"/>
          </p:nvPr>
        </p:nvSpPr>
        <p:spPr/>
        <p:txBody>
          <a:bodyPr/>
          <a:lstStyle/>
          <a:p>
            <a:fld id="{32B4C91F-8472-4440-BD22-DC2B776FFD57}" type="slidenum">
              <a:rPr lang="ru-RU" smtClean="0"/>
              <a:t>3</a:t>
            </a:fld>
            <a:endParaRPr lang="ru-RU" dirty="0"/>
          </a:p>
        </p:txBody>
      </p:sp>
      <p:grpSp>
        <p:nvGrpSpPr>
          <p:cNvPr id="6" name="Группа 5">
            <a:extLst>
              <a:ext uri="{FF2B5EF4-FFF2-40B4-BE49-F238E27FC236}">
                <a16:creationId xmlns:a16="http://schemas.microsoft.com/office/drawing/2014/main" id="{31DC0FFF-8484-494B-A76F-510A69370189}"/>
              </a:ext>
            </a:extLst>
          </p:cNvPr>
          <p:cNvGrpSpPr/>
          <p:nvPr/>
        </p:nvGrpSpPr>
        <p:grpSpPr>
          <a:xfrm>
            <a:off x="324533" y="1328430"/>
            <a:ext cx="3673439" cy="2484904"/>
            <a:chOff x="631489" y="1124744"/>
            <a:chExt cx="3457415" cy="2279497"/>
          </a:xfrm>
        </p:grpSpPr>
        <p:grpSp>
          <p:nvGrpSpPr>
            <p:cNvPr id="7" name="Группа 6">
              <a:extLst>
                <a:ext uri="{FF2B5EF4-FFF2-40B4-BE49-F238E27FC236}">
                  <a16:creationId xmlns:a16="http://schemas.microsoft.com/office/drawing/2014/main" id="{F52E7D15-C683-9D4A-A2EB-A8EB060D1D9C}"/>
                </a:ext>
              </a:extLst>
            </p:cNvPr>
            <p:cNvGrpSpPr/>
            <p:nvPr/>
          </p:nvGrpSpPr>
          <p:grpSpPr>
            <a:xfrm>
              <a:off x="704528" y="1124744"/>
              <a:ext cx="3384376" cy="2279497"/>
              <a:chOff x="6033121" y="1187624"/>
              <a:chExt cx="2952328" cy="1881336"/>
            </a:xfrm>
          </p:grpSpPr>
          <p:grpSp>
            <p:nvGrpSpPr>
              <p:cNvPr id="9" name="Группа 8">
                <a:extLst>
                  <a:ext uri="{FF2B5EF4-FFF2-40B4-BE49-F238E27FC236}">
                    <a16:creationId xmlns:a16="http://schemas.microsoft.com/office/drawing/2014/main" id="{8310DF40-5A94-2B4E-8A83-EA5BD6A3A930}"/>
                  </a:ext>
                </a:extLst>
              </p:cNvPr>
              <p:cNvGrpSpPr/>
              <p:nvPr/>
            </p:nvGrpSpPr>
            <p:grpSpPr>
              <a:xfrm>
                <a:off x="6033121" y="1187624"/>
                <a:ext cx="2952328" cy="1881336"/>
                <a:chOff x="80215" y="1989413"/>
                <a:chExt cx="5400600" cy="3240360"/>
              </a:xfrm>
            </p:grpSpPr>
            <p:grpSp>
              <p:nvGrpSpPr>
                <p:cNvPr id="11" name="Группа 10">
                  <a:extLst>
                    <a:ext uri="{FF2B5EF4-FFF2-40B4-BE49-F238E27FC236}">
                      <a16:creationId xmlns:a16="http://schemas.microsoft.com/office/drawing/2014/main" id="{B35D8C13-88B1-B540-B02D-2746BAFD48ED}"/>
                    </a:ext>
                  </a:extLst>
                </p:cNvPr>
                <p:cNvGrpSpPr/>
                <p:nvPr/>
              </p:nvGrpSpPr>
              <p:grpSpPr>
                <a:xfrm>
                  <a:off x="80215" y="1989413"/>
                  <a:ext cx="5400600" cy="3240360"/>
                  <a:chOff x="80215" y="1989413"/>
                  <a:chExt cx="5400600" cy="3240360"/>
                </a:xfrm>
              </p:grpSpPr>
              <p:pic>
                <p:nvPicPr>
                  <p:cNvPr id="15" name="Рисунок 14" descr="Изображение выглядит как текст, карта&#10;&#10;Автоматически созданное описание">
                    <a:extLst>
                      <a:ext uri="{FF2B5EF4-FFF2-40B4-BE49-F238E27FC236}">
                        <a16:creationId xmlns:a16="http://schemas.microsoft.com/office/drawing/2014/main" id="{97FC2FBC-DA00-234F-ACBB-9E4929E80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5" y="1989413"/>
                    <a:ext cx="5400600" cy="3240360"/>
                  </a:xfrm>
                  <a:prstGeom prst="rect">
                    <a:avLst/>
                  </a:prstGeom>
                </p:spPr>
              </p:pic>
              <p:sp>
                <p:nvSpPr>
                  <p:cNvPr id="16" name="Овал 15">
                    <a:extLst>
                      <a:ext uri="{FF2B5EF4-FFF2-40B4-BE49-F238E27FC236}">
                        <a16:creationId xmlns:a16="http://schemas.microsoft.com/office/drawing/2014/main" id="{E984DFBD-0D5B-8F4D-B4C7-AFE4F1D42378}"/>
                      </a:ext>
                    </a:extLst>
                  </p:cNvPr>
                  <p:cNvSpPr/>
                  <p:nvPr/>
                </p:nvSpPr>
                <p:spPr>
                  <a:xfrm>
                    <a:off x="2015816" y="3111262"/>
                    <a:ext cx="1169355" cy="7749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5D54BAAD-ED4C-C440-983B-F303624F59BF}"/>
                    </a:ext>
                  </a:extLst>
                </p:cNvPr>
                <p:cNvGrpSpPr/>
                <p:nvPr/>
              </p:nvGrpSpPr>
              <p:grpSpPr>
                <a:xfrm>
                  <a:off x="2000672" y="3573016"/>
                  <a:ext cx="1056046" cy="278812"/>
                  <a:chOff x="3104866" y="1309374"/>
                  <a:chExt cx="1056046" cy="278812"/>
                </a:xfrm>
              </p:grpSpPr>
              <p:sp>
                <p:nvSpPr>
                  <p:cNvPr id="13" name="Полилиния 12">
                    <a:extLst>
                      <a:ext uri="{FF2B5EF4-FFF2-40B4-BE49-F238E27FC236}">
                        <a16:creationId xmlns:a16="http://schemas.microsoft.com/office/drawing/2014/main" id="{191DF3DD-4379-C54E-B296-C6BDDFCF1313}"/>
                      </a:ext>
                    </a:extLst>
                  </p:cNvPr>
                  <p:cNvSpPr/>
                  <p:nvPr/>
                </p:nvSpPr>
                <p:spPr>
                  <a:xfrm>
                    <a:off x="3110035" y="1484784"/>
                    <a:ext cx="1050877" cy="103402"/>
                  </a:xfrm>
                  <a:custGeom>
                    <a:avLst/>
                    <a:gdLst>
                      <a:gd name="connsiteX0" fmla="*/ 0 w 1050877"/>
                      <a:gd name="connsiteY0" fmla="*/ 0 h 103402"/>
                      <a:gd name="connsiteX1" fmla="*/ 163773 w 1050877"/>
                      <a:gd name="connsiteY1" fmla="*/ 54591 h 103402"/>
                      <a:gd name="connsiteX2" fmla="*/ 245659 w 1050877"/>
                      <a:gd name="connsiteY2" fmla="*/ 61415 h 103402"/>
                      <a:gd name="connsiteX3" fmla="*/ 477671 w 1050877"/>
                      <a:gd name="connsiteY3" fmla="*/ 102358 h 103402"/>
                      <a:gd name="connsiteX4" fmla="*/ 709683 w 1050877"/>
                      <a:gd name="connsiteY4" fmla="*/ 88710 h 103402"/>
                      <a:gd name="connsiteX5" fmla="*/ 989462 w 1050877"/>
                      <a:gd name="connsiteY5" fmla="*/ 61415 h 103402"/>
                      <a:gd name="connsiteX6" fmla="*/ 1050877 w 1050877"/>
                      <a:gd name="connsiteY6" fmla="*/ 40943 h 10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877" h="103402">
                        <a:moveTo>
                          <a:pt x="0" y="0"/>
                        </a:moveTo>
                        <a:cubicBezTo>
                          <a:pt x="61415" y="22177"/>
                          <a:pt x="122830" y="44355"/>
                          <a:pt x="163773" y="54591"/>
                        </a:cubicBezTo>
                        <a:cubicBezTo>
                          <a:pt x="204716" y="64827"/>
                          <a:pt x="193343" y="53454"/>
                          <a:pt x="245659" y="61415"/>
                        </a:cubicBezTo>
                        <a:cubicBezTo>
                          <a:pt x="297975" y="69376"/>
                          <a:pt x="400334" y="97809"/>
                          <a:pt x="477671" y="102358"/>
                        </a:cubicBezTo>
                        <a:cubicBezTo>
                          <a:pt x="555008" y="106907"/>
                          <a:pt x="624385" y="95534"/>
                          <a:pt x="709683" y="88710"/>
                        </a:cubicBezTo>
                        <a:cubicBezTo>
                          <a:pt x="794981" y="81886"/>
                          <a:pt x="932596" y="69376"/>
                          <a:pt x="989462" y="61415"/>
                        </a:cubicBezTo>
                        <a:cubicBezTo>
                          <a:pt x="1046328" y="53454"/>
                          <a:pt x="1048602" y="47198"/>
                          <a:pt x="1050877" y="40943"/>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a:extLst>
                      <a:ext uri="{FF2B5EF4-FFF2-40B4-BE49-F238E27FC236}">
                        <a16:creationId xmlns:a16="http://schemas.microsoft.com/office/drawing/2014/main" id="{B66D86EE-D69E-354B-A36D-1ED009D90BFE}"/>
                      </a:ext>
                    </a:extLst>
                  </p:cNvPr>
                  <p:cNvSpPr/>
                  <p:nvPr/>
                </p:nvSpPr>
                <p:spPr>
                  <a:xfrm>
                    <a:off x="3104866" y="1309374"/>
                    <a:ext cx="1050877" cy="103402"/>
                  </a:xfrm>
                  <a:custGeom>
                    <a:avLst/>
                    <a:gdLst>
                      <a:gd name="connsiteX0" fmla="*/ 0 w 1050877"/>
                      <a:gd name="connsiteY0" fmla="*/ 0 h 103402"/>
                      <a:gd name="connsiteX1" fmla="*/ 163773 w 1050877"/>
                      <a:gd name="connsiteY1" fmla="*/ 54591 h 103402"/>
                      <a:gd name="connsiteX2" fmla="*/ 245659 w 1050877"/>
                      <a:gd name="connsiteY2" fmla="*/ 61415 h 103402"/>
                      <a:gd name="connsiteX3" fmla="*/ 477671 w 1050877"/>
                      <a:gd name="connsiteY3" fmla="*/ 102358 h 103402"/>
                      <a:gd name="connsiteX4" fmla="*/ 709683 w 1050877"/>
                      <a:gd name="connsiteY4" fmla="*/ 88710 h 103402"/>
                      <a:gd name="connsiteX5" fmla="*/ 989462 w 1050877"/>
                      <a:gd name="connsiteY5" fmla="*/ 61415 h 103402"/>
                      <a:gd name="connsiteX6" fmla="*/ 1050877 w 1050877"/>
                      <a:gd name="connsiteY6" fmla="*/ 40943 h 10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877" h="103402">
                        <a:moveTo>
                          <a:pt x="0" y="0"/>
                        </a:moveTo>
                        <a:cubicBezTo>
                          <a:pt x="61415" y="22177"/>
                          <a:pt x="122830" y="44355"/>
                          <a:pt x="163773" y="54591"/>
                        </a:cubicBezTo>
                        <a:cubicBezTo>
                          <a:pt x="204716" y="64827"/>
                          <a:pt x="193343" y="53454"/>
                          <a:pt x="245659" y="61415"/>
                        </a:cubicBezTo>
                        <a:cubicBezTo>
                          <a:pt x="297975" y="69376"/>
                          <a:pt x="400334" y="97809"/>
                          <a:pt x="477671" y="102358"/>
                        </a:cubicBezTo>
                        <a:cubicBezTo>
                          <a:pt x="555008" y="106907"/>
                          <a:pt x="624385" y="95534"/>
                          <a:pt x="709683" y="88710"/>
                        </a:cubicBezTo>
                        <a:cubicBezTo>
                          <a:pt x="794981" y="81886"/>
                          <a:pt x="932596" y="69376"/>
                          <a:pt x="989462" y="61415"/>
                        </a:cubicBezTo>
                        <a:cubicBezTo>
                          <a:pt x="1046328" y="53454"/>
                          <a:pt x="1048602" y="47198"/>
                          <a:pt x="1050877" y="40943"/>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0" name="Овал 9">
                <a:extLst>
                  <a:ext uri="{FF2B5EF4-FFF2-40B4-BE49-F238E27FC236}">
                    <a16:creationId xmlns:a16="http://schemas.microsoft.com/office/drawing/2014/main" id="{EC364DDF-E91F-D24C-B222-6EA6E2ADFB6A}"/>
                  </a:ext>
                </a:extLst>
              </p:cNvPr>
              <p:cNvSpPr/>
              <p:nvPr/>
            </p:nvSpPr>
            <p:spPr>
              <a:xfrm>
                <a:off x="6969224" y="1623766"/>
                <a:ext cx="864096" cy="792088"/>
              </a:xfrm>
              <a:prstGeom prst="ellipse">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Book Antiqua" panose="02040602050305030304" pitchFamily="18" charset="0"/>
                  </a:rPr>
                  <a:t>nucleus</a:t>
                </a:r>
                <a:endParaRPr lang="ru-RU" sz="1100" dirty="0">
                  <a:solidFill>
                    <a:schemeClr val="tx1"/>
                  </a:solidFill>
                  <a:latin typeface="Book Antiqua" panose="02040602050305030304" pitchFamily="18" charset="0"/>
                </a:endParaRPr>
              </a:p>
            </p:txBody>
          </p:sp>
        </p:grpSp>
        <p:sp>
          <p:nvSpPr>
            <p:cNvPr id="8" name="Прямоугольник 7">
              <a:extLst>
                <a:ext uri="{FF2B5EF4-FFF2-40B4-BE49-F238E27FC236}">
                  <a16:creationId xmlns:a16="http://schemas.microsoft.com/office/drawing/2014/main" id="{0F49BC10-7513-454E-B9C4-E45F28A7704A}"/>
                </a:ext>
              </a:extLst>
            </p:cNvPr>
            <p:cNvSpPr/>
            <p:nvPr/>
          </p:nvSpPr>
          <p:spPr>
            <a:xfrm>
              <a:off x="631489" y="3048635"/>
              <a:ext cx="1343077" cy="282336"/>
            </a:xfrm>
            <a:prstGeom prst="rect">
              <a:avLst/>
            </a:prstGeom>
          </p:spPr>
          <p:txBody>
            <a:bodyPr wrap="none">
              <a:spAutoFit/>
            </a:bodyPr>
            <a:lstStyle/>
            <a:p>
              <a:r>
                <a:rPr lang="en-US" sz="1400" b="0" i="1" dirty="0">
                  <a:solidFill>
                    <a:prstClr val="black"/>
                  </a:solidFill>
                  <a:latin typeface="Book Antiqua" panose="02040602050305030304" pitchFamily="18" charset="0"/>
                </a:rPr>
                <a:t>m</a:t>
              </a:r>
              <a:r>
                <a:rPr lang="en-US" sz="1400" b="0" i="1" baseline="-25000" dirty="0">
                  <a:solidFill>
                    <a:prstClr val="black"/>
                  </a:solidFill>
                  <a:latin typeface="Symbol" panose="05050102010706020507" pitchFamily="18" charset="2"/>
                </a:rPr>
                <a:t>m</a:t>
              </a:r>
              <a:r>
                <a:rPr lang="en-US" sz="1400" b="0" dirty="0">
                  <a:solidFill>
                    <a:prstClr val="black"/>
                  </a:solidFill>
                  <a:latin typeface="Book Antiqua" panose="02040602050305030304" pitchFamily="18" charset="0"/>
                </a:rPr>
                <a:t> = 10</a:t>
              </a:r>
              <a:r>
                <a:rPr lang="ru-RU" sz="1400" b="0" dirty="0">
                  <a:solidFill>
                    <a:prstClr val="black"/>
                  </a:solidFill>
                  <a:latin typeface="Book Antiqua" panose="02040602050305030304" pitchFamily="18" charset="0"/>
                </a:rPr>
                <a:t>5</a:t>
              </a:r>
              <a:r>
                <a:rPr lang="en-US" sz="1400" b="0" dirty="0">
                  <a:solidFill>
                    <a:prstClr val="black"/>
                  </a:solidFill>
                  <a:latin typeface="Book Antiqua" panose="02040602050305030304" pitchFamily="18" charset="0"/>
                </a:rPr>
                <a:t>,7 MeV</a:t>
              </a:r>
              <a:endParaRPr lang="ru-RU" sz="1400" dirty="0"/>
            </a:p>
          </p:txBody>
        </p:sp>
      </p:grpSp>
      <p:pic>
        <p:nvPicPr>
          <p:cNvPr id="18" name="Рисунок 17">
            <a:extLst>
              <a:ext uri="{FF2B5EF4-FFF2-40B4-BE49-F238E27FC236}">
                <a16:creationId xmlns:a16="http://schemas.microsoft.com/office/drawing/2014/main" id="{FA6A0D50-DD9D-6741-8A7B-6913F3125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312" y="908456"/>
            <a:ext cx="5400599" cy="2809606"/>
          </a:xfrm>
          <a:prstGeom prst="rect">
            <a:avLst/>
          </a:prstGeom>
          <a:ln w="19050">
            <a:solidFill>
              <a:srgbClr val="0099FF"/>
            </a:solidFill>
          </a:ln>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8278F2-368B-554A-A3C7-6452E8BA4B71}"/>
                  </a:ext>
                </a:extLst>
              </p:cNvPr>
              <p:cNvSpPr txBox="1"/>
              <p:nvPr/>
            </p:nvSpPr>
            <p:spPr>
              <a:xfrm>
                <a:off x="495045" y="5062855"/>
                <a:ext cx="2366060" cy="424796"/>
              </a:xfrm>
              <a:prstGeom prst="rect">
                <a:avLst/>
              </a:prstGeom>
              <a:noFill/>
            </p:spPr>
            <p:txBody>
              <a:bodyPr wrap="square">
                <a:spAutoFit/>
              </a:bodyPr>
              <a:lstStyle/>
              <a:p>
                <a14:m>
                  <m:oMath xmlns:m="http://schemas.openxmlformats.org/officeDocument/2006/math">
                    <m:sSup>
                      <m:sSupPr>
                        <m:ctrlPr>
                          <a:rPr lang="ru-RU" sz="2000" i="1" smtClean="0">
                            <a:solidFill>
                              <a:srgbClr val="836967"/>
                            </a:solidFill>
                            <a:latin typeface="Cambria Math" panose="02040503050406030204" pitchFamily="18" charset="0"/>
                          </a:rPr>
                        </m:ctrlPr>
                      </m:sSupPr>
                      <m:e>
                        <m:r>
                          <a:rPr lang="ru-RU" sz="2000" i="1">
                            <a:latin typeface="Cambria Math" panose="02040503050406030204" pitchFamily="18" charset="0"/>
                          </a:rPr>
                          <m:t>𝜇</m:t>
                        </m:r>
                      </m:e>
                      <m:sup>
                        <m:r>
                          <a:rPr lang="ru-RU" sz="2000" i="0">
                            <a:latin typeface="Cambria Math" panose="02040503050406030204" pitchFamily="18" charset="0"/>
                          </a:rPr>
                          <m:t>−</m:t>
                        </m:r>
                      </m:sup>
                    </m:sSup>
                    <m:r>
                      <a:rPr lang="ru-RU" sz="2000" i="0">
                        <a:latin typeface="Cambria Math" panose="02040503050406030204" pitchFamily="18" charset="0"/>
                      </a:rPr>
                      <m:t>→</m:t>
                    </m:r>
                    <m:sSup>
                      <m:sSupPr>
                        <m:ctrlPr>
                          <a:rPr lang="ru-RU" sz="2000" i="1">
                            <a:solidFill>
                              <a:srgbClr val="836967"/>
                            </a:solidFill>
                            <a:latin typeface="Cambria Math" panose="02040503050406030204" pitchFamily="18" charset="0"/>
                          </a:rPr>
                        </m:ctrlPr>
                      </m:sSupPr>
                      <m:e>
                        <m:r>
                          <a:rPr lang="ru-RU" sz="2000" i="1">
                            <a:latin typeface="Cambria Math" panose="02040503050406030204" pitchFamily="18" charset="0"/>
                          </a:rPr>
                          <m:t>𝑒</m:t>
                        </m:r>
                      </m:e>
                      <m:sup>
                        <m:r>
                          <a:rPr lang="ru-RU" sz="2000" i="0">
                            <a:latin typeface="Cambria Math" panose="02040503050406030204" pitchFamily="18" charset="0"/>
                          </a:rPr>
                          <m:t>−</m:t>
                        </m:r>
                      </m:sup>
                    </m:sSup>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𝜈</m:t>
                        </m:r>
                      </m:e>
                      <m:sub>
                        <m:r>
                          <a:rPr lang="ru-RU" sz="2000" i="1">
                            <a:latin typeface="Cambria Math" panose="02040503050406030204" pitchFamily="18" charset="0"/>
                          </a:rPr>
                          <m:t>𝜇</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acc>
                          <m:accPr>
                            <m:chr m:val="̃"/>
                            <m:ctrlPr>
                              <a:rPr lang="ru-RU" sz="2000" i="1">
                                <a:solidFill>
                                  <a:srgbClr val="836967"/>
                                </a:solidFill>
                                <a:latin typeface="Cambria Math" panose="02040503050406030204" pitchFamily="18" charset="0"/>
                              </a:rPr>
                            </m:ctrlPr>
                          </m:accPr>
                          <m:e>
                            <m:r>
                              <a:rPr lang="ru-RU" sz="2000" i="1">
                                <a:latin typeface="Cambria Math" panose="02040503050406030204" pitchFamily="18" charset="0"/>
                              </a:rPr>
                              <m:t>𝜈</m:t>
                            </m:r>
                          </m:e>
                        </m:acc>
                      </m:e>
                      <m:sub>
                        <m:r>
                          <a:rPr lang="ru-RU" sz="2000" i="1">
                            <a:latin typeface="Cambria Math" panose="02040503050406030204" pitchFamily="18" charset="0"/>
                          </a:rPr>
                          <m:t>𝑒</m:t>
                        </m:r>
                      </m:sub>
                    </m:sSub>
                  </m:oMath>
                </a14:m>
                <a:r>
                  <a:rPr lang="ru-RU" sz="2000" dirty="0"/>
                  <a:t>,</a:t>
                </a:r>
              </a:p>
            </p:txBody>
          </p:sp>
        </mc:Choice>
        <mc:Fallback xmlns="">
          <p:sp>
            <p:nvSpPr>
              <p:cNvPr id="23" name="TextBox 22">
                <a:extLst>
                  <a:ext uri="{FF2B5EF4-FFF2-40B4-BE49-F238E27FC236}">
                    <a16:creationId xmlns:a16="http://schemas.microsoft.com/office/drawing/2014/main" id="{778278F2-368B-554A-A3C7-6452E8BA4B71}"/>
                  </a:ext>
                </a:extLst>
              </p:cNvPr>
              <p:cNvSpPr txBox="1">
                <a:spLocks noRot="1" noChangeAspect="1" noMove="1" noResize="1" noEditPoints="1" noAdjustHandles="1" noChangeArrowheads="1" noChangeShapeType="1" noTextEdit="1"/>
              </p:cNvSpPr>
              <p:nvPr/>
            </p:nvSpPr>
            <p:spPr>
              <a:xfrm>
                <a:off x="495045" y="5062855"/>
                <a:ext cx="2366060" cy="424796"/>
              </a:xfrm>
              <a:prstGeom prst="rect">
                <a:avLst/>
              </a:prstGeom>
              <a:blipFill>
                <a:blip r:embed="rId6"/>
                <a:stretch>
                  <a:fillRect t="-5714" b="-171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Прямоугольник 23">
                <a:extLst>
                  <a:ext uri="{FF2B5EF4-FFF2-40B4-BE49-F238E27FC236}">
                    <a16:creationId xmlns:a16="http://schemas.microsoft.com/office/drawing/2014/main" id="{6B3C8F53-54E6-0F4C-B426-74099FEC36E8}"/>
                  </a:ext>
                </a:extLst>
              </p:cNvPr>
              <p:cNvSpPr/>
              <p:nvPr/>
            </p:nvSpPr>
            <p:spPr>
              <a:xfrm>
                <a:off x="495045" y="5533040"/>
                <a:ext cx="175099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𝜏</m:t>
                          </m:r>
                        </m:e>
                        <m:sub>
                          <m:r>
                            <a:rPr lang="ru-RU" i="1">
                              <a:latin typeface="Cambria Math" panose="02040503050406030204" pitchFamily="18" charset="0"/>
                            </a:rPr>
                            <m:t>𝜇</m:t>
                          </m:r>
                        </m:sub>
                      </m:sSub>
                      <m:r>
                        <a:rPr lang="ru-RU">
                          <a:latin typeface="Cambria Math" panose="02040503050406030204" pitchFamily="18" charset="0"/>
                        </a:rPr>
                        <m:t>=2,197 мкс</m:t>
                      </m:r>
                    </m:oMath>
                  </m:oMathPara>
                </a14:m>
                <a:endParaRPr lang="ru-RU" dirty="0"/>
              </a:p>
            </p:txBody>
          </p:sp>
        </mc:Choice>
        <mc:Fallback xmlns="">
          <p:sp>
            <p:nvSpPr>
              <p:cNvPr id="24" name="Прямоугольник 23">
                <a:extLst>
                  <a:ext uri="{FF2B5EF4-FFF2-40B4-BE49-F238E27FC236}">
                    <a16:creationId xmlns:a16="http://schemas.microsoft.com/office/drawing/2014/main" id="{6B3C8F53-54E6-0F4C-B426-74099FEC36E8}"/>
                  </a:ext>
                </a:extLst>
              </p:cNvPr>
              <p:cNvSpPr>
                <a:spLocks noRot="1" noChangeAspect="1" noMove="1" noResize="1" noEditPoints="1" noAdjustHandles="1" noChangeArrowheads="1" noChangeShapeType="1" noTextEdit="1"/>
              </p:cNvSpPr>
              <p:nvPr/>
            </p:nvSpPr>
            <p:spPr>
              <a:xfrm>
                <a:off x="495045" y="5533040"/>
                <a:ext cx="1750992" cy="391646"/>
              </a:xfrm>
              <a:prstGeom prst="rect">
                <a:avLst/>
              </a:prstGeom>
              <a:blipFill>
                <a:blip r:embed="rId7"/>
                <a:stretch>
                  <a:fillRect b="-9375"/>
                </a:stretch>
              </a:blipFill>
            </p:spPr>
            <p:txBody>
              <a:bodyPr/>
              <a:lstStyle/>
              <a:p>
                <a:r>
                  <a:rPr lang="ru-RU">
                    <a:noFill/>
                  </a:rPr>
                  <a:t> </a:t>
                </a:r>
              </a:p>
            </p:txBody>
          </p:sp>
        </mc:Fallback>
      </mc:AlternateContent>
      <p:sp>
        <p:nvSpPr>
          <p:cNvPr id="25" name="TextBox 24">
            <a:extLst>
              <a:ext uri="{FF2B5EF4-FFF2-40B4-BE49-F238E27FC236}">
                <a16:creationId xmlns:a16="http://schemas.microsoft.com/office/drawing/2014/main" id="{E443610C-11D8-1A4F-93CE-02E390E0F41E}"/>
              </a:ext>
            </a:extLst>
          </p:cNvPr>
          <p:cNvSpPr txBox="1"/>
          <p:nvPr/>
        </p:nvSpPr>
        <p:spPr>
          <a:xfrm>
            <a:off x="1239083" y="4578326"/>
            <a:ext cx="1017395" cy="369332"/>
          </a:xfrm>
          <a:prstGeom prst="rect">
            <a:avLst/>
          </a:prstGeom>
          <a:noFill/>
        </p:spPr>
        <p:txBody>
          <a:bodyPr wrap="square" rtlCol="0">
            <a:spAutoFit/>
          </a:bodyPr>
          <a:lstStyle/>
          <a:p>
            <a:r>
              <a:rPr lang="en-US" b="1" i="1" u="sng" dirty="0"/>
              <a:t>Decay</a:t>
            </a:r>
            <a:endParaRPr lang="ru-RU" b="1" i="1" u="sng" dirty="0"/>
          </a:p>
        </p:txBody>
      </p:sp>
      <p:sp>
        <p:nvSpPr>
          <p:cNvPr id="26" name="Стрелка вниз 25">
            <a:extLst>
              <a:ext uri="{FF2B5EF4-FFF2-40B4-BE49-F238E27FC236}">
                <a16:creationId xmlns:a16="http://schemas.microsoft.com/office/drawing/2014/main" id="{567DF848-3947-F34E-B8BE-B49196456090}"/>
              </a:ext>
            </a:extLst>
          </p:cNvPr>
          <p:cNvSpPr/>
          <p:nvPr/>
        </p:nvSpPr>
        <p:spPr>
          <a:xfrm>
            <a:off x="1573044" y="4016466"/>
            <a:ext cx="235714" cy="5044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TextBox 26">
            <a:extLst>
              <a:ext uri="{FF2B5EF4-FFF2-40B4-BE49-F238E27FC236}">
                <a16:creationId xmlns:a16="http://schemas.microsoft.com/office/drawing/2014/main" id="{45C3DEF2-07AA-C248-9BE8-ED62A12458EA}"/>
              </a:ext>
            </a:extLst>
          </p:cNvPr>
          <p:cNvSpPr txBox="1"/>
          <p:nvPr/>
        </p:nvSpPr>
        <p:spPr>
          <a:xfrm>
            <a:off x="3997972" y="4005385"/>
            <a:ext cx="1053996" cy="369332"/>
          </a:xfrm>
          <a:prstGeom prst="rect">
            <a:avLst/>
          </a:prstGeom>
          <a:noFill/>
        </p:spPr>
        <p:txBody>
          <a:bodyPr wrap="square" rtlCol="0">
            <a:spAutoFit/>
          </a:bodyPr>
          <a:lstStyle/>
          <a:p>
            <a:r>
              <a:rPr lang="en-US" b="1" i="1" u="sng" dirty="0"/>
              <a:t>Capture</a:t>
            </a:r>
            <a:endParaRPr lang="ru-RU" b="1" i="1" u="sng" dirty="0"/>
          </a:p>
        </p:txBody>
      </p:sp>
      <p:sp>
        <p:nvSpPr>
          <p:cNvPr id="28" name="Прямоугольник 27">
            <a:extLst>
              <a:ext uri="{FF2B5EF4-FFF2-40B4-BE49-F238E27FC236}">
                <a16:creationId xmlns:a16="http://schemas.microsoft.com/office/drawing/2014/main" id="{42173941-65D6-FA46-88C5-5E7A3E536A30}"/>
              </a:ext>
            </a:extLst>
          </p:cNvPr>
          <p:cNvSpPr/>
          <p:nvPr/>
        </p:nvSpPr>
        <p:spPr>
          <a:xfrm>
            <a:off x="3716004" y="4433084"/>
            <a:ext cx="5400599" cy="1666232"/>
          </a:xfrm>
          <a:prstGeom prst="rect">
            <a:avLst/>
          </a:prstGeom>
          <a:noFill/>
          <a:ln w="190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17D373F-3F91-D540-80C2-4CFB9B3A6A44}"/>
                  </a:ext>
                </a:extLst>
              </p:cNvPr>
              <p:cNvSpPr txBox="1"/>
              <p:nvPr/>
            </p:nvSpPr>
            <p:spPr>
              <a:xfrm>
                <a:off x="3032259" y="4433084"/>
                <a:ext cx="5240360" cy="424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ru-RU" sz="2000" i="1" smtClean="0">
                              <a:solidFill>
                                <a:schemeClr val="tx1"/>
                              </a:solidFill>
                              <a:latin typeface="Cambria Math" panose="02040503050406030204" pitchFamily="18" charset="0"/>
                            </a:rPr>
                          </m:ctrlPr>
                        </m:dPr>
                        <m:e>
                          <m:r>
                            <a:rPr lang="ru-RU" sz="2000" i="1">
                              <a:solidFill>
                                <a:schemeClr val="tx1"/>
                              </a:solidFill>
                              <a:latin typeface="Cambria Math" panose="02040503050406030204" pitchFamily="18" charset="0"/>
                            </a:rPr>
                            <m:t>𝐴</m:t>
                          </m:r>
                          <m:r>
                            <a:rPr lang="ru-RU" sz="2000" i="0">
                              <a:solidFill>
                                <a:schemeClr val="tx1"/>
                              </a:solidFill>
                              <a:latin typeface="Cambria Math" panose="02040503050406030204" pitchFamily="18" charset="0"/>
                            </a:rPr>
                            <m:t>, </m:t>
                          </m:r>
                          <m:r>
                            <a:rPr lang="ru-RU" sz="2000" i="1">
                              <a:solidFill>
                                <a:schemeClr val="tx1"/>
                              </a:solidFill>
                              <a:latin typeface="Cambria Math" panose="02040503050406030204" pitchFamily="18" charset="0"/>
                            </a:rPr>
                            <m:t>𝑍</m:t>
                          </m:r>
                        </m:e>
                      </m:d>
                      <m:r>
                        <a:rPr lang="ru-RU" sz="2000" i="0">
                          <a:solidFill>
                            <a:schemeClr val="tx1"/>
                          </a:solidFill>
                          <a:latin typeface="Cambria Math" panose="02040503050406030204" pitchFamily="18" charset="0"/>
                        </a:rPr>
                        <m:t>+</m:t>
                      </m:r>
                      <m:sSup>
                        <m:sSupPr>
                          <m:ctrlPr>
                            <a:rPr lang="ru-RU" sz="2000" i="1">
                              <a:solidFill>
                                <a:schemeClr val="tx1"/>
                              </a:solidFill>
                              <a:latin typeface="Cambria Math" panose="02040503050406030204" pitchFamily="18" charset="0"/>
                            </a:rPr>
                          </m:ctrlPr>
                        </m:sSupPr>
                        <m:e>
                          <m:r>
                            <a:rPr lang="ru-RU" sz="2000" i="1">
                              <a:solidFill>
                                <a:schemeClr val="tx1"/>
                              </a:solidFill>
                              <a:latin typeface="Cambria Math" panose="02040503050406030204" pitchFamily="18" charset="0"/>
                            </a:rPr>
                            <m:t>𝜇</m:t>
                          </m:r>
                        </m:e>
                        <m:sup>
                          <m:r>
                            <a:rPr lang="ru-RU" sz="2000" i="0">
                              <a:solidFill>
                                <a:schemeClr val="tx1"/>
                              </a:solidFill>
                              <a:latin typeface="Cambria Math" panose="02040503050406030204" pitchFamily="18" charset="0"/>
                            </a:rPr>
                            <m:t>−</m:t>
                          </m:r>
                        </m:sup>
                      </m:sSup>
                      <m:r>
                        <a:rPr lang="ru-RU" sz="2000" i="0">
                          <a:solidFill>
                            <a:schemeClr val="tx1"/>
                          </a:solidFill>
                          <a:latin typeface="Cambria Math" panose="02040503050406030204" pitchFamily="18" charset="0"/>
                        </a:rPr>
                        <m:t>→</m:t>
                      </m:r>
                      <m:sSup>
                        <m:sSupPr>
                          <m:ctrlPr>
                            <a:rPr lang="ru-RU" sz="2000" i="1">
                              <a:solidFill>
                                <a:schemeClr val="tx1"/>
                              </a:solidFill>
                              <a:latin typeface="Cambria Math" panose="02040503050406030204" pitchFamily="18" charset="0"/>
                            </a:rPr>
                          </m:ctrlPr>
                        </m:sSupPr>
                        <m:e>
                          <m:d>
                            <m:dPr>
                              <m:ctrlPr>
                                <a:rPr lang="ru-RU" sz="2000" i="1">
                                  <a:solidFill>
                                    <a:schemeClr val="tx1"/>
                                  </a:solidFill>
                                  <a:latin typeface="Cambria Math" panose="02040503050406030204" pitchFamily="18" charset="0"/>
                                </a:rPr>
                              </m:ctrlPr>
                            </m:dPr>
                            <m:e>
                              <m:r>
                                <a:rPr lang="ru-RU" sz="2000" i="1">
                                  <a:solidFill>
                                    <a:schemeClr val="tx1"/>
                                  </a:solidFill>
                                  <a:latin typeface="Cambria Math" panose="02040503050406030204" pitchFamily="18" charset="0"/>
                                </a:rPr>
                                <m:t>𝐴</m:t>
                              </m:r>
                              <m:r>
                                <a:rPr lang="ru-RU" sz="2000" i="0">
                                  <a:solidFill>
                                    <a:schemeClr val="tx1"/>
                                  </a:solidFill>
                                  <a:latin typeface="Cambria Math" panose="02040503050406030204" pitchFamily="18" charset="0"/>
                                </a:rPr>
                                <m:t>, </m:t>
                              </m:r>
                              <m:r>
                                <a:rPr lang="ru-RU" sz="2000" i="1">
                                  <a:solidFill>
                                    <a:schemeClr val="tx1"/>
                                  </a:solidFill>
                                  <a:latin typeface="Cambria Math" panose="02040503050406030204" pitchFamily="18" charset="0"/>
                                </a:rPr>
                                <m:t>𝑍</m:t>
                              </m:r>
                              <m:r>
                                <a:rPr lang="ru-RU" sz="2000" i="0">
                                  <a:solidFill>
                                    <a:schemeClr val="tx1"/>
                                  </a:solidFill>
                                  <a:latin typeface="Cambria Math" panose="02040503050406030204" pitchFamily="18" charset="0"/>
                                </a:rPr>
                                <m:t>−1</m:t>
                              </m:r>
                            </m:e>
                          </m:d>
                        </m:e>
                        <m:sup>
                          <m:r>
                            <a:rPr lang="ru-RU" sz="2000" i="0">
                              <a:solidFill>
                                <a:schemeClr val="tx1"/>
                              </a:solidFill>
                              <a:latin typeface="Cambria Math" panose="02040503050406030204" pitchFamily="18" charset="0"/>
                            </a:rPr>
                            <m:t>∗</m:t>
                          </m:r>
                        </m:sup>
                      </m:sSup>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𝜈</m:t>
                          </m:r>
                        </m:e>
                        <m:sub>
                          <m:r>
                            <a:rPr lang="ru-RU" sz="2000" i="1">
                              <a:latin typeface="Cambria Math" panose="02040503050406030204" pitchFamily="18" charset="0"/>
                            </a:rPr>
                            <m:t>𝜇</m:t>
                          </m:r>
                        </m:sub>
                      </m:sSub>
                    </m:oMath>
                  </m:oMathPara>
                </a14:m>
                <a:endParaRPr lang="ru-RU" sz="2000" dirty="0"/>
              </a:p>
            </p:txBody>
          </p:sp>
        </mc:Choice>
        <mc:Fallback xmlns="">
          <p:sp>
            <p:nvSpPr>
              <p:cNvPr id="29" name="TextBox 28">
                <a:extLst>
                  <a:ext uri="{FF2B5EF4-FFF2-40B4-BE49-F238E27FC236}">
                    <a16:creationId xmlns:a16="http://schemas.microsoft.com/office/drawing/2014/main" id="{917D373F-3F91-D540-80C2-4CFB9B3A6A44}"/>
                  </a:ext>
                </a:extLst>
              </p:cNvPr>
              <p:cNvSpPr txBox="1">
                <a:spLocks noRot="1" noChangeAspect="1" noMove="1" noResize="1" noEditPoints="1" noAdjustHandles="1" noChangeArrowheads="1" noChangeShapeType="1" noTextEdit="1"/>
              </p:cNvSpPr>
              <p:nvPr/>
            </p:nvSpPr>
            <p:spPr>
              <a:xfrm>
                <a:off x="3032259" y="4433084"/>
                <a:ext cx="5240360" cy="424796"/>
              </a:xfrm>
              <a:prstGeom prst="rect">
                <a:avLst/>
              </a:prstGeom>
              <a:blipFill>
                <a:blip r:embed="rId8"/>
                <a:stretch>
                  <a:fillRect b="-285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27EDDA3-BD8C-554E-A8E6-3F5565F6C67A}"/>
                  </a:ext>
                </a:extLst>
              </p:cNvPr>
              <p:cNvSpPr txBox="1"/>
              <p:nvPr/>
            </p:nvSpPr>
            <p:spPr>
              <a:xfrm>
                <a:off x="4741547" y="4847179"/>
                <a:ext cx="291553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smtClean="0">
                          <a:latin typeface="Cambria Math" panose="02040503050406030204" pitchFamily="18" charset="0"/>
                        </a:rPr>
                        <m:t>→</m:t>
                      </m:r>
                      <m:d>
                        <m:dPr>
                          <m:ctrlPr>
                            <a:rPr lang="ru-RU" sz="2000" i="1" smtClean="0">
                              <a:solidFill>
                                <a:schemeClr val="tx1"/>
                              </a:solidFill>
                              <a:latin typeface="Cambria Math" panose="02040503050406030204" pitchFamily="18" charset="0"/>
                            </a:rPr>
                          </m:ctrlPr>
                        </m:dPr>
                        <m:e>
                          <m:r>
                            <a:rPr lang="ru-RU" sz="2000" i="1">
                              <a:solidFill>
                                <a:schemeClr val="tx1"/>
                              </a:solidFill>
                              <a:latin typeface="Cambria Math" panose="02040503050406030204" pitchFamily="18" charset="0"/>
                            </a:rPr>
                            <m:t>𝐴</m:t>
                          </m:r>
                          <m:r>
                            <a:rPr lang="ru-RU" sz="2000" i="0">
                              <a:solidFill>
                                <a:schemeClr val="tx1"/>
                              </a:solidFill>
                              <a:latin typeface="Cambria Math" panose="02040503050406030204" pitchFamily="18" charset="0"/>
                            </a:rPr>
                            <m:t>, </m:t>
                          </m:r>
                          <m:r>
                            <a:rPr lang="ru-RU" sz="2000" i="1">
                              <a:solidFill>
                                <a:schemeClr val="tx1"/>
                              </a:solidFill>
                              <a:latin typeface="Cambria Math" panose="02040503050406030204" pitchFamily="18" charset="0"/>
                            </a:rPr>
                            <m:t>𝑍</m:t>
                          </m:r>
                          <m:r>
                            <a:rPr lang="ru-RU" sz="2000" i="0">
                              <a:solidFill>
                                <a:schemeClr val="tx1"/>
                              </a:solidFill>
                              <a:latin typeface="Cambria Math" panose="02040503050406030204" pitchFamily="18" charset="0"/>
                            </a:rPr>
                            <m:t>−1</m:t>
                          </m:r>
                        </m:e>
                      </m:d>
                      <m:r>
                        <a:rPr lang="ru-RU" sz="2000" i="0">
                          <a:latin typeface="Cambria Math" panose="02040503050406030204" pitchFamily="18" charset="0"/>
                        </a:rPr>
                        <m:t>+</m:t>
                      </m:r>
                      <m:r>
                        <a:rPr lang="ru-RU" sz="2000" i="1">
                          <a:latin typeface="Cambria Math" panose="02040503050406030204" pitchFamily="18" charset="0"/>
                        </a:rPr>
                        <m:t>𝛾</m:t>
                      </m:r>
                    </m:oMath>
                  </m:oMathPara>
                </a14:m>
                <a:endParaRPr lang="ru-RU" sz="2000" dirty="0"/>
              </a:p>
            </p:txBody>
          </p:sp>
        </mc:Choice>
        <mc:Fallback xmlns="">
          <p:sp>
            <p:nvSpPr>
              <p:cNvPr id="30" name="TextBox 29">
                <a:extLst>
                  <a:ext uri="{FF2B5EF4-FFF2-40B4-BE49-F238E27FC236}">
                    <a16:creationId xmlns:a16="http://schemas.microsoft.com/office/drawing/2014/main" id="{627EDDA3-BD8C-554E-A8E6-3F5565F6C67A}"/>
                  </a:ext>
                </a:extLst>
              </p:cNvPr>
              <p:cNvSpPr txBox="1">
                <a:spLocks noRot="1" noChangeAspect="1" noMove="1" noResize="1" noEditPoints="1" noAdjustHandles="1" noChangeArrowheads="1" noChangeShapeType="1" noTextEdit="1"/>
              </p:cNvSpPr>
              <p:nvPr/>
            </p:nvSpPr>
            <p:spPr>
              <a:xfrm>
                <a:off x="4741547" y="4847179"/>
                <a:ext cx="2915530" cy="400110"/>
              </a:xfrm>
              <a:prstGeom prst="rect">
                <a:avLst/>
              </a:prstGeom>
              <a:blipFill>
                <a:blip r:embed="rId9"/>
                <a:stretch>
                  <a:fillRect b="-606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60AA3F-5769-E44B-98BF-1DFC570ACBE0}"/>
                  </a:ext>
                </a:extLst>
              </p:cNvPr>
              <p:cNvSpPr txBox="1"/>
              <p:nvPr/>
            </p:nvSpPr>
            <p:spPr>
              <a:xfrm>
                <a:off x="4946992" y="5197318"/>
                <a:ext cx="332562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0" i="0" smtClean="0">
                          <a:latin typeface="Cambria Math" panose="02040503050406030204" pitchFamily="18" charset="0"/>
                        </a:rPr>
                        <m:t> </m:t>
                      </m:r>
                      <m:r>
                        <a:rPr lang="ru-RU" sz="2000" smtClean="0">
                          <a:latin typeface="Cambria Math" panose="02040503050406030204" pitchFamily="18" charset="0"/>
                        </a:rPr>
                        <m:t>→</m:t>
                      </m:r>
                      <m:d>
                        <m:dPr>
                          <m:ctrlPr>
                            <a:rPr lang="ru-RU" sz="2000" i="1" smtClean="0">
                              <a:solidFill>
                                <a:schemeClr val="tx1"/>
                              </a:solidFill>
                              <a:latin typeface="Cambria Math" panose="02040503050406030204" pitchFamily="18" charset="0"/>
                            </a:rPr>
                          </m:ctrlPr>
                        </m:dPr>
                        <m:e>
                          <m:r>
                            <a:rPr lang="ru-RU" sz="2000" i="1">
                              <a:solidFill>
                                <a:schemeClr val="tx1"/>
                              </a:solidFill>
                              <a:latin typeface="Cambria Math" panose="02040503050406030204" pitchFamily="18" charset="0"/>
                            </a:rPr>
                            <m:t>𝐴</m:t>
                          </m:r>
                          <m:r>
                            <a:rPr lang="ru-RU" sz="2000" i="0">
                              <a:solidFill>
                                <a:schemeClr val="tx1"/>
                              </a:solidFill>
                              <a:latin typeface="Cambria Math" panose="02040503050406030204" pitchFamily="18" charset="0"/>
                            </a:rPr>
                            <m:t>−1, </m:t>
                          </m:r>
                          <m:r>
                            <a:rPr lang="ru-RU" sz="2000" i="1">
                              <a:solidFill>
                                <a:schemeClr val="tx1"/>
                              </a:solidFill>
                              <a:latin typeface="Cambria Math" panose="02040503050406030204" pitchFamily="18" charset="0"/>
                            </a:rPr>
                            <m:t>𝑍</m:t>
                          </m:r>
                          <m:r>
                            <a:rPr lang="ru-RU" sz="2000" i="0">
                              <a:solidFill>
                                <a:schemeClr val="tx1"/>
                              </a:solidFill>
                              <a:latin typeface="Cambria Math" panose="02040503050406030204" pitchFamily="18" charset="0"/>
                            </a:rPr>
                            <m:t>−1</m:t>
                          </m:r>
                        </m:e>
                      </m:d>
                      <m:r>
                        <a:rPr lang="ru-RU" sz="2000" i="0">
                          <a:latin typeface="Cambria Math" panose="02040503050406030204" pitchFamily="18" charset="0"/>
                        </a:rPr>
                        <m:t>+</m:t>
                      </m:r>
                      <m:r>
                        <a:rPr lang="ru-RU" sz="2000" i="1">
                          <a:latin typeface="Cambria Math" panose="02040503050406030204" pitchFamily="18" charset="0"/>
                        </a:rPr>
                        <m:t>𝑛</m:t>
                      </m:r>
                      <m:r>
                        <a:rPr lang="ru-RU" sz="2000" i="0">
                          <a:latin typeface="Cambria Math" panose="02040503050406030204" pitchFamily="18" charset="0"/>
                        </a:rPr>
                        <m:t>+</m:t>
                      </m:r>
                      <m:r>
                        <a:rPr lang="ru-RU" sz="2000" i="1">
                          <a:latin typeface="Cambria Math" panose="02040503050406030204" pitchFamily="18" charset="0"/>
                        </a:rPr>
                        <m:t>𝛾</m:t>
                      </m:r>
                    </m:oMath>
                  </m:oMathPara>
                </a14:m>
                <a:endParaRPr lang="ru-RU" sz="2000" dirty="0"/>
              </a:p>
            </p:txBody>
          </p:sp>
        </mc:Choice>
        <mc:Fallback xmlns="">
          <p:sp>
            <p:nvSpPr>
              <p:cNvPr id="31" name="TextBox 30">
                <a:extLst>
                  <a:ext uri="{FF2B5EF4-FFF2-40B4-BE49-F238E27FC236}">
                    <a16:creationId xmlns:a16="http://schemas.microsoft.com/office/drawing/2014/main" id="{7E60AA3F-5769-E44B-98BF-1DFC570ACBE0}"/>
                  </a:ext>
                </a:extLst>
              </p:cNvPr>
              <p:cNvSpPr txBox="1">
                <a:spLocks noRot="1" noChangeAspect="1" noMove="1" noResize="1" noEditPoints="1" noAdjustHandles="1" noChangeArrowheads="1" noChangeShapeType="1" noTextEdit="1"/>
              </p:cNvSpPr>
              <p:nvPr/>
            </p:nvSpPr>
            <p:spPr>
              <a:xfrm>
                <a:off x="4946992" y="5197318"/>
                <a:ext cx="3325628" cy="400110"/>
              </a:xfrm>
              <a:prstGeom prst="rect">
                <a:avLst/>
              </a:prstGeom>
              <a:blipFill>
                <a:blip r:embed="rId10"/>
                <a:stretch>
                  <a:fillRect b="-1875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814EAED-CE52-A44D-A1F6-055B751817BB}"/>
                  </a:ext>
                </a:extLst>
              </p:cNvPr>
              <p:cNvSpPr txBox="1"/>
              <p:nvPr/>
            </p:nvSpPr>
            <p:spPr>
              <a:xfrm>
                <a:off x="5118538" y="5575239"/>
                <a:ext cx="303486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smtClean="0">
                          <a:latin typeface="Cambria Math" panose="02040503050406030204" pitchFamily="18" charset="0"/>
                        </a:rPr>
                        <m:t>→</m:t>
                      </m:r>
                      <m:d>
                        <m:dPr>
                          <m:ctrlPr>
                            <a:rPr lang="ru-RU" sz="2000" i="1" smtClean="0">
                              <a:solidFill>
                                <a:schemeClr val="tx1"/>
                              </a:solidFill>
                              <a:latin typeface="Cambria Math" panose="02040503050406030204" pitchFamily="18" charset="0"/>
                            </a:rPr>
                          </m:ctrlPr>
                        </m:dPr>
                        <m:e>
                          <m:r>
                            <a:rPr lang="ru-RU" sz="2000" i="1">
                              <a:solidFill>
                                <a:schemeClr val="tx1"/>
                              </a:solidFill>
                              <a:latin typeface="Cambria Math" panose="02040503050406030204" pitchFamily="18" charset="0"/>
                            </a:rPr>
                            <m:t>𝐴</m:t>
                          </m:r>
                          <m:r>
                            <a:rPr lang="ru-RU" sz="2000" i="0">
                              <a:solidFill>
                                <a:schemeClr val="tx1"/>
                              </a:solidFill>
                              <a:latin typeface="Cambria Math" panose="02040503050406030204" pitchFamily="18" charset="0"/>
                            </a:rPr>
                            <m:t>−1, </m:t>
                          </m:r>
                          <m:r>
                            <a:rPr lang="ru-RU" sz="2000" i="1">
                              <a:solidFill>
                                <a:schemeClr val="tx1"/>
                              </a:solidFill>
                              <a:latin typeface="Cambria Math" panose="02040503050406030204" pitchFamily="18" charset="0"/>
                            </a:rPr>
                            <m:t>𝑍</m:t>
                          </m:r>
                          <m:r>
                            <a:rPr lang="ru-RU" sz="2000" i="0">
                              <a:solidFill>
                                <a:schemeClr val="tx1"/>
                              </a:solidFill>
                              <a:latin typeface="Cambria Math" panose="02040503050406030204" pitchFamily="18" charset="0"/>
                            </a:rPr>
                            <m:t>−2</m:t>
                          </m:r>
                        </m:e>
                      </m:d>
                      <m:r>
                        <a:rPr lang="ru-RU" sz="2000" i="0">
                          <a:latin typeface="Cambria Math" panose="02040503050406030204" pitchFamily="18" charset="0"/>
                        </a:rPr>
                        <m:t>+</m:t>
                      </m:r>
                      <m:r>
                        <a:rPr lang="ru-RU" sz="2000" i="1">
                          <a:latin typeface="Cambria Math" panose="02040503050406030204" pitchFamily="18" charset="0"/>
                        </a:rPr>
                        <m:t>𝑝</m:t>
                      </m:r>
                      <m:r>
                        <a:rPr lang="ru-RU" sz="2000" i="0">
                          <a:latin typeface="Cambria Math" panose="02040503050406030204" pitchFamily="18" charset="0"/>
                        </a:rPr>
                        <m:t>+</m:t>
                      </m:r>
                      <m:r>
                        <a:rPr lang="ru-RU" sz="2000" i="1">
                          <a:latin typeface="Cambria Math" panose="02040503050406030204" pitchFamily="18" charset="0"/>
                        </a:rPr>
                        <m:t>𝛾</m:t>
                      </m:r>
                    </m:oMath>
                  </m:oMathPara>
                </a14:m>
                <a:endParaRPr lang="ru-RU" sz="2000" dirty="0"/>
              </a:p>
            </p:txBody>
          </p:sp>
        </mc:Choice>
        <mc:Fallback xmlns="">
          <p:sp>
            <p:nvSpPr>
              <p:cNvPr id="32" name="TextBox 31">
                <a:extLst>
                  <a:ext uri="{FF2B5EF4-FFF2-40B4-BE49-F238E27FC236}">
                    <a16:creationId xmlns:a16="http://schemas.microsoft.com/office/drawing/2014/main" id="{C814EAED-CE52-A44D-A1F6-055B751817BB}"/>
                  </a:ext>
                </a:extLst>
              </p:cNvPr>
              <p:cNvSpPr txBox="1">
                <a:spLocks noRot="1" noChangeAspect="1" noMove="1" noResize="1" noEditPoints="1" noAdjustHandles="1" noChangeArrowheads="1" noChangeShapeType="1" noTextEdit="1"/>
              </p:cNvSpPr>
              <p:nvPr/>
            </p:nvSpPr>
            <p:spPr>
              <a:xfrm>
                <a:off x="5118538" y="5575239"/>
                <a:ext cx="3034862" cy="400110"/>
              </a:xfrm>
              <a:prstGeom prst="rect">
                <a:avLst/>
              </a:prstGeom>
              <a:blipFill>
                <a:blip r:embed="rId11"/>
                <a:stretch>
                  <a:fillRect b="-6250"/>
                </a:stretch>
              </a:blipFill>
            </p:spPr>
            <p:txBody>
              <a:bodyPr/>
              <a:lstStyle/>
              <a:p>
                <a:r>
                  <a:rPr lang="ru-RU">
                    <a:noFill/>
                  </a:rPr>
                  <a:t> </a:t>
                </a:r>
              </a:p>
            </p:txBody>
          </p:sp>
        </mc:Fallback>
      </mc:AlternateContent>
      <p:sp>
        <p:nvSpPr>
          <p:cNvPr id="33" name="Стрелка вниз 32">
            <a:extLst>
              <a:ext uri="{FF2B5EF4-FFF2-40B4-BE49-F238E27FC236}">
                <a16:creationId xmlns:a16="http://schemas.microsoft.com/office/drawing/2014/main" id="{991AC669-2691-AC40-9EA9-95D6B160E382}"/>
              </a:ext>
            </a:extLst>
          </p:cNvPr>
          <p:cNvSpPr/>
          <p:nvPr/>
        </p:nvSpPr>
        <p:spPr>
          <a:xfrm rot="18463293">
            <a:off x="3312506" y="3743945"/>
            <a:ext cx="235714" cy="5044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a:extLst>
              <a:ext uri="{FF2B5EF4-FFF2-40B4-BE49-F238E27FC236}">
                <a16:creationId xmlns:a16="http://schemas.microsoft.com/office/drawing/2014/main" id="{2A39F809-589E-8C41-8562-B93FC3E94ABD}"/>
              </a:ext>
            </a:extLst>
          </p:cNvPr>
          <p:cNvSpPr/>
          <p:nvPr/>
        </p:nvSpPr>
        <p:spPr>
          <a:xfrm rot="12815859">
            <a:off x="7539220" y="3837232"/>
            <a:ext cx="235714" cy="5044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extBox 34"/>
          <p:cNvSpPr txBox="1"/>
          <p:nvPr/>
        </p:nvSpPr>
        <p:spPr>
          <a:xfrm>
            <a:off x="2833687" y="4550"/>
            <a:ext cx="652462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MONUMENT</a:t>
            </a:r>
            <a:endParaRPr lang="ru-RU" sz="4400" b="1" dirty="0">
              <a:solidFill>
                <a:srgbClr val="0099FF"/>
              </a:solidFill>
              <a:effectLst>
                <a:innerShdw blurRad="63500" dist="50800" dir="8100000">
                  <a:prstClr val="black">
                    <a:alpha val="50000"/>
                  </a:prstClr>
                </a:innerShdw>
              </a:effectLst>
            </a:endParaRPr>
          </a:p>
        </p:txBody>
      </p:sp>
      <p:sp>
        <p:nvSpPr>
          <p:cNvPr id="36" name="Прямоугольник 35"/>
          <p:cNvSpPr/>
          <p:nvPr/>
        </p:nvSpPr>
        <p:spPr>
          <a:xfrm>
            <a:off x="9845666" y="2776394"/>
            <a:ext cx="506104" cy="33437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OMC</a:t>
            </a:r>
            <a:endParaRPr lang="ru-RU" sz="1200" dirty="0">
              <a:solidFill>
                <a:schemeClr val="tx1"/>
              </a:solidFill>
            </a:endParaRPr>
          </a:p>
        </p:txBody>
      </p:sp>
      <p:pic>
        <p:nvPicPr>
          <p:cNvPr id="2" name="Рисунок 1"/>
          <p:cNvPicPr>
            <a:picLocks noChangeAspect="1"/>
          </p:cNvPicPr>
          <p:nvPr/>
        </p:nvPicPr>
        <p:blipFill>
          <a:blip r:embed="rId12"/>
          <a:stretch>
            <a:fillRect/>
          </a:stretch>
        </p:blipFill>
        <p:spPr>
          <a:xfrm>
            <a:off x="10988926" y="1433999"/>
            <a:ext cx="518205" cy="359695"/>
          </a:xfrm>
          <a:prstGeom prst="rect">
            <a:avLst/>
          </a:prstGeom>
        </p:spPr>
      </p:pic>
    </p:spTree>
    <p:extLst>
      <p:ext uri="{BB962C8B-B14F-4D97-AF65-F5344CB8AC3E}">
        <p14:creationId xmlns:p14="http://schemas.microsoft.com/office/powerpoint/2010/main" val="411984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4</a:t>
            </a:fld>
            <a:endParaRPr lang="ru-RU"/>
          </a:p>
        </p:txBody>
      </p:sp>
      <p:sp>
        <p:nvSpPr>
          <p:cNvPr id="6" name="TextBox 5"/>
          <p:cNvSpPr txBox="1"/>
          <p:nvPr/>
        </p:nvSpPr>
        <p:spPr>
          <a:xfrm>
            <a:off x="2833687" y="113320"/>
            <a:ext cx="652462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Experimental Hall</a:t>
            </a:r>
            <a:endParaRPr lang="ru-RU" sz="4400" b="1" dirty="0">
              <a:solidFill>
                <a:srgbClr val="0099FF"/>
              </a:solidFill>
              <a:effectLst>
                <a:innerShdw blurRad="63500" dist="50800" dir="8100000">
                  <a:prstClr val="black">
                    <a:alpha val="50000"/>
                  </a:prstClr>
                </a:innerShdw>
              </a:effectLst>
            </a:endParaRPr>
          </a:p>
        </p:txBody>
      </p:sp>
      <p:pic>
        <p:nvPicPr>
          <p:cNvPr id="7" name="Рисунок 6">
            <a:extLst>
              <a:ext uri="{FF2B5EF4-FFF2-40B4-BE49-F238E27FC236}">
                <a16:creationId xmlns:a16="http://schemas.microsoft.com/office/drawing/2014/main" id="{2C40725B-9816-4174-BC66-A1FA733431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647" y="498040"/>
            <a:ext cx="3015198" cy="5432373"/>
          </a:xfrm>
          <a:prstGeom prst="rect">
            <a:avLst/>
          </a:prstGeom>
        </p:spPr>
      </p:pic>
      <p:pic>
        <p:nvPicPr>
          <p:cNvPr id="8" name="Рисунок 7">
            <a:extLst>
              <a:ext uri="{FF2B5EF4-FFF2-40B4-BE49-F238E27FC236}">
                <a16:creationId xmlns:a16="http://schemas.microsoft.com/office/drawing/2014/main" id="{AE596093-61FC-433E-96F5-28383401248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69110" y="1017906"/>
            <a:ext cx="8400902" cy="5300008"/>
          </a:xfrm>
          <a:prstGeom prst="rect">
            <a:avLst/>
          </a:prstGeom>
          <a:effectLst>
            <a:softEdge rad="63500"/>
          </a:effectLst>
        </p:spPr>
      </p:pic>
      <p:sp>
        <p:nvSpPr>
          <p:cNvPr id="10" name="TextBox 9">
            <a:extLst>
              <a:ext uri="{FF2B5EF4-FFF2-40B4-BE49-F238E27FC236}">
                <a16:creationId xmlns:a16="http://schemas.microsoft.com/office/drawing/2014/main" id="{1F61AC4D-65DC-4FD2-82E4-4FAD8737B12B}"/>
              </a:ext>
            </a:extLst>
          </p:cNvPr>
          <p:cNvSpPr txBox="1"/>
          <p:nvPr/>
        </p:nvSpPr>
        <p:spPr>
          <a:xfrm>
            <a:off x="6740951" y="4318057"/>
            <a:ext cx="1547475" cy="369332"/>
          </a:xfrm>
          <a:prstGeom prst="rect">
            <a:avLst/>
          </a:prstGeom>
          <a:ln w="31750">
            <a:solidFill>
              <a:srgbClr val="0099FF"/>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i="1" dirty="0"/>
              <a:t>Control rooms</a:t>
            </a:r>
            <a:endParaRPr lang="ru-RU" b="1" i="1" dirty="0"/>
          </a:p>
        </p:txBody>
      </p:sp>
      <p:sp>
        <p:nvSpPr>
          <p:cNvPr id="11" name="TextBox 10">
            <a:extLst>
              <a:ext uri="{FF2B5EF4-FFF2-40B4-BE49-F238E27FC236}">
                <a16:creationId xmlns:a16="http://schemas.microsoft.com/office/drawing/2014/main" id="{3DCB2250-939C-48CA-81B8-578743BEE44D}"/>
              </a:ext>
            </a:extLst>
          </p:cNvPr>
          <p:cNvSpPr txBox="1"/>
          <p:nvPr/>
        </p:nvSpPr>
        <p:spPr>
          <a:xfrm>
            <a:off x="2687907" y="1578338"/>
            <a:ext cx="1787669" cy="369332"/>
          </a:xfrm>
          <a:prstGeom prst="rect">
            <a:avLst/>
          </a:prstGeom>
          <a:ln w="31750">
            <a:solidFill>
              <a:srgbClr val="0099FF"/>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i="1" dirty="0"/>
              <a:t>OMC4DBD setup</a:t>
            </a:r>
            <a:endParaRPr lang="ru-RU" b="1" i="1" dirty="0"/>
          </a:p>
        </p:txBody>
      </p:sp>
      <p:cxnSp>
        <p:nvCxnSpPr>
          <p:cNvPr id="13" name="Прямая со стрелкой 12"/>
          <p:cNvCxnSpPr/>
          <p:nvPr/>
        </p:nvCxnSpPr>
        <p:spPr>
          <a:xfrm flipH="1">
            <a:off x="2271252" y="1947670"/>
            <a:ext cx="766917" cy="5604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4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t="32139" b="11439"/>
          <a:stretch/>
        </p:blipFill>
        <p:spPr>
          <a:xfrm>
            <a:off x="5196349" y="1391585"/>
            <a:ext cx="5143500" cy="3869460"/>
          </a:xfrm>
          <a:prstGeom prst="rect">
            <a:avLst/>
          </a:prstGeom>
        </p:spPr>
      </p:pic>
      <p:pic>
        <p:nvPicPr>
          <p:cNvPr id="7" name="Объект 4">
            <a:extLst>
              <a:ext uri="{FF2B5EF4-FFF2-40B4-BE49-F238E27FC236}">
                <a16:creationId xmlns:a16="http://schemas.microsoft.com/office/drawing/2014/main" id="{4F544B1C-3882-4B43-BE65-1E409EA39BAE}"/>
              </a:ext>
            </a:extLst>
          </p:cNvPr>
          <p:cNvPicPr>
            <a:picLocks noChangeAspect="1"/>
          </p:cNvPicPr>
          <p:nvPr/>
        </p:nvPicPr>
        <p:blipFill>
          <a:blip r:embed="rId4"/>
          <a:stretch>
            <a:fillRect/>
          </a:stretch>
        </p:blipFill>
        <p:spPr>
          <a:xfrm>
            <a:off x="344944" y="557599"/>
            <a:ext cx="4899438" cy="5347901"/>
          </a:xfrm>
          <a:prstGeom prst="rect">
            <a:avLst/>
          </a:prstGeom>
        </p:spPr>
      </p:pic>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5</a:t>
            </a:fld>
            <a:endParaRPr lang="ru-RU"/>
          </a:p>
        </p:txBody>
      </p:sp>
      <p:sp>
        <p:nvSpPr>
          <p:cNvPr id="6" name="TextBox 5"/>
          <p:cNvSpPr txBox="1"/>
          <p:nvPr/>
        </p:nvSpPr>
        <p:spPr>
          <a:xfrm>
            <a:off x="2229878" y="112250"/>
            <a:ext cx="8737629"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Paul Scherrer Institute, </a:t>
            </a:r>
            <a:r>
              <a:rPr lang="en-US" sz="4400" b="1" dirty="0">
                <a:solidFill>
                  <a:srgbClr val="0099FF"/>
                </a:solidFill>
                <a:effectLst>
                  <a:innerShdw blurRad="63500" dist="50800" dir="8100000">
                    <a:prstClr val="black">
                      <a:alpha val="50000"/>
                    </a:prstClr>
                  </a:innerShdw>
                </a:effectLst>
                <a:sym typeface="Symbol" panose="05050102010706020507" pitchFamily="18" charset="2"/>
              </a:rPr>
              <a:t>E-1 beam</a:t>
            </a:r>
            <a:endParaRPr lang="ru-RU" sz="4400" b="1" dirty="0">
              <a:solidFill>
                <a:srgbClr val="0099FF"/>
              </a:solidFill>
              <a:effectLst>
                <a:innerShdw blurRad="63500" dist="50800" dir="8100000">
                  <a:prstClr val="black">
                    <a:alpha val="50000"/>
                  </a:prstClr>
                </a:innerShdw>
              </a:effectLst>
            </a:endParaRPr>
          </a:p>
        </p:txBody>
      </p:sp>
      <p:sp>
        <p:nvSpPr>
          <p:cNvPr id="9" name="TextBox 8">
            <a:extLst>
              <a:ext uri="{FF2B5EF4-FFF2-40B4-BE49-F238E27FC236}">
                <a16:creationId xmlns:a16="http://schemas.microsoft.com/office/drawing/2014/main" id="{5234DC17-7A2A-F34C-93D1-252444305D64}"/>
              </a:ext>
            </a:extLst>
          </p:cNvPr>
          <p:cNvSpPr txBox="1"/>
          <p:nvPr/>
        </p:nvSpPr>
        <p:spPr>
          <a:xfrm>
            <a:off x="5244382" y="5479901"/>
            <a:ext cx="3701654" cy="646331"/>
          </a:xfrm>
          <a:prstGeom prst="rect">
            <a:avLst/>
          </a:prstGeom>
          <a:noFill/>
        </p:spPr>
        <p:txBody>
          <a:bodyPr wrap="none" rtlCol="0">
            <a:spAutoFit/>
          </a:bodyPr>
          <a:lstStyle/>
          <a:p>
            <a:r>
              <a:rPr lang="en-US" b="1" i="1" dirty="0"/>
              <a:t>Impulse</a:t>
            </a:r>
            <a:r>
              <a:rPr lang="ru-RU" b="1" i="1" dirty="0"/>
              <a:t>	–	15 - 40 </a:t>
            </a:r>
            <a:r>
              <a:rPr lang="en-US" b="1" i="1" dirty="0"/>
              <a:t>MeV</a:t>
            </a:r>
            <a:r>
              <a:rPr lang="ru-RU" b="1" i="1" dirty="0"/>
              <a:t>/</a:t>
            </a:r>
            <a:r>
              <a:rPr lang="en-US" b="1" i="1" dirty="0"/>
              <a:t>C</a:t>
            </a:r>
            <a:endParaRPr lang="ru-RU" b="1" i="1" dirty="0"/>
          </a:p>
          <a:p>
            <a:r>
              <a:rPr lang="en-US" b="1" i="1" dirty="0"/>
              <a:t>Intensity</a:t>
            </a:r>
            <a:r>
              <a:rPr lang="ru-RU" b="1" i="1" dirty="0"/>
              <a:t> 	– 	 2</a:t>
            </a:r>
            <a:r>
              <a:rPr lang="en-US" b="1" i="1" dirty="0"/>
              <a:t>x</a:t>
            </a:r>
            <a:r>
              <a:rPr lang="ru-RU" b="1" i="1" dirty="0"/>
              <a:t>10</a:t>
            </a:r>
            <a:r>
              <a:rPr lang="ru-RU" b="1" i="1" baseline="30000" dirty="0"/>
              <a:t>3</a:t>
            </a:r>
            <a:r>
              <a:rPr lang="ru-RU" b="1" i="1" dirty="0"/>
              <a:t> – 6</a:t>
            </a:r>
            <a:r>
              <a:rPr lang="en-US" b="1" i="1" dirty="0"/>
              <a:t>x</a:t>
            </a:r>
            <a:r>
              <a:rPr lang="ru-RU" b="1" i="1" dirty="0"/>
              <a:t>10</a:t>
            </a:r>
            <a:r>
              <a:rPr lang="en-US" b="1" i="1" baseline="30000" dirty="0"/>
              <a:t>4</a:t>
            </a:r>
            <a:r>
              <a:rPr lang="en-US" b="1" i="1" dirty="0"/>
              <a:t> c</a:t>
            </a:r>
            <a:r>
              <a:rPr lang="en-US" b="1" i="1" baseline="30000" dirty="0"/>
              <a:t>-1</a:t>
            </a:r>
            <a:r>
              <a:rPr lang="ru-RU" b="1" i="1" dirty="0"/>
              <a:t> </a:t>
            </a:r>
          </a:p>
        </p:txBody>
      </p:sp>
      <p:sp>
        <p:nvSpPr>
          <p:cNvPr id="10" name="TextBox 9"/>
          <p:cNvSpPr txBox="1"/>
          <p:nvPr/>
        </p:nvSpPr>
        <p:spPr>
          <a:xfrm>
            <a:off x="8347430" y="1015495"/>
            <a:ext cx="1677062" cy="369332"/>
          </a:xfrm>
          <a:prstGeom prst="rect">
            <a:avLst/>
          </a:prstGeom>
          <a:noFill/>
        </p:spPr>
        <p:txBody>
          <a:bodyPr wrap="none" rtlCol="0">
            <a:spAutoFit/>
          </a:bodyPr>
          <a:lstStyle/>
          <a:p>
            <a:r>
              <a:rPr lang="en-US" b="1" i="1" dirty="0"/>
              <a:t>Campaign 2023</a:t>
            </a:r>
            <a:endParaRPr lang="ru-RU" b="1" i="1" dirty="0"/>
          </a:p>
        </p:txBody>
      </p:sp>
      <p:cxnSp>
        <p:nvCxnSpPr>
          <p:cNvPr id="14" name="Прямая со стрелкой 13"/>
          <p:cNvCxnSpPr>
            <a:stCxn id="17" idx="1"/>
          </p:cNvCxnSpPr>
          <p:nvPr/>
        </p:nvCxnSpPr>
        <p:spPr>
          <a:xfrm flipH="1">
            <a:off x="6598693" y="1588086"/>
            <a:ext cx="3794077" cy="92890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10392770" y="1407190"/>
            <a:ext cx="1498502" cy="361792"/>
          </a:xfrm>
          <a:prstGeom prst="round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Beamline</a:t>
            </a:r>
            <a:endParaRPr lang="ru-RU" b="1" i="1" dirty="0">
              <a:solidFill>
                <a:schemeClr val="tx1"/>
              </a:solidFill>
            </a:endParaRPr>
          </a:p>
        </p:txBody>
      </p:sp>
      <p:cxnSp>
        <p:nvCxnSpPr>
          <p:cNvPr id="18" name="Прямая со стрелкой 17"/>
          <p:cNvCxnSpPr>
            <a:stCxn id="21" idx="1"/>
          </p:cNvCxnSpPr>
          <p:nvPr/>
        </p:nvCxnSpPr>
        <p:spPr>
          <a:xfrm flipH="1" flipV="1">
            <a:off x="7768100" y="2972657"/>
            <a:ext cx="2624670" cy="3297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10392770" y="2824735"/>
            <a:ext cx="1533759" cy="361792"/>
          </a:xfrm>
          <a:prstGeom prst="round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Our setup</a:t>
            </a:r>
          </a:p>
        </p:txBody>
      </p:sp>
      <p:cxnSp>
        <p:nvCxnSpPr>
          <p:cNvPr id="22" name="Прямая со стрелкой 21"/>
          <p:cNvCxnSpPr>
            <a:stCxn id="25" idx="1"/>
          </p:cNvCxnSpPr>
          <p:nvPr/>
        </p:nvCxnSpPr>
        <p:spPr>
          <a:xfrm flipH="1">
            <a:off x="9812740" y="3627390"/>
            <a:ext cx="580030" cy="400747"/>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10392770" y="3446494"/>
            <a:ext cx="1533759" cy="361792"/>
          </a:xfrm>
          <a:prstGeom prst="round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rPr>
              <a:t>Dewars</a:t>
            </a:r>
            <a:endParaRPr lang="ru-RU" b="1" i="1" dirty="0">
              <a:solidFill>
                <a:schemeClr val="tx1"/>
              </a:solidFill>
            </a:endParaRPr>
          </a:p>
        </p:txBody>
      </p:sp>
      <p:sp>
        <p:nvSpPr>
          <p:cNvPr id="30" name="Скругленный прямоугольник 29"/>
          <p:cNvSpPr/>
          <p:nvPr/>
        </p:nvSpPr>
        <p:spPr>
          <a:xfrm>
            <a:off x="10392770" y="4124187"/>
            <a:ext cx="1533759" cy="597938"/>
          </a:xfrm>
          <a:prstGeom prst="round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sym typeface="Symbol" panose="05050102010706020507" pitchFamily="18" charset="2"/>
              </a:rPr>
              <a:t>Electronic Racks</a:t>
            </a:r>
            <a:endParaRPr lang="ru-RU" b="1" i="1" dirty="0">
              <a:solidFill>
                <a:schemeClr val="tx1"/>
              </a:solidFill>
            </a:endParaRPr>
          </a:p>
        </p:txBody>
      </p:sp>
      <p:cxnSp>
        <p:nvCxnSpPr>
          <p:cNvPr id="31" name="Прямая со стрелкой 30"/>
          <p:cNvCxnSpPr>
            <a:stCxn id="30" idx="1"/>
          </p:cNvCxnSpPr>
          <p:nvPr/>
        </p:nvCxnSpPr>
        <p:spPr>
          <a:xfrm flipH="1">
            <a:off x="8796244" y="4423156"/>
            <a:ext cx="1596526" cy="13149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10392770" y="2056405"/>
            <a:ext cx="1498502" cy="587434"/>
          </a:xfrm>
          <a:prstGeom prst="round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MONUMENT </a:t>
            </a:r>
            <a:r>
              <a:rPr lang="en-US" b="1" i="1" dirty="0" err="1">
                <a:solidFill>
                  <a:schemeClr val="tx1"/>
                </a:solidFill>
              </a:rPr>
              <a:t>collab</a:t>
            </a:r>
            <a:endParaRPr lang="ru-RU" b="1" i="1" dirty="0">
              <a:solidFill>
                <a:schemeClr val="tx1"/>
              </a:solidFill>
            </a:endParaRPr>
          </a:p>
        </p:txBody>
      </p:sp>
      <p:cxnSp>
        <p:nvCxnSpPr>
          <p:cNvPr id="35" name="Прямая со стрелкой 34"/>
          <p:cNvCxnSpPr>
            <a:stCxn id="32" idx="1"/>
          </p:cNvCxnSpPr>
          <p:nvPr/>
        </p:nvCxnSpPr>
        <p:spPr>
          <a:xfrm flipH="1">
            <a:off x="8994660" y="2350122"/>
            <a:ext cx="1398110" cy="18843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49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4319848" y="6409380"/>
            <a:ext cx="4114800" cy="365125"/>
          </a:xfrm>
        </p:spPr>
        <p:txBody>
          <a:bodyPr/>
          <a:lstStyle/>
          <a:p>
            <a:r>
              <a:rPr lang="en-US" dirty="0"/>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6</a:t>
            </a:fld>
            <a:endParaRPr lang="ru-RU"/>
          </a:p>
        </p:txBody>
      </p:sp>
      <p:pic>
        <p:nvPicPr>
          <p:cNvPr id="6" name="Рисунок 5">
            <a:extLst>
              <a:ext uri="{FF2B5EF4-FFF2-40B4-BE49-F238E27FC236}">
                <a16:creationId xmlns:a16="http://schemas.microsoft.com/office/drawing/2014/main" id="{D784E716-27BA-1B45-9415-A34BCE378627}"/>
              </a:ext>
            </a:extLst>
          </p:cNvPr>
          <p:cNvPicPr>
            <a:picLocks noChangeAspect="1"/>
          </p:cNvPicPr>
          <p:nvPr/>
        </p:nvPicPr>
        <p:blipFill>
          <a:blip r:embed="rId3"/>
          <a:stretch>
            <a:fillRect/>
          </a:stretch>
        </p:blipFill>
        <p:spPr>
          <a:xfrm>
            <a:off x="261663" y="777300"/>
            <a:ext cx="10422701" cy="5685109"/>
          </a:xfrm>
          <a:prstGeom prst="rect">
            <a:avLst/>
          </a:prstGeom>
        </p:spPr>
      </p:pic>
      <p:sp>
        <p:nvSpPr>
          <p:cNvPr id="7" name="TextBox 6"/>
          <p:cNvSpPr txBox="1"/>
          <p:nvPr/>
        </p:nvSpPr>
        <p:spPr>
          <a:xfrm>
            <a:off x="757084" y="113320"/>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Simplified scheme of the experimental setup</a:t>
            </a:r>
            <a:endParaRPr lang="ru-RU" sz="4400" b="1" dirty="0">
              <a:solidFill>
                <a:srgbClr val="0099FF"/>
              </a:solidFill>
              <a:effectLst>
                <a:innerShdw blurRad="63500" dist="50800" dir="8100000">
                  <a:prstClr val="black">
                    <a:alpha val="50000"/>
                  </a:prstClr>
                </a:innerShdw>
              </a:effectLst>
            </a:endParaRPr>
          </a:p>
        </p:txBody>
      </p:sp>
      <p:sp>
        <p:nvSpPr>
          <p:cNvPr id="9" name="TextBox 8">
            <a:extLst>
              <a:ext uri="{FF2B5EF4-FFF2-40B4-BE49-F238E27FC236}">
                <a16:creationId xmlns:a16="http://schemas.microsoft.com/office/drawing/2014/main" id="{1BCE00C9-A719-AA47-B8C7-E7E15CF000C5}"/>
              </a:ext>
            </a:extLst>
          </p:cNvPr>
          <p:cNvSpPr txBox="1"/>
          <p:nvPr/>
        </p:nvSpPr>
        <p:spPr>
          <a:xfrm>
            <a:off x="6377248" y="5164010"/>
            <a:ext cx="4307115" cy="1200329"/>
          </a:xfrm>
          <a:prstGeom prst="rect">
            <a:avLst/>
          </a:prstGeom>
          <a:noFill/>
          <a:ln w="19050">
            <a:solidFill>
              <a:srgbClr val="0099FF"/>
            </a:solidFill>
          </a:ln>
        </p:spPr>
        <p:txBody>
          <a:bodyPr wrap="square" rtlCol="0">
            <a:spAutoFit/>
          </a:bodyPr>
          <a:lstStyle/>
          <a:p>
            <a:r>
              <a:rPr lang="en-US" sz="2400" dirty="0"/>
              <a:t>PMT0, PMT1, PMT2 – H10720</a:t>
            </a:r>
          </a:p>
          <a:p>
            <a:r>
              <a:rPr lang="en-US" sz="2400" dirty="0"/>
              <a:t>PMT3 – R6233</a:t>
            </a:r>
          </a:p>
          <a:p>
            <a:r>
              <a:rPr lang="en-US" sz="2400" dirty="0"/>
              <a:t>Target:</a:t>
            </a:r>
            <a:r>
              <a:rPr lang="ru-RU" sz="2400" dirty="0"/>
              <a:t> </a:t>
            </a:r>
            <a:r>
              <a:rPr lang="en-US" sz="2400" dirty="0"/>
              <a:t>Solid or Gaseous isotopes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15990A-B2F9-8345-B0C4-8AE816B41AA8}"/>
                  </a:ext>
                </a:extLst>
              </p:cNvPr>
              <p:cNvSpPr txBox="1"/>
              <p:nvPr/>
            </p:nvSpPr>
            <p:spPr>
              <a:xfrm>
                <a:off x="309914" y="6060439"/>
                <a:ext cx="3728686" cy="401970"/>
              </a:xfrm>
              <a:prstGeom prst="rect">
                <a:avLst/>
              </a:prstGeom>
              <a:noFill/>
              <a:ln w="19050">
                <a:solidFill>
                  <a:srgbClr val="0099FF"/>
                </a:solidFill>
              </a:ln>
            </p:spPr>
            <p:txBody>
              <a:bodyPr wrap="square" rtlCol="0">
                <a:spAutoFit/>
              </a:bodyPr>
              <a:lstStyle/>
              <a:p>
                <a:pPr algn="ct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𝐶</m:t>
                        </m:r>
                        <m:r>
                          <a:rPr lang="en-US" b="0" i="1" smtClean="0">
                            <a:latin typeface="Cambria Math" panose="02040503050406030204" pitchFamily="18" charset="0"/>
                          </a:rPr>
                          <m:t>0</m:t>
                        </m:r>
                      </m:e>
                    </m:bar>
                    <m:r>
                      <a:rPr lang="en-US" b="0" i="1" smtClean="0">
                        <a:latin typeface="Cambria Math" panose="02040503050406030204" pitchFamily="18" charset="0"/>
                      </a:rPr>
                      <m:t> </m:t>
                    </m:r>
                  </m:oMath>
                </a14:m>
                <a:r>
                  <a:rPr lang="en-US" dirty="0"/>
                  <a:t>&amp; C1 &amp; C2 &amp; </a:t>
                </a:r>
                <a14:m>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𝐶</m:t>
                        </m:r>
                        <m:r>
                          <a:rPr lang="en-US" b="0" i="1" smtClean="0">
                            <a:latin typeface="Cambria Math" panose="02040503050406030204" pitchFamily="18" charset="0"/>
                          </a:rPr>
                          <m:t>3</m:t>
                        </m:r>
                      </m:e>
                    </m:bar>
                    <m:r>
                      <a:rPr lang="en-US" b="0" i="1" smtClean="0">
                        <a:latin typeface="Cambria Math" panose="02040503050406030204" pitchFamily="18" charset="0"/>
                      </a:rPr>
                      <m:t>   →</m:t>
                    </m:r>
                    <m:r>
                      <a:rPr lang="en-US" b="0" i="1" smtClean="0">
                        <a:latin typeface="Cambria Math" panose="02040503050406030204" pitchFamily="18" charset="0"/>
                      </a:rPr>
                      <m:t>𝐸𝑉𝐸𝑁𝑇</m:t>
                    </m:r>
                  </m:oMath>
                </a14:m>
                <a:endParaRPr lang="ru-RU" dirty="0"/>
              </a:p>
            </p:txBody>
          </p:sp>
        </mc:Choice>
        <mc:Fallback xmlns="">
          <p:sp>
            <p:nvSpPr>
              <p:cNvPr id="10" name="TextBox 9">
                <a:extLst>
                  <a:ext uri="{FF2B5EF4-FFF2-40B4-BE49-F238E27FC236}">
                    <a16:creationId xmlns:a16="http://schemas.microsoft.com/office/drawing/2014/main" id="{D315990A-B2F9-8345-B0C4-8AE816B41AA8}"/>
                  </a:ext>
                </a:extLst>
              </p:cNvPr>
              <p:cNvSpPr txBox="1">
                <a:spLocks noRot="1" noChangeAspect="1" noMove="1" noResize="1" noEditPoints="1" noAdjustHandles="1" noChangeArrowheads="1" noChangeShapeType="1" noTextEdit="1"/>
              </p:cNvSpPr>
              <p:nvPr/>
            </p:nvSpPr>
            <p:spPr>
              <a:xfrm>
                <a:off x="309914" y="6060439"/>
                <a:ext cx="3728686" cy="401970"/>
              </a:xfrm>
              <a:prstGeom prst="rect">
                <a:avLst/>
              </a:prstGeom>
              <a:blipFill>
                <a:blip r:embed="rId4"/>
                <a:stretch>
                  <a:fillRect b="-20290"/>
                </a:stretch>
              </a:blipFill>
              <a:ln w="19050">
                <a:solidFill>
                  <a:srgbClr val="0099FF"/>
                </a:solidFill>
              </a:ln>
            </p:spPr>
            <p:txBody>
              <a:bodyPr/>
              <a:lstStyle/>
              <a:p>
                <a:r>
                  <a:rPr lang="ru-RU">
                    <a:noFill/>
                  </a:rPr>
                  <a:t> </a:t>
                </a:r>
              </a:p>
            </p:txBody>
          </p:sp>
        </mc:Fallback>
      </mc:AlternateContent>
    </p:spTree>
    <p:extLst>
      <p:ext uri="{BB962C8B-B14F-4D97-AF65-F5344CB8AC3E}">
        <p14:creationId xmlns:p14="http://schemas.microsoft.com/office/powerpoint/2010/main" val="309751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8" y="1152648"/>
            <a:ext cx="7825812" cy="4543330"/>
          </a:xfrm>
          <a:prstGeom prst="rect">
            <a:avLst/>
          </a:prstGeom>
          <a:ln w="19050">
            <a:solidFill>
              <a:srgbClr val="0099FF"/>
            </a:solidFill>
          </a:ln>
        </p:spPr>
      </p:pic>
      <p:sp>
        <p:nvSpPr>
          <p:cNvPr id="4" name="Нижний колонтитул 3">
            <a:extLst>
              <a:ext uri="{FF2B5EF4-FFF2-40B4-BE49-F238E27FC236}">
                <a16:creationId xmlns:a16="http://schemas.microsoft.com/office/drawing/2014/main" id="{00677B9C-575F-4BA7-A515-E182A7E65F47}"/>
              </a:ext>
            </a:extLst>
          </p:cNvPr>
          <p:cNvSpPr>
            <a:spLocks noGrp="1"/>
          </p:cNvSpPr>
          <p:nvPr>
            <p:ph type="ftr" sz="quarter" idx="11"/>
          </p:nvPr>
        </p:nvSpPr>
        <p:spPr/>
        <p:txBody>
          <a:bodyPr/>
          <a:lstStyle/>
          <a:p>
            <a:r>
              <a:rPr lang="en-US"/>
              <a:t>59th meeting of the PAC for Nuclear Physics (kazarcevs@jinr.ru)</a:t>
            </a:r>
            <a:endParaRPr lang="ru-RU" dirty="0"/>
          </a:p>
        </p:txBody>
      </p:sp>
      <p:sp>
        <p:nvSpPr>
          <p:cNvPr id="5" name="Номер слайда 4">
            <a:extLst>
              <a:ext uri="{FF2B5EF4-FFF2-40B4-BE49-F238E27FC236}">
                <a16:creationId xmlns:a16="http://schemas.microsoft.com/office/drawing/2014/main" id="{874BBA07-5F75-45C4-BCF0-625EE6FCE4FD}"/>
              </a:ext>
            </a:extLst>
          </p:cNvPr>
          <p:cNvSpPr>
            <a:spLocks noGrp="1"/>
          </p:cNvSpPr>
          <p:nvPr>
            <p:ph type="sldNum" sz="quarter" idx="12"/>
          </p:nvPr>
        </p:nvSpPr>
        <p:spPr/>
        <p:txBody>
          <a:bodyPr/>
          <a:lstStyle/>
          <a:p>
            <a:fld id="{C0562A71-6A28-435F-9812-36497D4FB87B}" type="slidenum">
              <a:rPr lang="ru-RU" smtClean="0"/>
              <a:t>7</a:t>
            </a:fld>
            <a:endParaRPr lang="ru-RU" dirty="0"/>
          </a:p>
        </p:txBody>
      </p:sp>
      <p:sp>
        <p:nvSpPr>
          <p:cNvPr id="6" name="TextBox 5">
            <a:extLst>
              <a:ext uri="{FF2B5EF4-FFF2-40B4-BE49-F238E27FC236}">
                <a16:creationId xmlns:a16="http://schemas.microsoft.com/office/drawing/2014/main" id="{8E63E4C8-324F-45C8-B999-25ED77BA7DFF}"/>
              </a:ext>
            </a:extLst>
          </p:cNvPr>
          <p:cNvSpPr txBox="1"/>
          <p:nvPr/>
        </p:nvSpPr>
        <p:spPr>
          <a:xfrm>
            <a:off x="757084" y="113320"/>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Scheme of  the signal connection </a:t>
            </a:r>
            <a:endParaRPr lang="ru-RU" sz="4400" b="1" dirty="0">
              <a:solidFill>
                <a:srgbClr val="0099FF"/>
              </a:solidFill>
              <a:effectLst>
                <a:innerShdw blurRad="63500" dist="50800" dir="8100000">
                  <a:prstClr val="black">
                    <a:alpha val="50000"/>
                  </a:prstClr>
                </a:innerShdw>
              </a:effectLst>
            </a:endParaRPr>
          </a:p>
        </p:txBody>
      </p:sp>
      <p:sp>
        <p:nvSpPr>
          <p:cNvPr id="7" name="TextBox 6">
            <a:extLst>
              <a:ext uri="{FF2B5EF4-FFF2-40B4-BE49-F238E27FC236}">
                <a16:creationId xmlns:a16="http://schemas.microsoft.com/office/drawing/2014/main" id="{C9EBD71B-8C61-4629-89AF-36889FFE61B3}"/>
              </a:ext>
            </a:extLst>
          </p:cNvPr>
          <p:cNvSpPr txBox="1"/>
          <p:nvPr/>
        </p:nvSpPr>
        <p:spPr>
          <a:xfrm>
            <a:off x="3140676" y="2817423"/>
            <a:ext cx="914400" cy="914400"/>
          </a:xfrm>
          <a:prstGeom prst="rect">
            <a:avLst/>
          </a:prstGeom>
          <a:noFill/>
        </p:spPr>
        <p:txBody>
          <a:bodyPr wrap="square" rtlCol="0">
            <a:spAutoFit/>
          </a:bodyPr>
          <a:lstStyle/>
          <a:p>
            <a:endParaRPr lang="ru-RU" dirty="0"/>
          </a:p>
        </p:txBody>
      </p:sp>
      <p:sp>
        <p:nvSpPr>
          <p:cNvPr id="3" name="Скругленный прямоугольник 2"/>
          <p:cNvSpPr/>
          <p:nvPr/>
        </p:nvSpPr>
        <p:spPr>
          <a:xfrm>
            <a:off x="706395" y="3731823"/>
            <a:ext cx="3278659" cy="1631092"/>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a:t>
            </a:r>
            <a:r>
              <a:rPr lang="ru-RU" dirty="0">
                <a:solidFill>
                  <a:schemeClr val="tx1"/>
                </a:solidFill>
              </a:rPr>
              <a:t> </a:t>
            </a:r>
            <a:r>
              <a:rPr lang="en-US" dirty="0">
                <a:solidFill>
                  <a:schemeClr val="tx1"/>
                </a:solidFill>
              </a:rPr>
              <a:t>campaign of</a:t>
            </a:r>
            <a:r>
              <a:rPr lang="ru-RU" dirty="0">
                <a:solidFill>
                  <a:schemeClr val="tx1"/>
                </a:solidFill>
              </a:rPr>
              <a:t> 2021 и 2022 </a:t>
            </a:r>
            <a:r>
              <a:rPr lang="en-US" dirty="0">
                <a:solidFill>
                  <a:schemeClr val="tx1"/>
                </a:solidFill>
              </a:rPr>
              <a:t>was used two independent DAQ (MIDAS and ALPACA).</a:t>
            </a:r>
            <a:endParaRPr lang="ru-RU" dirty="0">
              <a:solidFill>
                <a:schemeClr val="tx1"/>
              </a:solidFill>
            </a:endParaRPr>
          </a:p>
          <a:p>
            <a:pPr algn="ctr"/>
            <a:r>
              <a:rPr lang="en-US" dirty="0">
                <a:solidFill>
                  <a:schemeClr val="tx1"/>
                </a:solidFill>
              </a:rPr>
              <a:t>In</a:t>
            </a:r>
            <a:r>
              <a:rPr lang="ru-RU" dirty="0">
                <a:solidFill>
                  <a:schemeClr val="tx1"/>
                </a:solidFill>
              </a:rPr>
              <a:t> 2023 </a:t>
            </a:r>
            <a:r>
              <a:rPr lang="en-US" dirty="0">
                <a:solidFill>
                  <a:schemeClr val="tx1"/>
                </a:solidFill>
              </a:rPr>
              <a:t>MIDAS only</a:t>
            </a:r>
            <a:endParaRPr lang="ru-RU" dirty="0">
              <a:solidFill>
                <a:schemeClr val="tx1"/>
              </a:solidFill>
            </a:endParaRPr>
          </a:p>
        </p:txBody>
      </p:sp>
      <p:sp>
        <p:nvSpPr>
          <p:cNvPr id="8" name="Скругленный прямоугольник 7"/>
          <p:cNvSpPr/>
          <p:nvPr/>
        </p:nvSpPr>
        <p:spPr>
          <a:xfrm>
            <a:off x="8683478" y="1152648"/>
            <a:ext cx="3038168" cy="4543330"/>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Both DAQ use FADC </a:t>
            </a:r>
            <a:r>
              <a:rPr lang="ru-RU" dirty="0">
                <a:solidFill>
                  <a:schemeClr val="tx1"/>
                </a:solidFill>
              </a:rPr>
              <a:t> </a:t>
            </a:r>
            <a:r>
              <a:rPr lang="en-US" dirty="0">
                <a:solidFill>
                  <a:schemeClr val="tx1"/>
                </a:solidFill>
              </a:rPr>
              <a:t>SIS3316 with </a:t>
            </a:r>
            <a:r>
              <a:rPr lang="en-US" dirty="0" err="1">
                <a:solidFill>
                  <a:schemeClr val="tx1"/>
                </a:solidFill>
              </a:rPr>
              <a:t>freq</a:t>
            </a:r>
            <a:r>
              <a:rPr lang="ru-RU" dirty="0">
                <a:solidFill>
                  <a:schemeClr val="tx1"/>
                </a:solidFill>
              </a:rPr>
              <a:t> 250</a:t>
            </a:r>
            <a:r>
              <a:rPr lang="en-US" dirty="0">
                <a:solidFill>
                  <a:schemeClr val="tx1"/>
                </a:solidFill>
              </a:rPr>
              <a:t> MHz</a:t>
            </a:r>
            <a:r>
              <a:rPr lang="ru-RU" dirty="0">
                <a:solidFill>
                  <a:schemeClr val="tx1"/>
                </a:solidFill>
              </a:rPr>
              <a:t>. </a:t>
            </a:r>
            <a:endParaRPr lang="en-US" dirty="0">
              <a:solidFill>
                <a:schemeClr val="tx1"/>
              </a:solidFill>
            </a:endParaRPr>
          </a:p>
          <a:p>
            <a:pPr algn="ctr"/>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MIDAS DAQ – PSI</a:t>
            </a:r>
          </a:p>
          <a:p>
            <a:pPr marL="285750" indent="-285750">
              <a:buFont typeface="Arial" panose="020B0604020202020204" pitchFamily="34" charset="0"/>
              <a:buChar char="•"/>
            </a:pPr>
            <a:r>
              <a:rPr lang="en-US" dirty="0">
                <a:solidFill>
                  <a:schemeClr val="tx1"/>
                </a:solidFill>
              </a:rPr>
              <a:t>ALPACA  DAQ – TUM </a:t>
            </a:r>
            <a:endParaRPr lang="ru-RU" dirty="0">
              <a:solidFill>
                <a:schemeClr val="tx1"/>
              </a:solidFill>
            </a:endParaRPr>
          </a:p>
        </p:txBody>
      </p:sp>
    </p:spTree>
    <p:extLst>
      <p:ext uri="{BB962C8B-B14F-4D97-AF65-F5344CB8AC3E}">
        <p14:creationId xmlns:p14="http://schemas.microsoft.com/office/powerpoint/2010/main" val="101671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a:t>59th meeting of the PAC for Nuclear Physics (kazarcevs@jinr.ru)</a:t>
            </a:r>
            <a:endParaRPr lang="ru-RU"/>
          </a:p>
        </p:txBody>
      </p:sp>
      <p:sp>
        <p:nvSpPr>
          <p:cNvPr id="5" name="Номер слайда 4"/>
          <p:cNvSpPr>
            <a:spLocks noGrp="1"/>
          </p:cNvSpPr>
          <p:nvPr>
            <p:ph type="sldNum" sz="quarter" idx="12"/>
          </p:nvPr>
        </p:nvSpPr>
        <p:spPr/>
        <p:txBody>
          <a:bodyPr/>
          <a:lstStyle/>
          <a:p>
            <a:fld id="{C0562A71-6A28-435F-9812-36497D4FB87B}" type="slidenum">
              <a:rPr lang="ru-RU" smtClean="0"/>
              <a:t>8</a:t>
            </a:fld>
            <a:endParaRPr lang="ru-RU"/>
          </a:p>
        </p:txBody>
      </p:sp>
      <p:sp>
        <p:nvSpPr>
          <p:cNvPr id="6" name="TextBox 5"/>
          <p:cNvSpPr txBox="1"/>
          <p:nvPr/>
        </p:nvSpPr>
        <p:spPr>
          <a:xfrm>
            <a:off x="757084" y="33384"/>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Beam tuning</a:t>
            </a:r>
            <a:endParaRPr lang="ru-RU" sz="4400" b="1" dirty="0">
              <a:solidFill>
                <a:srgbClr val="0099FF"/>
              </a:solidFill>
              <a:effectLst>
                <a:innerShdw blurRad="63500" dist="50800" dir="8100000">
                  <a:prstClr val="black">
                    <a:alpha val="50000"/>
                  </a:prstClr>
                </a:innerShdw>
              </a:effectLst>
            </a:endParaRPr>
          </a:p>
        </p:txBody>
      </p:sp>
      <p:pic>
        <p:nvPicPr>
          <p:cNvPr id="7" name="Picture 8" descr="V2495 - Programmable Logic Unit PLUS - CAEN - Tools for Dis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686" y="897481"/>
            <a:ext cx="3323303" cy="293558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a:stretch>
            <a:fillRect/>
          </a:stretch>
        </p:blipFill>
        <p:spPr>
          <a:xfrm>
            <a:off x="1917291" y="918478"/>
            <a:ext cx="851714" cy="2887167"/>
          </a:xfrm>
          <a:prstGeom prst="rect">
            <a:avLst/>
          </a:prstGeom>
        </p:spPr>
      </p:pic>
      <p:cxnSp>
        <p:nvCxnSpPr>
          <p:cNvPr id="10" name="Прямая со стрелкой 9"/>
          <p:cNvCxnSpPr/>
          <p:nvPr/>
        </p:nvCxnSpPr>
        <p:spPr>
          <a:xfrm>
            <a:off x="334297" y="1307690"/>
            <a:ext cx="865238" cy="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34297" y="1568245"/>
            <a:ext cx="865238" cy="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297" y="1828800"/>
            <a:ext cx="865238" cy="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24465" y="2089355"/>
            <a:ext cx="865238" cy="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216310" y="1043451"/>
            <a:ext cx="1170038" cy="2643646"/>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53630" y="2409355"/>
            <a:ext cx="1310146" cy="923330"/>
          </a:xfrm>
          <a:prstGeom prst="rect">
            <a:avLst/>
          </a:prstGeom>
          <a:noFill/>
        </p:spPr>
        <p:txBody>
          <a:bodyPr wrap="square" rtlCol="0">
            <a:spAutoFit/>
          </a:bodyPr>
          <a:lstStyle/>
          <a:p>
            <a:pPr algn="ctr"/>
            <a:r>
              <a:rPr lang="ru-RU" dirty="0"/>
              <a:t>4 </a:t>
            </a:r>
            <a:r>
              <a:rPr lang="en-US" dirty="0"/>
              <a:t>logic signals from PMTs</a:t>
            </a:r>
            <a:endParaRPr lang="ru-RU" dirty="0"/>
          </a:p>
        </p:txBody>
      </p:sp>
      <p:sp>
        <p:nvSpPr>
          <p:cNvPr id="17" name="Стрелка вправо 16"/>
          <p:cNvSpPr/>
          <p:nvPr/>
        </p:nvSpPr>
        <p:spPr>
          <a:xfrm>
            <a:off x="1463776" y="2089355"/>
            <a:ext cx="422788" cy="6833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3062745" y="2089355"/>
            <a:ext cx="422788" cy="6833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5112771" y="2089355"/>
            <a:ext cx="422788" cy="6833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Free Engineer SVG, PNG Icon, Symbol. Downloa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105" y="960963"/>
            <a:ext cx="2646573" cy="3018328"/>
          </a:xfrm>
          <a:prstGeom prst="rect">
            <a:avLst/>
          </a:prstGeom>
          <a:noFill/>
          <a:extLst>
            <a:ext uri="{909E8E84-426E-40DD-AFC4-6F175D3DCCD1}">
              <a14:hiddenFill xmlns:a14="http://schemas.microsoft.com/office/drawing/2010/main">
                <a:solidFill>
                  <a:srgbClr val="FFFFFF"/>
                </a:solidFill>
              </a14:hiddenFill>
            </a:ext>
          </a:extLst>
        </p:spPr>
      </p:pic>
      <p:sp>
        <p:nvSpPr>
          <p:cNvPr id="21" name="Скругленный прямоугольник 20"/>
          <p:cNvSpPr/>
          <p:nvPr/>
        </p:nvSpPr>
        <p:spPr>
          <a:xfrm>
            <a:off x="427703" y="4842796"/>
            <a:ext cx="2242983" cy="1361815"/>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CAEN v2495</a:t>
            </a:r>
            <a:endParaRPr lang="ru-RU" u="sng" dirty="0">
              <a:solidFill>
                <a:schemeClr val="tx1"/>
              </a:solidFill>
            </a:endParaRPr>
          </a:p>
          <a:p>
            <a:pPr algn="ctr"/>
            <a:r>
              <a:rPr lang="en-US" dirty="0">
                <a:solidFill>
                  <a:schemeClr val="tx1"/>
                </a:solidFill>
              </a:rPr>
              <a:t>Logic module with programmable FPGA</a:t>
            </a:r>
            <a:r>
              <a:rPr lang="ru-RU" dirty="0">
                <a:solidFill>
                  <a:schemeClr val="tx1"/>
                </a:solidFill>
              </a:rPr>
              <a:t> </a:t>
            </a:r>
          </a:p>
        </p:txBody>
      </p:sp>
      <p:sp>
        <p:nvSpPr>
          <p:cNvPr id="22" name="Скругленный прямоугольник 21"/>
          <p:cNvSpPr/>
          <p:nvPr/>
        </p:nvSpPr>
        <p:spPr>
          <a:xfrm>
            <a:off x="3210845" y="4836774"/>
            <a:ext cx="2242983" cy="1361815"/>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CAEN N1081</a:t>
            </a:r>
          </a:p>
          <a:p>
            <a:pPr algn="ctr"/>
            <a:r>
              <a:rPr lang="en-US" dirty="0">
                <a:solidFill>
                  <a:schemeClr val="tx1"/>
                </a:solidFill>
              </a:rPr>
              <a:t>ONLINE DATA monitoring via</a:t>
            </a:r>
            <a:r>
              <a:rPr lang="ru-RU" dirty="0">
                <a:solidFill>
                  <a:schemeClr val="tx1"/>
                </a:solidFill>
              </a:rPr>
              <a:t> </a:t>
            </a:r>
            <a:r>
              <a:rPr lang="en-US" dirty="0">
                <a:solidFill>
                  <a:schemeClr val="tx1"/>
                </a:solidFill>
              </a:rPr>
              <a:t>Ethernet connections</a:t>
            </a:r>
            <a:endParaRPr lang="ru-RU" dirty="0">
              <a:solidFill>
                <a:schemeClr val="tx1"/>
              </a:solidFill>
            </a:endParaRPr>
          </a:p>
        </p:txBody>
      </p:sp>
      <p:cxnSp>
        <p:nvCxnSpPr>
          <p:cNvPr id="23" name="Прямая со стрелкой 22"/>
          <p:cNvCxnSpPr/>
          <p:nvPr/>
        </p:nvCxnSpPr>
        <p:spPr>
          <a:xfrm flipV="1">
            <a:off x="1199535" y="3979291"/>
            <a:ext cx="717756" cy="857483"/>
          </a:xfrm>
          <a:prstGeom prst="straightConnector1">
            <a:avLst/>
          </a:prstGeom>
          <a:ln w="34925">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3679722" y="3906178"/>
            <a:ext cx="439994" cy="942134"/>
          </a:xfrm>
          <a:prstGeom prst="straightConnector1">
            <a:avLst/>
          </a:prstGeom>
          <a:ln w="34925">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9452483" y="4836773"/>
            <a:ext cx="2242983" cy="1361815"/>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MONUMENT Collaboration</a:t>
            </a:r>
            <a:endParaRPr lang="ru-RU" dirty="0">
              <a:solidFill>
                <a:schemeClr val="tx1"/>
              </a:solidFill>
            </a:endParaRPr>
          </a:p>
        </p:txBody>
      </p:sp>
      <p:cxnSp>
        <p:nvCxnSpPr>
          <p:cNvPr id="29" name="Прямая со стрелкой 28"/>
          <p:cNvCxnSpPr>
            <a:stCxn id="28" idx="0"/>
            <a:endCxn id="2050" idx="2"/>
          </p:cNvCxnSpPr>
          <p:nvPr/>
        </p:nvCxnSpPr>
        <p:spPr>
          <a:xfrm flipV="1">
            <a:off x="10573975" y="3979291"/>
            <a:ext cx="357417" cy="857482"/>
          </a:xfrm>
          <a:prstGeom prst="straightConnector1">
            <a:avLst/>
          </a:prstGeom>
          <a:ln w="34925">
            <a:solidFill>
              <a:srgbClr val="0099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Скругленный прямоугольник 30"/>
              <p:cNvSpPr/>
              <p:nvPr/>
            </p:nvSpPr>
            <p:spPr>
              <a:xfrm>
                <a:off x="5663381" y="960962"/>
                <a:ext cx="3904633" cy="2945216"/>
              </a:xfrm>
              <a:prstGeom prst="roundRect">
                <a:avLst/>
              </a:prstGeom>
              <a:noFill/>
              <a:ln w="2222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u="sng" dirty="0">
                    <a:solidFill>
                      <a:schemeClr val="tx1"/>
                    </a:solidFill>
                  </a:rPr>
                  <a:t>Online hardware monitoring</a:t>
                </a:r>
                <a:r>
                  <a:rPr lang="ru-RU" b="1" i="1" u="sng" dirty="0">
                    <a:solidFill>
                      <a:schemeClr val="tx1"/>
                    </a:solidFill>
                  </a:rPr>
                  <a:t>:</a:t>
                </a:r>
              </a:p>
              <a:p>
                <a:pPr algn="ctr"/>
                <a:endParaRPr lang="en-US" dirty="0">
                  <a:solidFill>
                    <a:schemeClr val="tx1"/>
                  </a:solidFill>
                </a:endParaRPr>
              </a:p>
              <a:p>
                <a:pPr marL="285750" indent="-285750">
                  <a:buFont typeface="Arial" panose="020B0604020202020204" pitchFamily="34" charset="0"/>
                  <a:buChar char="•"/>
                </a:pPr>
                <a:r>
                  <a:rPr lang="en-US" dirty="0" err="1">
                    <a:solidFill>
                      <a:schemeClr val="tx1"/>
                    </a:solidFill>
                  </a:rPr>
                  <a:t>Ratemeter</a:t>
                </a:r>
                <a:r>
                  <a:rPr lang="en-US" dirty="0">
                    <a:solidFill>
                      <a:schemeClr val="tx1"/>
                    </a:solidFill>
                  </a:rPr>
                  <a:t>/Scaler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𝑛</m:t>
                        </m:r>
                      </m:sub>
                    </m:sSub>
                  </m:oMath>
                </a14:m>
                <a:endParaRPr lang="en-US" dirty="0">
                  <a:solidFill>
                    <a:schemeClr val="tx1"/>
                  </a:solidFill>
                </a:endParaRPr>
              </a:p>
              <a:p>
                <a:pPr marL="285750" indent="-285750">
                  <a:buFont typeface="Arial" panose="020B0604020202020204" pitchFamily="34" charset="0"/>
                  <a:buChar char="•"/>
                </a:pPr>
                <a:r>
                  <a:rPr lang="en-US" dirty="0" err="1">
                    <a:solidFill>
                      <a:schemeClr val="tx1"/>
                    </a:solidFill>
                  </a:rPr>
                  <a:t>Ratemeter</a:t>
                </a:r>
                <a:r>
                  <a:rPr lang="en-US" dirty="0">
                    <a:solidFill>
                      <a:schemeClr val="tx1"/>
                    </a:solidFill>
                  </a:rPr>
                  <a:t>/Scaler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&amp;</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2</m:t>
                        </m:r>
                      </m:sub>
                    </m:sSub>
                  </m:oMath>
                </a14:m>
                <a:endParaRPr lang="en-US" dirty="0">
                  <a:solidFill>
                    <a:schemeClr val="tx1"/>
                  </a:solidFill>
                </a:endParaRPr>
              </a:p>
              <a:p>
                <a:pPr marL="285750" indent="-285750">
                  <a:buFont typeface="Arial" panose="020B0604020202020204" pitchFamily="34" charset="0"/>
                  <a:buChar char="•"/>
                </a:pPr>
                <a:r>
                  <a:rPr lang="en-US" dirty="0">
                    <a:solidFill>
                      <a:schemeClr val="tx1"/>
                    </a:solidFill>
                  </a:rPr>
                  <a:t>Ratemeter/Scaler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𝑜𝑟</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3</m:t>
                        </m:r>
                      </m:sub>
                    </m:sSub>
                  </m:oMath>
                </a14:m>
                <a:endParaRPr lang="en-US" dirty="0">
                  <a:solidFill>
                    <a:schemeClr val="tx1"/>
                  </a:solidFill>
                </a:endParaRPr>
              </a:p>
              <a:p>
                <a:pPr marL="285750" indent="-285750">
                  <a:buFont typeface="Arial" panose="020B0604020202020204" pitchFamily="34" charset="0"/>
                  <a:buChar char="•"/>
                </a:pPr>
                <a:r>
                  <a:rPr lang="en-US" dirty="0">
                    <a:solidFill>
                      <a:schemeClr val="tx1"/>
                    </a:solidFill>
                  </a:rPr>
                  <a:t>Ratemeter/Scaler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&amp;</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&amp;</m:t>
                    </m:r>
                    <m:acc>
                      <m:accPr>
                        <m:chr m:val="̅"/>
                        <m:ctrlPr>
                          <a:rPr lang="en-US" b="0" i="1" smtClean="0">
                            <a:solidFill>
                              <a:schemeClr val="tx1"/>
                            </a:solidFill>
                            <a:latin typeface="Cambria Math" panose="02040503050406030204" pitchFamily="18" charset="0"/>
                          </a:rPr>
                        </m:ctrlPr>
                      </m:acc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3</m:t>
                            </m:r>
                          </m:sub>
                        </m:sSub>
                      </m:e>
                    </m:acc>
                  </m:oMath>
                </a14:m>
                <a:endParaRPr lang="en-US" dirty="0">
                  <a:solidFill>
                    <a:schemeClr val="tx1"/>
                  </a:solidFill>
                </a:endParaRPr>
              </a:p>
              <a:p>
                <a:pPr marL="285750" indent="-285750">
                  <a:buFont typeface="Arial" panose="020B0604020202020204" pitchFamily="34" charset="0"/>
                  <a:buChar char="•"/>
                </a:pPr>
                <a:r>
                  <a:rPr lang="en-US" dirty="0">
                    <a:solidFill>
                      <a:schemeClr val="tx1"/>
                    </a:solidFill>
                  </a:rPr>
                  <a:t>Ratemeter/Scaler </a:t>
                </a:r>
                <a14:m>
                  <m:oMath xmlns:m="http://schemas.openxmlformats.org/officeDocument/2006/math">
                    <m:acc>
                      <m:accPr>
                        <m:chr m:val="̅"/>
                        <m:ctrlPr>
                          <a:rPr lang="en-US" i="1" smtClean="0">
                            <a:solidFill>
                              <a:schemeClr val="tx1"/>
                            </a:solidFill>
                            <a:latin typeface="Cambria Math" panose="02040503050406030204" pitchFamily="18" charset="0"/>
                          </a:rPr>
                        </m:ctrlPr>
                      </m:accPr>
                      <m:e>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e>
                    </m:acc>
                    <m:r>
                      <a:rPr lang="en-US" b="0" i="1" smtClean="0">
                        <a:solidFill>
                          <a:schemeClr val="tx1"/>
                        </a:solidFill>
                        <a:latin typeface="Cambria Math" panose="02040503050406030204" pitchFamily="18" charset="0"/>
                      </a:rPr>
                      <m:t>&amp;</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&amp;</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&amp;</m:t>
                    </m:r>
                    <m:acc>
                      <m:accPr>
                        <m:chr m:val="̅"/>
                        <m:ctrlPr>
                          <a:rPr lang="en-US" i="1">
                            <a:solidFill>
                              <a:schemeClr val="tx1"/>
                            </a:solidFill>
                            <a:latin typeface="Cambria Math" panose="02040503050406030204" pitchFamily="18" charset="0"/>
                          </a:rPr>
                        </m:ctrlPr>
                      </m:acc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i="1">
                                <a:solidFill>
                                  <a:schemeClr val="tx1"/>
                                </a:solidFill>
                                <a:latin typeface="Cambria Math" panose="02040503050406030204" pitchFamily="18" charset="0"/>
                              </a:rPr>
                              <m:t>3</m:t>
                            </m:r>
                          </m:sub>
                        </m:sSub>
                      </m:e>
                    </m:acc>
                  </m:oMath>
                </a14:m>
                <a:endParaRPr lang="en-US" dirty="0">
                  <a:solidFill>
                    <a:schemeClr val="tx1"/>
                  </a:solidFill>
                </a:endParaRPr>
              </a:p>
              <a:p>
                <a:pPr marL="285750" indent="-285750">
                  <a:buFont typeface="Arial" panose="020B0604020202020204" pitchFamily="34" charset="0"/>
                  <a:buChar char="•"/>
                </a:pPr>
                <a:r>
                  <a:rPr lang="en-US" dirty="0" err="1">
                    <a:solidFill>
                      <a:schemeClr val="tx1"/>
                    </a:solidFill>
                  </a:rPr>
                  <a:t>Ratemeter</a:t>
                </a:r>
                <a:r>
                  <a:rPr lang="en-US" dirty="0">
                    <a:solidFill>
                      <a:schemeClr val="tx1"/>
                    </a:solidFill>
                  </a:rPr>
                  <a:t>/Scaler </a:t>
                </a:r>
                <a:r>
                  <a:rPr lang="en-US" b="1" i="1" u="sng" dirty="0">
                    <a:solidFill>
                      <a:schemeClr val="tx1"/>
                    </a:solidFill>
                  </a:rPr>
                  <a:t>Pileups</a:t>
                </a:r>
              </a:p>
              <a:p>
                <a:pPr marL="285750" indent="-285750">
                  <a:buFont typeface="Arial" panose="020B0604020202020204" pitchFamily="34" charset="0"/>
                  <a:buChar char="•"/>
                </a:pPr>
                <a:endParaRPr lang="ru-RU" i="1" u="sng" dirty="0">
                  <a:solidFill>
                    <a:schemeClr val="tx1"/>
                  </a:solidFill>
                </a:endParaRPr>
              </a:p>
            </p:txBody>
          </p:sp>
        </mc:Choice>
        <mc:Fallback xmlns="">
          <p:sp>
            <p:nvSpPr>
              <p:cNvPr id="31" name="Скругленный прямоугольник 30"/>
              <p:cNvSpPr>
                <a:spLocks noRot="1" noChangeAspect="1" noMove="1" noResize="1" noEditPoints="1" noAdjustHandles="1" noChangeArrowheads="1" noChangeShapeType="1" noTextEdit="1"/>
              </p:cNvSpPr>
              <p:nvPr/>
            </p:nvSpPr>
            <p:spPr>
              <a:xfrm>
                <a:off x="5663381" y="960962"/>
                <a:ext cx="3904633" cy="2945216"/>
              </a:xfrm>
              <a:prstGeom prst="roundRect">
                <a:avLst/>
              </a:prstGeom>
              <a:blipFill>
                <a:blip r:embed="rId6"/>
                <a:stretch>
                  <a:fillRect/>
                </a:stretch>
              </a:blipFill>
              <a:ln w="22225">
                <a:solidFill>
                  <a:srgbClr val="0099FF"/>
                </a:solidFill>
              </a:ln>
            </p:spPr>
            <p:txBody>
              <a:bodyPr/>
              <a:lstStyle/>
              <a:p>
                <a:r>
                  <a:rPr lang="ru-RU">
                    <a:noFill/>
                  </a:rPr>
                  <a:t> </a:t>
                </a:r>
              </a:p>
            </p:txBody>
          </p:sp>
        </mc:Fallback>
      </mc:AlternateContent>
      <p:sp>
        <p:nvSpPr>
          <p:cNvPr id="37" name="Стрелка вправо 36"/>
          <p:cNvSpPr/>
          <p:nvPr/>
        </p:nvSpPr>
        <p:spPr>
          <a:xfrm>
            <a:off x="9695834" y="2020390"/>
            <a:ext cx="422788" cy="6833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632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a16="http://schemas.microsoft.com/office/drawing/2014/main" id="{DB9281AE-F677-4A1C-BD59-C401DA564D5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94956" y="3918260"/>
            <a:ext cx="2507674" cy="2507674"/>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a:xfrm>
            <a:off x="4048276" y="6472494"/>
            <a:ext cx="4114800" cy="365125"/>
          </a:xfrm>
        </p:spPr>
        <p:txBody>
          <a:bodyPr/>
          <a:lstStyle/>
          <a:p>
            <a:r>
              <a:rPr lang="en-US" dirty="0"/>
              <a:t>59th meeting of the PAC for Nuclear Physics (kazarcevs@jinr.ru)</a:t>
            </a:r>
            <a:endParaRPr lang="ru-RU" dirty="0"/>
          </a:p>
        </p:txBody>
      </p:sp>
      <p:sp>
        <p:nvSpPr>
          <p:cNvPr id="5" name="Номер слайда 4"/>
          <p:cNvSpPr>
            <a:spLocks noGrp="1"/>
          </p:cNvSpPr>
          <p:nvPr>
            <p:ph type="sldNum" sz="quarter" idx="12"/>
          </p:nvPr>
        </p:nvSpPr>
        <p:spPr/>
        <p:txBody>
          <a:bodyPr/>
          <a:lstStyle/>
          <a:p>
            <a:fld id="{C0562A71-6A28-435F-9812-36497D4FB87B}" type="slidenum">
              <a:rPr lang="ru-RU" smtClean="0"/>
              <a:t>9</a:t>
            </a:fld>
            <a:endParaRPr lang="ru-RU"/>
          </a:p>
        </p:txBody>
      </p:sp>
      <p:sp>
        <p:nvSpPr>
          <p:cNvPr id="6" name="TextBox 5"/>
          <p:cNvSpPr txBox="1"/>
          <p:nvPr/>
        </p:nvSpPr>
        <p:spPr>
          <a:xfrm>
            <a:off x="757084" y="33384"/>
            <a:ext cx="10596715" cy="769441"/>
          </a:xfrm>
          <a:prstGeom prst="rect">
            <a:avLst/>
          </a:prstGeom>
          <a:noFill/>
        </p:spPr>
        <p:txBody>
          <a:bodyPr wrap="square" rtlCol="0">
            <a:spAutoFit/>
          </a:bodyPr>
          <a:lstStyle/>
          <a:p>
            <a:pPr algn="ctr"/>
            <a:r>
              <a:rPr lang="en-US" sz="4400" b="1" dirty="0">
                <a:solidFill>
                  <a:srgbClr val="0099FF"/>
                </a:solidFill>
                <a:effectLst>
                  <a:innerShdw blurRad="63500" dist="50800" dir="8100000">
                    <a:prstClr val="black">
                      <a:alpha val="50000"/>
                    </a:prstClr>
                  </a:innerShdw>
                </a:effectLst>
              </a:rPr>
              <a:t>PMTs HV remote control</a:t>
            </a:r>
            <a:endParaRPr lang="ru-RU" sz="4400" b="1" dirty="0">
              <a:solidFill>
                <a:srgbClr val="0099FF"/>
              </a:solidFill>
              <a:effectLst>
                <a:innerShdw blurRad="63500" dist="50800" dir="8100000">
                  <a:prstClr val="black">
                    <a:alpha val="50000"/>
                  </a:prstClr>
                </a:innerShdw>
              </a:effectLst>
            </a:endParaRPr>
          </a:p>
        </p:txBody>
      </p:sp>
      <p:pic>
        <p:nvPicPr>
          <p:cNvPr id="7" name="Picture 4" descr="pmt module">
            <a:extLst>
              <a:ext uri="{FF2B5EF4-FFF2-40B4-BE49-F238E27FC236}">
                <a16:creationId xmlns:a16="http://schemas.microsoft.com/office/drawing/2014/main" id="{DAB61DF7-DD91-4FFC-82FC-079D9328CB0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6" b="89931" l="10000" r="99479">
                        <a14:foregroundMark x1="80938" y1="64063" x2="80938" y2="64063"/>
                        <a14:foregroundMark x1="92344" y1="48264" x2="92344" y2="48264"/>
                        <a14:foregroundMark x1="93854" y1="26736" x2="93854" y2="26736"/>
                        <a14:foregroundMark x1="96563" y1="18924" x2="96563" y2="18924"/>
                        <a14:foregroundMark x1="94219" y1="23438" x2="94219" y2="23438"/>
                        <a14:foregroundMark x1="81979" y1="68056" x2="81979" y2="68056"/>
                        <a14:foregroundMark x1="96615" y1="20313" x2="96615" y2="20313"/>
                        <a14:foregroundMark x1="97240" y1="18403" x2="97240" y2="18403"/>
                        <a14:foregroundMark x1="98542" y1="18924" x2="98542" y2="18924"/>
                        <a14:foregroundMark x1="98854" y1="16840" x2="99479" y2="16319"/>
                        <a14:foregroundMark x1="71302" y1="32986" x2="71302" y2="32986"/>
                        <a14:foregroundMark x1="66354" y1="82639" x2="66354" y2="82639"/>
                        <a14:foregroundMark x1="61458" y1="74653" x2="61458" y2="74653"/>
                        <a14:foregroundMark x1="61354" y1="73264" x2="61354" y2="73264"/>
                        <a14:foregroundMark x1="66354" y1="78125" x2="66354" y2="78125"/>
                      </a14:backgroundRemoval>
                    </a14:imgEffect>
                  </a14:imgLayer>
                </a14:imgProps>
              </a:ext>
              <a:ext uri="{28A0092B-C50C-407E-A947-70E740481C1C}">
                <a14:useLocalDpi xmlns:a14="http://schemas.microsoft.com/office/drawing/2010/main"/>
              </a:ext>
            </a:extLst>
          </a:blip>
          <a:srcRect l="77328"/>
          <a:stretch/>
        </p:blipFill>
        <p:spPr bwMode="auto">
          <a:xfrm>
            <a:off x="1178759" y="2776271"/>
            <a:ext cx="1633785" cy="21618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mt module">
            <a:extLst>
              <a:ext uri="{FF2B5EF4-FFF2-40B4-BE49-F238E27FC236}">
                <a16:creationId xmlns:a16="http://schemas.microsoft.com/office/drawing/2014/main" id="{79242D7D-96A7-4FB0-81B2-5E78AB4539D1}"/>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896" b="89931" l="10000" r="99479">
                        <a14:foregroundMark x1="80938" y1="64063" x2="80938" y2="64063"/>
                        <a14:foregroundMark x1="92344" y1="48264" x2="92344" y2="48264"/>
                        <a14:foregroundMark x1="93854" y1="26736" x2="93854" y2="26736"/>
                        <a14:foregroundMark x1="96563" y1="18924" x2="96563" y2="18924"/>
                        <a14:foregroundMark x1="94219" y1="23438" x2="94219" y2="23438"/>
                        <a14:foregroundMark x1="81979" y1="68056" x2="81979" y2="68056"/>
                        <a14:foregroundMark x1="96615" y1="20313" x2="96615" y2="20313"/>
                        <a14:foregroundMark x1="97240" y1="18403" x2="97240" y2="18403"/>
                        <a14:foregroundMark x1="98542" y1="18924" x2="98542" y2="18924"/>
                        <a14:foregroundMark x1="98854" y1="16840" x2="99479" y2="16319"/>
                        <a14:foregroundMark x1="71302" y1="32986" x2="71302" y2="32986"/>
                        <a14:foregroundMark x1="66354" y1="82639" x2="66354" y2="82639"/>
                        <a14:foregroundMark x1="61458" y1="74653" x2="61458" y2="74653"/>
                        <a14:foregroundMark x1="61354" y1="73264" x2="61354" y2="73264"/>
                        <a14:foregroundMark x1="66354" y1="78125" x2="66354" y2="78125"/>
                      </a14:backgroundRemoval>
                    </a14:imgEffect>
                  </a14:imgLayer>
                </a14:imgProps>
              </a:ext>
              <a:ext uri="{28A0092B-C50C-407E-A947-70E740481C1C}">
                <a14:useLocalDpi xmlns:a14="http://schemas.microsoft.com/office/drawing/2010/main"/>
              </a:ext>
            </a:extLst>
          </a:blip>
          <a:srcRect l="57328" r="23318"/>
          <a:stretch/>
        </p:blipFill>
        <p:spPr bwMode="auto">
          <a:xfrm>
            <a:off x="1237593" y="869044"/>
            <a:ext cx="1516118" cy="23501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4C4CDD-F750-4902-BDF2-184CF04E3BD0}"/>
              </a:ext>
            </a:extLst>
          </p:cNvPr>
          <p:cNvSpPr txBox="1"/>
          <p:nvPr/>
        </p:nvSpPr>
        <p:spPr>
          <a:xfrm>
            <a:off x="3074657" y="1503731"/>
            <a:ext cx="2507674" cy="1200329"/>
          </a:xfrm>
          <a:prstGeom prst="rect">
            <a:avLst/>
          </a:prstGeom>
          <a:noFill/>
        </p:spPr>
        <p:txBody>
          <a:bodyPr wrap="none" rtlCol="0">
            <a:spAutoFit/>
          </a:bodyPr>
          <a:lstStyle/>
          <a:p>
            <a:r>
              <a:rPr lang="en-US" dirty="0"/>
              <a:t>C0 counter</a:t>
            </a:r>
          </a:p>
          <a:p>
            <a:r>
              <a:rPr lang="en-US" dirty="0"/>
              <a:t>PMT H10720 x2 </a:t>
            </a:r>
            <a:endParaRPr lang="ru-RU" dirty="0"/>
          </a:p>
          <a:p>
            <a:r>
              <a:rPr lang="en-US" dirty="0"/>
              <a:t>Built-in HV power supply</a:t>
            </a:r>
          </a:p>
          <a:p>
            <a:r>
              <a:rPr lang="en-US" dirty="0"/>
              <a:t>0.5 – 1.1 VDC adjustable</a:t>
            </a:r>
          </a:p>
        </p:txBody>
      </p:sp>
      <p:sp>
        <p:nvSpPr>
          <p:cNvPr id="10" name="TextBox 9">
            <a:extLst>
              <a:ext uri="{FF2B5EF4-FFF2-40B4-BE49-F238E27FC236}">
                <a16:creationId xmlns:a16="http://schemas.microsoft.com/office/drawing/2014/main" id="{DA8D65D3-6730-44CD-9AB6-BB54F10A3E08}"/>
              </a:ext>
            </a:extLst>
          </p:cNvPr>
          <p:cNvSpPr txBox="1"/>
          <p:nvPr/>
        </p:nvSpPr>
        <p:spPr>
          <a:xfrm>
            <a:off x="3048001" y="3365431"/>
            <a:ext cx="2507674" cy="1477328"/>
          </a:xfrm>
          <a:prstGeom prst="rect">
            <a:avLst/>
          </a:prstGeom>
          <a:noFill/>
        </p:spPr>
        <p:txBody>
          <a:bodyPr wrap="none" rtlCol="0">
            <a:spAutoFit/>
          </a:bodyPr>
          <a:lstStyle/>
          <a:p>
            <a:r>
              <a:rPr lang="en-US" dirty="0"/>
              <a:t>C1, C2 counters</a:t>
            </a:r>
          </a:p>
          <a:p>
            <a:r>
              <a:rPr lang="en-US" dirty="0"/>
              <a:t>PMT H6780</a:t>
            </a:r>
          </a:p>
          <a:p>
            <a:r>
              <a:rPr lang="en-US" dirty="0"/>
              <a:t>Built-in HV power supply</a:t>
            </a:r>
          </a:p>
          <a:p>
            <a:r>
              <a:rPr lang="en-US" dirty="0"/>
              <a:t>0.5 – 1.1 VDC adjustable</a:t>
            </a:r>
          </a:p>
          <a:p>
            <a:endParaRPr lang="ru-RU" dirty="0"/>
          </a:p>
        </p:txBody>
      </p:sp>
      <p:sp>
        <p:nvSpPr>
          <p:cNvPr id="11" name="TextBox 10">
            <a:extLst>
              <a:ext uri="{FF2B5EF4-FFF2-40B4-BE49-F238E27FC236}">
                <a16:creationId xmlns:a16="http://schemas.microsoft.com/office/drawing/2014/main" id="{E5408E5A-6D43-4BD1-8426-1F77ED5EC21E}"/>
              </a:ext>
            </a:extLst>
          </p:cNvPr>
          <p:cNvSpPr txBox="1"/>
          <p:nvPr/>
        </p:nvSpPr>
        <p:spPr>
          <a:xfrm>
            <a:off x="7937880" y="993421"/>
            <a:ext cx="2230162" cy="646331"/>
          </a:xfrm>
          <a:prstGeom prst="rect">
            <a:avLst/>
          </a:prstGeom>
          <a:noFill/>
        </p:spPr>
        <p:txBody>
          <a:bodyPr wrap="none" rtlCol="0">
            <a:spAutoFit/>
          </a:bodyPr>
          <a:lstStyle/>
          <a:p>
            <a:pPr algn="ctr"/>
            <a:r>
              <a:rPr lang="en-US" dirty="0"/>
              <a:t>Remote control with </a:t>
            </a:r>
          </a:p>
          <a:p>
            <a:pPr algn="ctr"/>
            <a:r>
              <a:rPr lang="en-US" dirty="0"/>
              <a:t>Crate ICPDAS ET-878P</a:t>
            </a:r>
            <a:endParaRPr lang="ru-RU" dirty="0"/>
          </a:p>
        </p:txBody>
      </p:sp>
      <p:pic>
        <p:nvPicPr>
          <p:cNvPr id="12" name="Picture 6">
            <a:extLst>
              <a:ext uri="{FF2B5EF4-FFF2-40B4-BE49-F238E27FC236}">
                <a16:creationId xmlns:a16="http://schemas.microsoft.com/office/drawing/2014/main" id="{CC6947B8-2C3B-4AFE-901A-6786C30E32B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23675" y="1635715"/>
            <a:ext cx="4850236" cy="1996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6108DAA-9D7B-41F2-A7D3-26AF65711435}"/>
              </a:ext>
            </a:extLst>
          </p:cNvPr>
          <p:cNvSpPr txBox="1"/>
          <p:nvPr/>
        </p:nvSpPr>
        <p:spPr>
          <a:xfrm>
            <a:off x="7794956" y="3494355"/>
            <a:ext cx="2687402" cy="923330"/>
          </a:xfrm>
          <a:prstGeom prst="rect">
            <a:avLst/>
          </a:prstGeom>
          <a:noFill/>
        </p:spPr>
        <p:txBody>
          <a:bodyPr wrap="none" rtlCol="0">
            <a:spAutoFit/>
          </a:bodyPr>
          <a:lstStyle/>
          <a:p>
            <a:r>
              <a:rPr lang="en-US" dirty="0"/>
              <a:t>Digital to Analog converter</a:t>
            </a:r>
          </a:p>
          <a:p>
            <a:r>
              <a:rPr lang="en-US" dirty="0"/>
              <a:t>ICPDAS </a:t>
            </a:r>
            <a:r>
              <a:rPr lang="en-US" b="1" i="0" cap="all" dirty="0">
                <a:solidFill>
                  <a:srgbClr val="3F3F3F"/>
                </a:solidFill>
                <a:effectLst/>
                <a:latin typeface="Noto Sans"/>
              </a:rPr>
              <a:t>I-87028UW-G</a:t>
            </a:r>
          </a:p>
          <a:p>
            <a:endParaRPr lang="ru-RU" dirty="0"/>
          </a:p>
        </p:txBody>
      </p:sp>
      <p:cxnSp>
        <p:nvCxnSpPr>
          <p:cNvPr id="14" name="Прямая соединительная линия 13">
            <a:extLst>
              <a:ext uri="{FF2B5EF4-FFF2-40B4-BE49-F238E27FC236}">
                <a16:creationId xmlns:a16="http://schemas.microsoft.com/office/drawing/2014/main" id="{9A886DF1-9BB5-4111-BA70-190A19E2E2D2}"/>
              </a:ext>
            </a:extLst>
          </p:cNvPr>
          <p:cNvCxnSpPr>
            <a:cxnSpLocks/>
          </p:cNvCxnSpPr>
          <p:nvPr/>
        </p:nvCxnSpPr>
        <p:spPr>
          <a:xfrm>
            <a:off x="5812220" y="3729371"/>
            <a:ext cx="586912"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B17340C1-DA13-4417-8C79-A0600313296B}"/>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rot="13331749">
            <a:off x="1430983" y="4514284"/>
            <a:ext cx="1016352" cy="1888710"/>
          </a:xfrm>
          <a:prstGeom prst="rect">
            <a:avLst/>
          </a:prstGeom>
          <a:ln>
            <a:noFill/>
          </a:ln>
          <a:effectLst>
            <a:softEdge rad="112500"/>
          </a:effectLst>
        </p:spPr>
      </p:pic>
      <p:sp>
        <p:nvSpPr>
          <p:cNvPr id="16" name="TextBox 15">
            <a:extLst>
              <a:ext uri="{FF2B5EF4-FFF2-40B4-BE49-F238E27FC236}">
                <a16:creationId xmlns:a16="http://schemas.microsoft.com/office/drawing/2014/main" id="{CE479870-A78A-4A70-95A2-80D95B0D8A35}"/>
              </a:ext>
            </a:extLst>
          </p:cNvPr>
          <p:cNvSpPr txBox="1"/>
          <p:nvPr/>
        </p:nvSpPr>
        <p:spPr>
          <a:xfrm>
            <a:off x="3048001" y="5199258"/>
            <a:ext cx="2974428" cy="1477328"/>
          </a:xfrm>
          <a:prstGeom prst="rect">
            <a:avLst/>
          </a:prstGeom>
          <a:noFill/>
        </p:spPr>
        <p:txBody>
          <a:bodyPr wrap="square" rtlCol="0">
            <a:spAutoFit/>
          </a:bodyPr>
          <a:lstStyle/>
          <a:p>
            <a:r>
              <a:rPr lang="en-US" dirty="0"/>
              <a:t>C3 Counter</a:t>
            </a:r>
          </a:p>
          <a:p>
            <a:r>
              <a:rPr lang="ru-RU" dirty="0"/>
              <a:t>3</a:t>
            </a:r>
            <a:r>
              <a:rPr lang="en-US" dirty="0"/>
              <a:t>” PMT R6091</a:t>
            </a:r>
          </a:p>
          <a:p>
            <a:r>
              <a:rPr lang="en-US" dirty="0"/>
              <a:t>With </a:t>
            </a:r>
            <a:r>
              <a:rPr lang="en-US" dirty="0" err="1"/>
              <a:t>Traco</a:t>
            </a:r>
            <a:r>
              <a:rPr lang="en-US" dirty="0"/>
              <a:t> DC-DC for HV</a:t>
            </a:r>
          </a:p>
          <a:p>
            <a:r>
              <a:rPr lang="en-US" dirty="0"/>
              <a:t>0-4 VDC adjustable</a:t>
            </a:r>
          </a:p>
          <a:p>
            <a:r>
              <a:rPr lang="en-US" dirty="0"/>
              <a:t> </a:t>
            </a:r>
            <a:endParaRPr lang="ru-RU" dirty="0"/>
          </a:p>
        </p:txBody>
      </p:sp>
      <p:sp>
        <p:nvSpPr>
          <p:cNvPr id="17" name="Прямоугольник 16">
            <a:extLst>
              <a:ext uri="{FF2B5EF4-FFF2-40B4-BE49-F238E27FC236}">
                <a16:creationId xmlns:a16="http://schemas.microsoft.com/office/drawing/2014/main" id="{C7FA0DE3-E47B-4976-B7DD-165F0C9688AF}"/>
              </a:ext>
            </a:extLst>
          </p:cNvPr>
          <p:cNvSpPr/>
          <p:nvPr/>
        </p:nvSpPr>
        <p:spPr>
          <a:xfrm>
            <a:off x="830317" y="1032808"/>
            <a:ext cx="4981903" cy="5393126"/>
          </a:xfrm>
          <a:prstGeom prst="rect">
            <a:avLst/>
          </a:prstGeom>
          <a:noFill/>
          <a:ln w="22225" cap="flat" cmpd="sng" algn="ctr">
            <a:solidFill>
              <a:srgbClr val="0099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52FE8673-1CF3-4225-9325-22004E08D8C0}"/>
              </a:ext>
            </a:extLst>
          </p:cNvPr>
          <p:cNvSpPr/>
          <p:nvPr/>
        </p:nvSpPr>
        <p:spPr>
          <a:xfrm>
            <a:off x="6399132" y="1032808"/>
            <a:ext cx="5255172" cy="5393126"/>
          </a:xfrm>
          <a:prstGeom prst="rect">
            <a:avLst/>
          </a:prstGeom>
          <a:noFill/>
          <a:ln w="22225" cap="flat" cmpd="sng" algn="ctr">
            <a:solidFill>
              <a:srgbClr val="0099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ru-RU"/>
          </a:p>
        </p:txBody>
      </p:sp>
    </p:spTree>
    <p:extLst>
      <p:ext uri="{BB962C8B-B14F-4D97-AF65-F5344CB8AC3E}">
        <p14:creationId xmlns:p14="http://schemas.microsoft.com/office/powerpoint/2010/main" val="36460334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3013</Words>
  <Application>Microsoft Macintosh PowerPoint</Application>
  <PresentationFormat>Widescreen</PresentationFormat>
  <Paragraphs>236</Paragraphs>
  <Slides>22</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Adobe Fan Heiti Std B</vt:lpstr>
      <vt:lpstr>Arial</vt:lpstr>
      <vt:lpstr>Book Antiqua</vt:lpstr>
      <vt:lpstr>Calibri</vt:lpstr>
      <vt:lpstr>Calibri Light</vt:lpstr>
      <vt:lpstr>Cambria Math</vt:lpstr>
      <vt:lpstr>Corbel</vt:lpstr>
      <vt:lpstr>Georgia</vt:lpstr>
      <vt:lpstr>Noto Sans</vt:lpstr>
      <vt:lpstr>Roboto</vt:lpstr>
      <vt:lpstr>Symbol</vt:lpstr>
      <vt:lpstr>Wingdings</vt:lpstr>
      <vt:lpstr>Тема Office</vt:lpstr>
      <vt:lpstr>Equation</vt:lpstr>
      <vt:lpstr>PowerPoint Presentation</vt:lpstr>
      <vt:lpstr>    L. Baudis2, V. Belov1, T. Comellato3, T. Cocolios4, H. Ejiri5,  M. Fomina1, I.H. Hashim6, K.Gusev1,3, L. Jokiniemi7, S. Kazartsev1,8, A. Knecht9,  F. Othman6, I. Ostrovskiy10, N.Rumyantseva1,  M. Schwarz3, S. Schönert 3, M. Shirchenko1, E. Shevchik1, Yu. Shitov1,J. Suhonen7,  S.M. Vogiatzi9,11, C. Wiesinger3, I. Zhitnikov1, and D. Zinatulina1  1Joint Institute for Nuclear Research, Dubna, Russia. 2Physik-Institut, University of Zurich, Zurich, Switzerland 3Technische Universität München, Garching, Germany. 4KU Leuven, Institute for Nuclear and Radiation Physics, Leuven, Belgium 5Research Center on Nuclear Physics, Osaka University, Ibaraki, Osaka, Japan 6Department of Physics, Universiti Teknologi Malaysia, Johor Bahru, Malaysia. 7Department of Physics, University of Jyväskylä, Jyväskylä, Finland. 8Voronezh State University, Voronezh, Russia. 9Paul Scherrer Institut, Villigen, Switzerland. 10Department of Physics and Astronomy, University of Alabama, Tuscaloosa, AL, USA 11ETH Zurich, Switzerland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Марк Ширченко</cp:lastModifiedBy>
  <cp:revision>97</cp:revision>
  <dcterms:created xsi:type="dcterms:W3CDTF">2024-05-29T12:03:23Z</dcterms:created>
  <dcterms:modified xsi:type="dcterms:W3CDTF">2024-06-02T23:52:19Z</dcterms:modified>
</cp:coreProperties>
</file>