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17"/>
  </p:notesMasterIdLst>
  <p:sldIdLst>
    <p:sldId id="256" r:id="rId2"/>
    <p:sldId id="278" r:id="rId3"/>
    <p:sldId id="306" r:id="rId4"/>
    <p:sldId id="280" r:id="rId5"/>
    <p:sldId id="305" r:id="rId6"/>
    <p:sldId id="300" r:id="rId7"/>
    <p:sldId id="301" r:id="rId8"/>
    <p:sldId id="302" r:id="rId9"/>
    <p:sldId id="291" r:id="rId10"/>
    <p:sldId id="304" r:id="rId11"/>
    <p:sldId id="296" r:id="rId12"/>
    <p:sldId id="294" r:id="rId13"/>
    <p:sldId id="295" r:id="rId14"/>
    <p:sldId id="298" r:id="rId15"/>
    <p:sldId id="292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454C76"/>
    <a:srgbClr val="89A3C3"/>
    <a:srgbClr val="CDCCC6"/>
    <a:srgbClr val="ADBE88"/>
    <a:srgbClr val="0386BA"/>
    <a:srgbClr val="645D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146" d="100"/>
          <a:sy n="146" d="100"/>
        </p:scale>
        <p:origin x="432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C9310-1122-478E-BC2F-D384B5328E8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601E9-E51C-4605-88CE-0526B9A77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826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920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902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50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56-7087-46FF-893C-06E04C6EA151}" type="datetime1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B836-6D75-4D1C-B4E4-8DED9D411BBD}" type="datetime1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1AA-C6B2-45BE-9200-0C1A8E2659C8}" type="datetime1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7ECD-68DC-4B80-AF49-52A9D84F8350}" type="datetime1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0978-F3A4-4049-9542-A1A790D8333B}" type="datetime1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21DB-1527-4054-BBAC-ED75C03CB3A4}" type="datetime1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06AA-3E31-416D-9E41-39295A2EBFE0}" type="datetime1">
              <a:rPr lang="ru-RU" smtClean="0"/>
              <a:t>03.06.2024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2795-343D-47D7-A535-608FB54D759D}" type="datetime1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167-F502-4B5C-8F5E-4BC66BB1CD02}" type="datetime1">
              <a:rPr lang="ru-RU" smtClean="0"/>
              <a:t>03.06.2024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C5C3-88B0-4700-899B-EFD86F77C271}" type="datetime1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13AD-A56D-428E-BA93-DB88F073C245}" type="datetime1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0DB2-90E4-43A7-9124-E3FBA0C277D6}" type="datetime1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jpg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2"/>
          <p:cNvSpPr txBox="1">
            <a:spLocks/>
          </p:cNvSpPr>
          <p:nvPr/>
        </p:nvSpPr>
        <p:spPr>
          <a:xfrm>
            <a:off x="251520" y="4891146"/>
            <a:ext cx="3528392" cy="195486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2024, Dubna, Russia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580" y="1013393"/>
            <a:ext cx="9073928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Tellurium-Loaded Organic Scintillators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Search for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Neutrinoless Double Beta Decay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2931790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ru-RU" u="sng" dirty="0"/>
              <a:t>I. </a:t>
            </a:r>
            <a:r>
              <a:rPr lang="en-US" altLang="ru-RU" u="sng" dirty="0" err="1"/>
              <a:t>Suslov</a:t>
            </a:r>
            <a:r>
              <a:rPr lang="en-US" altLang="ru-RU" dirty="0"/>
              <a:t>, I. </a:t>
            </a:r>
            <a:r>
              <a:rPr lang="en-US" altLang="ru-RU" dirty="0" err="1"/>
              <a:t>Nemchenok</a:t>
            </a:r>
            <a:r>
              <a:rPr lang="en-US" altLang="ru-RU" dirty="0"/>
              <a:t>, A. </a:t>
            </a:r>
            <a:r>
              <a:rPr lang="en-US" altLang="ru-RU" dirty="0" err="1"/>
              <a:t>Klimenko</a:t>
            </a:r>
            <a:r>
              <a:rPr lang="en-US" altLang="ru-RU" dirty="0"/>
              <a:t>, A. </a:t>
            </a:r>
            <a:r>
              <a:rPr lang="en-US" altLang="ru-RU" dirty="0" err="1"/>
              <a:t>Bystryakov</a:t>
            </a:r>
            <a:r>
              <a:rPr lang="en-US" altLang="ru-RU" dirty="0"/>
              <a:t>, I. </a:t>
            </a:r>
            <a:r>
              <a:rPr lang="en-US" altLang="ru-RU" dirty="0" err="1"/>
              <a:t>Kamnev</a:t>
            </a:r>
            <a:endParaRPr lang="ru-RU" alt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932040" y="4083918"/>
            <a:ext cx="417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59th Meeting of the PAC for Particle Physics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318"/>
            <a:ext cx="54869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err="1">
                <a:solidFill>
                  <a:srgbClr val="FEFEFE"/>
                </a:solidFill>
                <a:latin typeface="Times New Roman" pitchFamily="18" charset="0"/>
                <a:cs typeface="Times New Roman" pitchFamily="18" charset="0"/>
              </a:rPr>
              <a:t>TePS</a:t>
            </a:r>
            <a:r>
              <a:rPr lang="en-US" sz="1600" b="1" i="1" dirty="0">
                <a:solidFill>
                  <a:srgbClr val="FEFEF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complex of </a:t>
            </a:r>
            <a:r>
              <a:rPr lang="en-US" sz="16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diphenyltellurium</a:t>
            </a:r>
            <a:r>
              <a: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oxide and D2EHPA.</a:t>
            </a:r>
            <a:r>
              <a:rPr lang="ru-RU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Scintillation characteristics</a:t>
            </a:r>
            <a:endParaRPr lang="ru-RU" sz="1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81791" y="2855155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2565452" y="812246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0" name="Прямоугольник 9"/>
          <p:cNvSpPr/>
          <p:nvPr/>
        </p:nvSpPr>
        <p:spPr>
          <a:xfrm>
            <a:off x="456129" y="4224071"/>
            <a:ext cx="823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Light yield as a function of tellurium concentration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(relative unloaded plastic scintillator) and transparency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l-GR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=430 nm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optical path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cm, relative to air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TePS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complex and constant concentration PPO, POPOP (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.5%, 0.0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%, respectively)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541483"/>
              </p:ext>
            </p:extLst>
          </p:nvPr>
        </p:nvGraphicFramePr>
        <p:xfrm>
          <a:off x="456129" y="624957"/>
          <a:ext cx="4497388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Graph" r:id="rId3" imgW="9448684" imgH="7242604" progId="Origin95.Graph">
                  <p:embed/>
                </p:oleObj>
              </mc:Choice>
              <mc:Fallback>
                <p:oleObj name="Graph" r:id="rId3" imgW="9448684" imgH="7242604" progId="Origin95.Graph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29" y="624957"/>
                        <a:ext cx="4497388" cy="3435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014070"/>
              </p:ext>
            </p:extLst>
          </p:nvPr>
        </p:nvGraphicFramePr>
        <p:xfrm>
          <a:off x="6226742" y="2092517"/>
          <a:ext cx="1921377" cy="1791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251">
                  <a:extLst>
                    <a:ext uri="{9D8B030D-6E8A-4147-A177-3AD203B41FA5}">
                      <a16:colId xmlns:a16="http://schemas.microsoft.com/office/drawing/2014/main" val="694039715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4216040559"/>
                    </a:ext>
                  </a:extLst>
                </a:gridCol>
              </a:tblGrid>
              <a:tr h="201168"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2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l-GR" sz="1200" i="1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1200" i="1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=430 </a:t>
                      </a:r>
                      <a:r>
                        <a:rPr lang="ru-RU" sz="1200" i="1" baseline="-250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нм</a:t>
                      </a:r>
                      <a:r>
                        <a:rPr lang="en-US" sz="1200" i="1" baseline="-25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1, %</a:t>
                      </a:r>
                      <a:endParaRPr lang="ru-RU" sz="12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2977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0598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6706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79.6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945178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79.2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7575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215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75.9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9404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75.9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453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478635"/>
                  </a:ext>
                </a:extLst>
              </a:tr>
            </a:tbl>
          </a:graphicData>
        </a:graphic>
      </p:graphicFrame>
      <p:sp>
        <p:nvSpPr>
          <p:cNvPr id="11" name="Номер слайда 1"/>
          <p:cNvSpPr txBox="1">
            <a:spLocks/>
          </p:cNvSpPr>
          <p:nvPr/>
        </p:nvSpPr>
        <p:spPr>
          <a:xfrm>
            <a:off x="7010400" y="4948014"/>
            <a:ext cx="2133600" cy="201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6A0C35-08A6-4DD9-9F15-61F397920FA1}" type="slidenum">
              <a:rPr lang="ru-RU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10" y="581016"/>
            <a:ext cx="3807042" cy="684014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5357908" y="1271061"/>
            <a:ext cx="3708747" cy="736199"/>
            <a:chOff x="201713" y="4562456"/>
            <a:chExt cx="4944995" cy="981598"/>
          </a:xfrm>
        </p:grpSpPr>
        <p:sp>
          <p:nvSpPr>
            <p:cNvPr id="13" name="TextBox 12"/>
            <p:cNvSpPr txBox="1"/>
            <p:nvPr/>
          </p:nvSpPr>
          <p:spPr>
            <a:xfrm>
              <a:off x="1553159" y="5174722"/>
              <a:ext cx="2503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Tellurium concentration, %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201713" y="4562456"/>
              <a:ext cx="4658319" cy="643047"/>
              <a:chOff x="4090144" y="574324"/>
              <a:chExt cx="4658319" cy="643047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4090144" y="575709"/>
                <a:ext cx="4658319" cy="641662"/>
                <a:chOff x="2193137" y="4221089"/>
                <a:chExt cx="4755127" cy="1002170"/>
              </a:xfrm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2339751" y="4221089"/>
                  <a:ext cx="4608513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2915816" y="4221089"/>
                  <a:ext cx="0" cy="50405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2339751" y="4221089"/>
                  <a:ext cx="0" cy="50405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3563888" y="4221089"/>
                  <a:ext cx="0" cy="50405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4211960" y="4221089"/>
                  <a:ext cx="0" cy="50405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4890140" y="4221089"/>
                  <a:ext cx="0" cy="50405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652120" y="4221089"/>
                  <a:ext cx="0" cy="50405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6372200" y="4221089"/>
                  <a:ext cx="0" cy="50405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6948264" y="4221089"/>
                  <a:ext cx="0" cy="50405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TextBox 38"/>
                <p:cNvSpPr txBox="1"/>
                <p:nvPr/>
              </p:nvSpPr>
              <p:spPr>
                <a:xfrm>
                  <a:off x="2193137" y="4646423"/>
                  <a:ext cx="356062" cy="576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ru-RU" sz="1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4515943" y="575708"/>
                <a:ext cx="0" cy="161367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5080279" y="574326"/>
                <a:ext cx="0" cy="161367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785699" y="574324"/>
                <a:ext cx="0" cy="161367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6420577" y="574324"/>
                <a:ext cx="0" cy="161367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7125998" y="574325"/>
                <a:ext cx="0" cy="161367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831418" y="574324"/>
                <a:ext cx="0" cy="161367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8466296" y="577190"/>
                <a:ext cx="0" cy="161367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683568" y="4836168"/>
              <a:ext cx="5027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0,1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31639" y="4836168"/>
              <a:ext cx="60529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0,25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79713" y="4836168"/>
              <a:ext cx="5027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0,5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27783" y="4845461"/>
              <a:ext cx="60529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0,75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19871" y="4836380"/>
              <a:ext cx="34881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28262" y="4836380"/>
              <a:ext cx="60529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1,25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44007" y="4836168"/>
              <a:ext cx="5027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1,5</a:t>
              </a:r>
              <a:endPara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4408" y="10501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683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 txBox="1">
            <a:spLocks/>
          </p:cNvSpPr>
          <p:nvPr/>
        </p:nvSpPr>
        <p:spPr>
          <a:xfrm>
            <a:off x="8736656" y="4846678"/>
            <a:ext cx="38177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11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23478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8350" y="1131590"/>
            <a:ext cx="8411186" cy="3298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For the first time, d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iphenyltellurium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dicarboxylates, a complex compound of diphenyltellurium oxide with di-(2-ethylhexyl)phosphoric acid and tellurium dibutanediol-1,2-ate have been proposed for the use as tellurium-containing additives.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series of new TeLSs with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tellurium concentration of up to 3%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 developed, with good scintillation and optical properties.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several-month-lasting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liquid scintillator properties has been proven.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first time in the world,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plastic tellurium-loaded scintillators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been obtained. Scintillation and optical properties of the materials developed allow us to recommend them for the use in large-scale detectors to search for neutrinoless double β</a:t>
            </a:r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decay.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buFont typeface="Times New Roman" panose="02020603050405020304" pitchFamily="18" charset="0"/>
              <a:buChar char="—"/>
            </a:pPr>
            <a:endParaRPr lang="en-US" sz="1600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70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470" y="2139702"/>
            <a:ext cx="907392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Backup</a:t>
            </a: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736656" y="4846678"/>
            <a:ext cx="38177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12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71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76966"/>
            <a:ext cx="2447925" cy="232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07904" y="2348573"/>
            <a:ext cx="4933528" cy="8425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Block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installation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kumimoji="0" lang="en-GB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LS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yield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resolution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ru-RU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GB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tight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box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2 </a:t>
            </a:r>
            <a:r>
              <a:rPr lang="ru-RU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radioactive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3 – 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LS; 4 </a:t>
            </a:r>
            <a:r>
              <a:rPr lang="ru-RU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PMT; 5 –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en-GB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voltage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6 </a:t>
            </a:r>
            <a:r>
              <a:rPr lang="ru-RU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preamplifier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7 </a:t>
            </a:r>
            <a:r>
              <a:rPr lang="ru-RU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amplifier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8 </a:t>
            </a:r>
            <a:r>
              <a:rPr lang="ru-RU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converter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23478"/>
            <a:ext cx="2559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Measurement technique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972" y="598178"/>
            <a:ext cx="1162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yield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428" y="3354321"/>
            <a:ext cx="9008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UV-VIS spectra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 UV 2804 in a 10-cm cuvette relative to air at a wavelength of 390 to 600 nm.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28" y="3856079"/>
            <a:ext cx="9008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Tellurium-containing additives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UV-VIS, IR, Raman spectroscopy, elemental analysis (C, H,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Differential Scanning Calorimetry (melting point), ICP-AES (MS) (in plans)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Номер слайда 5"/>
          <p:cNvSpPr txBox="1">
            <a:spLocks/>
          </p:cNvSpPr>
          <p:nvPr/>
        </p:nvSpPr>
        <p:spPr>
          <a:xfrm>
            <a:off x="8748464" y="4846678"/>
            <a:ext cx="369962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13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93410" y="764199"/>
            <a:ext cx="32976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conditions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Teflon cuvette with uviol glass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– 40 ml, height – 2 cm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207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subtractive measurement method. 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87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40206"/>
            <a:ext cx="2986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Scintillation characteristics. </a:t>
            </a:r>
          </a:p>
          <a:p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Absolute light yield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655096" y="1910335"/>
            <a:ext cx="55115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" name="Прямоугольник 3"/>
          <p:cNvSpPr/>
          <p:nvPr/>
        </p:nvSpPr>
        <p:spPr>
          <a:xfrm>
            <a:off x="1652514" y="3971537"/>
            <a:ext cx="6159846" cy="69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di-2-ethylhexanoate diphenyltellurium</a:t>
            </a:r>
          </a:p>
          <a:p>
            <a:pPr>
              <a:lnSpc>
                <a:spcPct val="107000"/>
              </a:lnSpc>
            </a:pPr>
            <a:r>
              <a:rPr lang="en-US" sz="140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 based on </a:t>
            </a:r>
            <a:r>
              <a:rPr lang="en-US" sz="1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diisopropylnapthalene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light yield of 12.300 photons/ 1 MeV e</a:t>
            </a:r>
            <a:r>
              <a:rPr lang="en-US" sz="140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1400" i="1" baseline="30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ru-RU" sz="9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32131"/>
              </p:ext>
            </p:extLst>
          </p:nvPr>
        </p:nvGraphicFramePr>
        <p:xfrm>
          <a:off x="357833" y="1455308"/>
          <a:ext cx="8390631" cy="2389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9831">
                  <a:extLst>
                    <a:ext uri="{9D8B030D-6E8A-4147-A177-3AD203B41FA5}">
                      <a16:colId xmlns:a16="http://schemas.microsoft.com/office/drawing/2014/main" val="33546050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28780712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88480363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1520113200"/>
                    </a:ext>
                  </a:extLst>
                </a:gridCol>
              </a:tblGrid>
              <a:tr h="1466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 sample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Scintillation composition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Absolute LY, photons/MeV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method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9A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88587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unloaded</a:t>
                      </a:r>
                      <a:r>
                        <a:rPr lang="en-US" sz="14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 PPO, 0.0025%POPOP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8646±400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 to EJ-309</a:t>
                      </a:r>
                      <a:r>
                        <a:rPr lang="en-US" sz="1400" baseline="30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aseline="30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44649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TeLS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ru-RU" sz="1400" baseline="30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1% PPO, 0.04% POPOP, 30% DIPN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6399±</a:t>
                      </a: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 to EJ-309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376257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TeLS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ru-RU" sz="1400" baseline="30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2% PPO, 0.04% POPOP, 30% DIPN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5128±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 to EJ-309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651696"/>
                  </a:ext>
                </a:extLst>
              </a:tr>
              <a:tr h="325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RENO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0.3% PPO, 0.0030%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-MSB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~8000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</a:t>
                      </a:r>
                      <a:r>
                        <a:rPr lang="en-US" sz="14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anthracene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96779"/>
                  </a:ext>
                </a:extLst>
              </a:tr>
              <a:tr h="2432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Daya</a:t>
                      </a:r>
                      <a:r>
                        <a:rPr lang="en-US" sz="14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Bay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0.3% PPO, 0.0015%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-MSB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</a:t>
                      </a:r>
                      <a:r>
                        <a:rPr lang="en-US" sz="14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anthracene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105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Stereo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0.3%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PPO, 0.0020%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-MSB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Quantum efficiency of PMT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794771"/>
                  </a:ext>
                </a:extLst>
              </a:tr>
            </a:tbl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748464" y="4846678"/>
            <a:ext cx="369962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14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365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-21158" y="123478"/>
            <a:ext cx="4397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Synthesis of tellurium-containing additives</a:t>
            </a:r>
          </a:p>
        </p:txBody>
      </p:sp>
      <p:sp>
        <p:nvSpPr>
          <p:cNvPr id="10" name="Номер слайда 5"/>
          <p:cNvSpPr txBox="1">
            <a:spLocks/>
          </p:cNvSpPr>
          <p:nvPr/>
        </p:nvSpPr>
        <p:spPr>
          <a:xfrm>
            <a:off x="8748464" y="4846678"/>
            <a:ext cx="369962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15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267744" y="795894"/>
            <a:ext cx="4622998" cy="1063225"/>
            <a:chOff x="2275166" y="780686"/>
            <a:chExt cx="4738918" cy="1163248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903276"/>
                </p:ext>
              </p:extLst>
            </p:nvPr>
          </p:nvGraphicFramePr>
          <p:xfrm>
            <a:off x="2275166" y="844861"/>
            <a:ext cx="2229257" cy="4115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21" name="ISIS/Draw Sketch" r:id="rId3" imgW="2476341" imgH="457007" progId="ISISServer">
                    <p:embed/>
                  </p:oleObj>
                </mc:Choice>
                <mc:Fallback>
                  <p:oleObj name="ISIS/Draw Sketch" r:id="rId3" imgW="2476341" imgH="457007" progId="ISISServer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275166" y="844861"/>
                          <a:ext cx="2229257" cy="41155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0569454"/>
                </p:ext>
              </p:extLst>
            </p:nvPr>
          </p:nvGraphicFramePr>
          <p:xfrm>
            <a:off x="4173596" y="780686"/>
            <a:ext cx="2840488" cy="1163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22" name="ISIS/Draw Sketch" r:id="rId5" imgW="3000342" imgH="1228532" progId="ISISServer">
                    <p:embed/>
                  </p:oleObj>
                </mc:Choice>
                <mc:Fallback>
                  <p:oleObj name="ISIS/Draw Sketch" r:id="rId5" imgW="3000342" imgH="1228532" progId="ISISServer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73596" y="780686"/>
                          <a:ext cx="2840488" cy="11632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241459"/>
              </p:ext>
            </p:extLst>
          </p:nvPr>
        </p:nvGraphicFramePr>
        <p:xfrm>
          <a:off x="1475656" y="2129639"/>
          <a:ext cx="2017406" cy="371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3" name="ISIS/Draw Sketch" r:id="rId7" imgW="2066856" imgH="380897" progId="ISISServer">
                  <p:embed/>
                </p:oleObj>
              </mc:Choice>
              <mc:Fallback>
                <p:oleObj name="ISIS/Draw Sketch" r:id="rId7" imgW="2066856" imgH="380897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5656" y="2129639"/>
                        <a:ext cx="2017406" cy="371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14631"/>
              </p:ext>
            </p:extLst>
          </p:nvPr>
        </p:nvGraphicFramePr>
        <p:xfrm>
          <a:off x="3668082" y="1798405"/>
          <a:ext cx="5067012" cy="214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4" name="ISIS/Draw Sketch" r:id="rId9" imgW="6629140" imgH="2800080" progId="ISISServer">
                  <p:embed/>
                </p:oleObj>
              </mc:Choice>
              <mc:Fallback>
                <p:oleObj name="ISIS/Draw Sketch" r:id="rId9" imgW="6629140" imgH="280008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8082" y="1798405"/>
                        <a:ext cx="5067012" cy="2140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Прямая со стрелкой 25"/>
          <p:cNvCxnSpPr/>
          <p:nvPr/>
        </p:nvCxnSpPr>
        <p:spPr>
          <a:xfrm>
            <a:off x="4797486" y="2920153"/>
            <a:ext cx="707753" cy="769151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783826"/>
              </p:ext>
            </p:extLst>
          </p:nvPr>
        </p:nvGraphicFramePr>
        <p:xfrm>
          <a:off x="467544" y="3295047"/>
          <a:ext cx="3409319" cy="1345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5" name="ISIS/Draw Sketch" r:id="rId11" imgW="5067199" imgH="2000057" progId="ISISServer">
                  <p:embed/>
                </p:oleObj>
              </mc:Choice>
              <mc:Fallback>
                <p:oleObj name="ISIS/Draw Sketch" r:id="rId11" imgW="5067199" imgH="2000057" progId="ISISServer">
                  <p:embed/>
                  <p:pic>
                    <p:nvPicPr>
                      <p:cNvPr id="25" name="Объект 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7544" y="3295047"/>
                        <a:ext cx="3409319" cy="1345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196465"/>
              </p:ext>
            </p:extLst>
          </p:nvPr>
        </p:nvGraphicFramePr>
        <p:xfrm>
          <a:off x="4797486" y="3689304"/>
          <a:ext cx="2131886" cy="1142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6" name="ISIS/Draw Sketch" r:id="rId13" imgW="2647769" imgH="1418980" progId="ISISServer">
                  <p:embed/>
                </p:oleObj>
              </mc:Choice>
              <mc:Fallback>
                <p:oleObj name="ISIS/Draw Sketch" r:id="rId13" imgW="2647769" imgH="1418980" progId="ISISServer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97486" y="3689304"/>
                        <a:ext cx="2131886" cy="1142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903698"/>
              </p:ext>
            </p:extLst>
          </p:nvPr>
        </p:nvGraphicFramePr>
        <p:xfrm>
          <a:off x="143619" y="2050816"/>
          <a:ext cx="1424012" cy="1032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7" name="ISIS/Draw Sketch" r:id="rId15" imgW="1695197" imgH="1228532" progId="ISISServer">
                  <p:embed/>
                </p:oleObj>
              </mc:Choice>
              <mc:Fallback>
                <p:oleObj name="ISIS/Draw Sketch" r:id="rId15" imgW="1695197" imgH="1228532" progId="ISISServer">
                  <p:embed/>
                  <p:pic>
                    <p:nvPicPr>
                      <p:cNvPr id="18" name="Объект 1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3619" y="2050816"/>
                        <a:ext cx="1424012" cy="1032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742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>
          <a:xfrm>
            <a:off x="251520" y="114099"/>
            <a:ext cx="4680520" cy="36004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pPr lvl="0" defTabSz="914318">
              <a:lnSpc>
                <a:spcPts val="2400"/>
              </a:lnSpc>
              <a:spcBef>
                <a:spcPct val="0"/>
              </a:spcBef>
              <a:defRPr/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Neutrinoless double </a:t>
            </a:r>
            <a:r>
              <a:rPr lang="el-GR" b="1" i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β</a:t>
            </a:r>
            <a:r>
              <a:rPr lang="en-GB" b="1" i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decay</a:t>
            </a:r>
            <a:endParaRPr lang="ru-RU" b="1" i="1" noProof="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7010400" y="4948014"/>
            <a:ext cx="2133600" cy="201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6A0C35-08A6-4DD9-9F15-61F397920FA1}" type="slidenum">
              <a:rPr lang="ru-RU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670349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 of 0vββ-decay would imply:</a:t>
            </a:r>
          </a:p>
          <a:p>
            <a:pPr marL="285750" indent="-285750">
              <a:buClr>
                <a:srgbClr val="002060"/>
              </a:buClr>
              <a:buFont typeface="Times New Roman" panose="02020603050405020304" pitchFamily="18" charset="0"/>
              <a:buChar char="—"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lepton number violation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Times New Roman" panose="02020603050405020304" pitchFamily="18" charset="0"/>
              <a:buChar char="—"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presence of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Majorana term for neutrino mass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Times New Roman" panose="02020603050405020304" pitchFamily="18" charset="0"/>
              <a:buChar char="—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onstraints on neutrino mass hierarchy and scale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Times New Roman" panose="02020603050405020304" pitchFamily="18" charset="0"/>
              <a:buChar char="—"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hints at origin of matter/antimatter asymmetry.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958100"/>
              </p:ext>
            </p:extLst>
          </p:nvPr>
        </p:nvGraphicFramePr>
        <p:xfrm>
          <a:off x="4403329" y="924118"/>
          <a:ext cx="4651435" cy="3559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Graph" r:id="rId3" imgW="3920760" imgH="3000960" progId="Origin95.Graph">
                  <p:embed/>
                </p:oleObj>
              </mc:Choice>
              <mc:Fallback>
                <p:oleObj name="Graph" r:id="rId3" imgW="3920760" imgH="3000960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3329" y="924118"/>
                        <a:ext cx="4651435" cy="3559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664" y="1990555"/>
            <a:ext cx="1821403" cy="248119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841" y="4597709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algn="just"/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Šimkovic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F., et al., Physical Review C 77.4 (2008): 045503.</a:t>
            </a:r>
          </a:p>
          <a:p>
            <a:pPr marL="228600" lvl="0" algn="just"/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Meija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J., et al., Pure and Applied Chemistry 88.3 (2016): 293-306.</a:t>
            </a:r>
            <a:endParaRPr lang="ru-RU" sz="9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3528" y="4638213"/>
            <a:ext cx="8495576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1313384" y="555526"/>
            <a:ext cx="6768752" cy="3456384"/>
          </a:xfrm>
          <a:prstGeom prst="rect">
            <a:avLst/>
          </a:prstGeom>
        </p:spPr>
      </p:pic>
      <p:sp>
        <p:nvSpPr>
          <p:cNvPr id="6" name="Номер слайда 5"/>
          <p:cNvSpPr txBox="1">
            <a:spLocks/>
          </p:cNvSpPr>
          <p:nvPr/>
        </p:nvSpPr>
        <p:spPr>
          <a:xfrm>
            <a:off x="8848396" y="4846678"/>
            <a:ext cx="27003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3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548680" y="63661"/>
            <a:ext cx="5904656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Experiments searching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0νββ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946" y="4046829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 parameters drive the sensitive background and exposure and consequently the sensitivity of recent and future phases of existing experiments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196752" y="4723567"/>
            <a:ext cx="7704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Agostini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M., et al., </a:t>
            </a:r>
            <a:r>
              <a:rPr lang="da-DK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Rev. Mod. Phys. 95, 025002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52820" y="4723567"/>
            <a:ext cx="8495576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74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 txBox="1">
            <a:spLocks/>
          </p:cNvSpPr>
          <p:nvPr/>
        </p:nvSpPr>
        <p:spPr>
          <a:xfrm>
            <a:off x="8848396" y="4846678"/>
            <a:ext cx="27003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4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05132"/>
              </p:ext>
            </p:extLst>
          </p:nvPr>
        </p:nvGraphicFramePr>
        <p:xfrm>
          <a:off x="323527" y="627534"/>
          <a:ext cx="8524869" cy="37974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905516006"/>
                    </a:ext>
                  </a:extLst>
                </a:gridCol>
                <a:gridCol w="1405183">
                  <a:extLst>
                    <a:ext uri="{9D8B030D-6E8A-4147-A177-3AD203B41FA5}">
                      <a16:colId xmlns:a16="http://schemas.microsoft.com/office/drawing/2014/main" val="1921671663"/>
                    </a:ext>
                  </a:extLst>
                </a:gridCol>
                <a:gridCol w="3279598">
                  <a:extLst>
                    <a:ext uri="{9D8B030D-6E8A-4147-A177-3AD203B41FA5}">
                      <a16:colId xmlns:a16="http://schemas.microsoft.com/office/drawing/2014/main" val="25004823"/>
                    </a:ext>
                  </a:extLst>
                </a:gridCol>
                <a:gridCol w="1391816">
                  <a:extLst>
                    <a:ext uri="{9D8B030D-6E8A-4147-A177-3AD203B41FA5}">
                      <a16:colId xmlns:a16="http://schemas.microsoft.com/office/drawing/2014/main" val="2650741175"/>
                    </a:ext>
                  </a:extLst>
                </a:gridCol>
              </a:tblGrid>
              <a:tr h="226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r>
                        <a:rPr lang="ru-RU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isotope</a:t>
                      </a:r>
                      <a:r>
                        <a:rPr lang="ru-RU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</a:t>
                      </a:r>
                      <a:endParaRPr lang="ru-RU" sz="13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Scintillation</a:t>
                      </a:r>
                      <a:r>
                        <a:rPr lang="en-US" sz="1300" b="1" i="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</a:t>
                      </a:r>
                      <a:endParaRPr lang="ru-RU" sz="13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Element-containing additive</a:t>
                      </a:r>
                      <a:endParaRPr lang="ru-RU" sz="13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Light yield</a:t>
                      </a:r>
                      <a:r>
                        <a:rPr lang="ru-RU" sz="1300" b="1" i="0" baseline="30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221852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 to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6.5 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/l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en-US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2-Methylvalerate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6655391"/>
                  </a:ext>
                </a:extLst>
              </a:tr>
              <a:tr h="5951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 to 20 g/l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 to 2 g/l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en-US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en-US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Tris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trimethylhexanoate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Complexes with fluorinated </a:t>
                      </a:r>
                      <a:r>
                        <a:rPr lang="el-GR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diketonates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800245"/>
                  </a:ext>
                </a:extLst>
              </a:tr>
              <a:tr h="1850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0.32%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en-US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aseline="30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Methyloctanoate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0538300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– 3%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PMMA</a:t>
                      </a:r>
                      <a:r>
                        <a:rPr lang="ru-RU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aseline="30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Complex</a:t>
                      </a: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300" baseline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(NO</a:t>
                      </a:r>
                      <a:r>
                        <a:rPr lang="en-US" sz="1300" baseline="-25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300" baseline="-25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with HMPA</a:t>
                      </a:r>
                      <a:r>
                        <a:rPr lang="ru-RU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aseline="30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 – 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4693172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027 – 0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43%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Toluene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Nanoparticles of AMoO</a:t>
                      </a:r>
                      <a:r>
                        <a:rPr lang="en-US" sz="1300" baseline="-25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(A= Ca, 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Ba)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6801608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Tetramethyltin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3175861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10%</a:t>
                      </a: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Tetrabutyltin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 – 55%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4940775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Sn,</a:t>
                      </a: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– 15%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Polystyrene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Tetraphenyltin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tributyltin</a:t>
                      </a: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methacrylate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– 37%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0479872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1.5%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TBP</a:t>
                      </a:r>
                      <a:r>
                        <a:rPr lang="ru-RU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Chloride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3834718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Cd,</a:t>
                      </a: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0.5 – 2%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PMMA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Complex</a:t>
                      </a: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CdCl</a:t>
                      </a:r>
                      <a:r>
                        <a:rPr lang="en-US" sz="1300" baseline="-25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HMPA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 – 67%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462855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Anisole</a:t>
                      </a:r>
                      <a:endParaRPr lang="ru-RU" sz="13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Tetrakisisopropylacetoacetate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– 40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7660780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up to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g/l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en-US" sz="1300" baseline="300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Dipivaloylmethanate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9652473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Toluene</a:t>
                      </a:r>
                      <a:endParaRPr lang="ru-RU" sz="13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Nanoparticles of 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ZrO</a:t>
                      </a:r>
                      <a:r>
                        <a:rPr lang="ru-RU" sz="1300" baseline="-25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31997"/>
                  </a:ext>
                </a:extLst>
              </a:tr>
              <a:tr h="198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3%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Decane </a:t>
                      </a:r>
                      <a:r>
                        <a:rPr lang="ru-RU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en-US" sz="1300" baseline="300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Gaseous </a:t>
                      </a:r>
                      <a:r>
                        <a:rPr lang="ru-RU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0417985"/>
                  </a:ext>
                </a:extLst>
              </a:tr>
              <a:tr h="396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Complex of telluric acid with 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butanediol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</a:t>
                      </a:r>
                      <a:r>
                        <a:rPr lang="en-US" sz="1300" baseline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hexanediol</a:t>
                      </a:r>
                      <a:endParaRPr lang="en-US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670688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252536" y="4385013"/>
            <a:ext cx="7200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2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Pseudocumene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alkylbenzene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ru-RU" sz="12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Polymethylmethacrylate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ru-RU" sz="12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Tributylphosphate</a:t>
            </a:r>
            <a:r>
              <a:rPr lang="ru-RU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12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2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Hexamethylphosporoamide</a:t>
            </a:r>
            <a:r>
              <a:rPr lang="ru-RU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Relative to unloaded scintillator</a:t>
            </a:r>
            <a:endParaRPr lang="en-US" altLang="ru-RU" sz="12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540568" y="85337"/>
            <a:ext cx="5904656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Element-loaded organic scintillators in 0νββ search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6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 txBox="1">
            <a:spLocks/>
          </p:cNvSpPr>
          <p:nvPr/>
        </p:nvSpPr>
        <p:spPr>
          <a:xfrm>
            <a:off x="8848396" y="4846678"/>
            <a:ext cx="27003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5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114186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b="1" i="1" dirty="0">
                <a:solidFill>
                  <a:srgbClr val="FEFE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tellurium?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1635646"/>
            <a:ext cx="778678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Times New Roman" panose="02020603050405020304" pitchFamily="18" charset="0"/>
              <a:buChar char="—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 estimations show that almost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only available technique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future mega-projects to search for 0𝜈𝛽𝛽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decay with sources of several hundred tons and more is using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 scintillators loaded with natural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tellurium [4]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Times New Roman" panose="02020603050405020304" pitchFamily="18" charset="0"/>
              <a:buChar char="—"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natural abundance (34%)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allows using natural tellurium in experiments without expensive enrichment.</a:t>
            </a:r>
          </a:p>
          <a:p>
            <a:pPr marL="285750" indent="-285750">
              <a:buFont typeface="Times New Roman" panose="02020603050405020304" pitchFamily="18" charset="0"/>
              <a:buChar char="—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longest half-life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ordinary SM-allowed double beta decay (T</a:t>
            </a:r>
            <a:r>
              <a:rPr lang="en-US" sz="16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1∕2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2𝜈𝛽𝛽 = 8.2 × 10</a:t>
            </a:r>
            <a:r>
              <a:rPr lang="en-US" sz="16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among all 𝛽𝛽-candidates minimizes an unavoidable background contribution from the 2𝜈𝛽𝛽 mode in the ROI of 0𝜈𝛽𝛽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decay.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4715873"/>
            <a:ext cx="63184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Biller </a:t>
            </a:r>
            <a:r>
              <a:rPr lang="en-US" sz="10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S.D. </a:t>
            </a:r>
            <a:r>
              <a:rPr lang="en-US" sz="10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10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Review D - </a:t>
            </a:r>
            <a:r>
              <a:rPr lang="en-US" sz="10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r>
              <a:rPr lang="en-US" sz="10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Vol. 87, № 7. P. 071301.</a:t>
            </a:r>
            <a:endParaRPr lang="ru-RU" sz="10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2820" y="4723567"/>
            <a:ext cx="8495576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06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323529" y="656025"/>
            <a:ext cx="4803298" cy="311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Scintillation base</a:t>
            </a:r>
            <a:r>
              <a:rPr lang="ru-RU" alt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14313" indent="-214313" algn="just">
              <a:buFont typeface="Times New Roman" panose="02020603050405020304" pitchFamily="18" charset="0"/>
              <a:buChar char="—"/>
            </a:pPr>
            <a:r>
              <a:rPr lang="en-US" altLang="ru-RU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boiling point</a:t>
            </a: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Times New Roman" panose="02020603050405020304" pitchFamily="18" charset="0"/>
              <a:buChar char="—"/>
            </a:pPr>
            <a:r>
              <a:rPr lang="en-US" altLang="ru-RU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explosion and fire safety, high flash point</a:t>
            </a: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1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Times New Roman" panose="02020603050405020304" pitchFamily="18" charset="0"/>
              <a:buChar char="—"/>
            </a:pPr>
            <a:r>
              <a:rPr lang="en-US" altLang="ru-RU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non-toxicity</a:t>
            </a: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1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Times New Roman" panose="02020603050405020304" pitchFamily="18" charset="0"/>
              <a:buChar char="—"/>
            </a:pPr>
            <a:r>
              <a:rPr lang="en-US" altLang="ru-RU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 corrosive activity in relation to the materials of the detector</a:t>
            </a: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1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Times New Roman" panose="02020603050405020304" pitchFamily="18" charset="0"/>
              <a:buChar char="—"/>
            </a:pPr>
            <a:r>
              <a:rPr lang="en-US" altLang="ru-RU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and low cost</a:t>
            </a: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alt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 </a:t>
            </a:r>
            <a:r>
              <a:rPr lang="en-US" altLang="ru-RU" sz="1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alkylbenzene</a:t>
            </a:r>
            <a:r>
              <a:rPr lang="en-US" alt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[5 </a:t>
            </a:r>
            <a:r>
              <a:rPr lang="en-US" alt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8]</a:t>
            </a:r>
            <a:r>
              <a:rPr lang="ru-RU" alt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altLang="ru-RU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Polystyrene</a:t>
            </a:r>
            <a:r>
              <a:rPr lang="ru-RU" alt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[9</a:t>
            </a:r>
            <a:r>
              <a:rPr lang="ru-RU" alt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altLang="ru-RU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13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135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13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9" y="4003888"/>
            <a:ext cx="849694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51520" y="3974571"/>
            <a:ext cx="83529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Albanese, et al.,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JINST. 16 (2021) P08059. </a:t>
            </a:r>
          </a:p>
          <a:p>
            <a:pPr algn="just"/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W. </a:t>
            </a:r>
            <a:r>
              <a:rPr lang="en-US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Beriguete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al.,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NIMA. 763 (2014) 82–88</a:t>
            </a:r>
          </a:p>
          <a:p>
            <a:pPr algn="just"/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Buck, et al., JINST. 14 (2019) P01027–P01027. </a:t>
            </a:r>
          </a:p>
          <a:p>
            <a:pPr algn="just"/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S.J. </a:t>
            </a:r>
            <a:r>
              <a:rPr lang="en-US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Haselschwardt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al., NIMA. 937 (2019) 148–163. </a:t>
            </a:r>
          </a:p>
          <a:p>
            <a:pPr algn="just"/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Alekseev I. et al.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NIMA. (2016) Т. 11, № 11, С. P11011.</a:t>
            </a:r>
          </a:p>
          <a:p>
            <a:pPr algn="just"/>
            <a:r>
              <a:rPr lang="en-US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Arnold R. et al.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NIMA. (2005) Т. 536, № 1-2, С. 79-122.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364" y="84385"/>
            <a:ext cx="5843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</a:t>
            </a:r>
            <a:r>
              <a:rPr lang="en-US" b="1" i="1" dirty="0" err="1">
                <a:solidFill>
                  <a:srgbClr val="FEFE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TeOS</a:t>
            </a:r>
            <a:r>
              <a:rPr lang="ru-RU" b="1" i="1" dirty="0">
                <a:solidFill>
                  <a:srgbClr val="FEFE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Scintillation base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046050"/>
              </p:ext>
            </p:extLst>
          </p:nvPr>
        </p:nvGraphicFramePr>
        <p:xfrm>
          <a:off x="899592" y="2864719"/>
          <a:ext cx="1260358" cy="1139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" name="ISIS/Draw Sketch" r:id="rId4" imgW="1981142" imgH="1790494" progId="ISISServer">
                  <p:embed/>
                </p:oleObj>
              </mc:Choice>
              <mc:Fallback>
                <p:oleObj name="ISIS/Draw Sketch" r:id="rId4" imgW="1981142" imgH="1790494" progId="ISISServer">
                  <p:embed/>
                  <p:pic>
                    <p:nvPicPr>
                      <p:cNvPr id="6" name="Объект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9592" y="2864719"/>
                        <a:ext cx="1260358" cy="1139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Номер слайда 1"/>
          <p:cNvSpPr txBox="1">
            <a:spLocks/>
          </p:cNvSpPr>
          <p:nvPr/>
        </p:nvSpPr>
        <p:spPr>
          <a:xfrm>
            <a:off x="7010400" y="4948014"/>
            <a:ext cx="2133600" cy="201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6A0C35-08A6-4DD9-9F15-61F397920FA1}" type="slidenum">
              <a:rPr lang="ru-RU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338463"/>
              </p:ext>
            </p:extLst>
          </p:nvPr>
        </p:nvGraphicFramePr>
        <p:xfrm>
          <a:off x="2483768" y="1861776"/>
          <a:ext cx="3096344" cy="845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" name="ISIS/Draw Sketch" r:id="rId6" imgW="4009826" imgH="1095079" progId="ISISServer">
                  <p:embed/>
                </p:oleObj>
              </mc:Choice>
              <mc:Fallback>
                <p:oleObj name="ISIS/Draw Sketch" r:id="rId6" imgW="4009826" imgH="1095079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83768" y="1861776"/>
                        <a:ext cx="3096344" cy="845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338" y="1927203"/>
            <a:ext cx="1656184" cy="10301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981892" y="1890346"/>
            <a:ext cx="18998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Diisopropylnapthalene</a:t>
            </a:r>
            <a:r>
              <a:rPr lang="en-US" sz="1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[7]</a:t>
            </a:r>
            <a:r>
              <a:rPr lang="ru-RU" sz="1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97327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656291"/>
            <a:ext cx="64707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Requirements for tellurium-containing additives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Times New Roman" panose="02020603050405020304" pitchFamily="18" charset="0"/>
              <a:buChar char="—"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solubility in scintillation base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Times New Roman" panose="02020603050405020304" pitchFamily="18" charset="0"/>
              <a:buChar char="—"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absence of absorption bands in the visible region of the spectrum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14313" indent="-214313" algn="just">
              <a:buFont typeface="Times New Roman" panose="02020603050405020304" pitchFamily="18" charset="0"/>
              <a:buChar char="—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stability to hydrolysis, atmospheric oxygen and other environmental factors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14313" indent="-214313" algn="just">
              <a:buFont typeface="Times New Roman" panose="02020603050405020304" pitchFamily="18" charset="0"/>
              <a:buChar char="—"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compatibility of different detector materials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400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Times New Roman" panose="02020603050405020304" pitchFamily="18" charset="0"/>
              <a:buChar char="—"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feasibility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large-scale production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Times New Roman" panose="02020603050405020304" pitchFamily="18" charset="0"/>
              <a:buChar char="—"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non-toxicity, explosion and fire safety.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1346591" y="379708"/>
            <a:ext cx="378023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ru-RU" alt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76129"/>
            <a:ext cx="5843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</a:t>
            </a:r>
            <a:r>
              <a:rPr lang="en-US" b="1" i="1" dirty="0" err="1">
                <a:solidFill>
                  <a:srgbClr val="FEFE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TeOS</a:t>
            </a:r>
            <a:r>
              <a:rPr lang="ru-RU" b="1" i="1" dirty="0">
                <a:solidFill>
                  <a:srgbClr val="FEFE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Tellurium-containing additives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01350" y="4007615"/>
            <a:ext cx="34558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R =  </a:t>
            </a:r>
            <a:r>
              <a:rPr lang="ru-RU" sz="12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-</a:t>
            </a:r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CH(C</a:t>
            </a:r>
            <a:r>
              <a:rPr lang="en-US" sz="1200" i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H</a:t>
            </a:r>
            <a:r>
              <a:rPr lang="en-US" sz="1200" i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5</a:t>
            </a:r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)(CH</a:t>
            </a:r>
            <a:r>
              <a:rPr lang="en-US" sz="1200" i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r>
              <a:rPr lang="en-US" sz="1200" i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CH</a:t>
            </a:r>
            <a:r>
              <a:rPr lang="en-US" sz="1200" i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946958" y="3685818"/>
            <a:ext cx="1148369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350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(But)</a:t>
            </a:r>
            <a:r>
              <a:rPr lang="en-US" sz="1350" i="1" baseline="-25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350" i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44894" y="4183622"/>
            <a:ext cx="107922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Complex</a:t>
            </a:r>
            <a:r>
              <a:rPr lang="ru-RU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350" i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7897" y="2868478"/>
            <a:ext cx="12522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Hexanoate</a:t>
            </a:r>
            <a:r>
              <a:rPr lang="ru-RU" sz="135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350" i="1" dirty="0">
              <a:solidFill>
                <a:srgbClr val="00206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670594"/>
              </p:ext>
            </p:extLst>
          </p:nvPr>
        </p:nvGraphicFramePr>
        <p:xfrm>
          <a:off x="1592873" y="2426797"/>
          <a:ext cx="1659275" cy="1572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" name="ISIS/Draw Sketch" r:id="rId4" imgW="2190743" imgH="2076167" progId="ISISServer">
                  <p:embed/>
                </p:oleObj>
              </mc:Choice>
              <mc:Fallback>
                <p:oleObj name="ISIS/Draw Sketch" r:id="rId4" imgW="2190743" imgH="2076167" progId="ISISServer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2873" y="2426797"/>
                        <a:ext cx="1659275" cy="1572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35122"/>
              </p:ext>
            </p:extLst>
          </p:nvPr>
        </p:nvGraphicFramePr>
        <p:xfrm>
          <a:off x="3811392" y="2880938"/>
          <a:ext cx="2279662" cy="1221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7" name="ISIS/Draw Sketch" r:id="rId6" imgW="2647769" imgH="1418980" progId="ISISServer">
                  <p:embed/>
                </p:oleObj>
              </mc:Choice>
              <mc:Fallback>
                <p:oleObj name="ISIS/Draw Sketch" r:id="rId6" imgW="2647769" imgH="1418980" progId="ISISServer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1392" y="2880938"/>
                        <a:ext cx="2279662" cy="1221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542791"/>
              </p:ext>
            </p:extLst>
          </p:nvPr>
        </p:nvGraphicFramePr>
        <p:xfrm>
          <a:off x="6834006" y="3022366"/>
          <a:ext cx="1564427" cy="1676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8" name="ISIS/Draw Sketch" r:id="rId8" imgW="1866625" imgH="2000057" progId="ISISServer">
                  <p:embed/>
                </p:oleObj>
              </mc:Choice>
              <mc:Fallback>
                <p:oleObj name="ISIS/Draw Sketch" r:id="rId8" imgW="1866625" imgH="2000057" progId="ISISServer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34006" y="3022366"/>
                        <a:ext cx="1564427" cy="1676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Номер слайда 1"/>
          <p:cNvSpPr txBox="1">
            <a:spLocks/>
          </p:cNvSpPr>
          <p:nvPr/>
        </p:nvSpPr>
        <p:spPr>
          <a:xfrm>
            <a:off x="7010400" y="4948014"/>
            <a:ext cx="2133600" cy="201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6A0C35-08A6-4DD9-9F15-61F397920FA1}" type="slidenum">
              <a:rPr lang="ru-RU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776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4881260"/>
            <a:ext cx="2133600" cy="273844"/>
          </a:xfrm>
        </p:spPr>
        <p:txBody>
          <a:bodyPr/>
          <a:lstStyle/>
          <a:p>
            <a:fld id="{786A0C35-08A6-4DD9-9F15-61F397920FA1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-62480"/>
            <a:ext cx="300402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Scintillation characteristics. </a:t>
            </a:r>
          </a:p>
          <a:p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Comparison with other </a:t>
            </a:r>
            <a:r>
              <a:rPr lang="en-US" b="1" i="1" dirty="0" err="1">
                <a:solidFill>
                  <a:srgbClr val="FEFEFE"/>
                </a:solidFill>
                <a:latin typeface="Times New Roman" pitchFamily="18" charset="0"/>
                <a:cs typeface="Times New Roman" pitchFamily="18" charset="0"/>
              </a:rPr>
              <a:t>TeLS</a:t>
            </a:r>
            <a:endParaRPr lang="en-US" b="1" i="1" dirty="0">
              <a:solidFill>
                <a:srgbClr val="FEFEF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4083918"/>
            <a:ext cx="8495576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95536" y="3363838"/>
            <a:ext cx="757840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050" i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105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Relative to unloaded LS</a:t>
            </a:r>
            <a:endParaRPr lang="en-US" altLang="ru-RU" sz="105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05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05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Tellurium in form of complex telluric acid with hexanediol-1,2 and N,N-</a:t>
            </a:r>
            <a:r>
              <a:rPr lang="en-US" altLang="ru-RU" sz="105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dimethyldodecylamine</a:t>
            </a:r>
            <a:endParaRPr lang="en-US" altLang="ru-RU" sz="105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5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105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05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Tellurium in form of complex telluric acid with butanediol-1,2 and N,N-</a:t>
            </a:r>
            <a:r>
              <a:rPr lang="en-US" altLang="ru-RU" sz="105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dimethyldodecylamine</a:t>
            </a:r>
            <a:endParaRPr lang="en-US" altLang="ru-RU" sz="105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612320"/>
              </p:ext>
            </p:extLst>
          </p:nvPr>
        </p:nvGraphicFramePr>
        <p:xfrm>
          <a:off x="496526" y="684414"/>
          <a:ext cx="7992888" cy="2570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79">
                  <a:extLst>
                    <a:ext uri="{9D8B030D-6E8A-4147-A177-3AD203B41FA5}">
                      <a16:colId xmlns:a16="http://schemas.microsoft.com/office/drawing/2014/main" val="2620924739"/>
                    </a:ext>
                  </a:extLst>
                </a:gridCol>
                <a:gridCol w="3600401">
                  <a:extLst>
                    <a:ext uri="{9D8B030D-6E8A-4147-A177-3AD203B41FA5}">
                      <a16:colId xmlns:a16="http://schemas.microsoft.com/office/drawing/2014/main" val="112953471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791727980"/>
                    </a:ext>
                  </a:extLst>
                </a:gridCol>
              </a:tblGrid>
              <a:tr h="234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TeLS</a:t>
                      </a: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sample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Scintillation</a:t>
                      </a:r>
                      <a:r>
                        <a:rPr lang="en-US" sz="1200" b="1" i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composition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Light</a:t>
                      </a:r>
                      <a:r>
                        <a:rPr lang="en-US" sz="1200" b="1" i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yield</a:t>
                      </a:r>
                      <a:r>
                        <a:rPr lang="en-US" sz="1200" b="1" i="1" baseline="30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rel.</a:t>
                      </a:r>
                      <a:r>
                        <a:rPr lang="en-US" sz="1200" b="1" i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units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776235"/>
                  </a:ext>
                </a:extLst>
              </a:tr>
              <a:tr h="239792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Hexanote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11]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PPO, 0.04%POPOP, 30%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DIPN</a:t>
                      </a:r>
                      <a:endParaRPr lang="ru-RU" sz="1200" baseline="-25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2±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385181"/>
                  </a:ext>
                </a:extLst>
              </a:tr>
              <a:tr h="20618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2% PPO, 0.04%POPOP, 30% DIPN</a:t>
                      </a:r>
                      <a:endParaRPr lang="ru-RU" sz="1200" baseline="-25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934262"/>
                  </a:ext>
                </a:extLst>
              </a:tr>
              <a:tr h="239792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Complex [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12]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0.5% PPO, 0.0025%POPOP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0.73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530970"/>
                  </a:ext>
                </a:extLst>
              </a:tr>
              <a:tr h="30884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0.5% PPO, 0.0025% POPOP, 30% DIPN</a:t>
                      </a:r>
                      <a:endParaRPr lang="ru-RU" sz="1200" baseline="-25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350252"/>
                  </a:ext>
                </a:extLst>
              </a:tr>
              <a:tr h="4110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(But)</a:t>
                      </a:r>
                      <a:r>
                        <a:rPr lang="en-US" sz="1200" baseline="-250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aseline="-25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0,5%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0.5% PPO, 0.0025% POPOP, 1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octylamine</a:t>
                      </a:r>
                      <a:endParaRPr lang="ru-RU" sz="1200" baseline="-25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.63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530849"/>
                  </a:ext>
                </a:extLst>
              </a:tr>
              <a:tr h="26501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1.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PPO, 0.0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025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POPOP, 2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octylamine</a:t>
                      </a:r>
                      <a:endParaRPr lang="ru-RU" sz="1200" baseline="-25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283564"/>
                  </a:ext>
                </a:extLst>
              </a:tr>
              <a:tr h="239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IHEP CAS</a:t>
                      </a:r>
                      <a:r>
                        <a:rPr lang="en-US" sz="1200" b="0" baseline="30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2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13]</a:t>
                      </a:r>
                      <a:endParaRPr lang="ru-RU" sz="1200" b="0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2,5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g/l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PPO, 3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mg/l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-MSB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~0,6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020287"/>
                  </a:ext>
                </a:extLst>
              </a:tr>
              <a:tr h="239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SNO+</a:t>
                      </a:r>
                      <a:r>
                        <a:rPr lang="en-US" sz="1200" b="0" baseline="30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1" baseline="30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2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14]</a:t>
                      </a:r>
                      <a:endParaRPr lang="ru-RU" sz="1200" b="0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PPO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~0,65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161056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2160" y="4128646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1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Suslov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al., NIMA </a:t>
            </a:r>
            <a:r>
              <a:rPr lang="en-US" altLang="ru-RU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1040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(2022)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167131.</a:t>
            </a:r>
            <a:endParaRPr lang="en-US" sz="1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alt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Suslov</a:t>
            </a:r>
            <a:r>
              <a:rPr lang="en-US" alt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al., PEPAN Letters, 250 (2023)</a:t>
            </a:r>
            <a:r>
              <a:rPr lang="ru-RU" alt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1187-1190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en-US" altLang="ru-RU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Ding </a:t>
            </a:r>
            <a:r>
              <a:rPr lang="en-US" altLang="ru-RU" sz="1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altLang="ru-RU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-Yun, et al.</a:t>
            </a:r>
            <a:r>
              <a:rPr lang="ru-RU" altLang="ru-RU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 1049 (2023): 168111.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alt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1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Auty</a:t>
            </a:r>
            <a:r>
              <a:rPr lang="ru-RU" altLang="ru-RU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1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D. J., et al., NIMA 1051 (2023): 168204.</a:t>
            </a:r>
          </a:p>
        </p:txBody>
      </p:sp>
    </p:spTree>
    <p:extLst>
      <p:ext uri="{BB962C8B-B14F-4D97-AF65-F5344CB8AC3E}">
        <p14:creationId xmlns:p14="http://schemas.microsoft.com/office/powerpoint/2010/main" val="1553874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62480"/>
            <a:ext cx="2986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Scintillation characteristics. </a:t>
            </a:r>
          </a:p>
          <a:p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Stability of</a:t>
            </a: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EFEFE"/>
                </a:solidFill>
                <a:latin typeface="Times New Roman" pitchFamily="18" charset="0"/>
                <a:cs typeface="Times New Roman" pitchFamily="18" charset="0"/>
              </a:rPr>
              <a:t>TeLS</a:t>
            </a:r>
            <a:endParaRPr lang="en-US" b="1" i="1" dirty="0">
              <a:solidFill>
                <a:srgbClr val="FEFEF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735797" y="10420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13839" y="1028868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67845" y="126543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601671" y="1278565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0" name="Прямоугольник 9"/>
          <p:cNvSpPr/>
          <p:nvPr/>
        </p:nvSpPr>
        <p:spPr>
          <a:xfrm>
            <a:off x="276659" y="4061667"/>
            <a:ext cx="84599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</a:rPr>
              <a:t> Stability of the light yield (a) and the transparency (b) for TeLS samples with a 1%-</a:t>
            </a:r>
            <a:r>
              <a:rPr lang="en-US" sz="1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Te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</a:rPr>
              <a:t> content of different tellurium-containing additives 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383869" y="60374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5" name="Номер слайда 5"/>
          <p:cNvSpPr txBox="1">
            <a:spLocks/>
          </p:cNvSpPr>
          <p:nvPr/>
        </p:nvSpPr>
        <p:spPr>
          <a:xfrm>
            <a:off x="8736656" y="4846678"/>
            <a:ext cx="38177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9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28384" y="3808860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(b)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52248" y="3808860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(a) 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666930"/>
              </p:ext>
            </p:extLst>
          </p:nvPr>
        </p:nvGraphicFramePr>
        <p:xfrm>
          <a:off x="341053" y="578192"/>
          <a:ext cx="4267970" cy="36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4" name="Graph" r:id="rId3" imgW="6593050" imgH="5561236" progId="Origin95.Graph">
                  <p:embed/>
                </p:oleObj>
              </mc:Choice>
              <mc:Fallback>
                <p:oleObj name="Graph" r:id="rId3" imgW="6593050" imgH="5561236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053" y="578192"/>
                        <a:ext cx="4267970" cy="36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088084"/>
              </p:ext>
            </p:extLst>
          </p:nvPr>
        </p:nvGraphicFramePr>
        <p:xfrm>
          <a:off x="4272094" y="627934"/>
          <a:ext cx="4267969" cy="36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5" name="Graph" r:id="rId5" imgW="6593050" imgH="5561236" progId="Origin95.Graph">
                  <p:embed/>
                </p:oleObj>
              </mc:Choice>
              <mc:Fallback>
                <p:oleObj name="Graph" r:id="rId5" imgW="6593050" imgH="5561236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72094" y="627934"/>
                        <a:ext cx="4267969" cy="36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04557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DLNP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6298</TotalTime>
  <Words>1609</Words>
  <Application>Microsoft Office PowerPoint</Application>
  <PresentationFormat>Экран (16:9)</PresentationFormat>
  <Paragraphs>270</Paragraphs>
  <Slides>15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Theme DLNP2</vt:lpstr>
      <vt:lpstr>Graph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299</cp:revision>
  <dcterms:created xsi:type="dcterms:W3CDTF">2021-05-26T05:58:11Z</dcterms:created>
  <dcterms:modified xsi:type="dcterms:W3CDTF">2024-06-03T12:51:41Z</dcterms:modified>
</cp:coreProperties>
</file>