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2" r:id="rId3"/>
    <p:sldId id="273" r:id="rId4"/>
    <p:sldId id="270" r:id="rId5"/>
    <p:sldId id="271" r:id="rId6"/>
    <p:sldId id="268" r:id="rId7"/>
    <p:sldId id="267" r:id="rId8"/>
    <p:sldId id="274" r:id="rId9"/>
    <p:sldId id="275" r:id="rId10"/>
    <p:sldId id="269" r:id="rId11"/>
    <p:sldId id="276" r:id="rId12"/>
  </p:sldIdLst>
  <p:sldSz cx="12192000" cy="6858000"/>
  <p:notesSz cx="9144000" cy="6858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A3C3"/>
    <a:srgbClr val="454C76"/>
    <a:srgbClr val="6E8096"/>
    <a:srgbClr val="FEFEFE"/>
    <a:srgbClr val="CDCCC6"/>
    <a:srgbClr val="ADBE88"/>
    <a:srgbClr val="0386BA"/>
    <a:srgbClr val="645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6323" autoAdjust="0"/>
  </p:normalViewPr>
  <p:slideViewPr>
    <p:cSldViewPr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1619339-DD7E-C860-2614-7E5322BC8C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23345C-B375-DE26-DED8-BE551DBE2B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1EEC8-647A-4BC2-AFCF-B958A877D3F2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18EE57-BB6C-8937-98D5-E0D920A2E9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9C0B9C-4030-5772-1D90-F5A24AEDFA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2EDDF-9213-46FE-8854-B37CEE8D7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7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C9310-1122-478E-BC2F-D384B5328E8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601E9-E51C-4605-88CE-0526B9A77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13.06.2024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13.06.2024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59th meeting of the PAC for Nuclear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A0C35-08A6-4DD9-9F15-61F397920F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6930" y="2411106"/>
            <a:ext cx="10578137" cy="5744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Status of the Ricochet experiment</a:t>
            </a:r>
            <a:endParaRPr lang="ru-RU" sz="3733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8751" y="3410777"/>
            <a:ext cx="2794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en-US" altLang="ru-RU" sz="2400" b="1" dirty="0" err="1">
                <a:solidFill>
                  <a:schemeClr val="tx1"/>
                </a:solidFill>
              </a:rPr>
              <a:t>Dmitrii</a:t>
            </a:r>
            <a:r>
              <a:rPr lang="en-US" altLang="ru-RU" sz="2400" b="1" dirty="0">
                <a:solidFill>
                  <a:schemeClr val="tx1"/>
                </a:solidFill>
              </a:rPr>
              <a:t> Ponomarev</a:t>
            </a:r>
            <a:endParaRPr lang="ru-RU" alt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4" y="6546503"/>
            <a:ext cx="4992555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4" y="6546503"/>
            <a:ext cx="5280587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37CFAD-8A1C-356A-6CBB-D051D96E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17" y="764704"/>
            <a:ext cx="8064896" cy="556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264977" algn="ctr"/>
                <a:tab pos="8225161" algn="r"/>
              </a:tabLst>
            </a:pPr>
            <a:r>
              <a:rPr lang="en-US" sz="2000" b="1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Dubna</a:t>
            </a:r>
            <a:r>
              <a:rPr lang="en-US" sz="2000" b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team participates and make commitments to the following parts of the RICOCHET project:</a:t>
            </a:r>
          </a:p>
          <a:p>
            <a:pPr marL="457200" lvl="1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264977" algn="ctr"/>
                <a:tab pos="8225161" algn="r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The Ricochet </a:t>
            </a:r>
            <a:r>
              <a:rPr lang="en-US" sz="20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cryosystem</a:t>
            </a:r>
            <a:r>
              <a:rPr lang="en-US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(together with IP2I);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Development of methods for low background measurements; 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New supplementary detectors;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Muon</a:t>
            </a:r>
            <a:r>
              <a:rPr lang="en-US" altLang="ja-JP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veto systems: partly some plastic panels development and building; 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Data taking (this includes daily routine procedures, as well as regular and special calibration runs);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Low background study and development of methods of neutron and radon detection;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Selection and production of less radioactive materials;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Detector simulations and data analysis; </a:t>
            </a:r>
          </a:p>
          <a:p>
            <a:pPr marL="844530" lvl="2" indent="-844530" algn="just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Publication of results. </a:t>
            </a:r>
            <a:endParaRPr lang="en-US" altLang="ja-JP" sz="2000" dirty="0">
              <a:latin typeface="Times New Roman" pitchFamily="18" charset="0"/>
              <a:ea typeface="游ゴシック" panose="020B0400000000000000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2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6931" y="2854547"/>
            <a:ext cx="10578137" cy="5744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Thank you for your attention!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5" y="6546503"/>
            <a:ext cx="5184576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3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5" y="6546503"/>
            <a:ext cx="5184576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0A774F-C225-E9B8-0463-01CC71299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44" y="824262"/>
            <a:ext cx="6868041" cy="4075112"/>
          </a:xfrm>
          <a:prstGeom prst="rect">
            <a:avLst/>
          </a:prstGeom>
        </p:spPr>
      </p:pic>
      <p:sp>
        <p:nvSpPr>
          <p:cNvPr id="15" name="object 277">
            <a:extLst>
              <a:ext uri="{FF2B5EF4-FFF2-40B4-BE49-F238E27FC236}">
                <a16:creationId xmlns:a16="http://schemas.microsoft.com/office/drawing/2014/main" id="{6F301770-462E-F4AF-949A-7EA66DE8F626}"/>
              </a:ext>
            </a:extLst>
          </p:cNvPr>
          <p:cNvSpPr txBox="1"/>
          <p:nvPr/>
        </p:nvSpPr>
        <p:spPr>
          <a:xfrm>
            <a:off x="8500368" y="4622677"/>
            <a:ext cx="3324853" cy="1638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108000"/>
              </a:lnSpc>
            </a:pPr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spc="-180" dirty="0">
                <a:latin typeface="Times New Roman"/>
                <a:cs typeface="Times New Roman"/>
              </a:rPr>
              <a:t> </a:t>
            </a:r>
            <a:r>
              <a:rPr lang="en-US" sz="2000" spc="-20" dirty="0">
                <a:latin typeface="Times New Roman"/>
                <a:cs typeface="Times New Roman"/>
              </a:rPr>
              <a:t>g</a:t>
            </a:r>
            <a:r>
              <a:rPr lang="en-US" sz="2000" spc="-27" dirty="0">
                <a:latin typeface="Times New Roman"/>
                <a:cs typeface="Times New Roman"/>
              </a:rPr>
              <a:t>a</a:t>
            </a:r>
            <a:r>
              <a:rPr lang="en-US" sz="2000" spc="-13" dirty="0">
                <a:latin typeface="Times New Roman"/>
                <a:cs typeface="Times New Roman"/>
              </a:rPr>
              <a:t>t</a:t>
            </a:r>
            <a:r>
              <a:rPr lang="en-US" sz="2000" spc="-27" dirty="0">
                <a:latin typeface="Times New Roman"/>
                <a:cs typeface="Times New Roman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spc="-27" dirty="0">
                <a:latin typeface="Times New Roman"/>
                <a:cs typeface="Times New Roman"/>
              </a:rPr>
              <a:t>a</a:t>
            </a:r>
            <a:r>
              <a:rPr lang="en-US" sz="2000" dirty="0">
                <a:latin typeface="Times New Roman"/>
                <a:cs typeface="Times New Roman"/>
              </a:rPr>
              <a:t>y </a:t>
            </a:r>
            <a:r>
              <a:rPr lang="en-US" sz="2000" spc="-13" dirty="0">
                <a:latin typeface="Times New Roman"/>
                <a:cs typeface="Times New Roman"/>
              </a:rPr>
              <a:t>t</a:t>
            </a:r>
            <a:r>
              <a:rPr lang="en-US" sz="2000" dirty="0">
                <a:latin typeface="Times New Roman"/>
                <a:cs typeface="Times New Roman"/>
              </a:rPr>
              <a:t>o </a:t>
            </a:r>
            <a:r>
              <a:rPr lang="en-US" sz="2000" spc="-20" dirty="0">
                <a:latin typeface="Times New Roman"/>
                <a:cs typeface="Times New Roman"/>
              </a:rPr>
              <a:t>n</a:t>
            </a:r>
            <a:r>
              <a:rPr lang="en-US" sz="2000" spc="-27" dirty="0">
                <a:latin typeface="Times New Roman"/>
                <a:cs typeface="Times New Roman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w phys</a:t>
            </a:r>
            <a:r>
              <a:rPr lang="en-US" sz="2000" spc="-13" dirty="0">
                <a:latin typeface="Times New Roman"/>
                <a:cs typeface="Times New Roman"/>
              </a:rPr>
              <a:t>i</a:t>
            </a:r>
            <a:r>
              <a:rPr lang="en-US" sz="2000" spc="-27" dirty="0">
                <a:latin typeface="Times New Roman"/>
                <a:cs typeface="Times New Roman"/>
              </a:rPr>
              <a:t>c</a:t>
            </a:r>
            <a:r>
              <a:rPr lang="en-US" sz="2000" dirty="0">
                <a:latin typeface="Times New Roman"/>
                <a:cs typeface="Times New Roman"/>
              </a:rPr>
              <a:t>s </a:t>
            </a:r>
          </a:p>
          <a:p>
            <a:pPr marL="474121" marR="6773" indent="-457189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Non-S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t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anda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rd 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Int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e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r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ac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ti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on</a:t>
            </a:r>
            <a:endParaRPr lang="en-US" sz="2000" dirty="0">
              <a:solidFill>
                <a:srgbClr val="942192"/>
              </a:solidFill>
              <a:latin typeface="Times New Roman"/>
              <a:cs typeface="Times New Roman"/>
            </a:endParaRPr>
          </a:p>
          <a:p>
            <a:pPr marL="474121" marR="6773" indent="-457189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Exi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s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t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enc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e</a:t>
            </a:r>
            <a:r>
              <a:rPr sz="2000" spc="-7" dirty="0">
                <a:solidFill>
                  <a:srgbClr val="94219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of 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ne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w </a:t>
            </a:r>
            <a:r>
              <a:rPr sz="2000" spc="-27" dirty="0">
                <a:solidFill>
                  <a:srgbClr val="942192"/>
                </a:solidFill>
                <a:latin typeface="Times New Roman"/>
                <a:cs typeface="Times New Roman"/>
              </a:rPr>
              <a:t>m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ss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ive</a:t>
            </a:r>
            <a:r>
              <a:rPr sz="2000" spc="-7" dirty="0">
                <a:solidFill>
                  <a:srgbClr val="94219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bosons </a:t>
            </a:r>
            <a:endParaRPr lang="en-US" sz="2000" dirty="0">
              <a:solidFill>
                <a:srgbClr val="942192"/>
              </a:solidFill>
              <a:latin typeface="Times New Roman"/>
              <a:cs typeface="Times New Roman"/>
            </a:endParaRPr>
          </a:p>
          <a:p>
            <a:pPr marL="474121" marR="6773" indent="-457189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N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e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utri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no M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agne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tic</a:t>
            </a:r>
            <a:r>
              <a:rPr sz="2000" spc="-7" dirty="0">
                <a:solidFill>
                  <a:srgbClr val="94219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942192"/>
                </a:solidFill>
                <a:latin typeface="Times New Roman"/>
                <a:cs typeface="Times New Roman"/>
              </a:rPr>
              <a:t>M</a:t>
            </a:r>
            <a:r>
              <a:rPr sz="2000" spc="-20" dirty="0">
                <a:solidFill>
                  <a:srgbClr val="942192"/>
                </a:solidFill>
                <a:latin typeface="Times New Roman"/>
                <a:cs typeface="Times New Roman"/>
              </a:rPr>
              <a:t>ome</a:t>
            </a:r>
            <a:r>
              <a:rPr sz="2000" spc="-13" dirty="0">
                <a:solidFill>
                  <a:srgbClr val="942192"/>
                </a:solidFill>
                <a:latin typeface="Times New Roman"/>
                <a:cs typeface="Times New Roman"/>
              </a:rPr>
              <a:t>nt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B2844E-0997-19FD-37F8-E2A3C35A5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297" y="720489"/>
            <a:ext cx="2465032" cy="2010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72EB5F-521F-826F-A6FC-8F2B2B21CC0E}"/>
                  </a:ext>
                </a:extLst>
              </p:cNvPr>
              <p:cNvSpPr txBox="1"/>
              <p:nvPr/>
            </p:nvSpPr>
            <p:spPr>
              <a:xfrm>
                <a:off x="8013063" y="2649711"/>
                <a:ext cx="4299461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en-US" sz="2800" i="1" ker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  <m:r>
                            <a:rPr lang="en-US" sz="2800" i="1" kern="0" baseline="-250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  <m:r>
                            <a:rPr lang="en-US" sz="2800" i="1" kern="0" baseline="300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 ker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800" i="1" ker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sz="2800" i="1" kern="0" baseline="3000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2800" i="1" ker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800" i="1" ker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sz="2800" i="1" kern="0" baseline="-2500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sz="2800" i="1" kern="0" baseline="3000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2</m:t>
                      </m:r>
                    </m:oMath>
                  </m:oMathPara>
                </a14:m>
                <a:endParaRPr lang="en-US" sz="2800" kern="0" baseline="30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72EB5F-521F-826F-A6FC-8F2B2B21C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063" y="2649711"/>
                <a:ext cx="429946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E5E7769-3B7A-6BD3-C95E-BA877029E158}"/>
              </a:ext>
            </a:extLst>
          </p:cNvPr>
          <p:cNvGrpSpPr/>
          <p:nvPr/>
        </p:nvGrpSpPr>
        <p:grpSpPr>
          <a:xfrm>
            <a:off x="8555573" y="3620601"/>
            <a:ext cx="3542622" cy="1337351"/>
            <a:chOff x="1731391" y="1089260"/>
            <a:chExt cx="2370055" cy="133735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F6DB857D-9A13-1B96-EDA6-5A0985B0BECA}"/>
                </a:ext>
              </a:extLst>
            </p:cNvPr>
            <p:cNvGrpSpPr/>
            <p:nvPr/>
          </p:nvGrpSpPr>
          <p:grpSpPr>
            <a:xfrm>
              <a:off x="1731391" y="1089260"/>
              <a:ext cx="2370055" cy="1337351"/>
              <a:chOff x="1731391" y="1089260"/>
              <a:chExt cx="2370055" cy="1337351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973FB957-BCB3-C0E7-0F27-30C81995E0EB}"/>
                  </a:ext>
                </a:extLst>
              </p:cNvPr>
              <p:cNvGrpSpPr/>
              <p:nvPr/>
            </p:nvGrpSpPr>
            <p:grpSpPr>
              <a:xfrm>
                <a:off x="1731391" y="1089260"/>
                <a:ext cx="2175427" cy="700774"/>
                <a:chOff x="1731391" y="1089260"/>
                <a:chExt cx="2175427" cy="700774"/>
              </a:xfrm>
            </p:grpSpPr>
            <p:sp>
              <p:nvSpPr>
                <p:cNvPr id="24" name="object 12">
                  <a:extLst>
                    <a:ext uri="{FF2B5EF4-FFF2-40B4-BE49-F238E27FC236}">
                      <a16:creationId xmlns:a16="http://schemas.microsoft.com/office/drawing/2014/main" id="{198576DD-40F1-9E5D-57A8-1F750F6E8DD3}"/>
                    </a:ext>
                  </a:extLst>
                </p:cNvPr>
                <p:cNvSpPr txBox="1"/>
                <p:nvPr/>
              </p:nvSpPr>
              <p:spPr>
                <a:xfrm>
                  <a:off x="1731391" y="1322069"/>
                  <a:ext cx="247650" cy="452120"/>
                </a:xfrm>
                <a:prstGeom prst="rect">
                  <a:avLst/>
                </a:prstGeom>
              </p:spPr>
              <p:txBody>
                <a:bodyPr vert="horz" wrap="square" lIns="0" tIns="1206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95"/>
                    </a:spcBef>
                  </a:pPr>
                  <a:r>
                    <a:rPr sz="2800" spc="-5" dirty="0">
                      <a:latin typeface="Cambria Math"/>
                      <a:cs typeface="Cambria Math"/>
                    </a:rPr>
                    <a:t>𝐸</a:t>
                  </a:r>
                  <a:endParaRPr sz="2800" dirty="0">
                    <a:latin typeface="Cambria Math"/>
                    <a:cs typeface="Cambria Math"/>
                  </a:endParaRPr>
                </a:p>
              </p:txBody>
            </p:sp>
            <p:sp>
              <p:nvSpPr>
                <p:cNvPr id="25" name="object 13">
                  <a:extLst>
                    <a:ext uri="{FF2B5EF4-FFF2-40B4-BE49-F238E27FC236}">
                      <a16:creationId xmlns:a16="http://schemas.microsoft.com/office/drawing/2014/main" id="{0433F57C-32B9-16D7-97E2-66A30BAE3D16}"/>
                    </a:ext>
                  </a:extLst>
                </p:cNvPr>
                <p:cNvSpPr txBox="1"/>
                <p:nvPr/>
              </p:nvSpPr>
              <p:spPr>
                <a:xfrm>
                  <a:off x="1915795" y="1491234"/>
                  <a:ext cx="197485" cy="298800"/>
                </a:xfrm>
                <a:prstGeom prst="rect">
                  <a:avLst/>
                </a:prstGeom>
              </p:spPr>
              <p:txBody>
                <a:bodyPr vert="horz" wrap="square" lIns="0" tIns="1143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90"/>
                    </a:spcBef>
                  </a:pPr>
                  <a:r>
                    <a:rPr sz="2800" spc="75" baseline="-25000" dirty="0">
                      <a:latin typeface="Cambria Math"/>
                      <a:cs typeface="Cambria Math"/>
                    </a:rPr>
                    <a:t>𝐴</a:t>
                  </a:r>
                  <a:endParaRPr sz="2800" baseline="-25000" dirty="0">
                    <a:latin typeface="Cambria Math"/>
                    <a:cs typeface="Cambria Math"/>
                  </a:endParaRPr>
                </a:p>
              </p:txBody>
            </p:sp>
            <p:sp>
              <p:nvSpPr>
                <p:cNvPr id="26" name="object 14">
                  <a:extLst>
                    <a:ext uri="{FF2B5EF4-FFF2-40B4-BE49-F238E27FC236}">
                      <a16:creationId xmlns:a16="http://schemas.microsoft.com/office/drawing/2014/main" id="{7CE39473-026A-D1CE-A8B6-C79082010C2B}"/>
                    </a:ext>
                  </a:extLst>
                </p:cNvPr>
                <p:cNvSpPr/>
                <p:nvPr/>
              </p:nvSpPr>
              <p:spPr>
                <a:xfrm>
                  <a:off x="2303443" y="1548129"/>
                  <a:ext cx="16033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375">
                      <a:moveTo>
                        <a:pt x="0" y="0"/>
                      </a:moveTo>
                      <a:lnTo>
                        <a:pt x="1603248" y="0"/>
                      </a:lnTo>
                    </a:path>
                  </a:pathLst>
                </a:custGeom>
                <a:ln w="2286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object 15">
                  <a:extLst>
                    <a:ext uri="{FF2B5EF4-FFF2-40B4-BE49-F238E27FC236}">
                      <a16:creationId xmlns:a16="http://schemas.microsoft.com/office/drawing/2014/main" id="{B1417843-0483-3628-68E2-8691E8F3B0A1}"/>
                    </a:ext>
                  </a:extLst>
                </p:cNvPr>
                <p:cNvSpPr txBox="1"/>
                <p:nvPr/>
              </p:nvSpPr>
              <p:spPr>
                <a:xfrm>
                  <a:off x="2659849" y="1089260"/>
                  <a:ext cx="152400" cy="201337"/>
                </a:xfrm>
                <a:prstGeom prst="rect">
                  <a:avLst/>
                </a:prstGeom>
              </p:spPr>
              <p:txBody>
                <a:bodyPr vert="horz" wrap="square" lIns="0" tIns="1651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30"/>
                    </a:spcBef>
                  </a:pPr>
                  <a:r>
                    <a:rPr spc="80" baseline="30000" dirty="0">
                      <a:latin typeface="Cambria Math"/>
                      <a:cs typeface="Cambria Math"/>
                    </a:rPr>
                    <a:t>2</a:t>
                  </a:r>
                  <a:endParaRPr baseline="30000" dirty="0">
                    <a:latin typeface="Cambria Math"/>
                    <a:cs typeface="Cambria Math"/>
                  </a:endParaRPr>
                </a:p>
              </p:txBody>
            </p:sp>
          </p:grpSp>
          <p:sp>
            <p:nvSpPr>
              <p:cNvPr id="23" name="object 16">
                <a:extLst>
                  <a:ext uri="{FF2B5EF4-FFF2-40B4-BE49-F238E27FC236}">
                    <a16:creationId xmlns:a16="http://schemas.microsoft.com/office/drawing/2014/main" id="{06C08194-7EB6-7CB9-FB7F-DB13EB242625}"/>
                  </a:ext>
                </a:extLst>
              </p:cNvPr>
              <p:cNvSpPr txBox="1"/>
              <p:nvPr/>
            </p:nvSpPr>
            <p:spPr>
              <a:xfrm>
                <a:off x="2108816" y="1121767"/>
                <a:ext cx="1992630" cy="1304844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  <a:tabLst>
                    <a:tab pos="841375" algn="l"/>
                  </a:tabLst>
                </a:pPr>
                <a:r>
                  <a:rPr sz="4200" spc="-7" baseline="-32738" dirty="0">
                    <a:latin typeface="Cambria Math"/>
                    <a:cs typeface="Cambria Math"/>
                  </a:rPr>
                  <a:t>=</a:t>
                </a:r>
                <a:r>
                  <a:rPr sz="4200" spc="240" baseline="-32738" dirty="0">
                    <a:latin typeface="Cambria Math"/>
                    <a:cs typeface="Cambria Math"/>
                  </a:rPr>
                  <a:t> </a:t>
                </a:r>
                <a:r>
                  <a:rPr sz="2800" spc="25" dirty="0">
                    <a:latin typeface="Cambria Math"/>
                    <a:cs typeface="Cambria Math"/>
                  </a:rPr>
                  <a:t>2𝐸	</a:t>
                </a:r>
                <a:r>
                  <a:rPr sz="2800" spc="50" dirty="0">
                    <a:latin typeface="Cambria Math"/>
                    <a:cs typeface="Cambria Math"/>
                  </a:rPr>
                  <a:t>(1−𝑐𝑜𝑠𝜃)</a:t>
                </a:r>
                <a:endParaRPr sz="2800" dirty="0">
                  <a:latin typeface="Cambria Math"/>
                  <a:cs typeface="Cambria Math"/>
                </a:endParaRPr>
              </a:p>
            </p:txBody>
          </p:sp>
        </p:grp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5276B49C-4602-12F6-D145-A37FD4CB6F9E}"/>
                </a:ext>
              </a:extLst>
            </p:cNvPr>
            <p:cNvSpPr txBox="1"/>
            <p:nvPr/>
          </p:nvSpPr>
          <p:spPr>
            <a:xfrm>
              <a:off x="2765405" y="1565208"/>
              <a:ext cx="575945" cy="44242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800" spc="40" dirty="0">
                  <a:latin typeface="Cambria Math"/>
                  <a:cs typeface="Cambria Math"/>
                </a:rPr>
                <a:t>2</a:t>
              </a:r>
              <a:r>
                <a:rPr sz="2800" spc="60" dirty="0">
                  <a:latin typeface="Cambria Math"/>
                  <a:cs typeface="Cambria Math"/>
                </a:rPr>
                <a:t>𝑀𝐴</a:t>
              </a:r>
              <a:endParaRPr sz="2800" dirty="0">
                <a:latin typeface="Cambria Math"/>
                <a:cs typeface="Cambria Math"/>
              </a:endParaRP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FD9FBF-4C27-C5D2-973E-AA5AE3FFF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64" y="4952643"/>
            <a:ext cx="5571896" cy="15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5" y="6546503"/>
            <a:ext cx="5184576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403ADB-0808-FCBF-B811-1478A323B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4" y="831236"/>
            <a:ext cx="10672861" cy="56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0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4250FA-C79A-9C2F-5283-E85CA5508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029" y="1520000"/>
            <a:ext cx="3722915" cy="245165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A3DA435-5F0B-849E-752A-7221A38DE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363" y="3893756"/>
            <a:ext cx="3622249" cy="2592698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5" y="6546503"/>
            <a:ext cx="5184576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4702">
            <a:extLst>
              <a:ext uri="{FF2B5EF4-FFF2-40B4-BE49-F238E27FC236}">
                <a16:creationId xmlns:a16="http://schemas.microsoft.com/office/drawing/2014/main" id="{FA967AA7-5893-2A4E-5E04-0C3ACD7EB32F}"/>
              </a:ext>
            </a:extLst>
          </p:cNvPr>
          <p:cNvSpPr txBox="1">
            <a:spLocks/>
          </p:cNvSpPr>
          <p:nvPr/>
        </p:nvSpPr>
        <p:spPr>
          <a:xfrm>
            <a:off x="22679" y="836712"/>
            <a:ext cx="3528392" cy="369332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 anchor="ctr">
            <a:sp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3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4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</a:t>
            </a:r>
            <a:r>
              <a:rPr lang="en-US" sz="2400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4721">
            <a:extLst>
              <a:ext uri="{FF2B5EF4-FFF2-40B4-BE49-F238E27FC236}">
                <a16:creationId xmlns:a16="http://schemas.microsoft.com/office/drawing/2014/main" id="{03DDEF9D-3B9B-FA4E-4684-35F278B6D695}"/>
              </a:ext>
            </a:extLst>
          </p:cNvPr>
          <p:cNvSpPr txBox="1"/>
          <p:nvPr/>
        </p:nvSpPr>
        <p:spPr>
          <a:xfrm>
            <a:off x="2148956" y="1232486"/>
            <a:ext cx="7894088" cy="307777"/>
          </a:xfrm>
          <a:prstGeom prst="rect">
            <a:avLst/>
          </a:prstGeom>
          <a:ln w="508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76208" algn="just" defTabSz="914400"/>
            <a:r>
              <a:rPr lang="en-US"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y </a:t>
            </a:r>
            <a:r>
              <a:rPr sz="2000" b="1" spc="-13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atu</a:t>
            </a:r>
            <a:r>
              <a:rPr sz="2000" b="1" spc="-80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 of R</a:t>
            </a:r>
            <a:r>
              <a:rPr sz="2000" b="1" spc="13" dirty="0">
                <a:solidFill>
                  <a:srgbClr val="FF0000"/>
                </a:solidFill>
                <a:latin typeface="Times New Roman"/>
                <a:cs typeface="Times New Roman"/>
              </a:rPr>
              <a:t>ICOCHET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sz="2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Pa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2000" b="1" spc="-13" dirty="0">
                <a:solidFill>
                  <a:srgbClr val="FF0000"/>
                </a:solidFill>
                <a:latin typeface="Times New Roman"/>
                <a:cs typeface="Times New Roman"/>
              </a:rPr>
              <a:t>ti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2000" b="1" spc="-13" dirty="0">
                <a:solidFill>
                  <a:srgbClr val="FF0000"/>
                </a:solidFill>
                <a:latin typeface="Times New Roman"/>
                <a:cs typeface="Times New Roman"/>
              </a:rPr>
              <a:t>le</a:t>
            </a:r>
            <a:r>
              <a:rPr sz="2000" b="1" spc="-7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Id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2000" b="1" spc="-13" dirty="0">
                <a:solidFill>
                  <a:srgbClr val="FF0000"/>
                </a:solidFill>
                <a:latin typeface="Times New Roman"/>
                <a:cs typeface="Times New Roman"/>
              </a:rPr>
              <a:t>tifi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2000" b="1" spc="-13" dirty="0">
                <a:solidFill>
                  <a:srgbClr val="FF0000"/>
                </a:solidFill>
                <a:latin typeface="Times New Roman"/>
                <a:cs typeface="Times New Roman"/>
              </a:rPr>
              <a:t>ati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on down to sub-100 </a:t>
            </a:r>
            <a:r>
              <a:rPr sz="20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endParaRPr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FEBF30-0AD2-1932-7AF3-F85656451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149181"/>
            <a:ext cx="1803471" cy="1605099"/>
          </a:xfrm>
          <a:prstGeom prst="rect">
            <a:avLst/>
          </a:prstGeom>
        </p:spPr>
      </p:pic>
      <p:sp>
        <p:nvSpPr>
          <p:cNvPr id="10" name="object 4701">
            <a:extLst>
              <a:ext uri="{FF2B5EF4-FFF2-40B4-BE49-F238E27FC236}">
                <a16:creationId xmlns:a16="http://schemas.microsoft.com/office/drawing/2014/main" id="{AA53E978-832C-1CE9-183D-DFE40E43B4FD}"/>
              </a:ext>
            </a:extLst>
          </p:cNvPr>
          <p:cNvSpPr txBox="1"/>
          <p:nvPr/>
        </p:nvSpPr>
        <p:spPr>
          <a:xfrm>
            <a:off x="22679" y="1604931"/>
            <a:ext cx="298192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6" defTabSz="914400"/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G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r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m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an</a:t>
            </a:r>
            <a:r>
              <a:rPr sz="2000" b="1" spc="-13" dirty="0">
                <a:solidFill>
                  <a:srgbClr val="7030A0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u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m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 s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e</a:t>
            </a:r>
            <a:r>
              <a:rPr sz="20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mi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c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ondu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c</a:t>
            </a:r>
            <a:r>
              <a:rPr sz="2000" b="1" spc="-13" dirty="0">
                <a:solidFill>
                  <a:srgbClr val="7030A0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or</a:t>
            </a:r>
            <a:endParaRPr sz="2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236C314-03DB-687E-B659-4BB4E0CC7A80}"/>
              </a:ext>
            </a:extLst>
          </p:cNvPr>
          <p:cNvCxnSpPr>
            <a:cxnSpLocks/>
          </p:cNvCxnSpPr>
          <p:nvPr/>
        </p:nvCxnSpPr>
        <p:spPr>
          <a:xfrm flipV="1">
            <a:off x="2063552" y="2951730"/>
            <a:ext cx="244827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077905-99F3-DC9C-BC30-39C644DB8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800" y="1912708"/>
            <a:ext cx="2095820" cy="17362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D90C7D-0CC5-E1B3-3E76-128C70B7FF00}"/>
              </a:ext>
            </a:extLst>
          </p:cNvPr>
          <p:cNvSpPr txBox="1"/>
          <p:nvPr/>
        </p:nvSpPr>
        <p:spPr>
          <a:xfrm>
            <a:off x="2063552" y="1939150"/>
            <a:ext cx="258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pc="-20" dirty="0" err="1">
                <a:latin typeface="Times New Roman"/>
                <a:cs typeface="Times New Roman"/>
              </a:rPr>
              <a:t>CryoCube</a:t>
            </a:r>
            <a:r>
              <a:rPr lang="en-US" sz="2000" b="1" i="1" spc="-20" dirty="0">
                <a:latin typeface="Times New Roman"/>
                <a:cs typeface="Times New Roman"/>
              </a:rPr>
              <a:t>:</a:t>
            </a:r>
          </a:p>
          <a:p>
            <a:r>
              <a:rPr lang="en-US" sz="2000" b="1" i="1" spc="-20" dirty="0">
                <a:latin typeface="Times New Roman"/>
                <a:cs typeface="Times New Roman"/>
              </a:rPr>
              <a:t>Arr</a:t>
            </a:r>
            <a:r>
              <a:rPr lang="en-US" sz="2000" b="1" i="1" spc="-13" dirty="0">
                <a:latin typeface="Times New Roman"/>
                <a:cs typeface="Times New Roman"/>
              </a:rPr>
              <a:t>ay of 18 38-g Ge detectors (~700 g)</a:t>
            </a:r>
            <a:endParaRPr lang="en-US" sz="2000" b="1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51A7B7D-CBE6-D5EA-ECBB-F703623768D6}"/>
              </a:ext>
            </a:extLst>
          </p:cNvPr>
          <p:cNvCxnSpPr>
            <a:cxnSpLocks/>
          </p:cNvCxnSpPr>
          <p:nvPr/>
        </p:nvCxnSpPr>
        <p:spPr>
          <a:xfrm>
            <a:off x="6384079" y="2951730"/>
            <a:ext cx="22206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34C41F1-6A32-F134-F277-587B542AB20A}"/>
              </a:ext>
            </a:extLst>
          </p:cNvPr>
          <p:cNvSpPr txBox="1"/>
          <p:nvPr/>
        </p:nvSpPr>
        <p:spPr>
          <a:xfrm>
            <a:off x="6302374" y="1988840"/>
            <a:ext cx="2582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P</a:t>
            </a:r>
            <a:r>
              <a:rPr lang="en-US" sz="2000" b="1" spc="-13" dirty="0">
                <a:latin typeface="Times New Roman"/>
                <a:cs typeface="Times New Roman"/>
              </a:rPr>
              <a:t>article ID based on Ionization / Heat ratio</a:t>
            </a:r>
            <a:endParaRPr lang="en-US" sz="2000" b="1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29" name="object 4720">
            <a:extLst>
              <a:ext uri="{FF2B5EF4-FFF2-40B4-BE49-F238E27FC236}">
                <a16:creationId xmlns:a16="http://schemas.microsoft.com/office/drawing/2014/main" id="{EA8C69A3-2524-BEB0-5BF7-1CF5A7F9A1C4}"/>
              </a:ext>
            </a:extLst>
          </p:cNvPr>
          <p:cNvSpPr txBox="1"/>
          <p:nvPr/>
        </p:nvSpPr>
        <p:spPr>
          <a:xfrm>
            <a:off x="22679" y="3852388"/>
            <a:ext cx="310064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6" defTabSz="914400"/>
            <a:r>
              <a:rPr sz="20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Zinc</a:t>
            </a:r>
            <a:r>
              <a:rPr sz="2000" b="1" spc="-7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su</a:t>
            </a:r>
            <a:r>
              <a:rPr sz="20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p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r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c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ondu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c</a:t>
            </a:r>
            <a:r>
              <a:rPr sz="2000" b="1" spc="-13" dirty="0">
                <a:solidFill>
                  <a:srgbClr val="7030A0"/>
                </a:solidFill>
                <a:latin typeface="Times New Roman"/>
                <a:cs typeface="Times New Roman"/>
              </a:rPr>
              <a:t>ti</a:t>
            </a:r>
            <a:r>
              <a:rPr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ng </a:t>
            </a:r>
            <a:r>
              <a:rPr sz="2000" b="1" spc="-27" dirty="0">
                <a:solidFill>
                  <a:srgbClr val="7030A0"/>
                </a:solidFill>
                <a:latin typeface="Times New Roman"/>
                <a:cs typeface="Times New Roman"/>
              </a:rPr>
              <a:t>me</a:t>
            </a:r>
            <a:r>
              <a:rPr sz="2000" b="1" spc="-13" dirty="0">
                <a:solidFill>
                  <a:srgbClr val="7030A0"/>
                </a:solidFill>
                <a:latin typeface="Times New Roman"/>
                <a:cs typeface="Times New Roman"/>
              </a:rPr>
              <a:t>tal</a:t>
            </a:r>
            <a:endParaRPr sz="2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4718">
            <a:extLst>
              <a:ext uri="{FF2B5EF4-FFF2-40B4-BE49-F238E27FC236}">
                <a16:creationId xmlns:a16="http://schemas.microsoft.com/office/drawing/2014/main" id="{A70213B2-EA4A-7633-311C-B531E0771218}"/>
              </a:ext>
            </a:extLst>
          </p:cNvPr>
          <p:cNvSpPr/>
          <p:nvPr/>
        </p:nvSpPr>
        <p:spPr>
          <a:xfrm>
            <a:off x="119336" y="4367395"/>
            <a:ext cx="1803471" cy="1732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5D4265D-5275-3E91-D2B5-3829081A5DAE}"/>
              </a:ext>
            </a:extLst>
          </p:cNvPr>
          <p:cNvCxnSpPr>
            <a:cxnSpLocks/>
          </p:cNvCxnSpPr>
          <p:nvPr/>
        </p:nvCxnSpPr>
        <p:spPr>
          <a:xfrm>
            <a:off x="2063552" y="5190105"/>
            <a:ext cx="24482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608B9D9-438E-1E05-6BB1-BB589FFD63B3}"/>
              </a:ext>
            </a:extLst>
          </p:cNvPr>
          <p:cNvCxnSpPr>
            <a:cxnSpLocks/>
          </p:cNvCxnSpPr>
          <p:nvPr/>
        </p:nvCxnSpPr>
        <p:spPr>
          <a:xfrm>
            <a:off x="6516465" y="5177638"/>
            <a:ext cx="20882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object 4719">
            <a:extLst>
              <a:ext uri="{FF2B5EF4-FFF2-40B4-BE49-F238E27FC236}">
                <a16:creationId xmlns:a16="http://schemas.microsoft.com/office/drawing/2014/main" id="{ECE95EA0-CABD-EA9F-E45B-D5D173CC7A60}"/>
              </a:ext>
            </a:extLst>
          </p:cNvPr>
          <p:cNvSpPr/>
          <p:nvPr/>
        </p:nvSpPr>
        <p:spPr>
          <a:xfrm>
            <a:off x="4511824" y="4178724"/>
            <a:ext cx="1942899" cy="20017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626268-C78C-783C-9A64-3B4725D2EDF3}"/>
              </a:ext>
            </a:extLst>
          </p:cNvPr>
          <p:cNvSpPr txBox="1"/>
          <p:nvPr/>
        </p:nvSpPr>
        <p:spPr>
          <a:xfrm>
            <a:off x="2061079" y="4198913"/>
            <a:ext cx="2294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20" dirty="0">
                <a:latin typeface="Times New Roman"/>
                <a:cs typeface="Times New Roman"/>
              </a:rPr>
              <a:t>Q-Array:</a:t>
            </a:r>
          </a:p>
          <a:p>
            <a:r>
              <a:rPr lang="en-US" sz="2000" b="1" spc="-20" dirty="0">
                <a:latin typeface="Times New Roman"/>
                <a:cs typeface="Times New Roman"/>
              </a:rPr>
              <a:t>Arr</a:t>
            </a:r>
            <a:r>
              <a:rPr lang="en-US" sz="2000" b="1" spc="-13" dirty="0">
                <a:latin typeface="Times New Roman"/>
                <a:cs typeface="Times New Roman"/>
              </a:rPr>
              <a:t>ay of 9 32-g Zn detectors (300 g)</a:t>
            </a:r>
            <a:endParaRPr lang="en-US" sz="2000" b="1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E78C54-BA6A-DD55-C288-2BF4E15ACBF1}"/>
              </a:ext>
            </a:extLst>
          </p:cNvPr>
          <p:cNvSpPr txBox="1"/>
          <p:nvPr/>
        </p:nvSpPr>
        <p:spPr>
          <a:xfrm>
            <a:off x="6451620" y="4112171"/>
            <a:ext cx="258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P</a:t>
            </a:r>
            <a:r>
              <a:rPr lang="en-US" sz="2000" b="1" spc="-13" dirty="0">
                <a:latin typeface="Times New Roman"/>
                <a:cs typeface="Times New Roman"/>
              </a:rPr>
              <a:t>article ID based on</a:t>
            </a:r>
          </a:p>
          <a:p>
            <a:r>
              <a:rPr lang="en-US" sz="2000" b="1" spc="-20" dirty="0">
                <a:latin typeface="Times New Roman"/>
                <a:cs typeface="Times New Roman"/>
              </a:rPr>
              <a:t>P</a:t>
            </a:r>
            <a:r>
              <a:rPr lang="en-US" sz="2000" b="1" spc="-67" dirty="0">
                <a:latin typeface="Times New Roman"/>
                <a:cs typeface="Times New Roman"/>
              </a:rPr>
              <a:t>r</a:t>
            </a:r>
            <a:r>
              <a:rPr lang="en-US" sz="2000" b="1" dirty="0">
                <a:latin typeface="Times New Roman"/>
                <a:cs typeface="Times New Roman"/>
              </a:rPr>
              <a:t>ompt </a:t>
            </a:r>
            <a:r>
              <a:rPr lang="en-US" sz="2000" b="1" spc="-13" dirty="0">
                <a:latin typeface="Times New Roman"/>
                <a:cs typeface="Times New Roman"/>
              </a:rPr>
              <a:t>/</a:t>
            </a:r>
            <a:r>
              <a:rPr lang="en-US" sz="2000" b="1" dirty="0">
                <a:latin typeface="Times New Roman"/>
                <a:cs typeface="Times New Roman"/>
              </a:rPr>
              <a:t> d</a:t>
            </a:r>
            <a:r>
              <a:rPr lang="en-US" sz="2000" b="1" spc="-13" dirty="0">
                <a:latin typeface="Times New Roman"/>
                <a:cs typeface="Times New Roman"/>
              </a:rPr>
              <a:t>elaye</a:t>
            </a:r>
            <a:r>
              <a:rPr lang="en-US" sz="2000" b="1" dirty="0">
                <a:latin typeface="Times New Roman"/>
                <a:cs typeface="Times New Roman"/>
              </a:rPr>
              <a:t>d </a:t>
            </a:r>
            <a:r>
              <a:rPr lang="en-US" sz="2000" b="1" spc="-13" dirty="0">
                <a:latin typeface="Times New Roman"/>
                <a:cs typeface="Times New Roman"/>
              </a:rPr>
              <a:t>heat </a:t>
            </a:r>
            <a:r>
              <a:rPr lang="en-US" sz="2000" b="1" dirty="0">
                <a:latin typeface="Times New Roman"/>
                <a:cs typeface="Times New Roman"/>
              </a:rPr>
              <a:t>s</a:t>
            </a:r>
            <a:r>
              <a:rPr lang="en-US" sz="2000" b="1" spc="-13" dirty="0">
                <a:latin typeface="Times New Roman"/>
                <a:cs typeface="Times New Roman"/>
              </a:rPr>
              <a:t>ignal</a:t>
            </a:r>
            <a:r>
              <a:rPr lang="en-US" sz="2000" b="1" dirty="0">
                <a:latin typeface="Times New Roman"/>
                <a:cs typeface="Times New Roman"/>
              </a:rPr>
              <a:t>s</a:t>
            </a:r>
          </a:p>
          <a:p>
            <a:endParaRPr lang="ru-RU" dirty="0"/>
          </a:p>
        </p:txBody>
      </p:sp>
      <p:sp>
        <p:nvSpPr>
          <p:cNvPr id="43" name="object 4734">
            <a:extLst>
              <a:ext uri="{FF2B5EF4-FFF2-40B4-BE49-F238E27FC236}">
                <a16:creationId xmlns:a16="http://schemas.microsoft.com/office/drawing/2014/main" id="{CB5BC9D4-44A9-0B1A-4769-28ABD5CAB996}"/>
              </a:ext>
            </a:extLst>
          </p:cNvPr>
          <p:cNvSpPr txBox="1"/>
          <p:nvPr/>
        </p:nvSpPr>
        <p:spPr>
          <a:xfrm>
            <a:off x="10516486" y="5583908"/>
            <a:ext cx="861299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6936" defTabSz="914400"/>
            <a:r>
              <a:rPr sz="2000" b="1" dirty="0">
                <a:solidFill>
                  <a:srgbClr val="3A7EB8"/>
                </a:solidFill>
                <a:latin typeface="Times New Roman"/>
                <a:cs typeface="Times New Roman"/>
              </a:rPr>
              <a:t>CE</a:t>
            </a:r>
            <a:r>
              <a:rPr lang="el-GR" sz="2000" b="1" dirty="0">
                <a:solidFill>
                  <a:srgbClr val="3A7EB8"/>
                </a:solidFill>
                <a:latin typeface="Times New Roman"/>
                <a:cs typeface="Times New Roman"/>
              </a:rPr>
              <a:t>ν</a:t>
            </a:r>
            <a:r>
              <a:rPr sz="2000" b="1" dirty="0">
                <a:solidFill>
                  <a:srgbClr val="3A7EB8"/>
                </a:solidFill>
                <a:latin typeface="Times New Roman"/>
                <a:cs typeface="Times New Roman"/>
              </a:rPr>
              <a:t>NS</a:t>
            </a: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object 4734">
            <a:extLst>
              <a:ext uri="{FF2B5EF4-FFF2-40B4-BE49-F238E27FC236}">
                <a16:creationId xmlns:a16="http://schemas.microsoft.com/office/drawing/2014/main" id="{9DE6F66A-5EAB-F2AE-8273-9F8CBBBF35A3}"/>
              </a:ext>
            </a:extLst>
          </p:cNvPr>
          <p:cNvSpPr txBox="1"/>
          <p:nvPr/>
        </p:nvSpPr>
        <p:spPr>
          <a:xfrm>
            <a:off x="10947135" y="3069804"/>
            <a:ext cx="861299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6936" defTabSz="914400"/>
            <a:r>
              <a:rPr sz="2000" b="1" dirty="0">
                <a:solidFill>
                  <a:srgbClr val="3A7EB8"/>
                </a:solidFill>
                <a:latin typeface="Times New Roman"/>
                <a:cs typeface="Times New Roman"/>
              </a:rPr>
              <a:t>CE</a:t>
            </a:r>
            <a:r>
              <a:rPr lang="el-GR" sz="2000" b="1" dirty="0">
                <a:solidFill>
                  <a:srgbClr val="3A7EB8"/>
                </a:solidFill>
                <a:latin typeface="Times New Roman"/>
                <a:cs typeface="Times New Roman"/>
              </a:rPr>
              <a:t>ν</a:t>
            </a:r>
            <a:r>
              <a:rPr sz="2000" b="1" dirty="0">
                <a:solidFill>
                  <a:srgbClr val="3A7EB8"/>
                </a:solidFill>
                <a:latin typeface="Times New Roman"/>
                <a:cs typeface="Times New Roman"/>
              </a:rPr>
              <a:t>NS</a:t>
            </a: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203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882410-F4D9-4A3D-B60F-B5943DDC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246"/>
            <a:ext cx="5987930" cy="3191173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4" y="6546503"/>
            <a:ext cx="4992555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8B5BF617-1C56-819B-AD3B-C2370CC69C04}"/>
              </a:ext>
            </a:extLst>
          </p:cNvPr>
          <p:cNvSpPr txBox="1"/>
          <p:nvPr/>
        </p:nvSpPr>
        <p:spPr>
          <a:xfrm>
            <a:off x="77301" y="4558610"/>
            <a:ext cx="12219842" cy="1320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M</a:t>
            </a:r>
            <a:r>
              <a:rPr lang="en-US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</a:t>
            </a:r>
            <a:r>
              <a:rPr lang="en-US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evt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/day/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 (50 </a:t>
            </a:r>
            <a:r>
              <a:rPr lang="en-US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</a:t>
            </a:r>
            <a:r>
              <a:rPr lang="en-US"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  <a:p>
            <a:pPr marL="355600" marR="5080" indent="-3429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4 cycles per year: 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ON/O</a:t>
            </a:r>
            <a:r>
              <a:rPr sz="20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r>
              <a:rPr sz="20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su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sz="20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orr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elate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sz="20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kgrounds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ignificant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overburde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(~15 </a:t>
            </a: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0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.e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sz="20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4702">
            <a:extLst>
              <a:ext uri="{FF2B5EF4-FFF2-40B4-BE49-F238E27FC236}">
                <a16:creationId xmlns:a16="http://schemas.microsoft.com/office/drawing/2014/main" id="{A4A196B0-180B-1B13-AD86-AD9EA243CD91}"/>
              </a:ext>
            </a:extLst>
          </p:cNvPr>
          <p:cNvSpPr txBox="1">
            <a:spLocks/>
          </p:cNvSpPr>
          <p:nvPr/>
        </p:nvSpPr>
        <p:spPr>
          <a:xfrm>
            <a:off x="5904" y="836712"/>
            <a:ext cx="3528392" cy="369332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 anchor="ctr">
            <a:sp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3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A77CF8-EB38-A6E2-568C-8A527DF2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1110246"/>
            <a:ext cx="3056854" cy="3191173"/>
          </a:xfrm>
          <a:prstGeom prst="rect">
            <a:avLst/>
          </a:prstGeom>
        </p:spPr>
      </p:pic>
      <p:sp>
        <p:nvSpPr>
          <p:cNvPr id="16" name="object 17">
            <a:extLst>
              <a:ext uri="{FF2B5EF4-FFF2-40B4-BE49-F238E27FC236}">
                <a16:creationId xmlns:a16="http://schemas.microsoft.com/office/drawing/2014/main" id="{306704A6-514B-1749-AA31-6B4F3A3B5694}"/>
              </a:ext>
            </a:extLst>
          </p:cNvPr>
          <p:cNvSpPr txBox="1"/>
          <p:nvPr/>
        </p:nvSpPr>
        <p:spPr>
          <a:xfrm>
            <a:off x="6006583" y="1110245"/>
            <a:ext cx="1988881" cy="20133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6"/>
            <a:r>
              <a:rPr sz="2000" b="1" dirty="0">
                <a:latin typeface="Times New Roman"/>
                <a:cs typeface="Times New Roman"/>
              </a:rPr>
              <a:t>Inn</a:t>
            </a:r>
            <a:r>
              <a:rPr sz="2000" b="1" spc="-13" dirty="0">
                <a:latin typeface="Times New Roman"/>
                <a:cs typeface="Times New Roman"/>
              </a:rPr>
              <a:t>er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sh</a:t>
            </a:r>
            <a:r>
              <a:rPr sz="2000" b="1" spc="-13" dirty="0">
                <a:latin typeface="Times New Roman"/>
                <a:cs typeface="Times New Roman"/>
              </a:rPr>
              <a:t>iel</a:t>
            </a:r>
            <a:r>
              <a:rPr sz="2000" b="1" dirty="0">
                <a:latin typeface="Times New Roman"/>
                <a:cs typeface="Times New Roman"/>
              </a:rPr>
              <a:t>d</a:t>
            </a:r>
            <a:r>
              <a:rPr sz="2000" b="1" spc="-7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n</a:t>
            </a:r>
            <a:r>
              <a:rPr sz="2000" b="1" spc="-7" dirty="0">
                <a:latin typeface="Times New Roman"/>
                <a:cs typeface="Times New Roman"/>
              </a:rPr>
              <a:t>g</a:t>
            </a:r>
            <a:r>
              <a:rPr sz="2000" b="1" dirty="0">
                <a:latin typeface="Times New Roman"/>
                <a:cs typeface="Times New Roman"/>
              </a:rPr>
              <a:t>:</a:t>
            </a:r>
            <a:endParaRPr lang="ru-RU" sz="2000" b="1" dirty="0">
              <a:latin typeface="Times New Roman"/>
              <a:cs typeface="Times New Roman"/>
            </a:endParaRPr>
          </a:p>
          <a:p>
            <a:pPr marL="16936">
              <a:lnSpc>
                <a:spcPts val="2693"/>
              </a:lnSpc>
            </a:pPr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spc="-13" dirty="0">
                <a:latin typeface="Times New Roman"/>
                <a:cs typeface="Times New Roman"/>
              </a:rPr>
              <a:t>E/Cu: 30 </a:t>
            </a:r>
            <a:r>
              <a:rPr lang="en-US" sz="2000" spc="-20" dirty="0">
                <a:latin typeface="Times New Roman"/>
                <a:cs typeface="Times New Roman"/>
              </a:rPr>
              <a:t>cm</a:t>
            </a:r>
            <a:endParaRPr lang="en-US" sz="2000" dirty="0">
              <a:latin typeface="Times New Roman"/>
              <a:cs typeface="Times New Roman"/>
            </a:endParaRPr>
          </a:p>
          <a:p>
            <a:pPr marL="16936" marR="6775">
              <a:lnSpc>
                <a:spcPts val="2667"/>
              </a:lnSpc>
              <a:spcBef>
                <a:spcPts val="107"/>
              </a:spcBef>
            </a:pPr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spc="-13" dirty="0">
                <a:latin typeface="Times New Roman"/>
                <a:cs typeface="Times New Roman"/>
              </a:rPr>
              <a:t>b/Cu: 15 </a:t>
            </a:r>
            <a:r>
              <a:rPr lang="en-US" sz="2000" spc="-20" dirty="0">
                <a:latin typeface="Times New Roman"/>
                <a:cs typeface="Times New Roman"/>
              </a:rPr>
              <a:t>cm</a:t>
            </a:r>
            <a:r>
              <a:rPr lang="en-US" sz="2000" spc="-13" dirty="0">
                <a:latin typeface="Times New Roman"/>
                <a:cs typeface="Times New Roman"/>
              </a:rPr>
              <a:t> Cryog</a:t>
            </a:r>
            <a:r>
              <a:rPr lang="en-US" sz="2000" spc="-20" dirty="0">
                <a:latin typeface="Times New Roman"/>
                <a:cs typeface="Times New Roman"/>
              </a:rPr>
              <a:t>e</a:t>
            </a:r>
            <a:r>
              <a:rPr lang="en-US" sz="2000" spc="-13" dirty="0">
                <a:latin typeface="Times New Roman"/>
                <a:cs typeface="Times New Roman"/>
              </a:rPr>
              <a:t>nic</a:t>
            </a:r>
            <a:r>
              <a:rPr lang="en-US" sz="2000" dirty="0">
                <a:latin typeface="Times New Roman"/>
                <a:cs typeface="Times New Roman"/>
              </a:rPr>
              <a:t> Muon</a:t>
            </a:r>
            <a:r>
              <a:rPr lang="en-US" sz="2000" spc="-40" dirty="0">
                <a:latin typeface="Times New Roman"/>
                <a:cs typeface="Times New Roman"/>
              </a:rPr>
              <a:t> </a:t>
            </a:r>
            <a:r>
              <a:rPr lang="en-US" sz="2000" spc="-253" dirty="0">
                <a:latin typeface="Times New Roman"/>
                <a:cs typeface="Times New Roman"/>
              </a:rPr>
              <a:t>V</a:t>
            </a:r>
            <a:r>
              <a:rPr lang="en-US" sz="2000" spc="-13" dirty="0">
                <a:latin typeface="Times New Roman"/>
                <a:cs typeface="Times New Roman"/>
              </a:rPr>
              <a:t>et</a:t>
            </a:r>
            <a:r>
              <a:rPr lang="en-US" sz="2000" dirty="0">
                <a:latin typeface="Times New Roman"/>
                <a:cs typeface="Times New Roman"/>
              </a:rPr>
              <a:t>o Mu-M</a:t>
            </a:r>
            <a:r>
              <a:rPr lang="en-US" sz="2000" spc="-13" dirty="0">
                <a:latin typeface="Times New Roman"/>
                <a:cs typeface="Times New Roman"/>
              </a:rPr>
              <a:t>etal</a:t>
            </a:r>
            <a:endParaRPr lang="en-US" sz="2000" dirty="0">
              <a:latin typeface="Times New Roman"/>
              <a:cs typeface="Times New Roman"/>
            </a:endParaRPr>
          </a:p>
          <a:p>
            <a:pPr marL="16936"/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875AFF-897C-3E00-F94E-AE1B7831DB4B}"/>
              </a:ext>
            </a:extLst>
          </p:cNvPr>
          <p:cNvSpPr txBox="1"/>
          <p:nvPr/>
        </p:nvSpPr>
        <p:spPr>
          <a:xfrm>
            <a:off x="6006583" y="2822336"/>
            <a:ext cx="2036295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6"/>
            <a:r>
              <a:rPr sz="2000" b="1" spc="-20" dirty="0">
                <a:latin typeface="Times New Roman"/>
                <a:cs typeface="Times New Roman"/>
              </a:rPr>
              <a:t>Ou</a:t>
            </a:r>
            <a:r>
              <a:rPr sz="2000" b="1" spc="-13" dirty="0">
                <a:latin typeface="Times New Roman"/>
                <a:cs typeface="Times New Roman"/>
              </a:rPr>
              <a:t>ter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sh</a:t>
            </a:r>
            <a:r>
              <a:rPr sz="2000" b="1" spc="-13" dirty="0">
                <a:latin typeface="Times New Roman"/>
                <a:cs typeface="Times New Roman"/>
              </a:rPr>
              <a:t>iel</a:t>
            </a:r>
            <a:r>
              <a:rPr sz="2000" b="1" dirty="0">
                <a:latin typeface="Times New Roman"/>
                <a:cs typeface="Times New Roman"/>
              </a:rPr>
              <a:t>d</a:t>
            </a:r>
            <a:r>
              <a:rPr sz="2000" b="1" spc="-7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ng:</a:t>
            </a:r>
            <a:endParaRPr lang="ru-RU" sz="2000" b="1" dirty="0">
              <a:latin typeface="Times New Roman"/>
              <a:cs typeface="Times New Roman"/>
            </a:endParaRPr>
          </a:p>
          <a:p>
            <a:pPr marL="16936">
              <a:lnSpc>
                <a:spcPts val="2560"/>
              </a:lnSpc>
            </a:pPr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spc="-13" dirty="0">
                <a:latin typeface="Times New Roman"/>
                <a:cs typeface="Times New Roman"/>
              </a:rPr>
              <a:t>E: 35 </a:t>
            </a:r>
            <a:r>
              <a:rPr lang="en-US" sz="2000" spc="-20" dirty="0">
                <a:latin typeface="Times New Roman"/>
                <a:cs typeface="Times New Roman"/>
              </a:rPr>
              <a:t>cm</a:t>
            </a:r>
            <a:endParaRPr lang="en-US" sz="2000" dirty="0">
              <a:latin typeface="Times New Roman"/>
              <a:cs typeface="Times New Roman"/>
            </a:endParaRPr>
          </a:p>
          <a:p>
            <a:pPr marL="16936" marR="6775">
              <a:lnSpc>
                <a:spcPts val="2400"/>
              </a:lnSpc>
              <a:spcBef>
                <a:spcPts val="187"/>
              </a:spcBef>
            </a:pPr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spc="-13" dirty="0">
                <a:latin typeface="Times New Roman"/>
                <a:cs typeface="Times New Roman"/>
              </a:rPr>
              <a:t>b: 20 </a:t>
            </a:r>
            <a:r>
              <a:rPr lang="en-US" sz="2000" spc="-20" dirty="0">
                <a:latin typeface="Times New Roman"/>
                <a:cs typeface="Times New Roman"/>
              </a:rPr>
              <a:t>cm</a:t>
            </a:r>
            <a:r>
              <a:rPr lang="en-US" sz="2000" spc="-7" dirty="0">
                <a:latin typeface="Times New Roman"/>
                <a:cs typeface="Times New Roman"/>
              </a:rPr>
              <a:t> Muon </a:t>
            </a:r>
            <a:r>
              <a:rPr lang="en-US" sz="2000" spc="-13" dirty="0">
                <a:latin typeface="Times New Roman"/>
                <a:cs typeface="Times New Roman"/>
              </a:rPr>
              <a:t>veto Soft </a:t>
            </a:r>
            <a:r>
              <a:rPr lang="en-US" sz="2000" spc="-7" dirty="0">
                <a:latin typeface="Times New Roman"/>
                <a:cs typeface="Times New Roman"/>
              </a:rPr>
              <a:t>iron</a:t>
            </a:r>
            <a:endParaRPr lang="en-US" sz="2000" dirty="0">
              <a:latin typeface="Times New Roman"/>
              <a:cs typeface="Times New Roman"/>
            </a:endParaRPr>
          </a:p>
          <a:p>
            <a:pPr marL="16936"/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21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5" y="6546503"/>
            <a:ext cx="5184576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4702">
            <a:extLst>
              <a:ext uri="{FF2B5EF4-FFF2-40B4-BE49-F238E27FC236}">
                <a16:creationId xmlns:a16="http://schemas.microsoft.com/office/drawing/2014/main" id="{35EE054C-6757-BA40-A218-38F424CBFF21}"/>
              </a:ext>
            </a:extLst>
          </p:cNvPr>
          <p:cNvSpPr txBox="1">
            <a:spLocks/>
          </p:cNvSpPr>
          <p:nvPr/>
        </p:nvSpPr>
        <p:spPr>
          <a:xfrm>
            <a:off x="91025" y="836712"/>
            <a:ext cx="7301119" cy="369332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 anchor="ctr">
            <a:sp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3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neutron background measurements with </a:t>
            </a:r>
            <a:r>
              <a:rPr lang="ru-RU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counter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73800-EA84-9308-60F5-71EA337A784A}"/>
              </a:ext>
            </a:extLst>
          </p:cNvPr>
          <p:cNvSpPr txBox="1"/>
          <p:nvPr/>
        </p:nvSpPr>
        <p:spPr>
          <a:xfrm>
            <a:off x="-33884" y="1206044"/>
            <a:ext cx="6993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of neutron capture and elastic scattering of 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9A9AA2-27A7-8061-953F-0EC712AC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8" y="1613285"/>
            <a:ext cx="4531171" cy="37695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EF0B04-99AF-8CB2-B810-06B8AE1752C2}"/>
              </a:ext>
            </a:extLst>
          </p:cNvPr>
          <p:cNvSpPr txBox="1"/>
          <p:nvPr/>
        </p:nvSpPr>
        <p:spPr>
          <a:xfrm>
            <a:off x="-33884" y="5435836"/>
            <a:ext cx="10090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+ </a:t>
            </a:r>
            <a:r>
              <a:rPr lang="pt-B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→ t + p +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764 keV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0" i="0" u="none" strike="noStrik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He(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n,p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cross section 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the neutrons with energies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 to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∼1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ability to detect fast neutrons with a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counter whose intrinsic background close to 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39B7F-5758-6C37-C730-1B59D76D2D5D}"/>
              </a:ext>
            </a:extLst>
          </p:cNvPr>
          <p:cNvSpPr txBox="1"/>
          <p:nvPr/>
        </p:nvSpPr>
        <p:spPr>
          <a:xfrm>
            <a:off x="8129930" y="1192888"/>
            <a:ext cx="246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counter in ILL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D350FD-EF11-E824-C183-D4C569AB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659147"/>
            <a:ext cx="5032349" cy="3774262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99551555-B6C7-40B5-1FAD-64B1D71B74DF}"/>
              </a:ext>
            </a:extLst>
          </p:cNvPr>
          <p:cNvSpPr/>
          <p:nvPr/>
        </p:nvSpPr>
        <p:spPr>
          <a:xfrm>
            <a:off x="7392144" y="3645024"/>
            <a:ext cx="23762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654473-9E32-399C-F827-4F8AB73321A2}"/>
              </a:ext>
            </a:extLst>
          </p:cNvPr>
          <p:cNvSpPr txBox="1"/>
          <p:nvPr/>
        </p:nvSpPr>
        <p:spPr>
          <a:xfrm>
            <a:off x="7752184" y="311721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counter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6852BE-8C1B-49EB-F72A-03CBECFCC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674" y="2015115"/>
            <a:ext cx="1755800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9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4" y="6546503"/>
            <a:ext cx="5064563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4702">
            <a:extLst>
              <a:ext uri="{FF2B5EF4-FFF2-40B4-BE49-F238E27FC236}">
                <a16:creationId xmlns:a16="http://schemas.microsoft.com/office/drawing/2014/main" id="{E1253CBE-E222-BB31-4AEE-017FD83AB14F}"/>
              </a:ext>
            </a:extLst>
          </p:cNvPr>
          <p:cNvSpPr txBox="1">
            <a:spLocks/>
          </p:cNvSpPr>
          <p:nvPr/>
        </p:nvSpPr>
        <p:spPr>
          <a:xfrm>
            <a:off x="0" y="872502"/>
            <a:ext cx="7301119" cy="369332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 anchor="ctr">
            <a:sp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3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neutron background measurements with </a:t>
            </a:r>
            <a:r>
              <a:rPr lang="ru-RU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counter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70E6E79-A966-1BB4-DFE0-B70D1EA9C88F}"/>
              </a:ext>
            </a:extLst>
          </p:cNvPr>
          <p:cNvSpPr/>
          <p:nvPr/>
        </p:nvSpPr>
        <p:spPr>
          <a:xfrm>
            <a:off x="119336" y="1247539"/>
            <a:ext cx="3860800" cy="2397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BF98748-467A-1DC7-1852-FB66A763E1BA}"/>
              </a:ext>
            </a:extLst>
          </p:cNvPr>
          <p:cNvSpPr/>
          <p:nvPr/>
        </p:nvSpPr>
        <p:spPr>
          <a:xfrm>
            <a:off x="191344" y="3717032"/>
            <a:ext cx="3942766" cy="2530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64676633-057B-F8B5-12A3-06A14153CD8D}"/>
              </a:ext>
            </a:extLst>
          </p:cNvPr>
          <p:cNvSpPr txBox="1"/>
          <p:nvPr/>
        </p:nvSpPr>
        <p:spPr>
          <a:xfrm>
            <a:off x="767408" y="4000213"/>
            <a:ext cx="10250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ON-O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8DBF620B-E066-9ECC-9E86-7E9D1A99F3C0}"/>
              </a:ext>
            </a:extLst>
          </p:cNvPr>
          <p:cNvSpPr txBox="1"/>
          <p:nvPr/>
        </p:nvSpPr>
        <p:spPr>
          <a:xfrm>
            <a:off x="1024720" y="1497340"/>
            <a:ext cx="10250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FC00C8-419C-5114-D7B3-D2B3B576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309" y="1556702"/>
            <a:ext cx="6052971" cy="3168352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482A2509-B7D6-1883-F5B2-66561CDFB761}"/>
              </a:ext>
            </a:extLst>
          </p:cNvPr>
          <p:cNvSpPr/>
          <p:nvPr/>
        </p:nvSpPr>
        <p:spPr>
          <a:xfrm flipV="1">
            <a:off x="5773663" y="2358751"/>
            <a:ext cx="5184576" cy="45719"/>
          </a:xfrm>
          <a:custGeom>
            <a:avLst/>
            <a:gdLst/>
            <a:ahLst/>
            <a:cxnLst/>
            <a:rect l="l" t="t" r="r" b="b"/>
            <a:pathLst>
              <a:path w="4931410">
                <a:moveTo>
                  <a:pt x="0" y="0"/>
                </a:moveTo>
                <a:lnTo>
                  <a:pt x="4930870" y="0"/>
                </a:lnTo>
              </a:path>
            </a:pathLst>
          </a:custGeom>
          <a:ln w="50800">
            <a:solidFill>
              <a:srgbClr val="FF26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1DC9574E-A472-0182-6E0C-8985EB4CC67D}"/>
              </a:ext>
            </a:extLst>
          </p:cNvPr>
          <p:cNvSpPr txBox="1"/>
          <p:nvPr/>
        </p:nvSpPr>
        <p:spPr>
          <a:xfrm>
            <a:off x="8404614" y="2475253"/>
            <a:ext cx="25536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6"/>
            <a:r>
              <a:rPr sz="2000" b="1" spc="-13" dirty="0">
                <a:solidFill>
                  <a:srgbClr val="FF2600"/>
                </a:solidFill>
                <a:latin typeface="Times New Roman"/>
                <a:cs typeface="Times New Roman"/>
              </a:rPr>
              <a:t>cosm. + </a:t>
            </a:r>
            <a:r>
              <a:rPr sz="2000" b="1" spc="-53" dirty="0">
                <a:solidFill>
                  <a:srgbClr val="FF2600"/>
                </a:solidFill>
                <a:latin typeface="Times New Roman"/>
                <a:cs typeface="Times New Roman"/>
              </a:rPr>
              <a:t>r</a:t>
            </a:r>
            <a:r>
              <a:rPr sz="2000" b="1" spc="-13" dirty="0">
                <a:solidFill>
                  <a:srgbClr val="FF2600"/>
                </a:solidFill>
                <a:latin typeface="Times New Roman"/>
                <a:cs typeface="Times New Roman"/>
              </a:rPr>
              <a:t>eac</a:t>
            </a:r>
            <a:r>
              <a:rPr sz="2000" b="1" dirty="0">
                <a:solidFill>
                  <a:srgbClr val="FF2600"/>
                </a:solidFill>
                <a:latin typeface="Times New Roman"/>
                <a:cs typeface="Times New Roman"/>
              </a:rPr>
              <a:t>t. gamma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FF2041-76F6-E353-B900-0B6D63FB1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041" y="5054063"/>
            <a:ext cx="7753100" cy="12331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D9DD90-8C91-101E-30F1-79DBE5A6DE9B}"/>
              </a:ext>
            </a:extLst>
          </p:cNvPr>
          <p:cNvSpPr txBox="1"/>
          <p:nvPr/>
        </p:nvSpPr>
        <p:spPr>
          <a:xfrm>
            <a:off x="7082973" y="118737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131413"/>
                </a:solidFill>
                <a:latin typeface="Times-Roman"/>
              </a:rPr>
              <a:t>Simulated energy spectra</a:t>
            </a:r>
            <a:endParaRPr lang="ru-RU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863AD2-5766-CBE1-5130-6EDD03CF2A68}"/>
              </a:ext>
            </a:extLst>
          </p:cNvPr>
          <p:cNvSpPr txBox="1"/>
          <p:nvPr/>
        </p:nvSpPr>
        <p:spPr>
          <a:xfrm>
            <a:off x="4134110" y="4575283"/>
            <a:ext cx="7301118" cy="48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35410" marR="0" lvl="0" indent="0" algn="l" defTabSz="914400" rtl="0" eaLnBrk="1" fontAlgn="auto" latinLnBrk="0" hangingPunct="1">
              <a:lnSpc>
                <a:spcPts val="3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~20 sigma CE</a:t>
            </a:r>
            <a:r>
              <a:rPr kumimoji="0" lang="el-GR" sz="2000" b="1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ν</a:t>
            </a:r>
            <a:r>
              <a:rPr kumimoji="0" lang="en-US" sz="2000" b="1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NS de</a:t>
            </a:r>
            <a:r>
              <a:rPr kumimoji="0" lang="en-US" sz="2000" b="1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lang="en-US" sz="2000" b="1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ec</a:t>
            </a:r>
            <a:r>
              <a:rPr kumimoji="0" lang="en-US" sz="2000" b="1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ti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lang="en-US" sz="2000" b="1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aft</a:t>
            </a:r>
            <a:r>
              <a:rPr kumimoji="0" lang="en-US" sz="2000" b="1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 on</a:t>
            </a:r>
            <a:r>
              <a:rPr kumimoji="0" lang="en-US" sz="2000" b="1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lang="en-US" sz="2000" b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lang="en-US" sz="2000" b="1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eac</a:t>
            </a:r>
            <a:r>
              <a:rPr kumimoji="0" lang="en-US" sz="2000" b="1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lang="en-US" sz="2000" b="1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cyc</a:t>
            </a:r>
            <a:r>
              <a:rPr kumimoji="0" lang="en-US" sz="2000" b="1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 !!!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204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655" y="908720"/>
            <a:ext cx="456899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Status of the Ricochet experiment</a:t>
            </a:r>
            <a:endParaRPr lang="ru-RU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4" y="6546503"/>
            <a:ext cx="5280587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8D60DF-6EAB-EB48-4347-5943F491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726" y="1556789"/>
            <a:ext cx="3384376" cy="45094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9FF011-BF41-DCF3-129A-4D76F2343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" y="1556791"/>
            <a:ext cx="2944623" cy="4509427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31B745D-8511-F685-83D0-9A69F92B838E}"/>
              </a:ext>
            </a:extLst>
          </p:cNvPr>
          <p:cNvCxnSpPr>
            <a:cxnSpLocks/>
          </p:cNvCxnSpPr>
          <p:nvPr/>
        </p:nvCxnSpPr>
        <p:spPr>
          <a:xfrm>
            <a:off x="3143672" y="3811503"/>
            <a:ext cx="12241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EBE6C1D-3B3D-1848-723F-36772B4801C2}"/>
              </a:ext>
            </a:extLst>
          </p:cNvPr>
          <p:cNvSpPr txBox="1"/>
          <p:nvPr/>
        </p:nvSpPr>
        <p:spPr>
          <a:xfrm>
            <a:off x="3143672" y="285293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2024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5472DB7-3EC3-516D-03FF-96C60AA59C92}"/>
              </a:ext>
            </a:extLst>
          </p:cNvPr>
          <p:cNvCxnSpPr>
            <a:cxnSpLocks/>
          </p:cNvCxnSpPr>
          <p:nvPr/>
        </p:nvCxnSpPr>
        <p:spPr>
          <a:xfrm>
            <a:off x="7862102" y="3811502"/>
            <a:ext cx="10659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0BCB97-8D80-50FD-7D60-DDF3F58C5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341" y="1556789"/>
            <a:ext cx="2942244" cy="28656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25B489-0C20-E3AF-6558-E0438F8A9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339" y="4525968"/>
            <a:ext cx="2942245" cy="19048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FD572B-65EE-9B2E-41FB-C1B22CB9F5F0}"/>
              </a:ext>
            </a:extLst>
          </p:cNvPr>
          <p:cNvSpPr txBox="1"/>
          <p:nvPr/>
        </p:nvSpPr>
        <p:spPr>
          <a:xfrm>
            <a:off x="7771077" y="2883828"/>
            <a:ext cx="1316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 2024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45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108" y="836712"/>
            <a:ext cx="6624736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Status of the Ricochet experiment &amp; Conclusion</a:t>
            </a:r>
            <a:endParaRPr lang="ru-RU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06044"/>
            <a:ext cx="12191999" cy="594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tx1"/>
                </a:solidFill>
              </a:rPr>
              <a:t>Ricochet at ILL design finalized;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tx1"/>
                </a:solidFill>
              </a:rPr>
              <a:t>The background from fast neutrons characterized;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tx1"/>
                </a:solidFill>
              </a:rPr>
              <a:t>The cryostat is deployed at ILL;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tx1"/>
                </a:solidFill>
              </a:rPr>
              <a:t>3 of 18 germanium bolometers installed in the Ricochet cryostat;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tx1"/>
                </a:solidFill>
              </a:rPr>
              <a:t>First test measurements have been started;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tx1"/>
                </a:solidFill>
              </a:rPr>
              <a:t>Full configuration of </a:t>
            </a:r>
            <a:r>
              <a:rPr lang="en-US" altLang="ru-RU" sz="2000" dirty="0" err="1">
                <a:solidFill>
                  <a:schemeClr val="tx1"/>
                </a:solidFill>
              </a:rPr>
              <a:t>CryoCube</a:t>
            </a:r>
            <a:r>
              <a:rPr lang="en-US" altLang="ru-RU" sz="2000" dirty="0">
                <a:solidFill>
                  <a:schemeClr val="tx1"/>
                </a:solidFill>
              </a:rPr>
              <a:t> (germanium bolometers) expected in the end of 2024.</a:t>
            </a:r>
          </a:p>
          <a:p>
            <a:pPr algn="just"/>
            <a:r>
              <a:rPr lang="en-US" altLang="ru-RU" sz="2000" dirty="0">
                <a:solidFill>
                  <a:srgbClr val="FF0000"/>
                </a:solidFill>
              </a:rPr>
              <a:t>The goal </a:t>
            </a:r>
            <a:r>
              <a:rPr lang="en-US" altLang="ru-RU" sz="2000" dirty="0">
                <a:solidFill>
                  <a:schemeClr val="tx1"/>
                </a:solidFill>
              </a:rPr>
              <a:t>is to deliver a low-energy and high precision CE</a:t>
            </a:r>
            <a:r>
              <a:rPr lang="el-GR" altLang="ru-RU" sz="2000" dirty="0">
                <a:solidFill>
                  <a:schemeClr val="tx1"/>
                </a:solidFill>
              </a:rPr>
              <a:t>ν</a:t>
            </a:r>
            <a:r>
              <a:rPr lang="en-US" altLang="ru-RU" sz="2000" dirty="0">
                <a:solidFill>
                  <a:schemeClr val="tx1"/>
                </a:solidFill>
              </a:rPr>
              <a:t>NS measurement at the percentage level by the end of 2024 to: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ru-RU" sz="2000" dirty="0">
                <a:solidFill>
                  <a:schemeClr val="tx1"/>
                </a:solidFill>
              </a:rPr>
              <a:t> Measure the Weinberg angle with a %-precision from 1 to 10 MeV in momentum transfer;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ru-RU" sz="2000" dirty="0">
                <a:solidFill>
                  <a:schemeClr val="tx1"/>
                </a:solidFill>
              </a:rPr>
              <a:t> Search for new bosons with a sensitivity up to two orders of magnitude better than current limits;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ru-RU" sz="2000" dirty="0">
                <a:solidFill>
                  <a:schemeClr val="tx1"/>
                </a:solidFill>
              </a:rPr>
              <a:t> Further constrain the existence of NSI by two orders of magnitude;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ru-RU" sz="2000" dirty="0">
                <a:solidFill>
                  <a:schemeClr val="tx1"/>
                </a:solidFill>
              </a:rPr>
              <a:t> Reach a world-leading CE</a:t>
            </a:r>
            <a:r>
              <a:rPr lang="el-GR" altLang="ru-RU" sz="2000" dirty="0">
                <a:solidFill>
                  <a:schemeClr val="tx1"/>
                </a:solidFill>
              </a:rPr>
              <a:t>ν</a:t>
            </a:r>
            <a:r>
              <a:rPr lang="en-US" altLang="ru-RU" sz="2000" dirty="0">
                <a:solidFill>
                  <a:schemeClr val="tx1"/>
                </a:solidFill>
              </a:rPr>
              <a:t>NS-based NMM limit;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ru-RU" sz="2000" dirty="0">
                <a:solidFill>
                  <a:schemeClr val="tx1"/>
                </a:solidFill>
              </a:rPr>
              <a:t>…</a:t>
            </a:r>
            <a:endParaRPr lang="ru-RU" altLang="ru-RU" sz="2000" dirty="0">
              <a:solidFill>
                <a:schemeClr val="tx1"/>
              </a:solidFill>
            </a:endParaRPr>
          </a:p>
          <a:p>
            <a:pPr algn="just"/>
            <a:r>
              <a:rPr lang="en-US" altLang="ru-RU" sz="2000" dirty="0">
                <a:solidFill>
                  <a:srgbClr val="FF0000"/>
                </a:solidFill>
              </a:rPr>
              <a:t>Articles:</a:t>
            </a:r>
          </a:p>
          <a:p>
            <a:pPr algn="just">
              <a:lnSpc>
                <a:spcPct val="120000"/>
              </a:lnSpc>
            </a:pPr>
            <a:r>
              <a:rPr lang="en-US" altLang="ru-RU" dirty="0">
                <a:solidFill>
                  <a:schemeClr val="tx1"/>
                </a:solidFill>
              </a:rPr>
              <a:t>« Fast neutron background characterization of the future Ricochet experiment at the ILL research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nuclear reactor », Eur. Phys. J. C 83 (2023) 1, 20</a:t>
            </a:r>
          </a:p>
          <a:p>
            <a:pPr algn="just">
              <a:lnSpc>
                <a:spcPct val="120000"/>
              </a:lnSpc>
            </a:pPr>
            <a:r>
              <a:rPr lang="en-US" altLang="ru-RU" dirty="0">
                <a:solidFill>
                  <a:schemeClr val="tx1"/>
                </a:solidFill>
              </a:rPr>
              <a:t>« Results from a Prototype TES Detector for the Ricochet Experiment », </a:t>
            </a:r>
            <a:r>
              <a:rPr lang="en-US" altLang="ru-RU" dirty="0" err="1">
                <a:solidFill>
                  <a:schemeClr val="tx1"/>
                </a:solidFill>
              </a:rPr>
              <a:t>Nucl</a:t>
            </a:r>
            <a:r>
              <a:rPr lang="en-US" altLang="ru-RU" dirty="0">
                <a:solidFill>
                  <a:schemeClr val="tx1"/>
                </a:solidFill>
              </a:rPr>
              <a:t>. </a:t>
            </a:r>
            <a:r>
              <a:rPr lang="en-US" altLang="ru-RU" dirty="0" err="1">
                <a:solidFill>
                  <a:schemeClr val="tx1"/>
                </a:solidFill>
              </a:rPr>
              <a:t>Instrum</a:t>
            </a:r>
            <a:r>
              <a:rPr lang="en-US" altLang="ru-RU" dirty="0">
                <a:solidFill>
                  <a:schemeClr val="tx1"/>
                </a:solidFill>
              </a:rPr>
              <a:t>. Meth. A 1057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(2023) 168765</a:t>
            </a:r>
          </a:p>
          <a:p>
            <a:pPr algn="just">
              <a:lnSpc>
                <a:spcPct val="120000"/>
              </a:lnSpc>
            </a:pPr>
            <a:r>
              <a:rPr lang="en-US" altLang="ru-RU" dirty="0">
                <a:solidFill>
                  <a:schemeClr val="tx1"/>
                </a:solidFill>
              </a:rPr>
              <a:t>« First demonstration of 30 </a:t>
            </a:r>
            <a:r>
              <a:rPr lang="en-US" altLang="ru-RU" dirty="0" err="1">
                <a:solidFill>
                  <a:schemeClr val="tx1"/>
                </a:solidFill>
              </a:rPr>
              <a:t>eVee</a:t>
            </a:r>
            <a:r>
              <a:rPr lang="en-US" altLang="ru-RU" dirty="0">
                <a:solidFill>
                  <a:schemeClr val="tx1"/>
                </a:solidFill>
              </a:rPr>
              <a:t> ionization energy resolution with Ricochet germanium cryogenic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en-US" altLang="ru-RU" dirty="0">
                <a:solidFill>
                  <a:schemeClr val="tx1"/>
                </a:solidFill>
              </a:rPr>
              <a:t>bolometers », Eur. Phys. J. C 84 (2024) 2, 186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ru-RU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5F908-CA16-D050-AED5-ADDF1D3D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4"/>
            <a:ext cx="2844800" cy="365125"/>
          </a:xfrm>
        </p:spPr>
        <p:txBody>
          <a:bodyPr/>
          <a:lstStyle/>
          <a:p>
            <a:r>
              <a:rPr lang="ru-RU" sz="18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13.06.2024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9B3E1C-FB2D-F357-901A-7059A407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764" y="6546503"/>
            <a:ext cx="5280587" cy="365125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59th meeting of the PAC for Nuclear Physics</a:t>
            </a:r>
            <a:endParaRPr lang="ru-RU" sz="1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282E72-8030-ED5F-F5F4-8B44CF2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341" y="6534344"/>
            <a:ext cx="2844800" cy="365125"/>
          </a:xfrm>
        </p:spPr>
        <p:txBody>
          <a:bodyPr/>
          <a:lstStyle/>
          <a:p>
            <a:fld id="{786A0C35-08A6-4DD9-9F15-61F397920FA1}" type="slidenum">
              <a:rPr lang="ru-RU" sz="1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18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2630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DLNP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11901</TotalTime>
  <Words>759</Words>
  <Application>Microsoft Office PowerPoint</Application>
  <PresentationFormat>Широкоэкранный</PresentationFormat>
  <Paragraphs>114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Courier New</vt:lpstr>
      <vt:lpstr>Times New Roman</vt:lpstr>
      <vt:lpstr>Times-Roman</vt:lpstr>
      <vt:lpstr>Theme DLNP2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548</cp:revision>
  <dcterms:created xsi:type="dcterms:W3CDTF">2021-05-26T05:58:11Z</dcterms:created>
  <dcterms:modified xsi:type="dcterms:W3CDTF">2024-06-03T06:21:02Z</dcterms:modified>
</cp:coreProperties>
</file>