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4" r:id="rId4"/>
    <p:sldId id="258" r:id="rId5"/>
    <p:sldId id="262" r:id="rId6"/>
    <p:sldId id="275" r:id="rId7"/>
    <p:sldId id="276" r:id="rId8"/>
    <p:sldId id="277" r:id="rId9"/>
    <p:sldId id="261" r:id="rId10"/>
    <p:sldId id="280" r:id="rId11"/>
    <p:sldId id="281" r:id="rId12"/>
    <p:sldId id="266" r:id="rId13"/>
    <p:sldId id="273" r:id="rId14"/>
    <p:sldId id="272" r:id="rId15"/>
    <p:sldId id="264" r:id="rId16"/>
    <p:sldId id="279" r:id="rId17"/>
    <p:sldId id="278" r:id="rId18"/>
    <p:sldId id="26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93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26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" y="2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wist\Downloads\Radiolabeling%20data%20for%20Elena%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830160000033014E-2"/>
          <c:y val="7.1253341039711829E-2"/>
          <c:w val="0.81672964896462097"/>
          <c:h val="0.79455412145875104"/>
        </c:manualLayout>
      </c:layout>
      <c:scatterChart>
        <c:scatterStyle val="lineMarker"/>
        <c:varyColors val="0"/>
        <c:ser>
          <c:idx val="0"/>
          <c:order val="0"/>
          <c:tx>
            <c:strRef>
              <c:f>Summary!$A$1:$B$1</c:f>
              <c:strCache>
                <c:ptCount val="1"/>
                <c:pt idx="0">
                  <c:v>[Sc(DOTA)] 30 min</c:v>
                </c:pt>
              </c:strCache>
            </c:strRef>
          </c:tx>
          <c:spPr>
            <a:ln w="127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Summary!$E$5:$E$9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</c:v>
                  </c:pt>
                  <c:pt idx="2">
                    <c:v>1.07480230740356</c:v>
                  </c:pt>
                  <c:pt idx="3">
                    <c:v>0.268700576850888</c:v>
                  </c:pt>
                  <c:pt idx="4">
                    <c:v>4.94974746830582E-2</c:v>
                  </c:pt>
                </c:numCache>
              </c:numRef>
            </c:plus>
            <c:minus>
              <c:numRef>
                <c:f>Summary!$E$5:$E$9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</c:v>
                  </c:pt>
                  <c:pt idx="2">
                    <c:v>1.07480230740356</c:v>
                  </c:pt>
                  <c:pt idx="3">
                    <c:v>0.268700576850888</c:v>
                  </c:pt>
                  <c:pt idx="4">
                    <c:v>4.94974746830582E-2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Summary!$A$5:$A$9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</c:numCache>
            </c:numRef>
          </c:xVal>
          <c:yVal>
            <c:numRef>
              <c:f>Summary!$D$5:$D$9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96.92</c:v>
                </c:pt>
                <c:pt idx="3">
                  <c:v>1.1000000000000001</c:v>
                </c:pt>
                <c:pt idx="4">
                  <c:v>2.4749999999999992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8C5-45CF-8B35-A44A26D459C2}"/>
            </c:ext>
          </c:extLst>
        </c:ser>
        <c:ser>
          <c:idx val="1"/>
          <c:order val="1"/>
          <c:tx>
            <c:strRef>
              <c:f>Summary!$G$1:$H$1</c:f>
              <c:strCache>
                <c:ptCount val="1"/>
                <c:pt idx="0">
                  <c:v>[Sc(DOTA)] 60 min</c:v>
                </c:pt>
              </c:strCache>
            </c:strRef>
          </c:tx>
          <c:spPr>
            <a:ln w="127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Summary!$K$5:$K$9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</c:v>
                  </c:pt>
                  <c:pt idx="2">
                    <c:v>0.70003571337468895</c:v>
                  </c:pt>
                  <c:pt idx="3">
                    <c:v>3.5355339059327397E-2</c:v>
                  </c:pt>
                  <c:pt idx="4">
                    <c:v>1.1525840533340721</c:v>
                  </c:pt>
                </c:numCache>
              </c:numRef>
            </c:plus>
            <c:minus>
              <c:numRef>
                <c:f>Summary!$K$5:$K$9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</c:v>
                  </c:pt>
                  <c:pt idx="2">
                    <c:v>0.70003571337468895</c:v>
                  </c:pt>
                  <c:pt idx="3">
                    <c:v>3.5355339059327397E-2</c:v>
                  </c:pt>
                  <c:pt idx="4">
                    <c:v>1.1525840533340721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Summary!$G$5:$G$9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</c:numCache>
            </c:numRef>
          </c:xVal>
          <c:yVal>
            <c:numRef>
              <c:f>Summary!$J$5:$J$9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97.345000000000013</c:v>
                </c:pt>
                <c:pt idx="3">
                  <c:v>1.655</c:v>
                </c:pt>
                <c:pt idx="4">
                  <c:v>1.9350000000000001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8C5-45CF-8B35-A44A26D459C2}"/>
            </c:ext>
          </c:extLst>
        </c:ser>
        <c:ser>
          <c:idx val="2"/>
          <c:order val="2"/>
          <c:tx>
            <c:strRef>
              <c:f>Summary!$A$12:$B$12</c:f>
              <c:strCache>
                <c:ptCount val="1"/>
                <c:pt idx="0">
                  <c:v>[Sc(DOTATOC)] 30 min</c:v>
                </c:pt>
              </c:strCache>
            </c:strRef>
          </c:tx>
          <c:spPr>
            <a:ln w="127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Summary!$E$16:$E$18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5.4730064863838876</c:v>
                  </c:pt>
                  <c:pt idx="2">
                    <c:v>0.176776695296637</c:v>
                  </c:pt>
                </c:numCache>
              </c:numRef>
            </c:plus>
            <c:minus>
              <c:numRef>
                <c:f>Summary!$E$16:$E$18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5.4730064863838876</c:v>
                  </c:pt>
                  <c:pt idx="2">
                    <c:v>0.176776695296637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Summary!$A$16:$A$18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6</c:v>
                </c:pt>
              </c:numCache>
            </c:numRef>
          </c:xVal>
          <c:yVal>
            <c:numRef>
              <c:f>Summary!$D$16:$D$18</c:f>
              <c:numCache>
                <c:formatCode>General</c:formatCode>
                <c:ptCount val="3"/>
                <c:pt idx="0">
                  <c:v>100</c:v>
                </c:pt>
                <c:pt idx="1">
                  <c:v>10.54</c:v>
                </c:pt>
                <c:pt idx="2">
                  <c:v>0.30499999999999999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8C5-45CF-8B35-A44A26D459C2}"/>
            </c:ext>
          </c:extLst>
        </c:ser>
        <c:ser>
          <c:idx val="3"/>
          <c:order val="3"/>
          <c:tx>
            <c:strRef>
              <c:f>Summary!$G$12:$H$12</c:f>
              <c:strCache>
                <c:ptCount val="1"/>
                <c:pt idx="0">
                  <c:v>[Sc(DOTATOC)] 60 min</c:v>
                </c:pt>
              </c:strCache>
            </c:strRef>
          </c:tx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Summary!$K$16:$K$18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4.1295036021294367</c:v>
                  </c:pt>
                  <c:pt idx="2">
                    <c:v>0.31819805153394598</c:v>
                  </c:pt>
                </c:numCache>
              </c:numRef>
            </c:plus>
            <c:minus>
              <c:numRef>
                <c:f>Summary!$K$16:$K$18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4.1295036021294367</c:v>
                  </c:pt>
                  <c:pt idx="2">
                    <c:v>0.31819805153394598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Summary!$G$16:$G$18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6</c:v>
                </c:pt>
              </c:numCache>
            </c:numRef>
          </c:xVal>
          <c:yVal>
            <c:numRef>
              <c:f>Summary!$J$16:$J$18</c:f>
              <c:numCache>
                <c:formatCode>General</c:formatCode>
                <c:ptCount val="3"/>
                <c:pt idx="0">
                  <c:v>100</c:v>
                </c:pt>
                <c:pt idx="1">
                  <c:v>13.42</c:v>
                </c:pt>
                <c:pt idx="2">
                  <c:v>0.22500000000000001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8C5-45CF-8B35-A44A26D459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4380936"/>
        <c:axId val="924279448"/>
      </c:scatterChart>
      <c:valAx>
        <c:axId val="924380936"/>
        <c:scaling>
          <c:orientation val="minMax"/>
          <c:max val="7"/>
          <c:min val="3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CA" sz="2000" dirty="0"/>
                  <a:t>[-log(</a:t>
                </a:r>
                <a:r>
                  <a:rPr lang="ru-RU" sz="2000" dirty="0"/>
                  <a:t>С</a:t>
                </a:r>
                <a:r>
                  <a:rPr lang="en-CA" sz="2000" dirty="0"/>
                  <a:t>)]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out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24279448"/>
        <c:crosses val="autoZero"/>
        <c:crossBetween val="midCat"/>
        <c:majorUnit val="1"/>
        <c:minorUnit val="0.5"/>
      </c:valAx>
      <c:valAx>
        <c:axId val="924279448"/>
        <c:scaling>
          <c:orientation val="minMax"/>
          <c:max val="103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CA" sz="2000"/>
                  <a:t>RCY%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24380936"/>
        <c:crosses val="autoZero"/>
        <c:crossBetween val="midCat"/>
        <c:majorUnit val="10"/>
      </c:valAx>
      <c:spPr>
        <a:noFill/>
        <a:ln>
          <a:solidFill>
            <a:schemeClr val="tx1"/>
          </a:solidFill>
        </a:ln>
        <a:effectLst/>
      </c:spPr>
    </c:plotArea>
    <c:legend>
      <c:legendPos val="l"/>
      <c:layout>
        <c:manualLayout>
          <c:xMode val="edge"/>
          <c:yMode val="edge"/>
          <c:x val="0.100410172764857"/>
          <c:y val="0.49917386366098299"/>
          <c:w val="0.37254244604867398"/>
          <c:h val="0.2879288976292910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31611042814552"/>
          <c:y val="0.10401422044499177"/>
          <c:w val="0.77727712955682227"/>
          <c:h val="0.75007813752907482"/>
        </c:manualLayout>
      </c:layout>
      <c:scatterChart>
        <c:scatterStyle val="lineMarker"/>
        <c:varyColors val="0"/>
        <c:ser>
          <c:idx val="0"/>
          <c:order val="0"/>
          <c:tx>
            <c:v>DOTA 30 min 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Sheet1!$F$4:$F$8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15.594346197687589</c:v>
                  </c:pt>
                  <c:pt idx="4">
                    <c:v>2.0816659994661282E-2</c:v>
                  </c:pt>
                </c:numCache>
              </c:numRef>
            </c:plus>
            <c:minus>
              <c:numRef>
                <c:f>Sheet1!$F$4:$F$8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15.594346197687589</c:v>
                  </c:pt>
                  <c:pt idx="4">
                    <c:v>2.0816659994661282E-2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Sheet1!$A$4:$A$8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</c:numCache>
            </c:numRef>
          </c:xVal>
          <c:yVal>
            <c:numRef>
              <c:f>Sheet1!$E$4:$E$8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15.283333333333331</c:v>
                </c:pt>
                <c:pt idx="4">
                  <c:v>0.81333333333333335</c:v>
                </c:pt>
              </c:numCache>
            </c:numRef>
          </c:yVal>
          <c:smooth val="0"/>
          <c:extLst xmlns="http://schemas.openxmlformats.org/drawingml/2006/chart">
            <c:ext xmlns:c16="http://schemas.microsoft.com/office/drawing/2014/chart" uri="{C3380CC4-5D6E-409C-BE32-E72D297353CC}">
              <c16:uniqueId val="{00000000-AA5F-4011-9651-C76F3ECD28B6}"/>
            </c:ext>
          </c:extLst>
        </c:ser>
        <c:ser>
          <c:idx val="1"/>
          <c:order val="1"/>
          <c:tx>
            <c:v>DOTA 60 min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Sheet1!$F$14:$F$18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15.61703877180306</c:v>
                  </c:pt>
                  <c:pt idx="4">
                    <c:v>0.13999999999999943</c:v>
                  </c:pt>
                </c:numCache>
              </c:numRef>
            </c:plus>
            <c:minus>
              <c:numRef>
                <c:f>Sheet1!$F$14:$F$18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15.61703877180306</c:v>
                  </c:pt>
                  <c:pt idx="4">
                    <c:v>0.13999999999999943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Sheet1!$A$4:$A$8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</c:numCache>
            </c:numRef>
          </c:xVal>
          <c:yVal>
            <c:numRef>
              <c:f>Sheet1!$E$14:$E$18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15.64</c:v>
                </c:pt>
                <c:pt idx="4">
                  <c:v>0.83000000000000007</c:v>
                </c:pt>
              </c:numCache>
            </c:numRef>
          </c:yVal>
          <c:smooth val="0"/>
          <c:extLst xmlns="http://schemas.openxmlformats.org/drawingml/2006/chart">
            <c:ext xmlns:c16="http://schemas.microsoft.com/office/drawing/2014/chart" uri="{C3380CC4-5D6E-409C-BE32-E72D297353CC}">
              <c16:uniqueId val="{00000001-AA5F-4011-9651-C76F3ECD2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679552"/>
        <c:axId val="97680864"/>
      </c:scatterChart>
      <c:valAx>
        <c:axId val="97679552"/>
        <c:scaling>
          <c:orientation val="minMax"/>
          <c:max val="7"/>
          <c:min val="3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CA"/>
                  <a:t>-log[(Chelator)]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7680864"/>
        <c:crosses val="autoZero"/>
        <c:crossBetween val="midCat"/>
      </c:valAx>
      <c:valAx>
        <c:axId val="97680864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CA"/>
                  <a:t>RCY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7679552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053570206800466"/>
          <c:y val="1.3269332746472689E-2"/>
          <c:w val="0.70946428456666699"/>
          <c:h val="7.41209798859449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 xmlns="http://schemas.openxmlformats.org/drawingml/20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AB729-15C4-42B0-A5F2-0E1A2597F05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A856F-1665-4500-A270-8ECA42451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513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A856F-1665-4500-A270-8ECA42451B9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412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A856F-1665-4500-A270-8ECA42451B9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984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A856F-1665-4500-A270-8ECA42451B9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07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A856F-1665-4500-A270-8ECA42451B9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410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A856F-1665-4500-A270-8ECA42451B9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759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A856F-1665-4500-A270-8ECA42451B9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740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A856F-1665-4500-A270-8ECA42451B9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19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A856F-1665-4500-A270-8ECA42451B9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319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A856F-1665-4500-A270-8ECA42451B9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406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A856F-1665-4500-A270-8ECA42451B9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743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A856F-1665-4500-A270-8ECA42451B9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5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A856F-1665-4500-A270-8ECA42451B9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290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A856F-1665-4500-A270-8ECA42451B9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148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A856F-1665-4500-A270-8ECA42451B9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805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A856F-1665-4500-A270-8ECA42451B9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265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A856F-1665-4500-A270-8ECA42451B9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518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A856F-1665-4500-A270-8ECA42451B9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73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A856F-1665-4500-A270-8ECA42451B9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021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3E3C9-76A6-F23A-11D1-1A5F662A5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B0F392-EDEE-57D8-DBFF-9E188A4C5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19D8CC-DDA3-FE84-F7B8-A3BB967CC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362A-627D-4BB9-ADD1-6192C85C8E4B}" type="datetime1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752C57-28BE-C0B4-1AA4-6B35F3740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E161AC-1B30-9B8B-0616-F2E9D483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677F-2972-4E87-B86C-7951818F4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377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85DEA8-261C-0B46-1C2F-B9AB91108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273191-3D87-590D-50A5-769E07FB9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7078C7-4598-69EF-90D3-F77FF4EAC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A759-8D81-497D-A8CA-65AD4A13FDA8}" type="datetime1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8F23BA-B680-6C46-66B3-5599F3D6B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1D0971-2523-F0A6-982B-A7D58FD43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677F-2972-4E87-B86C-7951818F4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1C9E79C-DB08-CE58-D3DD-23C9CD0685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C8EDB-AFE4-BDE5-A311-8F1F8065B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B6AC33-BC9E-FB1E-AACB-3A787A55C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10C7-C379-4143-B710-1EA1B29D3242}" type="datetime1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8DEFF6-416D-5094-CFBF-2DD172B86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1AA90E-BA3A-253C-3E09-06D93615B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677F-2972-4E87-B86C-7951818F4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98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3E970-15E2-42AF-E6C7-1711C0769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F344E6-BEF9-C806-10DA-2F158EEB3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F4AFA4-B939-C46B-0500-677DD010B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D634-888E-4440-8FCA-B29E30902EE5}" type="datetime1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5CB2DC-16CD-4D33-C98F-B2A7F29D7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1A8D60-BE0A-C38D-C338-9A646F75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677F-2972-4E87-B86C-7951818F4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76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EDE52-9406-535E-D0AD-5C9A0E3EB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BA74DE-DC17-C6B8-BDA9-A0D138488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BCF757-AF6D-3671-EA3D-419B3A6BC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136A-DB66-4EFF-B26A-ED84944F96F5}" type="datetime1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07110A-3A5D-36F3-FBA8-47EC60895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B40DB8-F2C8-9D0E-0732-37758B591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677F-2972-4E87-B86C-7951818F4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87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30D53-D2A3-6EB3-E636-096F09476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CD0011-0E87-9236-A79C-42FA3A0403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C345CB-BBB8-718B-C80C-D3924D18C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B59589-9877-B5D4-0166-B025FF148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1909-8BC1-4A22-862D-5D361FAF5EA2}" type="datetime1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A949A5-CD88-4B75-5093-21EB6E7B2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C59772-90E1-0135-EEE0-FCC2E2CB1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677F-2972-4E87-B86C-7951818F4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89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70935-1100-F248-3F58-3B3FF69BE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B6D001-75D1-CC44-1D92-2C80CF2A3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E7BB9D-7E69-5C95-1561-5ACB194D6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B8F8F9-18B8-8A08-43F8-B904504D71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4042F6-5018-07F0-8349-8EBE88DC56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05B789-D517-4920-35F9-50B7A4527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D7DA-EF8C-45B3-9375-7A23C04CA1F0}" type="datetime1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49D0CD-1931-A7AC-BF0C-FFAC4568F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A3A648B-736D-02A5-DA47-92C156EE4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677F-2972-4E87-B86C-7951818F4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55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49E4F-4716-849A-A961-D2F43D041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44BEE59-FBC5-E3AB-84F3-5D83487B4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0282-C59A-4F88-B9D1-33C28685451E}" type="datetime1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DCAFB9-C631-81F7-DDCA-A5C685AA9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D554E4-483E-5B45-009A-D292E1925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677F-2972-4E87-B86C-7951818F4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70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B89FEB-4262-3431-A106-CE11F0693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18D6F-EA66-4973-A1F3-409A7F3951B0}" type="datetime1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6D713D9-21F5-3F5C-6867-53219DCC0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3D6871-A7A8-12B5-956E-65503BEA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677F-2972-4E87-B86C-7951818F4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2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38B7C-70FE-277E-DE65-733DBF10C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0BF964-FE47-57AC-4BD6-1355B3D41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1CAC29-1DAB-742B-5E58-EAEC2A1E4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ECC1F9-4C1A-F4A9-103B-BE812AF49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02EC-5928-46BA-BDB8-E72F41BF1213}" type="datetime1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FA3530-3E6B-ABFE-9DEA-3C672E1E6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0837B8-0333-7E4F-91D0-02B82F644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677F-2972-4E87-B86C-7951818F4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30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713383-45CC-2518-97F0-DD78DD199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A3FDDFA-6513-994F-E8B9-7A97306F0D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064307-8FB9-3B43-4433-3E7CBDC7F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485E8F-8E3D-A15E-7C65-20617581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858A-D847-4A3D-8797-80011A09DC3E}" type="datetime1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97BF71-B014-840E-5DE6-92CB8AD22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72CB4C-5A63-7DAF-03DE-73EE20B15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677F-2972-4E87-B86C-7951818F4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55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A2299-AF19-BB04-90F7-E70FE7539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489B85-67A1-18C5-AB50-C9688C8D1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940D49-59C0-2628-16C7-670A92E5DD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D0DCB-4EAF-425A-992C-8037D4C461AD}" type="datetime1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2859B4-CDCA-333B-5911-A0351CE82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924960-04CF-F507-5B0E-8A54EAD36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7677F-2972-4E87-B86C-7951818F4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16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"/><Relationship Id="rId7" Type="http://schemas.openxmlformats.org/officeDocument/2006/relationships/image" Target="../media/image27.t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if"/><Relationship Id="rId5" Type="http://schemas.openxmlformats.org/officeDocument/2006/relationships/image" Target="../media/image25.tif"/><Relationship Id="rId4" Type="http://schemas.openxmlformats.org/officeDocument/2006/relationships/image" Target="../media/image24.t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tif"/><Relationship Id="rId5" Type="http://schemas.openxmlformats.org/officeDocument/2006/relationships/image" Target="../media/image30.tif"/><Relationship Id="rId4" Type="http://schemas.openxmlformats.org/officeDocument/2006/relationships/image" Target="../media/image29.t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"/><Relationship Id="rId7" Type="http://schemas.openxmlformats.org/officeDocument/2006/relationships/image" Target="../media/image25.t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tif"/><Relationship Id="rId5" Type="http://schemas.openxmlformats.org/officeDocument/2006/relationships/image" Target="../media/image34.tif"/><Relationship Id="rId4" Type="http://schemas.openxmlformats.org/officeDocument/2006/relationships/image" Target="../media/image33.t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tif"/><Relationship Id="rId5" Type="http://schemas.openxmlformats.org/officeDocument/2006/relationships/image" Target="../media/image38.tif"/><Relationship Id="rId4" Type="http://schemas.openxmlformats.org/officeDocument/2006/relationships/image" Target="../media/image37.t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7.jpe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460415-81A3-7BF2-1951-C3A0E3480EB4}"/>
              </a:ext>
            </a:extLst>
          </p:cNvPr>
          <p:cNvSpPr txBox="1"/>
          <p:nvPr/>
        </p:nvSpPr>
        <p:spPr>
          <a:xfrm>
            <a:off x="772789" y="2522473"/>
            <a:ext cx="10460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en-US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Production of trivalent radionuclides for nuclear medicine and analysis via nuclear-spectrometric methods</a:t>
            </a:r>
            <a:r>
              <a:rPr lang="ru-RU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endParaRPr lang="ru-RU" sz="2400" dirty="0"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7D3C91-9BDC-A677-6EC0-BB93D3557AC2}"/>
              </a:ext>
            </a:extLst>
          </p:cNvPr>
          <p:cNvSpPr txBox="1"/>
          <p:nvPr/>
        </p:nvSpPr>
        <p:spPr>
          <a:xfrm>
            <a:off x="3795242" y="6150114"/>
            <a:ext cx="4601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1A63A0"/>
                </a:solidFill>
                <a:effectLst/>
                <a:cs typeface="Arial" panose="020B0604020202020204" pitchFamily="34" charset="0"/>
              </a:rPr>
              <a:t>59</a:t>
            </a:r>
            <a:r>
              <a:rPr lang="en-US" sz="2000" i="1" baseline="30000" dirty="0">
                <a:solidFill>
                  <a:srgbClr val="1A63A0"/>
                </a:solidFill>
                <a:effectLst/>
                <a:cs typeface="Arial" panose="020B0604020202020204" pitchFamily="34" charset="0"/>
              </a:rPr>
              <a:t>th</a:t>
            </a:r>
            <a:r>
              <a:rPr lang="en-US" sz="2000" i="1" dirty="0">
                <a:solidFill>
                  <a:srgbClr val="1A63A0"/>
                </a:solidFill>
                <a:effectLst/>
                <a:cs typeface="Arial" panose="020B0604020202020204" pitchFamily="34" charset="0"/>
              </a:rPr>
              <a:t> meeting of the PAC on </a:t>
            </a:r>
            <a:r>
              <a:rPr lang="en-US" sz="2000" i="1" dirty="0">
                <a:solidFill>
                  <a:srgbClr val="1A63A0"/>
                </a:solidFill>
                <a:cs typeface="Arial" panose="020B0604020202020204" pitchFamily="34" charset="0"/>
              </a:rPr>
              <a:t>N</a:t>
            </a:r>
            <a:r>
              <a:rPr lang="en-US" sz="2000" i="1" dirty="0">
                <a:solidFill>
                  <a:srgbClr val="1A63A0"/>
                </a:solidFill>
                <a:effectLst/>
                <a:cs typeface="Arial" panose="020B0604020202020204" pitchFamily="34" charset="0"/>
              </a:rPr>
              <a:t>uclear Physics</a:t>
            </a:r>
          </a:p>
          <a:p>
            <a:pPr algn="ctr"/>
            <a:r>
              <a:rPr lang="en-US" sz="2000" i="1" dirty="0">
                <a:solidFill>
                  <a:srgbClr val="1A63A0"/>
                </a:solidFill>
                <a:cs typeface="Arial" panose="020B0604020202020204" pitchFamily="34" charset="0"/>
              </a:rPr>
              <a:t>Dubna, 2024</a:t>
            </a:r>
            <a:endParaRPr lang="ru-RU" sz="2000" i="1" dirty="0"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A3F41D-B1AC-D3FB-A72F-85E882778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266" y="0"/>
            <a:ext cx="2036020" cy="20360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78FD8C-2471-BEBE-F316-4698329494A9}"/>
              </a:ext>
            </a:extLst>
          </p:cNvPr>
          <p:cNvSpPr txBox="1"/>
          <p:nvPr/>
        </p:nvSpPr>
        <p:spPr>
          <a:xfrm>
            <a:off x="4581675" y="5227619"/>
            <a:ext cx="2723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cs typeface="Arial" panose="020B0604020202020204" pitchFamily="34" charset="0"/>
              </a:rPr>
              <a:t>Presenter</a:t>
            </a:r>
            <a:r>
              <a:rPr lang="ru-RU" sz="2000" b="1" dirty="0">
                <a:cs typeface="Arial" panose="020B0604020202020204" pitchFamily="34" charset="0"/>
              </a:rPr>
              <a:t>: </a:t>
            </a:r>
            <a:r>
              <a:rPr lang="en-US" sz="2000" b="1" u="sng" dirty="0">
                <a:cs typeface="Arial" panose="020B0604020202020204" pitchFamily="34" charset="0"/>
              </a:rPr>
              <a:t>E.S. </a:t>
            </a:r>
            <a:r>
              <a:rPr lang="en-US" sz="2000" b="1" u="sng" dirty="0" err="1">
                <a:cs typeface="Arial" panose="020B0604020202020204" pitchFamily="34" charset="0"/>
              </a:rPr>
              <a:t>Kurakina</a:t>
            </a:r>
            <a:endParaRPr lang="ru-RU" sz="2000" b="1" u="sng" dirty="0"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DC7BC0-5545-5FC0-ABB7-C99FFEB92336}"/>
              </a:ext>
            </a:extLst>
          </p:cNvPr>
          <p:cNvSpPr txBox="1"/>
          <p:nvPr/>
        </p:nvSpPr>
        <p:spPr>
          <a:xfrm>
            <a:off x="3087511" y="3145556"/>
            <a:ext cx="6175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b="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C649C6-3DD8-C4C9-3716-401502604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36" y="228301"/>
            <a:ext cx="2807854" cy="157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80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4E2CDA9-1257-CFED-80F6-170912BAF523}"/>
              </a:ext>
            </a:extLst>
          </p:cNvPr>
          <p:cNvSpPr/>
          <p:nvPr/>
        </p:nvSpPr>
        <p:spPr>
          <a:xfrm>
            <a:off x="0" y="0"/>
            <a:ext cx="12192000" cy="6810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</a:rPr>
              <a:t>Perturbed angular correlation (PAC)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F9E62A-933F-4B76-422C-99E55718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445" y="6376811"/>
            <a:ext cx="2743200" cy="365125"/>
          </a:xfrm>
        </p:spPr>
        <p:txBody>
          <a:bodyPr/>
          <a:lstStyle/>
          <a:p>
            <a:fld id="{CB47677F-2972-4E87-B86C-7951818F4BF0}" type="slidenum">
              <a:rPr lang="ru-RU" sz="2800" smtClean="0">
                <a:solidFill>
                  <a:schemeClr val="accent1"/>
                </a:solidFill>
              </a:rPr>
              <a:t>10</a:t>
            </a:fld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B3C7FB-02A5-E412-E3B5-9CFBEBCC5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860" y="2091594"/>
            <a:ext cx="7317655" cy="366888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E2453E-7108-91B0-780D-CF0ABD668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3626"/>
            <a:ext cx="5691363" cy="415074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A156866-E5B9-C82C-5B1B-497160F97BDE}"/>
              </a:ext>
            </a:extLst>
          </p:cNvPr>
          <p:cNvSpPr txBox="1"/>
          <p:nvPr/>
        </p:nvSpPr>
        <p:spPr>
          <a:xfrm>
            <a:off x="1616074" y="1067259"/>
            <a:ext cx="2781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aseline="30000" dirty="0">
                <a:solidFill>
                  <a:srgbClr val="FF0000"/>
                </a:solidFill>
              </a:rPr>
              <a:t>111</a:t>
            </a:r>
            <a:r>
              <a:rPr lang="en-US" sz="2000" dirty="0">
                <a:solidFill>
                  <a:srgbClr val="FF0000"/>
                </a:solidFill>
              </a:rPr>
              <a:t>In/</a:t>
            </a:r>
            <a:r>
              <a:rPr lang="en-US" sz="2000" baseline="30000" dirty="0">
                <a:solidFill>
                  <a:srgbClr val="FF0000"/>
                </a:solidFill>
              </a:rPr>
              <a:t>111m</a:t>
            </a:r>
            <a:r>
              <a:rPr lang="en-US" sz="2000" dirty="0">
                <a:solidFill>
                  <a:srgbClr val="FF0000"/>
                </a:solidFill>
              </a:rPr>
              <a:t>Cd decay mode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F3B4F2-B5EF-E207-6760-0B565D6648FE}"/>
              </a:ext>
            </a:extLst>
          </p:cNvPr>
          <p:cNvSpPr txBox="1"/>
          <p:nvPr/>
        </p:nvSpPr>
        <p:spPr>
          <a:xfrm>
            <a:off x="7570963" y="1097517"/>
            <a:ext cx="2687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aseline="30000" dirty="0">
                <a:solidFill>
                  <a:srgbClr val="FF0000"/>
                </a:solidFill>
              </a:rPr>
              <a:t>152</a:t>
            </a:r>
            <a:r>
              <a:rPr lang="en-US" sz="2000" dirty="0">
                <a:solidFill>
                  <a:srgbClr val="FF0000"/>
                </a:solidFill>
              </a:rPr>
              <a:t>Eu/</a:t>
            </a:r>
            <a:r>
              <a:rPr lang="en-US" sz="2000" baseline="30000" dirty="0">
                <a:solidFill>
                  <a:srgbClr val="FF0000"/>
                </a:solidFill>
              </a:rPr>
              <a:t>154</a:t>
            </a:r>
            <a:r>
              <a:rPr lang="en-US" sz="2000" dirty="0">
                <a:solidFill>
                  <a:srgbClr val="FF0000"/>
                </a:solidFill>
              </a:rPr>
              <a:t>Eu decay mode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63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04DF044-5489-E9A7-C778-9BF2B9EC2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8499" y="3749934"/>
            <a:ext cx="4579291" cy="321143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A1AEF77-347E-DFD1-8DF5-BBE2CFD0E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663" y="531191"/>
            <a:ext cx="4749337" cy="333061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7A998C8-F2BE-198A-27DC-A30512902B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038" y="869493"/>
            <a:ext cx="4032757" cy="273070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4E2CDA9-1257-CFED-80F6-170912BAF523}"/>
              </a:ext>
            </a:extLst>
          </p:cNvPr>
          <p:cNvSpPr/>
          <p:nvPr/>
        </p:nvSpPr>
        <p:spPr>
          <a:xfrm>
            <a:off x="0" y="-12422"/>
            <a:ext cx="12192000" cy="6810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</a:rPr>
              <a:t>Perturbed angular correlation (PAC) to study complexes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F9E62A-933F-4B76-422C-99E55718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445" y="6376811"/>
            <a:ext cx="2743200" cy="365125"/>
          </a:xfrm>
        </p:spPr>
        <p:txBody>
          <a:bodyPr/>
          <a:lstStyle/>
          <a:p>
            <a:fld id="{CB47677F-2972-4E87-B86C-7951818F4BF0}" type="slidenum">
              <a:rPr lang="ru-RU" sz="2800" smtClean="0">
                <a:solidFill>
                  <a:schemeClr val="accent1"/>
                </a:solidFill>
              </a:rPr>
              <a:t>11</a:t>
            </a:fld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6" name="Изображение 2">
            <a:extLst>
              <a:ext uri="{FF2B5EF4-FFF2-40B4-BE49-F238E27FC236}">
                <a16:creationId xmlns:a16="http://schemas.microsoft.com/office/drawing/2014/main" id="{94A17EB0-4610-3405-236B-5093CFA552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2" y="3749934"/>
            <a:ext cx="4578672" cy="32114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B571D1-304E-635F-837A-F586FE17D0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38" y="703608"/>
            <a:ext cx="4579864" cy="32114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BA237E-790E-56C4-E80B-E1B4C6EA1F66}"/>
              </a:ext>
            </a:extLst>
          </p:cNvPr>
          <p:cNvSpPr txBox="1"/>
          <p:nvPr/>
        </p:nvSpPr>
        <p:spPr>
          <a:xfrm>
            <a:off x="2482986" y="2459794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pH = 0.3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BAB038-0B9F-0AC8-CB9C-69CBA5C8E882}"/>
              </a:ext>
            </a:extLst>
          </p:cNvPr>
          <p:cNvSpPr txBox="1"/>
          <p:nvPr/>
        </p:nvSpPr>
        <p:spPr>
          <a:xfrm>
            <a:off x="2482985" y="4542777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pH = 1.85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36AE0B-5049-B5DF-D0FC-54AFEDFDFE4B}"/>
              </a:ext>
            </a:extLst>
          </p:cNvPr>
          <p:cNvSpPr txBox="1"/>
          <p:nvPr/>
        </p:nvSpPr>
        <p:spPr>
          <a:xfrm>
            <a:off x="9047172" y="2561359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pH = 0.3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4D66A8-1487-8401-ACB1-5270CD285652}"/>
              </a:ext>
            </a:extLst>
          </p:cNvPr>
          <p:cNvSpPr txBox="1"/>
          <p:nvPr/>
        </p:nvSpPr>
        <p:spPr>
          <a:xfrm>
            <a:off x="9202173" y="4530053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pH = 2.0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C8277D-5AFB-6233-FB10-5CBBDA820311}"/>
              </a:ext>
            </a:extLst>
          </p:cNvPr>
          <p:cNvSpPr txBox="1"/>
          <p:nvPr/>
        </p:nvSpPr>
        <p:spPr>
          <a:xfrm>
            <a:off x="8862552" y="3561095"/>
            <a:ext cx="1991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aseline="30000" dirty="0">
                <a:solidFill>
                  <a:srgbClr val="FF0000"/>
                </a:solidFill>
              </a:rPr>
              <a:t>111</a:t>
            </a:r>
            <a:r>
              <a:rPr lang="en-US" sz="2800" baseline="30000" dirty="0" err="1">
                <a:solidFill>
                  <a:srgbClr val="FF0000"/>
                </a:solidFill>
              </a:rPr>
              <a:t>m</a:t>
            </a:r>
            <a:r>
              <a:rPr lang="en-US" sz="2800" dirty="0" err="1">
                <a:solidFill>
                  <a:srgbClr val="FF0000"/>
                </a:solidFill>
              </a:rPr>
              <a:t>Cd</a:t>
            </a:r>
            <a:r>
              <a:rPr lang="en-US" sz="2800" dirty="0">
                <a:solidFill>
                  <a:srgbClr val="FF0000"/>
                </a:solidFill>
              </a:rPr>
              <a:t>-DTPA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E2ADCF-9B1A-CD01-0AD0-4D162FFBBBAB}"/>
              </a:ext>
            </a:extLst>
          </p:cNvPr>
          <p:cNvSpPr txBox="1"/>
          <p:nvPr/>
        </p:nvSpPr>
        <p:spPr>
          <a:xfrm>
            <a:off x="4623501" y="4418721"/>
            <a:ext cx="3026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I = 0.5 (HClO</a:t>
            </a:r>
            <a:r>
              <a:rPr lang="en-US" i="1" baseline="-25000" dirty="0">
                <a:solidFill>
                  <a:srgbClr val="FF0000"/>
                </a:solidFill>
              </a:rPr>
              <a:t>4</a:t>
            </a:r>
            <a:r>
              <a:rPr lang="en-US" i="1" dirty="0">
                <a:solidFill>
                  <a:srgbClr val="FF0000"/>
                </a:solidFill>
              </a:rPr>
              <a:t>, NaClO</a:t>
            </a:r>
            <a:r>
              <a:rPr lang="en-US" i="1" baseline="-25000" dirty="0">
                <a:solidFill>
                  <a:srgbClr val="FF0000"/>
                </a:solidFill>
              </a:rPr>
              <a:t>4</a:t>
            </a:r>
            <a:r>
              <a:rPr lang="en-US" i="1" dirty="0">
                <a:solidFill>
                  <a:srgbClr val="FF0000"/>
                </a:solidFill>
              </a:rPr>
              <a:t>, NaOH)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0811A-F1C6-74DB-FF25-F35A4A13527F}"/>
              </a:ext>
            </a:extLst>
          </p:cNvPr>
          <p:cNvSpPr txBox="1"/>
          <p:nvPr/>
        </p:nvSpPr>
        <p:spPr>
          <a:xfrm>
            <a:off x="1650354" y="3600194"/>
            <a:ext cx="1699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aseline="30000" dirty="0">
                <a:solidFill>
                  <a:srgbClr val="FF0000"/>
                </a:solidFill>
              </a:rPr>
              <a:t>111</a:t>
            </a:r>
            <a:r>
              <a:rPr lang="en-US" sz="2800" dirty="0">
                <a:solidFill>
                  <a:srgbClr val="FF0000"/>
                </a:solidFill>
              </a:rPr>
              <a:t>In-DTPA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CDBC8F-D955-D720-D4B3-F51EBAF7FD33}"/>
              </a:ext>
            </a:extLst>
          </p:cNvPr>
          <p:cNvSpPr txBox="1"/>
          <p:nvPr/>
        </p:nvSpPr>
        <p:spPr>
          <a:xfrm>
            <a:off x="5604339" y="2335484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Ме</a:t>
            </a:r>
            <a:endParaRPr lang="ru-RU" sz="1600" b="1" baseline="300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0F9A00-8BF5-F20B-BFFB-D5CE40F93483}"/>
              </a:ext>
            </a:extLst>
          </p:cNvPr>
          <p:cNvSpPr txBox="1"/>
          <p:nvPr/>
        </p:nvSpPr>
        <p:spPr>
          <a:xfrm>
            <a:off x="5238303" y="3561095"/>
            <a:ext cx="1267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DTPA</a:t>
            </a:r>
            <a:endParaRPr lang="ru-RU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33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37DD70A-9437-6219-360B-5416C2D15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251" y="453999"/>
            <a:ext cx="4592927" cy="32463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C26E070-4210-E9C4-A52E-261035B2D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911" y="453999"/>
            <a:ext cx="4378325" cy="33528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F9E62A-933F-4B76-422C-99E55718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677F-2972-4E87-B86C-7951818F4BF0}" type="slidenum">
              <a:rPr lang="ru-RU" sz="2800" smtClean="0">
                <a:solidFill>
                  <a:schemeClr val="accent1"/>
                </a:solidFill>
              </a:rPr>
              <a:t>12</a:t>
            </a:fld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4E2CDA9-1257-CFED-80F6-170912BAF523}"/>
              </a:ext>
            </a:extLst>
          </p:cNvPr>
          <p:cNvSpPr/>
          <p:nvPr/>
        </p:nvSpPr>
        <p:spPr>
          <a:xfrm>
            <a:off x="0" y="0"/>
            <a:ext cx="12192000" cy="6810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r>
              <a:rPr lang="en-US" sz="2800" dirty="0"/>
              <a:t>Perturbed angular correlation (PAC) to study complexes </a:t>
            </a:r>
          </a:p>
          <a:p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1E5FA9-9DA0-7C5D-63E2-CBDE4115628D}"/>
              </a:ext>
            </a:extLst>
          </p:cNvPr>
          <p:cNvSpPr txBox="1"/>
          <p:nvPr/>
        </p:nvSpPr>
        <p:spPr>
          <a:xfrm>
            <a:off x="6784630" y="6979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2698A8-1D5E-3676-A3B2-B0280B93BFFB}"/>
              </a:ext>
            </a:extLst>
          </p:cNvPr>
          <p:cNvSpPr txBox="1"/>
          <p:nvPr/>
        </p:nvSpPr>
        <p:spPr>
          <a:xfrm>
            <a:off x="3079410" y="1049356"/>
            <a:ext cx="1699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dirty="0">
                <a:solidFill>
                  <a:srgbClr val="FF0000"/>
                </a:solidFill>
              </a:rPr>
              <a:t>111</a:t>
            </a:r>
            <a:r>
              <a:rPr lang="en-US" sz="2800" dirty="0">
                <a:solidFill>
                  <a:srgbClr val="FF0000"/>
                </a:solidFill>
              </a:rPr>
              <a:t>In-DTPA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CA363C-C17E-3CBC-2C57-C385842C4F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r="1644"/>
          <a:stretch/>
        </p:blipFill>
        <p:spPr bwMode="auto">
          <a:xfrm>
            <a:off x="1569694" y="3595688"/>
            <a:ext cx="3739427" cy="3262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4201F82-0C02-A0BC-DE45-B1503420AC04}"/>
              </a:ext>
            </a:extLst>
          </p:cNvPr>
          <p:cNvCxnSpPr/>
          <p:nvPr/>
        </p:nvCxnSpPr>
        <p:spPr>
          <a:xfrm>
            <a:off x="5768622" y="882593"/>
            <a:ext cx="0" cy="57439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0CB704-9014-385A-3B64-B48C933F56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8273" y="4070776"/>
            <a:ext cx="3654898" cy="25658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D03C34-6178-900E-CE28-D6F88D5AFB59}"/>
              </a:ext>
            </a:extLst>
          </p:cNvPr>
          <p:cNvSpPr txBox="1"/>
          <p:nvPr/>
        </p:nvSpPr>
        <p:spPr>
          <a:xfrm>
            <a:off x="8212420" y="1135036"/>
            <a:ext cx="1991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dirty="0">
                <a:solidFill>
                  <a:srgbClr val="FF0000"/>
                </a:solidFill>
              </a:rPr>
              <a:t>111m</a:t>
            </a:r>
            <a:r>
              <a:rPr lang="en-US" sz="2800" dirty="0">
                <a:solidFill>
                  <a:srgbClr val="FF0000"/>
                </a:solidFill>
              </a:rPr>
              <a:t>Cd-DTPA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235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5EAAED-B4F9-1371-1A6A-14A946DD1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638" y="3587304"/>
            <a:ext cx="4467700" cy="31327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C4DCE8-AEE2-765B-929C-0204FDD16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330" y="517671"/>
            <a:ext cx="4490140" cy="314855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562BBE-B6E4-1F1E-45C3-439E89EF2E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6" y="520114"/>
            <a:ext cx="4694183" cy="329161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F9E62A-933F-4B76-422C-99E55718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677F-2972-4E87-B86C-7951818F4BF0}" type="slidenum">
              <a:rPr lang="ru-RU" sz="2800" smtClean="0">
                <a:solidFill>
                  <a:schemeClr val="accent1"/>
                </a:solidFill>
              </a:rPr>
              <a:t>13</a:t>
            </a:fld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4E2CDA9-1257-CFED-80F6-170912BAF523}"/>
              </a:ext>
            </a:extLst>
          </p:cNvPr>
          <p:cNvSpPr/>
          <p:nvPr/>
        </p:nvSpPr>
        <p:spPr>
          <a:xfrm>
            <a:off x="0" y="0"/>
            <a:ext cx="12192000" cy="6810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Perturbed angular correlation (PAC) to study complexes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1E5FA9-9DA0-7C5D-63E2-CBDE4115628D}"/>
              </a:ext>
            </a:extLst>
          </p:cNvPr>
          <p:cNvSpPr txBox="1"/>
          <p:nvPr/>
        </p:nvSpPr>
        <p:spPr>
          <a:xfrm>
            <a:off x="6784630" y="6979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u="sng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D86E1B-0BBD-BCF3-5F95-B463495B3239}"/>
              </a:ext>
            </a:extLst>
          </p:cNvPr>
          <p:cNvSpPr txBox="1"/>
          <p:nvPr/>
        </p:nvSpPr>
        <p:spPr>
          <a:xfrm>
            <a:off x="2136740" y="2116743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pH = 1.0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4B5E78-96CF-B884-015C-393437B73479}"/>
              </a:ext>
            </a:extLst>
          </p:cNvPr>
          <p:cNvSpPr txBox="1"/>
          <p:nvPr/>
        </p:nvSpPr>
        <p:spPr>
          <a:xfrm>
            <a:off x="9184923" y="2453663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pH = 0.9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CC838D-0978-1678-C451-8FD184314B6D}"/>
              </a:ext>
            </a:extLst>
          </p:cNvPr>
          <p:cNvSpPr txBox="1"/>
          <p:nvPr/>
        </p:nvSpPr>
        <p:spPr>
          <a:xfrm>
            <a:off x="9318273" y="5469843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pH = 1.92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C7881A-D1FF-7314-3A95-0FBA53A7F952}"/>
              </a:ext>
            </a:extLst>
          </p:cNvPr>
          <p:cNvSpPr txBox="1"/>
          <p:nvPr/>
        </p:nvSpPr>
        <p:spPr>
          <a:xfrm>
            <a:off x="8731201" y="3381375"/>
            <a:ext cx="1784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aseline="30000" dirty="0">
                <a:solidFill>
                  <a:srgbClr val="FF0000"/>
                </a:solidFill>
              </a:rPr>
              <a:t>1</a:t>
            </a:r>
            <a:r>
              <a:rPr lang="en-US" sz="2800" baseline="30000" dirty="0">
                <a:solidFill>
                  <a:srgbClr val="FF0000"/>
                </a:solidFill>
              </a:rPr>
              <a:t>52</a:t>
            </a:r>
            <a:r>
              <a:rPr lang="en-US" sz="2800" dirty="0">
                <a:solidFill>
                  <a:srgbClr val="FF0000"/>
                </a:solidFill>
              </a:rPr>
              <a:t>Eu-DTPA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528DE8-8DE3-25A7-A785-CDC297728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83" y="3680917"/>
            <a:ext cx="4467701" cy="31330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316F7E-D1C6-A875-C285-D47B2397FE48}"/>
              </a:ext>
            </a:extLst>
          </p:cNvPr>
          <p:cNvSpPr txBox="1"/>
          <p:nvPr/>
        </p:nvSpPr>
        <p:spPr>
          <a:xfrm>
            <a:off x="2078229" y="5624498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pH = 1.72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18BB23-27F7-4A64-F0E6-40BEF29E7B44}"/>
              </a:ext>
            </a:extLst>
          </p:cNvPr>
          <p:cNvSpPr txBox="1"/>
          <p:nvPr/>
        </p:nvSpPr>
        <p:spPr>
          <a:xfrm>
            <a:off x="1467787" y="3429000"/>
            <a:ext cx="1784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aseline="30000" dirty="0">
                <a:solidFill>
                  <a:srgbClr val="FF0000"/>
                </a:solidFill>
              </a:rPr>
              <a:t>1</a:t>
            </a:r>
            <a:r>
              <a:rPr lang="en-US" sz="2800" baseline="30000" dirty="0">
                <a:solidFill>
                  <a:srgbClr val="FF0000"/>
                </a:solidFill>
              </a:rPr>
              <a:t>54</a:t>
            </a:r>
            <a:r>
              <a:rPr lang="en-US" sz="2800" dirty="0">
                <a:solidFill>
                  <a:srgbClr val="FF0000"/>
                </a:solidFill>
              </a:rPr>
              <a:t>Eu-DTPA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4C0283-7668-E402-28CE-935695484296}"/>
              </a:ext>
            </a:extLst>
          </p:cNvPr>
          <p:cNvSpPr txBox="1"/>
          <p:nvPr/>
        </p:nvSpPr>
        <p:spPr>
          <a:xfrm>
            <a:off x="4649689" y="4306712"/>
            <a:ext cx="3026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I = 0.5 (HClO</a:t>
            </a:r>
            <a:r>
              <a:rPr lang="en-US" i="1" baseline="-25000" dirty="0">
                <a:solidFill>
                  <a:srgbClr val="FF0000"/>
                </a:solidFill>
              </a:rPr>
              <a:t>4</a:t>
            </a:r>
            <a:r>
              <a:rPr lang="en-US" i="1" dirty="0">
                <a:solidFill>
                  <a:srgbClr val="FF0000"/>
                </a:solidFill>
              </a:rPr>
              <a:t>, NaClO</a:t>
            </a:r>
            <a:r>
              <a:rPr lang="en-US" i="1" baseline="-25000" dirty="0">
                <a:solidFill>
                  <a:srgbClr val="FF0000"/>
                </a:solidFill>
              </a:rPr>
              <a:t>4</a:t>
            </a:r>
            <a:r>
              <a:rPr lang="en-US" i="1" dirty="0">
                <a:solidFill>
                  <a:srgbClr val="FF0000"/>
                </a:solidFill>
              </a:rPr>
              <a:t>, NaOH)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DFC92AE-4856-D6E4-2124-FCCCD3F9BF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57" y="768820"/>
            <a:ext cx="4032757" cy="27307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AADE63-A6A7-F22B-950C-9829C383F00B}"/>
              </a:ext>
            </a:extLst>
          </p:cNvPr>
          <p:cNvSpPr txBox="1"/>
          <p:nvPr/>
        </p:nvSpPr>
        <p:spPr>
          <a:xfrm>
            <a:off x="6019358" y="2234811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Ме</a:t>
            </a:r>
            <a:endParaRPr lang="ru-RU" sz="1600" b="1" baseline="300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C72D45-76F6-E82D-33AB-3A42C27E2003}"/>
              </a:ext>
            </a:extLst>
          </p:cNvPr>
          <p:cNvSpPr txBox="1"/>
          <p:nvPr/>
        </p:nvSpPr>
        <p:spPr>
          <a:xfrm>
            <a:off x="5594447" y="3429000"/>
            <a:ext cx="1267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DTPA</a:t>
            </a:r>
            <a:endParaRPr lang="ru-RU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94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31210B1-8D5C-7EA2-F970-E3DBB656F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580" y="357871"/>
            <a:ext cx="4228253" cy="32370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A2D2E39-088A-16B7-90EC-A516FC8E1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4428" y="3502994"/>
            <a:ext cx="3501348" cy="342783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C44AE3-C680-5B97-E06F-E817312ED2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307" y="309740"/>
            <a:ext cx="4343400" cy="332549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F9E62A-933F-4B76-422C-99E55718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677F-2972-4E87-B86C-7951818F4BF0}" type="slidenum">
              <a:rPr lang="ru-RU" sz="2800" smtClean="0">
                <a:solidFill>
                  <a:schemeClr val="accent1"/>
                </a:solidFill>
              </a:rPr>
              <a:t>14</a:t>
            </a:fld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4E2CDA9-1257-CFED-80F6-170912BAF523}"/>
              </a:ext>
            </a:extLst>
          </p:cNvPr>
          <p:cNvSpPr/>
          <p:nvPr/>
        </p:nvSpPr>
        <p:spPr>
          <a:xfrm>
            <a:off x="0" y="0"/>
            <a:ext cx="12192000" cy="6810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Perturbed angular correlation (PAC) to study complexes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1E5FA9-9DA0-7C5D-63E2-CBDE4115628D}"/>
              </a:ext>
            </a:extLst>
          </p:cNvPr>
          <p:cNvSpPr txBox="1"/>
          <p:nvPr/>
        </p:nvSpPr>
        <p:spPr>
          <a:xfrm>
            <a:off x="6784630" y="6979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2698A8-1D5E-3676-A3B2-B0280B93BFFB}"/>
              </a:ext>
            </a:extLst>
          </p:cNvPr>
          <p:cNvSpPr txBox="1"/>
          <p:nvPr/>
        </p:nvSpPr>
        <p:spPr>
          <a:xfrm>
            <a:off x="3208384" y="780427"/>
            <a:ext cx="1345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baseline="30000" dirty="0">
                <a:solidFill>
                  <a:srgbClr val="FF0000"/>
                </a:solidFill>
              </a:rPr>
              <a:t>1</a:t>
            </a:r>
            <a:r>
              <a:rPr lang="ru-RU" sz="2000" b="1" baseline="30000" dirty="0">
                <a:solidFill>
                  <a:srgbClr val="FF0000"/>
                </a:solidFill>
              </a:rPr>
              <a:t>54</a:t>
            </a:r>
            <a:r>
              <a:rPr lang="en-US" sz="2000" b="1" dirty="0">
                <a:solidFill>
                  <a:srgbClr val="FF0000"/>
                </a:solidFill>
              </a:rPr>
              <a:t>Eu-DTPA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4201F82-0C02-A0BC-DE45-B1503420AC04}"/>
              </a:ext>
            </a:extLst>
          </p:cNvPr>
          <p:cNvCxnSpPr/>
          <p:nvPr/>
        </p:nvCxnSpPr>
        <p:spPr>
          <a:xfrm>
            <a:off x="5768622" y="882593"/>
            <a:ext cx="0" cy="57439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9D03C34-6178-900E-CE28-D6F88D5AFB59}"/>
              </a:ext>
            </a:extLst>
          </p:cNvPr>
          <p:cNvSpPr txBox="1"/>
          <p:nvPr/>
        </p:nvSpPr>
        <p:spPr>
          <a:xfrm>
            <a:off x="8835102" y="867204"/>
            <a:ext cx="1345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baseline="30000" dirty="0">
                <a:solidFill>
                  <a:srgbClr val="FF0000"/>
                </a:solidFill>
              </a:rPr>
              <a:t>152</a:t>
            </a:r>
            <a:r>
              <a:rPr lang="en-US" sz="2000" b="1" dirty="0">
                <a:solidFill>
                  <a:srgbClr val="FF0000"/>
                </a:solidFill>
              </a:rPr>
              <a:t>Eu-DTPA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21A00B-7428-B55D-EEFC-8849A17BB2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3559" y="3215776"/>
            <a:ext cx="3419731" cy="371505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B0C98A1-BD7C-7DBC-FDC9-09C0BD0A673A}"/>
              </a:ext>
            </a:extLst>
          </p:cNvPr>
          <p:cNvSpPr txBox="1"/>
          <p:nvPr/>
        </p:nvSpPr>
        <p:spPr>
          <a:xfrm>
            <a:off x="2684374" y="3164440"/>
            <a:ext cx="420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pH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18756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F9E62A-933F-4B76-422C-99E55718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677F-2972-4E87-B86C-7951818F4BF0}" type="slidenum">
              <a:rPr lang="ru-RU" sz="2800" smtClean="0">
                <a:solidFill>
                  <a:schemeClr val="accent1"/>
                </a:solidFill>
              </a:rPr>
              <a:t>15</a:t>
            </a:fld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4E2CDA9-1257-CFED-80F6-170912BAF523}"/>
              </a:ext>
            </a:extLst>
          </p:cNvPr>
          <p:cNvSpPr/>
          <p:nvPr/>
        </p:nvSpPr>
        <p:spPr>
          <a:xfrm>
            <a:off x="0" y="0"/>
            <a:ext cx="12192000" cy="6810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</a:rPr>
              <a:t>List of publications: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74024BE-6875-7BB8-04B7-F42765363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103662"/>
              </p:ext>
            </p:extLst>
          </p:nvPr>
        </p:nvGraphicFramePr>
        <p:xfrm>
          <a:off x="226422" y="1114073"/>
          <a:ext cx="11423469" cy="6576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23469">
                  <a:extLst>
                    <a:ext uri="{9D8B030D-6E8A-4147-A177-3AD203B41FA5}">
                      <a16:colId xmlns:a16="http://schemas.microsoft.com/office/drawing/2014/main" val="2851416527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Kurakina E. S., Wharton L.,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Khushvaktov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J.,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Magomedbekov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E. P.,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Radchenko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V.,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Filosofov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D. V. Separation of 44mSc/44gSc Nuclear Isomers Based on After-Effects//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Inorg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. Chem. 2023, Vol. 62, № 50, P. 20646–20654.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Filosofov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D.V.,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Baimukhanova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A.E., Kurakina, E.S. et al. Radiochemical Investigations for Radiopharmaceutical Nuclear Medicine at JINR Laboratory of Nuclear Problems// Phys. Part. Nuclei, 2023, Vol. 54, P. 321–363.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Filosofov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D., Kurakina E.,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Radchenko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V. Potent candidates for Targeted Auger Therapy: Production and radiochemical considerations//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Nucl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. Med. Biol. Elsevier Inc., 2021. Vol. 94–95. P. 1–19.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Wharton L., Kurakina E.,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Radchenko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V. et al. Chemical Promiscuity of Non-Macrocyclic Multidentate Chelating Ligands for Radiometal Ions: H4neunpa-NH2vs H4noneunpa//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Inorg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. Chem. 2021. Vol. 60, № 6. P. 4076–4092.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Kurakina E., Wharton E.,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Hoehr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C., et al. An improved separation scheme for 44Sc purification produced by irradiation of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natCa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targets with 12.8 MeV protons //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Nucl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. Med. Biol. Vol. 104–105, 2022. P. 22-27.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Kurakina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E.S.,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Radchenko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V.,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Belozub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A.N. et al. Perturbed Angular Correlation as a Tool to Study Precursors for Radiopharmaceuticals//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Inorg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. Chem. 2020. Vol. 59, № 17. P. 12209–12217.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CA" sz="1600" b="0" dirty="0" err="1">
                          <a:solidFill>
                            <a:schemeClr val="tx1"/>
                          </a:solidFill>
                          <a:effectLst/>
                        </a:rPr>
                        <a:t>Kurakina</a:t>
                      </a:r>
                      <a:r>
                        <a:rPr lang="en-CA" sz="1600" b="0" dirty="0">
                          <a:solidFill>
                            <a:schemeClr val="tx1"/>
                          </a:solidFill>
                          <a:effectLst/>
                        </a:rPr>
                        <a:t>, E.S., </a:t>
                      </a:r>
                      <a:r>
                        <a:rPr lang="en-CA" sz="1600" b="0" dirty="0" err="1">
                          <a:solidFill>
                            <a:schemeClr val="tx1"/>
                          </a:solidFill>
                          <a:effectLst/>
                        </a:rPr>
                        <a:t>Velichkov</a:t>
                      </a:r>
                      <a:r>
                        <a:rPr lang="en-CA" sz="1600" b="0" dirty="0">
                          <a:solidFill>
                            <a:schemeClr val="tx1"/>
                          </a:solidFill>
                          <a:effectLst/>
                        </a:rPr>
                        <a:t>, A.I., </a:t>
                      </a:r>
                      <a:r>
                        <a:rPr lang="en-CA" sz="1600" b="0" dirty="0" err="1">
                          <a:solidFill>
                            <a:schemeClr val="tx1"/>
                          </a:solidFill>
                          <a:effectLst/>
                        </a:rPr>
                        <a:t>Karaivanov</a:t>
                      </a:r>
                      <a:r>
                        <a:rPr lang="en-CA" sz="1600" b="0" dirty="0">
                          <a:solidFill>
                            <a:schemeClr val="tx1"/>
                          </a:solidFill>
                          <a:effectLst/>
                        </a:rPr>
                        <a:t>, D.V. et al. Production of 111In and Radioisotopes of </a:t>
                      </a:r>
                      <a:r>
                        <a:rPr lang="en-CA" sz="1600" b="0" dirty="0" err="1">
                          <a:solidFill>
                            <a:schemeClr val="tx1"/>
                          </a:solidFill>
                          <a:effectLst/>
                        </a:rPr>
                        <a:t>Te</a:t>
                      </a:r>
                      <a:r>
                        <a:rPr lang="en-CA" sz="1600" b="0" dirty="0">
                          <a:solidFill>
                            <a:schemeClr val="tx1"/>
                          </a:solidFill>
                          <a:effectLst/>
                        </a:rPr>
                        <a:t> and Sn from an Antimony Target Irradiated with High-Energy Protons// Radiochemistry 2020, Vol. 62, P. 393–399.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9" marR="4765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2417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499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F9E62A-933F-4B76-422C-99E55718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677F-2972-4E87-B86C-7951818F4BF0}" type="slidenum">
              <a:rPr lang="ru-RU" sz="2800" smtClean="0">
                <a:solidFill>
                  <a:schemeClr val="accent1"/>
                </a:solidFill>
              </a:rPr>
              <a:t>16</a:t>
            </a:fld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4E2CDA9-1257-CFED-80F6-170912BAF523}"/>
              </a:ext>
            </a:extLst>
          </p:cNvPr>
          <p:cNvSpPr/>
          <p:nvPr/>
        </p:nvSpPr>
        <p:spPr>
          <a:xfrm>
            <a:off x="0" y="0"/>
            <a:ext cx="12192000" cy="6810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</a:rPr>
              <a:t>Plans for the future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74024BE-6875-7BB8-04B7-F42765363B62}"/>
              </a:ext>
            </a:extLst>
          </p:cNvPr>
          <p:cNvGraphicFramePr>
            <a:graphicFrameLocks noGrp="1"/>
          </p:cNvGraphicFramePr>
          <p:nvPr/>
        </p:nvGraphicFramePr>
        <p:xfrm>
          <a:off x="226422" y="1114073"/>
          <a:ext cx="11423469" cy="4351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23469">
                  <a:extLst>
                    <a:ext uri="{9D8B030D-6E8A-4147-A177-3AD203B41FA5}">
                      <a16:colId xmlns:a16="http://schemas.microsoft.com/office/drawing/2014/main" val="2851416527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9" marR="4765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2417538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164267-D477-2E6C-A5EC-13CDD5359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203" y="1237298"/>
            <a:ext cx="5730737" cy="4383404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FEE39F3-C1E8-FE78-28C7-20CF349AD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201330"/>
              </p:ext>
            </p:extLst>
          </p:nvPr>
        </p:nvGraphicFramePr>
        <p:xfrm>
          <a:off x="277223" y="681037"/>
          <a:ext cx="6471919" cy="617788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04606">
                  <a:extLst>
                    <a:ext uri="{9D8B030D-6E8A-4147-A177-3AD203B41FA5}">
                      <a16:colId xmlns:a16="http://schemas.microsoft.com/office/drawing/2014/main" val="3411821241"/>
                    </a:ext>
                  </a:extLst>
                </a:gridCol>
                <a:gridCol w="1251295">
                  <a:extLst>
                    <a:ext uri="{9D8B030D-6E8A-4147-A177-3AD203B41FA5}">
                      <a16:colId xmlns:a16="http://schemas.microsoft.com/office/drawing/2014/main" val="3092697648"/>
                    </a:ext>
                  </a:extLst>
                </a:gridCol>
                <a:gridCol w="1298652">
                  <a:extLst>
                    <a:ext uri="{9D8B030D-6E8A-4147-A177-3AD203B41FA5}">
                      <a16:colId xmlns:a16="http://schemas.microsoft.com/office/drawing/2014/main" val="1367618818"/>
                    </a:ext>
                  </a:extLst>
                </a:gridCol>
                <a:gridCol w="1543171">
                  <a:extLst>
                    <a:ext uri="{9D8B030D-6E8A-4147-A177-3AD203B41FA5}">
                      <a16:colId xmlns:a16="http://schemas.microsoft.com/office/drawing/2014/main" val="1930892291"/>
                    </a:ext>
                  </a:extLst>
                </a:gridCol>
                <a:gridCol w="1174195">
                  <a:extLst>
                    <a:ext uri="{9D8B030D-6E8A-4147-A177-3AD203B41FA5}">
                      <a16:colId xmlns:a16="http://schemas.microsoft.com/office/drawing/2014/main" val="2184515073"/>
                    </a:ext>
                  </a:extLst>
                </a:gridCol>
              </a:tblGrid>
              <a:tr h="6528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highlight>
                            <a:srgbClr val="BFBFBF"/>
                          </a:highlight>
                        </a:rPr>
                        <a:t>Parent isotope and decay mode</a:t>
                      </a:r>
                      <a:endParaRPr lang="ru-RU" sz="1400" kern="100" dirty="0">
                        <a:effectLst/>
                        <a:highlight>
                          <a:srgbClr val="BFBFB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highlight>
                            <a:srgbClr val="BFBFBF"/>
                          </a:highlight>
                        </a:rPr>
                        <a:t>Generator</a:t>
                      </a:r>
                      <a:endParaRPr lang="ru-RU" sz="1400" kern="100" dirty="0">
                        <a:effectLst/>
                        <a:highlight>
                          <a:srgbClr val="BFBFB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highlight>
                            <a:srgbClr val="BFBFBF"/>
                          </a:highlight>
                        </a:rPr>
                        <a:t>Parent half-life</a:t>
                      </a:r>
                      <a:endParaRPr lang="ru-RU" sz="1400" kern="100" dirty="0">
                        <a:effectLst/>
                        <a:highlight>
                          <a:srgbClr val="BFBFB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highlight>
                            <a:srgbClr val="BFBFBF"/>
                          </a:highlight>
                        </a:rPr>
                        <a:t>Daughter half-life</a:t>
                      </a:r>
                      <a:endParaRPr lang="ru-RU" sz="1400" kern="100" dirty="0">
                        <a:effectLst/>
                        <a:highlight>
                          <a:srgbClr val="BFBFB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highlight>
                            <a:srgbClr val="BFBFBF"/>
                          </a:highlight>
                        </a:rPr>
                        <a:t>Production</a:t>
                      </a:r>
                      <a:endParaRPr lang="ru-RU" sz="1400" kern="100" dirty="0">
                        <a:effectLst/>
                        <a:highlight>
                          <a:srgbClr val="BFBFB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066673"/>
                  </a:ext>
                </a:extLst>
              </a:tr>
              <a:tr h="215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baseline="30000" dirty="0">
                          <a:effectLst/>
                        </a:rPr>
                        <a:t>62</a:t>
                      </a:r>
                      <a:r>
                        <a:rPr lang="en-US" sz="1400" kern="100" dirty="0">
                          <a:effectLst/>
                        </a:rPr>
                        <a:t>Zn (EC)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baseline="30000">
                          <a:effectLst/>
                        </a:rPr>
                        <a:t>62</a:t>
                      </a:r>
                      <a:r>
                        <a:rPr lang="en-US" sz="1400" kern="100">
                          <a:effectLst/>
                        </a:rPr>
                        <a:t>Zn/</a:t>
                      </a:r>
                      <a:r>
                        <a:rPr lang="en-US" sz="1400" kern="100" baseline="30000">
                          <a:effectLst/>
                        </a:rPr>
                        <a:t>62</a:t>
                      </a:r>
                      <a:r>
                        <a:rPr lang="en-US" sz="1400" kern="100">
                          <a:effectLst/>
                        </a:rPr>
                        <a:t>Cu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9.186 h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9.673 min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Accelerator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extLst>
                  <a:ext uri="{0D108BD9-81ED-4DB2-BD59-A6C34878D82A}">
                    <a16:rowId xmlns:a16="http://schemas.microsoft.com/office/drawing/2014/main" val="3393999094"/>
                  </a:ext>
                </a:extLst>
              </a:tr>
              <a:tr h="215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baseline="30000">
                          <a:effectLst/>
                        </a:rPr>
                        <a:t>56</a:t>
                      </a:r>
                      <a:r>
                        <a:rPr lang="en-US" sz="1400" kern="100">
                          <a:effectLst/>
                        </a:rPr>
                        <a:t>Ni (EC)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baseline="30000">
                          <a:effectLst/>
                        </a:rPr>
                        <a:t>56</a:t>
                      </a:r>
                      <a:r>
                        <a:rPr lang="en-US" sz="1400" kern="100">
                          <a:effectLst/>
                        </a:rPr>
                        <a:t>Ni/</a:t>
                      </a:r>
                      <a:r>
                        <a:rPr lang="en-US" sz="1400" kern="100" baseline="30000">
                          <a:effectLst/>
                        </a:rPr>
                        <a:t>56</a:t>
                      </a:r>
                      <a:r>
                        <a:rPr lang="en-US" sz="1400" kern="100">
                          <a:effectLst/>
                        </a:rPr>
                        <a:t>Co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6.075 d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77.236 d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Accelerator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extLst>
                  <a:ext uri="{0D108BD9-81ED-4DB2-BD59-A6C34878D82A}">
                    <a16:rowId xmlns:a16="http://schemas.microsoft.com/office/drawing/2014/main" val="3587123044"/>
                  </a:ext>
                </a:extLst>
              </a:tr>
              <a:tr h="531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baseline="30000">
                          <a:effectLst/>
                        </a:rPr>
                        <a:t>44</a:t>
                      </a:r>
                      <a:r>
                        <a:rPr lang="en-US" sz="1400" kern="100">
                          <a:effectLst/>
                        </a:rPr>
                        <a:t>Ti (EC)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baseline="30000" dirty="0">
                          <a:effectLst/>
                        </a:rPr>
                        <a:t>44</a:t>
                      </a:r>
                      <a:r>
                        <a:rPr lang="en-US" sz="1400" kern="100" dirty="0">
                          <a:effectLst/>
                        </a:rPr>
                        <a:t>Ti/</a:t>
                      </a:r>
                      <a:r>
                        <a:rPr lang="en-US" sz="1400" kern="100" baseline="30000" dirty="0">
                          <a:effectLst/>
                        </a:rPr>
                        <a:t>44</a:t>
                      </a:r>
                      <a:r>
                        <a:rPr lang="en-US" sz="1400" kern="100" dirty="0">
                          <a:effectLst/>
                        </a:rPr>
                        <a:t>Sc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60.0 y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3.97 h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Accelerator,</a:t>
                      </a:r>
                      <a:endParaRPr lang="ru-RU" sz="1400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Commercial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extLst>
                  <a:ext uri="{0D108BD9-81ED-4DB2-BD59-A6C34878D82A}">
                    <a16:rowId xmlns:a16="http://schemas.microsoft.com/office/drawing/2014/main" val="2544317812"/>
                  </a:ext>
                </a:extLst>
              </a:tr>
              <a:tr h="215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baseline="30000">
                          <a:effectLst/>
                        </a:rPr>
                        <a:t>48</a:t>
                      </a:r>
                      <a:r>
                        <a:rPr lang="en-US" sz="1400" kern="100">
                          <a:effectLst/>
                        </a:rPr>
                        <a:t>Cr (EC)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baseline="30000">
                          <a:effectLst/>
                        </a:rPr>
                        <a:t>48</a:t>
                      </a:r>
                      <a:r>
                        <a:rPr lang="en-US" sz="1400" kern="100">
                          <a:effectLst/>
                        </a:rPr>
                        <a:t>Cr/</a:t>
                      </a:r>
                      <a:r>
                        <a:rPr lang="en-US" sz="1400" kern="100" baseline="30000">
                          <a:effectLst/>
                        </a:rPr>
                        <a:t>48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21.56 h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15.974 d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Accelerator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extLst>
                  <a:ext uri="{0D108BD9-81ED-4DB2-BD59-A6C34878D82A}">
                    <a16:rowId xmlns:a16="http://schemas.microsoft.com/office/drawing/2014/main" val="1056617709"/>
                  </a:ext>
                </a:extLst>
              </a:tr>
              <a:tr h="215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baseline="30000">
                          <a:effectLst/>
                        </a:rPr>
                        <a:t>52</a:t>
                      </a:r>
                      <a:r>
                        <a:rPr lang="en-US" sz="1400" kern="100">
                          <a:effectLst/>
                        </a:rPr>
                        <a:t>Fe (EC)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baseline="30000">
                          <a:effectLst/>
                        </a:rPr>
                        <a:t>52</a:t>
                      </a:r>
                      <a:r>
                        <a:rPr lang="en-US" sz="1400" kern="100">
                          <a:effectLst/>
                        </a:rPr>
                        <a:t>Fe/</a:t>
                      </a:r>
                      <a:r>
                        <a:rPr lang="en-US" sz="1400" kern="100" baseline="30000">
                          <a:effectLst/>
                        </a:rPr>
                        <a:t>52</a:t>
                      </a:r>
                      <a:r>
                        <a:rPr lang="en-US" sz="1400" kern="100">
                          <a:effectLst/>
                        </a:rPr>
                        <a:t>Mn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5.591 d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45.9 s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Accelerator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extLst>
                  <a:ext uri="{0D108BD9-81ED-4DB2-BD59-A6C34878D82A}">
                    <a16:rowId xmlns:a16="http://schemas.microsoft.com/office/drawing/2014/main" val="1686505776"/>
                  </a:ext>
                </a:extLst>
              </a:tr>
              <a:tr h="433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baseline="30000">
                          <a:effectLst/>
                        </a:rPr>
                        <a:t>69m</a:t>
                      </a:r>
                      <a:r>
                        <a:rPr lang="en-US" sz="1400" kern="100">
                          <a:effectLst/>
                        </a:rPr>
                        <a:t>Zn (IT)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baseline="30000">
                          <a:effectLst/>
                        </a:rPr>
                        <a:t>69m</a:t>
                      </a:r>
                      <a:r>
                        <a:rPr lang="en-US" sz="1400" kern="100">
                          <a:effectLst/>
                        </a:rPr>
                        <a:t>Zn/</a:t>
                      </a:r>
                      <a:r>
                        <a:rPr lang="en-US" sz="1400" kern="100" baseline="30000">
                          <a:effectLst/>
                        </a:rPr>
                        <a:t>69g</a:t>
                      </a:r>
                      <a:r>
                        <a:rPr lang="en-US" sz="1400" kern="100">
                          <a:effectLst/>
                        </a:rPr>
                        <a:t>Zn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13.756 h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56.4 min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Accelerator</a:t>
                      </a:r>
                      <a:br>
                        <a:rPr lang="en-US" sz="1400" kern="100" dirty="0">
                          <a:effectLst/>
                        </a:rPr>
                      </a:br>
                      <a:r>
                        <a:rPr lang="en-CA" sz="1400" kern="100" dirty="0">
                          <a:effectLst/>
                        </a:rPr>
                        <a:t>Reactor*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extLst>
                  <a:ext uri="{0D108BD9-81ED-4DB2-BD59-A6C34878D82A}">
                    <a16:rowId xmlns:a16="http://schemas.microsoft.com/office/drawing/2014/main" val="2456689414"/>
                  </a:ext>
                </a:extLst>
              </a:tr>
              <a:tr h="215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baseline="30000">
                          <a:effectLst/>
                        </a:rPr>
                        <a:t>87</a:t>
                      </a:r>
                      <a:r>
                        <a:rPr lang="en-US" sz="1400" kern="100">
                          <a:effectLst/>
                        </a:rPr>
                        <a:t>Y (EC)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baseline="30000">
                          <a:effectLst/>
                        </a:rPr>
                        <a:t>87</a:t>
                      </a:r>
                      <a:r>
                        <a:rPr lang="en-US" sz="1400" kern="100">
                          <a:effectLst/>
                        </a:rPr>
                        <a:t>Y/</a:t>
                      </a:r>
                      <a:r>
                        <a:rPr lang="en-US" sz="1400" kern="100" baseline="30000">
                          <a:effectLst/>
                        </a:rPr>
                        <a:t>87m</a:t>
                      </a:r>
                      <a:r>
                        <a:rPr lang="en-US" sz="1400" kern="100">
                          <a:effectLst/>
                        </a:rPr>
                        <a:t>Sr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79.8 h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2.8 h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Accelerator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extLst>
                  <a:ext uri="{0D108BD9-81ED-4DB2-BD59-A6C34878D82A}">
                    <a16:rowId xmlns:a16="http://schemas.microsoft.com/office/drawing/2014/main" val="1302529903"/>
                  </a:ext>
                </a:extLst>
              </a:tr>
              <a:tr h="215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baseline="30000">
                          <a:effectLst/>
                        </a:rPr>
                        <a:t>87m</a:t>
                      </a:r>
                      <a:r>
                        <a:rPr lang="en-US" sz="1400" kern="100">
                          <a:effectLst/>
                        </a:rPr>
                        <a:t>Y (IT)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baseline="30000">
                          <a:effectLst/>
                        </a:rPr>
                        <a:t>87m</a:t>
                      </a:r>
                      <a:r>
                        <a:rPr lang="en-US" sz="1400" kern="100">
                          <a:effectLst/>
                        </a:rPr>
                        <a:t>Y/</a:t>
                      </a:r>
                      <a:r>
                        <a:rPr lang="en-US" sz="1400" kern="100" baseline="30000">
                          <a:effectLst/>
                        </a:rPr>
                        <a:t>87g</a:t>
                      </a:r>
                      <a:r>
                        <a:rPr lang="en-US" sz="1400" kern="100">
                          <a:effectLst/>
                        </a:rPr>
                        <a:t>Y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13.37 h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79.8 h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Accelerator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extLst>
                  <a:ext uri="{0D108BD9-81ED-4DB2-BD59-A6C34878D82A}">
                    <a16:rowId xmlns:a16="http://schemas.microsoft.com/office/drawing/2014/main" val="1793748127"/>
                  </a:ext>
                </a:extLst>
              </a:tr>
              <a:tr h="433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baseline="30000">
                          <a:effectLst/>
                        </a:rPr>
                        <a:t>88</a:t>
                      </a:r>
                      <a:r>
                        <a:rPr lang="en-US" sz="1400" kern="100">
                          <a:effectLst/>
                        </a:rPr>
                        <a:t>Zr (EC)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baseline="30000">
                          <a:effectLst/>
                        </a:rPr>
                        <a:t>88</a:t>
                      </a:r>
                      <a:r>
                        <a:rPr lang="en-US" sz="1400" kern="100">
                          <a:effectLst/>
                        </a:rPr>
                        <a:t>Zr/</a:t>
                      </a:r>
                      <a:r>
                        <a:rPr lang="en-US" sz="1400" kern="100" baseline="30000">
                          <a:effectLst/>
                        </a:rPr>
                        <a:t>88</a:t>
                      </a:r>
                      <a:r>
                        <a:rPr lang="en-US" sz="1400" kern="100">
                          <a:effectLst/>
                        </a:rPr>
                        <a:t>Y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83.4 d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106.62 d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Accelerator, Commercial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extLst>
                  <a:ext uri="{0D108BD9-81ED-4DB2-BD59-A6C34878D82A}">
                    <a16:rowId xmlns:a16="http://schemas.microsoft.com/office/drawing/2014/main" val="1921006540"/>
                  </a:ext>
                </a:extLst>
              </a:tr>
              <a:tr h="433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baseline="30000">
                          <a:effectLst/>
                        </a:rPr>
                        <a:t>103</a:t>
                      </a:r>
                      <a:r>
                        <a:rPr lang="en-US" sz="1400" kern="100">
                          <a:effectLst/>
                        </a:rPr>
                        <a:t>Pd (EC)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baseline="30000">
                          <a:effectLst/>
                        </a:rPr>
                        <a:t>103</a:t>
                      </a:r>
                      <a:r>
                        <a:rPr lang="en-US" sz="1400" kern="100">
                          <a:effectLst/>
                        </a:rPr>
                        <a:t>Pd/</a:t>
                      </a:r>
                      <a:r>
                        <a:rPr lang="en-US" sz="1400" kern="100" baseline="30000">
                          <a:effectLst/>
                        </a:rPr>
                        <a:t>103m</a:t>
                      </a:r>
                      <a:r>
                        <a:rPr lang="en-US" sz="1400" kern="100">
                          <a:effectLst/>
                        </a:rPr>
                        <a:t>Rh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16.991 d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56.114 min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Reactor*, accelerator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extLst>
                  <a:ext uri="{0D108BD9-81ED-4DB2-BD59-A6C34878D82A}">
                    <a16:rowId xmlns:a16="http://schemas.microsoft.com/office/drawing/2014/main" val="2118395862"/>
                  </a:ext>
                </a:extLst>
              </a:tr>
              <a:tr h="433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baseline="30000">
                          <a:effectLst/>
                        </a:rPr>
                        <a:t>107</a:t>
                      </a:r>
                      <a:r>
                        <a:rPr lang="en-US" sz="1400" kern="100">
                          <a:effectLst/>
                        </a:rPr>
                        <a:t>Cd (EC)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baseline="30000">
                          <a:effectLst/>
                        </a:rPr>
                        <a:t>107</a:t>
                      </a:r>
                      <a:r>
                        <a:rPr lang="en-US" sz="1400" kern="100">
                          <a:effectLst/>
                        </a:rPr>
                        <a:t>Cd/</a:t>
                      </a:r>
                      <a:r>
                        <a:rPr lang="en-US" sz="1400" kern="100" baseline="30000">
                          <a:effectLst/>
                        </a:rPr>
                        <a:t>107m</a:t>
                      </a:r>
                      <a:r>
                        <a:rPr lang="en-US" sz="1400" kern="100">
                          <a:effectLst/>
                        </a:rPr>
                        <a:t>Ag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6.5 h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44.3 s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Reactor*, accelerator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extLst>
                  <a:ext uri="{0D108BD9-81ED-4DB2-BD59-A6C34878D82A}">
                    <a16:rowId xmlns:a16="http://schemas.microsoft.com/office/drawing/2014/main" val="1537976241"/>
                  </a:ext>
                </a:extLst>
              </a:tr>
              <a:tr h="531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baseline="30000">
                          <a:effectLst/>
                        </a:rPr>
                        <a:t>109</a:t>
                      </a:r>
                      <a:r>
                        <a:rPr lang="en-US" sz="1400" kern="100">
                          <a:effectLst/>
                        </a:rPr>
                        <a:t>Cd (EC)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baseline="30000">
                          <a:effectLst/>
                        </a:rPr>
                        <a:t>109</a:t>
                      </a:r>
                      <a:r>
                        <a:rPr lang="en-US" sz="1400" kern="100">
                          <a:effectLst/>
                        </a:rPr>
                        <a:t>Cd/</a:t>
                      </a:r>
                      <a:r>
                        <a:rPr lang="en-US" sz="1400" kern="100" baseline="30000">
                          <a:effectLst/>
                        </a:rPr>
                        <a:t>109m</a:t>
                      </a:r>
                      <a:r>
                        <a:rPr lang="en-US" sz="1400" kern="100">
                          <a:effectLst/>
                        </a:rPr>
                        <a:t>Ag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461.4 d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39.8 s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Reactor**, </a:t>
                      </a:r>
                      <a:endParaRPr lang="ru-RU" sz="14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accelerator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extLst>
                  <a:ext uri="{0D108BD9-81ED-4DB2-BD59-A6C34878D82A}">
                    <a16:rowId xmlns:a16="http://schemas.microsoft.com/office/drawing/2014/main" val="1925408580"/>
                  </a:ext>
                </a:extLst>
              </a:tr>
              <a:tr h="433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baseline="30000">
                          <a:effectLst/>
                        </a:rPr>
                        <a:t>114m</a:t>
                      </a:r>
                      <a:r>
                        <a:rPr lang="en-US" sz="1400" kern="100">
                          <a:effectLst/>
                        </a:rPr>
                        <a:t>In (IT)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baseline="30000">
                          <a:effectLst/>
                        </a:rPr>
                        <a:t>114m</a:t>
                      </a:r>
                      <a:r>
                        <a:rPr lang="en-US" sz="1400" kern="100">
                          <a:effectLst/>
                        </a:rPr>
                        <a:t>In/</a:t>
                      </a:r>
                      <a:r>
                        <a:rPr lang="en-US" sz="1400" kern="100" baseline="30000">
                          <a:effectLst/>
                        </a:rPr>
                        <a:t> 114</a:t>
                      </a:r>
                      <a:r>
                        <a:rPr lang="en-US" sz="1400" kern="100">
                          <a:effectLst/>
                        </a:rPr>
                        <a:t>In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49.51 d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71.9 s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Reactor**, accelerator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extLst>
                  <a:ext uri="{0D108BD9-81ED-4DB2-BD59-A6C34878D82A}">
                    <a16:rowId xmlns:a16="http://schemas.microsoft.com/office/drawing/2014/main" val="4018372027"/>
                  </a:ext>
                </a:extLst>
              </a:tr>
              <a:tr h="531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baseline="30000">
                          <a:effectLst/>
                        </a:rPr>
                        <a:t>113</a:t>
                      </a:r>
                      <a:r>
                        <a:rPr lang="en-US" sz="1400" kern="100">
                          <a:effectLst/>
                        </a:rPr>
                        <a:t>Sn (EC)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baseline="30000">
                          <a:effectLst/>
                        </a:rPr>
                        <a:t>113</a:t>
                      </a:r>
                      <a:r>
                        <a:rPr lang="en-US" sz="1400" kern="100">
                          <a:effectLst/>
                        </a:rPr>
                        <a:t>Sn/</a:t>
                      </a:r>
                      <a:r>
                        <a:rPr lang="en-US" sz="1400" kern="100" baseline="30000">
                          <a:effectLst/>
                        </a:rPr>
                        <a:t>113m</a:t>
                      </a:r>
                      <a:r>
                        <a:rPr lang="en-US" sz="1400" kern="100">
                          <a:effectLst/>
                        </a:rPr>
                        <a:t>In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115.09 d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99.476 min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Reactor**, </a:t>
                      </a:r>
                      <a:endParaRPr lang="ru-RU" sz="14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accelerator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extLst>
                  <a:ext uri="{0D108BD9-81ED-4DB2-BD59-A6C34878D82A}">
                    <a16:rowId xmlns:a16="http://schemas.microsoft.com/office/drawing/2014/main" val="825004530"/>
                  </a:ext>
                </a:extLst>
              </a:tr>
              <a:tr h="215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baseline="30000">
                          <a:effectLst/>
                        </a:rPr>
                        <a:t>134</a:t>
                      </a:r>
                      <a:r>
                        <a:rPr lang="en-US" sz="1400" kern="100">
                          <a:effectLst/>
                        </a:rPr>
                        <a:t>Ce (EC)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baseline="30000">
                          <a:effectLst/>
                        </a:rPr>
                        <a:t>134</a:t>
                      </a:r>
                      <a:r>
                        <a:rPr lang="en-US" sz="1400" kern="100">
                          <a:effectLst/>
                        </a:rPr>
                        <a:t>Ce/</a:t>
                      </a:r>
                      <a:r>
                        <a:rPr lang="en-US" sz="1400" kern="100" baseline="30000">
                          <a:effectLst/>
                        </a:rPr>
                        <a:t>134</a:t>
                      </a:r>
                      <a:r>
                        <a:rPr lang="en-US" sz="1400" kern="100">
                          <a:effectLst/>
                        </a:rPr>
                        <a:t>La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3.16 d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6.45 min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Accelerator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3" marR="44673" marT="6205" marB="0"/>
                </a:tc>
                <a:extLst>
                  <a:ext uri="{0D108BD9-81ED-4DB2-BD59-A6C34878D82A}">
                    <a16:rowId xmlns:a16="http://schemas.microsoft.com/office/drawing/2014/main" val="2385317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31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F9E62A-933F-4B76-422C-99E55718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677F-2972-4E87-B86C-7951818F4BF0}" type="slidenum">
              <a:rPr lang="ru-RU" sz="2800" smtClean="0">
                <a:solidFill>
                  <a:schemeClr val="accent1"/>
                </a:solidFill>
              </a:rPr>
              <a:t>17</a:t>
            </a:fld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4E2CDA9-1257-CFED-80F6-170912BAF523}"/>
              </a:ext>
            </a:extLst>
          </p:cNvPr>
          <p:cNvSpPr/>
          <p:nvPr/>
        </p:nvSpPr>
        <p:spPr>
          <a:xfrm>
            <a:off x="0" y="0"/>
            <a:ext cx="12192000" cy="6810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</a:rPr>
              <a:t>Conclusions: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74024BE-6875-7BB8-04B7-F42765363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977964"/>
              </p:ext>
            </p:extLst>
          </p:nvPr>
        </p:nvGraphicFramePr>
        <p:xfrm>
          <a:off x="226422" y="1114073"/>
          <a:ext cx="11423469" cy="4351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23469">
                  <a:extLst>
                    <a:ext uri="{9D8B030D-6E8A-4147-A177-3AD203B41FA5}">
                      <a16:colId xmlns:a16="http://schemas.microsoft.com/office/drawing/2014/main" val="2851416527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9" marR="4765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241753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38B6235-EC54-4790-DAAD-0B956A5470A4}"/>
              </a:ext>
            </a:extLst>
          </p:cNvPr>
          <p:cNvSpPr txBox="1"/>
          <p:nvPr/>
        </p:nvSpPr>
        <p:spPr>
          <a:xfrm>
            <a:off x="406400" y="1114073"/>
            <a:ext cx="10947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/>
              <a:t>A successful isolation of </a:t>
            </a:r>
            <a:r>
              <a:rPr lang="en-US" sz="2000" baseline="30000" dirty="0">
                <a:solidFill>
                  <a:srgbClr val="FF0000"/>
                </a:solidFill>
              </a:rPr>
              <a:t>44</a:t>
            </a:r>
            <a:r>
              <a:rPr lang="en-US" sz="2000" dirty="0">
                <a:solidFill>
                  <a:srgbClr val="FF0000"/>
                </a:solidFill>
              </a:rPr>
              <a:t>Sc</a:t>
            </a:r>
            <a:r>
              <a:rPr lang="en-US" sz="2000" dirty="0"/>
              <a:t> and </a:t>
            </a:r>
            <a:r>
              <a:rPr lang="en-US" sz="2000" baseline="30000" dirty="0">
                <a:solidFill>
                  <a:srgbClr val="FF0000"/>
                </a:solidFill>
              </a:rPr>
              <a:t>135</a:t>
            </a:r>
            <a:r>
              <a:rPr lang="en-US" sz="2000" dirty="0">
                <a:solidFill>
                  <a:srgbClr val="FF0000"/>
                </a:solidFill>
              </a:rPr>
              <a:t>La</a:t>
            </a:r>
            <a:r>
              <a:rPr lang="en-US" sz="2000" dirty="0"/>
              <a:t> from irradiated </a:t>
            </a:r>
            <a:r>
              <a:rPr lang="en-US" sz="2000" baseline="30000" dirty="0" err="1"/>
              <a:t>nat</a:t>
            </a:r>
            <a:r>
              <a:rPr lang="en-US" sz="2000" dirty="0" err="1"/>
              <a:t>Ca</a:t>
            </a:r>
            <a:r>
              <a:rPr lang="en-US" sz="2000" dirty="0"/>
              <a:t> and </a:t>
            </a:r>
            <a:r>
              <a:rPr lang="en-US" sz="2000" baseline="30000" dirty="0" err="1"/>
              <a:t>nat</a:t>
            </a:r>
            <a:r>
              <a:rPr lang="en-US" sz="2000" dirty="0" err="1"/>
              <a:t>Ba</a:t>
            </a:r>
            <a:r>
              <a:rPr lang="en-US" sz="2000" dirty="0"/>
              <a:t> targets, respectively, were achieved using a </a:t>
            </a:r>
            <a:r>
              <a:rPr lang="en-US" sz="2000" dirty="0">
                <a:solidFill>
                  <a:srgbClr val="FF0000"/>
                </a:solidFill>
              </a:rPr>
              <a:t>direct-flow two-step</a:t>
            </a:r>
            <a:r>
              <a:rPr lang="en-US" sz="2000" dirty="0"/>
              <a:t> separation scheme</a:t>
            </a:r>
            <a:r>
              <a:rPr lang="en-CA" sz="2000" dirty="0"/>
              <a:t>.</a:t>
            </a:r>
            <a:r>
              <a:rPr lang="ru-RU" sz="2000" dirty="0"/>
              <a:t> </a:t>
            </a:r>
            <a:r>
              <a:rPr lang="en-CA" sz="2000" dirty="0"/>
              <a:t>This allows for the quick and radiolabeling-ready final product for further application in </a:t>
            </a:r>
            <a:r>
              <a:rPr lang="en-CA" sz="2000" dirty="0">
                <a:solidFill>
                  <a:srgbClr val="FF0000"/>
                </a:solidFill>
              </a:rPr>
              <a:t>preclinical studies</a:t>
            </a:r>
            <a:r>
              <a:rPr lang="en-CA" sz="2000" dirty="0"/>
              <a:t>.</a:t>
            </a:r>
            <a:br>
              <a:rPr lang="en-US" sz="2000" dirty="0"/>
            </a:br>
            <a:endParaRPr lang="en-US" sz="2000" dirty="0"/>
          </a:p>
          <a:p>
            <a:pPr marL="342900" indent="-342900" algn="just">
              <a:buAutoNum type="arabicPeriod"/>
            </a:pPr>
            <a:r>
              <a:rPr lang="en-US" sz="2000" dirty="0"/>
              <a:t>A </a:t>
            </a:r>
            <a:r>
              <a:rPr lang="en-US" sz="2000" baseline="30000" dirty="0">
                <a:solidFill>
                  <a:srgbClr val="FF0000"/>
                </a:solidFill>
              </a:rPr>
              <a:t>44m</a:t>
            </a:r>
            <a:r>
              <a:rPr lang="en-US" sz="2000" dirty="0">
                <a:solidFill>
                  <a:srgbClr val="FF0000"/>
                </a:solidFill>
              </a:rPr>
              <a:t>Sc/</a:t>
            </a:r>
            <a:r>
              <a:rPr lang="en-US" sz="2000" baseline="30000" dirty="0">
                <a:solidFill>
                  <a:srgbClr val="FF0000"/>
                </a:solidFill>
              </a:rPr>
              <a:t>44g</a:t>
            </a:r>
            <a:r>
              <a:rPr lang="en-US" sz="2000" dirty="0">
                <a:solidFill>
                  <a:srgbClr val="FF0000"/>
                </a:solidFill>
              </a:rPr>
              <a:t>Sc radionuclide generator </a:t>
            </a:r>
            <a:r>
              <a:rPr lang="en-US" sz="2000" dirty="0"/>
              <a:t>was designed using Strata C18-E and DOTATOC (10</a:t>
            </a:r>
            <a:r>
              <a:rPr lang="en-US" sz="2000" baseline="30000" dirty="0"/>
              <a:t>-4</a:t>
            </a:r>
            <a:r>
              <a:rPr lang="en-US" sz="2000" dirty="0"/>
              <a:t> M). Firstly, this may make possible a generator source of the diagnostic </a:t>
            </a:r>
            <a:r>
              <a:rPr lang="en-US" sz="2000" baseline="30000" dirty="0"/>
              <a:t>44</a:t>
            </a:r>
            <a:r>
              <a:rPr lang="en-US" sz="2000" dirty="0"/>
              <a:t>Sc for on-site use at medical facility. Secondly, this demonstrates the influence of </a:t>
            </a:r>
            <a:r>
              <a:rPr lang="en-US" sz="2000" dirty="0">
                <a:solidFill>
                  <a:srgbClr val="FF0000"/>
                </a:solidFill>
              </a:rPr>
              <a:t>after-effects</a:t>
            </a:r>
            <a:r>
              <a:rPr lang="en-US" sz="2000" dirty="0"/>
              <a:t> on the initial chelate complex at low Z (Z=21), which completely changes the overall trend.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 algn="just">
              <a:buAutoNum type="arabicPeriod"/>
            </a:pPr>
            <a:r>
              <a:rPr lang="en-US" sz="2000" dirty="0"/>
              <a:t>The</a:t>
            </a:r>
            <a:r>
              <a:rPr lang="en-US" sz="2000" dirty="0">
                <a:solidFill>
                  <a:srgbClr val="FF0000"/>
                </a:solidFill>
              </a:rPr>
              <a:t> PAC technique </a:t>
            </a:r>
            <a:r>
              <a:rPr lang="en-US" sz="2000" dirty="0"/>
              <a:t>is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proved to be a useful tool in studying the complexes of </a:t>
            </a:r>
            <a:r>
              <a:rPr lang="en-US" sz="2000" baseline="30000" dirty="0"/>
              <a:t>111</a:t>
            </a:r>
            <a:r>
              <a:rPr lang="en-CA" sz="2000" dirty="0"/>
              <a:t>In, </a:t>
            </a:r>
            <a:r>
              <a:rPr lang="en-CA" sz="2000" baseline="30000" dirty="0"/>
              <a:t>111m</a:t>
            </a:r>
            <a:r>
              <a:rPr lang="en-CA" sz="2000" dirty="0"/>
              <a:t>Cd, </a:t>
            </a:r>
            <a:r>
              <a:rPr lang="en-CA" sz="2000" baseline="30000" dirty="0"/>
              <a:t>152</a:t>
            </a:r>
            <a:r>
              <a:rPr lang="en-CA" sz="2000" dirty="0"/>
              <a:t>Eu and </a:t>
            </a:r>
            <a:r>
              <a:rPr lang="en-CA" sz="2000" baseline="30000" dirty="0"/>
              <a:t>154</a:t>
            </a:r>
            <a:r>
              <a:rPr lang="en-CA" sz="2000" dirty="0"/>
              <a:t>Eu as well as </a:t>
            </a:r>
            <a:r>
              <a:rPr lang="en-US" sz="2000" dirty="0">
                <a:solidFill>
                  <a:srgbClr val="FF0000"/>
                </a:solidFill>
              </a:rPr>
              <a:t>after-effects </a:t>
            </a:r>
            <a:r>
              <a:rPr lang="en-US" sz="2000" dirty="0"/>
              <a:t>in nanosecond range. Novel chelators and radiolabeling might be investigated by PAC in future work.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93304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403F7D-0157-E1FD-E213-4075C7E4E72B}"/>
              </a:ext>
            </a:extLst>
          </p:cNvPr>
          <p:cNvSpPr txBox="1"/>
          <p:nvPr/>
        </p:nvSpPr>
        <p:spPr>
          <a:xfrm>
            <a:off x="1656387" y="2693308"/>
            <a:ext cx="91549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1"/>
                </a:solidFill>
              </a:rPr>
              <a:t>Thanks for your attention!</a:t>
            </a:r>
            <a:endParaRPr lang="ru-RU" sz="6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F2C025-612B-8031-1C37-88A744E7D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0506"/>
            <a:ext cx="10731334" cy="603637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4E2CDA9-1257-CFED-80F6-170912BAF523}"/>
              </a:ext>
            </a:extLst>
          </p:cNvPr>
          <p:cNvSpPr/>
          <p:nvPr/>
        </p:nvSpPr>
        <p:spPr>
          <a:xfrm>
            <a:off x="0" y="0"/>
            <a:ext cx="12192000" cy="6810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</a:rPr>
              <a:t>Trivalent radionuclides for nuclear medicine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7262E1FB-88E5-FFF9-5A07-2D6A8CBC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B47677F-2972-4E87-B86C-7951818F4BF0}" type="slidenum">
              <a:rPr lang="ru-RU" sz="2800" smtClean="0">
                <a:solidFill>
                  <a:schemeClr val="accent1"/>
                </a:solidFill>
              </a:rPr>
              <a:t>2</a:t>
            </a:fld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9D0ACCE-146A-BD06-A07E-030FA7252649}"/>
              </a:ext>
            </a:extLst>
          </p:cNvPr>
          <p:cNvSpPr/>
          <p:nvPr/>
        </p:nvSpPr>
        <p:spPr>
          <a:xfrm>
            <a:off x="2928217" y="4850766"/>
            <a:ext cx="470848" cy="470848"/>
          </a:xfrm>
          <a:prstGeom prst="rect">
            <a:avLst/>
          </a:prstGeom>
          <a:solidFill>
            <a:srgbClr val="FF090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id="{A44BC281-D96E-57B6-1D71-CA2D413060A7}"/>
              </a:ext>
            </a:extLst>
          </p:cNvPr>
          <p:cNvSpPr/>
          <p:nvPr/>
        </p:nvSpPr>
        <p:spPr>
          <a:xfrm rot="10800000">
            <a:off x="3160229" y="4850766"/>
            <a:ext cx="238836" cy="23201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id="{2126A866-A191-DE63-F5C5-AB44F69FDFF9}"/>
              </a:ext>
            </a:extLst>
          </p:cNvPr>
          <p:cNvSpPr/>
          <p:nvPr/>
        </p:nvSpPr>
        <p:spPr>
          <a:xfrm rot="10800000">
            <a:off x="3663056" y="4857588"/>
            <a:ext cx="238836" cy="23201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AD41E5ED-14AE-5AEE-98A3-3E4A74235E54}"/>
              </a:ext>
            </a:extLst>
          </p:cNvPr>
          <p:cNvSpPr/>
          <p:nvPr/>
        </p:nvSpPr>
        <p:spPr>
          <a:xfrm rot="10800000">
            <a:off x="3932748" y="4850765"/>
            <a:ext cx="470849" cy="470847"/>
          </a:xfrm>
          <a:prstGeom prst="rtTriangl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id="{8C487A88-50AC-E356-783D-760EC9A66F3E}"/>
              </a:ext>
            </a:extLst>
          </p:cNvPr>
          <p:cNvSpPr/>
          <p:nvPr/>
        </p:nvSpPr>
        <p:spPr>
          <a:xfrm>
            <a:off x="3919954" y="4850765"/>
            <a:ext cx="470849" cy="470847"/>
          </a:xfrm>
          <a:prstGeom prst="rtTriangle">
            <a:avLst/>
          </a:prstGeom>
          <a:solidFill>
            <a:srgbClr val="00B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171350-05F4-3429-BF88-E21ADE8FBE6A}"/>
              </a:ext>
            </a:extLst>
          </p:cNvPr>
          <p:cNvSpPr/>
          <p:nvPr/>
        </p:nvSpPr>
        <p:spPr>
          <a:xfrm>
            <a:off x="4953768" y="4850765"/>
            <a:ext cx="470850" cy="470847"/>
          </a:xfrm>
          <a:prstGeom prst="rect">
            <a:avLst/>
          </a:prstGeom>
          <a:solidFill>
            <a:srgbClr val="00B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B021D31-0AF7-1008-4009-7619B0EBA0A1}"/>
              </a:ext>
            </a:extLst>
          </p:cNvPr>
          <p:cNvSpPr/>
          <p:nvPr/>
        </p:nvSpPr>
        <p:spPr>
          <a:xfrm>
            <a:off x="5424617" y="4850765"/>
            <a:ext cx="550171" cy="470847"/>
          </a:xfrm>
          <a:prstGeom prst="rect">
            <a:avLst/>
          </a:prstGeom>
          <a:solidFill>
            <a:srgbClr val="00B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id="{59C248C7-1288-CFCC-7EB7-605349BFA6F4}"/>
              </a:ext>
            </a:extLst>
          </p:cNvPr>
          <p:cNvSpPr/>
          <p:nvPr/>
        </p:nvSpPr>
        <p:spPr>
          <a:xfrm rot="10800000">
            <a:off x="6974778" y="4850765"/>
            <a:ext cx="477672" cy="232013"/>
          </a:xfrm>
          <a:prstGeom prst="triangle">
            <a:avLst/>
          </a:prstGeom>
          <a:solidFill>
            <a:srgbClr val="00B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id="{FD5D5DED-5B9A-D3E7-8F5E-0CB4713C560B}"/>
              </a:ext>
            </a:extLst>
          </p:cNvPr>
          <p:cNvSpPr/>
          <p:nvPr/>
        </p:nvSpPr>
        <p:spPr>
          <a:xfrm>
            <a:off x="6974778" y="5085273"/>
            <a:ext cx="477672" cy="232013"/>
          </a:xfrm>
          <a:prstGeom prst="triangle">
            <a:avLst/>
          </a:prstGeom>
          <a:solidFill>
            <a:srgbClr val="7030A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265D574D-825A-2CB3-B0B0-D3DE2011C189}"/>
              </a:ext>
            </a:extLst>
          </p:cNvPr>
          <p:cNvSpPr/>
          <p:nvPr/>
        </p:nvSpPr>
        <p:spPr>
          <a:xfrm rot="16200000">
            <a:off x="7117715" y="4968019"/>
            <a:ext cx="477672" cy="232013"/>
          </a:xfrm>
          <a:prstGeom prst="triangl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AC30BA4-6169-236C-2DDA-9E830782925B}"/>
              </a:ext>
            </a:extLst>
          </p:cNvPr>
          <p:cNvSpPr/>
          <p:nvPr/>
        </p:nvSpPr>
        <p:spPr>
          <a:xfrm>
            <a:off x="3452083" y="1698132"/>
            <a:ext cx="184534" cy="191069"/>
          </a:xfrm>
          <a:prstGeom prst="ellipse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1767460A-7C58-3A75-E397-0F6A9F41E7B8}"/>
              </a:ext>
            </a:extLst>
          </p:cNvPr>
          <p:cNvSpPr/>
          <p:nvPr/>
        </p:nvSpPr>
        <p:spPr>
          <a:xfrm>
            <a:off x="5332350" y="1706317"/>
            <a:ext cx="184534" cy="191069"/>
          </a:xfrm>
          <a:prstGeom prst="ellipse">
            <a:avLst/>
          </a:prstGeom>
          <a:solidFill>
            <a:srgbClr val="F09918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:a16="http://schemas.microsoft.com/office/drawing/2014/main" id="{94BF8DAE-1593-B9CB-8B88-A1C5B7C44D34}"/>
              </a:ext>
            </a:extLst>
          </p:cNvPr>
          <p:cNvSpPr/>
          <p:nvPr/>
        </p:nvSpPr>
        <p:spPr>
          <a:xfrm rot="5400000">
            <a:off x="6851946" y="4968019"/>
            <a:ext cx="477672" cy="232013"/>
          </a:xfrm>
          <a:prstGeom prst="triangle">
            <a:avLst/>
          </a:prstGeom>
          <a:solidFill>
            <a:srgbClr val="F09918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031227-0C0B-4A05-75A7-560999112A36}"/>
              </a:ext>
            </a:extLst>
          </p:cNvPr>
          <p:cNvSpPr txBox="1"/>
          <p:nvPr/>
        </p:nvSpPr>
        <p:spPr>
          <a:xfrm>
            <a:off x="3800535" y="1638256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PET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CBE350-0257-77BE-F845-439B6B4B0233}"/>
              </a:ext>
            </a:extLst>
          </p:cNvPr>
          <p:cNvSpPr txBox="1"/>
          <p:nvPr/>
        </p:nvSpPr>
        <p:spPr>
          <a:xfrm>
            <a:off x="3800534" y="1996205"/>
            <a:ext cx="755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SPECT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456FFF-4457-FBFD-50E0-E6894C4CA697}"/>
              </a:ext>
            </a:extLst>
          </p:cNvPr>
          <p:cNvSpPr txBox="1"/>
          <p:nvPr/>
        </p:nvSpPr>
        <p:spPr>
          <a:xfrm>
            <a:off x="5526531" y="1911729"/>
            <a:ext cx="11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</a:t>
            </a:r>
            <a:r>
              <a:rPr lang="el-GR" baseline="30000" dirty="0"/>
              <a:t>‒</a:t>
            </a:r>
            <a:r>
              <a:rPr lang="ru-RU" baseline="30000" dirty="0"/>
              <a:t> </a:t>
            </a:r>
            <a:r>
              <a:rPr lang="en-US" dirty="0"/>
              <a:t>therapy</a:t>
            </a:r>
            <a:r>
              <a:rPr lang="ru-RU" baseline="30000" dirty="0"/>
              <a:t> 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C8E0AD69-BAA5-66CA-BDAE-185F6EDE63EA}"/>
              </a:ext>
            </a:extLst>
          </p:cNvPr>
          <p:cNvSpPr/>
          <p:nvPr/>
        </p:nvSpPr>
        <p:spPr>
          <a:xfrm>
            <a:off x="3447386" y="2081631"/>
            <a:ext cx="184534" cy="191069"/>
          </a:xfrm>
          <a:prstGeom prst="ellipse">
            <a:avLst/>
          </a:prstGeom>
          <a:solidFill>
            <a:srgbClr val="7030A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8C460347-7F39-E30D-2A4D-0529105A7DD1}"/>
              </a:ext>
            </a:extLst>
          </p:cNvPr>
          <p:cNvSpPr/>
          <p:nvPr/>
        </p:nvSpPr>
        <p:spPr>
          <a:xfrm>
            <a:off x="5332350" y="2007588"/>
            <a:ext cx="184534" cy="191069"/>
          </a:xfrm>
          <a:prstGeom prst="ellipse">
            <a:avLst/>
          </a:prstGeom>
          <a:solidFill>
            <a:srgbClr val="00B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DD28E8-D1D8-10BD-867D-50C148B0F00D}"/>
              </a:ext>
            </a:extLst>
          </p:cNvPr>
          <p:cNvSpPr txBox="1"/>
          <p:nvPr/>
        </p:nvSpPr>
        <p:spPr>
          <a:xfrm>
            <a:off x="5536178" y="1622104"/>
            <a:ext cx="107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r>
              <a:rPr lang="ru-RU" baseline="30000" dirty="0"/>
              <a:t> </a:t>
            </a:r>
            <a:r>
              <a:rPr lang="en-US" dirty="0"/>
              <a:t>therapy</a:t>
            </a:r>
            <a:endParaRPr lang="ru-RU" baseline="30000" dirty="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CB1AA6DC-4B3A-9635-4484-6EA9C6251DAE}"/>
              </a:ext>
            </a:extLst>
          </p:cNvPr>
          <p:cNvSpPr/>
          <p:nvPr/>
        </p:nvSpPr>
        <p:spPr>
          <a:xfrm>
            <a:off x="5351644" y="2346400"/>
            <a:ext cx="184534" cy="19106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1BF456-9EBD-794F-1174-5408BD595870}"/>
              </a:ext>
            </a:extLst>
          </p:cNvPr>
          <p:cNvSpPr txBox="1"/>
          <p:nvPr/>
        </p:nvSpPr>
        <p:spPr>
          <a:xfrm>
            <a:off x="5563356" y="2254854"/>
            <a:ext cx="1520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Auger therapy</a:t>
            </a:r>
            <a:endParaRPr lang="ru-RU" baseline="30000" dirty="0"/>
          </a:p>
        </p:txBody>
      </p:sp>
      <p:sp>
        <p:nvSpPr>
          <p:cNvPr id="33" name="Прямоугольный треугольник 32">
            <a:extLst>
              <a:ext uri="{FF2B5EF4-FFF2-40B4-BE49-F238E27FC236}">
                <a16:creationId xmlns:a16="http://schemas.microsoft.com/office/drawing/2014/main" id="{08416F6D-DFB1-EDB7-49C9-591CE32DCEDC}"/>
              </a:ext>
            </a:extLst>
          </p:cNvPr>
          <p:cNvSpPr/>
          <p:nvPr/>
        </p:nvSpPr>
        <p:spPr>
          <a:xfrm rot="10800000">
            <a:off x="7241940" y="4857588"/>
            <a:ext cx="238836" cy="23201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ый треугольник 33">
            <a:extLst>
              <a:ext uri="{FF2B5EF4-FFF2-40B4-BE49-F238E27FC236}">
                <a16:creationId xmlns:a16="http://schemas.microsoft.com/office/drawing/2014/main" id="{A2FE3E78-6FAF-5382-D432-4AD7355E484B}"/>
              </a:ext>
            </a:extLst>
          </p:cNvPr>
          <p:cNvSpPr/>
          <p:nvPr/>
        </p:nvSpPr>
        <p:spPr>
          <a:xfrm>
            <a:off x="7491248" y="4860999"/>
            <a:ext cx="470849" cy="470847"/>
          </a:xfrm>
          <a:prstGeom prst="rtTriangle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ый треугольник 34">
            <a:extLst>
              <a:ext uri="{FF2B5EF4-FFF2-40B4-BE49-F238E27FC236}">
                <a16:creationId xmlns:a16="http://schemas.microsoft.com/office/drawing/2014/main" id="{EF1BBADC-9969-61E3-DB3E-8BD3E130DE0E}"/>
              </a:ext>
            </a:extLst>
          </p:cNvPr>
          <p:cNvSpPr/>
          <p:nvPr/>
        </p:nvSpPr>
        <p:spPr>
          <a:xfrm rot="10800000">
            <a:off x="7493957" y="4845187"/>
            <a:ext cx="470849" cy="470847"/>
          </a:xfrm>
          <a:prstGeom prst="rtTriangle">
            <a:avLst/>
          </a:prstGeom>
          <a:solidFill>
            <a:srgbClr val="7030A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ый треугольник 35">
            <a:extLst>
              <a:ext uri="{FF2B5EF4-FFF2-40B4-BE49-F238E27FC236}">
                <a16:creationId xmlns:a16="http://schemas.microsoft.com/office/drawing/2014/main" id="{E1F0D1D3-1516-EDB5-9327-A11158C7BC75}"/>
              </a:ext>
            </a:extLst>
          </p:cNvPr>
          <p:cNvSpPr/>
          <p:nvPr/>
        </p:nvSpPr>
        <p:spPr>
          <a:xfrm>
            <a:off x="7998902" y="4845189"/>
            <a:ext cx="470849" cy="470847"/>
          </a:xfrm>
          <a:prstGeom prst="rtTriangle">
            <a:avLst/>
          </a:prstGeom>
          <a:solidFill>
            <a:srgbClr val="00B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ый треугольник 36">
            <a:extLst>
              <a:ext uri="{FF2B5EF4-FFF2-40B4-BE49-F238E27FC236}">
                <a16:creationId xmlns:a16="http://schemas.microsoft.com/office/drawing/2014/main" id="{335BB143-EE1F-559E-21E3-B18CEAFE2CDA}"/>
              </a:ext>
            </a:extLst>
          </p:cNvPr>
          <p:cNvSpPr/>
          <p:nvPr/>
        </p:nvSpPr>
        <p:spPr>
          <a:xfrm rot="10800000">
            <a:off x="8017228" y="4857588"/>
            <a:ext cx="470849" cy="470847"/>
          </a:xfrm>
          <a:prstGeom prst="rtTriangle">
            <a:avLst/>
          </a:prstGeom>
          <a:solidFill>
            <a:srgbClr val="7030A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ый треугольник 37">
            <a:extLst>
              <a:ext uri="{FF2B5EF4-FFF2-40B4-BE49-F238E27FC236}">
                <a16:creationId xmlns:a16="http://schemas.microsoft.com/office/drawing/2014/main" id="{5D9B36C5-4C42-2FE0-8F68-6DCDCDE2C3C5}"/>
              </a:ext>
            </a:extLst>
          </p:cNvPr>
          <p:cNvSpPr/>
          <p:nvPr/>
        </p:nvSpPr>
        <p:spPr>
          <a:xfrm rot="10800000">
            <a:off x="8246556" y="4863163"/>
            <a:ext cx="238836" cy="23201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ый треугольник 38">
            <a:extLst>
              <a:ext uri="{FF2B5EF4-FFF2-40B4-BE49-F238E27FC236}">
                <a16:creationId xmlns:a16="http://schemas.microsoft.com/office/drawing/2014/main" id="{8CAADD56-9A69-6385-ECEB-369F150C6EAB}"/>
              </a:ext>
            </a:extLst>
          </p:cNvPr>
          <p:cNvSpPr/>
          <p:nvPr/>
        </p:nvSpPr>
        <p:spPr>
          <a:xfrm rot="10800000">
            <a:off x="8716415" y="4857917"/>
            <a:ext cx="238836" cy="23201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1197803-F157-8696-53AD-F441ADB57B47}"/>
              </a:ext>
            </a:extLst>
          </p:cNvPr>
          <p:cNvSpPr/>
          <p:nvPr/>
        </p:nvSpPr>
        <p:spPr>
          <a:xfrm>
            <a:off x="8995840" y="4860998"/>
            <a:ext cx="503670" cy="470848"/>
          </a:xfrm>
          <a:prstGeom prst="rect">
            <a:avLst/>
          </a:prstGeom>
          <a:solidFill>
            <a:srgbClr val="00B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C9F15EF2-8D62-FFFA-3A15-6119B67D779A}"/>
              </a:ext>
            </a:extLst>
          </p:cNvPr>
          <p:cNvSpPr/>
          <p:nvPr/>
        </p:nvSpPr>
        <p:spPr>
          <a:xfrm>
            <a:off x="9503603" y="4860998"/>
            <a:ext cx="503670" cy="470848"/>
          </a:xfrm>
          <a:prstGeom prst="rect">
            <a:avLst/>
          </a:prstGeom>
          <a:solidFill>
            <a:srgbClr val="00B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41268B74-411C-4412-079C-4A5618750A1F}"/>
              </a:ext>
            </a:extLst>
          </p:cNvPr>
          <p:cNvSpPr/>
          <p:nvPr/>
        </p:nvSpPr>
        <p:spPr>
          <a:xfrm>
            <a:off x="10023708" y="4857588"/>
            <a:ext cx="503670" cy="470848"/>
          </a:xfrm>
          <a:prstGeom prst="rect">
            <a:avLst/>
          </a:prstGeom>
          <a:solidFill>
            <a:srgbClr val="00B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ый треугольник 42">
            <a:extLst>
              <a:ext uri="{FF2B5EF4-FFF2-40B4-BE49-F238E27FC236}">
                <a16:creationId xmlns:a16="http://schemas.microsoft.com/office/drawing/2014/main" id="{0ECEA055-71B6-5E50-4BA5-F552A351F2D6}"/>
              </a:ext>
            </a:extLst>
          </p:cNvPr>
          <p:cNvSpPr/>
          <p:nvPr/>
        </p:nvSpPr>
        <p:spPr>
          <a:xfrm rot="10800000">
            <a:off x="10175176" y="4845187"/>
            <a:ext cx="352201" cy="312653"/>
          </a:xfrm>
          <a:prstGeom prst="rtTriangle">
            <a:avLst/>
          </a:prstGeom>
          <a:solidFill>
            <a:srgbClr val="7030A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ый треугольник 43">
            <a:extLst>
              <a:ext uri="{FF2B5EF4-FFF2-40B4-BE49-F238E27FC236}">
                <a16:creationId xmlns:a16="http://schemas.microsoft.com/office/drawing/2014/main" id="{7978C013-F00F-C2A1-B4DB-214A79A8B498}"/>
              </a:ext>
            </a:extLst>
          </p:cNvPr>
          <p:cNvSpPr/>
          <p:nvPr/>
        </p:nvSpPr>
        <p:spPr>
          <a:xfrm rot="10800000">
            <a:off x="2677483" y="2663194"/>
            <a:ext cx="470849" cy="470847"/>
          </a:xfrm>
          <a:prstGeom prst="rtTriangl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ый треугольник 44">
            <a:extLst>
              <a:ext uri="{FF2B5EF4-FFF2-40B4-BE49-F238E27FC236}">
                <a16:creationId xmlns:a16="http://schemas.microsoft.com/office/drawing/2014/main" id="{4CF49BEC-B99D-D052-DB09-E5D1D096E53C}"/>
              </a:ext>
            </a:extLst>
          </p:cNvPr>
          <p:cNvSpPr/>
          <p:nvPr/>
        </p:nvSpPr>
        <p:spPr>
          <a:xfrm>
            <a:off x="2673785" y="2691735"/>
            <a:ext cx="470849" cy="470847"/>
          </a:xfrm>
          <a:prstGeom prst="rtTriangle">
            <a:avLst/>
          </a:prstGeom>
          <a:solidFill>
            <a:srgbClr val="00B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ый треугольник 45">
            <a:extLst>
              <a:ext uri="{FF2B5EF4-FFF2-40B4-BE49-F238E27FC236}">
                <a16:creationId xmlns:a16="http://schemas.microsoft.com/office/drawing/2014/main" id="{3BFA9278-BC41-F58C-64E8-6ED735BF9C57}"/>
              </a:ext>
            </a:extLst>
          </p:cNvPr>
          <p:cNvSpPr/>
          <p:nvPr/>
        </p:nvSpPr>
        <p:spPr>
          <a:xfrm>
            <a:off x="2673784" y="3208183"/>
            <a:ext cx="470849" cy="470847"/>
          </a:xfrm>
          <a:prstGeom prst="rtTriangle">
            <a:avLst/>
          </a:prstGeom>
          <a:solidFill>
            <a:srgbClr val="00B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Прямоугольный треугольник 46">
            <a:extLst>
              <a:ext uri="{FF2B5EF4-FFF2-40B4-BE49-F238E27FC236}">
                <a16:creationId xmlns:a16="http://schemas.microsoft.com/office/drawing/2014/main" id="{1F488F6A-F9A3-07EF-258D-4875F1F1E1D0}"/>
              </a:ext>
            </a:extLst>
          </p:cNvPr>
          <p:cNvSpPr/>
          <p:nvPr/>
        </p:nvSpPr>
        <p:spPr>
          <a:xfrm rot="10800000">
            <a:off x="2677482" y="3191122"/>
            <a:ext cx="470849" cy="470847"/>
          </a:xfrm>
          <a:prstGeom prst="rtTriangl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ый треугольник 47">
            <a:extLst>
              <a:ext uri="{FF2B5EF4-FFF2-40B4-BE49-F238E27FC236}">
                <a16:creationId xmlns:a16="http://schemas.microsoft.com/office/drawing/2014/main" id="{2D450073-3E20-EE07-0914-8AF3F3D150BC}"/>
              </a:ext>
            </a:extLst>
          </p:cNvPr>
          <p:cNvSpPr/>
          <p:nvPr/>
        </p:nvSpPr>
        <p:spPr>
          <a:xfrm>
            <a:off x="7726672" y="2686979"/>
            <a:ext cx="470849" cy="470847"/>
          </a:xfrm>
          <a:prstGeom prst="rtTriangle">
            <a:avLst/>
          </a:prstGeom>
          <a:solidFill>
            <a:srgbClr val="00B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ый треугольник 48">
            <a:extLst>
              <a:ext uri="{FF2B5EF4-FFF2-40B4-BE49-F238E27FC236}">
                <a16:creationId xmlns:a16="http://schemas.microsoft.com/office/drawing/2014/main" id="{8EDA8CF4-D73E-6998-EAF4-CB1ECC7B5211}"/>
              </a:ext>
            </a:extLst>
          </p:cNvPr>
          <p:cNvSpPr/>
          <p:nvPr/>
        </p:nvSpPr>
        <p:spPr>
          <a:xfrm rot="10800000">
            <a:off x="7759493" y="2686978"/>
            <a:ext cx="470849" cy="470847"/>
          </a:xfrm>
          <a:prstGeom prst="rtTriangl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8C52611C-8EB0-9DDA-2E0B-6865778C7DAC}"/>
              </a:ext>
            </a:extLst>
          </p:cNvPr>
          <p:cNvSpPr/>
          <p:nvPr/>
        </p:nvSpPr>
        <p:spPr>
          <a:xfrm>
            <a:off x="7726672" y="3191122"/>
            <a:ext cx="503670" cy="470848"/>
          </a:xfrm>
          <a:prstGeom prst="rect">
            <a:avLst/>
          </a:prstGeom>
          <a:solidFill>
            <a:srgbClr val="7030A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ый треугольник 50">
            <a:extLst>
              <a:ext uri="{FF2B5EF4-FFF2-40B4-BE49-F238E27FC236}">
                <a16:creationId xmlns:a16="http://schemas.microsoft.com/office/drawing/2014/main" id="{82F842F8-E00B-F629-1747-23862061E222}"/>
              </a:ext>
            </a:extLst>
          </p:cNvPr>
          <p:cNvSpPr/>
          <p:nvPr/>
        </p:nvSpPr>
        <p:spPr>
          <a:xfrm>
            <a:off x="8760415" y="3720637"/>
            <a:ext cx="470849" cy="470847"/>
          </a:xfrm>
          <a:prstGeom prst="rtTriangle">
            <a:avLst/>
          </a:prstGeom>
          <a:solidFill>
            <a:srgbClr val="FFC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ый треугольник 52">
            <a:extLst>
              <a:ext uri="{FF2B5EF4-FFF2-40B4-BE49-F238E27FC236}">
                <a16:creationId xmlns:a16="http://schemas.microsoft.com/office/drawing/2014/main" id="{4972329F-AA93-4E86-F3AC-1F1ACAD2B718}"/>
              </a:ext>
            </a:extLst>
          </p:cNvPr>
          <p:cNvSpPr/>
          <p:nvPr/>
        </p:nvSpPr>
        <p:spPr>
          <a:xfrm rot="10800000">
            <a:off x="8776826" y="3715013"/>
            <a:ext cx="470849" cy="470847"/>
          </a:xfrm>
          <a:prstGeom prst="rtTriangle">
            <a:avLst/>
          </a:prstGeom>
          <a:solidFill>
            <a:srgbClr val="00B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рямоугольный треугольник 53">
            <a:extLst>
              <a:ext uri="{FF2B5EF4-FFF2-40B4-BE49-F238E27FC236}">
                <a16:creationId xmlns:a16="http://schemas.microsoft.com/office/drawing/2014/main" id="{08CB2C92-B9B7-874D-4424-4AE1CADB008D}"/>
              </a:ext>
            </a:extLst>
          </p:cNvPr>
          <p:cNvSpPr/>
          <p:nvPr/>
        </p:nvSpPr>
        <p:spPr>
          <a:xfrm>
            <a:off x="7743082" y="3713436"/>
            <a:ext cx="470849" cy="470847"/>
          </a:xfrm>
          <a:prstGeom prst="rtTriangle">
            <a:avLst/>
          </a:pr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рямоугольный треугольник 54">
            <a:extLst>
              <a:ext uri="{FF2B5EF4-FFF2-40B4-BE49-F238E27FC236}">
                <a16:creationId xmlns:a16="http://schemas.microsoft.com/office/drawing/2014/main" id="{7B8677D7-DAC1-0C9D-A610-8B3F51D83C8A}"/>
              </a:ext>
            </a:extLst>
          </p:cNvPr>
          <p:cNvSpPr/>
          <p:nvPr/>
        </p:nvSpPr>
        <p:spPr>
          <a:xfrm rot="10800000">
            <a:off x="7759492" y="3714133"/>
            <a:ext cx="470849" cy="470847"/>
          </a:xfrm>
          <a:prstGeom prst="rtTriangle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ый треугольник 55">
            <a:extLst>
              <a:ext uri="{FF2B5EF4-FFF2-40B4-BE49-F238E27FC236}">
                <a16:creationId xmlns:a16="http://schemas.microsoft.com/office/drawing/2014/main" id="{164DDDE9-B51B-169C-D7B5-89E6C26A7BD9}"/>
              </a:ext>
            </a:extLst>
          </p:cNvPr>
          <p:cNvSpPr/>
          <p:nvPr/>
        </p:nvSpPr>
        <p:spPr>
          <a:xfrm rot="10800000">
            <a:off x="8992428" y="3194534"/>
            <a:ext cx="238836" cy="232012"/>
          </a:xfrm>
          <a:prstGeom prst="rtTriangle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ый треугольник 56">
            <a:extLst>
              <a:ext uri="{FF2B5EF4-FFF2-40B4-BE49-F238E27FC236}">
                <a16:creationId xmlns:a16="http://schemas.microsoft.com/office/drawing/2014/main" id="{038C579E-C7D4-7AB2-7B51-3775E0BA575C}"/>
              </a:ext>
            </a:extLst>
          </p:cNvPr>
          <p:cNvSpPr/>
          <p:nvPr/>
        </p:nvSpPr>
        <p:spPr>
          <a:xfrm rot="10800000">
            <a:off x="8787857" y="2691383"/>
            <a:ext cx="470849" cy="470847"/>
          </a:xfrm>
          <a:prstGeom prst="rtTriangl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Прямоугольный треугольник 57">
            <a:extLst>
              <a:ext uri="{FF2B5EF4-FFF2-40B4-BE49-F238E27FC236}">
                <a16:creationId xmlns:a16="http://schemas.microsoft.com/office/drawing/2014/main" id="{D9B77C63-F2F8-8A75-9AE3-858646F3527C}"/>
              </a:ext>
            </a:extLst>
          </p:cNvPr>
          <p:cNvSpPr/>
          <p:nvPr/>
        </p:nvSpPr>
        <p:spPr>
          <a:xfrm>
            <a:off x="8775063" y="2691383"/>
            <a:ext cx="470849" cy="470847"/>
          </a:xfrm>
          <a:prstGeom prst="rtTriangle">
            <a:avLst/>
          </a:prstGeom>
          <a:solidFill>
            <a:srgbClr val="00B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DB68C67A-5C1B-88C0-FA1C-96F9E7CBA5A9}"/>
              </a:ext>
            </a:extLst>
          </p:cNvPr>
          <p:cNvSpPr/>
          <p:nvPr/>
        </p:nvSpPr>
        <p:spPr>
          <a:xfrm>
            <a:off x="2924803" y="5346784"/>
            <a:ext cx="470850" cy="470847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221CF7DD-1F42-6C28-D7CA-F104448DF224}"/>
              </a:ext>
            </a:extLst>
          </p:cNvPr>
          <p:cNvSpPr/>
          <p:nvPr/>
        </p:nvSpPr>
        <p:spPr>
          <a:xfrm>
            <a:off x="4645788" y="1035151"/>
            <a:ext cx="3169920" cy="285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46BF6B6-4DEF-AEFE-2283-B3CB83052AA1}"/>
              </a:ext>
            </a:extLst>
          </p:cNvPr>
          <p:cNvSpPr txBox="1"/>
          <p:nvPr/>
        </p:nvSpPr>
        <p:spPr>
          <a:xfrm>
            <a:off x="3279646" y="1252772"/>
            <a:ext cx="1310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Diagnostics:</a:t>
            </a:r>
            <a:endParaRPr lang="ru-RU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188F6B8-8754-A9D9-4D1D-C17D54437FFC}"/>
              </a:ext>
            </a:extLst>
          </p:cNvPr>
          <p:cNvSpPr txBox="1"/>
          <p:nvPr/>
        </p:nvSpPr>
        <p:spPr>
          <a:xfrm>
            <a:off x="5332350" y="1235098"/>
            <a:ext cx="1007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Therapy: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36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66A98D82-3930-E45F-EC9F-9CE89EF43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7439">
            <a:off x="3375123" y="1521609"/>
            <a:ext cx="3353652" cy="15330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4E2CDA9-1257-CFED-80F6-170912BAF523}"/>
              </a:ext>
            </a:extLst>
          </p:cNvPr>
          <p:cNvSpPr/>
          <p:nvPr/>
        </p:nvSpPr>
        <p:spPr>
          <a:xfrm>
            <a:off x="0" y="0"/>
            <a:ext cx="12192000" cy="6810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</a:rPr>
              <a:t>Modern radiopharmaceuticals and </a:t>
            </a:r>
            <a:r>
              <a:rPr lang="en-US" sz="2800" dirty="0" err="1">
                <a:solidFill>
                  <a:schemeClr val="bg1"/>
                </a:solidFill>
              </a:rPr>
              <a:t>theranostics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7262E1FB-88E5-FFF9-5A07-2D6A8CBC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B47677F-2972-4E87-B86C-7951818F4BF0}" type="slidenum">
              <a:rPr lang="ru-RU" sz="2800" smtClean="0">
                <a:solidFill>
                  <a:schemeClr val="accent1"/>
                </a:solidFill>
              </a:rPr>
              <a:t>3</a:t>
            </a:fld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06963-FC77-6B6F-B01D-B799DC30C9AF}"/>
              </a:ext>
            </a:extLst>
          </p:cNvPr>
          <p:cNvSpPr txBox="1"/>
          <p:nvPr/>
        </p:nvSpPr>
        <p:spPr>
          <a:xfrm>
            <a:off x="222226" y="6334780"/>
            <a:ext cx="70602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 err="1">
                <a:solidFill>
                  <a:schemeClr val="tx1"/>
                </a:solidFill>
                <a:effectLst/>
              </a:rPr>
              <a:t>Filosofov</a:t>
            </a:r>
            <a:r>
              <a:rPr lang="en-US" sz="1400" b="0" dirty="0">
                <a:solidFill>
                  <a:schemeClr val="tx1"/>
                </a:solidFill>
                <a:effectLst/>
              </a:rPr>
              <a:t> D.V. et al. Radiochemical Investigations for Radiopharmaceutical Nuclear Medicine at JINR Laboratory of Nuclear Problems// Phys. Part. Nuclei, 2023, Vol. 54, P. 321–363</a:t>
            </a:r>
            <a:endParaRPr lang="ru-RU" sz="1400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876996C-80DE-45BE-33F9-EFC510422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0" y="3507889"/>
            <a:ext cx="7385716" cy="2754237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0651C65F-9A64-E5BE-B697-2CCBBDB715E2}"/>
              </a:ext>
            </a:extLst>
          </p:cNvPr>
          <p:cNvSpPr/>
          <p:nvPr/>
        </p:nvSpPr>
        <p:spPr>
          <a:xfrm>
            <a:off x="7203034" y="1058179"/>
            <a:ext cx="2592098" cy="2074700"/>
          </a:xfrm>
          <a:prstGeom prst="ellipse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877A9B9-2BF4-F6AB-44A9-A177A65E7BFE}"/>
              </a:ext>
            </a:extLst>
          </p:cNvPr>
          <p:cNvSpPr/>
          <p:nvPr/>
        </p:nvSpPr>
        <p:spPr>
          <a:xfrm>
            <a:off x="8189524" y="1072497"/>
            <a:ext cx="2727193" cy="2074700"/>
          </a:xfrm>
          <a:prstGeom prst="ellips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09D24B-E2CC-E8F7-9E14-3FC35019820F}"/>
              </a:ext>
            </a:extLst>
          </p:cNvPr>
          <p:cNvSpPr txBox="1"/>
          <p:nvPr/>
        </p:nvSpPr>
        <p:spPr>
          <a:xfrm>
            <a:off x="7156570" y="1888251"/>
            <a:ext cx="1158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Diagnostic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A621EE-7BF5-BA34-C689-D8FEFF087177}"/>
              </a:ext>
            </a:extLst>
          </p:cNvPr>
          <p:cNvSpPr txBox="1"/>
          <p:nvPr/>
        </p:nvSpPr>
        <p:spPr>
          <a:xfrm>
            <a:off x="9705224" y="1888251"/>
            <a:ext cx="1306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Therapeutic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E5BF62-F4F0-446F-7065-FADD31A14328}"/>
              </a:ext>
            </a:extLst>
          </p:cNvPr>
          <p:cNvSpPr txBox="1"/>
          <p:nvPr/>
        </p:nvSpPr>
        <p:spPr>
          <a:xfrm>
            <a:off x="8395675" y="2148392"/>
            <a:ext cx="1278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/>
              <a:t>Theranostic</a:t>
            </a:r>
            <a:endParaRPr lang="ru-RU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C81BE93-B17C-0F54-204E-8EF9AC4F8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08" y="3502171"/>
            <a:ext cx="3101009" cy="298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7FBF84-5C8D-1ED0-FFD3-A8B1BBE3DA73}"/>
              </a:ext>
            </a:extLst>
          </p:cNvPr>
          <p:cNvSpPr txBox="1"/>
          <p:nvPr/>
        </p:nvSpPr>
        <p:spPr>
          <a:xfrm rot="16200000">
            <a:off x="9480836" y="3845282"/>
            <a:ext cx="423817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400" dirty="0"/>
              <a:t>177Lu-PSMA Radioligand Therapy for Prostate Cancer</a:t>
            </a:r>
          </a:p>
          <a:p>
            <a:r>
              <a:rPr lang="fr-CA" sz="1400" dirty="0"/>
              <a:t>Wolfgang P. Fendler et al. Journal of Nuclear Medicine 2017,  Vol.  58 (8), P. 1196-1200;</a:t>
            </a:r>
            <a:endParaRPr lang="ru-RU" sz="1400" dirty="0"/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F3A438F-7864-F7E7-AD8A-107FBA6652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78426">
            <a:off x="331385" y="987383"/>
            <a:ext cx="4478702" cy="127727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567DDC5-F6A2-5CB6-D210-49EC5C076E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78215">
            <a:off x="71441" y="2054906"/>
            <a:ext cx="4527769" cy="1289273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43A0D913-F7FA-6619-B3B6-34A8A0EF2D06}"/>
              </a:ext>
            </a:extLst>
          </p:cNvPr>
          <p:cNvSpPr txBox="1"/>
          <p:nvPr/>
        </p:nvSpPr>
        <p:spPr>
          <a:xfrm rot="19348916">
            <a:off x="4459425" y="2583199"/>
            <a:ext cx="2366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/>
              <a:t>Tumour cell membrane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035904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трелка: пятиугольник 30">
            <a:extLst>
              <a:ext uri="{FF2B5EF4-FFF2-40B4-BE49-F238E27FC236}">
                <a16:creationId xmlns:a16="http://schemas.microsoft.com/office/drawing/2014/main" id="{CA52B276-C225-EBA6-9ECF-3C88D59093C7}"/>
              </a:ext>
            </a:extLst>
          </p:cNvPr>
          <p:cNvSpPr/>
          <p:nvPr/>
        </p:nvSpPr>
        <p:spPr>
          <a:xfrm>
            <a:off x="7165630" y="1453482"/>
            <a:ext cx="2462274" cy="1007486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F9E62A-933F-4B76-422C-99E55718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677F-2972-4E87-B86C-7951818F4BF0}" type="slidenum">
              <a:rPr lang="ru-RU" sz="2800" smtClean="0">
                <a:solidFill>
                  <a:schemeClr val="accent1"/>
                </a:solidFill>
              </a:rPr>
              <a:t>4</a:t>
            </a:fld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4E2CDA9-1257-CFED-80F6-170912BAF523}"/>
              </a:ext>
            </a:extLst>
          </p:cNvPr>
          <p:cNvSpPr/>
          <p:nvPr/>
        </p:nvSpPr>
        <p:spPr>
          <a:xfrm>
            <a:off x="0" y="0"/>
            <a:ext cx="12192000" cy="6810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</a:rPr>
              <a:t>Motivation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EDD033-5AF8-F3F6-3AA8-029786E8B83E}"/>
              </a:ext>
            </a:extLst>
          </p:cNvPr>
          <p:cNvSpPr txBox="1"/>
          <p:nvPr/>
        </p:nvSpPr>
        <p:spPr>
          <a:xfrm>
            <a:off x="442879" y="1484700"/>
            <a:ext cx="1192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baseline="30000" dirty="0">
                <a:solidFill>
                  <a:srgbClr val="00B0F0"/>
                </a:solidFill>
              </a:rPr>
              <a:t>44</a:t>
            </a:r>
            <a:r>
              <a:rPr lang="en-US" sz="4000" b="1" dirty="0">
                <a:solidFill>
                  <a:srgbClr val="00B0F0"/>
                </a:solidFill>
              </a:rPr>
              <a:t>Sc</a:t>
            </a:r>
            <a:endParaRPr lang="ru-RU" sz="4000" b="1" dirty="0">
              <a:solidFill>
                <a:srgbClr val="00B0F0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229041C3-93E1-7101-BD22-8352577734BF}"/>
              </a:ext>
            </a:extLst>
          </p:cNvPr>
          <p:cNvSpPr/>
          <p:nvPr/>
        </p:nvSpPr>
        <p:spPr>
          <a:xfrm>
            <a:off x="1851951" y="629218"/>
            <a:ext cx="8044855" cy="2320968"/>
          </a:xfrm>
          <a:prstGeom prst="ellipse">
            <a:avLst/>
          </a:prstGeom>
          <a:solidFill>
            <a:srgbClr val="4472C4">
              <a:alpha val="1607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8FAE79-04B2-95B7-B6B0-0EDF88BCD72E}"/>
              </a:ext>
            </a:extLst>
          </p:cNvPr>
          <p:cNvSpPr txBox="1"/>
          <p:nvPr/>
        </p:nvSpPr>
        <p:spPr>
          <a:xfrm>
            <a:off x="2472583" y="1063553"/>
            <a:ext cx="73368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baseline="30000" dirty="0"/>
              <a:t>44</a:t>
            </a:r>
            <a:r>
              <a:rPr lang="is-IS" sz="2000" dirty="0"/>
              <a:t>Sc </a:t>
            </a:r>
            <a:r>
              <a:rPr lang="en-US" sz="2000" dirty="0"/>
              <a:t>has </a:t>
            </a:r>
            <a:r>
              <a:rPr lang="en-US" sz="2000" dirty="0" err="1"/>
              <a:t>favourable</a:t>
            </a:r>
            <a:r>
              <a:rPr lang="en-US" sz="2000" dirty="0"/>
              <a:t> nuclear decay characteristics </a:t>
            </a:r>
            <a:r>
              <a:rPr lang="is-IS" sz="2000" dirty="0"/>
              <a:t>(T</a:t>
            </a:r>
            <a:r>
              <a:rPr lang="is-IS" sz="2000" baseline="-25000" dirty="0"/>
              <a:t>1/2 </a:t>
            </a:r>
            <a:r>
              <a:rPr lang="is-IS" sz="2000" dirty="0"/>
              <a:t>= 3.927 </a:t>
            </a:r>
            <a:r>
              <a:rPr lang="en-CA" sz="2000" dirty="0"/>
              <a:t>h</a:t>
            </a:r>
            <a:r>
              <a:rPr lang="is-IS" sz="2000" dirty="0"/>
              <a:t>, 94.3% β</a:t>
            </a:r>
            <a:r>
              <a:rPr lang="is-IS" sz="2000" baseline="30000" dirty="0"/>
              <a:t>+</a:t>
            </a:r>
            <a:r>
              <a:rPr lang="is-IS" sz="2000" dirty="0"/>
              <a:t>, E</a:t>
            </a:r>
            <a:r>
              <a:rPr lang="is-IS" sz="2000" baseline="-25000" dirty="0"/>
              <a:t>max</a:t>
            </a:r>
            <a:r>
              <a:rPr lang="is-IS" sz="2000" dirty="0"/>
              <a:t> = 1474 keV) </a:t>
            </a:r>
            <a:r>
              <a:rPr lang="en-US" sz="2000" dirty="0"/>
              <a:t>for PET imaging</a:t>
            </a:r>
            <a:r>
              <a:rPr lang="is-IS" sz="2000" dirty="0"/>
              <a:t>;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Well established chelation chemistry;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has a matched pair -  low-energy β</a:t>
            </a:r>
            <a:r>
              <a:rPr lang="en-US" sz="2000" baseline="30000" dirty="0"/>
              <a:t>− </a:t>
            </a:r>
            <a:r>
              <a:rPr lang="en-US" sz="2000" dirty="0"/>
              <a:t>emitter </a:t>
            </a:r>
            <a:r>
              <a:rPr lang="en-US" sz="2000" baseline="30000" dirty="0"/>
              <a:t>47</a:t>
            </a:r>
            <a:r>
              <a:rPr lang="en-US" sz="2000" dirty="0"/>
              <a:t>Sc (T</a:t>
            </a:r>
            <a:r>
              <a:rPr lang="en-US" sz="2000" baseline="-25000" dirty="0"/>
              <a:t>1/2 </a:t>
            </a:r>
            <a:r>
              <a:rPr lang="en-US" sz="2000" dirty="0"/>
              <a:t>= 3.35 d, E</a:t>
            </a:r>
            <a:r>
              <a:rPr lang="en-US" sz="2000" baseline="-25000" dirty="0"/>
              <a:t>β−avg </a:t>
            </a:r>
            <a:r>
              <a:rPr lang="en-US" sz="2000" dirty="0"/>
              <a:t>= 162 keV, 100%) suitable for </a:t>
            </a:r>
            <a:r>
              <a:rPr lang="en-US" sz="2000" dirty="0" err="1"/>
              <a:t>theranostics</a:t>
            </a:r>
            <a:r>
              <a:rPr lang="en-US" sz="2000" dirty="0"/>
              <a:t>.</a:t>
            </a:r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5B1C12-77F8-DB73-9EEE-24A60A8601B2}"/>
              </a:ext>
            </a:extLst>
          </p:cNvPr>
          <p:cNvSpPr txBox="1"/>
          <p:nvPr/>
        </p:nvSpPr>
        <p:spPr>
          <a:xfrm>
            <a:off x="230077" y="3451051"/>
            <a:ext cx="1173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baseline="30000" dirty="0">
                <a:solidFill>
                  <a:srgbClr val="7030A0"/>
                </a:solidFill>
              </a:rPr>
              <a:t>135</a:t>
            </a:r>
            <a:r>
              <a:rPr lang="en-US" sz="4000" b="1" dirty="0">
                <a:solidFill>
                  <a:srgbClr val="7030A0"/>
                </a:solidFill>
              </a:rPr>
              <a:t>La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28DFCA-21FD-FCC0-36BD-7554F76289F0}"/>
              </a:ext>
            </a:extLst>
          </p:cNvPr>
          <p:cNvSpPr txBox="1"/>
          <p:nvPr/>
        </p:nvSpPr>
        <p:spPr>
          <a:xfrm>
            <a:off x="2004699" y="3214644"/>
            <a:ext cx="9412927" cy="226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ru-RU" sz="2000" baseline="30000" dirty="0"/>
              <a:t>13</a:t>
            </a:r>
            <a:r>
              <a:rPr lang="en-US" sz="2000" baseline="30000" dirty="0"/>
              <a:t>5</a:t>
            </a:r>
            <a:r>
              <a:rPr lang="en-US" sz="2000" dirty="0"/>
              <a:t>La</a:t>
            </a:r>
            <a:r>
              <a:rPr lang="ru-RU" sz="2000" dirty="0"/>
              <a:t> </a:t>
            </a:r>
            <a:r>
              <a:rPr lang="is-IS" sz="2000" dirty="0"/>
              <a:t>(</a:t>
            </a:r>
            <a:r>
              <a:rPr lang="en-US" sz="2000" dirty="0"/>
              <a:t>T</a:t>
            </a:r>
            <a:r>
              <a:rPr lang="is-IS" sz="2000" baseline="-25000" dirty="0"/>
              <a:t>1/2 </a:t>
            </a:r>
            <a:r>
              <a:rPr lang="is-IS" sz="2000" dirty="0"/>
              <a:t>= </a:t>
            </a:r>
            <a:r>
              <a:rPr lang="ru-RU" sz="2000" dirty="0"/>
              <a:t>19</a:t>
            </a:r>
            <a:r>
              <a:rPr lang="is-IS" sz="2000" dirty="0"/>
              <a:t>.</a:t>
            </a:r>
            <a:r>
              <a:rPr lang="ru-RU" sz="2000" dirty="0"/>
              <a:t>93</a:t>
            </a:r>
            <a:r>
              <a:rPr lang="is-IS" sz="2000" dirty="0"/>
              <a:t> </a:t>
            </a:r>
            <a:r>
              <a:rPr lang="en-US" sz="2000" dirty="0"/>
              <a:t>h</a:t>
            </a:r>
            <a:r>
              <a:rPr lang="is-IS" sz="2000" dirty="0"/>
              <a:t>,</a:t>
            </a:r>
            <a:r>
              <a:rPr lang="ru-RU" sz="2000" dirty="0"/>
              <a:t> </a:t>
            </a:r>
            <a:r>
              <a:rPr lang="en-US" sz="2000" dirty="0"/>
              <a:t>EC</a:t>
            </a:r>
            <a:r>
              <a:rPr lang="is-IS" sz="2000" dirty="0"/>
              <a:t>)</a:t>
            </a:r>
            <a:r>
              <a:rPr lang="ru-RU" sz="2000" dirty="0"/>
              <a:t> </a:t>
            </a:r>
            <a:r>
              <a:rPr lang="en-US" sz="2000" dirty="0"/>
              <a:t> is a promising candidate for Auger therapy</a:t>
            </a:r>
            <a:r>
              <a:rPr lang="ru-RU" sz="2000" dirty="0"/>
              <a:t>. </a:t>
            </a:r>
            <a:r>
              <a:rPr lang="ru-RU" sz="2000" baseline="30000" dirty="0"/>
              <a:t>132</a:t>
            </a:r>
            <a:r>
              <a:rPr lang="en-US" sz="2000" baseline="30000" dirty="0"/>
              <a:t>,135</a:t>
            </a:r>
            <a:r>
              <a:rPr lang="en-US" sz="2000" dirty="0"/>
              <a:t>La</a:t>
            </a:r>
            <a:r>
              <a:rPr lang="ru-RU" sz="2000" dirty="0"/>
              <a:t> </a:t>
            </a:r>
            <a:r>
              <a:rPr lang="en-US" sz="2000" dirty="0"/>
              <a:t>can be used as a </a:t>
            </a:r>
            <a:r>
              <a:rPr lang="en-US" sz="2000" dirty="0" err="1"/>
              <a:t>theranostic</a:t>
            </a:r>
            <a:r>
              <a:rPr lang="en-US" sz="2000" dirty="0"/>
              <a:t> pair for simultaneous diagnostics and therapy of small </a:t>
            </a:r>
            <a:r>
              <a:rPr lang="en-US" sz="2000" dirty="0" err="1"/>
              <a:t>tumours</a:t>
            </a:r>
            <a:r>
              <a:rPr lang="en-US" sz="2000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Well established chelation chemistry;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000" dirty="0"/>
              <a:t>Both </a:t>
            </a:r>
            <a:r>
              <a:rPr lang="ru-RU" sz="2000" baseline="30000" dirty="0"/>
              <a:t>132</a:t>
            </a:r>
            <a:r>
              <a:rPr lang="en-US" sz="2000" baseline="30000" dirty="0"/>
              <a:t>,135</a:t>
            </a:r>
            <a:r>
              <a:rPr lang="en-US" sz="2000" dirty="0"/>
              <a:t>La</a:t>
            </a:r>
            <a:r>
              <a:rPr lang="ru-RU" sz="2000" dirty="0"/>
              <a:t> </a:t>
            </a:r>
            <a:r>
              <a:rPr lang="en-US" sz="2000" dirty="0"/>
              <a:t> can be produced via irradiation of </a:t>
            </a:r>
            <a:r>
              <a:rPr lang="en-US" sz="2000" baseline="30000" dirty="0" err="1"/>
              <a:t>nat</a:t>
            </a:r>
            <a:r>
              <a:rPr lang="en-US" sz="2000" dirty="0" err="1"/>
              <a:t>Ba</a:t>
            </a:r>
            <a:r>
              <a:rPr lang="en-US" sz="2000" dirty="0"/>
              <a:t> targets with protons (up to 20 MeV).</a:t>
            </a:r>
            <a:endParaRPr lang="ru-RU" sz="2000" dirty="0"/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endParaRPr lang="ru-RU" sz="1800" dirty="0"/>
          </a:p>
          <a:p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F0D3718E-9E97-3CA9-D601-113960FAFF01}"/>
              </a:ext>
            </a:extLst>
          </p:cNvPr>
          <p:cNvSpPr/>
          <p:nvPr/>
        </p:nvSpPr>
        <p:spPr>
          <a:xfrm>
            <a:off x="1286786" y="2833524"/>
            <a:ext cx="10689576" cy="2329910"/>
          </a:xfrm>
          <a:prstGeom prst="ellipse">
            <a:avLst/>
          </a:prstGeom>
          <a:solidFill>
            <a:srgbClr val="7030A0">
              <a:alpha val="1607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E33493-43BC-224D-5F8C-C5D85A63DF5E}"/>
              </a:ext>
            </a:extLst>
          </p:cNvPr>
          <p:cNvSpPr txBox="1"/>
          <p:nvPr/>
        </p:nvSpPr>
        <p:spPr>
          <a:xfrm>
            <a:off x="380732" y="5427892"/>
            <a:ext cx="11160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baseline="30000" dirty="0">
                <a:solidFill>
                  <a:srgbClr val="92D050"/>
                </a:solidFill>
              </a:rPr>
              <a:t>111</a:t>
            </a:r>
            <a:r>
              <a:rPr lang="en-US" sz="4000" b="1" dirty="0">
                <a:solidFill>
                  <a:srgbClr val="92D050"/>
                </a:solidFill>
              </a:rPr>
              <a:t>In</a:t>
            </a:r>
            <a:endParaRPr lang="ru-RU" sz="4000" b="1" dirty="0">
              <a:solidFill>
                <a:srgbClr val="92D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D6B956-F31F-2E75-EB6E-9CD495DF2E03}"/>
              </a:ext>
            </a:extLst>
          </p:cNvPr>
          <p:cNvSpPr txBox="1"/>
          <p:nvPr/>
        </p:nvSpPr>
        <p:spPr>
          <a:xfrm>
            <a:off x="2240355" y="5395207"/>
            <a:ext cx="8782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 baseline="30000" dirty="0"/>
              <a:t>111</a:t>
            </a:r>
            <a:r>
              <a:rPr lang="en-US" dirty="0"/>
              <a:t>In (T</a:t>
            </a:r>
            <a:r>
              <a:rPr lang="en-US" baseline="-25000" dirty="0"/>
              <a:t>1/2</a:t>
            </a:r>
            <a:r>
              <a:rPr lang="en-US" dirty="0"/>
              <a:t>= 2.8 d) is used as a diagnostic </a:t>
            </a:r>
            <a:r>
              <a:rPr lang="en-CA" dirty="0"/>
              <a:t>radionuclide</a:t>
            </a:r>
            <a:r>
              <a:rPr lang="en-US" dirty="0"/>
              <a:t> for SPECT imaging for a number of neuroendocrine </a:t>
            </a:r>
            <a:r>
              <a:rPr lang="en-US" dirty="0" err="1"/>
              <a:t>tumours</a:t>
            </a:r>
            <a:r>
              <a:rPr lang="en-US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One of the most suitable radionuclides for Perturbed angular correlation (PAC).</a:t>
            </a:r>
          </a:p>
          <a:p>
            <a:endParaRPr lang="ru-RU" dirty="0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5BD65DDC-50C9-CD8C-158A-FBA25157D4B4}"/>
              </a:ext>
            </a:extLst>
          </p:cNvPr>
          <p:cNvSpPr/>
          <p:nvPr/>
        </p:nvSpPr>
        <p:spPr>
          <a:xfrm>
            <a:off x="1681902" y="5040074"/>
            <a:ext cx="9818064" cy="1759159"/>
          </a:xfrm>
          <a:prstGeom prst="ellipse">
            <a:avLst/>
          </a:prstGeom>
          <a:solidFill>
            <a:srgbClr val="92D050">
              <a:alpha val="1607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95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/>
      <p:bldP spid="10" grpId="0"/>
      <p:bldP spid="11" grpId="0"/>
      <p:bldP spid="12" grpId="0" animBg="1"/>
      <p:bldP spid="13" grpId="0"/>
      <p:bldP spid="14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F9E62A-933F-4B76-422C-99E55718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677F-2972-4E87-B86C-7951818F4BF0}" type="slidenum">
              <a:rPr lang="ru-RU" sz="2800" smtClean="0">
                <a:solidFill>
                  <a:schemeClr val="accent1"/>
                </a:solidFill>
              </a:rPr>
              <a:t>5</a:t>
            </a:fld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4E2CDA9-1257-CFED-80F6-170912BAF523}"/>
              </a:ext>
            </a:extLst>
          </p:cNvPr>
          <p:cNvSpPr/>
          <p:nvPr/>
        </p:nvSpPr>
        <p:spPr>
          <a:xfrm>
            <a:off x="0" y="0"/>
            <a:ext cx="12192000" cy="6810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baseline="30000" dirty="0">
                <a:solidFill>
                  <a:schemeClr val="bg1"/>
                </a:solidFill>
              </a:rPr>
              <a:t>44</a:t>
            </a:r>
            <a:r>
              <a:rPr lang="en-US" sz="2800" dirty="0">
                <a:solidFill>
                  <a:schemeClr val="bg1"/>
                </a:solidFill>
              </a:rPr>
              <a:t>Sc production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1E5FA9-9DA0-7C5D-63E2-CBDE4115628D}"/>
              </a:ext>
            </a:extLst>
          </p:cNvPr>
          <p:cNvSpPr txBox="1"/>
          <p:nvPr/>
        </p:nvSpPr>
        <p:spPr>
          <a:xfrm>
            <a:off x="6784630" y="6979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u="sng" dirty="0"/>
          </a:p>
        </p:txBody>
      </p:sp>
      <p:pic>
        <p:nvPicPr>
          <p:cNvPr id="7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9F47C14-F2CC-54E7-F29D-171A5DAC92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"/>
          <a:stretch/>
        </p:blipFill>
        <p:spPr bwMode="auto">
          <a:xfrm>
            <a:off x="4233362" y="922734"/>
            <a:ext cx="3144828" cy="56923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77BC7E-F66A-E17B-A85C-0954C0A2E97C}"/>
              </a:ext>
            </a:extLst>
          </p:cNvPr>
          <p:cNvSpPr txBox="1"/>
          <p:nvPr/>
        </p:nvSpPr>
        <p:spPr>
          <a:xfrm>
            <a:off x="405884" y="855414"/>
            <a:ext cx="3980333" cy="10673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Target: </a:t>
            </a:r>
            <a:r>
              <a:rPr lang="en-US" dirty="0"/>
              <a:t>metallic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aseline="30000" dirty="0" err="1">
                <a:solidFill>
                  <a:srgbClr val="FF0000"/>
                </a:solidFill>
              </a:rPr>
              <a:t>nat</a:t>
            </a:r>
            <a:r>
              <a:rPr lang="en-US" dirty="0" err="1">
                <a:solidFill>
                  <a:srgbClr val="FF0000"/>
                </a:solidFill>
              </a:rPr>
              <a:t>Ca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b="1" dirty="0"/>
              <a:t>Reaction:</a:t>
            </a:r>
            <a:r>
              <a:rPr lang="en-US" baseline="30000" dirty="0"/>
              <a:t> </a:t>
            </a:r>
            <a:r>
              <a:rPr lang="ru-RU" baseline="30000" dirty="0">
                <a:solidFill>
                  <a:srgbClr val="FF0000"/>
                </a:solidFill>
              </a:rPr>
              <a:t>44</a:t>
            </a:r>
            <a:r>
              <a:rPr lang="en-US" dirty="0">
                <a:solidFill>
                  <a:srgbClr val="FF0000"/>
                </a:solidFill>
              </a:rPr>
              <a:t>Ca(</a:t>
            </a:r>
            <a:r>
              <a:rPr lang="en-US" dirty="0" err="1">
                <a:solidFill>
                  <a:srgbClr val="FF0000"/>
                </a:solidFill>
              </a:rPr>
              <a:t>p,n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baseline="30000" dirty="0">
                <a:solidFill>
                  <a:srgbClr val="FF0000"/>
                </a:solidFill>
              </a:rPr>
              <a:t>44</a:t>
            </a:r>
            <a:r>
              <a:rPr lang="en-US" dirty="0">
                <a:solidFill>
                  <a:srgbClr val="FF0000"/>
                </a:solidFill>
              </a:rPr>
              <a:t>Sc</a:t>
            </a:r>
          </a:p>
          <a:p>
            <a:pPr>
              <a:lnSpc>
                <a:spcPct val="120000"/>
              </a:lnSpc>
            </a:pPr>
            <a:r>
              <a:rPr lang="en-US" b="1" dirty="0"/>
              <a:t>Irradiation:  </a:t>
            </a:r>
            <a:r>
              <a:rPr lang="en-US" dirty="0"/>
              <a:t>E</a:t>
            </a:r>
            <a:r>
              <a:rPr lang="en-US" baseline="-25000" dirty="0"/>
              <a:t>p</a:t>
            </a:r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ru-RU" dirty="0">
                <a:solidFill>
                  <a:srgbClr val="FF0000"/>
                </a:solidFill>
              </a:rPr>
              <a:t>2.8</a:t>
            </a:r>
            <a:r>
              <a:rPr lang="en-US" dirty="0">
                <a:solidFill>
                  <a:srgbClr val="FF0000"/>
                </a:solidFill>
              </a:rPr>
              <a:t> MeV</a:t>
            </a:r>
            <a:r>
              <a:rPr lang="en-US" dirty="0"/>
              <a:t>, 10 </a:t>
            </a:r>
            <a:r>
              <a:rPr lang="en-US" dirty="0" err="1"/>
              <a:t>μA</a:t>
            </a:r>
            <a:r>
              <a:rPr lang="en-US" dirty="0"/>
              <a:t>, 1 h</a:t>
            </a: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A6EE3C9F-3CD7-9CB9-8B94-8480DB234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641797"/>
              </p:ext>
            </p:extLst>
          </p:nvPr>
        </p:nvGraphicFramePr>
        <p:xfrm>
          <a:off x="495872" y="2033243"/>
          <a:ext cx="3532103" cy="2982415"/>
        </p:xfrm>
        <a:graphic>
          <a:graphicData uri="http://schemas.openxmlformats.org/drawingml/2006/table">
            <a:tbl>
              <a:tblPr firstRow="1" firstCol="1" bandRow="1"/>
              <a:tblGrid>
                <a:gridCol w="1519934">
                  <a:extLst>
                    <a:ext uri="{9D8B030D-6E8A-4147-A177-3AD203B41FA5}">
                      <a16:colId xmlns:a16="http://schemas.microsoft.com/office/drawing/2014/main" val="2459377115"/>
                    </a:ext>
                  </a:extLst>
                </a:gridCol>
                <a:gridCol w="2012169">
                  <a:extLst>
                    <a:ext uri="{9D8B030D-6E8A-4147-A177-3AD203B41FA5}">
                      <a16:colId xmlns:a16="http://schemas.microsoft.com/office/drawing/2014/main" val="2569453139"/>
                    </a:ext>
                  </a:extLst>
                </a:gridCol>
              </a:tblGrid>
              <a:tr h="62872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6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Radionuclide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EOB, MBq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5627460"/>
                  </a:ext>
                </a:extLst>
              </a:tr>
              <a:tr h="28616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 baseline="30000" dirty="0">
                          <a:effectLst/>
                        </a:rPr>
                        <a:t>43</a:t>
                      </a:r>
                      <a:r>
                        <a:rPr lang="en-US" sz="1800" dirty="0">
                          <a:effectLst/>
                        </a:rPr>
                        <a:t>Sc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2.63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±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0.44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523441006"/>
                  </a:ext>
                </a:extLst>
              </a:tr>
              <a:tr h="28616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 b="1" baseline="30000" dirty="0">
                          <a:effectLst/>
                        </a:rPr>
                        <a:t>44g</a:t>
                      </a:r>
                      <a:r>
                        <a:rPr lang="en-US" sz="1800" b="1" dirty="0">
                          <a:effectLst/>
                        </a:rPr>
                        <a:t>Sc</a:t>
                      </a:r>
                      <a:endParaRPr lang="en-US" sz="1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±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272199148"/>
                  </a:ext>
                </a:extLst>
              </a:tr>
              <a:tr h="28616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 baseline="30000">
                          <a:effectLst/>
                        </a:rPr>
                        <a:t>44m</a:t>
                      </a:r>
                      <a:r>
                        <a:rPr lang="en-US" sz="1800">
                          <a:effectLst/>
                        </a:rPr>
                        <a:t>Sc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0.61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±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0.07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770686162"/>
                  </a:ext>
                </a:extLst>
              </a:tr>
              <a:tr h="28616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 baseline="30000">
                          <a:effectLst/>
                        </a:rPr>
                        <a:t>47</a:t>
                      </a:r>
                      <a:r>
                        <a:rPr lang="en-US" sz="1800">
                          <a:effectLst/>
                        </a:rPr>
                        <a:t>Sc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0.38</a:t>
                      </a:r>
                      <a:r>
                        <a:rPr lang="ru-RU" sz="1800" dirty="0">
                          <a:effectLst/>
                        </a:rPr>
                        <a:t>±</a:t>
                      </a:r>
                      <a:r>
                        <a:rPr lang="en-US" sz="1800" dirty="0">
                          <a:effectLst/>
                        </a:rPr>
                        <a:t>0.04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64358739"/>
                  </a:ext>
                </a:extLst>
              </a:tr>
              <a:tr h="28616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 baseline="30000" dirty="0">
                          <a:effectLst/>
                        </a:rPr>
                        <a:t>48</a:t>
                      </a:r>
                      <a:r>
                        <a:rPr lang="en-US" sz="1800" dirty="0">
                          <a:effectLst/>
                        </a:rPr>
                        <a:t>Sc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0.73</a:t>
                      </a:r>
                      <a:r>
                        <a:rPr lang="ru-RU" sz="1800" dirty="0">
                          <a:effectLst/>
                        </a:rPr>
                        <a:t>±</a:t>
                      </a:r>
                      <a:r>
                        <a:rPr lang="en-US" sz="18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0.12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58115603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6364C6-94BB-41ED-4268-303E3254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0797" y="92950"/>
            <a:ext cx="3419193" cy="6226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4B6FB68-F826-3456-441A-C7FF874A99CC}"/>
              </a:ext>
            </a:extLst>
          </p:cNvPr>
          <p:cNvSpPr txBox="1"/>
          <p:nvPr/>
        </p:nvSpPr>
        <p:spPr>
          <a:xfrm>
            <a:off x="7378190" y="2245669"/>
            <a:ext cx="551373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Two-step </a:t>
            </a:r>
            <a:r>
              <a:rPr lang="en-US" sz="2000" dirty="0"/>
              <a:t>separation scheme;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000" dirty="0"/>
              <a:t>High radiochemical yield (RCY)</a:t>
            </a:r>
            <a:r>
              <a:rPr lang="ru-RU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95±3%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000" dirty="0"/>
              <a:t>High chemical purity</a:t>
            </a:r>
            <a:endParaRPr lang="ru-RU" sz="2000" dirty="0"/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000" dirty="0"/>
              <a:t>Suitable final fraction medium (NH</a:t>
            </a:r>
            <a:r>
              <a:rPr lang="en-US" sz="2000" baseline="-25000" dirty="0"/>
              <a:t>4</a:t>
            </a:r>
            <a:r>
              <a:rPr lang="en-US" sz="2000" dirty="0"/>
              <a:t>-</a:t>
            </a:r>
            <a:r>
              <a:rPr lang="el-GR" sz="2000" dirty="0"/>
              <a:t>α</a:t>
            </a:r>
            <a:r>
              <a:rPr lang="en-US" sz="2000" dirty="0"/>
              <a:t>-HIB) </a:t>
            </a:r>
            <a:br>
              <a:rPr lang="en-US" sz="2000" dirty="0"/>
            </a:br>
            <a:r>
              <a:rPr lang="en-US" sz="2000" dirty="0"/>
              <a:t>for further </a:t>
            </a:r>
            <a:r>
              <a:rPr lang="en-US" sz="2000" dirty="0">
                <a:solidFill>
                  <a:srgbClr val="FF0000"/>
                </a:solidFill>
              </a:rPr>
              <a:t>radiolabeling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000" dirty="0"/>
              <a:t>Separation time ≈ </a:t>
            </a:r>
            <a:r>
              <a:rPr lang="en-US" sz="2000" dirty="0">
                <a:solidFill>
                  <a:srgbClr val="FF0000"/>
                </a:solidFill>
              </a:rPr>
              <a:t>15 mins</a:t>
            </a:r>
            <a:endParaRPr lang="ru-RU" sz="2000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D078E9-8126-6351-1FBE-1DC0A819B6C9}"/>
              </a:ext>
            </a:extLst>
          </p:cNvPr>
          <p:cNvSpPr txBox="1"/>
          <p:nvPr/>
        </p:nvSpPr>
        <p:spPr>
          <a:xfrm>
            <a:off x="8747869" y="1722702"/>
            <a:ext cx="149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Advantages:</a:t>
            </a:r>
            <a:endParaRPr lang="ru-RU" sz="2000" b="1" u="sng" dirty="0"/>
          </a:p>
        </p:txBody>
      </p:sp>
      <p:pic>
        <p:nvPicPr>
          <p:cNvPr id="19" name="Изображение 18" descr="IMG_4777.jpeg">
            <a:extLst>
              <a:ext uri="{FF2B5EF4-FFF2-40B4-BE49-F238E27FC236}">
                <a16:creationId xmlns:a16="http://schemas.microsoft.com/office/drawing/2014/main" id="{4122C9D4-C279-AA26-7EF1-4BBF6E5E38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8" t="40492" r="18713" b="17454"/>
          <a:stretch/>
        </p:blipFill>
        <p:spPr>
          <a:xfrm>
            <a:off x="771641" y="5220481"/>
            <a:ext cx="1368456" cy="120667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DE8FF87-4318-EEEB-125D-B9899281450D}"/>
              </a:ext>
            </a:extLst>
          </p:cNvPr>
          <p:cNvSpPr txBox="1"/>
          <p:nvPr/>
        </p:nvSpPr>
        <p:spPr>
          <a:xfrm>
            <a:off x="904759" y="6486163"/>
            <a:ext cx="123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err="1"/>
              <a:t>nat</a:t>
            </a:r>
            <a:r>
              <a:rPr lang="en-US" dirty="0" err="1"/>
              <a:t>Ca</a:t>
            </a:r>
            <a:r>
              <a:rPr lang="en-US" dirty="0"/>
              <a:t> target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328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13">
            <a:extLst>
              <a:ext uri="{FF2B5EF4-FFF2-40B4-BE49-F238E27FC236}">
                <a16:creationId xmlns:a16="http://schemas.microsoft.com/office/drawing/2014/main" id="{56C34887-943C-A38D-F56D-2ED16E5BC1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4987922"/>
              </p:ext>
            </p:extLst>
          </p:nvPr>
        </p:nvGraphicFramePr>
        <p:xfrm>
          <a:off x="2636456" y="912410"/>
          <a:ext cx="4847374" cy="3141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F9E62A-933F-4B76-422C-99E55718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677F-2972-4E87-B86C-7951818F4BF0}" type="slidenum">
              <a:rPr lang="ru-RU" sz="2800" smtClean="0">
                <a:solidFill>
                  <a:schemeClr val="accent1"/>
                </a:solidFill>
              </a:rPr>
              <a:t>6</a:t>
            </a:fld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4E2CDA9-1257-CFED-80F6-170912BAF523}"/>
              </a:ext>
            </a:extLst>
          </p:cNvPr>
          <p:cNvSpPr/>
          <p:nvPr/>
        </p:nvSpPr>
        <p:spPr>
          <a:xfrm>
            <a:off x="0" y="0"/>
            <a:ext cx="12192000" cy="6810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aseline="30000" dirty="0">
                <a:solidFill>
                  <a:schemeClr val="bg1"/>
                </a:solidFill>
              </a:rPr>
              <a:t>44m</a:t>
            </a:r>
            <a:r>
              <a:rPr lang="en-US" sz="2800" dirty="0">
                <a:solidFill>
                  <a:schemeClr val="bg1"/>
                </a:solidFill>
              </a:rPr>
              <a:t>Sc/</a:t>
            </a:r>
            <a:r>
              <a:rPr lang="en-US" sz="2800" baseline="30000" dirty="0">
                <a:solidFill>
                  <a:schemeClr val="bg1"/>
                </a:solidFill>
              </a:rPr>
              <a:t>44g</a:t>
            </a:r>
            <a:r>
              <a:rPr lang="en-US" sz="2800" dirty="0">
                <a:solidFill>
                  <a:schemeClr val="bg1"/>
                </a:solidFill>
              </a:rPr>
              <a:t>Sc generator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1E5FA9-9DA0-7C5D-63E2-CBDE4115628D}"/>
              </a:ext>
            </a:extLst>
          </p:cNvPr>
          <p:cNvSpPr txBox="1"/>
          <p:nvPr/>
        </p:nvSpPr>
        <p:spPr>
          <a:xfrm>
            <a:off x="6784630" y="6979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u="sng" dirty="0"/>
          </a:p>
        </p:txBody>
      </p:sp>
      <p:pic>
        <p:nvPicPr>
          <p:cNvPr id="2" name="Изображение 14" descr="568px-DOTA.svg.png">
            <a:extLst>
              <a:ext uri="{FF2B5EF4-FFF2-40B4-BE49-F238E27FC236}">
                <a16:creationId xmlns:a16="http://schemas.microsoft.com/office/drawing/2014/main" id="{E6843759-2524-9902-9E2E-B624907AB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8" y="1067259"/>
            <a:ext cx="2345445" cy="247758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4226CF-8C30-4EB8-0E64-A9D17C8ED1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010" y="3931064"/>
            <a:ext cx="4500582" cy="23740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A0F2D2-DD7C-BD32-928D-A76A803B5D03}"/>
              </a:ext>
            </a:extLst>
          </p:cNvPr>
          <p:cNvSpPr txBox="1"/>
          <p:nvPr/>
        </p:nvSpPr>
        <p:spPr>
          <a:xfrm>
            <a:off x="1746397" y="6427586"/>
            <a:ext cx="1162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rgbClr val="0070C0"/>
                </a:solidFill>
              </a:rPr>
              <a:t>DOTATOC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F295E16-3BAA-A194-CE26-7447BDC604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808" y="882593"/>
            <a:ext cx="5588040" cy="3575850"/>
          </a:xfrm>
          <a:prstGeom prst="rect">
            <a:avLst/>
          </a:prstGeom>
          <a:noFill/>
        </p:spPr>
      </p:pic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4104CF40-A5A9-AA89-A561-BC95D77F8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819946"/>
              </p:ext>
            </p:extLst>
          </p:nvPr>
        </p:nvGraphicFramePr>
        <p:xfrm>
          <a:off x="5280244" y="4758375"/>
          <a:ext cx="6983604" cy="197085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102066">
                  <a:extLst>
                    <a:ext uri="{9D8B030D-6E8A-4147-A177-3AD203B41FA5}">
                      <a16:colId xmlns:a16="http://schemas.microsoft.com/office/drawing/2014/main" val="3042331508"/>
                    </a:ext>
                  </a:extLst>
                </a:gridCol>
                <a:gridCol w="1947297">
                  <a:extLst>
                    <a:ext uri="{9D8B030D-6E8A-4147-A177-3AD203B41FA5}">
                      <a16:colId xmlns:a16="http://schemas.microsoft.com/office/drawing/2014/main" val="2741894832"/>
                    </a:ext>
                  </a:extLst>
                </a:gridCol>
                <a:gridCol w="2934241">
                  <a:extLst>
                    <a:ext uri="{9D8B030D-6E8A-4147-A177-3AD203B41FA5}">
                      <a16:colId xmlns:a16="http://schemas.microsoft.com/office/drawing/2014/main" val="3577831757"/>
                    </a:ext>
                  </a:extLst>
                </a:gridCol>
              </a:tblGrid>
              <a:tr h="328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Elution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30000">
                          <a:effectLst/>
                        </a:rPr>
                        <a:t>44g</a:t>
                      </a:r>
                      <a:r>
                        <a:rPr lang="en-US" sz="1800">
                          <a:effectLst/>
                        </a:rPr>
                        <a:t>Sc yield (%)</a:t>
                      </a:r>
                      <a:endParaRPr lang="ru-RU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30000" dirty="0">
                          <a:effectLst/>
                        </a:rPr>
                        <a:t>44m</a:t>
                      </a:r>
                      <a:r>
                        <a:rPr lang="en-US" sz="1800" dirty="0">
                          <a:effectLst/>
                        </a:rPr>
                        <a:t>Sc breakthrough (%)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109117"/>
                  </a:ext>
                </a:extLst>
              </a:tr>
              <a:tr h="32847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10.5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3.0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5425158"/>
                  </a:ext>
                </a:extLst>
              </a:tr>
              <a:tr h="32847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10.5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0.5</a:t>
                      </a:r>
                      <a:endParaRPr lang="ru-RU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9773554"/>
                  </a:ext>
                </a:extLst>
              </a:tr>
              <a:tr h="32847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9.7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0.15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2124936"/>
                  </a:ext>
                </a:extLst>
              </a:tr>
              <a:tr h="32847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9.3</a:t>
                      </a:r>
                      <a:endParaRPr lang="ru-RU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0.2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7862679"/>
                  </a:ext>
                </a:extLst>
              </a:tr>
              <a:tr h="328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8.8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0.03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984278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D067936-D2CC-4B12-B416-E759AD8A579A}"/>
              </a:ext>
            </a:extLst>
          </p:cNvPr>
          <p:cNvSpPr txBox="1"/>
          <p:nvPr/>
        </p:nvSpPr>
        <p:spPr>
          <a:xfrm>
            <a:off x="973237" y="3429000"/>
            <a:ext cx="758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rgbClr val="0070C0"/>
                </a:solidFill>
              </a:rPr>
              <a:t>DOTA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229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E7576B-1A56-5CFB-CB87-8CD8F143F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631" y="455671"/>
            <a:ext cx="5730737" cy="4383404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F9E62A-933F-4B76-422C-99E55718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677F-2972-4E87-B86C-7951818F4BF0}" type="slidenum">
              <a:rPr lang="ru-RU" sz="2800" smtClean="0">
                <a:solidFill>
                  <a:schemeClr val="accent1"/>
                </a:solidFill>
              </a:rPr>
              <a:t>7</a:t>
            </a:fld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4E2CDA9-1257-CFED-80F6-170912BAF523}"/>
              </a:ext>
            </a:extLst>
          </p:cNvPr>
          <p:cNvSpPr/>
          <p:nvPr/>
        </p:nvSpPr>
        <p:spPr>
          <a:xfrm>
            <a:off x="0" y="0"/>
            <a:ext cx="12192000" cy="6810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aseline="30000" dirty="0">
                <a:solidFill>
                  <a:schemeClr val="bg1"/>
                </a:solidFill>
              </a:rPr>
              <a:t>44m</a:t>
            </a:r>
            <a:r>
              <a:rPr lang="en-US" sz="2800" dirty="0">
                <a:solidFill>
                  <a:schemeClr val="bg1"/>
                </a:solidFill>
              </a:rPr>
              <a:t>Sc/</a:t>
            </a:r>
            <a:r>
              <a:rPr lang="en-US" sz="2800" baseline="30000" dirty="0">
                <a:solidFill>
                  <a:schemeClr val="bg1"/>
                </a:solidFill>
              </a:rPr>
              <a:t>44g</a:t>
            </a:r>
            <a:r>
              <a:rPr lang="en-US" sz="2800" dirty="0">
                <a:solidFill>
                  <a:schemeClr val="bg1"/>
                </a:solidFill>
              </a:rPr>
              <a:t>Sc generator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1E5FA9-9DA0-7C5D-63E2-CBDE4115628D}"/>
              </a:ext>
            </a:extLst>
          </p:cNvPr>
          <p:cNvSpPr txBox="1"/>
          <p:nvPr/>
        </p:nvSpPr>
        <p:spPr>
          <a:xfrm>
            <a:off x="6784630" y="6979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CB6129-5A76-7E70-4E95-119DC506B708}"/>
              </a:ext>
            </a:extLst>
          </p:cNvPr>
          <p:cNvSpPr txBox="1"/>
          <p:nvPr/>
        </p:nvSpPr>
        <p:spPr>
          <a:xfrm>
            <a:off x="964621" y="4613708"/>
            <a:ext cx="11009637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06400"/>
            <a:r>
              <a:rPr lang="ru-RU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* - </a:t>
            </a:r>
            <a:r>
              <a:rPr lang="en-CA" sz="12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Huclier-Markai</a:t>
            </a:r>
            <a:r>
              <a:rPr lang="en-CA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S.; </a:t>
            </a:r>
            <a:r>
              <a:rPr lang="en-CA" sz="12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Kerdjoudj</a:t>
            </a:r>
            <a:r>
              <a:rPr lang="en-CA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R.; </a:t>
            </a:r>
            <a:r>
              <a:rPr lang="en-CA" sz="12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Alliot</a:t>
            </a:r>
            <a:r>
              <a:rPr lang="en-CA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C.; </a:t>
            </a:r>
            <a:r>
              <a:rPr lang="en-CA" sz="12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Bonraisin</a:t>
            </a:r>
            <a:r>
              <a:rPr lang="en-CA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A. C.; Michel, N.; Haddad, F.; Barbet, J. Optimization of Reaction Conditions for the Radiolabeling of DOTA and DOTA-Peptide with 44m/44Sc and Experimental Evidence of the Feasibility of an in Vivo PET Generator. </a:t>
            </a:r>
            <a:r>
              <a:rPr lang="en-CA" sz="12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Nucl</a:t>
            </a:r>
            <a:r>
              <a:rPr lang="en-CA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Med Biol 2014, 41 (S), e36–e43. https://doi.org/10.1016/j.nucmedbio.2013.11.004.</a:t>
            </a:r>
            <a:endParaRPr lang="ru-RU" sz="12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-406400"/>
            <a:r>
              <a:rPr lang="ru-RU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1) </a:t>
            </a:r>
            <a:r>
              <a:rPr lang="en-US" sz="12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Mirzadeh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B. S.; Kumar, K.; </a:t>
            </a:r>
            <a:r>
              <a:rPr lang="en-US" sz="12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Gansow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O. A. The Chemical Fate of 212 Bi-DOTA Formed by / </a:t>
            </a:r>
            <a:r>
              <a:rPr lang="ru-RU" sz="1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Γ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Decay of 212 Pb ( DOTA )2-. </a:t>
            </a:r>
            <a:r>
              <a:rPr lang="en-US" sz="1200" i="1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Radiochim</a:t>
            </a:r>
            <a:r>
              <a:rPr lang="en-US" sz="1200" i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 Acta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1993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i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60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1–10. </a:t>
            </a:r>
            <a:endParaRPr lang="ru-RU" sz="12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-406400"/>
            <a:r>
              <a:rPr lang="ru-RU" sz="1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2) 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Bhardwaj, R.; Van Der Meer, A.; Das, S. K.; De Bruin, M.; Gascon, J.; </a:t>
            </a:r>
            <a:r>
              <a:rPr lang="en-US" sz="12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Wolterbeek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H. T.; </a:t>
            </a:r>
            <a:r>
              <a:rPr lang="en-US" sz="12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Denkova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A. G.; Serra-Crespo, P. Separation of Nuclear Isomers for Cancer Therapeutic Radionuclides Based on Nuclear Decay After-Effects. </a:t>
            </a:r>
            <a:r>
              <a:rPr lang="en-US" sz="1200" i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Sci Rep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2017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i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12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-406400"/>
            <a:r>
              <a:rPr lang="ru-RU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3) </a:t>
            </a:r>
            <a:r>
              <a:rPr lang="en-US" sz="12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Zeevaart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J. R.; </a:t>
            </a:r>
            <a:r>
              <a:rPr lang="en-US" sz="12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Szücs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Z.; </a:t>
            </a:r>
            <a:r>
              <a:rPr lang="en-US" sz="12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Takács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S.; </a:t>
            </a:r>
            <a:r>
              <a:rPr lang="en-US" sz="12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Jarvi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N.; Jansen, D. Recoil and Conversion Electron Considerations of the 166Dy/ 166Ho in Vivo Generator. </a:t>
            </a:r>
            <a:r>
              <a:rPr lang="en-US" sz="1200" i="1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Radiochim</a:t>
            </a:r>
            <a:r>
              <a:rPr lang="en-US" sz="1200" i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Acta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2012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i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100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(2), 109–113.</a:t>
            </a:r>
          </a:p>
          <a:p>
            <a:pPr indent="-406400"/>
            <a:r>
              <a:rPr lang="ru-RU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4) </a:t>
            </a:r>
            <a:r>
              <a:rPr lang="en-US" sz="12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Zhernosekov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K. P.; </a:t>
            </a:r>
            <a:r>
              <a:rPr lang="en-US" sz="12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Filosofov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D. V.; Qaim, S. M.; Rosch, F. A 140Nd/140Pr Radionuclide Generator Based on </a:t>
            </a:r>
            <a:r>
              <a:rPr lang="en-US" sz="12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Physico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-Chemical Transitions in 140Pr Complexes after Electron Capture Decay of 140Nd-DOTA. </a:t>
            </a:r>
            <a:r>
              <a:rPr lang="en-US" sz="12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Radiochim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Acta </a:t>
            </a:r>
            <a:r>
              <a:rPr lang="en-US" sz="1200" b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2007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95 (6), 319–327.</a:t>
            </a:r>
            <a:endParaRPr lang="ru-RU" sz="12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-406400"/>
            <a:r>
              <a:rPr lang="ru-RU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5) </a:t>
            </a:r>
            <a:r>
              <a:rPr lang="en-US" sz="12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Kurakina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E. S.; </a:t>
            </a:r>
            <a:r>
              <a:rPr lang="en-US" sz="12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Radchenko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V.; </a:t>
            </a:r>
            <a:r>
              <a:rPr lang="en-US" sz="12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Belozub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A. N.; </a:t>
            </a:r>
            <a:r>
              <a:rPr lang="en-US" sz="12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Bonchev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G.; </a:t>
            </a:r>
            <a:r>
              <a:rPr lang="en-US" sz="12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Bozhikov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G. A.; </a:t>
            </a:r>
            <a:r>
              <a:rPr lang="en-US" sz="12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Velichkov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A. I.; </a:t>
            </a:r>
            <a:r>
              <a:rPr lang="en-US" sz="12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Stachura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M.; </a:t>
            </a:r>
            <a:r>
              <a:rPr lang="en-US" sz="12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Karaivanov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D. V.; </a:t>
            </a:r>
            <a:r>
              <a:rPr lang="en-US" sz="12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Magomedbekov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E. P.; </a:t>
            </a:r>
            <a:r>
              <a:rPr lang="en-US" sz="12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Filosofov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D. V. Perturbed Angular Correlation as a Tool to Study Precursors for Radiopharmaceuticals. </a:t>
            </a:r>
            <a:r>
              <a:rPr lang="en-US" sz="1200" i="1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Inorg</a:t>
            </a:r>
            <a:r>
              <a:rPr lang="en-US" sz="1200" i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Chem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2020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i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59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(17), 12209–12217. </a:t>
            </a:r>
            <a:endParaRPr lang="ru-RU" sz="12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-406400"/>
            <a:endParaRPr lang="ru-RU" sz="1200" dirty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-406400"/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171251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F9E62A-933F-4B76-422C-99E55718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677F-2972-4E87-B86C-7951818F4BF0}" type="slidenum">
              <a:rPr lang="ru-RU" sz="2800" smtClean="0">
                <a:solidFill>
                  <a:schemeClr val="accent1"/>
                </a:solidFill>
              </a:rPr>
              <a:t>8</a:t>
            </a:fld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4E2CDA9-1257-CFED-80F6-170912BAF523}"/>
              </a:ext>
            </a:extLst>
          </p:cNvPr>
          <p:cNvSpPr/>
          <p:nvPr/>
        </p:nvSpPr>
        <p:spPr>
          <a:xfrm>
            <a:off x="0" y="0"/>
            <a:ext cx="12192000" cy="6810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aseline="30000" dirty="0">
                <a:solidFill>
                  <a:schemeClr val="bg1"/>
                </a:solidFill>
              </a:rPr>
              <a:t>135,132</a:t>
            </a:r>
            <a:r>
              <a:rPr lang="en-US" sz="2800" dirty="0">
                <a:solidFill>
                  <a:schemeClr val="bg1"/>
                </a:solidFill>
              </a:rPr>
              <a:t>La production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1E5FA9-9DA0-7C5D-63E2-CBDE4115628D}"/>
              </a:ext>
            </a:extLst>
          </p:cNvPr>
          <p:cNvSpPr txBox="1"/>
          <p:nvPr/>
        </p:nvSpPr>
        <p:spPr>
          <a:xfrm>
            <a:off x="6784630" y="6979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u="sng" dirty="0"/>
          </a:p>
        </p:txBody>
      </p:sp>
      <p:pic>
        <p:nvPicPr>
          <p:cNvPr id="2" name="Picture 3" descr="A diagram of a syringe&#10;&#10;Description automatically generated">
            <a:extLst>
              <a:ext uri="{FF2B5EF4-FFF2-40B4-BE49-F238E27FC236}">
                <a16:creationId xmlns:a16="http://schemas.microsoft.com/office/drawing/2014/main" id="{B4868CA2-8890-440A-59DA-3E4F51195C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299" y="1190998"/>
            <a:ext cx="7472496" cy="5230747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9A026902-6802-1CBC-A71A-0DB5E8020C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1140514"/>
              </p:ext>
            </p:extLst>
          </p:nvPr>
        </p:nvGraphicFramePr>
        <p:xfrm>
          <a:off x="7208017" y="1354770"/>
          <a:ext cx="4983983" cy="3417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0DCEBCB-6663-A42F-41D5-CD0A36C68ACA}"/>
              </a:ext>
            </a:extLst>
          </p:cNvPr>
          <p:cNvSpPr txBox="1"/>
          <p:nvPr/>
        </p:nvSpPr>
        <p:spPr>
          <a:xfrm>
            <a:off x="152989" y="882593"/>
            <a:ext cx="3969068" cy="10673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Target:</a:t>
            </a:r>
            <a:r>
              <a:rPr lang="en-US" dirty="0"/>
              <a:t>  metallic </a:t>
            </a:r>
            <a:r>
              <a:rPr lang="en-US" baseline="30000" dirty="0" err="1">
                <a:solidFill>
                  <a:srgbClr val="FF0000"/>
                </a:solidFill>
              </a:rPr>
              <a:t>nat</a:t>
            </a:r>
            <a:r>
              <a:rPr lang="en-US" dirty="0" err="1">
                <a:solidFill>
                  <a:srgbClr val="FF0000"/>
                </a:solidFill>
              </a:rPr>
              <a:t>Ba</a:t>
            </a:r>
            <a:br>
              <a:rPr lang="en-US" dirty="0"/>
            </a:br>
            <a:r>
              <a:rPr lang="en-US" b="1" dirty="0"/>
              <a:t>Reaction:</a:t>
            </a:r>
            <a:r>
              <a:rPr lang="en-US" baseline="30000" dirty="0"/>
              <a:t> </a:t>
            </a:r>
            <a:r>
              <a:rPr lang="ru-RU" baseline="30000" dirty="0">
                <a:solidFill>
                  <a:srgbClr val="FF0000"/>
                </a:solidFill>
              </a:rPr>
              <a:t>132</a:t>
            </a:r>
            <a:r>
              <a:rPr lang="en-US" dirty="0">
                <a:solidFill>
                  <a:srgbClr val="FF0000"/>
                </a:solidFill>
              </a:rPr>
              <a:t>Ba(</a:t>
            </a:r>
            <a:r>
              <a:rPr lang="en-US" dirty="0" err="1">
                <a:solidFill>
                  <a:srgbClr val="FF0000"/>
                </a:solidFill>
              </a:rPr>
              <a:t>p,n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baseline="30000" dirty="0">
                <a:solidFill>
                  <a:srgbClr val="FF0000"/>
                </a:solidFill>
              </a:rPr>
              <a:t>132</a:t>
            </a:r>
            <a:r>
              <a:rPr lang="en-US" dirty="0">
                <a:solidFill>
                  <a:srgbClr val="FF0000"/>
                </a:solidFill>
              </a:rPr>
              <a:t>La, </a:t>
            </a:r>
            <a:r>
              <a:rPr lang="en-US" baseline="30000" dirty="0">
                <a:solidFill>
                  <a:srgbClr val="FF0000"/>
                </a:solidFill>
              </a:rPr>
              <a:t>135</a:t>
            </a:r>
            <a:r>
              <a:rPr lang="en-US" dirty="0">
                <a:solidFill>
                  <a:srgbClr val="FF0000"/>
                </a:solidFill>
              </a:rPr>
              <a:t>Ba(</a:t>
            </a:r>
            <a:r>
              <a:rPr lang="en-US" dirty="0" err="1">
                <a:solidFill>
                  <a:srgbClr val="FF0000"/>
                </a:solidFill>
              </a:rPr>
              <a:t>p,n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baseline="30000" dirty="0">
                <a:solidFill>
                  <a:srgbClr val="FF0000"/>
                </a:solidFill>
              </a:rPr>
              <a:t>135</a:t>
            </a:r>
            <a:r>
              <a:rPr lang="en-US" dirty="0">
                <a:solidFill>
                  <a:srgbClr val="FF0000"/>
                </a:solidFill>
              </a:rPr>
              <a:t>La</a:t>
            </a:r>
          </a:p>
          <a:p>
            <a:pPr>
              <a:lnSpc>
                <a:spcPct val="120000"/>
              </a:lnSpc>
            </a:pPr>
            <a:r>
              <a:rPr lang="en-US" b="1" dirty="0"/>
              <a:t>Irradiation: </a:t>
            </a:r>
            <a:r>
              <a:rPr lang="en-US" dirty="0"/>
              <a:t> E</a:t>
            </a:r>
            <a:r>
              <a:rPr lang="en-US" baseline="-25000" dirty="0"/>
              <a:t>p</a:t>
            </a:r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ru-RU" dirty="0">
                <a:solidFill>
                  <a:srgbClr val="FF0000"/>
                </a:solidFill>
              </a:rPr>
              <a:t>2.8</a:t>
            </a:r>
            <a:r>
              <a:rPr lang="en-US" dirty="0">
                <a:solidFill>
                  <a:srgbClr val="FF0000"/>
                </a:solidFill>
              </a:rPr>
              <a:t> MeV</a:t>
            </a:r>
            <a:r>
              <a:rPr lang="en-US" dirty="0"/>
              <a:t>, 10 </a:t>
            </a:r>
            <a:r>
              <a:rPr lang="en-US" dirty="0" err="1"/>
              <a:t>μA</a:t>
            </a:r>
            <a:r>
              <a:rPr lang="en-US" dirty="0"/>
              <a:t>, 1-4 h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72B7E208-94CF-2914-0F79-899F6FC4E4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504721"/>
              </p:ext>
            </p:extLst>
          </p:nvPr>
        </p:nvGraphicFramePr>
        <p:xfrm>
          <a:off x="472119" y="2235190"/>
          <a:ext cx="2816150" cy="16562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1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053">
                <a:tc>
                  <a:txBody>
                    <a:bodyPr/>
                    <a:lstStyle/>
                    <a:p>
                      <a:r>
                        <a:rPr lang="en-US" sz="1600" b="1" dirty="0"/>
                        <a:t>Radionuclide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MBq/</a:t>
                      </a:r>
                      <a:r>
                        <a:rPr lang="en-US" sz="1600" b="1" dirty="0" err="1"/>
                        <a:t>μA∙h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53">
                <a:tc>
                  <a:txBody>
                    <a:bodyPr/>
                    <a:lstStyle/>
                    <a:p>
                      <a:r>
                        <a:rPr lang="ru-RU" sz="1600" b="1" baseline="30000" dirty="0"/>
                        <a:t>132</a:t>
                      </a:r>
                      <a:r>
                        <a:rPr lang="en-US" sz="1600" b="1" dirty="0"/>
                        <a:t>La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0.23±0.09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53">
                <a:tc>
                  <a:txBody>
                    <a:bodyPr/>
                    <a:lstStyle/>
                    <a:p>
                      <a:r>
                        <a:rPr lang="en-US" sz="1600" b="1" baseline="30000" dirty="0"/>
                        <a:t>135</a:t>
                      </a:r>
                      <a:r>
                        <a:rPr lang="en-US" sz="1600" b="1" dirty="0"/>
                        <a:t>La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6.37±0.94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53">
                <a:tc>
                  <a:txBody>
                    <a:bodyPr/>
                    <a:lstStyle/>
                    <a:p>
                      <a:r>
                        <a:rPr lang="en-US" sz="1600" baseline="30000" dirty="0"/>
                        <a:t>135m</a:t>
                      </a:r>
                      <a:r>
                        <a:rPr lang="en-US" sz="1600" dirty="0"/>
                        <a:t>Ba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0.04±0.007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Изображение 3" descr="3230168A-8AEF-4E8A-86F0-DF1FDEF49BEA.jpeg">
            <a:extLst>
              <a:ext uri="{FF2B5EF4-FFF2-40B4-BE49-F238E27FC236}">
                <a16:creationId xmlns:a16="http://schemas.microsoft.com/office/drawing/2014/main" id="{CB904594-87EF-1D2F-CC53-38B1974105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7" t="31482" r="11265" b="11728"/>
          <a:stretch/>
        </p:blipFill>
        <p:spPr>
          <a:xfrm>
            <a:off x="675319" y="4413916"/>
            <a:ext cx="1777595" cy="16976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422E5E-0319-7A48-3511-CB4EB156E398}"/>
              </a:ext>
            </a:extLst>
          </p:cNvPr>
          <p:cNvSpPr txBox="1"/>
          <p:nvPr/>
        </p:nvSpPr>
        <p:spPr>
          <a:xfrm>
            <a:off x="945645" y="6237079"/>
            <a:ext cx="1236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err="1"/>
              <a:t>nat</a:t>
            </a:r>
            <a:r>
              <a:rPr lang="en-US" dirty="0" err="1"/>
              <a:t>Ba</a:t>
            </a:r>
            <a:r>
              <a:rPr lang="en-US" dirty="0"/>
              <a:t> target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13B4C5-0903-FB13-2D06-1C20ABB4E2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0797" y="92950"/>
            <a:ext cx="3419193" cy="62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80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F6164A3-B684-92CC-F8A6-73AE489D8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3236" y="1058517"/>
            <a:ext cx="6359236" cy="37338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4E2CDA9-1257-CFED-80F6-170912BAF523}"/>
              </a:ext>
            </a:extLst>
          </p:cNvPr>
          <p:cNvSpPr/>
          <p:nvPr/>
        </p:nvSpPr>
        <p:spPr>
          <a:xfrm>
            <a:off x="0" y="0"/>
            <a:ext cx="12192000" cy="6810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</a:rPr>
              <a:t>Perturbed angular correlation (PAC)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F9E62A-933F-4B76-422C-99E55718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445" y="6376811"/>
            <a:ext cx="2743200" cy="365125"/>
          </a:xfrm>
        </p:spPr>
        <p:txBody>
          <a:bodyPr/>
          <a:lstStyle/>
          <a:p>
            <a:fld id="{CB47677F-2972-4E87-B86C-7951818F4BF0}" type="slidenum">
              <a:rPr lang="ru-RU" sz="2800" smtClean="0">
                <a:solidFill>
                  <a:schemeClr val="accent1"/>
                </a:solidFill>
              </a:rPr>
              <a:t>9</a:t>
            </a:fld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114356-23FC-BFC3-97C2-619D3C77A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076" y="991145"/>
            <a:ext cx="6369063" cy="25107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FAA723-8D01-C465-EAC0-5B6F7D4A6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2098" y="3698546"/>
            <a:ext cx="5049982" cy="29526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32B9116-1959-7DB4-0BFF-04372974E686}"/>
              </a:ext>
            </a:extLst>
          </p:cNvPr>
          <p:cNvSpPr txBox="1"/>
          <p:nvPr/>
        </p:nvSpPr>
        <p:spPr>
          <a:xfrm>
            <a:off x="0" y="4882506"/>
            <a:ext cx="62318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>
                <a:effectLst/>
                <a:highlight>
                  <a:srgbClr val="FFFFFF"/>
                </a:highlight>
              </a:rPr>
              <a:t>V.B. </a:t>
            </a:r>
            <a:r>
              <a:rPr lang="en-US" sz="1600" b="0" dirty="0" err="1">
                <a:effectLst/>
                <a:highlight>
                  <a:srgbClr val="FFFFFF"/>
                </a:highlight>
              </a:rPr>
              <a:t>Bruda</a:t>
            </a:r>
            <a:r>
              <a:rPr lang="en-US" sz="1600" dirty="0" err="1">
                <a:highlight>
                  <a:srgbClr val="FFFFFF"/>
                </a:highlight>
              </a:rPr>
              <a:t>n</a:t>
            </a:r>
            <a:r>
              <a:rPr lang="en-US" sz="1600" b="0" dirty="0" err="1">
                <a:effectLst/>
                <a:highlight>
                  <a:srgbClr val="FFFFFF"/>
                </a:highlight>
              </a:rPr>
              <a:t>in</a:t>
            </a:r>
            <a:r>
              <a:rPr lang="en-US" sz="1600" b="0" dirty="0">
                <a:effectLst/>
                <a:highlight>
                  <a:srgbClr val="FFFFFF"/>
                </a:highlight>
              </a:rPr>
              <a:t> et al. // Nuclear Instruments and Methods in Physics Research A 547 (2005) 389-399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558786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5800</TotalTime>
  <Words>1741</Words>
  <Application>Microsoft Office PowerPoint</Application>
  <PresentationFormat>Широкоэкранный</PresentationFormat>
  <Paragraphs>281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Elena Kurakina</cp:lastModifiedBy>
  <cp:revision>65</cp:revision>
  <dcterms:created xsi:type="dcterms:W3CDTF">2023-11-21T11:17:46Z</dcterms:created>
  <dcterms:modified xsi:type="dcterms:W3CDTF">2024-06-09T20:07:10Z</dcterms:modified>
</cp:coreProperties>
</file>