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564" r:id="rId6"/>
    <p:sldId id="260" r:id="rId7"/>
    <p:sldId id="641" r:id="rId8"/>
    <p:sldId id="642" r:id="rId9"/>
    <p:sldId id="781" r:id="rId10"/>
    <p:sldId id="263" r:id="rId11"/>
    <p:sldId id="787" r:id="rId12"/>
    <p:sldId id="265" r:id="rId13"/>
    <p:sldId id="780" r:id="rId14"/>
    <p:sldId id="266" r:id="rId15"/>
    <p:sldId id="778" r:id="rId16"/>
    <p:sldId id="274" r:id="rId17"/>
    <p:sldId id="786" r:id="rId18"/>
    <p:sldId id="783" r:id="rId19"/>
    <p:sldId id="782" r:id="rId20"/>
    <p:sldId id="286" r:id="rId21"/>
    <p:sldId id="660" r:id="rId22"/>
    <p:sldId id="272" r:id="rId23"/>
    <p:sldId id="779" r:id="rId24"/>
    <p:sldId id="785" r:id="rId25"/>
    <p:sldId id="562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1409F7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115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B9504-AAFE-4083-88FA-A11EB8948B4E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4B738-08D7-4053-BE8F-EBE5096C9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204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4B738-08D7-4053-BE8F-EBE5096C981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029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4B738-08D7-4053-BE8F-EBE5096C981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155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4B738-08D7-4053-BE8F-EBE5096C981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046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4B738-08D7-4053-BE8F-EBE5096C981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515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4B738-08D7-4053-BE8F-EBE5096C981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171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1D05C-CF9B-BD5B-0652-57FBB0ED3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A3AC35-6172-B359-5213-CE6300743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A9AE49-78E6-C27C-F695-3A1372FCD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890E-15FF-4AC2-8BA0-2712236D146D}" type="datetime1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E09E22-B86B-776C-C499-1C00240D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149AC3-D308-C944-D620-38B6DE63E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23E1-9569-41DB-8E30-BD9F6B18A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055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C08741-51FB-6326-1E95-CFEC65EE3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9297A1-86A9-DC37-AF9D-4F723C2DC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793001-B388-1892-230E-86C3F1C09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4327-AA14-4B7E-B7B3-1A8F8B1CCED4}" type="datetime1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091D30-738A-AA5E-35D1-D466AC873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161B7F-3427-770D-41EE-181359DC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23E1-9569-41DB-8E30-BD9F6B18A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332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DD225C-63C9-E9A6-A0AF-FCEBFAD0F6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71A5EF-1AE3-2BC5-3B76-567CFC7257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F2BCCD-94EE-74A2-2EAF-41E1350EE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9D8D-55B1-4A6D-8ABB-2F759E789387}" type="datetime1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B86F83-65A6-162D-C909-BCF0066A4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D666C1-891B-9A9D-981E-A0B321D26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23E1-9569-41DB-8E30-BD9F6B18A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089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endParaRPr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ru-RU" spc="-5"/>
              <a:t>25.08.2023</a:t>
            </a:r>
            <a:endParaRPr spc="-5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336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5152C0-ABD6-69D5-4813-5AD77CF31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FAF497-E075-744D-1792-0D9A8D650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21ECB6-43EA-BC03-C0DE-B81FED9D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0280-7CAF-46A9-AC16-E2E4EFB8A181}" type="datetime1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998558-25AA-F887-5C09-F08DBA46F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FBEC6E-9E5F-1A14-A9F0-C747B8CEB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23E1-9569-41DB-8E30-BD9F6B18A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597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A303C5-B19F-1E00-3C7F-807580C95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F35B63-3078-4A5C-0AAC-1F2591406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926C40-E09D-88B8-FA89-1F32B9B0D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F1BB-D01C-4CC2-A404-9F11E7D2F5A2}" type="datetime1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270490-83DD-006E-EDCE-04E8DD323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795E4F-4FE3-2FB7-2B29-07F472F33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23E1-9569-41DB-8E30-BD9F6B18A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00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7CABAC-7118-03BB-52C1-F1706A3EF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4C76BE-7FBC-E3C7-EC39-CD5C3E6723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BA8B9F-1C0B-59BF-79EE-E3D921D97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14E1B6-54B0-D76F-EDBE-BC667DD02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BF08-8C02-448A-AF4C-7A26D3B0E6B2}" type="datetime1">
              <a:rPr lang="ru-RU" smtClean="0"/>
              <a:t>11.06.2024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264B47-E9CF-6A73-4F89-A35FC558E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109416-FE5B-4096-CCE1-281E26949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23E1-9569-41DB-8E30-BD9F6B18A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385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5FFD79-EBAF-53C2-C1F7-7900A0E17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D74BDF-5737-E48B-D4AB-796DC7D16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08D148-B961-AB55-7858-DA55B3C67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20C58BA-8236-1594-42B4-D6BDCA2221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75E3AE4-998F-3206-2E66-68FDFA6A36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4A4BD5F-10BC-BA7D-48F2-8F0CA7090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2596-FEB6-42FD-9BED-E5A448522B8B}" type="datetime1">
              <a:rPr lang="ru-RU" smtClean="0"/>
              <a:t>11.06.2024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611EFC-A23F-C100-ACC7-962B63F30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D3D186-8358-AF15-E337-6FB0C4569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23E1-9569-41DB-8E30-BD9F6B18A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617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5ED0A-38E2-AA65-4037-405B2BBE2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BE6D7D8-6297-4788-5FB9-0148EC6B6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5C611-032D-4F7D-A166-7E996088DC44}" type="datetime1">
              <a:rPr lang="ru-RU" smtClean="0"/>
              <a:t>11.06.2024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474083-3E7F-CD6B-AE13-BF50C8B2F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2BC9144-D37B-54D9-49F3-F91198C5C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23E1-9569-41DB-8E30-BD9F6B18A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37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8536E0B-FDFA-5C63-6441-15BBD4DDD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7D6E-E832-4DBE-ADCC-BEC150F44F98}" type="datetime1">
              <a:rPr lang="ru-RU" smtClean="0"/>
              <a:t>11.06.2024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071087-A61F-5638-B2B4-DD0E5891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46D21-AA2E-C304-0A98-E161888ED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23E1-9569-41DB-8E30-BD9F6B18A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228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8E6AF2-B2C2-1137-499B-C05F0E6A0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C58806-765D-2490-C436-1B4F4AC4F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99D8BD-4213-AF48-A4A1-63DA05DD6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993A16-E254-EF20-1EDF-5B8A7CAC1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4C37-F7F5-4555-8221-922444AF8153}" type="datetime1">
              <a:rPr lang="ru-RU" smtClean="0"/>
              <a:t>11.06.2024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5F3810-FF6E-7F35-D407-D8F503488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25D2AF-56E8-DF38-11BC-D5905C466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23E1-9569-41DB-8E30-BD9F6B18A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2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554DB-1902-4FB0-36AF-2E113B7C8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5E2027-E1F6-D971-161B-EAD5A6C362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BE562D-1114-4041-5662-7F9A809E6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DF000D-A411-3725-06EF-9BB330EE5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3D0B-7F0F-454E-98FB-C01C26F6D5E6}" type="datetime1">
              <a:rPr lang="ru-RU" smtClean="0"/>
              <a:t>11.06.2024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8F481F-AAC2-B059-C018-0864C747B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F45729-7D96-3188-3004-65C098822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23E1-9569-41DB-8E30-BD9F6B18A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8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2C90C-4EE2-1791-E1F5-FBD5EBD28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CB3EE4-E354-04FC-DAF7-1F1799473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9EC57F-0FD4-8EE0-4CA0-8D81EDF5B2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80E4D-4361-463E-A8BA-73813D597344}" type="datetime1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16DDBF-7827-7814-4B08-6807A66BFB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2E2CA8-8384-B69B-140C-96478838B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B23E1-9569-41DB-8E30-BD9F6B18A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5A737-9BDF-356F-BEDE-DCBB2540E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292" y="1913172"/>
            <a:ext cx="11329416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CURRENT STATUS AND LATEST FINDINGS FROM THE NUGEN EXPERIMENT AT KALININ NUCLEAR POWER PLANT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860B5F4-74FA-B5FB-D32C-B8377AD9D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88099"/>
            <a:ext cx="9144000" cy="2546834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E101A"/>
                </a:solidFill>
                <a:effectLst/>
                <a:ea typeface="Times New Roman" panose="02020603050405020304" pitchFamily="18" charset="0"/>
              </a:rPr>
              <a:t>K.V. Shakhov</a:t>
            </a:r>
            <a:r>
              <a:rPr lang="en-US" sz="1800" baseline="30000" dirty="0">
                <a:solidFill>
                  <a:srgbClr val="0E101A"/>
                </a:solidFill>
                <a:effectLst/>
                <a:ea typeface="Times New Roman" panose="02020603050405020304" pitchFamily="18" charset="0"/>
              </a:rPr>
              <a:t>1,</a:t>
            </a:r>
            <a:r>
              <a:rPr lang="en-US" sz="1800" dirty="0">
                <a:solidFill>
                  <a:srgbClr val="0E101A"/>
                </a:solidFill>
                <a:effectLst/>
                <a:ea typeface="Times New Roman" panose="02020603050405020304" pitchFamily="18" charset="0"/>
              </a:rPr>
              <a:t> for the nuGeN collaboration</a:t>
            </a:r>
            <a:r>
              <a:rPr lang="ru-RU" sz="1800" baseline="30000" dirty="0">
                <a:solidFill>
                  <a:srgbClr val="0E101A"/>
                </a:solidFill>
                <a:effectLst/>
                <a:ea typeface="Times New Roman" panose="02020603050405020304" pitchFamily="18" charset="0"/>
              </a:rPr>
              <a:t>1,2,3</a:t>
            </a:r>
          </a:p>
          <a:p>
            <a:r>
              <a:rPr lang="ru-RU" sz="1800" baseline="30000" dirty="0"/>
              <a:t>1</a:t>
            </a:r>
            <a:r>
              <a:rPr lang="en-US" sz="1800" dirty="0"/>
              <a:t>JINR</a:t>
            </a:r>
            <a:r>
              <a:rPr lang="ru-RU" sz="1800" dirty="0"/>
              <a:t>, </a:t>
            </a:r>
            <a:r>
              <a:rPr lang="en-US" sz="1800" dirty="0"/>
              <a:t>Dubna</a:t>
            </a:r>
            <a:r>
              <a:rPr lang="ru-RU" sz="1800" dirty="0"/>
              <a:t>, </a:t>
            </a:r>
            <a:r>
              <a:rPr lang="en-US" sz="1800" dirty="0"/>
              <a:t>Russia</a:t>
            </a:r>
            <a:endParaRPr lang="ru-RU" sz="1800" dirty="0"/>
          </a:p>
          <a:p>
            <a:r>
              <a:rPr lang="ru-RU" sz="1800" baseline="30000" dirty="0"/>
              <a:t>2</a:t>
            </a:r>
            <a:r>
              <a:rPr lang="en-US" sz="1800" dirty="0"/>
              <a:t>LPI</a:t>
            </a:r>
            <a:r>
              <a:rPr lang="ru-RU" sz="1800" dirty="0"/>
              <a:t>, </a:t>
            </a:r>
            <a:r>
              <a:rPr lang="en-US" sz="1800" dirty="0"/>
              <a:t>Moscow</a:t>
            </a:r>
            <a:r>
              <a:rPr lang="ru-RU" sz="1800" dirty="0"/>
              <a:t>, </a:t>
            </a:r>
            <a:r>
              <a:rPr lang="en-US" sz="1800" dirty="0"/>
              <a:t>Russia</a:t>
            </a:r>
            <a:endParaRPr lang="ru-RU" sz="1800" dirty="0"/>
          </a:p>
          <a:p>
            <a:r>
              <a:rPr lang="ru-RU" sz="1800" baseline="30000" dirty="0"/>
              <a:t>3</a:t>
            </a:r>
            <a:r>
              <a:rPr lang="ru-RU" sz="1800" dirty="0"/>
              <a:t>IEAP CTU, </a:t>
            </a:r>
            <a:r>
              <a:rPr lang="en-US" sz="1800" dirty="0"/>
              <a:t>Prague</a:t>
            </a:r>
            <a:r>
              <a:rPr lang="ru-RU" sz="1800" dirty="0"/>
              <a:t>, </a:t>
            </a:r>
            <a:r>
              <a:rPr lang="en-US" sz="1800" dirty="0"/>
              <a:t>Czech</a:t>
            </a:r>
          </a:p>
          <a:p>
            <a:endParaRPr lang="ru-RU" sz="1800" dirty="0"/>
          </a:p>
          <a:p>
            <a:r>
              <a:rPr lang="en-US" sz="1800" dirty="0"/>
              <a:t>PAC </a:t>
            </a:r>
            <a:r>
              <a:rPr lang="ru-RU" sz="1800" dirty="0"/>
              <a:t>2024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97C5A8-F7DA-A39A-DADB-A1B16A337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019" y="217537"/>
            <a:ext cx="1561365" cy="13518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53BB29-2592-0B5E-0CF1-A3A5BC1047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862" y="45636"/>
            <a:ext cx="1704157" cy="169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41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82DC83-711C-4B98-8E71-F2C333FE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7902"/>
            <a:ext cx="12192001" cy="64633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Analysis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655721-A814-93C9-1DBC-DD146CD0B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662" y="1589581"/>
            <a:ext cx="5277242" cy="2453408"/>
          </a:xfrm>
        </p:spPr>
        <p:txBody>
          <a:bodyPr>
            <a:noAutofit/>
          </a:bodyPr>
          <a:lstStyle/>
          <a:p>
            <a:pPr marL="45085">
              <a:lnSpc>
                <a:spcPct val="100000"/>
              </a:lnSpc>
              <a:tabLst>
                <a:tab pos="608965" algn="l"/>
                <a:tab pos="1228090" algn="l"/>
              </a:tabLst>
            </a:pPr>
            <a:r>
              <a:rPr lang="ru-RU" sz="2400" b="0" i="0" u="none" strike="noStrike" kern="1200" cap="none" dirty="0" err="1">
                <a:ln>
                  <a:noFill/>
                </a:ln>
                <a:ea typeface="Microsoft YaHei" pitchFamily="2"/>
                <a:cs typeface="Lucida Sans" pitchFamily="2"/>
              </a:rPr>
              <a:t>Collected</a:t>
            </a:r>
            <a:r>
              <a:rPr lang="ru-RU" sz="2400" b="0" i="0" u="none" strike="noStrike" kern="1200" cap="none" dirty="0">
                <a:ln>
                  <a:noFill/>
                </a:ln>
                <a:ea typeface="Microsoft YaHei" pitchFamily="2"/>
                <a:cs typeface="Lucida Sans" pitchFamily="2"/>
              </a:rPr>
              <a:t> </a:t>
            </a:r>
            <a:r>
              <a:rPr lang="ru-RU" sz="2400" b="0" i="0" u="none" strike="noStrike" kern="1200" cap="none" dirty="0" err="1">
                <a:ln>
                  <a:noFill/>
                </a:ln>
                <a:ea typeface="Microsoft YaHei" pitchFamily="2"/>
                <a:cs typeface="Lucida Sans" pitchFamily="2"/>
              </a:rPr>
              <a:t>October</a:t>
            </a:r>
            <a:r>
              <a:rPr lang="ru-RU" sz="2400" b="0" i="0" u="none" strike="noStrike" kern="1200" cap="none" dirty="0">
                <a:ln>
                  <a:noFill/>
                </a:ln>
                <a:ea typeface="Microsoft YaHei" pitchFamily="2"/>
                <a:cs typeface="Lucida Sans" pitchFamily="2"/>
              </a:rPr>
              <a:t> 2022 — </a:t>
            </a:r>
            <a:r>
              <a:rPr lang="ru-RU" sz="2400" b="0" i="0" u="none" strike="noStrike" kern="1200" cap="none" dirty="0" err="1">
                <a:ln>
                  <a:noFill/>
                </a:ln>
                <a:ea typeface="Microsoft YaHei" pitchFamily="2"/>
                <a:cs typeface="Lucida Sans" pitchFamily="2"/>
              </a:rPr>
              <a:t>May</a:t>
            </a:r>
            <a:r>
              <a:rPr lang="ru-RU" sz="2400" b="0" i="0" u="none" strike="noStrike" kern="1200" cap="none" dirty="0">
                <a:ln>
                  <a:noFill/>
                </a:ln>
                <a:ea typeface="Microsoft YaHei" pitchFamily="2"/>
                <a:cs typeface="Lucida Sans" pitchFamily="2"/>
              </a:rPr>
              <a:t> 2023 </a:t>
            </a:r>
            <a:r>
              <a:rPr lang="ru-RU" sz="2400" b="0" i="0" u="none" strike="noStrike" kern="1200" cap="none" dirty="0" err="1">
                <a:ln>
                  <a:noFill/>
                </a:ln>
                <a:ea typeface="Microsoft YaHei" pitchFamily="2"/>
                <a:cs typeface="Lucida Sans" pitchFamily="2"/>
              </a:rPr>
              <a:t>at</a:t>
            </a:r>
            <a:r>
              <a:rPr lang="ru-RU" sz="2400" b="0" i="0" u="none" strike="noStrike" kern="1200" cap="none" dirty="0">
                <a:ln>
                  <a:noFill/>
                </a:ln>
                <a:ea typeface="Microsoft YaHei" pitchFamily="2"/>
                <a:cs typeface="Lucida Sans" pitchFamily="2"/>
              </a:rPr>
              <a:t> 11.1 m </a:t>
            </a:r>
            <a:r>
              <a:rPr lang="ru-RU" sz="2400" b="0" i="0" u="none" strike="noStrike" kern="1200" cap="none" dirty="0" err="1">
                <a:ln>
                  <a:noFill/>
                </a:ln>
                <a:ea typeface="Microsoft YaHei" pitchFamily="2"/>
                <a:cs typeface="Lucida Sans" pitchFamily="2"/>
              </a:rPr>
              <a:t>from</a:t>
            </a:r>
            <a:r>
              <a:rPr lang="ru-RU" sz="2400" b="0" i="0" u="none" strike="noStrike" kern="1200" cap="none" dirty="0">
                <a:ln>
                  <a:noFill/>
                </a:ln>
                <a:ea typeface="Microsoft YaHei" pitchFamily="2"/>
                <a:cs typeface="Lucida Sans" pitchFamily="2"/>
              </a:rPr>
              <a:t> the </a:t>
            </a:r>
            <a:r>
              <a:rPr lang="ru-RU" sz="2400" b="0" i="0" u="none" strike="noStrike" kern="1200" cap="none" dirty="0" err="1">
                <a:ln>
                  <a:noFill/>
                </a:ln>
                <a:ea typeface="Microsoft YaHei" pitchFamily="2"/>
                <a:cs typeface="Lucida Sans" pitchFamily="2"/>
              </a:rPr>
              <a:t>reactor</a:t>
            </a:r>
            <a:r>
              <a:rPr lang="ru-RU" sz="2400" b="0" i="0" u="none" strike="noStrike" kern="1200" cap="none" dirty="0">
                <a:ln>
                  <a:noFill/>
                </a:ln>
                <a:ea typeface="Microsoft YaHei" pitchFamily="2"/>
                <a:cs typeface="Lucida Sans" pitchFamily="2"/>
              </a:rPr>
              <a:t> </a:t>
            </a:r>
            <a:r>
              <a:rPr lang="ru-RU" sz="2400" b="0" i="0" u="none" strike="noStrike" kern="1200" cap="none" dirty="0" err="1">
                <a:ln>
                  <a:noFill/>
                </a:ln>
                <a:ea typeface="Microsoft YaHei" pitchFamily="2"/>
                <a:cs typeface="Lucida Sans" pitchFamily="2"/>
              </a:rPr>
              <a:t>core</a:t>
            </a:r>
            <a:endParaRPr lang="ru-RU" sz="2400" b="0" i="0" u="none" strike="noStrike" kern="1200" cap="none" dirty="0">
              <a:ln>
                <a:noFill/>
              </a:ln>
              <a:ea typeface="Microsoft YaHei" pitchFamily="2"/>
              <a:cs typeface="Lucida Sans" pitchFamily="2"/>
            </a:endParaRPr>
          </a:p>
          <a:p>
            <a:pPr marL="45085">
              <a:lnSpc>
                <a:spcPct val="100000"/>
              </a:lnSpc>
              <a:tabLst>
                <a:tab pos="608965" algn="l"/>
                <a:tab pos="1228090" algn="l"/>
              </a:tabLst>
            </a:pPr>
            <a:r>
              <a:rPr lang="en-US" sz="2400" dirty="0">
                <a:cs typeface="Calibri"/>
              </a:rPr>
              <a:t>Prediction the CEvNS with use model: CONUS quenching factor [2] and Dresden </a:t>
            </a:r>
            <a:r>
              <a:rPr lang="en-US" sz="2400" dirty="0" err="1">
                <a:cs typeface="Calibri"/>
              </a:rPr>
              <a:t>ll</a:t>
            </a:r>
            <a:r>
              <a:rPr lang="en-US" sz="2400" dirty="0">
                <a:cs typeface="Calibri"/>
              </a:rPr>
              <a:t> quenching factor [3] </a:t>
            </a:r>
          </a:p>
          <a:p>
            <a:pPr marL="45085">
              <a:lnSpc>
                <a:spcPct val="100000"/>
              </a:lnSpc>
              <a:tabLst>
                <a:tab pos="608965" algn="l"/>
                <a:tab pos="1228090" algn="l"/>
              </a:tabLst>
            </a:pPr>
            <a:r>
              <a:rPr lang="en-US" sz="2400" dirty="0">
                <a:cs typeface="Calibri"/>
              </a:rPr>
              <a:t>Neutrino spectrum was calculating with help (SM2018 spectra) model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A08DC2-AE6D-BDA0-05BB-23F248329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A3AB23E1-9569-41DB-8E30-BD9F6B18A9BE}" type="slidenum">
              <a:rPr lang="ru-RU" sz="1600" smtClean="0">
                <a:solidFill>
                  <a:schemeClr val="tx1"/>
                </a:solidFill>
              </a:rPr>
              <a:t>10</a:t>
            </a:fld>
            <a:endParaRPr lang="ru-RU" sz="1600" dirty="0">
              <a:solidFill>
                <a:schemeClr val="tx1"/>
              </a:solidFill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82F15E20-CFD6-F450-8C14-92DBFD5A3443}"/>
              </a:ext>
            </a:extLst>
          </p:cNvPr>
          <p:cNvGrpSpPr/>
          <p:nvPr/>
        </p:nvGrpSpPr>
        <p:grpSpPr>
          <a:xfrm>
            <a:off x="141096" y="1420618"/>
            <a:ext cx="6632566" cy="3807213"/>
            <a:chOff x="141096" y="1221875"/>
            <a:chExt cx="6303414" cy="3508388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1BF13FE-D01D-1C29-2E07-9D83F31B5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141096" y="1221875"/>
              <a:ext cx="6303414" cy="35083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C07DD8E-D344-862D-51B4-00F33D2F43FA}"/>
                </a:ext>
              </a:extLst>
            </p:cNvPr>
            <p:cNvSpPr txBox="1"/>
            <p:nvPr/>
          </p:nvSpPr>
          <p:spPr>
            <a:xfrm>
              <a:off x="4661187" y="1344921"/>
              <a:ext cx="15708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• </a:t>
              </a:r>
              <a:r>
                <a:rPr lang="en-US" dirty="0"/>
                <a:t>-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dirty="0"/>
                <a:t>reactor ON</a:t>
              </a:r>
            </a:p>
            <a:p>
              <a:r>
                <a:rPr lang="en-US" dirty="0">
                  <a:solidFill>
                    <a:srgbClr val="1409F7"/>
                  </a:solidFill>
                </a:rPr>
                <a:t>•</a:t>
              </a:r>
              <a:r>
                <a:rPr lang="en-US" dirty="0"/>
                <a:t> - reactor OFF</a:t>
              </a:r>
              <a:endParaRPr lang="ru-RU" dirty="0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36562FE2-B332-4157-47EC-9B43A830C9D7}"/>
              </a:ext>
            </a:extLst>
          </p:cNvPr>
          <p:cNvGrpSpPr/>
          <p:nvPr/>
        </p:nvGrpSpPr>
        <p:grpSpPr>
          <a:xfrm>
            <a:off x="7501249" y="5006809"/>
            <a:ext cx="4894737" cy="523220"/>
            <a:chOff x="6907592" y="3846586"/>
            <a:chExt cx="4894737" cy="523220"/>
          </a:xfrm>
        </p:grpSpPr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BAD8FEC7-BA3B-7F11-3036-87BF1F6025B1}"/>
                </a:ext>
              </a:extLst>
            </p:cNvPr>
            <p:cNvCxnSpPr>
              <a:cxnSpLocks/>
            </p:cNvCxnSpPr>
            <p:nvPr/>
          </p:nvCxnSpPr>
          <p:spPr>
            <a:xfrm>
              <a:off x="6907592" y="4014514"/>
              <a:ext cx="42789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D8E20CF1-E8DB-2341-6966-980B1DE117DA}"/>
                </a:ext>
              </a:extLst>
            </p:cNvPr>
            <p:cNvCxnSpPr>
              <a:cxnSpLocks/>
            </p:cNvCxnSpPr>
            <p:nvPr/>
          </p:nvCxnSpPr>
          <p:spPr>
            <a:xfrm>
              <a:off x="6907592" y="4227266"/>
              <a:ext cx="439708" cy="0"/>
            </a:xfrm>
            <a:prstGeom prst="line">
              <a:avLst/>
            </a:prstGeom>
            <a:ln w="57150">
              <a:solidFill>
                <a:srgbClr val="FF00FF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7253410" y="3846586"/>
              <a:ext cx="454891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085">
                <a:lnSpc>
                  <a:spcPct val="100000"/>
                </a:lnSpc>
                <a:tabLst>
                  <a:tab pos="608965" algn="l"/>
                  <a:tab pos="1228090" algn="l"/>
                </a:tabLst>
              </a:pPr>
              <a:r>
                <a:rPr lang="en-US" sz="1400" dirty="0">
                  <a:cs typeface="Calibri"/>
                </a:rPr>
                <a:t>: CONUS quenching factor (k=0.162)</a:t>
              </a:r>
            </a:p>
            <a:p>
              <a:pPr marL="45085">
                <a:lnSpc>
                  <a:spcPct val="100000"/>
                </a:lnSpc>
                <a:tabLst>
                  <a:tab pos="608965" algn="l"/>
                  <a:tab pos="1228090" algn="l"/>
                </a:tabLst>
              </a:pPr>
              <a:r>
                <a:rPr lang="en-US" sz="1400" dirty="0">
                  <a:cs typeface="Calibri"/>
                </a:rPr>
                <a:t>: Dresden</a:t>
              </a:r>
              <a:r>
                <a:rPr lang="ru-RU" sz="1400" dirty="0">
                  <a:cs typeface="Calibri"/>
                </a:rPr>
                <a:t> </a:t>
              </a:r>
              <a:r>
                <a:rPr lang="en-US" sz="1400" dirty="0">
                  <a:cs typeface="Calibri"/>
                </a:rPr>
                <a:t>II quenching factor (k=0.157)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F1A8C9F-FF97-79EC-90A4-DD1862416E3F}"/>
              </a:ext>
            </a:extLst>
          </p:cNvPr>
          <p:cNvSpPr txBox="1"/>
          <p:nvPr/>
        </p:nvSpPr>
        <p:spPr>
          <a:xfrm>
            <a:off x="326366" y="5703851"/>
            <a:ext cx="41325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latin typeface="Liberation Sans" pitchFamily="18"/>
                <a:ea typeface="Microsoft YaHei" pitchFamily="2"/>
                <a:cs typeface="Lucida Sans" pitchFamily="2"/>
              </a:rPr>
              <a:t>[2] </a:t>
            </a:r>
            <a:r>
              <a:rPr lang="ru-RU" sz="1800" b="0" i="0" u="none" strike="noStrike" kern="1200" cap="none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latin typeface="Liberation Sans" pitchFamily="18"/>
                <a:ea typeface="Microsoft YaHei" pitchFamily="2"/>
                <a:cs typeface="Lucida Sans" pitchFamily="2"/>
              </a:rPr>
              <a:t>Eur</a:t>
            </a:r>
            <a:r>
              <a:rPr lang="ru-RU" sz="1800" b="0" i="0" u="none" strike="noStrike" kern="1200" cap="none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latin typeface="Liberation Sans" pitchFamily="18"/>
                <a:ea typeface="Microsoft YaHei" pitchFamily="2"/>
                <a:cs typeface="Lucida Sans" pitchFamily="2"/>
              </a:rPr>
              <a:t>. </a:t>
            </a:r>
            <a:r>
              <a:rPr lang="ru-RU" sz="1800" b="0" i="0" u="none" strike="noStrike" kern="1200" cap="none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latin typeface="Liberation Sans" pitchFamily="18"/>
                <a:ea typeface="Microsoft YaHei" pitchFamily="2"/>
                <a:cs typeface="Lucida Sans" pitchFamily="2"/>
              </a:rPr>
              <a:t>Phys</a:t>
            </a:r>
            <a:r>
              <a:rPr lang="ru-RU" sz="1800" b="0" i="0" u="none" strike="noStrike" kern="1200" cap="none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latin typeface="Liberation Sans" pitchFamily="18"/>
                <a:ea typeface="Microsoft YaHei" pitchFamily="2"/>
                <a:cs typeface="Lucida Sans" pitchFamily="2"/>
              </a:rPr>
              <a:t>. J. C (2022) 82:815</a:t>
            </a:r>
            <a:endParaRPr lang="en-US" sz="1800" b="0" i="0" u="none" strike="noStrike" kern="1200" cap="none" dirty="0">
              <a:ln>
                <a:noFill/>
              </a:ln>
              <a:solidFill>
                <a:schemeClr val="bg2">
                  <a:lumMod val="75000"/>
                </a:schemeClr>
              </a:solidFill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Liberation Sans" pitchFamily="18"/>
                <a:ea typeface="Microsoft YaHei" pitchFamily="2"/>
                <a:cs typeface="Lucida Sans" pitchFamily="2"/>
              </a:rPr>
              <a:t>[3] </a:t>
            </a:r>
            <a:r>
              <a:rPr lang="ru-RU" sz="1800" b="0" i="0" u="none" strike="noStrike" kern="1200" cap="none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latin typeface="Liberation Sans" pitchFamily="18"/>
                <a:ea typeface="Microsoft YaHei" pitchFamily="2"/>
                <a:cs typeface="Lucida Sans" pitchFamily="2"/>
              </a:rPr>
              <a:t>Phys. </a:t>
            </a:r>
            <a:r>
              <a:rPr lang="ru-RU" sz="1800" b="0" i="0" u="none" strike="noStrike" kern="1200" cap="none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latin typeface="Liberation Sans" pitchFamily="18"/>
                <a:ea typeface="Microsoft YaHei" pitchFamily="2"/>
                <a:cs typeface="Lucida Sans" pitchFamily="2"/>
              </a:rPr>
              <a:t>Rev</a:t>
            </a:r>
            <a:r>
              <a:rPr lang="ru-RU" sz="1800" b="0" i="0" u="none" strike="noStrike" kern="1200" cap="none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latin typeface="Liberation Sans" pitchFamily="18"/>
                <a:ea typeface="Microsoft YaHei" pitchFamily="2"/>
                <a:cs typeface="Lucida Sans" pitchFamily="2"/>
              </a:rPr>
              <a:t>. D 103, 122003 (2021)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81117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363D3-0B1D-80A7-94E4-8742CF42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0113"/>
          </a:xfrm>
        </p:spPr>
        <p:txBody>
          <a:bodyPr/>
          <a:lstStyle/>
          <a:p>
            <a:pPr algn="ctr"/>
            <a:r>
              <a:rPr lang="en-US" dirty="0"/>
              <a:t>New results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E1533-9173-5F1C-05DE-A2482F1D9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657" y="969734"/>
            <a:ext cx="4855346" cy="3149125"/>
          </a:xfrm>
        </p:spPr>
        <p:txBody>
          <a:bodyPr>
            <a:noAutofit/>
          </a:bodyPr>
          <a:lstStyle/>
          <a:p>
            <a:pPr marL="45085">
              <a:lnSpc>
                <a:spcPct val="100000"/>
              </a:lnSpc>
              <a:tabLst>
                <a:tab pos="608965" algn="l"/>
                <a:tab pos="1228090" algn="l"/>
              </a:tabLst>
            </a:pPr>
            <a:r>
              <a:rPr lang="en-US" sz="2000" dirty="0">
                <a:cs typeface="Calibri"/>
              </a:rPr>
              <a:t>Direct comparison of the data with reactor ON (1</a:t>
            </a:r>
            <a:r>
              <a:rPr lang="ru-RU" sz="2000" dirty="0">
                <a:cs typeface="Calibri"/>
              </a:rPr>
              <a:t>37</a:t>
            </a:r>
            <a:r>
              <a:rPr lang="en-US" sz="2000" dirty="0">
                <a:cs typeface="Calibri"/>
              </a:rPr>
              <a:t> days) and OFF (3</a:t>
            </a:r>
            <a:r>
              <a:rPr lang="ru-RU" sz="2000" dirty="0">
                <a:cs typeface="Calibri"/>
              </a:rPr>
              <a:t>8</a:t>
            </a:r>
            <a:r>
              <a:rPr lang="en-US" sz="2000" dirty="0">
                <a:cs typeface="Calibri"/>
              </a:rPr>
              <a:t> days) do not show a significant difference in the background level.</a:t>
            </a:r>
          </a:p>
          <a:p>
            <a:pPr marL="45085">
              <a:lnSpc>
                <a:spcPct val="100000"/>
              </a:lnSpc>
              <a:tabLst>
                <a:tab pos="608965" algn="l"/>
                <a:tab pos="1228090" algn="l"/>
              </a:tabLst>
            </a:pPr>
            <a:r>
              <a:rPr lang="en-US" sz="2000" dirty="0">
                <a:cs typeface="Calibri"/>
              </a:rPr>
              <a:t>Use two different model quenching parameter for best fits: CONUS QF (Lindhard k=0.162), Dresden QF (Ff, mod. k=0.157).</a:t>
            </a:r>
          </a:p>
          <a:p>
            <a:pPr marL="45085">
              <a:lnSpc>
                <a:spcPct val="100000"/>
              </a:lnSpc>
              <a:tabLst>
                <a:tab pos="608965" algn="l"/>
                <a:tab pos="1228090" algn="l"/>
              </a:tabLst>
            </a:pPr>
            <a:r>
              <a:rPr lang="en-US" sz="2000" b="0" i="0" u="none" strike="noStrike" kern="1200" cap="none" dirty="0">
                <a:ln>
                  <a:noFill/>
                </a:ln>
                <a:ea typeface="Microsoft YaHei" pitchFamily="2"/>
                <a:cs typeface="Lucida Sans" pitchFamily="2"/>
              </a:rPr>
              <a:t>S</a:t>
            </a:r>
            <a:r>
              <a:rPr lang="ru-RU" sz="2000" b="0" i="0" u="none" strike="noStrike" kern="1200" cap="none" dirty="0">
                <a:ln>
                  <a:noFill/>
                </a:ln>
                <a:ea typeface="Microsoft YaHei" pitchFamily="2"/>
                <a:cs typeface="Lucida Sans" pitchFamily="2"/>
              </a:rPr>
              <a:t>et the 90% C.L. limit on the CEvNS rate: 5.0/2.0 </a:t>
            </a:r>
            <a:r>
              <a:rPr lang="zh-CN" sz="2000" b="0" i="0" u="none" strike="noStrike" kern="1200" cap="none" dirty="0">
                <a:ln>
                  <a:noFill/>
                </a:ln>
                <a:ea typeface="Liberation Sans" pitchFamily="34"/>
                <a:cs typeface="Liberation Sans" pitchFamily="34"/>
              </a:rPr>
              <a:t>×</a:t>
            </a:r>
            <a:r>
              <a:rPr lang="ru-RU" sz="2000" b="0" i="0" u="none" strike="noStrike" kern="1200" cap="none" dirty="0">
                <a:ln>
                  <a:noFill/>
                </a:ln>
                <a:ea typeface="Liberation Sans" pitchFamily="34"/>
                <a:cs typeface="Liberation Sans" pitchFamily="34"/>
              </a:rPr>
              <a:t>SM depending on QF</a:t>
            </a:r>
            <a:endParaRPr lang="en-US" sz="2000" dirty="0">
              <a:cs typeface="Calibri"/>
            </a:endParaRPr>
          </a:p>
          <a:p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492EA6-130E-D4BF-910E-4241E051D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A3AB23E1-9569-41DB-8E30-BD9F6B18A9BE}" type="slidenum">
              <a:rPr lang="ru-RU" smtClean="0">
                <a:solidFill>
                  <a:schemeClr val="tx1"/>
                </a:solidFill>
              </a:rPr>
              <a:t>11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C65474A-D331-EE91-5F27-76C1CD4E42D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28248" y="969734"/>
            <a:ext cx="6615409" cy="373885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7A4039D-7EB7-AB27-EF3D-8796BC9E9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625523"/>
              </p:ext>
            </p:extLst>
          </p:nvPr>
        </p:nvGraphicFramePr>
        <p:xfrm>
          <a:off x="1331003" y="4909175"/>
          <a:ext cx="8721923" cy="1798320"/>
        </p:xfrm>
        <a:graphic>
          <a:graphicData uri="http://schemas.openxmlformats.org/drawingml/2006/table">
            <a:tbl>
              <a:tblPr firstRow="1" bandRow="1"/>
              <a:tblGrid>
                <a:gridCol w="1305568">
                  <a:extLst>
                    <a:ext uri="{9D8B030D-6E8A-4147-A177-3AD203B41FA5}">
                      <a16:colId xmlns:a16="http://schemas.microsoft.com/office/drawing/2014/main" val="1231539318"/>
                    </a:ext>
                  </a:extLst>
                </a:gridCol>
                <a:gridCol w="1326723">
                  <a:extLst>
                    <a:ext uri="{9D8B030D-6E8A-4147-A177-3AD203B41FA5}">
                      <a16:colId xmlns:a16="http://schemas.microsoft.com/office/drawing/2014/main" val="4220928845"/>
                    </a:ext>
                  </a:extLst>
                </a:gridCol>
                <a:gridCol w="1269303">
                  <a:extLst>
                    <a:ext uri="{9D8B030D-6E8A-4147-A177-3AD203B41FA5}">
                      <a16:colId xmlns:a16="http://schemas.microsoft.com/office/drawing/2014/main" val="527846616"/>
                    </a:ext>
                  </a:extLst>
                </a:gridCol>
                <a:gridCol w="2291167">
                  <a:extLst>
                    <a:ext uri="{9D8B030D-6E8A-4147-A177-3AD203B41FA5}">
                      <a16:colId xmlns:a16="http://schemas.microsoft.com/office/drawing/2014/main" val="2084794702"/>
                    </a:ext>
                  </a:extLst>
                </a:gridCol>
                <a:gridCol w="1230393">
                  <a:extLst>
                    <a:ext uri="{9D8B030D-6E8A-4147-A177-3AD203B41FA5}">
                      <a16:colId xmlns:a16="http://schemas.microsoft.com/office/drawing/2014/main" val="1582979929"/>
                    </a:ext>
                  </a:extLst>
                </a:gridCol>
                <a:gridCol w="1298769">
                  <a:extLst>
                    <a:ext uri="{9D8B030D-6E8A-4147-A177-3AD203B41FA5}">
                      <a16:colId xmlns:a16="http://schemas.microsoft.com/office/drawing/2014/main" val="1080777322"/>
                    </a:ext>
                  </a:extLst>
                </a:gridCol>
              </a:tblGrid>
              <a:tr h="693818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ru-RU" sz="2000" b="0" i="0" u="none" strike="noStrike" kern="1200" cap="none">
                          <a:ln>
                            <a:noFill/>
                          </a:ln>
                          <a:latin typeface="+mn-lt"/>
                          <a:ea typeface="Microsoft YaHei" pitchFamily="2"/>
                          <a:cs typeface="Lucida Sans" pitchFamily="2"/>
                        </a:rPr>
                        <a:t>QF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ru-RU" sz="2000" b="0" i="0" u="none" strike="noStrike" kern="1200" cap="none" dirty="0" err="1">
                          <a:ln>
                            <a:noFill/>
                          </a:ln>
                          <a:latin typeface="+mn-lt"/>
                          <a:ea typeface="Microsoft YaHei" pitchFamily="2"/>
                          <a:cs typeface="Lucida Sans" pitchFamily="2"/>
                        </a:rPr>
                        <a:t>Prediction</a:t>
                      </a:r>
                      <a:r>
                        <a:rPr lang="ru-RU" sz="2000" b="0" i="0" u="none" strike="noStrike" kern="1200" cap="none" dirty="0">
                          <a:ln>
                            <a:noFill/>
                          </a:ln>
                          <a:latin typeface="+mn-lt"/>
                          <a:ea typeface="Microsoft YaHei" pitchFamily="2"/>
                          <a:cs typeface="Lucida Sans" pitchFamily="2"/>
                        </a:rPr>
                        <a:t>, </a:t>
                      </a:r>
                      <a:r>
                        <a:rPr lang="ru-RU" sz="2000" b="0" i="0" u="none" strike="noStrike" kern="1200" cap="none" dirty="0" err="1">
                          <a:ln>
                            <a:noFill/>
                          </a:ln>
                          <a:latin typeface="+mn-lt"/>
                          <a:ea typeface="Microsoft YaHei" pitchFamily="2"/>
                          <a:cs typeface="Lucida Sans" pitchFamily="2"/>
                        </a:rPr>
                        <a:t>ev</a:t>
                      </a:r>
                      <a:r>
                        <a:rPr lang="ru-RU" sz="2000" b="0" i="0" u="none" strike="noStrike" kern="1200" cap="none" dirty="0">
                          <a:ln>
                            <a:noFill/>
                          </a:ln>
                          <a:latin typeface="+mn-lt"/>
                          <a:ea typeface="Microsoft YaHei" pitchFamily="2"/>
                          <a:cs typeface="Lucida Sans" pitchFamily="2"/>
                        </a:rPr>
                        <a:t>./</a:t>
                      </a:r>
                      <a:r>
                        <a:rPr lang="ru-RU" sz="2000" b="0" i="0" u="none" strike="noStrike" kern="1200" cap="none" dirty="0" err="1">
                          <a:ln>
                            <a:noFill/>
                          </a:ln>
                          <a:latin typeface="+mn-lt"/>
                          <a:ea typeface="Microsoft YaHei" pitchFamily="2"/>
                          <a:cs typeface="Lucida Sans" pitchFamily="2"/>
                        </a:rPr>
                        <a:t>kg</a:t>
                      </a:r>
                      <a:r>
                        <a:rPr lang="ru-RU" sz="2000" b="0" i="0" u="none" strike="noStrike" kern="1200" cap="none" dirty="0">
                          <a:ln>
                            <a:noFill/>
                          </a:ln>
                          <a:latin typeface="+mn-lt"/>
                          <a:ea typeface="Microsoft YaHei" pitchFamily="2"/>
                          <a:cs typeface="Lucida Sans" pitchFamily="2"/>
                        </a:rPr>
                        <a:t>/</a:t>
                      </a:r>
                      <a:r>
                        <a:rPr lang="ru-RU" sz="2000" b="0" i="0" u="none" strike="noStrike" kern="1200" cap="none" dirty="0" err="1">
                          <a:ln>
                            <a:noFill/>
                          </a:ln>
                          <a:latin typeface="+mn-lt"/>
                          <a:ea typeface="Microsoft YaHei" pitchFamily="2"/>
                          <a:cs typeface="Lucida Sans" pitchFamily="2"/>
                        </a:rPr>
                        <a:t>day</a:t>
                      </a:r>
                      <a:endParaRPr lang="ru-RU" sz="2000" b="0" i="0" u="none" strike="noStrike" kern="1200" cap="none" dirty="0">
                        <a:ln>
                          <a:noFill/>
                        </a:ln>
                        <a:latin typeface="+mn-lt"/>
                        <a:ea typeface="Microsoft YaHei" pitchFamily="2"/>
                        <a:cs typeface="Lucida Sans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ru-RU" sz="2000" b="0" i="0" u="none" strike="noStrike" kern="1200" cap="none">
                          <a:ln>
                            <a:noFill/>
                          </a:ln>
                          <a:latin typeface="+mn-lt"/>
                          <a:ea typeface="Microsoft YaHei" pitchFamily="2"/>
                          <a:cs typeface="Lucida Sans" pitchFamily="2"/>
                        </a:rPr>
                        <a:t>Sensitivity, </a:t>
                      </a:r>
                      <a:r>
                        <a:rPr lang="zh-CN" sz="2000" b="0" i="0" u="none" strike="noStrike" kern="1200" cap="none">
                          <a:ln>
                            <a:noFill/>
                          </a:ln>
                          <a:latin typeface="+mn-lt"/>
                          <a:ea typeface="Liberation Sans" pitchFamily="34"/>
                          <a:cs typeface="Liberation Sans" pitchFamily="34"/>
                        </a:rPr>
                        <a:t>×</a:t>
                      </a:r>
                      <a:r>
                        <a:rPr lang="ru-RU" sz="2000" b="0" i="0" u="none" strike="noStrike" kern="1200" cap="none">
                          <a:ln>
                            <a:noFill/>
                          </a:ln>
                          <a:latin typeface="+mn-lt"/>
                          <a:ea typeface="Liberation Sans" pitchFamily="34"/>
                          <a:cs typeface="Liberation Sans" pitchFamily="34"/>
                        </a:rPr>
                        <a:t>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ru-RU" sz="2000" b="0" i="0" u="none" strike="noStrike" kern="1200" cap="none" dirty="0">
                          <a:ln>
                            <a:noFill/>
                          </a:ln>
                          <a:latin typeface="+mn-lt"/>
                          <a:ea typeface="Microsoft YaHei" pitchFamily="2"/>
                          <a:cs typeface="Lucida Sans" pitchFamily="2"/>
                        </a:rPr>
                        <a:t>68% </a:t>
                      </a:r>
                      <a:r>
                        <a:rPr lang="ru-RU" sz="2000" b="0" i="0" u="none" strike="noStrike" kern="1200" cap="none" dirty="0" err="1">
                          <a:ln>
                            <a:noFill/>
                          </a:ln>
                          <a:latin typeface="+mn-lt"/>
                          <a:ea typeface="Microsoft YaHei" pitchFamily="2"/>
                          <a:cs typeface="Lucida Sans" pitchFamily="2"/>
                        </a:rPr>
                        <a:t>expectation</a:t>
                      </a:r>
                      <a:r>
                        <a:rPr lang="ru-RU" sz="2000" b="0" i="0" u="none" strike="noStrike" kern="1200" cap="none" dirty="0">
                          <a:ln>
                            <a:noFill/>
                          </a:ln>
                          <a:latin typeface="+mn-lt"/>
                          <a:ea typeface="Microsoft YaHei" pitchFamily="2"/>
                          <a:cs typeface="Lucida Sans" pitchFamily="2"/>
                        </a:rPr>
                        <a:t> </a:t>
                      </a:r>
                      <a:r>
                        <a:rPr lang="ru-RU" sz="2000" b="0" i="0" u="none" strike="noStrike" kern="1200" cap="none" dirty="0" err="1">
                          <a:ln>
                            <a:noFill/>
                          </a:ln>
                          <a:latin typeface="+mn-lt"/>
                          <a:ea typeface="Microsoft YaHei" pitchFamily="2"/>
                          <a:cs typeface="Lucida Sans" pitchFamily="2"/>
                        </a:rPr>
                        <a:t>for</a:t>
                      </a:r>
                      <a:endParaRPr lang="ru-RU" sz="2000" b="0" i="0" u="none" strike="noStrike" kern="1200" cap="none" dirty="0">
                        <a:ln>
                          <a:noFill/>
                        </a:ln>
                        <a:latin typeface="+mn-lt"/>
                        <a:ea typeface="Microsoft YaHei" pitchFamily="2"/>
                        <a:cs typeface="Lucida Sans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ru-RU" sz="2000" b="0" i="0" u="none" strike="noStrike" kern="1200" cap="none" dirty="0">
                          <a:ln>
                            <a:noFill/>
                          </a:ln>
                          <a:latin typeface="+mn-lt"/>
                          <a:ea typeface="Microsoft YaHei" pitchFamily="2"/>
                          <a:cs typeface="Lucida Sans" pitchFamily="2"/>
                        </a:rPr>
                        <a:t>a 90% C.L. limit, </a:t>
                      </a:r>
                      <a:r>
                        <a:rPr lang="zh-CN" sz="2000" b="0" i="0" u="none" strike="noStrike" kern="1200" cap="none" dirty="0">
                          <a:ln>
                            <a:noFill/>
                          </a:ln>
                          <a:latin typeface="+mn-lt"/>
                          <a:ea typeface="Liberation Sans" pitchFamily="34"/>
                          <a:cs typeface="Liberation Sans" pitchFamily="34"/>
                        </a:rPr>
                        <a:t>×</a:t>
                      </a:r>
                      <a:r>
                        <a:rPr lang="ru-RU" sz="2000" b="0" i="0" u="none" strike="noStrike" kern="1200" cap="none" dirty="0">
                          <a:ln>
                            <a:noFill/>
                          </a:ln>
                          <a:latin typeface="+mn-lt"/>
                          <a:ea typeface="Liberation Sans" pitchFamily="34"/>
                          <a:cs typeface="Liberation Sans" pitchFamily="34"/>
                        </a:rPr>
                        <a:t>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ru-RU" sz="2000" b="0" i="0" u="none" strike="noStrike" kern="1200" cap="none">
                          <a:ln>
                            <a:noFill/>
                          </a:ln>
                          <a:latin typeface="+mn-lt"/>
                          <a:ea typeface="Microsoft YaHei" pitchFamily="2"/>
                          <a:cs typeface="Lucida Sans" pitchFamily="2"/>
                        </a:rPr>
                        <a:t>Best fit,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zh-CN" sz="2000" b="0" i="0" u="none" strike="noStrike" kern="1200" cap="none">
                          <a:ln>
                            <a:noFill/>
                          </a:ln>
                          <a:latin typeface="+mn-lt"/>
                          <a:ea typeface="Liberation Sans" pitchFamily="34"/>
                          <a:cs typeface="Liberation Sans" pitchFamily="34"/>
                        </a:rPr>
                        <a:t>×</a:t>
                      </a:r>
                      <a:r>
                        <a:rPr lang="ru-RU" sz="2000" b="0" i="0" u="none" strike="noStrike" kern="1200" cap="none">
                          <a:ln>
                            <a:noFill/>
                          </a:ln>
                          <a:latin typeface="+mn-lt"/>
                          <a:ea typeface="Liberation Sans" pitchFamily="34"/>
                          <a:cs typeface="Liberation Sans" pitchFamily="34"/>
                        </a:rPr>
                        <a:t>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ru-RU" sz="2000" b="0" i="0" u="none" strike="noStrike" kern="1200" cap="none" dirty="0">
                          <a:ln>
                            <a:noFill/>
                          </a:ln>
                          <a:latin typeface="+mn-lt"/>
                          <a:ea typeface="Microsoft YaHei" pitchFamily="2"/>
                          <a:cs typeface="Lucida Sans" pitchFamily="2"/>
                        </a:rPr>
                        <a:t>90% C.L. limit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895415"/>
                  </a:ext>
                </a:extLst>
              </a:tr>
              <a:tr h="38160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ru-RU" sz="2000" b="0" i="0" u="none" strike="noStrike" kern="1200" cap="none">
                          <a:ln>
                            <a:noFill/>
                          </a:ln>
                          <a:latin typeface="+mn-lt"/>
                          <a:ea typeface="Microsoft YaHei" pitchFamily="2"/>
                          <a:cs typeface="Lucida Sans" pitchFamily="2"/>
                        </a:rPr>
                        <a:t>CONUS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ru-RU" sz="2000" b="0" i="0" u="none" strike="noStrike" kern="1200" cap="none">
                          <a:ln>
                            <a:noFill/>
                          </a:ln>
                          <a:latin typeface="+mn-lt"/>
                          <a:ea typeface="Microsoft YaHei" pitchFamily="2"/>
                          <a:cs typeface="Lucida Sans" pitchFamily="2"/>
                        </a:rPr>
                        <a:t>0.159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ru-RU" sz="2000" b="0" i="0" u="none" strike="noStrike" kern="1200" cap="none">
                          <a:ln>
                            <a:noFill/>
                          </a:ln>
                          <a:latin typeface="+mn-lt"/>
                          <a:ea typeface="Microsoft YaHei" pitchFamily="2"/>
                          <a:cs typeface="Lucida Sans" pitchFamily="2"/>
                        </a:rPr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ru-RU" sz="2000" b="0" i="0" u="none" strike="noStrike" kern="1200" cap="none">
                          <a:ln>
                            <a:noFill/>
                          </a:ln>
                          <a:latin typeface="+mn-lt"/>
                          <a:ea typeface="Microsoft YaHei" pitchFamily="2"/>
                          <a:cs typeface="Lucida Sans" pitchFamily="2"/>
                        </a:rPr>
                        <a:t>2.3-6.0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ru-RU" sz="2000" b="0" i="0" u="none" strike="noStrike" kern="1200" cap="none">
                          <a:ln>
                            <a:noFill/>
                          </a:ln>
                          <a:latin typeface="+mn-lt"/>
                          <a:ea typeface="Microsoft YaHei" pitchFamily="2"/>
                          <a:cs typeface="Lucida Sans" pitchFamily="2"/>
                        </a:rPr>
                        <a:t>1.80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ru-RU" sz="2000" b="0" i="0" u="none" strike="noStrike" kern="1200" cap="none">
                          <a:ln>
                            <a:noFill/>
                          </a:ln>
                          <a:latin typeface="+mn-lt"/>
                          <a:ea typeface="Microsoft YaHei" pitchFamily="2"/>
                          <a:cs typeface="Lucida Sans" pitchFamily="2"/>
                        </a:rPr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312443"/>
                  </a:ext>
                </a:extLst>
              </a:tr>
              <a:tr h="38160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ru-RU" sz="2000" b="0" i="0" u="none" strike="noStrike" kern="1200" cap="none">
                          <a:ln>
                            <a:noFill/>
                          </a:ln>
                          <a:latin typeface="+mn-lt"/>
                          <a:ea typeface="Microsoft YaHei" pitchFamily="2"/>
                          <a:cs typeface="Lucida Sans" pitchFamily="2"/>
                        </a:rPr>
                        <a:t>Dresden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ru-RU" sz="2000" b="0" i="0" u="none" strike="noStrike" kern="1200" cap="none">
                          <a:ln>
                            <a:noFill/>
                          </a:ln>
                          <a:latin typeface="+mn-lt"/>
                          <a:ea typeface="Microsoft YaHei" pitchFamily="2"/>
                          <a:cs typeface="Lucida Sans" pitchFamily="2"/>
                        </a:rPr>
                        <a:t>0.278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ru-RU" sz="2000" b="0" i="0" u="none" strike="noStrike" kern="1200" cap="none">
                          <a:ln>
                            <a:noFill/>
                          </a:ln>
                          <a:latin typeface="+mn-lt"/>
                          <a:ea typeface="Microsoft YaHei" pitchFamily="2"/>
                          <a:cs typeface="Lucida Sans" pitchFamily="2"/>
                        </a:rPr>
                        <a:t>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ru-RU" sz="2000" b="0" i="0" u="none" strike="noStrike" kern="1200" cap="none" dirty="0">
                          <a:ln>
                            <a:noFill/>
                          </a:ln>
                          <a:latin typeface="+mn-lt"/>
                          <a:ea typeface="Microsoft YaHei" pitchFamily="2"/>
                          <a:cs typeface="Lucida Sans" pitchFamily="2"/>
                        </a:rPr>
                        <a:t>1.6-3.6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ru-RU" sz="2000" b="0" i="0" u="none" strike="noStrike" kern="1200" cap="none">
                          <a:ln>
                            <a:noFill/>
                          </a:ln>
                          <a:latin typeface="+mn-lt"/>
                          <a:ea typeface="Microsoft YaHei" pitchFamily="2"/>
                          <a:cs typeface="Lucida Sans" pitchFamily="2"/>
                        </a:rPr>
                        <a:t>0.38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ru-RU" sz="2000" b="0" i="0" u="none" strike="noStrike" kern="1200" cap="none" dirty="0">
                          <a:ln>
                            <a:noFill/>
                          </a:ln>
                          <a:latin typeface="+mn-lt"/>
                          <a:ea typeface="Microsoft YaHei" pitchFamily="2"/>
                          <a:cs typeface="Lucida Sans" pitchFamily="2"/>
                        </a:rPr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960233"/>
                  </a:ext>
                </a:extLst>
              </a:tr>
            </a:tbl>
          </a:graphicData>
        </a:graphic>
      </p:graphicFrame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2C475B9-AAF9-B748-8FB1-430B01B9150F}"/>
              </a:ext>
            </a:extLst>
          </p:cNvPr>
          <p:cNvGrpSpPr/>
          <p:nvPr/>
        </p:nvGrpSpPr>
        <p:grpSpPr>
          <a:xfrm>
            <a:off x="7037535" y="4140043"/>
            <a:ext cx="4925865" cy="523220"/>
            <a:chOff x="7266135" y="4055030"/>
            <a:chExt cx="4925865" cy="52322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94424CB3-8840-B71E-51C1-DDAE460DD666}"/>
                </a:ext>
              </a:extLst>
            </p:cNvPr>
            <p:cNvSpPr/>
            <p:nvPr/>
          </p:nvSpPr>
          <p:spPr>
            <a:xfrm>
              <a:off x="7643081" y="4055030"/>
              <a:ext cx="454891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085">
                <a:lnSpc>
                  <a:spcPct val="100000"/>
                </a:lnSpc>
                <a:tabLst>
                  <a:tab pos="608965" algn="l"/>
                  <a:tab pos="1228090" algn="l"/>
                </a:tabLst>
              </a:pPr>
              <a:r>
                <a:rPr lang="en-US" sz="1400" dirty="0">
                  <a:cs typeface="Calibri"/>
                </a:rPr>
                <a:t>: Best Fit for CONUS QF model (k=0.162)</a:t>
              </a:r>
            </a:p>
            <a:p>
              <a:pPr marL="45085">
                <a:lnSpc>
                  <a:spcPct val="100000"/>
                </a:lnSpc>
                <a:tabLst>
                  <a:tab pos="608965" algn="l"/>
                  <a:tab pos="1228090" algn="l"/>
                </a:tabLst>
              </a:pPr>
              <a:r>
                <a:rPr lang="en-US" sz="1400" dirty="0">
                  <a:cs typeface="Calibri"/>
                </a:rPr>
                <a:t>: Best Fit for Dresden</a:t>
              </a:r>
              <a:r>
                <a:rPr lang="ru-RU" sz="1400" dirty="0">
                  <a:cs typeface="Calibri"/>
                </a:rPr>
                <a:t> </a:t>
              </a:r>
              <a:r>
                <a:rPr lang="en-US" sz="1400" dirty="0">
                  <a:cs typeface="Calibri"/>
                </a:rPr>
                <a:t>II QF model (k=0.157)</a:t>
              </a:r>
            </a:p>
          </p:txBody>
        </p: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D4BFE1C9-1DC5-79D5-ED71-38450A4D9FA7}"/>
                </a:ext>
              </a:extLst>
            </p:cNvPr>
            <p:cNvCxnSpPr>
              <a:cxnSpLocks/>
            </p:cNvCxnSpPr>
            <p:nvPr/>
          </p:nvCxnSpPr>
          <p:spPr>
            <a:xfrm>
              <a:off x="7272041" y="4213504"/>
              <a:ext cx="42789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D8544C5C-8C7D-DB50-F08E-DD996EC8D723}"/>
                </a:ext>
              </a:extLst>
            </p:cNvPr>
            <p:cNvCxnSpPr>
              <a:cxnSpLocks/>
            </p:cNvCxnSpPr>
            <p:nvPr/>
          </p:nvCxnSpPr>
          <p:spPr>
            <a:xfrm>
              <a:off x="7266135" y="4434684"/>
              <a:ext cx="439708" cy="0"/>
            </a:xfrm>
            <a:prstGeom prst="line">
              <a:avLst/>
            </a:prstGeom>
            <a:ln w="57150">
              <a:solidFill>
                <a:srgbClr val="FF00FF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1300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4FBCB2-E7B5-32BB-3ABB-6F6C600D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6035" y="0"/>
            <a:ext cx="2659925" cy="1055943"/>
          </a:xfrm>
        </p:spPr>
        <p:txBody>
          <a:bodyPr/>
          <a:lstStyle/>
          <a:p>
            <a:r>
              <a:rPr lang="en-US" dirty="0"/>
              <a:t>Conclusion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F6ADDB-FC90-3A3F-F9DB-868F6D84E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872" y="880027"/>
            <a:ext cx="11212497" cy="530040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Stable measurements with the </a:t>
            </a:r>
            <a:r>
              <a:rPr lang="en-US" sz="2400" dirty="0">
                <a:ea typeface="Gungsuh" panose="02030600000101010101" pitchFamily="18" charset="-127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US" sz="2400" dirty="0" err="1"/>
              <a:t>GeN</a:t>
            </a:r>
            <a:r>
              <a:rPr lang="en-US" sz="2400" dirty="0"/>
              <a:t> spectrometer have been performed since 2022. Good background level, stable measurement condition and efficiency ~45% for threshold 200eV and ~85% for threshold 300 eV allows to search for </a:t>
            </a:r>
            <a:r>
              <a:rPr lang="en-US" sz="2400" dirty="0" err="1"/>
              <a:t>CEvNS</a:t>
            </a:r>
            <a:r>
              <a:rPr lang="en-US" sz="2400" dirty="0"/>
              <a:t>.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Set the 90% C.L. limit on the CEvNS rate: 5.0/2.0 ×SM depending on QF.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Currently, more than 1600 kg*days of data have been collected.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New results with optimized analysis are expected.</a:t>
            </a:r>
          </a:p>
          <a:p>
            <a:pPr>
              <a:lnSpc>
                <a:spcPct val="120000"/>
              </a:lnSpc>
            </a:pPr>
            <a:endParaRPr lang="en-US" sz="24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Further improvements to the nuGeN installation are planned: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A new acquisition system is developing (waveform signal)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The internal veto system is planned to install to improve background level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Improvement of the detector cooling system to reduce noise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Improved analysis of background events</a:t>
            </a: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851EA4-D549-60C1-43AD-47D0CDD95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2994"/>
            <a:ext cx="2743200" cy="365125"/>
          </a:xfrm>
        </p:spPr>
        <p:txBody>
          <a:bodyPr/>
          <a:lstStyle/>
          <a:p>
            <a:fld id="{A3AB23E1-9569-41DB-8E30-BD9F6B18A9BE}" type="slidenum">
              <a:rPr lang="ru-RU" sz="1600" smtClean="0">
                <a:solidFill>
                  <a:schemeClr val="tx1"/>
                </a:solidFill>
              </a:rPr>
              <a:t>12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8275FE-15AC-8EAE-ECA7-58CA406FFDF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9368131" y="2923021"/>
            <a:ext cx="2462997" cy="32968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5518DAAD-F434-DFFB-7DD5-C6F5BF026386}"/>
              </a:ext>
            </a:extLst>
          </p:cNvPr>
          <p:cNvSpPr/>
          <p:nvPr/>
        </p:nvSpPr>
        <p:spPr>
          <a:xfrm>
            <a:off x="9087928" y="4845064"/>
            <a:ext cx="789497" cy="36512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738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E9985D-D969-1467-1BFE-7C3CCDBB84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EFC1A-EC77-BB66-6775-8B8938306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057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ea typeface="Times New Roman" panose="02020603050405020304" pitchFamily="18" charset="0"/>
              </a:rPr>
              <a:t>nuGeN</a:t>
            </a:r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Collaboration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</a:t>
            </a:r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thanks for your attention</a:t>
            </a:r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EF08FF-DCA5-0390-9A8B-6AFC9A546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23E1-9569-41DB-8E30-BD9F6B18A9BE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109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E1F15E-07D4-B11F-A300-71B4E5D0E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EBF92C-99FD-E1A6-04DB-433466237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817DDC-0AA5-7A03-978C-CD3AD6890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23E1-9569-41DB-8E30-BD9F6B18A9B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638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460" y="2636912"/>
            <a:ext cx="5087885" cy="420866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39" y="2985951"/>
            <a:ext cx="6018985" cy="3584496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 bwMode="auto">
          <a:xfrm>
            <a:off x="1909192" y="-4313"/>
            <a:ext cx="8229600" cy="67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solidFill>
                  <a:srgbClr val="003300"/>
                </a:solidFill>
                <a:latin typeface="+mn-lt"/>
              </a:rPr>
              <a:t>Calibration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D71CC3-BE4B-4283-A5AF-75FD2EBDF969}"/>
              </a:ext>
            </a:extLst>
          </p:cNvPr>
          <p:cNvSpPr txBox="1"/>
          <p:nvPr/>
        </p:nvSpPr>
        <p:spPr>
          <a:xfrm>
            <a:off x="4538841" y="3462259"/>
            <a:ext cx="1035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>
                <a:latin typeface="Times New Roman" pitchFamily="18" charset="0"/>
                <a:cs typeface="Times New Roman" pitchFamily="18" charset="0"/>
              </a:rPr>
              <a:t>68,71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Ge (K) 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10.367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keV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3845FBC5-97D8-47ED-96B0-05F7A6A44C78}"/>
              </a:ext>
            </a:extLst>
          </p:cNvPr>
          <p:cNvCxnSpPr>
            <a:stCxn id="15" idx="2"/>
          </p:cNvCxnSpPr>
          <p:nvPr/>
        </p:nvCxnSpPr>
        <p:spPr>
          <a:xfrm>
            <a:off x="5056621" y="3985480"/>
            <a:ext cx="108839" cy="40897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514CFB2-44C1-4C8B-846D-20EE7AFF3C1D}"/>
              </a:ext>
            </a:extLst>
          </p:cNvPr>
          <p:cNvSpPr txBox="1"/>
          <p:nvPr/>
        </p:nvSpPr>
        <p:spPr>
          <a:xfrm>
            <a:off x="1125914" y="3691575"/>
            <a:ext cx="1236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>
                <a:latin typeface="Times New Roman" pitchFamily="18" charset="0"/>
                <a:cs typeface="Times New Roman" pitchFamily="18" charset="0"/>
              </a:rPr>
              <a:t>68,71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Ge (L)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1.3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keV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7A6FACF5-BE40-47EC-9447-9989A745FF0A}"/>
              </a:ext>
            </a:extLst>
          </p:cNvPr>
          <p:cNvCxnSpPr>
            <a:cxnSpLocks/>
          </p:cNvCxnSpPr>
          <p:nvPr/>
        </p:nvCxnSpPr>
        <p:spPr>
          <a:xfrm flipH="1">
            <a:off x="1282216" y="4214795"/>
            <a:ext cx="203738" cy="52601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8707861" y="4262040"/>
            <a:ext cx="557081" cy="52946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14CFB2-44C1-4C8B-846D-20EE7AFF3C1D}"/>
              </a:ext>
            </a:extLst>
          </p:cNvPr>
          <p:cNvSpPr txBox="1"/>
          <p:nvPr/>
        </p:nvSpPr>
        <p:spPr>
          <a:xfrm>
            <a:off x="7408237" y="3759385"/>
            <a:ext cx="1236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>
                <a:latin typeface="Times New Roman" pitchFamily="18" charset="0"/>
                <a:cs typeface="Times New Roman" pitchFamily="18" charset="0"/>
              </a:rPr>
              <a:t>68,71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Ge (L)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1.2977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keV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32DFA9B7-5944-40F9-8367-7644D110EB2B}"/>
              </a:ext>
            </a:extLst>
          </p:cNvPr>
          <p:cNvSpPr/>
          <p:nvPr/>
        </p:nvSpPr>
        <p:spPr>
          <a:xfrm>
            <a:off x="4079776" y="732014"/>
            <a:ext cx="7563087" cy="193899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300"/>
                </a:solidFill>
              </a:rPr>
              <a:t>Energy calibration at low energy is performed </a:t>
            </a:r>
            <a:r>
              <a:rPr lang="en-US" sz="2000" dirty="0"/>
              <a:t>by means of </a:t>
            </a:r>
            <a:r>
              <a:rPr lang="en-US" sz="2000" dirty="0">
                <a:solidFill>
                  <a:srgbClr val="003300"/>
                </a:solidFill>
              </a:rPr>
              <a:t>10.37 keV cosmogenic line and pulse generator.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300"/>
                </a:solidFill>
              </a:rPr>
              <a:t>Calibration check with 1.3 </a:t>
            </a:r>
            <a:r>
              <a:rPr lang="en-US" sz="2000" dirty="0" err="1">
                <a:solidFill>
                  <a:srgbClr val="003300"/>
                </a:solidFill>
              </a:rPr>
              <a:t>keV</a:t>
            </a:r>
            <a:r>
              <a:rPr lang="en-US" sz="2000" dirty="0">
                <a:solidFill>
                  <a:srgbClr val="003300"/>
                </a:solidFill>
              </a:rPr>
              <a:t> line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300"/>
                </a:solidFill>
              </a:rPr>
              <a:t>Data taking shows very good stability of peak position during all measurement time.</a:t>
            </a:r>
            <a:endParaRPr lang="ru-RU" sz="2000" dirty="0">
              <a:solidFill>
                <a:srgbClr val="0033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300"/>
                </a:solidFill>
              </a:rPr>
              <a:t>Energy resolution of 1.4 kg detector at KNPP is 101.6(5) eV (FWHM).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14CFB2-44C1-4C8B-846D-20EE7AFF3C1D}"/>
              </a:ext>
            </a:extLst>
          </p:cNvPr>
          <p:cNvSpPr txBox="1"/>
          <p:nvPr/>
        </p:nvSpPr>
        <p:spPr>
          <a:xfrm>
            <a:off x="8729036" y="5770046"/>
            <a:ext cx="1615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Peak from pulse generator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>
            <a:cxnSpLocks/>
          </p:cNvCxnSpPr>
          <p:nvPr/>
        </p:nvCxnSpPr>
        <p:spPr>
          <a:xfrm>
            <a:off x="7917012" y="4275695"/>
            <a:ext cx="730599" cy="1238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cxnSpLocks/>
            <a:stCxn id="17" idx="1"/>
          </p:cNvCxnSpPr>
          <p:nvPr/>
        </p:nvCxnSpPr>
        <p:spPr>
          <a:xfrm flipH="1">
            <a:off x="7464152" y="6031656"/>
            <a:ext cx="1264884" cy="1393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986A-E480-4779-BB91-6FE67C3E7AC4}" type="slidenum">
              <a:rPr lang="en-US" smtClean="0"/>
              <a:t>15</a:t>
            </a:fld>
            <a:endParaRPr lang="en-US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B77FDC1-7601-4383-972B-27D79D95C6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4" y="564363"/>
            <a:ext cx="3211134" cy="276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65464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CA3D15-1CB6-CF41-DF2D-C2C23FA64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261" y="4431732"/>
            <a:ext cx="5989325" cy="23753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22" y="907858"/>
            <a:ext cx="7121755" cy="3682198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905000" y="-19455"/>
            <a:ext cx="83820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spc="-5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Stability measurement </a:t>
            </a:r>
            <a:r>
              <a:rPr lang="el-GR" sz="4400" spc="-5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ν</a:t>
            </a:r>
            <a:r>
              <a:rPr lang="en-US" sz="4400" spc="-5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GeN</a:t>
            </a:r>
            <a:r>
              <a:rPr lang="en-US" sz="4400" spc="-5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at KNPP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D7233EC1-DCC3-83EF-9E31-5F7BCA1035A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920346" y="6628663"/>
            <a:ext cx="206375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pPr marL="25400">
                <a:lnSpc>
                  <a:spcPts val="1240"/>
                </a:lnSpc>
              </a:pPr>
              <a:t>16</a:t>
            </a:fld>
            <a:endParaRPr lang="ru-RU" dirty="0"/>
          </a:p>
        </p:txBody>
      </p:sp>
      <p:sp>
        <p:nvSpPr>
          <p:cNvPr id="3" name="object 3"/>
          <p:cNvSpPr txBox="1"/>
          <p:nvPr/>
        </p:nvSpPr>
        <p:spPr>
          <a:xfrm>
            <a:off x="6684264" y="1369821"/>
            <a:ext cx="249066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Chi2/NDf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sz="2000" spc="3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29.3/33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EE803-1433-29F4-BFDC-259A2BECE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80736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Approach to the quenching problem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409EFD-878E-940E-8F1D-E45EB7D14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320" y="5345442"/>
            <a:ext cx="5257800" cy="4351338"/>
          </a:xfrm>
        </p:spPr>
        <p:txBody>
          <a:bodyPr/>
          <a:lstStyle/>
          <a:p>
            <a:r>
              <a:rPr lang="en-US" dirty="0"/>
              <a:t>We consider two cases: CONUS QF (Lindhard k=0.162), Dresden QF (</a:t>
            </a:r>
            <a:r>
              <a:rPr lang="en-US" dirty="0" err="1"/>
              <a:t>FeF</a:t>
            </a:r>
            <a:r>
              <a:rPr lang="en-US" dirty="0"/>
              <a:t>, mod. k=0.157)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C6E95E0-5A72-2061-5C28-4BB5E1A7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23E1-9569-41DB-8E30-BD9F6B18A9BE}" type="slidenum">
              <a:rPr lang="ru-RU" smtClean="0"/>
              <a:t>17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552C79-E734-D214-EA1F-75B7B9E6377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237173" y="936724"/>
            <a:ext cx="7406842" cy="44087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2646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FDA19A-5B48-E603-7681-5E02D282F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49808"/>
          </a:xfrm>
        </p:spPr>
        <p:txBody>
          <a:bodyPr/>
          <a:lstStyle/>
          <a:p>
            <a:pPr algn="ctr"/>
            <a:r>
              <a:rPr lang="en-US" dirty="0"/>
              <a:t>The Lindhard quenching parameter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5B8E58-DD44-FA12-6714-44445F744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23E1-9569-41DB-8E30-BD9F6B18A9BE}" type="slidenum">
              <a:rPr lang="ru-RU" smtClean="0"/>
              <a:t>18</a:t>
            </a:fld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5326" y="658370"/>
            <a:ext cx="6441347" cy="597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51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AF5D727-E44E-35DA-0EB6-1CC3452ECD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2133977"/>
            <a:ext cx="10515600" cy="413625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8DF6D3-6EC4-755D-FFE1-BB98654B8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23E1-9569-41DB-8E30-BD9F6B18A9BE}" type="slidenum">
              <a:rPr lang="ru-RU" smtClean="0"/>
              <a:t>19</a:t>
            </a:fld>
            <a:endParaRPr lang="ru-RU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98FF6C45-C438-FDEF-D763-DE9F0C789EDE}"/>
              </a:ext>
            </a:extLst>
          </p:cNvPr>
          <p:cNvSpPr txBox="1"/>
          <p:nvPr/>
        </p:nvSpPr>
        <p:spPr>
          <a:xfrm>
            <a:off x="623252" y="907158"/>
            <a:ext cx="10945495" cy="11406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0" tIns="32384" rIns="0" bIns="0" rtlCol="0">
            <a:spAutoFit/>
          </a:bodyPr>
          <a:lstStyle/>
          <a:p>
            <a:pPr marL="91440" marR="81280" algn="just">
              <a:lnSpc>
                <a:spcPct val="100000"/>
              </a:lnSpc>
              <a:spcBef>
                <a:spcPts val="254"/>
              </a:spcBef>
            </a:pPr>
            <a:r>
              <a:rPr lang="en-US" sz="2400" spc="-30" dirty="0">
                <a:cs typeface="Times New Roman" panose="02020603050405020304" pitchFamily="18" charset="0"/>
              </a:rPr>
              <a:t>Hypotheses about the sensitivity to </a:t>
            </a:r>
            <a:r>
              <a:rPr lang="en-US" sz="2400" spc="-30" dirty="0" err="1">
                <a:cs typeface="Times New Roman" panose="02020603050405020304" pitchFamily="18" charset="0"/>
              </a:rPr>
              <a:t>CEvNS</a:t>
            </a:r>
            <a:r>
              <a:rPr lang="en-US" sz="2400" spc="-30" dirty="0">
                <a:cs typeface="Times New Roman" panose="02020603050405020304" pitchFamily="18" charset="0"/>
              </a:rPr>
              <a:t> are obtained from comparing the background spectrum (55 kg days) and the generated spectrum of </a:t>
            </a:r>
            <a:r>
              <a:rPr lang="en-US" sz="2400" spc="-30" dirty="0" err="1">
                <a:cs typeface="Times New Roman" panose="02020603050405020304" pitchFamily="18" charset="0"/>
              </a:rPr>
              <a:t>CEvNS</a:t>
            </a:r>
            <a:r>
              <a:rPr lang="en-US" sz="2400" spc="-30" dirty="0">
                <a:cs typeface="Times New Roman" panose="02020603050405020304" pitchFamily="18" charset="0"/>
              </a:rPr>
              <a:t> + background (with statistics equivalent to 217 kg days).</a:t>
            </a:r>
            <a:endParaRPr sz="2400" dirty="0">
              <a:cs typeface="Times New Roman" panose="02020603050405020304" pitchFamily="18" charset="0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C85FB88D-6120-AAA6-7DD7-EF140F8A0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961"/>
            <a:ext cx="10515600" cy="73119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Sensitivity </a:t>
            </a:r>
            <a:r>
              <a:rPr lang="en-US" dirty="0" err="1"/>
              <a:t>CEvNS</a:t>
            </a:r>
            <a:r>
              <a:rPr lang="en-US" dirty="0"/>
              <a:t> in upper position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296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486D54-9C99-B1E8-C518-93A0E9B3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2702"/>
            <a:ext cx="12192000" cy="830997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Tasks of the </a:t>
            </a:r>
            <a:r>
              <a:rPr lang="en-US" dirty="0">
                <a:sym typeface="Symbol" panose="05050102010706020507" pitchFamily="18" charset="2"/>
              </a:rPr>
              <a:t></a:t>
            </a:r>
            <a:r>
              <a:rPr lang="en-US" dirty="0" err="1"/>
              <a:t>GeN</a:t>
            </a:r>
            <a:r>
              <a:rPr lang="en-US" dirty="0"/>
              <a:t> experiment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F169B4-108F-4550-0828-212EF0A35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153" y="2755406"/>
            <a:ext cx="10515600" cy="3002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cs typeface="Times New Roman" panose="02020603050405020304" pitchFamily="18" charset="0"/>
              </a:rPr>
              <a:t>Aims of the </a:t>
            </a:r>
            <a:r>
              <a:rPr lang="en-US" sz="2400" spc="-10" dirty="0"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US" sz="2400" spc="-10" dirty="0" err="1">
                <a:cs typeface="Times New Roman" panose="02020603050405020304" pitchFamily="18" charset="0"/>
              </a:rPr>
              <a:t>GeN</a:t>
            </a:r>
            <a:r>
              <a:rPr lang="en-US" sz="2400" dirty="0">
                <a:cs typeface="Times New Roman" panose="02020603050405020304" pitchFamily="18" charset="0"/>
              </a:rPr>
              <a:t> experiment:</a:t>
            </a:r>
            <a:endParaRPr lang="ru-RU" sz="2400" dirty="0">
              <a:cs typeface="Times New Roman" panose="02020603050405020304" pitchFamily="18" charset="0"/>
            </a:endParaRPr>
          </a:p>
          <a:p>
            <a:r>
              <a:rPr lang="en-US" sz="2400" dirty="0">
                <a:cs typeface="Times New Roman" panose="02020603050405020304" pitchFamily="18" charset="0"/>
              </a:rPr>
              <a:t>Search for coherent elastic scattering of neutrinos on the nuclei of matter (CEvNS) from reactor neutrinos</a:t>
            </a:r>
            <a:endParaRPr lang="ru-RU" sz="2400" dirty="0">
              <a:cs typeface="Times New Roman" panose="02020603050405020304" pitchFamily="18" charset="0"/>
            </a:endParaRPr>
          </a:p>
          <a:p>
            <a:r>
              <a:rPr lang="en-US" sz="2400" dirty="0">
                <a:cs typeface="Times New Roman" panose="02020603050405020304" pitchFamily="18" charset="0"/>
              </a:rPr>
              <a:t>Search for the magnetic moment of neutrino </a:t>
            </a:r>
            <a:endParaRPr lang="ru-RU" sz="2400" dirty="0">
              <a:cs typeface="Times New Roman" panose="02020603050405020304" pitchFamily="18" charset="0"/>
            </a:endParaRPr>
          </a:p>
          <a:p>
            <a:r>
              <a:rPr lang="en-US" sz="2400" dirty="0">
                <a:cs typeface="Times New Roman" panose="02020603050405020304" pitchFamily="18" charset="0"/>
              </a:rPr>
              <a:t>Search for New physics, non-standard neutrino interactions, determination of the Weinberg angle at low energies, sterile neutrino</a:t>
            </a:r>
            <a:endParaRPr lang="ru-RU" sz="2400" dirty="0">
              <a:cs typeface="Times New Roman" panose="02020603050405020304" pitchFamily="18" charset="0"/>
            </a:endParaRPr>
          </a:p>
          <a:p>
            <a:r>
              <a:rPr lang="en-US" sz="2400" dirty="0">
                <a:cs typeface="Times New Roman" panose="02020603050405020304" pitchFamily="18" charset="0"/>
              </a:rPr>
              <a:t>Monitoring of nuclear reactor, non-proliferation of nuclear weapons</a:t>
            </a:r>
            <a:endParaRPr lang="ru-RU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6608D7-F8B3-50A5-4835-DCD869DDB349}"/>
              </a:ext>
            </a:extLst>
          </p:cNvPr>
          <p:cNvSpPr txBox="1"/>
          <p:nvPr/>
        </p:nvSpPr>
        <p:spPr>
          <a:xfrm>
            <a:off x="692651" y="1472152"/>
            <a:ext cx="10259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-10" dirty="0">
                <a:cs typeface="Times New Roman" panose="02020603050405020304" pitchFamily="18" charset="0"/>
              </a:rPr>
              <a:t>The purpose of </a:t>
            </a:r>
            <a:r>
              <a:rPr lang="en-US" sz="2400" spc="-10" dirty="0"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US" sz="2400" spc="-10" dirty="0" err="1">
                <a:cs typeface="Times New Roman" panose="02020603050405020304" pitchFamily="18" charset="0"/>
              </a:rPr>
              <a:t>GeN</a:t>
            </a:r>
            <a:r>
              <a:rPr lang="en-US" sz="2400" spc="-10" dirty="0">
                <a:cs typeface="Times New Roman" panose="02020603050405020304" pitchFamily="18" charset="0"/>
              </a:rPr>
              <a:t> is to study the properties of neutrinos using germanium detectors located near a power reactor.</a:t>
            </a:r>
            <a:endParaRPr lang="ru-RU" sz="24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B44B5B-87F8-674B-1685-89374C79C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A3AB23E1-9569-41DB-8E30-BD9F6B18A9BE}" type="slidenum">
              <a:rPr lang="ru-RU" sz="1600" smtClean="0">
                <a:solidFill>
                  <a:schemeClr val="tx1"/>
                </a:solidFill>
              </a:rPr>
              <a:t>2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943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6D7ABB29-2D10-C9E8-F6F6-3BA11559895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920346" y="6628663"/>
            <a:ext cx="206375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pPr marL="25400">
                <a:lnSpc>
                  <a:spcPts val="1240"/>
                </a:lnSpc>
              </a:pPr>
              <a:t>20</a:t>
            </a:fld>
            <a:endParaRPr lang="ru-RU" dirty="0"/>
          </a:p>
        </p:txBody>
      </p:sp>
      <p:sp>
        <p:nvSpPr>
          <p:cNvPr id="2" name="object 13">
            <a:extLst>
              <a:ext uri="{FF2B5EF4-FFF2-40B4-BE49-F238E27FC236}">
                <a16:creationId xmlns:a16="http://schemas.microsoft.com/office/drawing/2014/main" id="{D02A093C-BBAF-DDBB-5B2B-1FB81C620F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8976" y="10366"/>
            <a:ext cx="121920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pc="-55" dirty="0">
                <a:solidFill>
                  <a:schemeClr val="tx1"/>
                </a:solidFill>
              </a:rPr>
              <a:t>Quenching results</a:t>
            </a:r>
            <a:endParaRPr spc="-55" dirty="0">
              <a:solidFill>
                <a:schemeClr val="tx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722C371-5EE2-F2F7-5778-6E77BB3A3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8" y="805530"/>
            <a:ext cx="12079393" cy="51623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47800" y="6084004"/>
            <a:ext cx="9448800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085" algn="ctr">
              <a:lnSpc>
                <a:spcPct val="100000"/>
              </a:lnSpc>
              <a:tabLst>
                <a:tab pos="608965" algn="l"/>
                <a:tab pos="1228090" algn="l"/>
              </a:tabLst>
            </a:pPr>
            <a:r>
              <a:rPr lang="en-US" sz="1800" dirty="0"/>
              <a:t>The upper limit on a quenching parameter </a:t>
            </a:r>
            <a:r>
              <a:rPr lang="en-US" b="1" dirty="0">
                <a:cs typeface="Calibri"/>
              </a:rPr>
              <a:t>k &lt; 0.23</a:t>
            </a:r>
            <a:r>
              <a:rPr lang="ru-RU" dirty="0">
                <a:cs typeface="Calibri"/>
              </a:rPr>
              <a:t>,</a:t>
            </a:r>
            <a:r>
              <a:rPr lang="en-US" dirty="0">
                <a:cs typeface="Calibri"/>
              </a:rPr>
              <a:t> 90%  CL.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C2765A-B2DB-4112-9057-F7025DF46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8" y="2673412"/>
            <a:ext cx="7737963" cy="4023980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986A-E480-4779-BB91-6FE67C3E7AC4}" type="slidenum">
              <a:rPr lang="en-US" smtClean="0"/>
              <a:t>21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C87622-E3BA-4949-A7EA-521CE33BABB1}"/>
              </a:ext>
            </a:extLst>
          </p:cNvPr>
          <p:cNvSpPr txBox="1"/>
          <p:nvPr/>
        </p:nvSpPr>
        <p:spPr>
          <a:xfrm>
            <a:off x="119336" y="116632"/>
            <a:ext cx="11881320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J. </a:t>
            </a:r>
            <a:r>
              <a:rPr lang="en-US" b="1" dirty="0" err="1"/>
              <a:t>Colaresi</a:t>
            </a:r>
            <a:r>
              <a:rPr lang="en-US" b="1" dirty="0"/>
              <a:t>, J. I. Collar,* T. W. </a:t>
            </a:r>
            <a:r>
              <a:rPr lang="en-US" b="1" dirty="0" err="1"/>
              <a:t>Hossbach</a:t>
            </a:r>
            <a:r>
              <a:rPr lang="en-US" b="1" dirty="0"/>
              <a:t> , C. M. Lewis , and K. M. Yocum</a:t>
            </a:r>
            <a:r>
              <a:rPr lang="ru-RU" b="1" dirty="0"/>
              <a:t>, «</a:t>
            </a:r>
            <a:r>
              <a:rPr lang="en-US" b="1" dirty="0"/>
              <a:t>Measurement of Coherent Elastic Neutrino-Nucleus Scattering</a:t>
            </a:r>
            <a:r>
              <a:rPr lang="ru-RU" b="1" dirty="0"/>
              <a:t> </a:t>
            </a:r>
            <a:r>
              <a:rPr lang="en-US" b="1" dirty="0"/>
              <a:t>from Reactor Antineutrinos</a:t>
            </a:r>
            <a:r>
              <a:rPr lang="ru-RU" b="1" dirty="0"/>
              <a:t>»,</a:t>
            </a:r>
            <a:r>
              <a:rPr lang="en-US" b="1" dirty="0"/>
              <a:t> PHYSICAL REVIEW LETTERS 129, 211802 (2022)</a:t>
            </a:r>
            <a:endParaRPr lang="ru-RU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2D2F4B-1638-422C-A25F-879A9377A395}"/>
              </a:ext>
            </a:extLst>
          </p:cNvPr>
          <p:cNvSpPr txBox="1"/>
          <p:nvPr/>
        </p:nvSpPr>
        <p:spPr>
          <a:xfrm>
            <a:off x="191344" y="965627"/>
            <a:ext cx="7272808" cy="20313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Claimed about strong preference (p&lt;1.2</a:t>
            </a:r>
            <a:r>
              <a:rPr lang="en-US" dirty="0">
                <a:sym typeface="Symbol" panose="05050102010706020507" pitchFamily="18" charset="2"/>
              </a:rPr>
              <a:t></a:t>
            </a:r>
            <a:r>
              <a:rPr lang="en-US" dirty="0"/>
              <a:t>10</a:t>
            </a:r>
            <a:r>
              <a:rPr lang="en-US" baseline="30000" dirty="0"/>
              <a:t>−3</a:t>
            </a:r>
            <a:r>
              <a:rPr lang="en-US" dirty="0"/>
              <a:t>) for the presence of </a:t>
            </a:r>
            <a:r>
              <a:rPr lang="en-US" dirty="0" err="1"/>
              <a:t>CEνNS</a:t>
            </a:r>
            <a:r>
              <a:rPr lang="en-US" dirty="0"/>
              <a:t>.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Similar to </a:t>
            </a:r>
            <a:r>
              <a:rPr lang="el-GR" dirty="0"/>
              <a:t>ν</a:t>
            </a:r>
            <a:r>
              <a:rPr lang="en-US" dirty="0" err="1"/>
              <a:t>GeN</a:t>
            </a:r>
            <a:r>
              <a:rPr lang="en-US" dirty="0"/>
              <a:t> antineutrino flux from reactor (</a:t>
            </a:r>
            <a:r>
              <a:rPr lang="ru-RU" dirty="0"/>
              <a:t>4.8 10</a:t>
            </a:r>
            <a:r>
              <a:rPr lang="ru-RU" baseline="30000" dirty="0"/>
              <a:t>13</a:t>
            </a:r>
            <a:r>
              <a:rPr lang="ru-RU" dirty="0"/>
              <a:t> </a:t>
            </a:r>
            <a:r>
              <a:rPr lang="en-US" dirty="0"/>
              <a:t>v/cm2/sec)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Sideway location gives almost no overburden (cosmogenic background).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Almost no shielding against fast neutrons.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Different shielding during reactor ON and 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Big difference in background levels during reactor ON and OFF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Moderate energy resolution </a:t>
            </a:r>
            <a:r>
              <a:rPr lang="en-US" dirty="0">
                <a:sym typeface="Symbol" panose="05050102010706020507" pitchFamily="18" charset="2"/>
              </a:rPr>
              <a:t>&gt; 160 eV (FWHM) (in nuGeN – 101.6(5) eV)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7867246-EBAD-4DDC-A6F9-AE889BF60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752" y="847409"/>
            <a:ext cx="4399572" cy="564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58292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1328" y="1133856"/>
            <a:ext cx="8888674" cy="5529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59882" y="2806714"/>
            <a:ext cx="3978910" cy="12445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5"/>
              </a:spcBef>
            </a:pPr>
            <a:r>
              <a:rPr lang="en-US" sz="2000" spc="-5" dirty="0">
                <a:cs typeface="Times New Roman" panose="02020603050405020304" pitchFamily="18" charset="0"/>
              </a:rPr>
              <a:t>The new power supply line of the facility, grounding and improved anti-radon nitrogen purge have reduced background and noise levels.</a:t>
            </a:r>
            <a:endParaRPr sz="2000" dirty="0">
              <a:cs typeface="Times New Roman" panose="02020603050405020304" pitchFamily="18" charset="0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FD7F066-2081-405A-E3F0-00D846F2531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22</a:t>
            </a:fld>
            <a:endParaRPr lang="ru-RU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94CF22F-3A17-AE33-D3A4-243884144973}"/>
              </a:ext>
            </a:extLst>
          </p:cNvPr>
          <p:cNvSpPr txBox="1">
            <a:spLocks/>
          </p:cNvSpPr>
          <p:nvPr/>
        </p:nvSpPr>
        <p:spPr bwMode="auto">
          <a:xfrm>
            <a:off x="1909192" y="-4313"/>
            <a:ext cx="8229600" cy="66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solidFill>
                  <a:srgbClr val="003300"/>
                </a:solidFill>
              </a:rPr>
              <a:t>Upgrade</a:t>
            </a:r>
            <a:r>
              <a:rPr lang="en-US" kern="0" dirty="0">
                <a:solidFill>
                  <a:srgbClr val="003300"/>
                </a:solidFill>
                <a:latin typeface="+mn-lt"/>
              </a:rPr>
              <a:t> </a:t>
            </a:r>
            <a:r>
              <a:rPr lang="en-US" sz="4400" spc="-10" dirty="0">
                <a:solidFill>
                  <a:schemeClr val="tx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US" sz="4400" spc="-10" dirty="0" err="1">
                <a:solidFill>
                  <a:schemeClr val="tx1"/>
                </a:solidFill>
                <a:cs typeface="Times New Roman" panose="02020603050405020304" pitchFamily="18" charset="0"/>
              </a:rPr>
              <a:t>GeN</a:t>
            </a:r>
            <a:r>
              <a:rPr lang="en-US" sz="4400" spc="-10" dirty="0">
                <a:solidFill>
                  <a:schemeClr val="tx1"/>
                </a:solidFill>
                <a:cs typeface="Times New Roman" panose="02020603050405020304" pitchFamily="18" charset="0"/>
              </a:rPr>
              <a:t> to 2022 year</a:t>
            </a:r>
            <a:r>
              <a:rPr lang="en-US" kern="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874381"/>
            <a:ext cx="11593288" cy="6011003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 bwMode="auto">
          <a:xfrm>
            <a:off x="1909192" y="-4313"/>
            <a:ext cx="8229600" cy="66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kern="0" dirty="0">
                <a:solidFill>
                  <a:srgbClr val="003300"/>
                </a:solidFill>
              </a:rPr>
              <a:t>µ</a:t>
            </a:r>
            <a:r>
              <a:rPr lang="en-US" kern="0" dirty="0">
                <a:solidFill>
                  <a:srgbClr val="003300"/>
                </a:solidFill>
              </a:rPr>
              <a:t>Veto and others cuts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986A-E480-4779-BB91-6FE67C3E7AC4}" type="slidenum">
              <a:rPr lang="en-US" smtClean="0"/>
              <a:t>23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7D3610-E4D8-44AE-BC5E-878E78248F21}"/>
              </a:ext>
            </a:extLst>
          </p:cNvPr>
          <p:cNvSpPr txBox="1"/>
          <p:nvPr/>
        </p:nvSpPr>
        <p:spPr>
          <a:xfrm>
            <a:off x="983432" y="694437"/>
            <a:ext cx="10009112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Matches with the muon veto can reduce the background associated with muons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The efficiency after all cuts was 85.3(19)% (according to the intensity of 10.37 keV peak)</a:t>
            </a:r>
            <a:endParaRPr lang="en-US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453439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61DBF0-4904-9FD5-A6A8-DAE52E55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23E1-9569-41DB-8E30-BD9F6B18A9BE}" type="slidenum">
              <a:rPr lang="ru-RU" smtClean="0"/>
              <a:t>24</a:t>
            </a:fld>
            <a:endParaRPr lang="ru-RU"/>
          </a:p>
        </p:txBody>
      </p:sp>
      <p:sp>
        <p:nvSpPr>
          <p:cNvPr id="5" name="object 2"/>
          <p:cNvSpPr txBox="1"/>
          <p:nvPr/>
        </p:nvSpPr>
        <p:spPr>
          <a:xfrm>
            <a:off x="881999" y="1050812"/>
            <a:ext cx="10428001" cy="402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0" tIns="32384" rIns="0" bIns="0" rtlCol="0">
            <a:spAutoFit/>
          </a:bodyPr>
          <a:lstStyle/>
          <a:p>
            <a:pPr algn="ctr" hangingPunct="0"/>
            <a:r>
              <a:rPr lang="en-US" sz="2400" dirty="0">
                <a:ea typeface="Source Han Sans CN" pitchFamily="2"/>
                <a:cs typeface="Droid Sans Devanagari" pitchFamily="2"/>
              </a:rPr>
              <a:t>Sensitivity assessment with the background measured at the KNPP (reactor: off)</a:t>
            </a:r>
          </a:p>
        </p:txBody>
      </p:sp>
      <p:sp>
        <p:nvSpPr>
          <p:cNvPr id="6" name="object 4"/>
          <p:cNvSpPr txBox="1">
            <a:spLocks/>
          </p:cNvSpPr>
          <p:nvPr/>
        </p:nvSpPr>
        <p:spPr>
          <a:xfrm>
            <a:off x="0" y="-61554"/>
            <a:ext cx="12192000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" algn="ctr">
              <a:lnSpc>
                <a:spcPct val="100000"/>
              </a:lnSpc>
              <a:spcBef>
                <a:spcPts val="100"/>
              </a:spcBef>
            </a:pPr>
            <a:r>
              <a:rPr lang="en-US" spc="-5" dirty="0">
                <a:cs typeface="Times New Roman" panose="02020603050405020304" pitchFamily="18" charset="0"/>
              </a:rPr>
              <a:t>Sensitivity to neutrino magnetic moment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958975"/>
            <a:ext cx="8199746" cy="4762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48472" y="2240277"/>
            <a:ext cx="3767328" cy="39296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108847" tIns="54423" rIns="108847" bIns="54423" anchorCtr="0" compatLnSpc="0">
            <a:spAutoFit/>
          </a:bodyPr>
          <a:lstStyle/>
          <a:p>
            <a:pPr hangingPunct="0"/>
            <a:r>
              <a:rPr lang="en-US" sz="2000" dirty="0">
                <a:ea typeface="Source Han Sans CN" pitchFamily="2"/>
                <a:cs typeface="Times New Roman" panose="02020603050405020304" pitchFamily="18" charset="0"/>
              </a:rPr>
              <a:t>Changing the measured background to a model :</a:t>
            </a:r>
          </a:p>
          <a:p>
            <a:pPr hangingPunct="0"/>
            <a:r>
              <a:rPr lang="en-US" sz="2000" dirty="0">
                <a:ea typeface="Source Han Sans CN" pitchFamily="2"/>
                <a:cs typeface="Times New Roman" panose="02020603050405020304" pitchFamily="18" charset="0"/>
              </a:rPr>
              <a:t>-&gt; 4.0</a:t>
            </a:r>
            <a:r>
              <a:rPr lang="en-US" sz="2000" dirty="0">
                <a:ea typeface="Liberation Sans" pitchFamily="34"/>
                <a:cs typeface="Times New Roman" panose="02020603050405020304" pitchFamily="18" charset="0"/>
              </a:rPr>
              <a:t>·</a:t>
            </a:r>
            <a:r>
              <a:rPr lang="en-US" sz="2000" dirty="0">
                <a:solidFill>
                  <a:srgbClr val="000000"/>
                </a:solidFill>
                <a:ea typeface="Liberation Sans" pitchFamily="34"/>
                <a:cs typeface="Times New Roman" panose="02020603050405020304" pitchFamily="18" charset="0"/>
              </a:rPr>
              <a:t>10</a:t>
            </a:r>
            <a:r>
              <a:rPr lang="en-US" sz="2000" baseline="30000" dirty="0">
                <a:solidFill>
                  <a:srgbClr val="000000"/>
                </a:solidFill>
                <a:ea typeface="Liberation Sans" pitchFamily="34"/>
                <a:cs typeface="Times New Roman" panose="02020603050405020304" pitchFamily="18" charset="0"/>
              </a:rPr>
              <a:t>-11</a:t>
            </a:r>
            <a:r>
              <a:rPr lang="en-US" sz="2000" dirty="0">
                <a:solidFill>
                  <a:srgbClr val="000000"/>
                </a:solidFill>
                <a:ea typeface="Liberation Sans" pitchFamily="34"/>
                <a:cs typeface="Times New Roman" panose="02020603050405020304" pitchFamily="18" charset="0"/>
              </a:rPr>
              <a:t> µ</a:t>
            </a:r>
            <a:r>
              <a:rPr lang="en-US" sz="2000" baseline="-25000" dirty="0">
                <a:solidFill>
                  <a:srgbClr val="000000"/>
                </a:solidFill>
                <a:ea typeface="Liberation Sans" pitchFamily="34"/>
                <a:cs typeface="Times New Roman" panose="02020603050405020304" pitchFamily="18" charset="0"/>
              </a:rPr>
              <a:t>B</a:t>
            </a:r>
            <a:r>
              <a:rPr lang="en-US" sz="2000" dirty="0">
                <a:ea typeface="Source Han Sans CN" pitchFamily="2"/>
                <a:cs typeface="Times New Roman" panose="02020603050405020304" pitchFamily="18" charset="0"/>
              </a:rPr>
              <a:t>, [2.8,5.1]</a:t>
            </a:r>
            <a:r>
              <a:rPr lang="en-US" sz="2000" dirty="0">
                <a:ea typeface="Liberation Sans" pitchFamily="34"/>
                <a:cs typeface="Times New Roman" panose="02020603050405020304" pitchFamily="18" charset="0"/>
              </a:rPr>
              <a:t>·</a:t>
            </a:r>
            <a:r>
              <a:rPr lang="en-US" sz="2000" dirty="0">
                <a:solidFill>
                  <a:srgbClr val="000000"/>
                </a:solidFill>
                <a:ea typeface="Liberation Sans" pitchFamily="34"/>
                <a:cs typeface="Times New Roman" panose="02020603050405020304" pitchFamily="18" charset="0"/>
              </a:rPr>
              <a:t>10</a:t>
            </a:r>
            <a:r>
              <a:rPr lang="en-US" sz="2000" baseline="30000" dirty="0">
                <a:solidFill>
                  <a:srgbClr val="000000"/>
                </a:solidFill>
                <a:ea typeface="Liberation Sans" pitchFamily="34"/>
                <a:cs typeface="Times New Roman" panose="02020603050405020304" pitchFamily="18" charset="0"/>
              </a:rPr>
              <a:t>-11</a:t>
            </a:r>
            <a:r>
              <a:rPr lang="en-US" sz="2000" dirty="0">
                <a:solidFill>
                  <a:srgbClr val="000000"/>
                </a:solidFill>
                <a:ea typeface="Liberation Sans" pitchFamily="34"/>
                <a:cs typeface="Times New Roman" panose="02020603050405020304" pitchFamily="18" charset="0"/>
              </a:rPr>
              <a:t> µ</a:t>
            </a:r>
            <a:r>
              <a:rPr lang="en-US" sz="2000" baseline="-25000" dirty="0">
                <a:solidFill>
                  <a:srgbClr val="000000"/>
                </a:solidFill>
                <a:ea typeface="Liberation Sans" pitchFamily="34"/>
                <a:cs typeface="Times New Roman" panose="02020603050405020304" pitchFamily="18" charset="0"/>
              </a:rPr>
              <a:t>B</a:t>
            </a:r>
          </a:p>
          <a:p>
            <a:pPr hangingPunct="0"/>
            <a:endParaRPr lang="en-US" sz="2000" dirty="0">
              <a:ea typeface="Source Han Sans CN" pitchFamily="2"/>
              <a:cs typeface="Times New Roman" panose="02020603050405020304" pitchFamily="18" charset="0"/>
            </a:endParaRPr>
          </a:p>
          <a:p>
            <a:pPr hangingPunct="0"/>
            <a:r>
              <a:rPr lang="en-US" sz="2000" dirty="0">
                <a:ea typeface="Source Han Sans CN" pitchFamily="2"/>
                <a:cs typeface="Times New Roman" panose="02020603050405020304" pitchFamily="18" charset="0"/>
              </a:rPr>
              <a:t>Increasing the statistics with the reactor turned on to 900 days:</a:t>
            </a:r>
          </a:p>
          <a:p>
            <a:pPr hangingPunct="0"/>
            <a:r>
              <a:rPr lang="en-US" sz="2000" dirty="0">
                <a:ea typeface="Source Han Sans CN" pitchFamily="2"/>
                <a:cs typeface="Times New Roman" panose="02020603050405020304" pitchFamily="18" charset="0"/>
              </a:rPr>
              <a:t>-&gt; 2.5</a:t>
            </a:r>
            <a:r>
              <a:rPr lang="en-US" sz="2000" dirty="0">
                <a:ea typeface="Liberation Sans" pitchFamily="34"/>
                <a:cs typeface="Times New Roman" panose="02020603050405020304" pitchFamily="18" charset="0"/>
              </a:rPr>
              <a:t>·</a:t>
            </a:r>
            <a:r>
              <a:rPr lang="en-US" sz="2000" dirty="0">
                <a:solidFill>
                  <a:srgbClr val="000000"/>
                </a:solidFill>
                <a:ea typeface="Liberation Sans" pitchFamily="34"/>
                <a:cs typeface="Times New Roman" panose="02020603050405020304" pitchFamily="18" charset="0"/>
              </a:rPr>
              <a:t>10</a:t>
            </a:r>
            <a:r>
              <a:rPr lang="en-US" sz="2000" baseline="30000" dirty="0">
                <a:solidFill>
                  <a:srgbClr val="000000"/>
                </a:solidFill>
                <a:ea typeface="Liberation Sans" pitchFamily="34"/>
                <a:cs typeface="Times New Roman" panose="02020603050405020304" pitchFamily="18" charset="0"/>
              </a:rPr>
              <a:t>-11</a:t>
            </a:r>
            <a:r>
              <a:rPr lang="en-US" sz="2000" dirty="0">
                <a:solidFill>
                  <a:srgbClr val="000000"/>
                </a:solidFill>
                <a:ea typeface="Liberation Sans" pitchFamily="34"/>
                <a:cs typeface="Times New Roman" panose="02020603050405020304" pitchFamily="18" charset="0"/>
              </a:rPr>
              <a:t> µ</a:t>
            </a:r>
            <a:r>
              <a:rPr lang="en-US" sz="2000" baseline="-25000" dirty="0">
                <a:solidFill>
                  <a:srgbClr val="000000"/>
                </a:solidFill>
                <a:ea typeface="Liberation Sans" pitchFamily="34"/>
                <a:cs typeface="Times New Roman" panose="02020603050405020304" pitchFamily="18" charset="0"/>
              </a:rPr>
              <a:t>B</a:t>
            </a:r>
            <a:r>
              <a:rPr lang="en-US" sz="2000" dirty="0">
                <a:ea typeface="Source Han Sans CN" pitchFamily="2"/>
                <a:cs typeface="Times New Roman" panose="02020603050405020304" pitchFamily="18" charset="0"/>
              </a:rPr>
              <a:t>, [1.8,3.3]</a:t>
            </a:r>
            <a:r>
              <a:rPr lang="en-US" sz="2000" dirty="0">
                <a:ea typeface="Liberation Sans" pitchFamily="34"/>
                <a:cs typeface="Times New Roman" panose="02020603050405020304" pitchFamily="18" charset="0"/>
              </a:rPr>
              <a:t>·</a:t>
            </a:r>
            <a:r>
              <a:rPr lang="en-US" sz="2000" dirty="0">
                <a:solidFill>
                  <a:srgbClr val="000000"/>
                </a:solidFill>
                <a:ea typeface="Liberation Sans" pitchFamily="34"/>
                <a:cs typeface="Times New Roman" panose="02020603050405020304" pitchFamily="18" charset="0"/>
              </a:rPr>
              <a:t>10</a:t>
            </a:r>
            <a:r>
              <a:rPr lang="en-US" sz="2000" baseline="30000" dirty="0">
                <a:solidFill>
                  <a:srgbClr val="000000"/>
                </a:solidFill>
                <a:ea typeface="Liberation Sans" pitchFamily="34"/>
                <a:cs typeface="Times New Roman" panose="02020603050405020304" pitchFamily="18" charset="0"/>
              </a:rPr>
              <a:t>-11</a:t>
            </a:r>
            <a:r>
              <a:rPr lang="en-US" sz="2000" dirty="0">
                <a:solidFill>
                  <a:srgbClr val="000000"/>
                </a:solidFill>
                <a:ea typeface="Liberation Sans" pitchFamily="34"/>
                <a:cs typeface="Times New Roman" panose="02020603050405020304" pitchFamily="18" charset="0"/>
              </a:rPr>
              <a:t> µ</a:t>
            </a:r>
            <a:r>
              <a:rPr lang="en-US" sz="2000" baseline="-25000" dirty="0">
                <a:solidFill>
                  <a:srgbClr val="000000"/>
                </a:solidFill>
                <a:ea typeface="Liberation Sans" pitchFamily="34"/>
                <a:cs typeface="Times New Roman" panose="02020603050405020304" pitchFamily="18" charset="0"/>
              </a:rPr>
              <a:t>B</a:t>
            </a:r>
            <a:endParaRPr lang="ru-RU" sz="2000" baseline="-25000" dirty="0">
              <a:solidFill>
                <a:srgbClr val="000000"/>
              </a:solidFill>
              <a:ea typeface="Liberation Sans" pitchFamily="34"/>
              <a:cs typeface="Times New Roman" panose="02020603050405020304" pitchFamily="18" charset="0"/>
            </a:endParaRPr>
          </a:p>
          <a:p>
            <a:pPr hangingPunct="0"/>
            <a:endParaRPr lang="ru-RU" sz="2000" baseline="-25000" dirty="0">
              <a:solidFill>
                <a:srgbClr val="000000"/>
              </a:solidFill>
              <a:ea typeface="Source Han Sans CN" pitchFamily="2"/>
              <a:cs typeface="Times New Roman" panose="02020603050405020304" pitchFamily="18" charset="0"/>
            </a:endParaRPr>
          </a:p>
          <a:p>
            <a:pPr hangingPunct="0"/>
            <a:endParaRPr lang="ru-RU" sz="2000" baseline="-25000" dirty="0">
              <a:solidFill>
                <a:srgbClr val="000000"/>
              </a:solidFill>
              <a:ea typeface="Source Han Sans CN" pitchFamily="2"/>
              <a:cs typeface="Times New Roman" panose="02020603050405020304" pitchFamily="18" charset="0"/>
            </a:endParaRPr>
          </a:p>
          <a:p>
            <a:pPr hangingPunct="0"/>
            <a:r>
              <a:rPr lang="en-US" sz="2000" dirty="0">
                <a:ea typeface="Source Han Sans CN" pitchFamily="2"/>
                <a:cs typeface="Times New Roman" panose="02020603050405020304" pitchFamily="18" charset="0"/>
              </a:rPr>
              <a:t>Sensitivity</a:t>
            </a:r>
            <a:r>
              <a:rPr lang="ru-RU" sz="2000" dirty="0">
                <a:ea typeface="Source Han Sans CN" pitchFamily="2"/>
                <a:cs typeface="Times New Roman" panose="02020603050405020304" pitchFamily="18" charset="0"/>
              </a:rPr>
              <a:t> </a:t>
            </a:r>
            <a:r>
              <a:rPr lang="en-US" sz="2000" dirty="0">
                <a:ea typeface="Source Han Sans CN" pitchFamily="2"/>
                <a:cs typeface="Times New Roman" panose="02020603050405020304" pitchFamily="18" charset="0"/>
              </a:rPr>
              <a:t>GEMMA:</a:t>
            </a:r>
            <a:endParaRPr lang="ru-RU" sz="2000" dirty="0">
              <a:ea typeface="Source Han Sans CN" pitchFamily="2"/>
              <a:cs typeface="Times New Roman" panose="02020603050405020304" pitchFamily="18" charset="0"/>
            </a:endParaRPr>
          </a:p>
          <a:p>
            <a:pPr hangingPunct="0"/>
            <a:r>
              <a:rPr lang="en-US" sz="2000" dirty="0">
                <a:ea typeface="Source Han Sans CN" pitchFamily="2"/>
                <a:cs typeface="Times New Roman" panose="02020603050405020304" pitchFamily="18" charset="0"/>
              </a:rPr>
              <a:t>3.4</a:t>
            </a:r>
            <a:r>
              <a:rPr lang="en-US" sz="2000" dirty="0">
                <a:ea typeface="Liberation Sans" pitchFamily="34"/>
                <a:cs typeface="Times New Roman" panose="02020603050405020304" pitchFamily="18" charset="0"/>
              </a:rPr>
              <a:t>·</a:t>
            </a:r>
            <a:r>
              <a:rPr lang="en-US" sz="2000" dirty="0">
                <a:solidFill>
                  <a:srgbClr val="000000"/>
                </a:solidFill>
                <a:ea typeface="Liberation Sans" pitchFamily="34"/>
                <a:cs typeface="Times New Roman" panose="02020603050405020304" pitchFamily="18" charset="0"/>
              </a:rPr>
              <a:t>10</a:t>
            </a:r>
            <a:r>
              <a:rPr lang="en-US" sz="2000" baseline="30000" dirty="0">
                <a:solidFill>
                  <a:srgbClr val="000000"/>
                </a:solidFill>
                <a:ea typeface="Liberation Sans" pitchFamily="34"/>
                <a:cs typeface="Times New Roman" panose="02020603050405020304" pitchFamily="18" charset="0"/>
              </a:rPr>
              <a:t>-11</a:t>
            </a:r>
            <a:r>
              <a:rPr lang="en-US" sz="2000" dirty="0">
                <a:solidFill>
                  <a:srgbClr val="000000"/>
                </a:solidFill>
                <a:ea typeface="Liberation Sans" pitchFamily="34"/>
                <a:cs typeface="Times New Roman" panose="02020603050405020304" pitchFamily="18" charset="0"/>
              </a:rPr>
              <a:t> µ</a:t>
            </a:r>
            <a:r>
              <a:rPr lang="en-US" sz="2000" baseline="-25000" dirty="0">
                <a:solidFill>
                  <a:srgbClr val="000000"/>
                </a:solidFill>
                <a:ea typeface="Liberation Sans" pitchFamily="34"/>
                <a:cs typeface="Times New Roman" panose="02020603050405020304" pitchFamily="18" charset="0"/>
              </a:rPr>
              <a:t>B</a:t>
            </a:r>
            <a:r>
              <a:rPr lang="en-US" sz="2000" dirty="0">
                <a:ea typeface="Source Han Sans CN" pitchFamily="2"/>
                <a:cs typeface="Times New Roman" panose="02020603050405020304" pitchFamily="18" charset="0"/>
              </a:rPr>
              <a:t>, [2.8,4.1]</a:t>
            </a:r>
            <a:r>
              <a:rPr lang="en-US" sz="2000" dirty="0">
                <a:ea typeface="Liberation Sans" pitchFamily="34"/>
                <a:cs typeface="Times New Roman" panose="02020603050405020304" pitchFamily="18" charset="0"/>
              </a:rPr>
              <a:t>·</a:t>
            </a:r>
            <a:r>
              <a:rPr lang="en-US" sz="2000" dirty="0">
                <a:solidFill>
                  <a:srgbClr val="000000"/>
                </a:solidFill>
                <a:ea typeface="Liberation Sans" pitchFamily="34"/>
                <a:cs typeface="Times New Roman" panose="02020603050405020304" pitchFamily="18" charset="0"/>
              </a:rPr>
              <a:t>10</a:t>
            </a:r>
            <a:r>
              <a:rPr lang="en-US" sz="2000" baseline="30000" dirty="0">
                <a:solidFill>
                  <a:srgbClr val="000000"/>
                </a:solidFill>
                <a:ea typeface="Liberation Sans" pitchFamily="34"/>
                <a:cs typeface="Times New Roman" panose="02020603050405020304" pitchFamily="18" charset="0"/>
              </a:rPr>
              <a:t>-11</a:t>
            </a:r>
            <a:r>
              <a:rPr lang="en-US" sz="2000" dirty="0">
                <a:solidFill>
                  <a:srgbClr val="000000"/>
                </a:solidFill>
                <a:ea typeface="Liberation Sans" pitchFamily="34"/>
                <a:cs typeface="Times New Roman" panose="02020603050405020304" pitchFamily="18" charset="0"/>
              </a:rPr>
              <a:t> µ</a:t>
            </a:r>
            <a:r>
              <a:rPr lang="en-US" sz="2000" baseline="-25000" dirty="0">
                <a:solidFill>
                  <a:srgbClr val="000000"/>
                </a:solidFill>
                <a:ea typeface="Liberation Sans" pitchFamily="34"/>
                <a:cs typeface="Times New Roman" panose="02020603050405020304" pitchFamily="18" charset="0"/>
              </a:rPr>
              <a:t>B</a:t>
            </a:r>
          </a:p>
          <a:p>
            <a:pPr hangingPunct="0"/>
            <a:endParaRPr lang="ru-RU" sz="800" baseline="-25000" dirty="0">
              <a:solidFill>
                <a:srgbClr val="000000"/>
              </a:solidFill>
              <a:ea typeface="Liberation Sans" pitchFamily="34"/>
              <a:cs typeface="Times New Roman" panose="02020603050405020304" pitchFamily="18" charset="0"/>
            </a:endParaRPr>
          </a:p>
          <a:p>
            <a:pPr hangingPunct="0"/>
            <a:endParaRPr lang="ru-RU" sz="800" baseline="-25000" dirty="0">
              <a:solidFill>
                <a:srgbClr val="000000"/>
              </a:solidFill>
              <a:ea typeface="Liberation Sans" pitchFamily="34"/>
              <a:cs typeface="Times New Roman" panose="02020603050405020304" pitchFamily="18" charset="0"/>
            </a:endParaRPr>
          </a:p>
          <a:p>
            <a:pPr hangingPunct="0"/>
            <a:endParaRPr lang="ru-RU" sz="800" baseline="-25000" dirty="0">
              <a:solidFill>
                <a:srgbClr val="000000"/>
              </a:solidFill>
              <a:ea typeface="Liberation Sans" pitchFamily="3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61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 bwMode="auto">
          <a:xfrm>
            <a:off x="0" y="0"/>
            <a:ext cx="12192000" cy="612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  <a:cs typeface="Times New Roman" panose="02020603050405020304" pitchFamily="18" charset="0"/>
              </a:rPr>
              <a:t>The neutrino magnetic moment (NMM)</a:t>
            </a:r>
            <a:endParaRPr lang="en-US" sz="3600" kern="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20140" y="83012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CC986A-E480-4779-BB91-6FE67C3E7AC4}" type="slidenum">
              <a:rPr lang="en-US" smtClean="0"/>
              <a:pPr>
                <a:defRPr/>
              </a:pPr>
              <a:t>25</a:t>
            </a:fld>
            <a:endParaRPr lang="en-US" sz="1200" dirty="0">
              <a:solidFill>
                <a:srgbClr val="003300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Rectangle 5">
            <a:extLst>
              <a:ext uri="{FF2B5EF4-FFF2-40B4-BE49-F238E27FC236}">
                <a16:creationId xmlns:a16="http://schemas.microsoft.com/office/drawing/2014/main" id="{D9A4D56A-FADC-4053-8D1F-91FFCD6AB66C}"/>
              </a:ext>
            </a:extLst>
          </p:cNvPr>
          <p:cNvSpPr/>
          <p:nvPr/>
        </p:nvSpPr>
        <p:spPr>
          <a:xfrm>
            <a:off x="439741" y="1227602"/>
            <a:ext cx="5427659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33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spc="-10" dirty="0">
                <a:cs typeface="Times New Roman" panose="02020603050405020304" pitchFamily="18" charset="0"/>
              </a:rPr>
              <a:t>The minimally Extended Standard Model predicts a very small value of the magnetic moment for massive neutrinos</a:t>
            </a:r>
            <a:r>
              <a:rPr lang="ru-RU" sz="2000" spc="-10" dirty="0">
                <a:cs typeface="Times New Roman" panose="02020603050405020304" pitchFamily="18" charset="0"/>
              </a:rPr>
              <a:t>  (μ</a:t>
            </a:r>
            <a:r>
              <a:rPr lang="ru-RU" sz="2000" spc="-10" baseline="-25000" dirty="0">
                <a:cs typeface="Times New Roman" panose="02020603050405020304" pitchFamily="18" charset="0"/>
              </a:rPr>
              <a:t>ν </a:t>
            </a:r>
            <a:r>
              <a:rPr lang="ru-RU" sz="2000" spc="-10" dirty="0">
                <a:cs typeface="Times New Roman" panose="02020603050405020304" pitchFamily="18" charset="0"/>
              </a:rPr>
              <a:t>&lt; 10</a:t>
            </a:r>
            <a:r>
              <a:rPr lang="ru-RU" sz="2000" spc="-10" baseline="30000" dirty="0">
                <a:cs typeface="Times New Roman" panose="02020603050405020304" pitchFamily="18" charset="0"/>
              </a:rPr>
              <a:t>–19</a:t>
            </a:r>
            <a:r>
              <a:rPr lang="ru-RU" sz="2000" spc="-10" dirty="0">
                <a:cs typeface="Times New Roman" panose="02020603050405020304" pitchFamily="18" charset="0"/>
              </a:rPr>
              <a:t>μB), </a:t>
            </a:r>
            <a:r>
              <a:rPr lang="en-US" sz="2000" spc="-10" dirty="0">
                <a:cs typeface="Times New Roman" panose="02020603050405020304" pitchFamily="18" charset="0"/>
              </a:rPr>
              <a:t>which cannot be measured in modern experiments. However, physics outside the Standard Model can lead to an abnormal NMM value higher than</a:t>
            </a:r>
            <a:r>
              <a:rPr lang="ru-RU" sz="2000" dirty="0">
                <a:cs typeface="Times New Roman" panose="02020603050405020304" pitchFamily="18" charset="0"/>
              </a:rPr>
              <a:t> 10</a:t>
            </a:r>
            <a:r>
              <a:rPr lang="ru-RU" sz="2000" baseline="30000" dirty="0">
                <a:cs typeface="Times New Roman" panose="02020603050405020304" pitchFamily="18" charset="0"/>
              </a:rPr>
              <a:t>–14</a:t>
            </a:r>
            <a:r>
              <a:rPr lang="ru-RU" sz="2000" dirty="0">
                <a:cs typeface="Times New Roman" panose="02020603050405020304" pitchFamily="18" charset="0"/>
              </a:rPr>
              <a:t>  </a:t>
            </a:r>
            <a:r>
              <a:rPr lang="el-GR" sz="2000" dirty="0">
                <a:cs typeface="Times New Roman" panose="02020603050405020304" pitchFamily="18" charset="0"/>
              </a:rPr>
              <a:t>μ</a:t>
            </a:r>
            <a:r>
              <a:rPr lang="en-US" sz="2000" dirty="0">
                <a:cs typeface="Times New Roman" panose="02020603050405020304" pitchFamily="18" charset="0"/>
              </a:rPr>
              <a:t>B</a:t>
            </a:r>
            <a:r>
              <a:rPr lang="ru-RU" sz="2000" dirty="0">
                <a:cs typeface="Times New Roman" panose="02020603050405020304" pitchFamily="18" charset="0"/>
              </a:rPr>
              <a:t>.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4298366"/>
            <a:ext cx="3962400" cy="237171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110648" y="1506971"/>
            <a:ext cx="5086183" cy="82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711" y="2733815"/>
            <a:ext cx="4638689" cy="105450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104022" y="2366212"/>
            <a:ext cx="5697385" cy="4230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108847" tIns="54423" rIns="108847" bIns="54423" anchorCtr="0" compatLnSpc="0">
            <a:spAutoFit/>
          </a:bodyPr>
          <a:lstStyle/>
          <a:p>
            <a:pPr algn="ctr" hangingPunct="0"/>
            <a:r>
              <a:rPr lang="en-US" sz="2000" dirty="0">
                <a:ea typeface="Source Han Sans CN" pitchFamily="2"/>
                <a:cs typeface="Times New Roman" panose="02020603050405020304" pitchFamily="18" charset="0"/>
              </a:rPr>
              <a:t>Method: search for e/m scattering by electrons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094429" y="1025203"/>
            <a:ext cx="5716571" cy="4230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108847" tIns="54423" rIns="108847" bIns="54423" anchorCtr="0" compatLnSpc="0">
            <a:spAutoFit/>
          </a:bodyPr>
          <a:lstStyle/>
          <a:p>
            <a:pPr hangingPunct="0"/>
            <a:r>
              <a:rPr lang="en-US" sz="2000" dirty="0">
                <a:ea typeface="Source Han Sans CN" pitchFamily="2"/>
                <a:cs typeface="Times New Roman" panose="02020603050405020304" pitchFamily="18" charset="0"/>
              </a:rPr>
              <a:t>In SM augmented by right neutrinos: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94429" y="3855460"/>
            <a:ext cx="5706978" cy="4230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108847" tIns="54423" rIns="108847" bIns="54423" anchorCtr="0" compatLnSpc="0">
            <a:spAutoFit/>
          </a:bodyPr>
          <a:lstStyle/>
          <a:p>
            <a:pPr algn="ctr" hangingPunct="0"/>
            <a:r>
              <a:rPr lang="en-US" sz="2000" dirty="0">
                <a:ea typeface="Source Han Sans CN" pitchFamily="2"/>
                <a:cs typeface="Times New Roman" panose="02020603050405020304" pitchFamily="18" charset="0"/>
              </a:rPr>
              <a:t>The cross section is ~1/T, best from a low threshold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39741" y="3581290"/>
            <a:ext cx="5424517" cy="7170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600"/>
            </a:pPr>
            <a:r>
              <a:rPr lang="en-US" sz="2000" dirty="0">
                <a:ea typeface="Source Han Sans CN" pitchFamily="2"/>
                <a:cs typeface="Times New Roman" panose="02020603050405020304" pitchFamily="18" charset="0"/>
              </a:rPr>
              <a:t>A</a:t>
            </a:r>
            <a:r>
              <a:rPr lang="en-US" sz="2000" b="0" i="0" u="none" strike="noStrike" kern="1200" cap="none" dirty="0">
                <a:ln>
                  <a:noFill/>
                </a:ln>
                <a:ea typeface="Source Han Sans CN" pitchFamily="2"/>
                <a:cs typeface="Times New Roman" panose="02020603050405020304" pitchFamily="18" charset="0"/>
              </a:rPr>
              <a:t>im: for a tougher limit compared to GEMMA: &lt;2.9</a:t>
            </a:r>
            <a:r>
              <a:rPr lang="en-US" sz="2000" b="0" i="0" u="none" strike="noStrike" kern="1200" cap="none" dirty="0">
                <a:ln>
                  <a:noFill/>
                </a:ln>
                <a:ea typeface="Liberation Sans" pitchFamily="34"/>
                <a:cs typeface="Times New Roman" panose="02020603050405020304" pitchFamily="18" charset="0"/>
              </a:rPr>
              <a:t>·10</a:t>
            </a:r>
            <a:r>
              <a:rPr lang="en-US" sz="2000" b="0" i="0" u="none" strike="noStrike" kern="1200" cap="none" baseline="30000" dirty="0">
                <a:ln>
                  <a:noFill/>
                </a:ln>
                <a:ea typeface="Liberation Sans" pitchFamily="34"/>
                <a:cs typeface="Times New Roman" panose="02020603050405020304" pitchFamily="18" charset="0"/>
              </a:rPr>
              <a:t>-11</a:t>
            </a:r>
            <a:r>
              <a:rPr lang="en-US" sz="2000" b="0" i="0" u="none" strike="noStrike" kern="1200" cap="none" dirty="0">
                <a:ln>
                  <a:noFill/>
                </a:ln>
                <a:ea typeface="Liberation Sans" pitchFamily="34"/>
                <a:cs typeface="Times New Roman" panose="02020603050405020304" pitchFamily="18" charset="0"/>
              </a:rPr>
              <a:t> µ</a:t>
            </a:r>
            <a:r>
              <a:rPr lang="en-US" sz="2000" b="0" i="0" u="none" strike="noStrike" kern="1200" cap="none" baseline="-25000" dirty="0">
                <a:ln>
                  <a:noFill/>
                </a:ln>
                <a:ea typeface="Liberation Sans" pitchFamily="34"/>
                <a:cs typeface="Times New Roman" panose="02020603050405020304" pitchFamily="18" charset="0"/>
              </a:rPr>
              <a:t>В</a:t>
            </a:r>
            <a:r>
              <a:rPr lang="en-US" sz="2000" b="0" i="0" u="none" strike="noStrike" kern="1200" cap="none" dirty="0">
                <a:ln>
                  <a:noFill/>
                </a:ln>
                <a:ea typeface="Source Han Sans CN" pitchFamily="2"/>
                <a:cs typeface="Times New Roman" panose="02020603050405020304" pitchFamily="18" charset="0"/>
              </a:rPr>
              <a:t>, 90% C.L.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 r="4040" b="29"/>
          <a:stretch>
            <a:fillRect/>
          </a:stretch>
        </p:blipFill>
        <p:spPr>
          <a:xfrm>
            <a:off x="202096" y="5879981"/>
            <a:ext cx="7875104" cy="72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39741" y="4637224"/>
            <a:ext cx="7086600" cy="97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2">
            <a:extLst>
              <a:ext uri="{FF2B5EF4-FFF2-40B4-BE49-F238E27FC236}">
                <a16:creationId xmlns:a16="http://schemas.microsoft.com/office/drawing/2014/main" id="{ADDE3A24-B65C-F133-42BD-F4052D940A1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920346" y="6628663"/>
            <a:ext cx="206375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pPr marL="25400">
                <a:lnSpc>
                  <a:spcPts val="1240"/>
                </a:lnSpc>
              </a:pPr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86353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542" y="3785300"/>
            <a:ext cx="4780433" cy="276536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641758" y="3462134"/>
            <a:ext cx="1535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R. Strauss at Magnificent 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CEvNS</a:t>
            </a:r>
            <a:b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9E7D92-C74B-B430-981B-340587E9D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1845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CEvNS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7582B7-37C6-B3EA-D24B-76ED42912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15" y="742839"/>
            <a:ext cx="7972474" cy="5310520"/>
          </a:xfrm>
        </p:spPr>
        <p:txBody>
          <a:bodyPr>
            <a:noAutofit/>
          </a:bodyPr>
          <a:lstStyle/>
          <a:p>
            <a:r>
              <a:rPr lang="en-US" sz="2400" dirty="0"/>
              <a:t>Coherent neutrino scattering is a process predicted by the Standard Model [1]</a:t>
            </a:r>
          </a:p>
          <a:p>
            <a:r>
              <a:rPr lang="en-US" sz="2400" dirty="0"/>
              <a:t>It has never been observed for reactor antineutrinos</a:t>
            </a:r>
          </a:p>
          <a:p>
            <a:r>
              <a:rPr lang="en-US" sz="2400" dirty="0"/>
              <a:t>It dominates at neutrino energies below 50 MeV (the region of full coherence is below ~30 MeV)</a:t>
            </a:r>
          </a:p>
          <a:p>
            <a:r>
              <a:rPr lang="en-US" sz="2400" dirty="0"/>
              <a:t>The cross section is several orders of magnitude higher than for ordinary scattering:</a:t>
            </a:r>
          </a:p>
          <a:p>
            <a:endParaRPr lang="ru-RU" sz="2400" dirty="0"/>
          </a:p>
          <a:p>
            <a:endParaRPr lang="ru-RU" sz="2400" dirty="0"/>
          </a:p>
          <a:p>
            <a:r>
              <a:rPr lang="en-US" sz="2400" dirty="0"/>
              <a:t>Proportional to the square of the number of neutrons N</a:t>
            </a:r>
            <a:r>
              <a:rPr lang="en-US" sz="2400" baseline="30000" dirty="0"/>
              <a:t>2</a:t>
            </a:r>
          </a:p>
          <a:p>
            <a:r>
              <a:rPr lang="en-US" sz="2400" dirty="0"/>
              <a:t>Small recoil energy - less than a few </a:t>
            </a:r>
            <a:r>
              <a:rPr lang="en-US" sz="2400" dirty="0" err="1"/>
              <a:t>keV</a:t>
            </a:r>
            <a:endParaRPr lang="en-US" sz="2400" dirty="0"/>
          </a:p>
          <a:p>
            <a:r>
              <a:rPr lang="en-US" sz="2400" dirty="0"/>
              <a:t>Moreover, only part of the energy can be detected due to quenching (part of the ionization losses)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C3532D-C796-D0F2-EBFA-F2C851021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235" y="6464942"/>
            <a:ext cx="2743200" cy="365125"/>
          </a:xfrm>
        </p:spPr>
        <p:txBody>
          <a:bodyPr/>
          <a:lstStyle/>
          <a:p>
            <a:fld id="{A3AB23E1-9569-41DB-8E30-BD9F6B18A9BE}" type="slidenum">
              <a:rPr lang="ru-RU" sz="1600" smtClean="0">
                <a:solidFill>
                  <a:schemeClr val="tx1"/>
                </a:solidFill>
              </a:rPr>
              <a:t>3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7A76BCC-98E6-7A1C-CE0F-A0C021F2F957}"/>
              </a:ext>
            </a:extLst>
          </p:cNvPr>
          <p:cNvSpPr/>
          <p:nvPr/>
        </p:nvSpPr>
        <p:spPr>
          <a:xfrm>
            <a:off x="11421238" y="2704135"/>
            <a:ext cx="581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CEvNS</a:t>
            </a:r>
            <a:b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E33A787-EC92-5BC9-4B32-741556B7635E}"/>
                  </a:ext>
                </a:extLst>
              </p:cNvPr>
              <p:cNvSpPr txBox="1"/>
              <p:nvPr/>
            </p:nvSpPr>
            <p:spPr>
              <a:xfrm>
                <a:off x="2167339" y="3553999"/>
                <a:ext cx="3620652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𝑡𝑜𝑡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𝐺</m:t>
                          </m:r>
                          <m:r>
                            <a:rPr lang="en-US" sz="2800" i="1" baseline="-25000">
                              <a:latin typeface="Cambria Math"/>
                              <a:ea typeface="Cambria Math"/>
                            </a:rPr>
                            <m:t>𝐹</m:t>
                          </m:r>
                          <m:r>
                            <a:rPr lang="en-US" sz="2800" i="1" baseline="30000"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US" sz="2800" i="1" baseline="3000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sz="2800" i="1" baseline="-25000">
                          <a:latin typeface="Cambria Math"/>
                          <a:ea typeface="Cambria Math"/>
                        </a:rPr>
                        <m:t>𝜈</m:t>
                      </m:r>
                      <m:r>
                        <a:rPr lang="en-US" sz="2800" i="1" baseline="30000">
                          <a:latin typeface="Cambria Math"/>
                          <a:ea typeface="Cambria Math"/>
                        </a:rPr>
                        <m:t>2</m:t>
                      </m:r>
                    </m:oMath>
                  </m:oMathPara>
                </a14:m>
                <a:endParaRPr lang="en-US" sz="2800" baseline="30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E33A787-EC92-5BC9-4B32-741556B76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339" y="3553999"/>
                <a:ext cx="3620652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0096DAA-B729-7F13-52EC-EB114FEEB376}"/>
              </a:ext>
            </a:extLst>
          </p:cNvPr>
          <p:cNvSpPr txBox="1"/>
          <p:nvPr/>
        </p:nvSpPr>
        <p:spPr>
          <a:xfrm>
            <a:off x="355107" y="6352143"/>
            <a:ext cx="3318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[1] D. Freedman,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Phys.Rev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D 9 1389 (1974)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100437E-1D29-B960-9C7B-2220776300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8888" y="179674"/>
            <a:ext cx="2581113" cy="321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34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FB505CA4-C9E5-C6D0-801C-BFC1C68570F3}"/>
              </a:ext>
            </a:extLst>
          </p:cNvPr>
          <p:cNvSpPr/>
          <p:nvPr/>
        </p:nvSpPr>
        <p:spPr>
          <a:xfrm>
            <a:off x="6847039" y="1107843"/>
            <a:ext cx="5158238" cy="4784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96C58D-6195-0D24-040E-8FC8C2746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37"/>
            <a:ext cx="12192000" cy="886611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The location of the experiment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B082FD-B51D-6E64-A378-E07BC9995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926" y="4004327"/>
            <a:ext cx="6680486" cy="2574540"/>
          </a:xfrm>
        </p:spPr>
        <p:txBody>
          <a:bodyPr>
            <a:noAutofit/>
          </a:bodyPr>
          <a:lstStyle/>
          <a:p>
            <a:pPr algn="just"/>
            <a:r>
              <a:rPr lang="en-US" sz="2000" dirty="0"/>
              <a:t>The νGeN  spectrometer is located under the power unit No. 3 of the KNPP (thermal power – 3.1 GW) at a distance of ~ 11 m from the center of the core</a:t>
            </a:r>
          </a:p>
          <a:p>
            <a:pPr algn="just"/>
            <a:r>
              <a:rPr lang="en-US" sz="2000" dirty="0"/>
              <a:t>The antineutrino flux passing through the detector &gt;4*10</a:t>
            </a:r>
            <a:r>
              <a:rPr lang="en-US" sz="2000" baseline="30000" dirty="0"/>
              <a:t>13</a:t>
            </a:r>
            <a:r>
              <a:rPr lang="en-US" sz="2000" dirty="0"/>
              <a:t>ν/(s*cm</a:t>
            </a:r>
            <a:r>
              <a:rPr lang="en-US" sz="2000" baseline="30000" dirty="0"/>
              <a:t>2</a:t>
            </a:r>
            <a:r>
              <a:rPr lang="en-US" sz="2000" dirty="0"/>
              <a:t>) is one of the highest</a:t>
            </a:r>
          </a:p>
          <a:p>
            <a:pPr algn="just"/>
            <a:r>
              <a:rPr lang="en-US" sz="2000" dirty="0"/>
              <a:t>Reactors, concrete structures of the building and technological equipment provide protection from cosmic radiation ~50 </a:t>
            </a:r>
            <a:r>
              <a:rPr lang="en-US" sz="2000" dirty="0" err="1"/>
              <a:t>m.w.e</a:t>
            </a:r>
            <a:r>
              <a:rPr lang="en-US" sz="2000" dirty="0"/>
              <a:t>.</a:t>
            </a:r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906082-66AB-5F13-3759-BC4DF3171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158" y="6484338"/>
            <a:ext cx="2743200" cy="365125"/>
          </a:xfrm>
        </p:spPr>
        <p:txBody>
          <a:bodyPr/>
          <a:lstStyle/>
          <a:p>
            <a:fld id="{A3AB23E1-9569-41DB-8E30-BD9F6B18A9BE}" type="slidenum">
              <a:rPr lang="ru-RU" sz="1600" smtClean="0">
                <a:solidFill>
                  <a:schemeClr val="tx1"/>
                </a:solidFill>
              </a:rPr>
              <a:t>4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DF8446D2-E7BB-863D-A7ED-BFE6A6A7799B}"/>
              </a:ext>
            </a:extLst>
          </p:cNvPr>
          <p:cNvSpPr txBox="1"/>
          <p:nvPr/>
        </p:nvSpPr>
        <p:spPr>
          <a:xfrm>
            <a:off x="9174667" y="5814962"/>
            <a:ext cx="1019810" cy="524510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25"/>
              </a:spcBef>
            </a:pPr>
            <a:r>
              <a:rPr sz="2800" b="1" spc="-10" dirty="0">
                <a:solidFill>
                  <a:srgbClr val="FF0000"/>
                </a:solidFill>
                <a:latin typeface="Symbol"/>
                <a:cs typeface="Symbol"/>
              </a:rPr>
              <a:t>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GeN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77A47644-CF98-B5CC-2FA9-40629C21A99C}"/>
              </a:ext>
            </a:extLst>
          </p:cNvPr>
          <p:cNvSpPr/>
          <p:nvPr/>
        </p:nvSpPr>
        <p:spPr>
          <a:xfrm>
            <a:off x="9174667" y="4701908"/>
            <a:ext cx="759348" cy="1113054"/>
          </a:xfrm>
          <a:custGeom>
            <a:avLst/>
            <a:gdLst/>
            <a:ahLst/>
            <a:cxnLst/>
            <a:rect l="l" t="t" r="r" b="b"/>
            <a:pathLst>
              <a:path w="342900" h="1010285">
                <a:moveTo>
                  <a:pt x="41788" y="48187"/>
                </a:moveTo>
                <a:lnTo>
                  <a:pt x="35909" y="72680"/>
                </a:lnTo>
                <a:lnTo>
                  <a:pt x="318262" y="1009738"/>
                </a:lnTo>
                <a:lnTo>
                  <a:pt x="342519" y="1002411"/>
                </a:lnTo>
                <a:lnTo>
                  <a:pt x="60277" y="65402"/>
                </a:lnTo>
                <a:lnTo>
                  <a:pt x="41788" y="48187"/>
                </a:lnTo>
                <a:close/>
              </a:path>
              <a:path w="342900" h="1010285">
                <a:moveTo>
                  <a:pt x="27305" y="0"/>
                </a:moveTo>
                <a:lnTo>
                  <a:pt x="1650" y="106934"/>
                </a:lnTo>
                <a:lnTo>
                  <a:pt x="0" y="113665"/>
                </a:lnTo>
                <a:lnTo>
                  <a:pt x="4191" y="120523"/>
                </a:lnTo>
                <a:lnTo>
                  <a:pt x="17780" y="123825"/>
                </a:lnTo>
                <a:lnTo>
                  <a:pt x="24637" y="119634"/>
                </a:lnTo>
                <a:lnTo>
                  <a:pt x="35909" y="72680"/>
                </a:lnTo>
                <a:lnTo>
                  <a:pt x="22351" y="27686"/>
                </a:lnTo>
                <a:lnTo>
                  <a:pt x="46736" y="20447"/>
                </a:lnTo>
                <a:lnTo>
                  <a:pt x="49242" y="20447"/>
                </a:lnTo>
                <a:lnTo>
                  <a:pt x="27305" y="0"/>
                </a:lnTo>
                <a:close/>
              </a:path>
              <a:path w="342900" h="1010285">
                <a:moveTo>
                  <a:pt x="49242" y="20447"/>
                </a:moveTo>
                <a:lnTo>
                  <a:pt x="46736" y="20447"/>
                </a:lnTo>
                <a:lnTo>
                  <a:pt x="60277" y="65402"/>
                </a:lnTo>
                <a:lnTo>
                  <a:pt x="95631" y="98298"/>
                </a:lnTo>
                <a:lnTo>
                  <a:pt x="103632" y="98044"/>
                </a:lnTo>
                <a:lnTo>
                  <a:pt x="108331" y="92837"/>
                </a:lnTo>
                <a:lnTo>
                  <a:pt x="113157" y="87757"/>
                </a:lnTo>
                <a:lnTo>
                  <a:pt x="112903" y="79756"/>
                </a:lnTo>
                <a:lnTo>
                  <a:pt x="49242" y="20447"/>
                </a:lnTo>
                <a:close/>
              </a:path>
              <a:path w="342900" h="1010285">
                <a:moveTo>
                  <a:pt x="46736" y="20447"/>
                </a:moveTo>
                <a:lnTo>
                  <a:pt x="22351" y="27686"/>
                </a:lnTo>
                <a:lnTo>
                  <a:pt x="35909" y="72680"/>
                </a:lnTo>
                <a:lnTo>
                  <a:pt x="41788" y="48187"/>
                </a:lnTo>
                <a:lnTo>
                  <a:pt x="25908" y="33401"/>
                </a:lnTo>
                <a:lnTo>
                  <a:pt x="46862" y="27051"/>
                </a:lnTo>
                <a:lnTo>
                  <a:pt x="48725" y="27051"/>
                </a:lnTo>
                <a:lnTo>
                  <a:pt x="46736" y="20447"/>
                </a:lnTo>
                <a:close/>
              </a:path>
              <a:path w="342900" h="1010285">
                <a:moveTo>
                  <a:pt x="48725" y="27051"/>
                </a:moveTo>
                <a:lnTo>
                  <a:pt x="46862" y="27051"/>
                </a:lnTo>
                <a:lnTo>
                  <a:pt x="41788" y="48187"/>
                </a:lnTo>
                <a:lnTo>
                  <a:pt x="60277" y="65402"/>
                </a:lnTo>
                <a:lnTo>
                  <a:pt x="48725" y="27051"/>
                </a:lnTo>
                <a:close/>
              </a:path>
              <a:path w="342900" h="1010285">
                <a:moveTo>
                  <a:pt x="46862" y="27051"/>
                </a:moveTo>
                <a:lnTo>
                  <a:pt x="25908" y="33401"/>
                </a:lnTo>
                <a:lnTo>
                  <a:pt x="41788" y="48187"/>
                </a:lnTo>
                <a:lnTo>
                  <a:pt x="46862" y="2705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08491821-C8DA-EBE5-33E5-56CF1C4E3B4C}"/>
              </a:ext>
            </a:extLst>
          </p:cNvPr>
          <p:cNvSpPr/>
          <p:nvPr/>
        </p:nvSpPr>
        <p:spPr>
          <a:xfrm>
            <a:off x="4578731" y="1141751"/>
            <a:ext cx="1950873" cy="2778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E3EB68A4-783E-230F-5E02-13766211C2E0}"/>
              </a:ext>
            </a:extLst>
          </p:cNvPr>
          <p:cNvSpPr/>
          <p:nvPr/>
        </p:nvSpPr>
        <p:spPr>
          <a:xfrm rot="3894276">
            <a:off x="6571044" y="2239102"/>
            <a:ext cx="2698986" cy="1807803"/>
          </a:xfrm>
          <a:custGeom>
            <a:avLst/>
            <a:gdLst/>
            <a:ahLst/>
            <a:cxnLst/>
            <a:rect l="l" t="t" r="r" b="b"/>
            <a:pathLst>
              <a:path w="3133090" h="2662554">
                <a:moveTo>
                  <a:pt x="0" y="2662555"/>
                </a:moveTo>
                <a:lnTo>
                  <a:pt x="3133090" y="0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B33EB032-45CE-0C37-41C1-CDB619B5BEF0}"/>
              </a:ext>
            </a:extLst>
          </p:cNvPr>
          <p:cNvSpPr/>
          <p:nvPr/>
        </p:nvSpPr>
        <p:spPr>
          <a:xfrm>
            <a:off x="679384" y="1508639"/>
            <a:ext cx="3459479" cy="2377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6930CB-AD78-0B2C-44EF-623AEE23F8B9}"/>
              </a:ext>
            </a:extLst>
          </p:cNvPr>
          <p:cNvSpPr txBox="1"/>
          <p:nvPr/>
        </p:nvSpPr>
        <p:spPr>
          <a:xfrm>
            <a:off x="1170625" y="1054967"/>
            <a:ext cx="2370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KNPP, Power Unit No. 3</a:t>
            </a:r>
            <a:endParaRPr lang="ru-RU" dirty="0"/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id="{59BF5004-E465-7EE2-9491-B7CF7BBE525F}"/>
              </a:ext>
            </a:extLst>
          </p:cNvPr>
          <p:cNvSpPr/>
          <p:nvPr/>
        </p:nvSpPr>
        <p:spPr>
          <a:xfrm>
            <a:off x="2351974" y="1449473"/>
            <a:ext cx="114300" cy="720090"/>
          </a:xfrm>
          <a:custGeom>
            <a:avLst/>
            <a:gdLst/>
            <a:ahLst/>
            <a:cxnLst/>
            <a:rect l="l" t="t" r="r" b="b"/>
            <a:pathLst>
              <a:path w="114300" h="720089">
                <a:moveTo>
                  <a:pt x="38100" y="605789"/>
                </a:moveTo>
                <a:lnTo>
                  <a:pt x="0" y="605789"/>
                </a:lnTo>
                <a:lnTo>
                  <a:pt x="57150" y="720089"/>
                </a:lnTo>
                <a:lnTo>
                  <a:pt x="104775" y="624839"/>
                </a:lnTo>
                <a:lnTo>
                  <a:pt x="38100" y="624839"/>
                </a:lnTo>
                <a:lnTo>
                  <a:pt x="38100" y="605789"/>
                </a:lnTo>
                <a:close/>
              </a:path>
              <a:path w="114300" h="720089">
                <a:moveTo>
                  <a:pt x="76200" y="0"/>
                </a:moveTo>
                <a:lnTo>
                  <a:pt x="38100" y="0"/>
                </a:lnTo>
                <a:lnTo>
                  <a:pt x="38100" y="624839"/>
                </a:lnTo>
                <a:lnTo>
                  <a:pt x="76200" y="624839"/>
                </a:lnTo>
                <a:lnTo>
                  <a:pt x="76200" y="0"/>
                </a:lnTo>
                <a:close/>
              </a:path>
              <a:path w="114300" h="720089">
                <a:moveTo>
                  <a:pt x="114300" y="605789"/>
                </a:moveTo>
                <a:lnTo>
                  <a:pt x="76200" y="605789"/>
                </a:lnTo>
                <a:lnTo>
                  <a:pt x="76200" y="624839"/>
                </a:lnTo>
                <a:lnTo>
                  <a:pt x="104775" y="624839"/>
                </a:lnTo>
                <a:lnTo>
                  <a:pt x="114300" y="60578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536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 bwMode="auto">
          <a:xfrm>
            <a:off x="0" y="-26140"/>
            <a:ext cx="12192000" cy="69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solidFill>
                  <a:schemeClr val="tx1"/>
                </a:solidFill>
              </a:rPr>
              <a:t>Comparison of reactor experiments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143480"/>
              </p:ext>
            </p:extLst>
          </p:nvPr>
        </p:nvGraphicFramePr>
        <p:xfrm>
          <a:off x="838200" y="756534"/>
          <a:ext cx="10225134" cy="587927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992344">
                  <a:extLst>
                    <a:ext uri="{9D8B030D-6E8A-4147-A177-3AD203B41FA5}">
                      <a16:colId xmlns:a16="http://schemas.microsoft.com/office/drawing/2014/main" val="450947481"/>
                    </a:ext>
                  </a:extLst>
                </a:gridCol>
                <a:gridCol w="3601546">
                  <a:extLst>
                    <a:ext uri="{9D8B030D-6E8A-4147-A177-3AD203B41FA5}">
                      <a16:colId xmlns:a16="http://schemas.microsoft.com/office/drawing/2014/main" val="1979953110"/>
                    </a:ext>
                  </a:extLst>
                </a:gridCol>
                <a:gridCol w="2564613">
                  <a:extLst>
                    <a:ext uri="{9D8B030D-6E8A-4147-A177-3AD203B41FA5}">
                      <a16:colId xmlns:a16="http://schemas.microsoft.com/office/drawing/2014/main" val="2597460704"/>
                    </a:ext>
                  </a:extLst>
                </a:gridCol>
                <a:gridCol w="2066631">
                  <a:extLst>
                    <a:ext uri="{9D8B030D-6E8A-4147-A177-3AD203B41FA5}">
                      <a16:colId xmlns:a16="http://schemas.microsoft.com/office/drawing/2014/main" val="2166789530"/>
                    </a:ext>
                  </a:extLst>
                </a:gridCol>
              </a:tblGrid>
              <a:tr h="70950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Experiment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Location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Neutrinos flux</a:t>
                      </a:r>
                    </a:p>
                    <a:p>
                      <a:pPr algn="ctr"/>
                      <a:r>
                        <a:rPr lang="en-US" sz="2400" dirty="0">
                          <a:sym typeface="Symbol" panose="05050102010706020507" pitchFamily="18" charset="2"/>
                        </a:rPr>
                        <a:t></a:t>
                      </a:r>
                      <a:r>
                        <a:rPr lang="en-US" sz="2400" dirty="0"/>
                        <a:t>/(cm</a:t>
                      </a:r>
                      <a:r>
                        <a:rPr lang="en-US" sz="2400" baseline="30000" dirty="0"/>
                        <a:t>2</a:t>
                      </a:r>
                      <a:r>
                        <a:rPr lang="en-US" sz="2400" dirty="0"/>
                        <a:t> s)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Shield</a:t>
                      </a:r>
                      <a:endParaRPr lang="ru-RU" sz="2400" baseline="0" dirty="0"/>
                    </a:p>
                    <a:p>
                      <a:pPr algn="ctr"/>
                      <a:r>
                        <a:rPr lang="en-US" sz="2400" baseline="0" dirty="0"/>
                        <a:t>[</a:t>
                      </a:r>
                      <a:r>
                        <a:rPr lang="en-US" sz="2400" baseline="0" dirty="0" err="1"/>
                        <a:t>m.w</a:t>
                      </a:r>
                      <a:r>
                        <a:rPr lang="ru-RU" sz="2400" baseline="0" dirty="0"/>
                        <a:t>.</a:t>
                      </a:r>
                      <a:r>
                        <a:rPr lang="en-US" sz="2400" baseline="0" dirty="0"/>
                        <a:t>e</a:t>
                      </a:r>
                      <a:r>
                        <a:rPr lang="ru-RU" sz="2400" baseline="0" dirty="0"/>
                        <a:t>.</a:t>
                      </a:r>
                      <a:r>
                        <a:rPr lang="en-US" sz="2400" baseline="0" dirty="0"/>
                        <a:t>]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955492"/>
                  </a:ext>
                </a:extLst>
              </a:tr>
              <a:tr h="42447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FF"/>
                          </a:solidFill>
                          <a:sym typeface="Symbol" panose="05050102010706020507" pitchFamily="18" charset="2"/>
                        </a:rPr>
                        <a:t></a:t>
                      </a:r>
                      <a:r>
                        <a:rPr lang="en-US" sz="2400" b="1" dirty="0" err="1">
                          <a:solidFill>
                            <a:srgbClr val="0000FF"/>
                          </a:solidFill>
                          <a:sym typeface="Symbol" panose="05050102010706020507" pitchFamily="18" charset="2"/>
                        </a:rPr>
                        <a:t>GeN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sym typeface="Symbol" panose="05050102010706020507" pitchFamily="18" charset="2"/>
                        </a:rPr>
                        <a:t> </a:t>
                      </a:r>
                      <a:endParaRPr lang="ru-RU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FF"/>
                          </a:solidFill>
                        </a:rPr>
                        <a:t>KNPP</a:t>
                      </a:r>
                      <a:r>
                        <a:rPr lang="ru-RU" sz="2400" b="1" dirty="0">
                          <a:solidFill>
                            <a:srgbClr val="0000FF"/>
                          </a:solidFill>
                        </a:rPr>
                        <a:t>,</a:t>
                      </a:r>
                      <a:r>
                        <a:rPr lang="ru-RU" sz="2400" b="1" baseline="0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</a:rPr>
                        <a:t>Russia</a:t>
                      </a:r>
                      <a:endParaRPr lang="ru-RU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FF"/>
                          </a:solidFill>
                          <a:sym typeface="Symbol" panose="05050102010706020507" pitchFamily="18" charset="2"/>
                        </a:rPr>
                        <a:t>(3.6-4.4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</a:rPr>
                        <a:t>)</a:t>
                      </a:r>
                      <a:r>
                        <a:rPr lang="ru-RU" sz="2400" b="1" dirty="0">
                          <a:solidFill>
                            <a:srgbClr val="0000FF"/>
                          </a:solidFill>
                          <a:sym typeface="Symbol" panose="05050102010706020507" pitchFamily="18" charset="2"/>
                        </a:rPr>
                        <a:t>×</a:t>
                      </a:r>
                      <a:r>
                        <a:rPr lang="ru-RU" sz="2400" b="1" dirty="0">
                          <a:solidFill>
                            <a:srgbClr val="0000FF"/>
                          </a:solidFill>
                        </a:rPr>
                        <a:t>10</a:t>
                      </a:r>
                      <a:r>
                        <a:rPr lang="ru-RU" sz="2400" b="1" baseline="30000" dirty="0">
                          <a:solidFill>
                            <a:srgbClr val="0000FF"/>
                          </a:solidFill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>
                          <a:solidFill>
                            <a:srgbClr val="0000FF"/>
                          </a:solidFill>
                          <a:sym typeface="Symbol" panose="05050102010706020507" pitchFamily="18" charset="2"/>
                        </a:rPr>
                        <a:t></a:t>
                      </a:r>
                      <a:r>
                        <a:rPr lang="ru-RU" sz="2400" b="1" baseline="0" dirty="0">
                          <a:solidFill>
                            <a:srgbClr val="0000FF"/>
                          </a:solidFill>
                        </a:rPr>
                        <a:t>50 </a:t>
                      </a:r>
                      <a:endParaRPr lang="ru-RU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630428"/>
                  </a:ext>
                </a:extLst>
              </a:tr>
              <a:tr h="42447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CONUS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Brokdorf</a:t>
                      </a:r>
                      <a:r>
                        <a:rPr lang="en-US" sz="2400" dirty="0"/>
                        <a:t>, Germany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2.4</a:t>
                      </a:r>
                      <a:r>
                        <a:rPr lang="ru-RU" sz="2400" b="1" dirty="0">
                          <a:sym typeface="Symbol" panose="05050102010706020507" pitchFamily="18" charset="2"/>
                        </a:rPr>
                        <a:t>×</a:t>
                      </a:r>
                      <a:r>
                        <a:rPr lang="ru-RU" sz="2400" b="1" dirty="0"/>
                        <a:t>10</a:t>
                      </a:r>
                      <a:r>
                        <a:rPr lang="ru-RU" sz="2400" b="1" baseline="300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10-45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493111"/>
                  </a:ext>
                </a:extLst>
              </a:tr>
              <a:tr h="48431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TEXONO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Kuo</a:t>
                      </a:r>
                      <a:r>
                        <a:rPr lang="en-US" sz="2400" dirty="0"/>
                        <a:t>-Sheng NPP,</a:t>
                      </a:r>
                      <a:r>
                        <a:rPr lang="en-US" sz="2400" baseline="0" dirty="0"/>
                        <a:t> Taiwan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/>
                        <a:t>6.4</a:t>
                      </a:r>
                      <a:r>
                        <a:rPr lang="ru-RU" sz="2400" b="1" dirty="0">
                          <a:sym typeface="Symbol" panose="05050102010706020507" pitchFamily="18" charset="2"/>
                        </a:rPr>
                        <a:t>×</a:t>
                      </a:r>
                      <a:r>
                        <a:rPr lang="ru-RU" sz="2400" b="1" dirty="0"/>
                        <a:t>10</a:t>
                      </a:r>
                      <a:r>
                        <a:rPr lang="ru-RU" sz="2400" b="1" baseline="300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ym typeface="Symbol" panose="05050102010706020507" pitchFamily="18" charset="2"/>
                        </a:rPr>
                        <a:t></a:t>
                      </a:r>
                      <a:r>
                        <a:rPr lang="en-US" sz="2400" b="1" dirty="0"/>
                        <a:t>30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40477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RED-100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KNPP, Russia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1.7</a:t>
                      </a:r>
                      <a:r>
                        <a:rPr lang="ru-RU" sz="2400" b="1" dirty="0">
                          <a:sym typeface="Symbol" panose="05050102010706020507" pitchFamily="18" charset="2"/>
                        </a:rPr>
                        <a:t>×</a:t>
                      </a:r>
                      <a:r>
                        <a:rPr lang="ru-RU" sz="2400" b="1" dirty="0"/>
                        <a:t>10</a:t>
                      </a:r>
                      <a:r>
                        <a:rPr lang="ru-RU" sz="2400" b="1" baseline="300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&gt;</a:t>
                      </a:r>
                      <a:r>
                        <a:rPr lang="ru-RU" sz="2400" b="1" dirty="0"/>
                        <a:t>50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96544"/>
                  </a:ext>
                </a:extLst>
              </a:tr>
              <a:tr h="2628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CONNIE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</a:rPr>
                        <a:t>Angra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</a:rPr>
                        <a:t> 2,</a:t>
                      </a:r>
                      <a:r>
                        <a:rPr lang="en-US" sz="2400" b="0" kern="1200" baseline="0" dirty="0">
                          <a:solidFill>
                            <a:schemeClr val="dk1"/>
                          </a:solidFill>
                          <a:effectLst/>
                        </a:rPr>
                        <a:t> Brazil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7.8</a:t>
                      </a:r>
                      <a:r>
                        <a:rPr lang="ru-RU" sz="2400" b="1" dirty="0">
                          <a:sym typeface="Symbol" panose="05050102010706020507" pitchFamily="18" charset="2"/>
                        </a:rPr>
                        <a:t>×</a:t>
                      </a:r>
                      <a:r>
                        <a:rPr lang="ru-RU" sz="2400" b="1" dirty="0"/>
                        <a:t>10</a:t>
                      </a:r>
                      <a:r>
                        <a:rPr lang="en-US" sz="2400" b="1" baseline="30000" dirty="0"/>
                        <a:t>12</a:t>
                      </a:r>
                      <a:endParaRPr lang="ru-RU" sz="24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0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7355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RICOCHET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ILL, France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2</a:t>
                      </a:r>
                      <a:r>
                        <a:rPr lang="ru-RU" sz="2400" b="1" dirty="0">
                          <a:sym typeface="Symbol" panose="05050102010706020507" pitchFamily="18" charset="2"/>
                        </a:rPr>
                        <a:t>×</a:t>
                      </a:r>
                      <a:r>
                        <a:rPr lang="ru-RU" sz="2400" b="1" dirty="0"/>
                        <a:t>10</a:t>
                      </a:r>
                      <a:r>
                        <a:rPr lang="ru-RU" sz="2400" b="1" baseline="30000" dirty="0"/>
                        <a:t>1</a:t>
                      </a:r>
                      <a:r>
                        <a:rPr lang="en-US" sz="2400" b="1" baseline="30000" dirty="0"/>
                        <a:t>2</a:t>
                      </a:r>
                      <a:endParaRPr lang="ru-RU" sz="24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ym typeface="Symbol" panose="05050102010706020507" pitchFamily="18" charset="2"/>
                        </a:rPr>
                        <a:t></a:t>
                      </a:r>
                      <a:r>
                        <a:rPr lang="en-US" sz="2400" b="1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111359"/>
                  </a:ext>
                </a:extLst>
              </a:tr>
              <a:tr h="42447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MINER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Texas A&amp;M,</a:t>
                      </a:r>
                      <a:r>
                        <a:rPr lang="en-US" sz="2400" baseline="0" dirty="0"/>
                        <a:t> USA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2</a:t>
                      </a:r>
                      <a:r>
                        <a:rPr lang="ru-RU" sz="2400" b="1" dirty="0">
                          <a:sym typeface="Symbol" panose="05050102010706020507" pitchFamily="18" charset="2"/>
                        </a:rPr>
                        <a:t>×</a:t>
                      </a:r>
                      <a:r>
                        <a:rPr lang="ru-RU" sz="2400" b="1" dirty="0"/>
                        <a:t>10</a:t>
                      </a:r>
                      <a:r>
                        <a:rPr lang="ru-RU" sz="2400" b="1" baseline="30000" dirty="0"/>
                        <a:t>1</a:t>
                      </a:r>
                      <a:r>
                        <a:rPr lang="en-US" sz="2400" b="1" baseline="30000" dirty="0"/>
                        <a:t>2</a:t>
                      </a:r>
                      <a:endParaRPr lang="ru-RU" sz="24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ym typeface="Symbol" panose="05050102010706020507" pitchFamily="18" charset="2"/>
                        </a:rPr>
                        <a:t></a:t>
                      </a:r>
                      <a:r>
                        <a:rPr lang="ru-RU" sz="2400" b="1" dirty="0">
                          <a:sym typeface="Symbol" panose="05050102010706020507" pitchFamily="18" charset="2"/>
                        </a:rPr>
                        <a:t>5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916272"/>
                  </a:ext>
                </a:extLst>
              </a:tr>
              <a:tr h="42447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NUCLEUS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Chooz</a:t>
                      </a:r>
                      <a:r>
                        <a:rPr lang="en-US" sz="2400" dirty="0"/>
                        <a:t>,</a:t>
                      </a:r>
                      <a:r>
                        <a:rPr lang="en-US" sz="2400" baseline="0" dirty="0"/>
                        <a:t> France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2</a:t>
                      </a:r>
                      <a:r>
                        <a:rPr lang="ru-RU" sz="2400" b="1" dirty="0">
                          <a:sym typeface="Symbol" panose="05050102010706020507" pitchFamily="18" charset="2"/>
                        </a:rPr>
                        <a:t>×</a:t>
                      </a:r>
                      <a:r>
                        <a:rPr lang="ru-RU" sz="2400" b="1" dirty="0"/>
                        <a:t>10</a:t>
                      </a:r>
                      <a:r>
                        <a:rPr lang="ru-RU" sz="2400" b="1" baseline="30000" dirty="0"/>
                        <a:t>1</a:t>
                      </a:r>
                      <a:r>
                        <a:rPr lang="en-US" sz="2400" b="1" baseline="30000" dirty="0"/>
                        <a:t>2</a:t>
                      </a:r>
                      <a:endParaRPr lang="ru-RU" sz="24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ym typeface="Symbol" panose="05050102010706020507" pitchFamily="18" charset="2"/>
                        </a:rPr>
                        <a:t>3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818181"/>
                  </a:ext>
                </a:extLst>
              </a:tr>
              <a:tr h="42447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NCC-1701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Dresden-II,</a:t>
                      </a:r>
                      <a:r>
                        <a:rPr lang="en-US" sz="2400" baseline="0" dirty="0"/>
                        <a:t> USA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ym typeface="Symbol" panose="05050102010706020507" pitchFamily="18" charset="2"/>
                        </a:rPr>
                        <a:t>4.8</a:t>
                      </a:r>
                      <a:r>
                        <a:rPr lang="ru-RU" sz="2400" b="1" dirty="0">
                          <a:sym typeface="Symbol" panose="05050102010706020507" pitchFamily="18" charset="2"/>
                        </a:rPr>
                        <a:t>×</a:t>
                      </a:r>
                      <a:r>
                        <a:rPr lang="ru-RU" sz="2400" b="1" dirty="0"/>
                        <a:t>10</a:t>
                      </a:r>
                      <a:r>
                        <a:rPr lang="ru-RU" sz="2400" b="1" baseline="30000" dirty="0"/>
                        <a:t>1</a:t>
                      </a:r>
                      <a:r>
                        <a:rPr lang="en-US" sz="2400" b="1" baseline="30000" dirty="0"/>
                        <a:t>3</a:t>
                      </a:r>
                      <a:endParaRPr lang="ru-RU" sz="24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ym typeface="Symbol" panose="05050102010706020507" pitchFamily="18" charset="2"/>
                        </a:rPr>
                        <a:t>-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737576"/>
                  </a:ext>
                </a:extLst>
              </a:tr>
              <a:tr h="28113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NEON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Hanbit</a:t>
                      </a:r>
                      <a:r>
                        <a:rPr lang="en-US" sz="2400" dirty="0"/>
                        <a:t> 6, Korea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ym typeface="Symbol" panose="05050102010706020507" pitchFamily="18" charset="2"/>
                        </a:rPr>
                        <a:t>7.1</a:t>
                      </a:r>
                      <a:r>
                        <a:rPr lang="ru-RU" sz="2400" b="1" dirty="0">
                          <a:sym typeface="Symbol" panose="05050102010706020507" pitchFamily="18" charset="2"/>
                        </a:rPr>
                        <a:t>×</a:t>
                      </a:r>
                      <a:r>
                        <a:rPr lang="ru-RU" sz="2400" b="1" dirty="0"/>
                        <a:t>10</a:t>
                      </a:r>
                      <a:r>
                        <a:rPr lang="en-US" sz="2400" b="1" baseline="30000" dirty="0"/>
                        <a:t>12</a:t>
                      </a:r>
                      <a:endParaRPr lang="ru-RU" sz="24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ym typeface="Symbol" panose="05050102010706020507" pitchFamily="18" charset="2"/>
                        </a:rPr>
                        <a:t></a:t>
                      </a:r>
                      <a:r>
                        <a:rPr lang="en-US" sz="2400" b="1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944372"/>
                  </a:ext>
                </a:extLst>
              </a:tr>
              <a:tr h="42447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SBS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Laguna Verde, Mexico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3</a:t>
                      </a:r>
                      <a:r>
                        <a:rPr lang="ru-RU" sz="2400" b="1" dirty="0">
                          <a:sym typeface="Symbol" panose="05050102010706020507" pitchFamily="18" charset="2"/>
                        </a:rPr>
                        <a:t>×</a:t>
                      </a:r>
                      <a:r>
                        <a:rPr lang="ru-RU" sz="2400" b="1" dirty="0"/>
                        <a:t>10</a:t>
                      </a:r>
                      <a:r>
                        <a:rPr lang="ru-RU" sz="2400" b="1" baseline="30000" dirty="0"/>
                        <a:t>1</a:t>
                      </a:r>
                      <a:r>
                        <a:rPr lang="en-US" sz="2400" b="1" baseline="30000" dirty="0"/>
                        <a:t>2</a:t>
                      </a:r>
                      <a:r>
                        <a:rPr lang="en-US" sz="2400" b="1" baseline="0" dirty="0"/>
                        <a:t>?</a:t>
                      </a:r>
                      <a:endParaRPr lang="ru-RU" sz="24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343213"/>
                  </a:ext>
                </a:extLst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53247"/>
            <a:ext cx="2743200" cy="365125"/>
          </a:xfrm>
        </p:spPr>
        <p:txBody>
          <a:bodyPr/>
          <a:lstStyle/>
          <a:p>
            <a:fld id="{01CC986A-E480-4779-BB91-6FE67C3E7AC4}" type="slidenum">
              <a:rPr lang="en-US" sz="1600" smtClean="0">
                <a:solidFill>
                  <a:schemeClr val="tx1"/>
                </a:solidFill>
              </a:rPr>
              <a:t>5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5639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8A7165-48EC-79D3-D06A-8CE62450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25641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ea typeface="Gungsuh" panose="02030600000101010101" pitchFamily="18" charset="-127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US" sz="4400" dirty="0" err="1">
                <a:ea typeface="Gungsuh" panose="02030600000101010101" pitchFamily="18" charset="-127"/>
                <a:cs typeface="Times New Roman" panose="02020603050405020304" pitchFamily="18" charset="0"/>
                <a:sym typeface="Symbol" panose="05050102010706020507" pitchFamily="18" charset="2"/>
              </a:rPr>
              <a:t>GeN</a:t>
            </a:r>
            <a:r>
              <a:rPr lang="en-US" sz="4400" dirty="0">
                <a:ea typeface="Gungsuh" panose="02030600000101010101" pitchFamily="18" charset="-127"/>
                <a:cs typeface="Times New Roman" panose="02020603050405020304" pitchFamily="18" charset="0"/>
                <a:sym typeface="Symbol" panose="05050102010706020507" pitchFamily="18" charset="2"/>
              </a:rPr>
              <a:t> at KNPP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3FD3D4-198B-1450-2D4F-B78826436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188" y="1523068"/>
            <a:ext cx="7243149" cy="417949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Lifting mechanism was built in order to change the distance to the reactor core from 11.1 m to 12.2 m, thereby changing the value of the antineutrino flux (3.6 to 4.4) × 10</a:t>
            </a:r>
            <a:r>
              <a:rPr lang="en-US" sz="2400" baseline="30000" dirty="0"/>
              <a:t>13</a:t>
            </a:r>
            <a:r>
              <a:rPr lang="en-US" sz="2400" dirty="0"/>
              <a:t> </a:t>
            </a:r>
            <a:r>
              <a:rPr lang="en-US" sz="2400" dirty="0">
                <a:ea typeface="Gungsuh" panose="02030600000101010101" pitchFamily="18" charset="-127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US" sz="2400" dirty="0"/>
              <a:t>/(cm</a:t>
            </a:r>
            <a:r>
              <a:rPr lang="en-US" sz="2400" baseline="30000" dirty="0"/>
              <a:t>2</a:t>
            </a:r>
            <a:r>
              <a:rPr lang="en-US" sz="2400" dirty="0"/>
              <a:t>s), and it helps to take into account the systematic error in determining the</a:t>
            </a:r>
            <a:r>
              <a:rPr lang="ru-RU" sz="2400" dirty="0"/>
              <a:t> </a:t>
            </a:r>
            <a:r>
              <a:rPr lang="en-US" sz="2400" dirty="0"/>
              <a:t>uncertainty background</a:t>
            </a:r>
          </a:p>
          <a:p>
            <a:r>
              <a:rPr lang="en-US" sz="2400" dirty="0"/>
              <a:t>There are backup power supplies and an electrical protection circuit for stable operation of the installation</a:t>
            </a:r>
          </a:p>
          <a:p>
            <a:r>
              <a:rPr lang="en-US" sz="2400" dirty="0"/>
              <a:t>General cooling of the installation by three air conditioners and constant temperature control of several areas near the installation</a:t>
            </a: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655615-5504-5FE1-2766-02F6C390F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A3AB23E1-9569-41DB-8E30-BD9F6B18A9BE}" type="slidenum">
              <a:rPr lang="ru-RU" sz="1600" smtClean="0">
                <a:solidFill>
                  <a:schemeClr val="tx1"/>
                </a:solidFill>
              </a:rPr>
              <a:t>6</a:t>
            </a:fld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41214CFE-9549-6474-5EB9-CBB69CAD3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32" y="1496598"/>
            <a:ext cx="4036680" cy="380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5DEC43-BCCF-96DB-1B95-FC82D2158B3C}"/>
              </a:ext>
            </a:extLst>
          </p:cNvPr>
          <p:cNvSpPr txBox="1"/>
          <p:nvPr/>
        </p:nvSpPr>
        <p:spPr>
          <a:xfrm>
            <a:off x="7997616" y="5689330"/>
            <a:ext cx="3559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The general scheme of the facility on the lifting mech.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14362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Title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12191999" cy="577516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dirty="0">
                <a:ea typeface="Gungsuh" panose="02030600000101010101" pitchFamily="18" charset="-127"/>
              </a:rPr>
              <a:t>HPGe detector </a:t>
            </a:r>
            <a:r>
              <a:rPr lang="en-US" sz="4400" spc="-10" dirty="0"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US" sz="4400" spc="-10" dirty="0" err="1">
                <a:cs typeface="Times New Roman" panose="02020603050405020304" pitchFamily="18" charset="0"/>
              </a:rPr>
              <a:t>GeN</a:t>
            </a:r>
            <a:endParaRPr lang="en-US" dirty="0">
              <a:ea typeface="Gungsuh" panose="02030600000101010101" pitchFamily="18" charset="-127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362493" y="64915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CC986A-E480-4779-BB91-6FE67C3E7AC4}" type="slidenum">
              <a:rPr lang="en-US" sz="1600" smtClean="0">
                <a:solidFill>
                  <a:schemeClr val="tx1"/>
                </a:solidFill>
              </a:rPr>
              <a:pPr/>
              <a:t>7</a:t>
            </a:fld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C03FB4F-7494-41E3-B5FF-1EF828CCE2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38" y="2955117"/>
            <a:ext cx="6771255" cy="32184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6D0A6E-A16F-4FBF-9322-97F69A9AD106}"/>
              </a:ext>
            </a:extLst>
          </p:cNvPr>
          <p:cNvSpPr txBox="1"/>
          <p:nvPr/>
        </p:nvSpPr>
        <p:spPr>
          <a:xfrm>
            <a:off x="245738" y="836711"/>
            <a:ext cx="11535326" cy="19389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A special low-threshold, low-background </a:t>
            </a:r>
            <a:r>
              <a:rPr lang="en-US" sz="2000" dirty="0" err="1">
                <a:solidFill>
                  <a:schemeClr val="tx1"/>
                </a:solidFill>
              </a:rPr>
              <a:t>HPGe</a:t>
            </a:r>
            <a:r>
              <a:rPr lang="en-US" sz="2000" dirty="0">
                <a:solidFill>
                  <a:schemeClr val="tx1"/>
                </a:solidFill>
              </a:rPr>
              <a:t> detector with a mass of 1.4 kg, equipped with electronic cooling CP5+ is used to detect signal from neutrino scattering.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Data taking is organized using the real-time ADC of CAEN electronics. Different shaping times is used to reduce noise.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The energy resolution at the KNPP conditions is 101.6(5) eV (FWHM) (measured with a pulse generator).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Efficiency ~45% for threshold 200 eV and ~85% for threshold 300 eV after trigger + graphical cuts.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C576C2-3179-9D59-9557-CE6CAF40C51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115940" y="3024386"/>
            <a:ext cx="4830321" cy="3460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6937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 bwMode="auto">
          <a:xfrm>
            <a:off x="0" y="-4313"/>
            <a:ext cx="12192000" cy="65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solidFill>
                  <a:schemeClr val="tx1"/>
                </a:solidFill>
                <a:sym typeface="Symbol" panose="05050102010706020507" pitchFamily="18" charset="2"/>
              </a:rPr>
              <a:t></a:t>
            </a:r>
            <a:r>
              <a:rPr lang="en-US" kern="0" dirty="0" err="1">
                <a:solidFill>
                  <a:schemeClr val="tx1"/>
                </a:solidFill>
                <a:sym typeface="Symbol" panose="05050102010706020507" pitchFamily="18" charset="2"/>
              </a:rPr>
              <a:t>GeN</a:t>
            </a:r>
            <a:r>
              <a:rPr lang="en-US" kern="0" dirty="0">
                <a:solidFill>
                  <a:schemeClr val="tx1"/>
                </a:solidFill>
                <a:sym typeface="Symbol" panose="05050102010706020507" pitchFamily="18" charset="2"/>
              </a:rPr>
              <a:t> shielding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448800" y="6485001"/>
            <a:ext cx="2743200" cy="365125"/>
          </a:xfrm>
        </p:spPr>
        <p:txBody>
          <a:bodyPr/>
          <a:lstStyle/>
          <a:p>
            <a:fld id="{01CC986A-E480-4779-BB91-6FE67C3E7AC4}" type="slidenum">
              <a:rPr lang="en-US" sz="1600" smtClean="0">
                <a:solidFill>
                  <a:schemeClr val="tx1"/>
                </a:solidFill>
              </a:rPr>
              <a:t>8</a:t>
            </a:fld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485BC0-0C39-4CE2-A5DD-E5AC13D33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37" y="976025"/>
            <a:ext cx="7066612" cy="53803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88EDFE5-68C4-42E2-9ACE-B1121C05CA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82359" y="1588259"/>
            <a:ext cx="4897869" cy="36734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2B006E-1911-D25B-FE58-81B391B1CE49}"/>
              </a:ext>
            </a:extLst>
          </p:cNvPr>
          <p:cNvSpPr txBox="1"/>
          <p:nvPr/>
        </p:nvSpPr>
        <p:spPr>
          <a:xfrm>
            <a:off x="2377799" y="5892581"/>
            <a:ext cx="4163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Active and passive shielding is used to protect against external radiation.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52014" y="5873894"/>
            <a:ext cx="37474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Photo of the assembly process at the KNPP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2B006E-1911-D25B-FE58-81B391B1CE49}"/>
              </a:ext>
            </a:extLst>
          </p:cNvPr>
          <p:cNvSpPr txBox="1"/>
          <p:nvPr/>
        </p:nvSpPr>
        <p:spPr>
          <a:xfrm>
            <a:off x="1330790" y="648036"/>
            <a:ext cx="416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Scheme of the </a:t>
            </a:r>
            <a:r>
              <a:rPr lang="en-US" kern="0" dirty="0">
                <a:solidFill>
                  <a:schemeClr val="tx1"/>
                </a:solidFill>
                <a:sym typeface="Symbol" panose="05050102010706020507" pitchFamily="18" charset="2"/>
              </a:rPr>
              <a:t></a:t>
            </a:r>
            <a:r>
              <a:rPr lang="en-US" dirty="0" err="1"/>
              <a:t>GeN</a:t>
            </a:r>
            <a:r>
              <a:rPr lang="en-US" dirty="0"/>
              <a:t> shielding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38709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281"/>
            <a:ext cx="12186962" cy="690575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pc="-15" dirty="0">
                <a:solidFill>
                  <a:schemeClr val="tx1"/>
                </a:solidFill>
                <a:cs typeface="Times New Roman" panose="02020603050405020304" pitchFamily="18" charset="0"/>
              </a:rPr>
              <a:t>Monitoring of measurement conditions</a:t>
            </a:r>
            <a:endParaRPr spc="-1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 rot="5400000">
            <a:off x="7847260" y="-464346"/>
            <a:ext cx="2181539" cy="48608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7536" y="1197820"/>
            <a:ext cx="5908463" cy="48067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0" tIns="29845" rIns="0" bIns="0" rtlCol="0">
            <a:noAutofit/>
          </a:bodyPr>
          <a:lstStyle/>
          <a:p>
            <a:pPr marL="378460" marR="84455" indent="-287020" algn="just">
              <a:lnSpc>
                <a:spcPct val="110000"/>
              </a:lnSpc>
              <a:spcBef>
                <a:spcPts val="235"/>
              </a:spcBef>
              <a:buFont typeface="Arial"/>
              <a:buChar char="•"/>
              <a:tabLst>
                <a:tab pos="379095" algn="l"/>
              </a:tabLst>
            </a:pPr>
            <a:r>
              <a:rPr lang="en-US" sz="2200" spc="-5" dirty="0">
                <a:cs typeface="Times New Roman" panose="02020603050405020304" pitchFamily="18" charset="0"/>
              </a:rPr>
              <a:t>Stable measurement conditions are very important because instabilities can shift the energy scale and change the noise level.</a:t>
            </a:r>
            <a:endParaRPr lang="ru-RU" sz="2200" spc="-5" dirty="0">
              <a:cs typeface="Times New Roman" panose="02020603050405020304" pitchFamily="18" charset="0"/>
            </a:endParaRPr>
          </a:p>
          <a:p>
            <a:pPr marL="378460" marR="84455" indent="-287020" algn="just">
              <a:lnSpc>
                <a:spcPct val="110000"/>
              </a:lnSpc>
              <a:spcBef>
                <a:spcPts val="235"/>
              </a:spcBef>
              <a:buFont typeface="Arial"/>
              <a:buChar char="•"/>
              <a:tabLst>
                <a:tab pos="379095" algn="l"/>
              </a:tabLst>
            </a:pPr>
            <a:r>
              <a:rPr lang="en-US" sz="2200" spc="-5" dirty="0">
                <a:cs typeface="Times New Roman" panose="02020603050405020304" pitchFamily="18" charset="0"/>
              </a:rPr>
              <a:t>The temperature regime of the air near the installation is stabilized by three air conditioners. </a:t>
            </a:r>
            <a:endParaRPr lang="ru-RU" sz="2200" spc="-5" dirty="0">
              <a:cs typeface="Times New Roman" panose="02020603050405020304" pitchFamily="18" charset="0"/>
            </a:endParaRPr>
          </a:p>
          <a:p>
            <a:pPr marL="378460" marR="84455" indent="-287020" algn="just">
              <a:lnSpc>
                <a:spcPct val="110000"/>
              </a:lnSpc>
              <a:spcBef>
                <a:spcPts val="235"/>
              </a:spcBef>
              <a:buFont typeface="Arial"/>
              <a:buChar char="•"/>
              <a:tabLst>
                <a:tab pos="379095" algn="l"/>
              </a:tabLst>
            </a:pPr>
            <a:r>
              <a:rPr lang="en-US" sz="2200" spc="-5" dirty="0">
                <a:cs typeface="Times New Roman" panose="02020603050405020304" pitchFamily="18" charset="0"/>
              </a:rPr>
              <a:t>Temperature and humidity are constantly monitored.</a:t>
            </a:r>
            <a:endParaRPr lang="ru-RU" sz="2200" spc="-5" dirty="0">
              <a:cs typeface="Times New Roman" panose="02020603050405020304" pitchFamily="18" charset="0"/>
            </a:endParaRPr>
          </a:p>
          <a:p>
            <a:pPr marL="378460" marR="84455" indent="-287020" algn="just">
              <a:lnSpc>
                <a:spcPct val="110000"/>
              </a:lnSpc>
              <a:spcBef>
                <a:spcPts val="235"/>
              </a:spcBef>
              <a:buFont typeface="Arial"/>
              <a:buChar char="•"/>
              <a:tabLst>
                <a:tab pos="379095" algn="l"/>
              </a:tabLst>
            </a:pPr>
            <a:r>
              <a:rPr lang="en-US" sz="2200" spc="-5" dirty="0">
                <a:cs typeface="Times New Roman" panose="02020603050405020304" pitchFamily="18" charset="0"/>
              </a:rPr>
              <a:t>The neutron background outside the shielding (fast and thermal) is measured by a special low-background He</a:t>
            </a:r>
            <a:r>
              <a:rPr lang="en-US" sz="2200" spc="-5" baseline="30000" dirty="0">
                <a:cs typeface="Times New Roman" panose="02020603050405020304" pitchFamily="18" charset="0"/>
              </a:rPr>
              <a:t>3</a:t>
            </a:r>
            <a:r>
              <a:rPr lang="en-US" sz="2200" spc="-5" dirty="0">
                <a:cs typeface="Times New Roman" panose="02020603050405020304" pitchFamily="18" charset="0"/>
              </a:rPr>
              <a:t> counter and a </a:t>
            </a:r>
            <a:r>
              <a:rPr lang="en-US" sz="2200" spc="-5" dirty="0" err="1">
                <a:cs typeface="Times New Roman" panose="02020603050405020304" pitchFamily="18" charset="0"/>
              </a:rPr>
              <a:t>NaI</a:t>
            </a:r>
            <a:r>
              <a:rPr lang="en-US" sz="2200" spc="-5" dirty="0">
                <a:cs typeface="Times New Roman" panose="02020603050405020304" pitchFamily="18" charset="0"/>
              </a:rPr>
              <a:t> detector.</a:t>
            </a:r>
            <a:endParaRPr lang="ru-RU" sz="2200" spc="-5" dirty="0">
              <a:cs typeface="Times New Roman" panose="02020603050405020304" pitchFamily="18" charset="0"/>
            </a:endParaRPr>
          </a:p>
          <a:p>
            <a:pPr marL="378460" marR="84455" indent="-287020" algn="just">
              <a:lnSpc>
                <a:spcPct val="110000"/>
              </a:lnSpc>
              <a:spcBef>
                <a:spcPts val="235"/>
              </a:spcBef>
              <a:buFont typeface="Arial"/>
              <a:buChar char="•"/>
              <a:tabLst>
                <a:tab pos="379095" algn="l"/>
              </a:tabLst>
            </a:pPr>
            <a:r>
              <a:rPr lang="en-US" sz="2200" spc="-5" dirty="0">
                <a:cs typeface="Times New Roman" panose="02020603050405020304" pitchFamily="18" charset="0"/>
              </a:rPr>
              <a:t>The decay of cosmogenic isotopes in the detector is taken into account in the analysis.</a:t>
            </a:r>
            <a:endParaRPr lang="ru-RU" sz="2200" spc="-5" dirty="0"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C02443-1FFF-3BC7-0EE0-A95C8C8FFA1E}"/>
              </a:ext>
            </a:extLst>
          </p:cNvPr>
          <p:cNvSpPr txBox="1"/>
          <p:nvPr/>
        </p:nvSpPr>
        <p:spPr>
          <a:xfrm>
            <a:off x="6360261" y="3084734"/>
            <a:ext cx="5162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Neutron detectors: He</a:t>
            </a:r>
            <a:r>
              <a:rPr lang="en-US" baseline="30000" dirty="0"/>
              <a:t>3</a:t>
            </a:r>
            <a:r>
              <a:rPr lang="en-US" dirty="0"/>
              <a:t> at the top, </a:t>
            </a:r>
            <a:r>
              <a:rPr lang="en-US" dirty="0" err="1"/>
              <a:t>NaI</a:t>
            </a:r>
            <a:r>
              <a:rPr lang="en-US" dirty="0"/>
              <a:t> at the bottom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48ED5A-B38E-86FA-5BF8-EA146D99521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980587" y="6624483"/>
            <a:ext cx="206375" cy="1695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lang="ru-RU" sz="1600" smtClean="0">
                <a:solidFill>
                  <a:schemeClr val="tx1"/>
                </a:solidFill>
              </a:rPr>
              <a:pPr marL="25400">
                <a:lnSpc>
                  <a:spcPts val="1240"/>
                </a:lnSpc>
              </a:pPr>
              <a:t>9</a:t>
            </a:fld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BFAFD86-2C76-3A32-39BA-7A80AEB245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61" y="3601174"/>
            <a:ext cx="5133068" cy="26539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84D4E4E-915D-55C0-EE57-A3FBD3390194}"/>
              </a:ext>
            </a:extLst>
          </p:cNvPr>
          <p:cNvSpPr txBox="1"/>
          <p:nvPr/>
        </p:nvSpPr>
        <p:spPr>
          <a:xfrm>
            <a:off x="7040605" y="6255151"/>
            <a:ext cx="3772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Stability measurement </a:t>
            </a:r>
            <a:r>
              <a:rPr lang="en-US" sz="1800" spc="-10" dirty="0"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US" sz="1800" spc="-10" dirty="0" err="1">
                <a:cs typeface="Times New Roman" panose="02020603050405020304" pitchFamily="18" charset="0"/>
              </a:rPr>
              <a:t>GeN</a:t>
            </a:r>
            <a:r>
              <a:rPr lang="en-US" sz="1800" spc="-10" dirty="0">
                <a:cs typeface="Times New Roman" panose="02020603050405020304" pitchFamily="18" charset="0"/>
              </a:rPr>
              <a:t> at KNPP</a:t>
            </a:r>
            <a:r>
              <a:rPr lang="en-US" dirty="0"/>
              <a:t> 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2493</TotalTime>
  <Words>1795</Words>
  <Application>Microsoft Office PowerPoint</Application>
  <PresentationFormat>Широкоэкранный</PresentationFormat>
  <Paragraphs>238</Paragraphs>
  <Slides>25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Gungsuh</vt:lpstr>
      <vt:lpstr>Microsoft YaHei</vt:lpstr>
      <vt:lpstr>Arial</vt:lpstr>
      <vt:lpstr>Calibri</vt:lpstr>
      <vt:lpstr>Calibri Light</vt:lpstr>
      <vt:lpstr>Cambria Math</vt:lpstr>
      <vt:lpstr>Liberation Sans</vt:lpstr>
      <vt:lpstr>Source Han Sans CN</vt:lpstr>
      <vt:lpstr>Symbol</vt:lpstr>
      <vt:lpstr>Times New Roman</vt:lpstr>
      <vt:lpstr>Тема Office</vt:lpstr>
      <vt:lpstr>CURRENT STATUS AND LATEST FINDINGS FROM THE NUGEN EXPERIMENT AT KALININ NUCLEAR POWER PLANT </vt:lpstr>
      <vt:lpstr>Tasks of the GeN experiment</vt:lpstr>
      <vt:lpstr>CEvNS</vt:lpstr>
      <vt:lpstr>The location of the experiment</vt:lpstr>
      <vt:lpstr>Презентация PowerPoint</vt:lpstr>
      <vt:lpstr>GeN at KNPP</vt:lpstr>
      <vt:lpstr>HPGe detector GeN</vt:lpstr>
      <vt:lpstr>Презентация PowerPoint</vt:lpstr>
      <vt:lpstr>Monitoring of measurement conditions</vt:lpstr>
      <vt:lpstr>Analysis</vt:lpstr>
      <vt:lpstr>New results</vt:lpstr>
      <vt:lpstr>Conclusion</vt:lpstr>
      <vt:lpstr>nuGeN Collaboration: thanks for your attention</vt:lpstr>
      <vt:lpstr>Backup</vt:lpstr>
      <vt:lpstr>Презентация PowerPoint</vt:lpstr>
      <vt:lpstr>Презентация PowerPoint</vt:lpstr>
      <vt:lpstr>Approach to the quenching problem</vt:lpstr>
      <vt:lpstr>The Lindhard quenching parameter</vt:lpstr>
      <vt:lpstr>Sensitivity CEvNS in upper position</vt:lpstr>
      <vt:lpstr>Quenching results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Константин Шахов</dc:creator>
  <cp:lastModifiedBy>Константин Шахов</cp:lastModifiedBy>
  <cp:revision>63</cp:revision>
  <dcterms:created xsi:type="dcterms:W3CDTF">2024-05-30T21:13:16Z</dcterms:created>
  <dcterms:modified xsi:type="dcterms:W3CDTF">2024-06-11T21:26:16Z</dcterms:modified>
</cp:coreProperties>
</file>