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7"/>
  </p:notesMasterIdLst>
  <p:sldIdLst>
    <p:sldId id="256" r:id="rId2"/>
    <p:sldId id="257" r:id="rId3"/>
    <p:sldId id="264" r:id="rId4"/>
    <p:sldId id="266" r:id="rId5"/>
    <p:sldId id="267" r:id="rId6"/>
    <p:sldId id="301" r:id="rId7"/>
    <p:sldId id="288" r:id="rId8"/>
    <p:sldId id="298" r:id="rId9"/>
    <p:sldId id="299" r:id="rId10"/>
    <p:sldId id="300" r:id="rId11"/>
    <p:sldId id="271" r:id="rId12"/>
    <p:sldId id="272" r:id="rId13"/>
    <p:sldId id="307" r:id="rId14"/>
    <p:sldId id="308" r:id="rId15"/>
    <p:sldId id="309" r:id="rId16"/>
    <p:sldId id="275" r:id="rId17"/>
    <p:sldId id="303" r:id="rId18"/>
    <p:sldId id="304" r:id="rId19"/>
    <p:sldId id="305" r:id="rId20"/>
    <p:sldId id="306" r:id="rId21"/>
    <p:sldId id="293" r:id="rId22"/>
    <p:sldId id="290" r:id="rId23"/>
    <p:sldId id="294" r:id="rId24"/>
    <p:sldId id="277" r:id="rId25"/>
    <p:sldId id="287" r:id="rId26"/>
  </p:sldIdLst>
  <p:sldSz cx="12169775" cy="6858000"/>
  <p:notesSz cx="6858000" cy="9947275"/>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5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Средний стиль 2 - акцент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5AB1C69-6EDB-4FF4-983F-18BD219EF322}" styleName="Средний стиль 2 - акцент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5191" autoAdjust="0"/>
  </p:normalViewPr>
  <p:slideViewPr>
    <p:cSldViewPr>
      <p:cViewPr>
        <p:scale>
          <a:sx n="100" d="100"/>
          <a:sy n="100" d="100"/>
        </p:scale>
        <p:origin x="-618" y="-396"/>
      </p:cViewPr>
      <p:guideLst>
        <p:guide orient="horz" pos="2160"/>
        <p:guide pos="3833"/>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97364"/>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97364"/>
          </a:xfrm>
          <a:prstGeom prst="rect">
            <a:avLst/>
          </a:prstGeom>
        </p:spPr>
        <p:txBody>
          <a:bodyPr vert="horz" lIns="91440" tIns="45720" rIns="91440" bIns="45720" rtlCol="0"/>
          <a:lstStyle>
            <a:lvl1pPr algn="r">
              <a:defRPr sz="1200"/>
            </a:lvl1pPr>
          </a:lstStyle>
          <a:p>
            <a:fld id="{68DA4174-1D01-4CBB-A5CF-05E540590038}" type="datetimeFigureOut">
              <a:rPr lang="ru-RU" smtClean="0"/>
              <a:t>03.09.2024</a:t>
            </a:fld>
            <a:endParaRPr lang="ru-RU"/>
          </a:p>
        </p:txBody>
      </p:sp>
      <p:sp>
        <p:nvSpPr>
          <p:cNvPr id="4" name="Образ слайда 3"/>
          <p:cNvSpPr>
            <a:spLocks noGrp="1" noRot="1" noChangeAspect="1"/>
          </p:cNvSpPr>
          <p:nvPr>
            <p:ph type="sldImg" idx="2"/>
          </p:nvPr>
        </p:nvSpPr>
        <p:spPr>
          <a:xfrm>
            <a:off x="119063" y="746125"/>
            <a:ext cx="6619875" cy="3730625"/>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724956"/>
            <a:ext cx="5486400" cy="4476274"/>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9448185"/>
            <a:ext cx="2971800" cy="497364"/>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9448185"/>
            <a:ext cx="2971800" cy="497364"/>
          </a:xfrm>
          <a:prstGeom prst="rect">
            <a:avLst/>
          </a:prstGeom>
        </p:spPr>
        <p:txBody>
          <a:bodyPr vert="horz" lIns="91440" tIns="45720" rIns="91440" bIns="45720" rtlCol="0" anchor="b"/>
          <a:lstStyle>
            <a:lvl1pPr algn="r">
              <a:defRPr sz="1200"/>
            </a:lvl1pPr>
          </a:lstStyle>
          <a:p>
            <a:fld id="{03FCF1FA-63FC-4E3B-9F37-F679AEAFE351}" type="slidenum">
              <a:rPr lang="ru-RU" smtClean="0"/>
              <a:t>‹#›</a:t>
            </a:fld>
            <a:endParaRPr lang="ru-RU"/>
          </a:p>
        </p:txBody>
      </p:sp>
    </p:spTree>
    <p:extLst>
      <p:ext uri="{BB962C8B-B14F-4D97-AF65-F5344CB8AC3E}">
        <p14:creationId xmlns:p14="http://schemas.microsoft.com/office/powerpoint/2010/main" val="37693647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03FCF1FA-63FC-4E3B-9F37-F679AEAFE351}" type="slidenum">
              <a:rPr lang="ru-RU" smtClean="0"/>
              <a:t>12</a:t>
            </a:fld>
            <a:endParaRPr lang="ru-RU"/>
          </a:p>
        </p:txBody>
      </p:sp>
    </p:spTree>
    <p:extLst>
      <p:ext uri="{BB962C8B-B14F-4D97-AF65-F5344CB8AC3E}">
        <p14:creationId xmlns:p14="http://schemas.microsoft.com/office/powerpoint/2010/main" val="2359661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03FCF1FA-63FC-4E3B-9F37-F679AEAFE351}" type="slidenum">
              <a:rPr lang="ru-RU" smtClean="0"/>
              <a:t>16</a:t>
            </a:fld>
            <a:endParaRPr lang="ru-RU"/>
          </a:p>
        </p:txBody>
      </p:sp>
    </p:spTree>
    <p:extLst>
      <p:ext uri="{BB962C8B-B14F-4D97-AF65-F5344CB8AC3E}">
        <p14:creationId xmlns:p14="http://schemas.microsoft.com/office/powerpoint/2010/main" val="41694063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912733" y="609601"/>
            <a:ext cx="10344309" cy="4267200"/>
          </a:xfrm>
        </p:spPr>
        <p:txBody>
          <a:bodyPr anchor="b">
            <a:noAutofit/>
          </a:bodyPr>
          <a:lstStyle>
            <a:lvl1pPr>
              <a:lnSpc>
                <a:spcPct val="100000"/>
              </a:lnSpc>
              <a:defRPr sz="8000"/>
            </a:lvl1pPr>
          </a:lstStyle>
          <a:p>
            <a:r>
              <a:rPr lang="ru-RU" smtClean="0"/>
              <a:t>Образец заголовка</a:t>
            </a:r>
            <a:endParaRPr lang="en-US" dirty="0"/>
          </a:p>
        </p:txBody>
      </p:sp>
      <p:sp>
        <p:nvSpPr>
          <p:cNvPr id="3" name="Subtitle 2"/>
          <p:cNvSpPr>
            <a:spLocks noGrp="1"/>
          </p:cNvSpPr>
          <p:nvPr>
            <p:ph type="subTitle" idx="1"/>
          </p:nvPr>
        </p:nvSpPr>
        <p:spPr>
          <a:xfrm>
            <a:off x="1825466" y="4953000"/>
            <a:ext cx="8518843" cy="1219200"/>
          </a:xfrm>
        </p:spPr>
        <p:txBody>
          <a:bodyPr>
            <a:normAutofit/>
          </a:bodyPr>
          <a:lstStyle>
            <a:lvl1pPr marL="0" indent="0" algn="ctr">
              <a:buNone/>
              <a:defRPr sz="2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7" name="Date Placeholder 6"/>
          <p:cNvSpPr>
            <a:spLocks noGrp="1"/>
          </p:cNvSpPr>
          <p:nvPr>
            <p:ph type="dt" sz="half" idx="10"/>
          </p:nvPr>
        </p:nvSpPr>
        <p:spPr/>
        <p:txBody>
          <a:bodyPr/>
          <a:lstStyle/>
          <a:p>
            <a:fld id="{9875E378-3B87-4B48-93AC-532FE957029A}" type="datetimeFigureOut">
              <a:rPr lang="ru-RU" smtClean="0"/>
              <a:t>03.09.2024</a:t>
            </a:fld>
            <a:endParaRPr lang="ru-RU"/>
          </a:p>
        </p:txBody>
      </p:sp>
      <p:sp>
        <p:nvSpPr>
          <p:cNvPr id="8" name="Slide Number Placeholder 7"/>
          <p:cNvSpPr>
            <a:spLocks noGrp="1"/>
          </p:cNvSpPr>
          <p:nvPr>
            <p:ph type="sldNum" sz="quarter" idx="11"/>
          </p:nvPr>
        </p:nvSpPr>
        <p:spPr/>
        <p:txBody>
          <a:bodyPr/>
          <a:lstStyle/>
          <a:p>
            <a:fld id="{128FB0CC-AE83-410E-8548-6D5AC42E9B4A}" type="slidenum">
              <a:rPr lang="ru-RU" smtClean="0"/>
              <a:t>‹#›</a:t>
            </a:fld>
            <a:endParaRPr lang="ru-RU"/>
          </a:p>
        </p:txBody>
      </p:sp>
      <p:sp>
        <p:nvSpPr>
          <p:cNvPr id="9" name="Footer Placeholder 8"/>
          <p:cNvSpPr>
            <a:spLocks noGrp="1"/>
          </p:cNvSpPr>
          <p:nvPr>
            <p:ph type="ftr" sz="quarter" idx="12"/>
          </p:nvPr>
        </p:nvSpPr>
        <p:spPr/>
        <p:txBody>
          <a:bodyPr/>
          <a:lstStyle/>
          <a:p>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9875E378-3B87-4B48-93AC-532FE957029A}" type="datetimeFigureOut">
              <a:rPr lang="ru-RU" smtClean="0"/>
              <a:t>03.09.2024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128FB0CC-AE83-410E-8548-6D5AC42E9B4A}" type="slidenum">
              <a:rPr lang="ru-RU" smtClean="0"/>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23087" y="274639"/>
            <a:ext cx="2738199" cy="5851525"/>
          </a:xfrm>
        </p:spPr>
        <p:txBody>
          <a:bodyPr vert="eaVert"/>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608489" y="274639"/>
            <a:ext cx="8011769"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9875E378-3B87-4B48-93AC-532FE957029A}" type="datetimeFigureOut">
              <a:rPr lang="ru-RU" smtClean="0"/>
              <a:t>03.09.2024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128FB0CC-AE83-410E-8548-6D5AC42E9B4A}" type="slidenum">
              <a:rPr lang="ru-RU" smtClean="0"/>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idx="1"/>
          </p:nvPr>
        </p:nvSpPr>
        <p:spPr/>
        <p:txBody>
          <a:bodyPr/>
          <a:lstStyle>
            <a:lvl5pPr>
              <a:defRPr/>
            </a:lvl5pPr>
            <a:lvl6pPr>
              <a:defRPr/>
            </a:lvl6pPr>
            <a:lvl7pPr>
              <a:defRPr/>
            </a:lvl7pPr>
            <a:lvl8pPr>
              <a:defRPr/>
            </a:lvl8pPr>
            <a:lvl9pPr>
              <a:buFont typeface="Arial" pitchFamily="34" charset="0"/>
              <a:buChar char="•"/>
              <a:defRPr/>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smtClean="0"/>
          </a:p>
        </p:txBody>
      </p:sp>
      <p:sp>
        <p:nvSpPr>
          <p:cNvPr id="4" name="Date Placeholder 3"/>
          <p:cNvSpPr>
            <a:spLocks noGrp="1"/>
          </p:cNvSpPr>
          <p:nvPr>
            <p:ph type="dt" sz="half" idx="10"/>
          </p:nvPr>
        </p:nvSpPr>
        <p:spPr/>
        <p:txBody>
          <a:bodyPr/>
          <a:lstStyle/>
          <a:p>
            <a:fld id="{9875E378-3B87-4B48-93AC-532FE957029A}" type="datetimeFigureOut">
              <a:rPr lang="ru-RU" smtClean="0"/>
              <a:t>03.09.2024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128FB0CC-AE83-410E-8548-6D5AC42E9B4A}" type="slidenum">
              <a:rPr lang="ru-RU" smtClean="0"/>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961328" y="1371601"/>
            <a:ext cx="10344309" cy="2505075"/>
          </a:xfrm>
        </p:spPr>
        <p:txBody>
          <a:bodyPr anchor="b"/>
          <a:lstStyle>
            <a:lvl1pPr algn="ctr" defTabSz="914400" rtl="0" eaLnBrk="1" latinLnBrk="0" hangingPunct="1">
              <a:lnSpc>
                <a:spcPct val="100000"/>
              </a:lnSpc>
              <a:spcBef>
                <a:spcPct val="0"/>
              </a:spcBef>
              <a:buNone/>
              <a:defRPr lang="en-US" sz="4800" kern="1200" dirty="0" smtClean="0">
                <a:solidFill>
                  <a:schemeClr val="tx2"/>
                </a:solidFill>
                <a:effectLst>
                  <a:outerShdw blurRad="63500" dist="38100" dir="5400000" algn="t" rotWithShape="0">
                    <a:prstClr val="black">
                      <a:alpha val="25000"/>
                    </a:prstClr>
                  </a:outerShdw>
                </a:effectLst>
                <a:latin typeface="+mn-lt"/>
                <a:ea typeface="+mj-ea"/>
                <a:cs typeface="+mj-cs"/>
              </a:defRPr>
            </a:lvl1pPr>
          </a:lstStyle>
          <a:p>
            <a:r>
              <a:rPr lang="ru-RU" smtClean="0"/>
              <a:t>Образец заголовка</a:t>
            </a:r>
            <a:endParaRPr lang="en-US" dirty="0"/>
          </a:p>
        </p:txBody>
      </p:sp>
      <p:sp>
        <p:nvSpPr>
          <p:cNvPr id="3" name="Text Placeholder 2"/>
          <p:cNvSpPr>
            <a:spLocks noGrp="1"/>
          </p:cNvSpPr>
          <p:nvPr>
            <p:ph type="body" idx="1"/>
          </p:nvPr>
        </p:nvSpPr>
        <p:spPr>
          <a:xfrm>
            <a:off x="961328" y="4068764"/>
            <a:ext cx="10344309" cy="1131887"/>
          </a:xfrm>
        </p:spPr>
        <p:txBody>
          <a:bodyPr anchor="t"/>
          <a:lstStyle>
            <a:lvl1pPr marL="0" indent="0" algn="ctr">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9875E378-3B87-4B48-93AC-532FE957029A}" type="datetimeFigureOut">
              <a:rPr lang="ru-RU" smtClean="0"/>
              <a:t>03.09.2024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128FB0CC-AE83-410E-8548-6D5AC42E9B4A}" type="slidenum">
              <a:rPr lang="ru-RU" smtClean="0"/>
              <a:t>‹#›</a:t>
            </a:fld>
            <a:endParaRPr lang="ru-RU"/>
          </a:p>
        </p:txBody>
      </p:sp>
      <p:sp>
        <p:nvSpPr>
          <p:cNvPr id="7" name="Oval 6"/>
          <p:cNvSpPr/>
          <p:nvPr/>
        </p:nvSpPr>
        <p:spPr>
          <a:xfrm>
            <a:off x="5983473" y="3924300"/>
            <a:ext cx="112823"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6249687" y="3924300"/>
            <a:ext cx="112823"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5718527" y="3924300"/>
            <a:ext cx="112823"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4" name="Content Placeholder 3"/>
          <p:cNvSpPr>
            <a:spLocks noGrp="1"/>
          </p:cNvSpPr>
          <p:nvPr>
            <p:ph sz="half" idx="2"/>
          </p:nvPr>
        </p:nvSpPr>
        <p:spPr>
          <a:xfrm>
            <a:off x="6186302" y="1600201"/>
            <a:ext cx="5374984" cy="4525963"/>
          </a:xfrm>
        </p:spPr>
        <p:txBody>
          <a:bodyPr/>
          <a:lstStyle>
            <a:lvl1pPr>
              <a:defRPr sz="24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smtClean="0"/>
          </a:p>
        </p:txBody>
      </p:sp>
      <p:sp>
        <p:nvSpPr>
          <p:cNvPr id="5" name="Date Placeholder 4"/>
          <p:cNvSpPr>
            <a:spLocks noGrp="1"/>
          </p:cNvSpPr>
          <p:nvPr>
            <p:ph type="dt" sz="half" idx="10"/>
          </p:nvPr>
        </p:nvSpPr>
        <p:spPr/>
        <p:txBody>
          <a:bodyPr/>
          <a:lstStyle/>
          <a:p>
            <a:fld id="{9875E378-3B87-4B48-93AC-532FE957029A}" type="datetimeFigureOut">
              <a:rPr lang="ru-RU" smtClean="0"/>
              <a:t>03.09.2024</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128FB0CC-AE83-410E-8548-6D5AC42E9B4A}" type="slidenum">
              <a:rPr lang="ru-RU" smtClean="0"/>
              <a:t>‹#›</a:t>
            </a:fld>
            <a:endParaRPr lang="ru-RU"/>
          </a:p>
        </p:txBody>
      </p:sp>
      <p:sp>
        <p:nvSpPr>
          <p:cNvPr id="9" name="Content Placeholder 8"/>
          <p:cNvSpPr>
            <a:spLocks noGrp="1"/>
          </p:cNvSpPr>
          <p:nvPr>
            <p:ph sz="quarter" idx="13"/>
          </p:nvPr>
        </p:nvSpPr>
        <p:spPr>
          <a:xfrm>
            <a:off x="486791" y="1600200"/>
            <a:ext cx="5379041" cy="452628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smtClean="0"/>
              <a:t>Образец заголовка</a:t>
            </a:r>
            <a:endParaRPr lang="en-US"/>
          </a:p>
        </p:txBody>
      </p:sp>
      <p:sp>
        <p:nvSpPr>
          <p:cNvPr id="3" name="Text Placeholder 2"/>
          <p:cNvSpPr>
            <a:spLocks noGrp="1"/>
          </p:cNvSpPr>
          <p:nvPr>
            <p:ph type="body" idx="1"/>
          </p:nvPr>
        </p:nvSpPr>
        <p:spPr>
          <a:xfrm>
            <a:off x="608489" y="1600200"/>
            <a:ext cx="5377097"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5" name="Text Placeholder 4"/>
          <p:cNvSpPr>
            <a:spLocks noGrp="1"/>
          </p:cNvSpPr>
          <p:nvPr>
            <p:ph type="body" sz="quarter" idx="3"/>
          </p:nvPr>
        </p:nvSpPr>
        <p:spPr>
          <a:xfrm>
            <a:off x="6186303" y="1600200"/>
            <a:ext cx="5379210"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7" name="Date Placeholder 6"/>
          <p:cNvSpPr>
            <a:spLocks noGrp="1"/>
          </p:cNvSpPr>
          <p:nvPr>
            <p:ph type="dt" sz="half" idx="10"/>
          </p:nvPr>
        </p:nvSpPr>
        <p:spPr/>
        <p:txBody>
          <a:bodyPr/>
          <a:lstStyle/>
          <a:p>
            <a:fld id="{9875E378-3B87-4B48-93AC-532FE957029A}" type="datetimeFigureOut">
              <a:rPr lang="ru-RU" smtClean="0"/>
              <a:t>03.09.2024</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128FB0CC-AE83-410E-8548-6D5AC42E9B4A}" type="slidenum">
              <a:rPr lang="ru-RU" smtClean="0"/>
              <a:t>‹#›</a:t>
            </a:fld>
            <a:endParaRPr lang="ru-RU"/>
          </a:p>
        </p:txBody>
      </p:sp>
      <p:sp>
        <p:nvSpPr>
          <p:cNvPr id="11" name="Content Placeholder 10"/>
          <p:cNvSpPr>
            <a:spLocks noGrp="1"/>
          </p:cNvSpPr>
          <p:nvPr>
            <p:ph sz="quarter" idx="13"/>
          </p:nvPr>
        </p:nvSpPr>
        <p:spPr>
          <a:xfrm>
            <a:off x="608489" y="2212848"/>
            <a:ext cx="5379041" cy="3913632"/>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13" name="Content Placeholder 12"/>
          <p:cNvSpPr>
            <a:spLocks noGrp="1"/>
          </p:cNvSpPr>
          <p:nvPr>
            <p:ph sz="quarter" idx="14"/>
          </p:nvPr>
        </p:nvSpPr>
        <p:spPr>
          <a:xfrm>
            <a:off x="6218755" y="2212849"/>
            <a:ext cx="5379041" cy="3913187"/>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9875E378-3B87-4B48-93AC-532FE957029A}" type="datetimeFigureOut">
              <a:rPr lang="ru-RU" smtClean="0"/>
              <a:t>03.09.2024</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128FB0CC-AE83-410E-8548-6D5AC42E9B4A}" type="slidenum">
              <a:rPr lang="ru-RU" smtClean="0"/>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875E378-3B87-4B48-93AC-532FE957029A}" type="datetimeFigureOut">
              <a:rPr lang="ru-RU" smtClean="0"/>
              <a:t>03.09.2024</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128FB0CC-AE83-410E-8548-6D5AC42E9B4A}" type="slidenum">
              <a:rPr lang="ru-RU" smtClean="0"/>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7861759" y="266700"/>
            <a:ext cx="4003772" cy="2095500"/>
          </a:xfrm>
        </p:spPr>
        <p:txBody>
          <a:bodyPr anchor="b"/>
          <a:lstStyle>
            <a:lvl1pPr algn="ctr">
              <a:lnSpc>
                <a:spcPct val="100000"/>
              </a:lnSpc>
              <a:defRPr sz="2800" b="0">
                <a:effectLst>
                  <a:outerShdw blurRad="50800" dist="25400" dir="5400000" algn="t" rotWithShape="0">
                    <a:prstClr val="black">
                      <a:alpha val="25000"/>
                    </a:prstClr>
                  </a:outerShdw>
                </a:effectLst>
              </a:defRPr>
            </a:lvl1pPr>
          </a:lstStyle>
          <a:p>
            <a:r>
              <a:rPr lang="ru-RU" smtClean="0"/>
              <a:t>Образец заголовка</a:t>
            </a:r>
            <a:endParaRPr lang="en-US" dirty="0"/>
          </a:p>
        </p:txBody>
      </p:sp>
      <p:sp>
        <p:nvSpPr>
          <p:cNvPr id="3" name="Content Placeholder 2"/>
          <p:cNvSpPr>
            <a:spLocks noGrp="1"/>
          </p:cNvSpPr>
          <p:nvPr>
            <p:ph idx="1"/>
          </p:nvPr>
        </p:nvSpPr>
        <p:spPr>
          <a:xfrm>
            <a:off x="957102" y="273051"/>
            <a:ext cx="6649008"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7861759" y="2438401"/>
            <a:ext cx="4003772" cy="3687763"/>
          </a:xfrm>
        </p:spPr>
        <p:txBody>
          <a:bodyPr>
            <a:normAutofit/>
          </a:bodyPr>
          <a:lstStyle>
            <a:lvl1pPr marL="0" indent="0" algn="ctr">
              <a:lnSpc>
                <a:spcPct val="125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9875E378-3B87-4B48-93AC-532FE957029A}" type="datetimeFigureOut">
              <a:rPr lang="ru-RU" smtClean="0"/>
              <a:t>03.09.2024</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128FB0CC-AE83-410E-8548-6D5AC42E9B4A}" type="slidenum">
              <a:rPr lang="ru-RU" smtClean="0"/>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2235353" y="228600"/>
            <a:ext cx="7601882" cy="895350"/>
          </a:xfrm>
        </p:spPr>
        <p:txBody>
          <a:bodyPr anchor="b"/>
          <a:lstStyle>
            <a:lvl1pPr algn="ctr">
              <a:lnSpc>
                <a:spcPct val="100000"/>
              </a:lnSpc>
              <a:defRPr sz="2800" b="0"/>
            </a:lvl1pPr>
          </a:lstStyle>
          <a:p>
            <a:r>
              <a:rPr lang="ru-RU" smtClean="0"/>
              <a:t>Образец заголовка</a:t>
            </a:r>
            <a:endParaRPr lang="en-US" dirty="0"/>
          </a:p>
        </p:txBody>
      </p:sp>
      <p:sp>
        <p:nvSpPr>
          <p:cNvPr id="3" name="Picture Placeholder 2"/>
          <p:cNvSpPr>
            <a:spLocks noGrp="1"/>
          </p:cNvSpPr>
          <p:nvPr>
            <p:ph type="pic" idx="1"/>
          </p:nvPr>
        </p:nvSpPr>
        <p:spPr>
          <a:xfrm>
            <a:off x="2007169" y="1143000"/>
            <a:ext cx="8058249" cy="4541044"/>
          </a:xfrm>
          <a:ln w="76200">
            <a:solidFill>
              <a:schemeClr val="bg1"/>
            </a:solidFill>
          </a:ln>
          <a:effectLst>
            <a:outerShdw blurRad="88900" dist="50800" dir="5400000" algn="ctr" rotWithShape="0">
              <a:srgbClr val="000000">
                <a:alpha val="25000"/>
              </a:srgbClr>
            </a:outerShdw>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
        <p:nvSpPr>
          <p:cNvPr id="4" name="Text Placeholder 3"/>
          <p:cNvSpPr>
            <a:spLocks noGrp="1"/>
          </p:cNvSpPr>
          <p:nvPr>
            <p:ph type="body" sz="half" idx="2"/>
          </p:nvPr>
        </p:nvSpPr>
        <p:spPr>
          <a:xfrm>
            <a:off x="2235353" y="5810250"/>
            <a:ext cx="7601882" cy="5334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9875E378-3B87-4B48-93AC-532FE957029A}" type="datetimeFigureOut">
              <a:rPr lang="ru-RU" smtClean="0"/>
              <a:t>03.09.2024</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128FB0CC-AE83-410E-8548-6D5AC42E9B4A}" type="slidenum">
              <a:rPr lang="ru-RU" smtClean="0"/>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8489" y="0"/>
            <a:ext cx="10952798" cy="1600200"/>
          </a:xfrm>
          <a:prstGeom prst="rect">
            <a:avLst/>
          </a:prstGeom>
        </p:spPr>
        <p:txBody>
          <a:bodyPr vert="horz" lIns="91440" tIns="45720" rIns="91440" bIns="45720" rtlCol="0" anchor="b">
            <a:noAutofit/>
          </a:bodyPr>
          <a:lstStyle/>
          <a:p>
            <a:r>
              <a:rPr lang="ru-RU" smtClean="0"/>
              <a:t>Образец заголовка</a:t>
            </a:r>
            <a:endParaRPr lang="en-US" dirty="0"/>
          </a:p>
        </p:txBody>
      </p:sp>
      <p:sp>
        <p:nvSpPr>
          <p:cNvPr id="3" name="Text Placeholder 2"/>
          <p:cNvSpPr>
            <a:spLocks noGrp="1"/>
          </p:cNvSpPr>
          <p:nvPr>
            <p:ph type="body" idx="1"/>
          </p:nvPr>
        </p:nvSpPr>
        <p:spPr>
          <a:xfrm>
            <a:off x="608489" y="1600201"/>
            <a:ext cx="10952798"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smtClean="0"/>
          </a:p>
        </p:txBody>
      </p:sp>
      <p:sp>
        <p:nvSpPr>
          <p:cNvPr id="4" name="Date Placeholder 3"/>
          <p:cNvSpPr>
            <a:spLocks noGrp="1"/>
          </p:cNvSpPr>
          <p:nvPr>
            <p:ph type="dt" sz="half" idx="2"/>
          </p:nvPr>
        </p:nvSpPr>
        <p:spPr>
          <a:xfrm>
            <a:off x="8468997" y="6356351"/>
            <a:ext cx="2776230" cy="365125"/>
          </a:xfrm>
          <a:prstGeom prst="rect">
            <a:avLst/>
          </a:prstGeom>
        </p:spPr>
        <p:txBody>
          <a:bodyPr vert="horz" lIns="91440" tIns="45720" rIns="45720" bIns="45720" rtlCol="0" anchor="ctr"/>
          <a:lstStyle>
            <a:lvl1pPr algn="r">
              <a:defRPr sz="1200">
                <a:solidFill>
                  <a:schemeClr val="tx1">
                    <a:lumMod val="65000"/>
                    <a:lumOff val="35000"/>
                  </a:schemeClr>
                </a:solidFill>
                <a:latin typeface="Century Gothic" pitchFamily="34" charset="0"/>
              </a:defRPr>
            </a:lvl1pPr>
          </a:lstStyle>
          <a:p>
            <a:fld id="{9875E378-3B87-4B48-93AC-532FE957029A}" type="datetimeFigureOut">
              <a:rPr lang="ru-RU" smtClean="0"/>
              <a:t>03.09.2024</a:t>
            </a:fld>
            <a:endParaRPr lang="ru-RU"/>
          </a:p>
        </p:txBody>
      </p:sp>
      <p:sp>
        <p:nvSpPr>
          <p:cNvPr id="5" name="Footer Placeholder 4"/>
          <p:cNvSpPr>
            <a:spLocks noGrp="1"/>
          </p:cNvSpPr>
          <p:nvPr>
            <p:ph type="ftr" sz="quarter" idx="3"/>
          </p:nvPr>
        </p:nvSpPr>
        <p:spPr>
          <a:xfrm>
            <a:off x="877285" y="6356351"/>
            <a:ext cx="3790378" cy="365125"/>
          </a:xfrm>
          <a:prstGeom prst="rect">
            <a:avLst/>
          </a:prstGeom>
        </p:spPr>
        <p:txBody>
          <a:bodyPr vert="horz" lIns="45720" tIns="45720" rIns="91440" bIns="45720" rtlCol="0" anchor="ctr"/>
          <a:lstStyle>
            <a:lvl1pPr algn="l">
              <a:defRPr sz="1200">
                <a:solidFill>
                  <a:schemeClr val="tx1">
                    <a:lumMod val="65000"/>
                    <a:lumOff val="35000"/>
                  </a:schemeClr>
                </a:solidFill>
                <a:latin typeface="Century Gothic" pitchFamily="34" charset="0"/>
              </a:defRPr>
            </a:lvl1pPr>
          </a:lstStyle>
          <a:p>
            <a:endParaRPr lang="ru-RU"/>
          </a:p>
        </p:txBody>
      </p:sp>
      <p:sp>
        <p:nvSpPr>
          <p:cNvPr id="6" name="Slide Number Placeholder 5"/>
          <p:cNvSpPr>
            <a:spLocks noGrp="1"/>
          </p:cNvSpPr>
          <p:nvPr>
            <p:ph type="sldNum" sz="quarter" idx="4"/>
          </p:nvPr>
        </p:nvSpPr>
        <p:spPr>
          <a:xfrm>
            <a:off x="11370273" y="6356351"/>
            <a:ext cx="747934" cy="365125"/>
          </a:xfrm>
          <a:prstGeom prst="rect">
            <a:avLst/>
          </a:prstGeom>
        </p:spPr>
        <p:txBody>
          <a:bodyPr vert="horz" lIns="27432" tIns="45720" rIns="45720" bIns="45720" rtlCol="0" anchor="ctr"/>
          <a:lstStyle>
            <a:lvl1pPr algn="l">
              <a:defRPr sz="1200">
                <a:solidFill>
                  <a:schemeClr val="tx1">
                    <a:lumMod val="65000"/>
                    <a:lumOff val="35000"/>
                  </a:schemeClr>
                </a:solidFill>
                <a:latin typeface="Century Gothic" pitchFamily="34" charset="0"/>
              </a:defRPr>
            </a:lvl1pPr>
          </a:lstStyle>
          <a:p>
            <a:fld id="{128FB0CC-AE83-410E-8548-6D5AC42E9B4A}" type="slidenum">
              <a:rPr lang="ru-RU" smtClean="0"/>
              <a:t>‹#›</a:t>
            </a:fld>
            <a:endParaRPr lang="ru-RU"/>
          </a:p>
        </p:txBody>
      </p:sp>
      <p:sp>
        <p:nvSpPr>
          <p:cNvPr id="7" name="Oval 6"/>
          <p:cNvSpPr/>
          <p:nvPr/>
        </p:nvSpPr>
        <p:spPr>
          <a:xfrm>
            <a:off x="11256456" y="6499384"/>
            <a:ext cx="112823"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8" name="Oval 7"/>
          <p:cNvSpPr/>
          <p:nvPr/>
        </p:nvSpPr>
        <p:spPr>
          <a:xfrm>
            <a:off x="757442" y="6499384"/>
            <a:ext cx="112823"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p:titleStyle>
    <p:body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7" Type="http://schemas.microsoft.com/office/2007/relationships/hdphoto" Target="../media/hdphoto2.wdp"/><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5.jpeg"/><Relationship Id="rId5" Type="http://schemas.microsoft.com/office/2007/relationships/hdphoto" Target="../media/hdphoto1.wdp"/><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7.png"/><Relationship Id="rId2"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6.png"/><Relationship Id="rId4" Type="http://schemas.openxmlformats.org/officeDocument/2006/relationships/image" Target="../media/image3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2.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png"/></Relationships>
</file>

<file path=ppt/slides/_rels/slide1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1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1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53.jpeg"/><Relationship Id="rId4" Type="http://schemas.openxmlformats.org/officeDocument/2006/relationships/image" Target="../media/image52.png"/></Relationships>
</file>

<file path=ppt/slides/_rels/slide1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microsoft.com/office/2007/relationships/hdphoto" Target="../media/hdphoto3.wdp"/><Relationship Id="rId7" Type="http://schemas.microsoft.com/office/2007/relationships/hdphoto" Target="../media/hdphoto5.wdp"/><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image" Target="../media/image8.jpeg"/><Relationship Id="rId5" Type="http://schemas.microsoft.com/office/2007/relationships/hdphoto" Target="../media/hdphoto4.wdp"/><Relationship Id="rId4" Type="http://schemas.openxmlformats.org/officeDocument/2006/relationships/image" Target="../media/image7.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 Id="rId5" Type="http://schemas.openxmlformats.org/officeDocument/2006/relationships/image" Target="../media/image61.jpeg"/><Relationship Id="rId4" Type="http://schemas.openxmlformats.org/officeDocument/2006/relationships/image" Target="../media/image60.png"/></Relationships>
</file>

<file path=ppt/slides/_rels/slide2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jpe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8.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jpeg"/><Relationship Id="rId7" Type="http://schemas.openxmlformats.org/officeDocument/2006/relationships/image" Target="../media/image27.png"/><Relationship Id="rId2" Type="http://schemas.openxmlformats.org/officeDocument/2006/relationships/image" Target="../media/image22.jpe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jpeg"/></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883206" y="1484784"/>
            <a:ext cx="10344309" cy="1087761"/>
          </a:xfrm>
        </p:spPr>
        <p:txBody>
          <a:bodyPr/>
          <a:lstStyle/>
          <a:p>
            <a:r>
              <a:rPr lang="en-US" sz="4400" dirty="0" smtClean="0"/>
              <a:t>Status of the solenoid assembling</a:t>
            </a:r>
            <a:endParaRPr lang="ru-RU" sz="4400" dirty="0"/>
          </a:p>
        </p:txBody>
      </p:sp>
      <p:sp>
        <p:nvSpPr>
          <p:cNvPr id="3" name="Подзаголовок 2"/>
          <p:cNvSpPr>
            <a:spLocks noGrp="1"/>
          </p:cNvSpPr>
          <p:nvPr>
            <p:ph type="subTitle" idx="1"/>
          </p:nvPr>
        </p:nvSpPr>
        <p:spPr>
          <a:xfrm>
            <a:off x="4035609" y="6165304"/>
            <a:ext cx="3384376" cy="609374"/>
          </a:xfrm>
        </p:spPr>
        <p:txBody>
          <a:bodyPr>
            <a:normAutofit/>
          </a:bodyPr>
          <a:lstStyle/>
          <a:p>
            <a:pPr algn="l"/>
            <a:r>
              <a:rPr lang="en-US" sz="1800" dirty="0" smtClean="0"/>
              <a:t>Speaker: K. Mukhin</a:t>
            </a:r>
            <a:endParaRPr lang="ru-RU" sz="1800" dirty="0"/>
          </a:p>
        </p:txBody>
      </p:sp>
      <p:pic>
        <p:nvPicPr>
          <p:cNvPr id="1026" name="Picture 2" descr="https://indico.jinr.ru/event/2933/logo-411935953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255" y="375458"/>
            <a:ext cx="2592288" cy="53370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492599" y="262835"/>
            <a:ext cx="5472608" cy="1200329"/>
          </a:xfrm>
          <a:prstGeom prst="rect">
            <a:avLst/>
          </a:prstGeom>
          <a:noFill/>
        </p:spPr>
        <p:txBody>
          <a:bodyPr wrap="square" rtlCol="0">
            <a:spAutoFit/>
          </a:bodyPr>
          <a:lstStyle/>
          <a:p>
            <a:pPr algn="ctr"/>
            <a:r>
              <a:rPr lang="en-US" sz="2400" b="1" dirty="0"/>
              <a:t> </a:t>
            </a:r>
            <a:r>
              <a:rPr lang="en-US" sz="2400" b="1" dirty="0" smtClean="0"/>
              <a:t>The </a:t>
            </a:r>
            <a:r>
              <a:rPr lang="ru-RU" sz="2400" b="1" dirty="0" smtClean="0"/>
              <a:t>2</a:t>
            </a:r>
            <a:r>
              <a:rPr lang="en-US" sz="2400" b="1" dirty="0" err="1" smtClean="0"/>
              <a:t>nd</a:t>
            </a:r>
            <a:r>
              <a:rPr lang="en-US" sz="2400" b="1" dirty="0" smtClean="0"/>
              <a:t> China – Russian Joint Workshop</a:t>
            </a:r>
            <a:r>
              <a:rPr lang="en-US" sz="2400" b="1" dirty="0"/>
              <a:t> </a:t>
            </a:r>
          </a:p>
          <a:p>
            <a:pPr algn="ctr"/>
            <a:r>
              <a:rPr lang="ru-RU" sz="2400" b="1" dirty="0" smtClean="0"/>
              <a:t>0</a:t>
            </a:r>
            <a:r>
              <a:rPr lang="en-US" sz="2400" b="1" dirty="0"/>
              <a:t>9</a:t>
            </a:r>
            <a:r>
              <a:rPr lang="ru-RU" sz="2400" b="1" dirty="0" smtClean="0"/>
              <a:t>-</a:t>
            </a:r>
            <a:r>
              <a:rPr lang="en-US" sz="2400" b="1" dirty="0" smtClean="0"/>
              <a:t>14</a:t>
            </a:r>
            <a:r>
              <a:rPr lang="ru-RU" sz="2400" b="1" dirty="0" smtClean="0"/>
              <a:t>/</a:t>
            </a:r>
            <a:r>
              <a:rPr lang="en-US" sz="2400" b="1" dirty="0" smtClean="0"/>
              <a:t>09</a:t>
            </a:r>
            <a:r>
              <a:rPr lang="ru-RU" sz="2400" b="1" dirty="0" smtClean="0"/>
              <a:t>/202</a:t>
            </a:r>
            <a:r>
              <a:rPr lang="en-US" sz="2400" b="1" dirty="0" smtClean="0"/>
              <a:t>4, Qingdao</a:t>
            </a:r>
            <a:endParaRPr lang="ru-RU" sz="2400" b="1" dirty="0"/>
          </a:p>
        </p:txBody>
      </p:sp>
      <p:pic>
        <p:nvPicPr>
          <p:cNvPr id="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05367" y="22758"/>
            <a:ext cx="1680214" cy="12970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descr="D:\ОИЯИ\ЛФВЭ_НИКА\MPD\Сборка соленоида\Презентации\Детектор вид четверть.jpg"/>
          <p:cNvPicPr>
            <a:picLocks noChangeAspect="1" noChangeArrowheads="1"/>
          </p:cNvPicPr>
          <p:nvPr/>
        </p:nvPicPr>
        <p:blipFill>
          <a:blip r:embed="rId4">
            <a:extLst>
              <a:ext uri="{BEBA8EAE-BF5A-486C-A8C5-ECC9F3942E4B}">
                <a14:imgProps xmlns:a14="http://schemas.microsoft.com/office/drawing/2010/main">
                  <a14:imgLayer r:embed="rId5">
                    <a14:imgEffect>
                      <a14:artisticPaintBrush/>
                    </a14:imgEffect>
                  </a14:imgLayer>
                </a14:imgProps>
              </a:ext>
              <a:ext uri="{28A0092B-C50C-407E-A947-70E740481C1C}">
                <a14:useLocalDpi xmlns:a14="http://schemas.microsoft.com/office/drawing/2010/main" val="0"/>
              </a:ext>
            </a:extLst>
          </a:blip>
          <a:srcRect/>
          <a:stretch>
            <a:fillRect/>
          </a:stretch>
        </p:blipFill>
        <p:spPr bwMode="auto">
          <a:xfrm>
            <a:off x="108223" y="3007950"/>
            <a:ext cx="3255745" cy="350100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isometricOffAxis1Right"/>
            <a:lightRig rig="twoPt" dir="t">
              <a:rot lat="0" lon="0" rev="7800000"/>
            </a:lightRig>
          </a:scene3d>
          <a:sp3d contourW="6350">
            <a:bevelT w="50800" h="16510"/>
            <a:contourClr>
              <a:srgbClr val="C0C0C0"/>
            </a:contourClr>
          </a:sp3d>
          <a:extLst/>
        </p:spPr>
      </p:pic>
      <p:pic>
        <p:nvPicPr>
          <p:cNvPr id="6" name="Picture 2" descr="D:\ОИЯИ\ЛФВЭ_НИКА\MPD\Сборка соленоида\Этапы сборки и отчеты\Фото\06_11_2022\Фото_статус сборки_08_11_2022\IMG_1177.JPG"/>
          <p:cNvPicPr>
            <a:picLocks noChangeAspect="1" noChangeArrowheads="1"/>
          </p:cNvPicPr>
          <p:nvPr/>
        </p:nvPicPr>
        <p:blipFill>
          <a:blip r:embed="rId6" cstate="print">
            <a:extLst>
              <a:ext uri="{BEBA8EAE-BF5A-486C-A8C5-ECC9F3942E4B}">
                <a14:imgProps xmlns:a14="http://schemas.microsoft.com/office/drawing/2010/main">
                  <a14:imgLayer r:embed="rId7">
                    <a14:imgEffect>
                      <a14:artisticLineDrawing trans="75000"/>
                    </a14:imgEffect>
                  </a14:imgLayer>
                </a14:imgProps>
              </a:ext>
              <a:ext uri="{28A0092B-C50C-407E-A947-70E740481C1C}">
                <a14:useLocalDpi xmlns:a14="http://schemas.microsoft.com/office/drawing/2010/main" val="0"/>
              </a:ext>
            </a:extLst>
          </a:blip>
          <a:srcRect/>
          <a:stretch>
            <a:fillRect/>
          </a:stretch>
        </p:blipFill>
        <p:spPr bwMode="auto">
          <a:xfrm rot="21427861">
            <a:off x="7274783" y="2963163"/>
            <a:ext cx="4768041" cy="3576031"/>
          </a:xfrm>
          <a:prstGeom prst="rect">
            <a:avLst/>
          </a:prstGeom>
          <a:noFill/>
          <a:scene3d>
            <a:camera prst="isometricOffAxis2Left"/>
            <a:lightRig rig="threePt" dir="t"/>
          </a:scene3d>
          <a:sp3d>
            <a:bevelT/>
          </a:sp3d>
          <a:extLst>
            <a:ext uri="{909E8E84-426E-40DD-AFC4-6F175D3DCCD1}">
              <a14:hiddenFill xmlns:a14="http://schemas.microsoft.com/office/drawing/2010/main">
                <a:solidFill>
                  <a:srgbClr val="FFFFFF"/>
                </a:solidFill>
              </a14:hiddenFill>
            </a:ext>
          </a:extLst>
        </p:spPr>
      </p:pic>
      <p:sp>
        <p:nvSpPr>
          <p:cNvPr id="8" name="Стрелка вправо 7"/>
          <p:cNvSpPr/>
          <p:nvPr/>
        </p:nvSpPr>
        <p:spPr>
          <a:xfrm>
            <a:off x="3852639" y="4360770"/>
            <a:ext cx="3335637" cy="386074"/>
          </a:xfrm>
          <a:prstGeom prst="rightArrow">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Скругленный прямоугольник 8"/>
          <p:cNvSpPr/>
          <p:nvPr/>
        </p:nvSpPr>
        <p:spPr>
          <a:xfrm>
            <a:off x="3363968" y="3691694"/>
            <a:ext cx="1784815" cy="504056"/>
          </a:xfrm>
          <a:prstGeom prst="roundRect">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From drawing</a:t>
            </a:r>
            <a:endParaRPr lang="ru-RU" dirty="0"/>
          </a:p>
        </p:txBody>
      </p:sp>
      <p:sp>
        <p:nvSpPr>
          <p:cNvPr id="12" name="Скругленный прямоугольник 11"/>
          <p:cNvSpPr/>
          <p:nvPr/>
        </p:nvSpPr>
        <p:spPr>
          <a:xfrm>
            <a:off x="5631425" y="4941168"/>
            <a:ext cx="1784815" cy="504056"/>
          </a:xfrm>
          <a:prstGeom prst="roundRect">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a:t>
            </a:r>
            <a:r>
              <a:rPr lang="en-US" dirty="0" smtClean="0"/>
              <a:t>o facility</a:t>
            </a:r>
            <a:endParaRPr lang="ru-RU" dirty="0"/>
          </a:p>
        </p:txBody>
      </p:sp>
    </p:spTree>
    <p:extLst>
      <p:ext uri="{BB962C8B-B14F-4D97-AF65-F5344CB8AC3E}">
        <p14:creationId xmlns:p14="http://schemas.microsoft.com/office/powerpoint/2010/main" val="159225059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4"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88743" y="3228244"/>
            <a:ext cx="3096344" cy="35419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0594" y="3228244"/>
            <a:ext cx="3096344" cy="3639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Заголовок 1"/>
          <p:cNvSpPr>
            <a:spLocks noGrp="1"/>
          </p:cNvSpPr>
          <p:nvPr>
            <p:ph type="title"/>
          </p:nvPr>
        </p:nvSpPr>
        <p:spPr>
          <a:xfrm>
            <a:off x="612279" y="-99392"/>
            <a:ext cx="10952798" cy="908720"/>
          </a:xfrm>
        </p:spPr>
        <p:txBody>
          <a:bodyPr/>
          <a:lstStyle/>
          <a:p>
            <a:r>
              <a:rPr lang="en-US" sz="4000" dirty="0" smtClean="0"/>
              <a:t>Vertical </a:t>
            </a:r>
            <a:r>
              <a:rPr lang="en-US" sz="4000" dirty="0"/>
              <a:t>a</a:t>
            </a:r>
            <a:r>
              <a:rPr lang="en-US" sz="4000" dirty="0" smtClean="0"/>
              <a:t>xis position and verification</a:t>
            </a:r>
            <a:endParaRPr lang="ru-RU" sz="4000" dirty="0"/>
          </a:p>
        </p:txBody>
      </p:sp>
      <p:sp>
        <p:nvSpPr>
          <p:cNvPr id="6" name="Прямоугольник 5"/>
          <p:cNvSpPr/>
          <p:nvPr/>
        </p:nvSpPr>
        <p:spPr>
          <a:xfrm>
            <a:off x="1404366" y="800708"/>
            <a:ext cx="914400" cy="648072"/>
          </a:xfrm>
          <a:prstGeom prst="rect">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Yoke</a:t>
            </a:r>
            <a:endParaRPr lang="ru-RU" dirty="0"/>
          </a:p>
        </p:txBody>
      </p:sp>
      <p:sp>
        <p:nvSpPr>
          <p:cNvPr id="7" name="Прямоугольник 6"/>
          <p:cNvSpPr/>
          <p:nvPr/>
        </p:nvSpPr>
        <p:spPr>
          <a:xfrm>
            <a:off x="4932759" y="772927"/>
            <a:ext cx="2016224" cy="648072"/>
          </a:xfrm>
          <a:prstGeom prst="rect">
            <a:avLst/>
          </a:prstGeom>
          <a:solidFill>
            <a:schemeClr val="accent5">
              <a:lumMod val="75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Solenoid (vacuum vessel)</a:t>
            </a:r>
            <a:endParaRPr lang="ru-RU" dirty="0"/>
          </a:p>
        </p:txBody>
      </p:sp>
      <p:sp>
        <p:nvSpPr>
          <p:cNvPr id="8" name="Прямоугольник 7"/>
          <p:cNvSpPr/>
          <p:nvPr/>
        </p:nvSpPr>
        <p:spPr>
          <a:xfrm>
            <a:off x="9014512" y="772927"/>
            <a:ext cx="2016224" cy="648072"/>
          </a:xfrm>
          <a:prstGeom prst="rect">
            <a:avLst/>
          </a:prstGeom>
          <a:solidFill>
            <a:schemeClr val="accent3">
              <a:lumMod val="75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Cold mass with SC cables</a:t>
            </a:r>
            <a:endParaRPr lang="ru-RU" dirty="0"/>
          </a:p>
        </p:txBody>
      </p:sp>
      <p:pic>
        <p:nvPicPr>
          <p:cNvPr id="717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91984" y="1628800"/>
            <a:ext cx="1799303" cy="1556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04429" y="1652475"/>
            <a:ext cx="1925864" cy="15323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063817" y="1695369"/>
            <a:ext cx="1917614" cy="16478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2"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868914" y="4069618"/>
            <a:ext cx="3223031" cy="26586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Скругленный прямоугольник 8"/>
          <p:cNvSpPr/>
          <p:nvPr/>
        </p:nvSpPr>
        <p:spPr>
          <a:xfrm>
            <a:off x="8893819" y="3734172"/>
            <a:ext cx="3168352" cy="32403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Computing simulation</a:t>
            </a:r>
            <a:endParaRPr lang="ru-RU" dirty="0"/>
          </a:p>
        </p:txBody>
      </p:sp>
    </p:spTree>
    <p:extLst>
      <p:ext uri="{BB962C8B-B14F-4D97-AF65-F5344CB8AC3E}">
        <p14:creationId xmlns:p14="http://schemas.microsoft.com/office/powerpoint/2010/main" val="68011437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40271" y="2204864"/>
            <a:ext cx="10952798" cy="1484784"/>
          </a:xfrm>
        </p:spPr>
        <p:txBody>
          <a:bodyPr/>
          <a:lstStyle/>
          <a:p>
            <a:r>
              <a:rPr lang="en-US" sz="3600" dirty="0" smtClean="0"/>
              <a:t>Chapter 2</a:t>
            </a:r>
            <a:br>
              <a:rPr lang="en-US" sz="3600" dirty="0" smtClean="0"/>
            </a:br>
            <a:r>
              <a:rPr lang="en-US" sz="3600" dirty="0" smtClean="0"/>
              <a:t>Cryogenic infrastructure</a:t>
            </a:r>
            <a:r>
              <a:rPr lang="ru-RU" sz="3600" dirty="0" smtClean="0"/>
              <a:t>. </a:t>
            </a:r>
            <a:r>
              <a:rPr lang="en-US" sz="3600" dirty="0" smtClean="0"/>
              <a:t/>
            </a:r>
            <a:br>
              <a:rPr lang="en-US" sz="3600" dirty="0" smtClean="0"/>
            </a:br>
            <a:r>
              <a:rPr lang="en-US" sz="3600" dirty="0"/>
              <a:t>Conclusion of the first cooling by 72K </a:t>
            </a:r>
            <a:r>
              <a:rPr lang="en-US" sz="3600" dirty="0" smtClean="0"/>
              <a:t>.</a:t>
            </a:r>
            <a:endParaRPr lang="ru-RU" sz="3600" dirty="0"/>
          </a:p>
        </p:txBody>
      </p:sp>
    </p:spTree>
    <p:extLst>
      <p:ext uri="{BB962C8B-B14F-4D97-AF65-F5344CB8AC3E}">
        <p14:creationId xmlns:p14="http://schemas.microsoft.com/office/powerpoint/2010/main" val="3720777139"/>
      </p:ext>
    </p:extLst>
  </p:cSld>
  <p:clrMapOvr>
    <a:masterClrMapping/>
  </p:clrMapOvr>
  <mc:AlternateContent xmlns:mc="http://schemas.openxmlformats.org/markup-compatibility/2006">
    <mc:Choice xmlns:p14="http://schemas.microsoft.com/office/powerpoint/2010/main" Requires="p14">
      <p:transition spd="slow" p14:dur="1100">
        <p14:switch dir="r"/>
      </p:transition>
    </mc:Choice>
    <mc:Fallback>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45667" y="1057799"/>
            <a:ext cx="9024108" cy="41714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Заголовок 1"/>
          <p:cNvSpPr>
            <a:spLocks noGrp="1"/>
          </p:cNvSpPr>
          <p:nvPr>
            <p:ph type="title"/>
          </p:nvPr>
        </p:nvSpPr>
        <p:spPr>
          <a:xfrm>
            <a:off x="632065" y="116632"/>
            <a:ext cx="10952798" cy="672478"/>
          </a:xfrm>
        </p:spPr>
        <p:txBody>
          <a:bodyPr/>
          <a:lstStyle/>
          <a:p>
            <a:r>
              <a:rPr lang="en-US" sz="4000" dirty="0" smtClean="0">
                <a:effectLst>
                  <a:outerShdw blurRad="38100" dist="38100" dir="2700000" algn="tl">
                    <a:srgbClr val="000000">
                      <a:alpha val="43137"/>
                    </a:srgbClr>
                  </a:outerShdw>
                </a:effectLst>
              </a:rPr>
              <a:t>Cryogenic </a:t>
            </a:r>
            <a:r>
              <a:rPr lang="en-US" sz="4000" dirty="0" smtClean="0">
                <a:effectLst>
                  <a:outerShdw blurRad="38100" dist="38100" dir="2700000" algn="tl">
                    <a:srgbClr val="000000">
                      <a:alpha val="43137"/>
                    </a:srgbClr>
                  </a:outerShdw>
                </a:effectLst>
              </a:rPr>
              <a:t>infrastructure</a:t>
            </a:r>
            <a:endParaRPr lang="ru-RU" sz="4000" dirty="0">
              <a:effectLst>
                <a:outerShdw blurRad="38100" dist="38100" dir="2700000" algn="tl">
                  <a:srgbClr val="000000">
                    <a:alpha val="43137"/>
                  </a:srgbClr>
                </a:outerShdw>
              </a:effectLst>
            </a:endParaRPr>
          </a:p>
        </p:txBody>
      </p:sp>
      <p:sp>
        <p:nvSpPr>
          <p:cNvPr id="19" name="TextBox 18"/>
          <p:cNvSpPr txBox="1"/>
          <p:nvPr/>
        </p:nvSpPr>
        <p:spPr>
          <a:xfrm>
            <a:off x="0" y="764704"/>
            <a:ext cx="3492599" cy="5262979"/>
          </a:xfrm>
          <a:prstGeom prst="rect">
            <a:avLst/>
          </a:prstGeom>
          <a:noFill/>
        </p:spPr>
        <p:txBody>
          <a:bodyPr wrap="square" rtlCol="0">
            <a:spAutoFit/>
          </a:bodyPr>
          <a:lstStyle/>
          <a:p>
            <a:pPr marL="285750" indent="-285750">
              <a:lnSpc>
                <a:spcPct val="150000"/>
              </a:lnSpc>
              <a:buFontTx/>
              <a:buChar char="-"/>
            </a:pPr>
            <a:r>
              <a:rPr lang="en-US" sz="1400" dirty="0" smtClean="0"/>
              <a:t>Control </a:t>
            </a:r>
            <a:r>
              <a:rPr lang="en-US" sz="1400" dirty="0" smtClean="0"/>
              <a:t>Dewar </a:t>
            </a:r>
            <a:endParaRPr lang="ru-RU" sz="1400" dirty="0" smtClean="0"/>
          </a:p>
          <a:p>
            <a:pPr marL="285750" indent="-285750">
              <a:lnSpc>
                <a:spcPct val="150000"/>
              </a:lnSpc>
              <a:buFontTx/>
              <a:buChar char="-"/>
            </a:pPr>
            <a:r>
              <a:rPr lang="en-US" sz="1400" dirty="0" smtClean="0"/>
              <a:t>Refrigerator</a:t>
            </a:r>
            <a:endParaRPr lang="en-US" sz="1400" dirty="0"/>
          </a:p>
          <a:p>
            <a:pPr marL="285750" indent="-285750">
              <a:lnSpc>
                <a:spcPct val="150000"/>
              </a:lnSpc>
              <a:buFontTx/>
              <a:buChar char="-"/>
            </a:pPr>
            <a:r>
              <a:rPr lang="en-US" sz="1400" dirty="0" smtClean="0"/>
              <a:t>NTCS (Nitrogen temperature correction system)</a:t>
            </a:r>
            <a:endParaRPr lang="en-US" sz="1400" dirty="0" smtClean="0"/>
          </a:p>
          <a:p>
            <a:pPr marL="285750" indent="-285750">
              <a:lnSpc>
                <a:spcPct val="150000"/>
              </a:lnSpc>
              <a:buFontTx/>
              <a:buChar char="-"/>
            </a:pPr>
            <a:r>
              <a:rPr lang="en-US" sz="1400" dirty="0" smtClean="0"/>
              <a:t>LN2 </a:t>
            </a:r>
            <a:r>
              <a:rPr lang="en-US" sz="1400" dirty="0" smtClean="0"/>
              <a:t>and LHe heaters </a:t>
            </a:r>
            <a:endParaRPr lang="en-US" sz="1400" dirty="0" smtClean="0"/>
          </a:p>
          <a:p>
            <a:pPr marL="285750" indent="-285750">
              <a:lnSpc>
                <a:spcPct val="150000"/>
              </a:lnSpc>
              <a:buFontTx/>
              <a:buChar char="-"/>
            </a:pPr>
            <a:r>
              <a:rPr lang="en-US" sz="1400" dirty="0" smtClean="0"/>
              <a:t>LHe </a:t>
            </a:r>
            <a:r>
              <a:rPr lang="en-US" sz="1400" dirty="0" smtClean="0"/>
              <a:t>pipe </a:t>
            </a:r>
            <a:endParaRPr lang="en-US" sz="1400" dirty="0" smtClean="0"/>
          </a:p>
          <a:p>
            <a:pPr marL="285750" indent="-285750">
              <a:lnSpc>
                <a:spcPct val="150000"/>
              </a:lnSpc>
              <a:buFontTx/>
              <a:buChar char="-"/>
            </a:pPr>
            <a:r>
              <a:rPr lang="en-US" sz="1400" dirty="0" smtClean="0"/>
              <a:t>Cryogenic </a:t>
            </a:r>
            <a:r>
              <a:rPr lang="en-US" sz="1400" dirty="0" smtClean="0"/>
              <a:t>flexible connection </a:t>
            </a:r>
            <a:r>
              <a:rPr lang="en-US" sz="1400" dirty="0" smtClean="0"/>
              <a:t>pipes</a:t>
            </a:r>
          </a:p>
          <a:p>
            <a:pPr marL="285750" indent="-285750">
              <a:lnSpc>
                <a:spcPct val="150000"/>
              </a:lnSpc>
              <a:buFontTx/>
              <a:buChar char="-"/>
            </a:pPr>
            <a:r>
              <a:rPr lang="en-US" sz="1400" dirty="0" smtClean="0"/>
              <a:t>LN2 </a:t>
            </a:r>
            <a:r>
              <a:rPr lang="en-US" sz="1400" dirty="0" smtClean="0"/>
              <a:t>Tanks (2 pc) </a:t>
            </a:r>
            <a:endParaRPr lang="en-US" sz="1400" dirty="0" smtClean="0"/>
          </a:p>
          <a:p>
            <a:pPr marL="285750" indent="-285750">
              <a:lnSpc>
                <a:spcPct val="150000"/>
              </a:lnSpc>
              <a:buFontTx/>
              <a:buChar char="-"/>
            </a:pPr>
            <a:r>
              <a:rPr lang="en-US" sz="1400" dirty="0" smtClean="0"/>
              <a:t>LHe </a:t>
            </a:r>
            <a:r>
              <a:rPr lang="en-US" sz="1400" dirty="0" smtClean="0"/>
              <a:t>Tanks (2 </a:t>
            </a:r>
            <a:r>
              <a:rPr lang="en-US" sz="1400" dirty="0" smtClean="0"/>
              <a:t>pc)</a:t>
            </a:r>
          </a:p>
          <a:p>
            <a:pPr marL="285750" indent="-285750">
              <a:lnSpc>
                <a:spcPct val="150000"/>
              </a:lnSpc>
              <a:buFontTx/>
              <a:buChar char="-"/>
            </a:pPr>
            <a:r>
              <a:rPr lang="en-US" sz="1400" dirty="0" smtClean="0"/>
              <a:t>LN2 </a:t>
            </a:r>
            <a:r>
              <a:rPr lang="en-US" sz="1400" dirty="0" smtClean="0"/>
              <a:t>transfer pipe 120 m </a:t>
            </a:r>
            <a:endParaRPr lang="en-US" sz="1400" dirty="0" smtClean="0"/>
          </a:p>
          <a:p>
            <a:pPr marL="285750" indent="-285750">
              <a:lnSpc>
                <a:spcPct val="150000"/>
              </a:lnSpc>
              <a:buFontTx/>
              <a:buChar char="-"/>
            </a:pPr>
            <a:r>
              <a:rPr lang="en-US" sz="1400" dirty="0" smtClean="0"/>
              <a:t>Warm </a:t>
            </a:r>
            <a:r>
              <a:rPr lang="en-US" sz="1400" dirty="0" smtClean="0"/>
              <a:t>pipes for He, N2 and </a:t>
            </a:r>
            <a:r>
              <a:rPr lang="en-US" sz="1400" dirty="0"/>
              <a:t>i</a:t>
            </a:r>
            <a:r>
              <a:rPr lang="en-US" sz="1400" dirty="0" smtClean="0"/>
              <a:t>nstrumentation </a:t>
            </a:r>
            <a:r>
              <a:rPr lang="en-US" sz="1400" dirty="0" smtClean="0"/>
              <a:t>Air </a:t>
            </a:r>
            <a:endParaRPr lang="en-US" sz="1400" dirty="0" smtClean="0"/>
          </a:p>
          <a:p>
            <a:pPr marL="285750" indent="-285750">
              <a:lnSpc>
                <a:spcPct val="150000"/>
              </a:lnSpc>
              <a:buFontTx/>
              <a:buChar char="-"/>
            </a:pPr>
            <a:r>
              <a:rPr lang="en-US" sz="1400" dirty="0" smtClean="0"/>
              <a:t>Flexible </a:t>
            </a:r>
            <a:r>
              <a:rPr lang="en-US" sz="1400" dirty="0" smtClean="0"/>
              <a:t>warm pipes </a:t>
            </a:r>
            <a:endParaRPr lang="en-US" sz="1400" dirty="0" smtClean="0"/>
          </a:p>
          <a:p>
            <a:pPr marL="285750" indent="-285750">
              <a:lnSpc>
                <a:spcPct val="150000"/>
              </a:lnSpc>
              <a:buFontTx/>
              <a:buChar char="-"/>
            </a:pPr>
            <a:r>
              <a:rPr lang="en-US" sz="1400" dirty="0" smtClean="0"/>
              <a:t>Support </a:t>
            </a:r>
            <a:r>
              <a:rPr lang="en-US" sz="1400" dirty="0" smtClean="0"/>
              <a:t>system for flexible pipes </a:t>
            </a:r>
            <a:endParaRPr lang="en-US" sz="1400" dirty="0" smtClean="0"/>
          </a:p>
          <a:p>
            <a:pPr marL="285750" indent="-285750">
              <a:lnSpc>
                <a:spcPct val="150000"/>
              </a:lnSpc>
              <a:buFontTx/>
              <a:buChar char="-"/>
            </a:pPr>
            <a:r>
              <a:rPr lang="en-US" sz="1400" dirty="0" smtClean="0"/>
              <a:t>Temporary </a:t>
            </a:r>
            <a:r>
              <a:rPr lang="en-US" sz="1400" dirty="0" smtClean="0"/>
              <a:t>pipes for cooling by temporary </a:t>
            </a:r>
            <a:r>
              <a:rPr lang="en-US" sz="1400" dirty="0" smtClean="0"/>
              <a:t>scheme</a:t>
            </a:r>
            <a:endParaRPr lang="ru-RU" sz="1400" dirty="0"/>
          </a:p>
        </p:txBody>
      </p:sp>
      <p:pic>
        <p:nvPicPr>
          <p:cNvPr id="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42989" y="968946"/>
            <a:ext cx="8760569" cy="48544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8" name="Picture 2" descr="D:\ОИЯИ\ЛФВЭ_НИКА\MPD\Сборка соленоида\Этапы сборки и отчеты\Фото\Зал МЦД\IMG_4697.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09912" y="1422118"/>
            <a:ext cx="5593646" cy="4195234"/>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Users\Mukhin Konstantin\Downloads\PHOTO-2024-08-28-15-29-25.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42989" y="2492896"/>
            <a:ext cx="3650983" cy="205367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Mukhin Konstantin\Downloads\IMG_7525.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276575" y="2800637"/>
            <a:ext cx="2690413" cy="20178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2813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barn(inVertical)">
                                      <p:cBhvr>
                                        <p:cTn id="7" dur="500"/>
                                        <p:tgtEl>
                                          <p:spTgt spid="102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xit" presetSubtype="21" fill="hold" nodeType="clickEffect">
                                  <p:stCondLst>
                                    <p:cond delay="0"/>
                                  </p:stCondLst>
                                  <p:childTnLst>
                                    <p:animEffect transition="out" filter="barn(inVertical)">
                                      <p:cBhvr>
                                        <p:cTn id="11" dur="500"/>
                                        <p:tgtEl>
                                          <p:spTgt spid="1028"/>
                                        </p:tgtEl>
                                      </p:cBhvr>
                                    </p:animEffect>
                                    <p:set>
                                      <p:cBhvr>
                                        <p:cTn id="12" dur="1" fill="hold">
                                          <p:stCondLst>
                                            <p:cond delay="499"/>
                                          </p:stCondLst>
                                        </p:cTn>
                                        <p:tgtEl>
                                          <p:spTgt spid="1028"/>
                                        </p:tgtEl>
                                        <p:attrNameLst>
                                          <p:attrName>style.visibility</p:attrName>
                                        </p:attrNameLst>
                                      </p:cBhvr>
                                      <p:to>
                                        <p:strVal val="hidden"/>
                                      </p:to>
                                    </p:set>
                                  </p:childTnLst>
                                </p:cTn>
                              </p:par>
                              <p:par>
                                <p:cTn id="13" presetID="6" presetClass="entr" presetSubtype="16"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circle(in)">
                                      <p:cBhvr>
                                        <p:cTn id="15" dur="20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9218"/>
                                        </p:tgtEl>
                                        <p:attrNameLst>
                                          <p:attrName>style.visibility</p:attrName>
                                        </p:attrNameLst>
                                      </p:cBhvr>
                                      <p:to>
                                        <p:strVal val="visible"/>
                                      </p:to>
                                    </p:set>
                                    <p:animEffect transition="in" filter="barn(inVertical)">
                                      <p:cBhvr>
                                        <p:cTn id="20" dur="500"/>
                                        <p:tgtEl>
                                          <p:spTgt spid="9218"/>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026"/>
                                        </p:tgtEl>
                                        <p:attrNameLst>
                                          <p:attrName>style.visibility</p:attrName>
                                        </p:attrNameLst>
                                      </p:cBhvr>
                                      <p:to>
                                        <p:strVal val="visible"/>
                                      </p:to>
                                    </p:set>
                                    <p:animEffect transition="in" filter="barn(inVertical)">
                                      <p:cBhvr>
                                        <p:cTn id="25"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7421742" y="141317"/>
            <a:ext cx="1996005" cy="31014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Прямоугольник 4"/>
          <p:cNvSpPr/>
          <p:nvPr/>
        </p:nvSpPr>
        <p:spPr>
          <a:xfrm>
            <a:off x="4572719" y="25247"/>
            <a:ext cx="2425857" cy="487506"/>
          </a:xfrm>
          <a:prstGeom prst="rect">
            <a:avLst/>
          </a:prstGeom>
        </p:spPr>
        <p:txBody>
          <a:bodyPr wrap="none">
            <a:spAutoFit/>
          </a:bodyPr>
          <a:lstStyle/>
          <a:p>
            <a:pPr marR="269240" algn="ctr">
              <a:lnSpc>
                <a:spcPct val="107000"/>
              </a:lnSpc>
              <a:spcAft>
                <a:spcPts val="800"/>
              </a:spcAft>
            </a:pPr>
            <a:r>
              <a:rPr lang="en-US" sz="2400" b="1" dirty="0">
                <a:latin typeface="Times New Roman" panose="02020603050405020304" pitchFamily="18" charset="0"/>
                <a:ea typeface="Calibri" panose="020F0502020204030204" pitchFamily="34" charset="0"/>
                <a:cs typeface="Times New Roman" panose="02020603050405020304" pitchFamily="18" charset="0"/>
              </a:rPr>
              <a:t>Control Dewar</a:t>
            </a:r>
            <a:endParaRPr lang="ru-RU" sz="2400" dirty="0">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8" name="Таблица 7"/>
          <p:cNvGraphicFramePr>
            <a:graphicFrameLocks noGrp="1"/>
          </p:cNvGraphicFramePr>
          <p:nvPr>
            <p:extLst>
              <p:ext uri="{D42A27DB-BD31-4B8C-83A1-F6EECF244321}">
                <p14:modId xmlns:p14="http://schemas.microsoft.com/office/powerpoint/2010/main" val="130472503"/>
              </p:ext>
            </p:extLst>
          </p:nvPr>
        </p:nvGraphicFramePr>
        <p:xfrm>
          <a:off x="3955177" y="3436527"/>
          <a:ext cx="8113183" cy="3037840"/>
        </p:xfrm>
        <a:graphic>
          <a:graphicData uri="http://schemas.openxmlformats.org/drawingml/2006/table">
            <a:tbl>
              <a:tblPr firstRow="1" bandRow="1">
                <a:tableStyleId>{5940675A-B579-460E-94D1-54222C63F5DA}</a:tableStyleId>
              </a:tblPr>
              <a:tblGrid>
                <a:gridCol w="5628521">
                  <a:extLst>
                    <a:ext uri="{9D8B030D-6E8A-4147-A177-3AD203B41FA5}">
                      <a16:colId xmlns="" xmlns:a16="http://schemas.microsoft.com/office/drawing/2014/main" val="676014032"/>
                    </a:ext>
                  </a:extLst>
                </a:gridCol>
                <a:gridCol w="2484662">
                  <a:extLst>
                    <a:ext uri="{9D8B030D-6E8A-4147-A177-3AD203B41FA5}">
                      <a16:colId xmlns="" xmlns:a16="http://schemas.microsoft.com/office/drawing/2014/main" val="1843154524"/>
                    </a:ext>
                  </a:extLst>
                </a:gridCol>
              </a:tblGrid>
              <a:tr h="370840">
                <a:tc>
                  <a:txBody>
                    <a:bodyPr/>
                    <a:lstStyle/>
                    <a:p>
                      <a:r>
                        <a:rPr lang="en-US" sz="1400" dirty="0" smtClean="0">
                          <a:latin typeface="Times New Roman" panose="02020603050405020304" pitchFamily="18" charset="0"/>
                          <a:cs typeface="Times New Roman" panose="02020603050405020304" pitchFamily="18" charset="0"/>
                        </a:rPr>
                        <a:t>Cooling power (helium mass flow rate 5g/s depends on the satellite helium refrigerator</a:t>
                      </a:r>
                      <a:endParaRPr lang="ru-RU" sz="1400" dirty="0">
                        <a:latin typeface="Times New Roman" panose="02020603050405020304" pitchFamily="18" charset="0"/>
                        <a:cs typeface="Times New Roman" panose="02020603050405020304" pitchFamily="18" charset="0"/>
                      </a:endParaRPr>
                    </a:p>
                  </a:txBody>
                  <a:tcPr marL="91273" marR="91273"/>
                </a:tc>
                <a:tc>
                  <a:txBody>
                    <a:bodyPr/>
                    <a:lstStyle/>
                    <a:p>
                      <a:r>
                        <a:rPr lang="en-US" sz="1400" dirty="0" smtClean="0">
                          <a:latin typeface="Times New Roman" panose="02020603050405020304" pitchFamily="18" charset="0"/>
                          <a:cs typeface="Times New Roman" panose="02020603050405020304" pitchFamily="18" charset="0"/>
                        </a:rPr>
                        <a:t>100 W at 4.5 K (liquid helium)</a:t>
                      </a:r>
                      <a:endParaRPr lang="ru-RU" sz="1400" dirty="0">
                        <a:latin typeface="Times New Roman" panose="02020603050405020304" pitchFamily="18" charset="0"/>
                        <a:cs typeface="Times New Roman" panose="02020603050405020304" pitchFamily="18" charset="0"/>
                      </a:endParaRPr>
                    </a:p>
                  </a:txBody>
                  <a:tcPr marL="91273" marR="91273"/>
                </a:tc>
                <a:extLst>
                  <a:ext uri="{0D108BD9-81ED-4DB2-BD59-A6C34878D82A}">
                    <a16:rowId xmlns="" xmlns:a16="http://schemas.microsoft.com/office/drawing/2014/main" val="2492520973"/>
                  </a:ext>
                </a:extLst>
              </a:tr>
              <a:tr h="370840">
                <a:tc>
                  <a:txBody>
                    <a:bodyPr/>
                    <a:lstStyle/>
                    <a:p>
                      <a:r>
                        <a:rPr lang="en-US" sz="1400" dirty="0" smtClean="0">
                          <a:latin typeface="Times New Roman" panose="02020603050405020304" pitchFamily="18" charset="0"/>
                          <a:cs typeface="Times New Roman" panose="02020603050405020304" pitchFamily="18" charset="0"/>
                        </a:rPr>
                        <a:t>Forward pressure</a:t>
                      </a:r>
                      <a:endParaRPr lang="ru-RU" sz="1400" dirty="0">
                        <a:latin typeface="Times New Roman" panose="02020603050405020304" pitchFamily="18" charset="0"/>
                        <a:cs typeface="Times New Roman" panose="02020603050405020304" pitchFamily="18" charset="0"/>
                      </a:endParaRPr>
                    </a:p>
                  </a:txBody>
                  <a:tcPr marL="91273" marR="91273"/>
                </a:tc>
                <a:tc>
                  <a:txBody>
                    <a:bodyPr/>
                    <a:lstStyle/>
                    <a:p>
                      <a:r>
                        <a:rPr lang="en-US" sz="1400" dirty="0" smtClean="0">
                          <a:latin typeface="Times New Roman" panose="02020603050405020304" pitchFamily="18" charset="0"/>
                          <a:cs typeface="Times New Roman" panose="02020603050405020304" pitchFamily="18" charset="0"/>
                        </a:rPr>
                        <a:t>Max 16</a:t>
                      </a:r>
                      <a:r>
                        <a:rPr lang="ru-RU" sz="1400" dirty="0" smtClean="0">
                          <a:latin typeface="Times New Roman" panose="02020603050405020304" pitchFamily="18" charset="0"/>
                          <a:cs typeface="Times New Roman" panose="02020603050405020304" pitchFamily="18" charset="0"/>
                        </a:rPr>
                        <a:t> </a:t>
                      </a:r>
                      <a:r>
                        <a:rPr lang="en-US" sz="1400" dirty="0" smtClean="0">
                          <a:latin typeface="Times New Roman" panose="02020603050405020304" pitchFamily="18" charset="0"/>
                          <a:cs typeface="Times New Roman" panose="02020603050405020304" pitchFamily="18" charset="0"/>
                        </a:rPr>
                        <a:t> bar(abs)</a:t>
                      </a:r>
                      <a:endParaRPr lang="ru-RU" sz="1400" dirty="0">
                        <a:latin typeface="Times New Roman" panose="02020603050405020304" pitchFamily="18" charset="0"/>
                        <a:cs typeface="Times New Roman" panose="02020603050405020304" pitchFamily="18" charset="0"/>
                      </a:endParaRPr>
                    </a:p>
                  </a:txBody>
                  <a:tcPr marL="91273" marR="91273"/>
                </a:tc>
                <a:extLst>
                  <a:ext uri="{0D108BD9-81ED-4DB2-BD59-A6C34878D82A}">
                    <a16:rowId xmlns="" xmlns:a16="http://schemas.microsoft.com/office/drawing/2014/main" val="2910992140"/>
                  </a:ext>
                </a:extLst>
              </a:tr>
              <a:tr h="370840">
                <a:tc>
                  <a:txBody>
                    <a:bodyPr/>
                    <a:lstStyle/>
                    <a:p>
                      <a:r>
                        <a:rPr lang="en-US" sz="1400" dirty="0" smtClean="0">
                          <a:latin typeface="Times New Roman" panose="02020603050405020304" pitchFamily="18" charset="0"/>
                          <a:cs typeface="Times New Roman" panose="02020603050405020304" pitchFamily="18" charset="0"/>
                        </a:rPr>
                        <a:t>Output of the He line from the control Dewar to the heater and the recovery line in the SGR</a:t>
                      </a:r>
                      <a:endParaRPr lang="ru-RU" sz="1400" dirty="0" smtClean="0">
                        <a:latin typeface="Times New Roman" panose="02020603050405020304" pitchFamily="18" charset="0"/>
                        <a:cs typeface="Times New Roman" panose="02020603050405020304" pitchFamily="18" charset="0"/>
                      </a:endParaRPr>
                    </a:p>
                  </a:txBody>
                  <a:tcPr marL="91273" marR="91273"/>
                </a:tc>
                <a:tc>
                  <a:txBody>
                    <a:bodyPr/>
                    <a:lstStyle/>
                    <a:p>
                      <a:r>
                        <a:rPr lang="en-US" sz="1400" b="0" i="0" kern="1200" dirty="0" smtClean="0">
                          <a:solidFill>
                            <a:schemeClr val="tx1"/>
                          </a:solidFill>
                          <a:effectLst/>
                          <a:latin typeface="Times New Roman" panose="02020603050405020304" pitchFamily="18" charset="0"/>
                          <a:ea typeface="+mn-ea"/>
                          <a:cs typeface="Times New Roman" panose="02020603050405020304" pitchFamily="18" charset="0"/>
                        </a:rPr>
                        <a:t>1.</a:t>
                      </a:r>
                      <a:r>
                        <a:rPr lang="ru-RU" sz="1400" b="0" i="0" kern="1200" dirty="0" smtClean="0">
                          <a:solidFill>
                            <a:schemeClr val="tx1"/>
                          </a:solidFill>
                          <a:effectLst/>
                          <a:latin typeface="Times New Roman" panose="02020603050405020304" pitchFamily="18" charset="0"/>
                          <a:ea typeface="+mn-ea"/>
                          <a:cs typeface="Times New Roman" panose="02020603050405020304" pitchFamily="18" charset="0"/>
                        </a:rPr>
                        <a:t>4</a:t>
                      </a:r>
                      <a:r>
                        <a:rPr lang="ru-RU" sz="1400" b="0" i="0" kern="1200" baseline="0" dirty="0" smtClean="0">
                          <a:solidFill>
                            <a:schemeClr val="tx1"/>
                          </a:solidFill>
                          <a:effectLst/>
                          <a:latin typeface="Times New Roman" panose="02020603050405020304" pitchFamily="18" charset="0"/>
                          <a:ea typeface="+mn-ea"/>
                          <a:cs typeface="Times New Roman" panose="02020603050405020304" pitchFamily="18" charset="0"/>
                        </a:rPr>
                        <a:t> </a:t>
                      </a:r>
                      <a:r>
                        <a:rPr lang="en-US" sz="1400" b="0" i="0" kern="1200" dirty="0" smtClean="0">
                          <a:solidFill>
                            <a:schemeClr val="tx1"/>
                          </a:solidFill>
                          <a:effectLst/>
                          <a:latin typeface="Times New Roman" panose="02020603050405020304" pitchFamily="18" charset="0"/>
                          <a:ea typeface="+mn-ea"/>
                          <a:cs typeface="Times New Roman" panose="02020603050405020304" pitchFamily="18" charset="0"/>
                        </a:rPr>
                        <a:t>bar(a)</a:t>
                      </a:r>
                      <a:endParaRPr lang="ru-RU" sz="1400" dirty="0">
                        <a:latin typeface="Times New Roman" panose="02020603050405020304" pitchFamily="18" charset="0"/>
                        <a:cs typeface="Times New Roman" panose="02020603050405020304" pitchFamily="18" charset="0"/>
                      </a:endParaRPr>
                    </a:p>
                  </a:txBody>
                  <a:tcPr marL="91273" marR="91273"/>
                </a:tc>
                <a:extLst>
                  <a:ext uri="{0D108BD9-81ED-4DB2-BD59-A6C34878D82A}">
                    <a16:rowId xmlns="" xmlns:a16="http://schemas.microsoft.com/office/drawing/2014/main" val="1538503167"/>
                  </a:ext>
                </a:extLst>
              </a:tr>
              <a:tr h="370840">
                <a:tc>
                  <a:txBody>
                    <a:bodyPr/>
                    <a:lstStyle/>
                    <a:p>
                      <a:r>
                        <a:rPr lang="en-US" sz="1400" dirty="0" smtClean="0">
                          <a:latin typeface="Times New Roman" panose="02020603050405020304" pitchFamily="18" charset="0"/>
                          <a:cs typeface="Times New Roman" panose="02020603050405020304" pitchFamily="18" charset="0"/>
                        </a:rPr>
                        <a:t>Peripherals LN2 – thermal shield</a:t>
                      </a:r>
                      <a:endParaRPr lang="ru-RU" sz="1400" dirty="0">
                        <a:latin typeface="Times New Roman" panose="02020603050405020304" pitchFamily="18" charset="0"/>
                        <a:cs typeface="Times New Roman" panose="02020603050405020304" pitchFamily="18" charset="0"/>
                      </a:endParaRPr>
                    </a:p>
                  </a:txBody>
                  <a:tcPr marL="91273" marR="91273"/>
                </a:tc>
                <a:tc>
                  <a:txBody>
                    <a:bodyPr/>
                    <a:lstStyle/>
                    <a:p>
                      <a:r>
                        <a:rPr lang="en-US" sz="1400" dirty="0" smtClean="0">
                          <a:latin typeface="Times New Roman" panose="02020603050405020304" pitchFamily="18" charset="0"/>
                          <a:cs typeface="Times New Roman" panose="02020603050405020304" pitchFamily="18" charset="0"/>
                        </a:rPr>
                        <a:t>2.5 bar(a</a:t>
                      </a:r>
                      <a:r>
                        <a:rPr lang="ru-RU" sz="1400" dirty="0" smtClean="0">
                          <a:latin typeface="Times New Roman" panose="02020603050405020304" pitchFamily="18" charset="0"/>
                          <a:cs typeface="Times New Roman" panose="02020603050405020304" pitchFamily="18" charset="0"/>
                        </a:rPr>
                        <a:t>)</a:t>
                      </a:r>
                      <a:endParaRPr lang="ru-RU" sz="1400" dirty="0">
                        <a:latin typeface="Times New Roman" panose="02020603050405020304" pitchFamily="18" charset="0"/>
                        <a:cs typeface="Times New Roman" panose="02020603050405020304" pitchFamily="18" charset="0"/>
                      </a:endParaRPr>
                    </a:p>
                  </a:txBody>
                  <a:tcPr marL="91273" marR="91273"/>
                </a:tc>
                <a:extLst>
                  <a:ext uri="{0D108BD9-81ED-4DB2-BD59-A6C34878D82A}">
                    <a16:rowId xmlns="" xmlns:a16="http://schemas.microsoft.com/office/drawing/2014/main" val="1501239697"/>
                  </a:ext>
                </a:extLst>
              </a:tr>
              <a:tr h="37084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dirty="0" smtClean="0">
                          <a:latin typeface="Times New Roman" panose="02020603050405020304" pitchFamily="18" charset="0"/>
                          <a:cs typeface="Times New Roman" panose="02020603050405020304" pitchFamily="18" charset="0"/>
                        </a:rPr>
                        <a:t>Maximum pressure in the helium reservoir</a:t>
                      </a:r>
                      <a:endParaRPr lang="ru-RU" sz="1400" dirty="0" smtClean="0">
                        <a:latin typeface="Times New Roman" panose="02020603050405020304" pitchFamily="18" charset="0"/>
                        <a:cs typeface="Times New Roman" panose="02020603050405020304" pitchFamily="18" charset="0"/>
                      </a:endParaRPr>
                    </a:p>
                  </a:txBody>
                  <a:tcPr marL="91273" marR="91273"/>
                </a:tc>
                <a:tc>
                  <a:txBody>
                    <a:bodyPr/>
                    <a:lstStyle/>
                    <a:p>
                      <a:r>
                        <a:rPr lang="en-US" sz="1400" dirty="0" smtClean="0">
                          <a:latin typeface="Times New Roman" panose="02020603050405020304" pitchFamily="18" charset="0"/>
                          <a:cs typeface="Times New Roman" panose="02020603050405020304" pitchFamily="18" charset="0"/>
                        </a:rPr>
                        <a:t>1.4 bar(a) valve</a:t>
                      </a:r>
                    </a:p>
                    <a:p>
                      <a:r>
                        <a:rPr lang="en-US" sz="1400" dirty="0" smtClean="0">
                          <a:latin typeface="Times New Roman" panose="02020603050405020304" pitchFamily="18" charset="0"/>
                          <a:cs typeface="Times New Roman" panose="02020603050405020304" pitchFamily="18" charset="0"/>
                        </a:rPr>
                        <a:t>1.5 bar membrane</a:t>
                      </a:r>
                      <a:endParaRPr lang="ru-RU" sz="1400" dirty="0">
                        <a:latin typeface="Times New Roman" panose="02020603050405020304" pitchFamily="18" charset="0"/>
                        <a:cs typeface="Times New Roman" panose="02020603050405020304" pitchFamily="18" charset="0"/>
                      </a:endParaRPr>
                    </a:p>
                  </a:txBody>
                  <a:tcPr marL="91273" marR="91273"/>
                </a:tc>
                <a:extLst>
                  <a:ext uri="{0D108BD9-81ED-4DB2-BD59-A6C34878D82A}">
                    <a16:rowId xmlns="" xmlns:a16="http://schemas.microsoft.com/office/drawing/2014/main" val="1134849233"/>
                  </a:ext>
                </a:extLst>
              </a:tr>
              <a:tr h="370840">
                <a:tc>
                  <a:txBody>
                    <a:bodyPr/>
                    <a:lstStyle/>
                    <a:p>
                      <a:r>
                        <a:rPr lang="en-US" sz="1400" dirty="0" smtClean="0">
                          <a:latin typeface="Times New Roman" panose="02020603050405020304" pitchFamily="18" charset="0"/>
                          <a:cs typeface="Times New Roman" panose="02020603050405020304" pitchFamily="18" charset="0"/>
                        </a:rPr>
                        <a:t>Low pressure line from current conductors</a:t>
                      </a:r>
                      <a:endParaRPr lang="ru-RU" sz="1400" dirty="0">
                        <a:latin typeface="Times New Roman" panose="02020603050405020304" pitchFamily="18" charset="0"/>
                        <a:cs typeface="Times New Roman" panose="02020603050405020304" pitchFamily="18" charset="0"/>
                      </a:endParaRPr>
                    </a:p>
                  </a:txBody>
                  <a:tcPr marL="91273" marR="91273"/>
                </a:tc>
                <a:tc>
                  <a:txBody>
                    <a:bodyPr/>
                    <a:lstStyle/>
                    <a:p>
                      <a:r>
                        <a:rPr lang="en-US" sz="1400" dirty="0" smtClean="0">
                          <a:latin typeface="Times New Roman" panose="02020603050405020304" pitchFamily="18" charset="0"/>
                          <a:cs typeface="Times New Roman" panose="02020603050405020304" pitchFamily="18" charset="0"/>
                        </a:rPr>
                        <a:t>1.5 bar(a)</a:t>
                      </a:r>
                      <a:endParaRPr lang="ru-RU" sz="1400" dirty="0">
                        <a:latin typeface="Times New Roman" panose="02020603050405020304" pitchFamily="18" charset="0"/>
                        <a:cs typeface="Times New Roman" panose="02020603050405020304" pitchFamily="18" charset="0"/>
                      </a:endParaRPr>
                    </a:p>
                  </a:txBody>
                  <a:tcPr marL="91273" marR="91273"/>
                </a:tc>
                <a:extLst>
                  <a:ext uri="{0D108BD9-81ED-4DB2-BD59-A6C34878D82A}">
                    <a16:rowId xmlns="" xmlns:a16="http://schemas.microsoft.com/office/drawing/2014/main" val="511097461"/>
                  </a:ext>
                </a:extLst>
              </a:tr>
              <a:tr h="370840">
                <a:tc>
                  <a:txBody>
                    <a:bodyPr/>
                    <a:lstStyle/>
                    <a:p>
                      <a:r>
                        <a:rPr lang="en-US" sz="1400" dirty="0" smtClean="0">
                          <a:latin typeface="Times New Roman" panose="02020603050405020304" pitchFamily="18" charset="0"/>
                          <a:cs typeface="Times New Roman" panose="02020603050405020304" pitchFamily="18" charset="0"/>
                        </a:rPr>
                        <a:t>Useful volume of helium reservoir</a:t>
                      </a:r>
                      <a:endParaRPr lang="ru-RU" sz="1400" dirty="0">
                        <a:latin typeface="Times New Roman" panose="02020603050405020304" pitchFamily="18" charset="0"/>
                        <a:cs typeface="Times New Roman" panose="02020603050405020304" pitchFamily="18" charset="0"/>
                      </a:endParaRPr>
                    </a:p>
                  </a:txBody>
                  <a:tcPr marL="91273" marR="91273"/>
                </a:tc>
                <a:tc>
                  <a:txBody>
                    <a:bodyPr/>
                    <a:lstStyle/>
                    <a:p>
                      <a:r>
                        <a:rPr lang="ru-RU" sz="1400" dirty="0" smtClean="0">
                          <a:latin typeface="Times New Roman" panose="02020603050405020304" pitchFamily="18" charset="0"/>
                          <a:cs typeface="Times New Roman" panose="02020603050405020304" pitchFamily="18" charset="0"/>
                        </a:rPr>
                        <a:t>250</a:t>
                      </a:r>
                      <a:r>
                        <a:rPr lang="ru-RU" sz="1400" baseline="0" dirty="0" smtClean="0">
                          <a:latin typeface="Times New Roman" panose="02020603050405020304" pitchFamily="18" charset="0"/>
                          <a:cs typeface="Times New Roman" panose="02020603050405020304" pitchFamily="18" charset="0"/>
                        </a:rPr>
                        <a:t> </a:t>
                      </a:r>
                      <a:r>
                        <a:rPr lang="en-US" sz="1400" baseline="0" dirty="0" smtClean="0">
                          <a:latin typeface="Times New Roman" panose="02020603050405020304" pitchFamily="18" charset="0"/>
                          <a:cs typeface="Times New Roman" panose="02020603050405020304" pitchFamily="18" charset="0"/>
                        </a:rPr>
                        <a:t>l</a:t>
                      </a:r>
                      <a:endParaRPr lang="ru-RU" sz="1400" dirty="0">
                        <a:latin typeface="Times New Roman" panose="02020603050405020304" pitchFamily="18" charset="0"/>
                        <a:cs typeface="Times New Roman" panose="02020603050405020304" pitchFamily="18" charset="0"/>
                      </a:endParaRPr>
                    </a:p>
                  </a:txBody>
                  <a:tcPr marL="91273" marR="91273"/>
                </a:tc>
                <a:extLst>
                  <a:ext uri="{0D108BD9-81ED-4DB2-BD59-A6C34878D82A}">
                    <a16:rowId xmlns="" xmlns:a16="http://schemas.microsoft.com/office/drawing/2014/main" val="2994435602"/>
                  </a:ext>
                </a:extLst>
              </a:tr>
            </a:tbl>
          </a:graphicData>
        </a:graphic>
      </p:graphicFrame>
      <p:pic>
        <p:nvPicPr>
          <p:cNvPr id="10" name="Рисунок 9"/>
          <p:cNvPicPr>
            <a:picLocks noChangeAspect="1"/>
          </p:cNvPicPr>
          <p:nvPr/>
        </p:nvPicPr>
        <p:blipFill>
          <a:blip r:embed="rId3"/>
          <a:stretch>
            <a:fillRect/>
          </a:stretch>
        </p:blipFill>
        <p:spPr>
          <a:xfrm>
            <a:off x="9754297" y="474917"/>
            <a:ext cx="2053150" cy="2767824"/>
          </a:xfrm>
          <a:prstGeom prst="rect">
            <a:avLst/>
          </a:prstGeom>
        </p:spPr>
      </p:pic>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0231" y="1052735"/>
            <a:ext cx="3281636" cy="57367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Прямоугольник 5"/>
          <p:cNvSpPr/>
          <p:nvPr/>
        </p:nvSpPr>
        <p:spPr>
          <a:xfrm>
            <a:off x="3348583" y="512753"/>
            <a:ext cx="4194428" cy="2759602"/>
          </a:xfrm>
          <a:prstGeom prst="rect">
            <a:avLst/>
          </a:prstGeom>
        </p:spPr>
        <p:txBody>
          <a:bodyPr wrap="square">
            <a:spAutoFit/>
          </a:bodyPr>
          <a:lstStyle/>
          <a:p>
            <a:pPr marR="269240" algn="just">
              <a:lnSpc>
                <a:spcPct val="107000"/>
              </a:lnSpc>
              <a:spcAft>
                <a:spcPts val="800"/>
              </a:spcAft>
            </a:pPr>
            <a:r>
              <a:rPr lang="en-US" dirty="0">
                <a:latin typeface="Times New Roman" panose="02020603050405020304" pitchFamily="18" charset="0"/>
                <a:ea typeface="Calibri" panose="020F0502020204030204" pitchFamily="34" charset="0"/>
                <a:cs typeface="Times New Roman" panose="02020603050405020304" pitchFamily="18" charset="0"/>
              </a:rPr>
              <a:t>The control </a:t>
            </a:r>
            <a:r>
              <a:rPr lang="en-US" dirty="0" smtClean="0">
                <a:latin typeface="Times New Roman" panose="02020603050405020304" pitchFamily="18" charset="0"/>
                <a:ea typeface="Calibri" panose="020F0502020204030204" pitchFamily="34" charset="0"/>
                <a:cs typeface="Times New Roman" panose="02020603050405020304" pitchFamily="18" charset="0"/>
              </a:rPr>
              <a:t>Dewar </a:t>
            </a:r>
            <a:r>
              <a:rPr lang="en-US" dirty="0">
                <a:latin typeface="Times New Roman" panose="02020603050405020304" pitchFamily="18" charset="0"/>
                <a:ea typeface="Calibri" panose="020F0502020204030204" pitchFamily="34" charset="0"/>
                <a:cs typeface="Times New Roman" panose="02020603050405020304" pitchFamily="18" charset="0"/>
              </a:rPr>
              <a:t>is a functional block of the MPD magnetic cryogenic system. Control Dewar regulates the supply of cryogenic liquids to the magnet under appropriate thermodynamic conditions in accordance with operating modes, as well as the stable maintenance of helium cooling of the electrical input of low-temperature current leads.</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Овал 1"/>
          <p:cNvSpPr/>
          <p:nvPr/>
        </p:nvSpPr>
        <p:spPr>
          <a:xfrm>
            <a:off x="25524" y="908720"/>
            <a:ext cx="3353644" cy="3168352"/>
          </a:xfrm>
          <a:prstGeom prst="ellipse">
            <a:avLst/>
          </a:prstGeom>
          <a:noFill/>
          <a:ln w="381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146262760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4057444" y="297105"/>
            <a:ext cx="4137864" cy="487506"/>
          </a:xfrm>
          <a:prstGeom prst="rect">
            <a:avLst/>
          </a:prstGeom>
        </p:spPr>
        <p:txBody>
          <a:bodyPr wrap="none">
            <a:spAutoFit/>
          </a:bodyPr>
          <a:lstStyle/>
          <a:p>
            <a:pPr marR="269240" algn="ctr">
              <a:lnSpc>
                <a:spcPct val="107000"/>
              </a:lnSpc>
              <a:spcAft>
                <a:spcPts val="800"/>
              </a:spcAft>
            </a:pPr>
            <a:r>
              <a:rPr lang="en-US" sz="2400" b="1" dirty="0">
                <a:latin typeface="Times New Roman" panose="02020603050405020304" pitchFamily="18" charset="0"/>
                <a:ea typeface="Calibri" panose="020F0502020204030204" pitchFamily="34" charset="0"/>
                <a:cs typeface="Times New Roman" panose="02020603050405020304" pitchFamily="18" charset="0"/>
              </a:rPr>
              <a:t>Satellite helium refrigerator</a:t>
            </a:r>
            <a:endParaRPr lang="ru-RU"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Прямоугольник 4"/>
          <p:cNvSpPr/>
          <p:nvPr/>
        </p:nvSpPr>
        <p:spPr>
          <a:xfrm>
            <a:off x="248928" y="765181"/>
            <a:ext cx="8822141" cy="1277786"/>
          </a:xfrm>
          <a:prstGeom prst="rect">
            <a:avLst/>
          </a:prstGeom>
        </p:spPr>
        <p:txBody>
          <a:bodyPr wrap="square">
            <a:spAutoFit/>
          </a:bodyPr>
          <a:lstStyle/>
          <a:p>
            <a:pPr marR="269240" algn="just">
              <a:lnSpc>
                <a:spcPct val="107000"/>
              </a:lnSpc>
              <a:spcAft>
                <a:spcPts val="800"/>
              </a:spcAft>
            </a:pPr>
            <a:r>
              <a:rPr lang="en-US" dirty="0">
                <a:latin typeface="Times New Roman" panose="02020603050405020304" pitchFamily="18" charset="0"/>
                <a:ea typeface="Calibri" panose="020F0502020204030204" pitchFamily="34" charset="0"/>
                <a:cs typeface="Times New Roman" panose="02020603050405020304" pitchFamily="18" charset="0"/>
              </a:rPr>
              <a:t>One of the main elements of the magnetic cryogenic system is the satellite helium refrigerator (SHR). The satellite helium refrigerator is designed to supply gaseous and liquid helium to the control Dewar, and then to the superconducting solenoid coil of the MPD detector.</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Рисунок 5"/>
          <p:cNvPicPr/>
          <p:nvPr/>
        </p:nvPicPr>
        <p:blipFill>
          <a:blip r:embed="rId2"/>
          <a:stretch>
            <a:fillRect/>
          </a:stretch>
        </p:blipFill>
        <p:spPr>
          <a:xfrm>
            <a:off x="8749183" y="692696"/>
            <a:ext cx="3348584" cy="4107576"/>
          </a:xfrm>
          <a:prstGeom prst="rect">
            <a:avLst/>
          </a:prstGeom>
          <a:ln>
            <a:noFill/>
          </a:ln>
          <a:effectLst>
            <a:outerShdw blurRad="292100" dist="139700" dir="2700000" algn="tl" rotWithShape="0">
              <a:srgbClr val="333333">
                <a:alpha val="65000"/>
              </a:srgbClr>
            </a:outerShdw>
          </a:effectLst>
        </p:spPr>
      </p:pic>
      <p:sp>
        <p:nvSpPr>
          <p:cNvPr id="7" name="Прямоугольник 6"/>
          <p:cNvSpPr/>
          <p:nvPr/>
        </p:nvSpPr>
        <p:spPr>
          <a:xfrm>
            <a:off x="3144362" y="2156450"/>
            <a:ext cx="5826718" cy="2152256"/>
          </a:xfrm>
          <a:prstGeom prst="rect">
            <a:avLst/>
          </a:prstGeom>
        </p:spPr>
        <p:txBody>
          <a:bodyPr wrap="square">
            <a:spAutoFit/>
          </a:bodyPr>
          <a:lstStyle/>
          <a:p>
            <a:pPr marR="269240" algn="just">
              <a:lnSpc>
                <a:spcPct val="107000"/>
              </a:lnSpc>
              <a:spcAft>
                <a:spcPts val="800"/>
              </a:spcAft>
            </a:pPr>
            <a:r>
              <a:rPr lang="en-US" dirty="0">
                <a:latin typeface="Times New Roman" panose="02020603050405020304" pitchFamily="18" charset="0"/>
                <a:ea typeface="Calibri" panose="020F0502020204030204" pitchFamily="34" charset="0"/>
                <a:cs typeface="Times New Roman" panose="02020603050405020304" pitchFamily="18" charset="0"/>
              </a:rPr>
              <a:t>The satellite helium refrigerator has a cooling capacity of 100 W at 4.5 K. The normal operating pressure of compressed helium at the inlet, depending on the operating mode, is 13 bar(g) (max 16 bar(a)). The satellite helium refrigerator has optimal cooling stages, ensuring the most stable cooling of the superconducting detector coils to a temperature of 4.5 K.</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8" name="Рисунок 7"/>
          <p:cNvPicPr>
            <a:picLocks noChangeAspect="1"/>
          </p:cNvPicPr>
          <p:nvPr/>
        </p:nvPicPr>
        <p:blipFill>
          <a:blip r:embed="rId3"/>
          <a:stretch>
            <a:fillRect/>
          </a:stretch>
        </p:blipFill>
        <p:spPr>
          <a:xfrm>
            <a:off x="248929" y="2540808"/>
            <a:ext cx="2700971" cy="37582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aphicFrame>
        <p:nvGraphicFramePr>
          <p:cNvPr id="9" name="Таблица 8"/>
          <p:cNvGraphicFramePr>
            <a:graphicFrameLocks noGrp="1"/>
          </p:cNvGraphicFramePr>
          <p:nvPr>
            <p:extLst>
              <p:ext uri="{D42A27DB-BD31-4B8C-83A1-F6EECF244321}">
                <p14:modId xmlns:p14="http://schemas.microsoft.com/office/powerpoint/2010/main" val="3461162102"/>
              </p:ext>
            </p:extLst>
          </p:nvPr>
        </p:nvGraphicFramePr>
        <p:xfrm>
          <a:off x="3144362" y="5029535"/>
          <a:ext cx="8113184" cy="1630680"/>
        </p:xfrm>
        <a:graphic>
          <a:graphicData uri="http://schemas.openxmlformats.org/drawingml/2006/table">
            <a:tbl>
              <a:tblPr firstRow="1" bandRow="1">
                <a:tableStyleId>{5940675A-B579-460E-94D1-54222C63F5DA}</a:tableStyleId>
              </a:tblPr>
              <a:tblGrid>
                <a:gridCol w="5887590">
                  <a:extLst>
                    <a:ext uri="{9D8B030D-6E8A-4147-A177-3AD203B41FA5}">
                      <a16:colId xmlns="" xmlns:a16="http://schemas.microsoft.com/office/drawing/2014/main" val="950925782"/>
                    </a:ext>
                  </a:extLst>
                </a:gridCol>
                <a:gridCol w="2225594">
                  <a:extLst>
                    <a:ext uri="{9D8B030D-6E8A-4147-A177-3AD203B41FA5}">
                      <a16:colId xmlns="" xmlns:a16="http://schemas.microsoft.com/office/drawing/2014/main" val="4026801511"/>
                    </a:ext>
                  </a:extLst>
                </a:gridCol>
              </a:tblGrid>
              <a:tr h="370840">
                <a:tc>
                  <a:txBody>
                    <a:bodyPr/>
                    <a:lstStyle/>
                    <a:p>
                      <a:r>
                        <a:rPr lang="en-US" sz="1400" dirty="0" smtClean="0">
                          <a:latin typeface="Times New Roman" panose="02020603050405020304" pitchFamily="18" charset="0"/>
                          <a:cs typeface="Times New Roman" panose="02020603050405020304" pitchFamily="18" charset="0"/>
                        </a:rPr>
                        <a:t>Cooling power (helium mass flow 5 g/s, normal operation)</a:t>
                      </a:r>
                      <a:endParaRPr lang="ru-RU" sz="1400" dirty="0">
                        <a:latin typeface="Times New Roman" panose="02020603050405020304" pitchFamily="18" charset="0"/>
                        <a:cs typeface="Times New Roman" panose="02020603050405020304" pitchFamily="18" charset="0"/>
                      </a:endParaRPr>
                    </a:p>
                  </a:txBody>
                  <a:tcPr marL="91273" marR="91273"/>
                </a:tc>
                <a:tc>
                  <a:txBody>
                    <a:bodyPr/>
                    <a:lstStyle/>
                    <a:p>
                      <a:r>
                        <a:rPr lang="en-US" sz="1400" dirty="0" smtClean="0">
                          <a:latin typeface="Times New Roman" panose="02020603050405020304" pitchFamily="18" charset="0"/>
                          <a:cs typeface="Times New Roman" panose="02020603050405020304" pitchFamily="18" charset="0"/>
                        </a:rPr>
                        <a:t>100 W at 4.5 K (liquid helium)</a:t>
                      </a:r>
                      <a:endParaRPr lang="ru-RU" sz="1400" dirty="0">
                        <a:latin typeface="Times New Roman" panose="02020603050405020304" pitchFamily="18" charset="0"/>
                        <a:cs typeface="Times New Roman" panose="02020603050405020304" pitchFamily="18" charset="0"/>
                      </a:endParaRPr>
                    </a:p>
                  </a:txBody>
                  <a:tcPr marL="91273" marR="91273"/>
                </a:tc>
                <a:extLst>
                  <a:ext uri="{0D108BD9-81ED-4DB2-BD59-A6C34878D82A}">
                    <a16:rowId xmlns="" xmlns:a16="http://schemas.microsoft.com/office/drawing/2014/main" val="2184148432"/>
                  </a:ext>
                </a:extLst>
              </a:tr>
              <a:tr h="370840">
                <a:tc>
                  <a:txBody>
                    <a:bodyPr/>
                    <a:lstStyle/>
                    <a:p>
                      <a:r>
                        <a:rPr lang="en-US" sz="1400" dirty="0" smtClean="0">
                          <a:latin typeface="Times New Roman" panose="02020603050405020304" pitchFamily="18" charset="0"/>
                          <a:cs typeface="Times New Roman" panose="02020603050405020304" pitchFamily="18" charset="0"/>
                        </a:rPr>
                        <a:t>Forward pressure</a:t>
                      </a:r>
                      <a:endParaRPr lang="ru-RU" sz="1400" dirty="0" smtClean="0">
                        <a:latin typeface="Times New Roman" panose="02020603050405020304" pitchFamily="18" charset="0"/>
                        <a:cs typeface="Times New Roman" panose="02020603050405020304" pitchFamily="18" charset="0"/>
                      </a:endParaRPr>
                    </a:p>
                  </a:txBody>
                  <a:tcPr marL="91273" marR="91273"/>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dirty="0" smtClean="0">
                          <a:latin typeface="Times New Roman" panose="02020603050405020304" pitchFamily="18" charset="0"/>
                          <a:cs typeface="Times New Roman" panose="02020603050405020304" pitchFamily="18" charset="0"/>
                        </a:rPr>
                        <a:t>Max 16</a:t>
                      </a:r>
                      <a:r>
                        <a:rPr lang="ru-RU" sz="1400" dirty="0" smtClean="0">
                          <a:latin typeface="Times New Roman" panose="02020603050405020304" pitchFamily="18" charset="0"/>
                          <a:cs typeface="Times New Roman" panose="02020603050405020304" pitchFamily="18" charset="0"/>
                        </a:rPr>
                        <a:t> </a:t>
                      </a:r>
                      <a:r>
                        <a:rPr lang="en-US" sz="1400" dirty="0" smtClean="0">
                          <a:latin typeface="Times New Roman" panose="02020603050405020304" pitchFamily="18" charset="0"/>
                          <a:cs typeface="Times New Roman" panose="02020603050405020304" pitchFamily="18" charset="0"/>
                        </a:rPr>
                        <a:t> bar(abs)</a:t>
                      </a:r>
                      <a:endParaRPr lang="ru-RU" sz="1400" dirty="0" smtClean="0">
                        <a:latin typeface="Times New Roman" panose="02020603050405020304" pitchFamily="18" charset="0"/>
                        <a:cs typeface="Times New Roman" panose="02020603050405020304" pitchFamily="18" charset="0"/>
                      </a:endParaRPr>
                    </a:p>
                  </a:txBody>
                  <a:tcPr marL="91273" marR="91273"/>
                </a:tc>
                <a:extLst>
                  <a:ext uri="{0D108BD9-81ED-4DB2-BD59-A6C34878D82A}">
                    <a16:rowId xmlns="" xmlns:a16="http://schemas.microsoft.com/office/drawing/2014/main" val="3323798270"/>
                  </a:ext>
                </a:extLst>
              </a:tr>
              <a:tr h="370840">
                <a:tc>
                  <a:txBody>
                    <a:bodyPr/>
                    <a:lstStyle/>
                    <a:p>
                      <a:r>
                        <a:rPr lang="en-US" sz="1400" dirty="0" smtClean="0">
                          <a:latin typeface="Times New Roman" panose="02020603050405020304" pitchFamily="18" charset="0"/>
                          <a:cs typeface="Times New Roman" panose="02020603050405020304" pitchFamily="18" charset="0"/>
                        </a:rPr>
                        <a:t>Useful volume of helium reservoir</a:t>
                      </a:r>
                      <a:endParaRPr lang="ru-RU" sz="1400" dirty="0">
                        <a:latin typeface="Times New Roman" panose="02020603050405020304" pitchFamily="18" charset="0"/>
                        <a:cs typeface="Times New Roman" panose="02020603050405020304" pitchFamily="18" charset="0"/>
                      </a:endParaRPr>
                    </a:p>
                  </a:txBody>
                  <a:tcPr marL="91273" marR="91273"/>
                </a:tc>
                <a:tc>
                  <a:txBody>
                    <a:bodyPr/>
                    <a:lstStyle/>
                    <a:p>
                      <a:r>
                        <a:rPr lang="ru-RU" sz="1400" dirty="0" smtClean="0">
                          <a:latin typeface="Times New Roman" panose="02020603050405020304" pitchFamily="18" charset="0"/>
                          <a:cs typeface="Times New Roman" panose="02020603050405020304" pitchFamily="18" charset="0"/>
                        </a:rPr>
                        <a:t>160 </a:t>
                      </a:r>
                      <a:r>
                        <a:rPr lang="en-US" sz="1400" dirty="0" smtClean="0">
                          <a:latin typeface="Times New Roman" panose="02020603050405020304" pitchFamily="18" charset="0"/>
                          <a:cs typeface="Times New Roman" panose="02020603050405020304" pitchFamily="18" charset="0"/>
                        </a:rPr>
                        <a:t>l</a:t>
                      </a:r>
                      <a:endParaRPr lang="ru-RU" sz="1400" dirty="0">
                        <a:latin typeface="Times New Roman" panose="02020603050405020304" pitchFamily="18" charset="0"/>
                        <a:cs typeface="Times New Roman" panose="02020603050405020304" pitchFamily="18" charset="0"/>
                      </a:endParaRPr>
                    </a:p>
                  </a:txBody>
                  <a:tcPr marL="91273" marR="91273"/>
                </a:tc>
                <a:extLst>
                  <a:ext uri="{0D108BD9-81ED-4DB2-BD59-A6C34878D82A}">
                    <a16:rowId xmlns="" xmlns:a16="http://schemas.microsoft.com/office/drawing/2014/main" val="515144898"/>
                  </a:ext>
                </a:extLst>
              </a:tr>
              <a:tr h="370840">
                <a:tc>
                  <a:txBody>
                    <a:bodyPr/>
                    <a:lstStyle/>
                    <a:p>
                      <a:r>
                        <a:rPr lang="en-US" sz="1400" dirty="0" smtClean="0">
                          <a:latin typeface="Times New Roman" panose="02020603050405020304" pitchFamily="18" charset="0"/>
                          <a:cs typeface="Times New Roman" panose="02020603050405020304" pitchFamily="18" charset="0"/>
                        </a:rPr>
                        <a:t>Useful volume of nitrogen reservoir</a:t>
                      </a:r>
                      <a:endParaRPr lang="ru-RU" sz="1400" dirty="0">
                        <a:latin typeface="Times New Roman" panose="02020603050405020304" pitchFamily="18" charset="0"/>
                        <a:cs typeface="Times New Roman" panose="02020603050405020304" pitchFamily="18" charset="0"/>
                      </a:endParaRPr>
                    </a:p>
                  </a:txBody>
                  <a:tcPr marL="91273" marR="91273"/>
                </a:tc>
                <a:tc>
                  <a:txBody>
                    <a:bodyPr/>
                    <a:lstStyle/>
                    <a:p>
                      <a:r>
                        <a:rPr lang="ru-RU" sz="1400" dirty="0" smtClean="0">
                          <a:latin typeface="Times New Roman" panose="02020603050405020304" pitchFamily="18" charset="0"/>
                          <a:cs typeface="Times New Roman" panose="02020603050405020304" pitchFamily="18" charset="0"/>
                        </a:rPr>
                        <a:t>125 </a:t>
                      </a:r>
                      <a:r>
                        <a:rPr lang="en-US" sz="1400" dirty="0" smtClean="0">
                          <a:latin typeface="Times New Roman" panose="02020603050405020304" pitchFamily="18" charset="0"/>
                          <a:cs typeface="Times New Roman" panose="02020603050405020304" pitchFamily="18" charset="0"/>
                        </a:rPr>
                        <a:t>l</a:t>
                      </a:r>
                      <a:endParaRPr lang="ru-RU" sz="1400" dirty="0">
                        <a:latin typeface="Times New Roman" panose="02020603050405020304" pitchFamily="18" charset="0"/>
                        <a:cs typeface="Times New Roman" panose="02020603050405020304" pitchFamily="18" charset="0"/>
                      </a:endParaRPr>
                    </a:p>
                  </a:txBody>
                  <a:tcPr marL="91273" marR="91273"/>
                </a:tc>
                <a:extLst>
                  <a:ext uri="{0D108BD9-81ED-4DB2-BD59-A6C34878D82A}">
                    <a16:rowId xmlns="" xmlns:a16="http://schemas.microsoft.com/office/drawing/2014/main" val="541085981"/>
                  </a:ext>
                </a:extLst>
              </a:tr>
            </a:tbl>
          </a:graphicData>
        </a:graphic>
      </p:graphicFrame>
    </p:spTree>
    <p:extLst>
      <p:ext uri="{BB962C8B-B14F-4D97-AF65-F5344CB8AC3E}">
        <p14:creationId xmlns:p14="http://schemas.microsoft.com/office/powerpoint/2010/main" val="92056535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556495" y="177803"/>
            <a:ext cx="6749668" cy="461665"/>
          </a:xfrm>
          <a:prstGeom prst="rect">
            <a:avLst/>
          </a:prstGeom>
          <a:noFill/>
        </p:spPr>
        <p:txBody>
          <a:bodyPr wrap="none" rtlCol="0">
            <a:spAutoFit/>
          </a:bodyPr>
          <a:lstStyle/>
          <a:p>
            <a:r>
              <a:rPr lang="en-US" sz="2400" b="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Nitrogen</a:t>
            </a:r>
            <a:r>
              <a:rPr lang="ru-RU" sz="2400" b="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Temperature Correction </a:t>
            </a:r>
            <a:r>
              <a:rPr lang="en-US" sz="24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S</a:t>
            </a:r>
            <a:r>
              <a:rPr lang="en-US" sz="2400" b="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ystem</a:t>
            </a:r>
            <a:r>
              <a:rPr lang="ru-RU" sz="2400" b="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r>
              <a:rPr lang="en-US" sz="2400" b="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N</a:t>
            </a:r>
            <a:r>
              <a:rPr lang="en-US" sz="2400" b="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TC</a:t>
            </a:r>
            <a:r>
              <a:rPr lang="ru-RU" sz="2400" b="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S</a:t>
            </a:r>
            <a:r>
              <a:rPr lang="en-US" sz="24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ru-RU" sz="2400" b="1" dirty="0"/>
          </a:p>
        </p:txBody>
      </p:sp>
      <p:pic>
        <p:nvPicPr>
          <p:cNvPr id="6" name="Рисунок 5"/>
          <p:cNvPicPr>
            <a:picLocks noChangeAspect="1"/>
          </p:cNvPicPr>
          <p:nvPr/>
        </p:nvPicPr>
        <p:blipFill>
          <a:blip r:embed="rId2"/>
          <a:stretch>
            <a:fillRect/>
          </a:stretch>
        </p:blipFill>
        <p:spPr>
          <a:xfrm>
            <a:off x="8066777" y="3906100"/>
            <a:ext cx="2554118" cy="2861901"/>
          </a:xfrm>
          <a:prstGeom prst="rect">
            <a:avLst/>
          </a:prstGeom>
        </p:spPr>
      </p:pic>
      <p:sp>
        <p:nvSpPr>
          <p:cNvPr id="7" name="Прямоугольник 6"/>
          <p:cNvSpPr/>
          <p:nvPr/>
        </p:nvSpPr>
        <p:spPr>
          <a:xfrm>
            <a:off x="161955" y="639471"/>
            <a:ext cx="8253320" cy="1200329"/>
          </a:xfrm>
          <a:prstGeom prst="rect">
            <a:avLst/>
          </a:prstGeom>
        </p:spPr>
        <p:txBody>
          <a:bodyPr wrap="square">
            <a:spAutoFit/>
          </a:bodyPr>
          <a:lstStyle/>
          <a:p>
            <a:r>
              <a:rPr lang="en-US" dirty="0">
                <a:latin typeface="Times New Roman" panose="02020603050405020304" pitchFamily="18" charset="0"/>
                <a:cs typeface="Times New Roman" panose="02020603050405020304" pitchFamily="18" charset="0"/>
              </a:rPr>
              <a:t>The Nitrogen </a:t>
            </a:r>
            <a:r>
              <a:rPr lang="en-US" dirty="0" smtClean="0">
                <a:latin typeface="Times New Roman" panose="02020603050405020304" pitchFamily="18" charset="0"/>
                <a:cs typeface="Times New Roman" panose="02020603050405020304" pitchFamily="18" charset="0"/>
              </a:rPr>
              <a:t>temperature correction system (NTCS) </a:t>
            </a:r>
            <a:r>
              <a:rPr lang="en-US" dirty="0">
                <a:latin typeface="Times New Roman" panose="02020603050405020304" pitchFamily="18" charset="0"/>
                <a:cs typeface="Times New Roman" panose="02020603050405020304" pitchFamily="18" charset="0"/>
              </a:rPr>
              <a:t>is designed to supply liquid or gaseous nitrogen at a controlled temperature to the nitrogen screens of the MPD detector solenoid. </a:t>
            </a:r>
            <a:r>
              <a:rPr lang="en-US" dirty="0" smtClean="0">
                <a:latin typeface="Times New Roman" panose="02020603050405020304" pitchFamily="18" charset="0"/>
                <a:cs typeface="Times New Roman" panose="02020603050405020304" pitchFamily="18" charset="0"/>
              </a:rPr>
              <a:t>NTCS is </a:t>
            </a:r>
            <a:r>
              <a:rPr lang="en-US" dirty="0">
                <a:latin typeface="Times New Roman" panose="02020603050405020304" pitchFamily="18" charset="0"/>
                <a:cs typeface="Times New Roman" panose="02020603050405020304" pitchFamily="18" charset="0"/>
              </a:rPr>
              <a:t>necessary to control the required maximum temperature gradient in the solenoid during both cooling and warming.</a:t>
            </a:r>
            <a:endParaRPr lang="ru-RU" dirty="0">
              <a:latin typeface="Times New Roman" panose="02020603050405020304" pitchFamily="18" charset="0"/>
              <a:cs typeface="Times New Roman" panose="02020603050405020304" pitchFamily="18" charset="0"/>
            </a:endParaRPr>
          </a:p>
        </p:txBody>
      </p:sp>
      <p:sp>
        <p:nvSpPr>
          <p:cNvPr id="8" name="TextBox 7"/>
          <p:cNvSpPr txBox="1"/>
          <p:nvPr/>
        </p:nvSpPr>
        <p:spPr>
          <a:xfrm>
            <a:off x="161955" y="3773351"/>
            <a:ext cx="7878395" cy="2585323"/>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The cooling/warming system of the thermal screens of the MPD multi-purpose detector is carried out using an automated control system. All sensors and actuators are connected through the control rack to a programmable logic controller (PLC</a:t>
            </a:r>
            <a:r>
              <a:rPr lang="en-US" dirty="0" smtClean="0">
                <a:latin typeface="Times New Roman" panose="02020603050405020304" pitchFamily="18" charset="0"/>
                <a:cs typeface="Times New Roman" panose="02020603050405020304" pitchFamily="18" charset="0"/>
              </a:rPr>
              <a:t>).</a:t>
            </a:r>
          </a:p>
          <a:p>
            <a:r>
              <a:rPr lang="en-US" dirty="0">
                <a:latin typeface="Times New Roman" panose="02020603050405020304" pitchFamily="18" charset="0"/>
                <a:cs typeface="Times New Roman" panose="02020603050405020304" pitchFamily="18" charset="0"/>
              </a:rPr>
              <a:t>The automatic process consists of 4 phases with </a:t>
            </a:r>
            <a:r>
              <a:rPr lang="en-US" dirty="0" err="1">
                <a:latin typeface="Times New Roman" panose="02020603050405020304" pitchFamily="18" charset="0"/>
                <a:cs typeface="Times New Roman" panose="02020603050405020304" pitchFamily="18" charset="0"/>
              </a:rPr>
              <a:t>subphases</a:t>
            </a:r>
            <a:r>
              <a:rPr lang="en-US" dirty="0" smtClean="0">
                <a:latin typeface="Times New Roman" panose="02020603050405020304" pitchFamily="18" charset="0"/>
                <a:cs typeface="Times New Roman" panose="02020603050405020304" pitchFamily="18" charset="0"/>
              </a:rPr>
              <a:t>:</a:t>
            </a:r>
          </a:p>
          <a:p>
            <a:r>
              <a:rPr lang="en-US" dirty="0">
                <a:latin typeface="Times New Roman" panose="02020603050405020304" pitchFamily="18" charset="0"/>
                <a:cs typeface="Times New Roman" panose="02020603050405020304" pitchFamily="18" charset="0"/>
              </a:rPr>
              <a:t>1) standby mode;</a:t>
            </a:r>
          </a:p>
          <a:p>
            <a:r>
              <a:rPr lang="en-US" dirty="0">
                <a:latin typeface="Times New Roman" panose="02020603050405020304" pitchFamily="18" charset="0"/>
                <a:cs typeface="Times New Roman" panose="02020603050405020304" pitchFamily="18" charset="0"/>
              </a:rPr>
              <a:t> 2) the beginning of filling of the MFS and evaporation;</a:t>
            </a:r>
          </a:p>
          <a:p>
            <a:r>
              <a:rPr lang="en-US" dirty="0">
                <a:latin typeface="Times New Roman" panose="02020603050405020304" pitchFamily="18" charset="0"/>
                <a:cs typeface="Times New Roman" panose="02020603050405020304" pitchFamily="18" charset="0"/>
              </a:rPr>
              <a:t> 3) pumping LN2;</a:t>
            </a:r>
          </a:p>
          <a:p>
            <a:r>
              <a:rPr lang="en-US" dirty="0">
                <a:latin typeface="Times New Roman" panose="02020603050405020304" pitchFamily="18" charset="0"/>
                <a:cs typeface="Times New Roman" panose="02020603050405020304" pitchFamily="18" charset="0"/>
              </a:rPr>
              <a:t> 4) emptying and warming the cryostat.</a:t>
            </a:r>
          </a:p>
          <a:p>
            <a:r>
              <a:rPr lang="en-US" dirty="0">
                <a:latin typeface="Times New Roman" panose="02020603050405020304" pitchFamily="18" charset="0"/>
                <a:cs typeface="Times New Roman" panose="02020603050405020304" pitchFamily="18" charset="0"/>
              </a:rPr>
              <a:t> PID control is used to operate the heaters of the installation</a:t>
            </a:r>
            <a:endParaRPr lang="ru-RU" dirty="0">
              <a:latin typeface="Times New Roman" panose="02020603050405020304" pitchFamily="18" charset="0"/>
              <a:cs typeface="Times New Roman" panose="02020603050405020304" pitchFamily="18" charset="0"/>
            </a:endParaRPr>
          </a:p>
        </p:txBody>
      </p:sp>
      <p:graphicFrame>
        <p:nvGraphicFramePr>
          <p:cNvPr id="9" name="Таблица 8"/>
          <p:cNvGraphicFramePr>
            <a:graphicFrameLocks noGrp="1"/>
          </p:cNvGraphicFramePr>
          <p:nvPr>
            <p:extLst>
              <p:ext uri="{D42A27DB-BD31-4B8C-83A1-F6EECF244321}">
                <p14:modId xmlns:p14="http://schemas.microsoft.com/office/powerpoint/2010/main" val="709761798"/>
              </p:ext>
            </p:extLst>
          </p:nvPr>
        </p:nvGraphicFramePr>
        <p:xfrm>
          <a:off x="230159" y="2327859"/>
          <a:ext cx="4532648" cy="1320800"/>
        </p:xfrm>
        <a:graphic>
          <a:graphicData uri="http://schemas.openxmlformats.org/drawingml/2006/table">
            <a:tbl>
              <a:tblPr firstRow="1" bandRow="1">
                <a:tableStyleId>{5940675A-B579-460E-94D1-54222C63F5DA}</a:tableStyleId>
              </a:tblPr>
              <a:tblGrid>
                <a:gridCol w="2266324">
                  <a:extLst>
                    <a:ext uri="{9D8B030D-6E8A-4147-A177-3AD203B41FA5}">
                      <a16:colId xmlns="" xmlns:a16="http://schemas.microsoft.com/office/drawing/2014/main" val="582620669"/>
                    </a:ext>
                  </a:extLst>
                </a:gridCol>
                <a:gridCol w="2266324">
                  <a:extLst>
                    <a:ext uri="{9D8B030D-6E8A-4147-A177-3AD203B41FA5}">
                      <a16:colId xmlns="" xmlns:a16="http://schemas.microsoft.com/office/drawing/2014/main" val="3922599573"/>
                    </a:ext>
                  </a:extLst>
                </a:gridCol>
              </a:tblGrid>
              <a:tr h="0">
                <a:tc>
                  <a:txBody>
                    <a:bodyPr/>
                    <a:lstStyle/>
                    <a:p>
                      <a:r>
                        <a:rPr lang="en-US" sz="1600" dirty="0" smtClean="0">
                          <a:solidFill>
                            <a:schemeClr val="tx1"/>
                          </a:solidFill>
                          <a:latin typeface="Times New Roman" panose="02020603050405020304" pitchFamily="18" charset="0"/>
                          <a:cs typeface="Times New Roman" panose="02020603050405020304" pitchFamily="18" charset="0"/>
                        </a:rPr>
                        <a:t>Temperature operating conditions</a:t>
                      </a:r>
                      <a:endParaRPr lang="ru-RU" sz="1600" dirty="0">
                        <a:solidFill>
                          <a:schemeClr val="tx1"/>
                        </a:solidFill>
                        <a:latin typeface="Times New Roman" panose="02020603050405020304" pitchFamily="18" charset="0"/>
                        <a:cs typeface="Times New Roman" panose="02020603050405020304" pitchFamily="18" charset="0"/>
                      </a:endParaRPr>
                    </a:p>
                  </a:txBody>
                  <a:tcPr marL="91273" marR="91273"/>
                </a:tc>
                <a:tc>
                  <a:txBody>
                    <a:bodyPr/>
                    <a:lstStyle/>
                    <a:p>
                      <a:r>
                        <a:rPr lang="ru-RU" sz="1600" dirty="0" smtClean="0">
                          <a:solidFill>
                            <a:schemeClr val="tx1"/>
                          </a:solidFill>
                          <a:latin typeface="Times New Roman" panose="02020603050405020304" pitchFamily="18" charset="0"/>
                          <a:cs typeface="Times New Roman" panose="02020603050405020304" pitchFamily="18" charset="0"/>
                        </a:rPr>
                        <a:t>300-78К</a:t>
                      </a:r>
                      <a:endParaRPr lang="ru-RU" sz="1600" dirty="0">
                        <a:solidFill>
                          <a:schemeClr val="tx1"/>
                        </a:solidFill>
                        <a:latin typeface="Times New Roman" panose="02020603050405020304" pitchFamily="18" charset="0"/>
                        <a:cs typeface="Times New Roman" panose="02020603050405020304" pitchFamily="18" charset="0"/>
                      </a:endParaRPr>
                    </a:p>
                  </a:txBody>
                  <a:tcPr marL="91273" marR="91273"/>
                </a:tc>
                <a:extLst>
                  <a:ext uri="{0D108BD9-81ED-4DB2-BD59-A6C34878D82A}">
                    <a16:rowId xmlns="" xmlns:a16="http://schemas.microsoft.com/office/drawing/2014/main" val="1755360703"/>
                  </a:ext>
                </a:extLst>
              </a:tr>
              <a:tr h="370840">
                <a:tc>
                  <a:txBody>
                    <a:bodyPr/>
                    <a:lstStyle/>
                    <a:p>
                      <a:r>
                        <a:rPr lang="en-US" sz="1600" dirty="0" smtClean="0">
                          <a:solidFill>
                            <a:schemeClr val="tx1"/>
                          </a:solidFill>
                          <a:latin typeface="Times New Roman" panose="02020603050405020304" pitchFamily="18" charset="0"/>
                          <a:cs typeface="Times New Roman" panose="02020603050405020304" pitchFamily="18" charset="0"/>
                        </a:rPr>
                        <a:t>Operating mode</a:t>
                      </a:r>
                      <a:endParaRPr lang="ru-RU" sz="1600" dirty="0">
                        <a:solidFill>
                          <a:schemeClr val="tx1"/>
                        </a:solidFill>
                        <a:latin typeface="Times New Roman" panose="02020603050405020304" pitchFamily="18" charset="0"/>
                        <a:cs typeface="Times New Roman" panose="02020603050405020304" pitchFamily="18" charset="0"/>
                      </a:endParaRPr>
                    </a:p>
                  </a:txBody>
                  <a:tcPr marL="91273" marR="91273"/>
                </a:tc>
                <a:tc>
                  <a:txBody>
                    <a:bodyPr/>
                    <a:lstStyle/>
                    <a:p>
                      <a:r>
                        <a:rPr lang="en-US" sz="1600" dirty="0" smtClean="0">
                          <a:solidFill>
                            <a:schemeClr val="tx1"/>
                          </a:solidFill>
                          <a:latin typeface="Times New Roman" panose="02020603050405020304" pitchFamily="18" charset="0"/>
                          <a:cs typeface="Times New Roman" panose="02020603050405020304" pitchFamily="18" charset="0"/>
                        </a:rPr>
                        <a:t>Cooling/Heating</a:t>
                      </a:r>
                      <a:endParaRPr lang="ru-RU" sz="1600" dirty="0">
                        <a:solidFill>
                          <a:schemeClr val="tx1"/>
                        </a:solidFill>
                        <a:latin typeface="Times New Roman" panose="02020603050405020304" pitchFamily="18" charset="0"/>
                        <a:cs typeface="Times New Roman" panose="02020603050405020304" pitchFamily="18" charset="0"/>
                      </a:endParaRPr>
                    </a:p>
                  </a:txBody>
                  <a:tcPr marL="91273" marR="91273"/>
                </a:tc>
                <a:extLst>
                  <a:ext uri="{0D108BD9-81ED-4DB2-BD59-A6C34878D82A}">
                    <a16:rowId xmlns="" xmlns:a16="http://schemas.microsoft.com/office/drawing/2014/main" val="2960002539"/>
                  </a:ext>
                </a:extLst>
              </a:tr>
              <a:tr h="370840">
                <a:tc>
                  <a:txBody>
                    <a:bodyPr/>
                    <a:lstStyle/>
                    <a:p>
                      <a:r>
                        <a:rPr lang="en-US" sz="1600" dirty="0" smtClean="0">
                          <a:solidFill>
                            <a:schemeClr val="tx1"/>
                          </a:solidFill>
                          <a:latin typeface="Times New Roman" panose="02020603050405020304" pitchFamily="18" charset="0"/>
                          <a:cs typeface="Times New Roman" panose="02020603050405020304" pitchFamily="18" charset="0"/>
                        </a:rPr>
                        <a:t>Heating element power</a:t>
                      </a:r>
                      <a:endParaRPr lang="ru-RU" sz="1600" dirty="0">
                        <a:solidFill>
                          <a:schemeClr val="tx1"/>
                        </a:solidFill>
                        <a:latin typeface="Times New Roman" panose="02020603050405020304" pitchFamily="18" charset="0"/>
                        <a:cs typeface="Times New Roman" panose="02020603050405020304" pitchFamily="18" charset="0"/>
                      </a:endParaRPr>
                    </a:p>
                  </a:txBody>
                  <a:tcPr marL="91273" marR="91273"/>
                </a:tc>
                <a:tc>
                  <a:txBody>
                    <a:bodyPr/>
                    <a:lstStyle/>
                    <a:p>
                      <a:r>
                        <a:rPr lang="ru-RU" sz="1600" dirty="0" smtClean="0">
                          <a:solidFill>
                            <a:schemeClr val="tx1"/>
                          </a:solidFill>
                          <a:latin typeface="Times New Roman" panose="02020603050405020304" pitchFamily="18" charset="0"/>
                          <a:cs typeface="Times New Roman" panose="02020603050405020304" pitchFamily="18" charset="0"/>
                        </a:rPr>
                        <a:t>5к</a:t>
                      </a:r>
                      <a:r>
                        <a:rPr lang="en-US" sz="1600" dirty="0" smtClean="0">
                          <a:solidFill>
                            <a:schemeClr val="tx1"/>
                          </a:solidFill>
                          <a:latin typeface="Times New Roman" panose="02020603050405020304" pitchFamily="18" charset="0"/>
                          <a:cs typeface="Times New Roman" panose="02020603050405020304" pitchFamily="18" charset="0"/>
                        </a:rPr>
                        <a:t>W</a:t>
                      </a:r>
                      <a:endParaRPr lang="ru-RU" sz="1600" dirty="0">
                        <a:solidFill>
                          <a:schemeClr val="tx1"/>
                        </a:solidFill>
                        <a:latin typeface="Times New Roman" panose="02020603050405020304" pitchFamily="18" charset="0"/>
                        <a:cs typeface="Times New Roman" panose="02020603050405020304" pitchFamily="18" charset="0"/>
                      </a:endParaRPr>
                    </a:p>
                  </a:txBody>
                  <a:tcPr marL="91273" marR="91273"/>
                </a:tc>
                <a:extLst>
                  <a:ext uri="{0D108BD9-81ED-4DB2-BD59-A6C34878D82A}">
                    <a16:rowId xmlns="" xmlns:a16="http://schemas.microsoft.com/office/drawing/2014/main" val="1313578574"/>
                  </a:ext>
                </a:extLst>
              </a:tr>
            </a:tbl>
          </a:graphicData>
        </a:graphic>
      </p:graphicFrame>
      <p:pic>
        <p:nvPicPr>
          <p:cNvPr id="2" name="Рисунок 1"/>
          <p:cNvPicPr>
            <a:picLocks noChangeAspect="1"/>
          </p:cNvPicPr>
          <p:nvPr/>
        </p:nvPicPr>
        <p:blipFill>
          <a:blip r:embed="rId3"/>
          <a:stretch>
            <a:fillRect/>
          </a:stretch>
        </p:blipFill>
        <p:spPr>
          <a:xfrm>
            <a:off x="9879567" y="177804"/>
            <a:ext cx="2108043" cy="305258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92799" y="1988840"/>
            <a:ext cx="3643377" cy="17845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7797055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8489" y="0"/>
            <a:ext cx="10952798" cy="764704"/>
          </a:xfrm>
        </p:spPr>
        <p:txBody>
          <a:bodyPr/>
          <a:lstStyle/>
          <a:p>
            <a:r>
              <a:rPr lang="en-US" sz="4400" dirty="0" smtClean="0"/>
              <a:t>Temporary scheme of cooling at 80 K</a:t>
            </a:r>
            <a:endParaRPr lang="ru-RU" sz="4400" dirty="0"/>
          </a:p>
        </p:txBody>
      </p:sp>
      <p:pic>
        <p:nvPicPr>
          <p:cNvPr id="409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72319" y="666953"/>
            <a:ext cx="10081120" cy="61301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0271" y="764704"/>
            <a:ext cx="11279187" cy="6040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4" name="Picture 4" descr="D:\ОИЯИ\ЛФВЭ_НИКА\MPD\Сборка соленоида\Этапы сборки и отчеты\Фото\Зал МЦД\IMG_4699.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26736" y="739038"/>
            <a:ext cx="9772286" cy="60831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0631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barn(inVertical)">
                                      <p:cBhvr>
                                        <p:cTn id="7" dur="5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0244"/>
                                        </p:tgtEl>
                                        <p:attrNameLst>
                                          <p:attrName>style.visibility</p:attrName>
                                        </p:attrNameLst>
                                      </p:cBhvr>
                                      <p:to>
                                        <p:strVal val="visible"/>
                                      </p:to>
                                    </p:set>
                                    <p:animEffect transition="in" filter="circle(in)">
                                      <p:cBhvr>
                                        <p:cTn id="12" dur="2000"/>
                                        <p:tgtEl>
                                          <p:spTgt spid="102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TextBox 7"/>
          <p:cNvSpPr txBox="1"/>
          <p:nvPr/>
        </p:nvSpPr>
        <p:spPr>
          <a:xfrm>
            <a:off x="0" y="591587"/>
            <a:ext cx="5780484" cy="6140142"/>
          </a:xfrm>
          <a:prstGeom prst="rect">
            <a:avLst/>
          </a:prstGeom>
          <a:noFill/>
        </p:spPr>
        <p:txBody>
          <a:bodyPr wrap="square" rtlCol="0">
            <a:spAutoFit/>
          </a:bodyPr>
          <a:lstStyle/>
          <a:p>
            <a:pPr algn="ctr"/>
            <a:r>
              <a:rPr lang="en-US" sz="2800" b="1" dirty="0" smtClean="0">
                <a:latin typeface="Times New Roman" panose="02020603050405020304" pitchFamily="18" charset="0"/>
                <a:cs typeface="Times New Roman" panose="02020603050405020304" pitchFamily="18" charset="0"/>
              </a:rPr>
              <a:t>T</a:t>
            </a:r>
            <a:r>
              <a:rPr lang="en-US" sz="2800" b="1" dirty="0" smtClean="0">
                <a:latin typeface="Times New Roman" panose="02020603050405020304" pitchFamily="18" charset="0"/>
                <a:cs typeface="Times New Roman" panose="02020603050405020304" pitchFamily="18" charset="0"/>
              </a:rPr>
              <a:t>asks of the first cooling</a:t>
            </a:r>
          </a:p>
          <a:p>
            <a:pPr algn="ctr"/>
            <a:endParaRPr lang="en-US" sz="1400" b="1" dirty="0" smtClean="0">
              <a:latin typeface="Times New Roman" panose="02020603050405020304" pitchFamily="18" charset="0"/>
              <a:cs typeface="Times New Roman" panose="02020603050405020304" pitchFamily="18" charset="0"/>
            </a:endParaRPr>
          </a:p>
          <a:p>
            <a:pPr marL="342900" indent="-342900" algn="just">
              <a:lnSpc>
                <a:spcPct val="130000"/>
              </a:lnSpc>
              <a:buFont typeface="+mj-lt"/>
              <a:buAutoNum type="arabicPeriod"/>
            </a:pPr>
            <a:r>
              <a:rPr lang="en-US" dirty="0">
                <a:latin typeface="Times New Roman" panose="02020603050405020304" pitchFamily="18" charset="0"/>
                <a:cs typeface="Times New Roman" panose="02020603050405020304" pitchFamily="18" charset="0"/>
              </a:rPr>
              <a:t>Cooling the superconducting coil to nitrogen temperatures (78 K</a:t>
            </a:r>
            <a:r>
              <a:rPr lang="en-US" dirty="0" smtClean="0">
                <a:latin typeface="Times New Roman" panose="02020603050405020304" pitchFamily="18" charset="0"/>
                <a:cs typeface="Times New Roman" panose="02020603050405020304" pitchFamily="18" charset="0"/>
              </a:rPr>
              <a:t>).</a:t>
            </a:r>
          </a:p>
          <a:p>
            <a:pPr marL="342900" indent="-342900" algn="just">
              <a:lnSpc>
                <a:spcPct val="130000"/>
              </a:lnSpc>
              <a:buFont typeface="+mj-lt"/>
              <a:buAutoNum type="arabicPeriod"/>
            </a:pPr>
            <a:r>
              <a:rPr lang="en-US" dirty="0" smtClean="0">
                <a:latin typeface="Times New Roman" panose="02020603050405020304" pitchFamily="18" charset="0"/>
                <a:cs typeface="Times New Roman" panose="02020603050405020304" pitchFamily="18" charset="0"/>
              </a:rPr>
              <a:t>Check </a:t>
            </a:r>
            <a:r>
              <a:rPr lang="en-US" dirty="0">
                <a:latin typeface="Times New Roman" panose="02020603050405020304" pitchFamily="18" charset="0"/>
                <a:cs typeface="Times New Roman" panose="02020603050405020304" pitchFamily="18" charset="0"/>
              </a:rPr>
              <a:t>leak by cold model.</a:t>
            </a:r>
          </a:p>
          <a:p>
            <a:pPr marL="342900" indent="-342900" algn="just">
              <a:lnSpc>
                <a:spcPct val="130000"/>
              </a:lnSpc>
              <a:buFont typeface="+mj-lt"/>
              <a:buAutoNum type="arabicPeriod"/>
            </a:pPr>
            <a:r>
              <a:rPr lang="en-US" dirty="0">
                <a:latin typeface="Times New Roman" panose="02020603050405020304" pitchFamily="18" charset="0"/>
                <a:cs typeface="Times New Roman" panose="02020603050405020304" pitchFamily="18" charset="0"/>
              </a:rPr>
              <a:t>Test of maintaining a multi-purpose detector cooling rate of 1 Kelvin per </a:t>
            </a:r>
            <a:r>
              <a:rPr lang="en-US" dirty="0" smtClean="0">
                <a:latin typeface="Times New Roman" panose="02020603050405020304" pitchFamily="18" charset="0"/>
                <a:cs typeface="Times New Roman" panose="02020603050405020304" pitchFamily="18" charset="0"/>
              </a:rPr>
              <a:t>hour.</a:t>
            </a:r>
            <a:endParaRPr lang="en-US" dirty="0">
              <a:latin typeface="Times New Roman" panose="02020603050405020304" pitchFamily="18" charset="0"/>
              <a:cs typeface="Times New Roman" panose="02020603050405020304" pitchFamily="18" charset="0"/>
            </a:endParaRPr>
          </a:p>
          <a:p>
            <a:pPr marL="342900" indent="-342900" algn="just">
              <a:lnSpc>
                <a:spcPct val="130000"/>
              </a:lnSpc>
              <a:buFont typeface="+mj-lt"/>
              <a:buAutoNum type="arabicPeriod"/>
            </a:pPr>
            <a:r>
              <a:rPr lang="en-US" dirty="0" smtClean="0">
                <a:latin typeface="Times New Roman" panose="02020603050405020304" pitchFamily="18" charset="0"/>
                <a:cs typeface="Times New Roman" panose="02020603050405020304" pitchFamily="18" charset="0"/>
              </a:rPr>
              <a:t>Cooling </a:t>
            </a:r>
            <a:r>
              <a:rPr lang="en-US" dirty="0">
                <a:latin typeface="Times New Roman" panose="02020603050405020304" pitchFamily="18" charset="0"/>
                <a:cs typeface="Times New Roman" panose="02020603050405020304" pitchFamily="18" charset="0"/>
              </a:rPr>
              <a:t>of heat shields in automation </a:t>
            </a:r>
            <a:r>
              <a:rPr lang="en-US" dirty="0" smtClean="0">
                <a:latin typeface="Times New Roman" panose="02020603050405020304" pitchFamily="18" charset="0"/>
                <a:cs typeface="Times New Roman" panose="02020603050405020304" pitchFamily="18" charset="0"/>
              </a:rPr>
              <a:t>mode.</a:t>
            </a:r>
            <a:endParaRPr lang="en-US" dirty="0">
              <a:latin typeface="Times New Roman" panose="02020603050405020304" pitchFamily="18" charset="0"/>
              <a:cs typeface="Times New Roman" panose="02020603050405020304" pitchFamily="18" charset="0"/>
            </a:endParaRPr>
          </a:p>
          <a:p>
            <a:pPr marL="342900" indent="-342900" algn="just">
              <a:lnSpc>
                <a:spcPct val="130000"/>
              </a:lnSpc>
              <a:buFont typeface="+mj-lt"/>
              <a:buAutoNum type="arabicPeriod"/>
            </a:pPr>
            <a:r>
              <a:rPr lang="en-US" dirty="0" smtClean="0">
                <a:latin typeface="Times New Roman" panose="02020603050405020304" pitchFamily="18" charset="0"/>
                <a:cs typeface="Times New Roman" panose="02020603050405020304" pitchFamily="18" charset="0"/>
              </a:rPr>
              <a:t>Investigation </a:t>
            </a:r>
            <a:r>
              <a:rPr lang="en-US" dirty="0">
                <a:latin typeface="Times New Roman" panose="02020603050405020304" pitchFamily="18" charset="0"/>
                <a:cs typeface="Times New Roman" panose="02020603050405020304" pitchFamily="18" charset="0"/>
              </a:rPr>
              <a:t>of heat loads at the cooling stage and at 78K mode (stationary</a:t>
            </a:r>
            <a:r>
              <a:rPr lang="en-US" dirty="0" smtClean="0">
                <a:latin typeface="Times New Roman" panose="02020603050405020304" pitchFamily="18" charset="0"/>
                <a:cs typeface="Times New Roman" panose="02020603050405020304" pitchFamily="18" charset="0"/>
              </a:rPr>
              <a:t>).</a:t>
            </a:r>
            <a:endParaRPr lang="en-US" dirty="0">
              <a:latin typeface="Times New Roman" panose="02020603050405020304" pitchFamily="18" charset="0"/>
              <a:cs typeface="Times New Roman" panose="02020603050405020304" pitchFamily="18" charset="0"/>
            </a:endParaRPr>
          </a:p>
          <a:p>
            <a:pPr marL="342900" indent="-342900" algn="just">
              <a:lnSpc>
                <a:spcPct val="130000"/>
              </a:lnSpc>
              <a:buFont typeface="+mj-lt"/>
              <a:buAutoNum type="arabicPeriod"/>
            </a:pPr>
            <a:r>
              <a:rPr lang="en-US" dirty="0" smtClean="0">
                <a:latin typeface="Times New Roman" panose="02020603050405020304" pitchFamily="18" charset="0"/>
                <a:cs typeface="Times New Roman" panose="02020603050405020304" pitchFamily="18" charset="0"/>
              </a:rPr>
              <a:t>Cooling </a:t>
            </a:r>
            <a:r>
              <a:rPr lang="en-US" dirty="0">
                <a:latin typeface="Times New Roman" panose="02020603050405020304" pitchFamily="18" charset="0"/>
                <a:cs typeface="Times New Roman" panose="02020603050405020304" pitchFamily="18" charset="0"/>
              </a:rPr>
              <a:t>the superconducting coil with liquid </a:t>
            </a:r>
            <a:r>
              <a:rPr lang="en-US" dirty="0" smtClean="0">
                <a:latin typeface="Times New Roman" panose="02020603050405020304" pitchFamily="18" charset="0"/>
                <a:cs typeface="Times New Roman" panose="02020603050405020304" pitchFamily="18" charset="0"/>
              </a:rPr>
              <a:t>helium.</a:t>
            </a:r>
            <a:endParaRPr lang="en-US" dirty="0">
              <a:latin typeface="Times New Roman" panose="02020603050405020304" pitchFamily="18" charset="0"/>
              <a:cs typeface="Times New Roman" panose="02020603050405020304" pitchFamily="18" charset="0"/>
            </a:endParaRPr>
          </a:p>
          <a:p>
            <a:pPr marL="342900" indent="-342900" algn="just">
              <a:lnSpc>
                <a:spcPct val="130000"/>
              </a:lnSpc>
              <a:buFont typeface="+mj-lt"/>
              <a:buAutoNum type="arabicPeriod"/>
            </a:pPr>
            <a:r>
              <a:rPr lang="en-US" dirty="0" smtClean="0">
                <a:latin typeface="Times New Roman" panose="02020603050405020304" pitchFamily="18" charset="0"/>
                <a:cs typeface="Times New Roman" panose="02020603050405020304" pitchFamily="18" charset="0"/>
              </a:rPr>
              <a:t>Determination </a:t>
            </a:r>
            <a:r>
              <a:rPr lang="en-US" dirty="0">
                <a:latin typeface="Times New Roman" panose="02020603050405020304" pitchFamily="18" charset="0"/>
                <a:cs typeface="Times New Roman" panose="02020603050405020304" pitchFamily="18" charset="0"/>
              </a:rPr>
              <a:t>of heat inflow when vacuum deteriorates (heating mode</a:t>
            </a:r>
            <a:r>
              <a:rPr lang="en-US" dirty="0" smtClean="0">
                <a:latin typeface="Times New Roman" panose="02020603050405020304" pitchFamily="18" charset="0"/>
                <a:cs typeface="Times New Roman" panose="02020603050405020304" pitchFamily="18" charset="0"/>
              </a:rPr>
              <a:t>).</a:t>
            </a:r>
            <a:endParaRPr lang="en-US" dirty="0">
              <a:latin typeface="Times New Roman" panose="02020603050405020304" pitchFamily="18" charset="0"/>
              <a:cs typeface="Times New Roman" panose="02020603050405020304" pitchFamily="18" charset="0"/>
            </a:endParaRPr>
          </a:p>
          <a:p>
            <a:pPr marL="342900" indent="-342900" algn="just">
              <a:lnSpc>
                <a:spcPct val="130000"/>
              </a:lnSpc>
              <a:buFont typeface="+mj-lt"/>
              <a:buAutoNum type="arabicPeriod"/>
            </a:pPr>
            <a:r>
              <a:rPr lang="en-US" dirty="0">
                <a:latin typeface="Times New Roman" panose="02020603050405020304" pitchFamily="18" charset="0"/>
                <a:cs typeface="Times New Roman" panose="02020603050405020304" pitchFamily="18" charset="0"/>
              </a:rPr>
              <a:t>Test cooling by nitrogen shield without helium circulation.</a:t>
            </a:r>
          </a:p>
          <a:p>
            <a:pPr marL="342900" indent="-342900" algn="just">
              <a:lnSpc>
                <a:spcPct val="130000"/>
              </a:lnSpc>
              <a:buFont typeface="+mj-lt"/>
              <a:buAutoNum type="arabicPeriod"/>
            </a:pPr>
            <a:r>
              <a:rPr lang="en-US" dirty="0">
                <a:latin typeface="Times New Roman" panose="02020603050405020304" pitchFamily="18" charset="0"/>
                <a:cs typeface="Times New Roman" panose="02020603050405020304" pitchFamily="18" charset="0"/>
              </a:rPr>
              <a:t>Maintaining a multi-purpose detector warming rate of 1 Kelvin per hour by warm mode.</a:t>
            </a:r>
            <a:endParaRPr lang="ru-RU" dirty="0">
              <a:latin typeface="Times New Roman" panose="02020603050405020304" pitchFamily="18" charset="0"/>
              <a:cs typeface="Times New Roman" panose="02020603050405020304" pitchFamily="18" charset="0"/>
            </a:endParaRPr>
          </a:p>
        </p:txBody>
      </p:sp>
      <p:pic>
        <p:nvPicPr>
          <p:cNvPr id="2" name="Рисунок 1"/>
          <p:cNvPicPr>
            <a:picLocks noChangeAspect="1"/>
          </p:cNvPicPr>
          <p:nvPr/>
        </p:nvPicPr>
        <p:blipFill>
          <a:blip r:embed="rId2"/>
          <a:stretch>
            <a:fillRect/>
          </a:stretch>
        </p:blipFill>
        <p:spPr>
          <a:xfrm>
            <a:off x="5780484" y="1664967"/>
            <a:ext cx="6257517" cy="4067723"/>
          </a:xfrm>
          <a:prstGeom prst="rect">
            <a:avLst/>
          </a:prstGeom>
        </p:spPr>
      </p:pic>
      <p:sp>
        <p:nvSpPr>
          <p:cNvPr id="6" name="Заголовок 1"/>
          <p:cNvSpPr>
            <a:spLocks noGrp="1"/>
          </p:cNvSpPr>
          <p:nvPr>
            <p:ph type="title"/>
          </p:nvPr>
        </p:nvSpPr>
        <p:spPr>
          <a:xfrm>
            <a:off x="612279" y="-5680"/>
            <a:ext cx="10952798" cy="720080"/>
          </a:xfrm>
        </p:spPr>
        <p:txBody>
          <a:bodyPr/>
          <a:lstStyle/>
          <a:p>
            <a:r>
              <a:rPr lang="en-US" sz="4400" dirty="0"/>
              <a:t>T</a:t>
            </a:r>
            <a:r>
              <a:rPr lang="en-US" sz="4400" dirty="0" smtClean="0"/>
              <a:t>he </a:t>
            </a:r>
            <a:r>
              <a:rPr lang="en-US" sz="4400" dirty="0"/>
              <a:t>first cooling by 72K </a:t>
            </a:r>
            <a:endParaRPr lang="ru-RU" sz="4400" dirty="0"/>
          </a:p>
        </p:txBody>
      </p:sp>
    </p:spTree>
    <p:extLst>
      <p:ext uri="{BB962C8B-B14F-4D97-AF65-F5344CB8AC3E}">
        <p14:creationId xmlns:p14="http://schemas.microsoft.com/office/powerpoint/2010/main" val="116484189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188" y="112713"/>
            <a:ext cx="11964987" cy="6630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2083356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p:cNvPicPr>
            <a:picLocks noChangeAspect="1"/>
          </p:cNvPicPr>
          <p:nvPr/>
        </p:nvPicPr>
        <p:blipFill>
          <a:blip r:embed="rId2"/>
          <a:stretch>
            <a:fillRect/>
          </a:stretch>
        </p:blipFill>
        <p:spPr>
          <a:xfrm>
            <a:off x="108224" y="1427430"/>
            <a:ext cx="7019490" cy="4696690"/>
          </a:xfrm>
          <a:prstGeom prst="rect">
            <a:avLst/>
          </a:prstGeom>
        </p:spPr>
      </p:pic>
      <p:sp>
        <p:nvSpPr>
          <p:cNvPr id="7" name="Прямоугольник 6"/>
          <p:cNvSpPr/>
          <p:nvPr/>
        </p:nvSpPr>
        <p:spPr>
          <a:xfrm>
            <a:off x="1275060" y="246086"/>
            <a:ext cx="9652846" cy="830997"/>
          </a:xfrm>
          <a:prstGeom prst="rect">
            <a:avLst/>
          </a:prstGeom>
        </p:spPr>
        <p:txBody>
          <a:bodyPr wrap="square">
            <a:spAutoFit/>
          </a:bodyPr>
          <a:lstStyle/>
          <a:p>
            <a:pPr algn="ctr"/>
            <a:r>
              <a:rPr lang="en-US" sz="2400" b="1" dirty="0">
                <a:latin typeface="Times New Roman" panose="02020603050405020304" pitchFamily="18" charset="0"/>
                <a:cs typeface="Times New Roman" panose="02020603050405020304" pitchFamily="18" charset="0"/>
              </a:rPr>
              <a:t>Dependence of the temperature of the coil (MPD detector) when cooling the thermal screens and switching off by helium circulation</a:t>
            </a:r>
            <a:endParaRPr lang="ru-RU" sz="2400" b="1" dirty="0">
              <a:latin typeface="Times New Roman" panose="02020603050405020304" pitchFamily="18" charset="0"/>
              <a:cs typeface="Times New Roman" panose="02020603050405020304" pitchFamily="18" charset="0"/>
            </a:endParaRPr>
          </a:p>
        </p:txBody>
      </p:sp>
      <p:pic>
        <p:nvPicPr>
          <p:cNvPr id="512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09023" y="1230194"/>
            <a:ext cx="4449693" cy="5091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Скругленный прямоугольник 2"/>
          <p:cNvSpPr/>
          <p:nvPr/>
        </p:nvSpPr>
        <p:spPr>
          <a:xfrm>
            <a:off x="972319" y="6314621"/>
            <a:ext cx="4985148" cy="420012"/>
          </a:xfrm>
          <a:prstGeom prst="roundRect">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Uniform temperature rise 0.5 K</a:t>
            </a:r>
            <a:r>
              <a:rPr lang="ru-RU" dirty="0"/>
              <a:t> </a:t>
            </a:r>
            <a:r>
              <a:rPr lang="en-US" dirty="0"/>
              <a:t>by 11 hours</a:t>
            </a:r>
            <a:endParaRPr lang="ru-RU" dirty="0"/>
          </a:p>
        </p:txBody>
      </p:sp>
    </p:spTree>
    <p:extLst>
      <p:ext uri="{BB962C8B-B14F-4D97-AF65-F5344CB8AC3E}">
        <p14:creationId xmlns:p14="http://schemas.microsoft.com/office/powerpoint/2010/main" val="419820855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157" y="0"/>
            <a:ext cx="12169775" cy="980728"/>
          </a:xfrm>
        </p:spPr>
        <p:txBody>
          <a:bodyPr/>
          <a:lstStyle/>
          <a:p>
            <a:r>
              <a:rPr lang="en-US" dirty="0" smtClean="0"/>
              <a:t>Plan of talk</a:t>
            </a:r>
            <a:endParaRPr lang="ru-RU" dirty="0"/>
          </a:p>
        </p:txBody>
      </p:sp>
      <p:sp>
        <p:nvSpPr>
          <p:cNvPr id="4" name="TextBox 3"/>
          <p:cNvSpPr txBox="1"/>
          <p:nvPr/>
        </p:nvSpPr>
        <p:spPr>
          <a:xfrm>
            <a:off x="179818" y="2060848"/>
            <a:ext cx="7166173" cy="3170099"/>
          </a:xfrm>
          <a:prstGeom prst="rect">
            <a:avLst/>
          </a:prstGeom>
          <a:noFill/>
        </p:spPr>
        <p:txBody>
          <a:bodyPr wrap="square" rtlCol="0">
            <a:spAutoFit/>
          </a:bodyPr>
          <a:lstStyle/>
          <a:p>
            <a:pPr marL="285750" indent="-285750">
              <a:buFont typeface="Arial" panose="020B0604020202020204" pitchFamily="34" charset="0"/>
              <a:buChar char="•"/>
            </a:pPr>
            <a:r>
              <a:rPr lang="en-US" sz="2000" dirty="0" smtClean="0"/>
              <a:t>Magnet </a:t>
            </a:r>
            <a:r>
              <a:rPr lang="en-US" sz="2000" dirty="0" smtClean="0"/>
              <a:t>construction and some parameters</a:t>
            </a:r>
            <a:endParaRPr lang="en-US" sz="2000" dirty="0" smtClean="0"/>
          </a:p>
          <a:p>
            <a:r>
              <a:rPr lang="en-US" sz="2000" dirty="0" smtClean="0"/>
              <a:t>	</a:t>
            </a:r>
          </a:p>
          <a:p>
            <a:pPr marL="285750" indent="-285750">
              <a:buFont typeface="Arial" panose="020B0604020202020204" pitchFamily="34" charset="0"/>
              <a:buChar char="•"/>
            </a:pPr>
            <a:r>
              <a:rPr lang="en-US" sz="2000" dirty="0" smtClean="0"/>
              <a:t>Cryogenic infrastructure</a:t>
            </a:r>
          </a:p>
          <a:p>
            <a:r>
              <a:rPr lang="en-US" sz="2000" dirty="0" smtClean="0"/>
              <a:t>	</a:t>
            </a:r>
          </a:p>
          <a:p>
            <a:pPr marL="342900" indent="-342900">
              <a:buFont typeface="Arial" panose="020B0604020202020204" pitchFamily="34" charset="0"/>
              <a:buChar char="•"/>
            </a:pPr>
            <a:r>
              <a:rPr lang="en-US" sz="2000" dirty="0" smtClean="0"/>
              <a:t>Conclusion of the first cooling by 72K </a:t>
            </a:r>
            <a:endParaRPr lang="en-US" sz="2000" dirty="0" smtClean="0"/>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smtClean="0"/>
              <a:t>Control and protection system</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smtClean="0"/>
              <a:t>Timeline </a:t>
            </a:r>
            <a:endParaRPr lang="en-US" sz="2000" dirty="0"/>
          </a:p>
          <a:p>
            <a:r>
              <a:rPr lang="en-US" sz="2000" dirty="0" smtClean="0"/>
              <a:t>	</a:t>
            </a:r>
          </a:p>
        </p:txBody>
      </p:sp>
      <p:pic>
        <p:nvPicPr>
          <p:cNvPr id="3" name="Picture 2" descr="D:\ОИЯИ\ЛФВЭ_НИКА\MPD\Сборка соленоида\Этапы сборки и отчеты\Фото\06_11_2022\Фото_статус сборки_08_11_2022\IMG_1173.JPG"/>
          <p:cNvPicPr>
            <a:picLocks noChangeAspect="1" noChangeArrowheads="1"/>
          </p:cNvPicPr>
          <p:nvPr/>
        </p:nvPicPr>
        <p:blipFill>
          <a:blip r:embed="rId2" cstate="print">
            <a:extLst>
              <a:ext uri="{BEBA8EAE-BF5A-486C-A8C5-ECC9F3942E4B}">
                <a14:imgProps xmlns:a14="http://schemas.microsoft.com/office/drawing/2010/main">
                  <a14:imgLayer r:embed="rId3">
                    <a14:imgEffect>
                      <a14:artisticCement trans="48000"/>
                    </a14:imgEffect>
                  </a14:imgLayer>
                </a14:imgProps>
              </a:ext>
              <a:ext uri="{28A0092B-C50C-407E-A947-70E740481C1C}">
                <a14:useLocalDpi xmlns:a14="http://schemas.microsoft.com/office/drawing/2010/main" val="0"/>
              </a:ext>
            </a:extLst>
          </a:blip>
          <a:srcRect/>
          <a:stretch>
            <a:fillRect/>
          </a:stretch>
        </p:blipFill>
        <p:spPr bwMode="auto">
          <a:xfrm>
            <a:off x="7669063" y="1004392"/>
            <a:ext cx="4032448" cy="3024336"/>
          </a:xfrm>
          <a:prstGeom prst="rect">
            <a:avLst/>
          </a:prstGeom>
          <a:noFill/>
          <a:scene3d>
            <a:camera prst="isometricOffAxis2Left"/>
            <a:lightRig rig="threePt" dir="t"/>
          </a:scene3d>
          <a:sp3d>
            <a:bevelT w="165100" prst="coolSlant"/>
            <a:bevelB/>
          </a:sp3d>
          <a:extLst>
            <a:ext uri="{909E8E84-426E-40DD-AFC4-6F175D3DCCD1}">
              <a14:hiddenFill xmlns:a14="http://schemas.microsoft.com/office/drawing/2010/main">
                <a:solidFill>
                  <a:srgbClr val="FFFFFF"/>
                </a:solidFill>
              </a14:hiddenFill>
            </a:ext>
          </a:extLst>
        </p:spPr>
      </p:pic>
      <p:pic>
        <p:nvPicPr>
          <p:cNvPr id="1026" name="Picture 2" descr="D:\ОИЯИ\ЛФВЭ_НИКА\MPD\Сборка соленоида\Этапы сборки и отчеты\Фото\12_04_23\IMG_1532.jpg"/>
          <p:cNvPicPr>
            <a:picLocks noChangeAspect="1" noChangeArrowheads="1"/>
          </p:cNvPicPr>
          <p:nvPr/>
        </p:nvPicPr>
        <p:blipFill>
          <a:blip r:embed="rId4" cstate="print">
            <a:extLst>
              <a:ext uri="{BEBA8EAE-BF5A-486C-A8C5-ECC9F3942E4B}">
                <a14:imgProps xmlns:a14="http://schemas.microsoft.com/office/drawing/2010/main">
                  <a14:imgLayer r:embed="rId5">
                    <a14:imgEffect>
                      <a14:artisticPhotocopy trans="50000"/>
                    </a14:imgEffect>
                  </a14:imgLayer>
                </a14:imgProps>
              </a:ext>
              <a:ext uri="{28A0092B-C50C-407E-A947-70E740481C1C}">
                <a14:useLocalDpi xmlns:a14="http://schemas.microsoft.com/office/drawing/2010/main" val="0"/>
              </a:ext>
            </a:extLst>
          </a:blip>
          <a:srcRect/>
          <a:stretch>
            <a:fillRect/>
          </a:stretch>
        </p:blipFill>
        <p:spPr bwMode="auto">
          <a:xfrm rot="5400000">
            <a:off x="4511927" y="4024036"/>
            <a:ext cx="3032091" cy="2274068"/>
          </a:xfrm>
          <a:prstGeom prst="rect">
            <a:avLst/>
          </a:prstGeom>
          <a:noFill/>
          <a:scene3d>
            <a:camera prst="orthographicFront"/>
            <a:lightRig rig="threePt" dir="t"/>
          </a:scene3d>
          <a:sp3d>
            <a:bevelT w="165100" prst="coolSlant"/>
          </a:sp3d>
          <a:extLst>
            <a:ext uri="{909E8E84-426E-40DD-AFC4-6F175D3DCCD1}">
              <a14:hiddenFill xmlns:a14="http://schemas.microsoft.com/office/drawing/2010/main">
                <a:solidFill>
                  <a:srgbClr val="FFFFFF"/>
                </a:solidFill>
              </a14:hiddenFill>
            </a:ext>
          </a:extLst>
        </p:spPr>
      </p:pic>
      <p:pic>
        <p:nvPicPr>
          <p:cNvPr id="1027" name="Picture 3" descr="D:\ОИЯИ\ЛФВЭ_НИКА\MPD\Сборка соленоида\Этапы сборки и отчеты\Фото\12_04_23\IMG_2524.jpg"/>
          <p:cNvPicPr>
            <a:picLocks noChangeAspect="1" noChangeArrowheads="1"/>
          </p:cNvPicPr>
          <p:nvPr/>
        </p:nvPicPr>
        <p:blipFill>
          <a:blip r:embed="rId6" cstate="print">
            <a:extLst>
              <a:ext uri="{BEBA8EAE-BF5A-486C-A8C5-ECC9F3942E4B}">
                <a14:imgProps xmlns:a14="http://schemas.microsoft.com/office/drawing/2010/main">
                  <a14:imgLayer r:embed="rId7">
                    <a14:imgEffect>
                      <a14:artisticCutout/>
                    </a14:imgEffect>
                  </a14:imgLayer>
                </a14:imgProps>
              </a:ext>
              <a:ext uri="{28A0092B-C50C-407E-A947-70E740481C1C}">
                <a14:useLocalDpi xmlns:a14="http://schemas.microsoft.com/office/drawing/2010/main" val="0"/>
              </a:ext>
            </a:extLst>
          </a:blip>
          <a:srcRect/>
          <a:stretch>
            <a:fillRect/>
          </a:stretch>
        </p:blipFill>
        <p:spPr bwMode="auto">
          <a:xfrm>
            <a:off x="7957095" y="4286027"/>
            <a:ext cx="3096344" cy="2322258"/>
          </a:xfrm>
          <a:prstGeom prst="rect">
            <a:avLst/>
          </a:prstGeom>
          <a:noFill/>
          <a:scene3d>
            <a:camera prst="orthographicFront"/>
            <a:lightRig rig="threePt" dir="t"/>
          </a:scene3d>
          <a:sp3d>
            <a:bevelT w="165100" prst="coolSlant"/>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20098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28303" y="116632"/>
            <a:ext cx="10344309" cy="807716"/>
          </a:xfrm>
        </p:spPr>
        <p:txBody>
          <a:bodyPr/>
          <a:lstStyle/>
          <a:p>
            <a:r>
              <a:rPr lang="en-US" dirty="0" smtClean="0"/>
              <a:t>Conclusions of first cooling</a:t>
            </a:r>
            <a:endParaRPr lang="ru-RU" dirty="0"/>
          </a:p>
        </p:txBody>
      </p:sp>
      <p:sp>
        <p:nvSpPr>
          <p:cNvPr id="4" name="TextBox 3"/>
          <p:cNvSpPr txBox="1"/>
          <p:nvPr/>
        </p:nvSpPr>
        <p:spPr>
          <a:xfrm>
            <a:off x="180231" y="1268760"/>
            <a:ext cx="11881320" cy="4204934"/>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dirty="0" smtClean="0"/>
              <a:t>Successful cooling solenoid by 72 K.</a:t>
            </a:r>
          </a:p>
          <a:p>
            <a:pPr marL="285750" indent="-285750">
              <a:lnSpc>
                <a:spcPct val="150000"/>
              </a:lnSpc>
              <a:buFont typeface="Arial" panose="020B0604020202020204" pitchFamily="34" charset="0"/>
              <a:buChar char="•"/>
            </a:pPr>
            <a:r>
              <a:rPr lang="en-US" dirty="0" smtClean="0"/>
              <a:t>No cold leak in thermal shield and LHe circle.</a:t>
            </a:r>
          </a:p>
          <a:p>
            <a:pPr marL="285750" indent="-285750">
              <a:lnSpc>
                <a:spcPct val="150000"/>
              </a:lnSpc>
              <a:buFont typeface="Arial" panose="020B0604020202020204" pitchFamily="34" charset="0"/>
              <a:buChar char="•"/>
            </a:pPr>
            <a:r>
              <a:rPr lang="en-US" dirty="0"/>
              <a:t>O</a:t>
            </a:r>
            <a:r>
              <a:rPr lang="en-US" dirty="0" smtClean="0"/>
              <a:t>btained cooling parameters of cryogenic equipment can be accept and are consistent with</a:t>
            </a:r>
            <a:r>
              <a:rPr lang="ru-RU" dirty="0" smtClean="0"/>
              <a:t> </a:t>
            </a:r>
            <a:r>
              <a:rPr lang="en-US" dirty="0" smtClean="0"/>
              <a:t>a manual (1 - 1,5K/h).</a:t>
            </a:r>
          </a:p>
          <a:p>
            <a:pPr marL="285750" indent="-285750">
              <a:lnSpc>
                <a:spcPct val="150000"/>
              </a:lnSpc>
              <a:buFont typeface="Arial" panose="020B0604020202020204" pitchFamily="34" charset="0"/>
              <a:buChar char="•"/>
            </a:pPr>
            <a:r>
              <a:rPr lang="en-US" dirty="0" smtClean="0"/>
              <a:t>Heat load into solenoid are consistent by passport and low then 100 W.</a:t>
            </a:r>
          </a:p>
          <a:p>
            <a:pPr marL="285750" indent="-285750">
              <a:lnSpc>
                <a:spcPct val="150000"/>
              </a:lnSpc>
              <a:buFont typeface="Arial" panose="020B0604020202020204" pitchFamily="34" charset="0"/>
              <a:buChar char="•"/>
            </a:pPr>
            <a:r>
              <a:rPr lang="en-US" dirty="0" smtClean="0"/>
              <a:t>Cooling time from room temperature to 80 K take’s about 13 days (need optimization, temperature difference need less then 30 K).  </a:t>
            </a:r>
          </a:p>
          <a:p>
            <a:pPr marL="285750" indent="-285750">
              <a:lnSpc>
                <a:spcPct val="150000"/>
              </a:lnSpc>
              <a:buFont typeface="Arial" panose="020B0604020202020204" pitchFamily="34" charset="0"/>
              <a:buChar char="•"/>
            </a:pPr>
            <a:r>
              <a:rPr lang="en-US" dirty="0" smtClean="0"/>
              <a:t>Successful test of hold 80 K temperature solenoid by LN2 shield without helium circulation (not actuators, no risks let us hold solenoid by 80 K all time It is extend a life time of solenoid).</a:t>
            </a:r>
          </a:p>
          <a:p>
            <a:pPr marL="285750" indent="-285750">
              <a:lnSpc>
                <a:spcPct val="150000"/>
              </a:lnSpc>
              <a:buFont typeface="Arial" panose="020B0604020202020204" pitchFamily="34" charset="0"/>
              <a:buChar char="•"/>
            </a:pPr>
            <a:r>
              <a:rPr lang="en-US" dirty="0" smtClean="0"/>
              <a:t> Successful a warm mode test</a:t>
            </a:r>
            <a:endParaRPr lang="ru-RU" dirty="0"/>
          </a:p>
        </p:txBody>
      </p:sp>
    </p:spTree>
    <p:extLst>
      <p:ext uri="{BB962C8B-B14F-4D97-AF65-F5344CB8AC3E}">
        <p14:creationId xmlns:p14="http://schemas.microsoft.com/office/powerpoint/2010/main" val="209787519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12279" y="1484784"/>
            <a:ext cx="10952798" cy="1484784"/>
          </a:xfrm>
        </p:spPr>
        <p:txBody>
          <a:bodyPr/>
          <a:lstStyle/>
          <a:p>
            <a:r>
              <a:rPr lang="en-US" sz="3600" dirty="0" smtClean="0"/>
              <a:t>Chapter 3</a:t>
            </a:r>
            <a:br>
              <a:rPr lang="en-US" sz="3600" dirty="0" smtClean="0"/>
            </a:br>
            <a:r>
              <a:rPr lang="en-US" sz="3600" dirty="0" smtClean="0"/>
              <a:t>Control and protection system.</a:t>
            </a:r>
            <a:endParaRPr lang="ru-RU" sz="3600" dirty="0"/>
          </a:p>
        </p:txBody>
      </p:sp>
    </p:spTree>
    <p:extLst>
      <p:ext uri="{BB962C8B-B14F-4D97-AF65-F5344CB8AC3E}">
        <p14:creationId xmlns:p14="http://schemas.microsoft.com/office/powerpoint/2010/main" val="3611605918"/>
      </p:ext>
    </p:extLst>
  </p:cSld>
  <p:clrMapOvr>
    <a:masterClrMapping/>
  </p:clrMapOvr>
  <mc:AlternateContent xmlns:mc="http://schemas.openxmlformats.org/markup-compatibility/2006">
    <mc:Choice xmlns:p14="http://schemas.microsoft.com/office/powerpoint/2010/main" Requires="p14">
      <p:transition spd="slow" p14:dur="1100">
        <p14:switch dir="r"/>
      </p:transition>
    </mc:Choice>
    <mc:Fallback>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8489" y="0"/>
            <a:ext cx="10952798" cy="764704"/>
          </a:xfrm>
        </p:spPr>
        <p:txBody>
          <a:bodyPr/>
          <a:lstStyle/>
          <a:p>
            <a:r>
              <a:rPr lang="en-US" sz="4400" dirty="0" smtClean="0"/>
              <a:t>Control system</a:t>
            </a:r>
            <a:endParaRPr lang="ru-RU" sz="4400"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4440" y="1139869"/>
            <a:ext cx="4721463" cy="24331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409922" y="692696"/>
            <a:ext cx="11432330" cy="369332"/>
          </a:xfrm>
          <a:prstGeom prst="rect">
            <a:avLst/>
          </a:prstGeom>
          <a:noFill/>
        </p:spPr>
        <p:txBody>
          <a:bodyPr wrap="square" rtlCol="0">
            <a:spAutoFit/>
          </a:bodyPr>
          <a:lstStyle/>
          <a:p>
            <a:pPr algn="ctr"/>
            <a:r>
              <a:rPr lang="en-US" dirty="0" smtClean="0"/>
              <a:t>All signals from solenoid engineering system connect to control system</a:t>
            </a:r>
            <a:endParaRPr lang="ru-RU" dirty="0"/>
          </a:p>
        </p:txBody>
      </p:sp>
      <p:pic>
        <p:nvPicPr>
          <p:cNvPr id="921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60751" y="1501624"/>
            <a:ext cx="3384376" cy="20484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Скругленный прямоугольник 6"/>
          <p:cNvSpPr/>
          <p:nvPr/>
        </p:nvSpPr>
        <p:spPr>
          <a:xfrm>
            <a:off x="4710343" y="1062028"/>
            <a:ext cx="3534784" cy="422757"/>
          </a:xfrm>
          <a:prstGeom prst="round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Valves position in different operation and alarm modes</a:t>
            </a:r>
            <a:endParaRPr lang="ru-RU" sz="1200" dirty="0"/>
          </a:p>
        </p:txBody>
      </p:sp>
      <p:pic>
        <p:nvPicPr>
          <p:cNvPr id="922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99963" y="1505468"/>
            <a:ext cx="3827730" cy="27292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Скругленный прямоугольник 8"/>
          <p:cNvSpPr/>
          <p:nvPr/>
        </p:nvSpPr>
        <p:spPr>
          <a:xfrm>
            <a:off x="8389143" y="1137865"/>
            <a:ext cx="3649370" cy="27108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Failure list and feedback on CS</a:t>
            </a:r>
            <a:endParaRPr lang="ru-RU" sz="1600" dirty="0"/>
          </a:p>
        </p:txBody>
      </p:sp>
      <p:pic>
        <p:nvPicPr>
          <p:cNvPr id="9221" name="Picture 5" descr="D:\ОИЯИ\ЛФВЭ_НИКА\MPD\Сборка соленоида\Этапы сборки и отчеты\Фото\06_11_2022\IMG_1194.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9439" y="3653111"/>
            <a:ext cx="4176464" cy="313234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220791" y="4236580"/>
            <a:ext cx="5638056" cy="2554545"/>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en-US" sz="1600" b="1" dirty="0" smtClean="0"/>
              <a:t>Main control parameters</a:t>
            </a:r>
          </a:p>
          <a:p>
            <a:pPr marL="285750" indent="-285750">
              <a:buFontTx/>
              <a:buChar char="-"/>
            </a:pPr>
            <a:r>
              <a:rPr lang="en-US" sz="1600" dirty="0" smtClean="0"/>
              <a:t>Temperature of CS cables (we add 6 sensors to chimney area and current leads)</a:t>
            </a:r>
          </a:p>
          <a:p>
            <a:pPr marL="285750" indent="-285750">
              <a:buFontTx/>
              <a:buChar char="-"/>
            </a:pPr>
            <a:r>
              <a:rPr lang="en-US" sz="1600" dirty="0" smtClean="0"/>
              <a:t>Temperature of thermal shield</a:t>
            </a:r>
          </a:p>
          <a:p>
            <a:pPr marL="285750" indent="-285750">
              <a:buFontTx/>
              <a:buChar char="-"/>
            </a:pPr>
            <a:r>
              <a:rPr lang="en-US" sz="1600" dirty="0" smtClean="0"/>
              <a:t>Volume of LHe in control Dewar vessel</a:t>
            </a:r>
          </a:p>
          <a:p>
            <a:pPr marL="285750" indent="-285750">
              <a:buFontTx/>
              <a:buChar char="-"/>
            </a:pPr>
            <a:r>
              <a:rPr lang="en-US" sz="1600" dirty="0" smtClean="0"/>
              <a:t>Voltage taps (drop current at CS, current leads)</a:t>
            </a:r>
          </a:p>
          <a:p>
            <a:pPr marL="285750" indent="-285750">
              <a:buFontTx/>
              <a:buChar char="-"/>
            </a:pPr>
            <a:r>
              <a:rPr lang="en-US" sz="1600" dirty="0" smtClean="0"/>
              <a:t>Pressure inside vacuum vessel</a:t>
            </a:r>
          </a:p>
          <a:p>
            <a:pPr marL="285750" indent="-285750">
              <a:buFontTx/>
              <a:buChar char="-"/>
            </a:pPr>
            <a:r>
              <a:rPr lang="en-US" sz="1600" dirty="0" smtClean="0"/>
              <a:t>Tie rods (stress sensors, position of cold mass)</a:t>
            </a:r>
          </a:p>
          <a:p>
            <a:pPr marL="285750" indent="-285750">
              <a:buFontTx/>
              <a:buChar char="-"/>
            </a:pPr>
            <a:r>
              <a:rPr lang="en-US" sz="1600" dirty="0" smtClean="0"/>
              <a:t>Water flow and temperature</a:t>
            </a:r>
          </a:p>
          <a:p>
            <a:pPr marL="285750" indent="-285750">
              <a:buFontTx/>
              <a:buChar char="-"/>
            </a:pPr>
            <a:r>
              <a:rPr lang="en-US" sz="1600" dirty="0" smtClean="0"/>
              <a:t>Refrigerator failure (by LHe level)</a:t>
            </a:r>
            <a:endParaRPr lang="ru-RU" sz="1600" dirty="0"/>
          </a:p>
        </p:txBody>
      </p:sp>
    </p:spTree>
    <p:extLst>
      <p:ext uri="{BB962C8B-B14F-4D97-AF65-F5344CB8AC3E}">
        <p14:creationId xmlns:p14="http://schemas.microsoft.com/office/powerpoint/2010/main" val="233653955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6715" y="0"/>
            <a:ext cx="12169775" cy="692696"/>
          </a:xfrm>
        </p:spPr>
        <p:txBody>
          <a:bodyPr/>
          <a:lstStyle/>
          <a:p>
            <a:r>
              <a:rPr lang="en-US" sz="3200" dirty="0" smtClean="0"/>
              <a:t>Test of solenoid protection system (voltage taps)</a:t>
            </a:r>
            <a:endParaRPr lang="ru-RU" sz="3200" dirty="0"/>
          </a:p>
        </p:txBody>
      </p:sp>
      <p:sp>
        <p:nvSpPr>
          <p:cNvPr id="3" name="Скругленный прямоугольник 2"/>
          <p:cNvSpPr/>
          <p:nvPr/>
        </p:nvSpPr>
        <p:spPr>
          <a:xfrm>
            <a:off x="180231" y="655821"/>
            <a:ext cx="3312368" cy="100811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smtClean="0"/>
              <a:t>Nominal current </a:t>
            </a:r>
            <a:r>
              <a:rPr lang="en-US" dirty="0"/>
              <a:t> </a:t>
            </a:r>
            <a:r>
              <a:rPr lang="en-US" dirty="0" smtClean="0"/>
              <a:t>- 1790 A</a:t>
            </a:r>
          </a:p>
          <a:p>
            <a:r>
              <a:rPr lang="en-US" dirty="0" smtClean="0"/>
              <a:t>Nominal volt</a:t>
            </a:r>
            <a:r>
              <a:rPr lang="en-US" dirty="0"/>
              <a:t>s</a:t>
            </a:r>
            <a:r>
              <a:rPr lang="en-US" dirty="0" smtClean="0"/>
              <a:t>  - 10 V</a:t>
            </a:r>
          </a:p>
          <a:p>
            <a:r>
              <a:rPr lang="en-US" dirty="0" smtClean="0"/>
              <a:t>Induction – 0,5 T</a:t>
            </a:r>
            <a:endParaRPr lang="ru-RU" dirty="0"/>
          </a:p>
        </p:txBody>
      </p:sp>
      <p:sp>
        <p:nvSpPr>
          <p:cNvPr id="8" name="TextBox 7"/>
          <p:cNvSpPr txBox="1"/>
          <p:nvPr/>
        </p:nvSpPr>
        <p:spPr>
          <a:xfrm>
            <a:off x="3804196" y="836712"/>
            <a:ext cx="8185348" cy="646331"/>
          </a:xfrm>
          <a:prstGeom prst="rect">
            <a:avLst/>
          </a:prstGeom>
          <a:noFill/>
        </p:spPr>
        <p:txBody>
          <a:bodyPr wrap="square" rtlCol="0">
            <a:spAutoFit/>
          </a:bodyPr>
          <a:lstStyle/>
          <a:p>
            <a:r>
              <a:rPr lang="en-US" dirty="0" smtClean="0"/>
              <a:t>For the safety of SC cables and previously shout down power system, provide QD and voltage taps.</a:t>
            </a:r>
            <a:endParaRPr lang="ru-RU" dirty="0"/>
          </a:p>
        </p:txBody>
      </p:sp>
      <p:sp>
        <p:nvSpPr>
          <p:cNvPr id="9" name="TextBox 8"/>
          <p:cNvSpPr txBox="1"/>
          <p:nvPr/>
        </p:nvSpPr>
        <p:spPr>
          <a:xfrm>
            <a:off x="324247" y="1687398"/>
            <a:ext cx="10081120" cy="923330"/>
          </a:xfrm>
          <a:prstGeom prst="rect">
            <a:avLst/>
          </a:prstGeom>
          <a:noFill/>
        </p:spPr>
        <p:txBody>
          <a:bodyPr wrap="square" rtlCol="0">
            <a:spAutoFit/>
          </a:bodyPr>
          <a:lstStyle/>
          <a:p>
            <a:r>
              <a:rPr lang="en-US" dirty="0" smtClean="0"/>
              <a:t>Voltage taps located in to</a:t>
            </a:r>
            <a:r>
              <a:rPr lang="ru-RU" dirty="0" smtClean="0"/>
              <a:t> </a:t>
            </a:r>
            <a:r>
              <a:rPr lang="en-US" dirty="0" smtClean="0"/>
              <a:t>welding points of SC cables, warm and cold part of current leads. </a:t>
            </a:r>
          </a:p>
          <a:p>
            <a:r>
              <a:rPr lang="en-US" dirty="0" smtClean="0"/>
              <a:t>Signals from voltage taps transfer to Yokogawa, converted and gives a control signal to QD.</a:t>
            </a:r>
          </a:p>
          <a:p>
            <a:r>
              <a:rPr lang="en-US" dirty="0" smtClean="0"/>
              <a:t>Safety parameters is +/- 1 V.</a:t>
            </a:r>
            <a:endParaRPr lang="ru-RU" dirty="0"/>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223" y="2548082"/>
            <a:ext cx="8280920" cy="42237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8688550" y="2384765"/>
            <a:ext cx="2840521" cy="369332"/>
          </a:xfrm>
          <a:prstGeom prst="rect">
            <a:avLst/>
          </a:prstGeom>
          <a:noFill/>
        </p:spPr>
        <p:txBody>
          <a:bodyPr wrap="none" rtlCol="0">
            <a:spAutoFit/>
          </a:bodyPr>
          <a:lstStyle/>
          <a:p>
            <a:r>
              <a:rPr lang="en-US" dirty="0" smtClean="0"/>
              <a:t>Test parameters 1,2A, 10V</a:t>
            </a:r>
            <a:endParaRPr lang="ru-RU" dirty="0"/>
          </a:p>
        </p:txBody>
      </p:sp>
      <p:pic>
        <p:nvPicPr>
          <p:cNvPr id="1229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814243" y="2893039"/>
            <a:ext cx="2714827" cy="17808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872934" y="4796977"/>
            <a:ext cx="2656137" cy="1957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8221448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40271" y="0"/>
            <a:ext cx="10952798" cy="908720"/>
          </a:xfrm>
        </p:spPr>
        <p:txBody>
          <a:bodyPr/>
          <a:lstStyle/>
          <a:p>
            <a:r>
              <a:rPr lang="en-US" sz="4000" dirty="0" smtClean="0"/>
              <a:t>Timeline</a:t>
            </a:r>
            <a:endParaRPr lang="ru-RU" sz="4000" dirty="0"/>
          </a:p>
        </p:txBody>
      </p:sp>
      <p:sp>
        <p:nvSpPr>
          <p:cNvPr id="3" name="TextBox 2"/>
          <p:cNvSpPr txBox="1"/>
          <p:nvPr/>
        </p:nvSpPr>
        <p:spPr>
          <a:xfrm>
            <a:off x="468263" y="1124744"/>
            <a:ext cx="11161240" cy="4524315"/>
          </a:xfrm>
          <a:prstGeom prst="rect">
            <a:avLst/>
          </a:prstGeom>
          <a:noFill/>
        </p:spPr>
        <p:txBody>
          <a:bodyPr wrap="square" rtlCol="0">
            <a:spAutoFit/>
          </a:bodyPr>
          <a:lstStyle/>
          <a:p>
            <a:r>
              <a:rPr lang="en-US" dirty="0"/>
              <a:t>September – October 2024 – start cooling at 4 K</a:t>
            </a:r>
          </a:p>
          <a:p>
            <a:endParaRPr lang="en-US" dirty="0"/>
          </a:p>
          <a:p>
            <a:r>
              <a:rPr lang="en-US" dirty="0"/>
              <a:t>October – November 2024 – cooling water engineering system preparation and technical and heat tests </a:t>
            </a:r>
          </a:p>
          <a:p>
            <a:endParaRPr lang="en-US" dirty="0"/>
          </a:p>
          <a:p>
            <a:r>
              <a:rPr lang="en-US" dirty="0"/>
              <a:t>October – November 2024 – prepare a program and test for Power supply system, quench detection system and energy evacuation system.</a:t>
            </a:r>
          </a:p>
          <a:p>
            <a:endParaRPr lang="en-US" dirty="0"/>
          </a:p>
          <a:p>
            <a:r>
              <a:rPr lang="en-US" dirty="0"/>
              <a:t>November – December 2024 – beginning of current supply.  </a:t>
            </a:r>
          </a:p>
          <a:p>
            <a:endParaRPr lang="en-US" dirty="0"/>
          </a:p>
          <a:p>
            <a:r>
              <a:rPr lang="en-US" dirty="0"/>
              <a:t>November 2024 – January 2025– assembling and measurement of magnetic field in MPD magnet. </a:t>
            </a:r>
          </a:p>
          <a:p>
            <a:endParaRPr lang="en-US" dirty="0"/>
          </a:p>
          <a:p>
            <a:r>
              <a:rPr lang="en-US" dirty="0"/>
              <a:t>January… - automatization of engineering system of solenoid (propose to take part in this tasks)</a:t>
            </a:r>
          </a:p>
          <a:p>
            <a:endParaRPr lang="en-US" dirty="0"/>
          </a:p>
          <a:p>
            <a:r>
              <a:rPr lang="en-US" dirty="0"/>
              <a:t>Purpose to take part of cooling of solenoid, test of power supply system (meet with an equipment  and training, formation of algorithms preparing an automatization software). </a:t>
            </a:r>
          </a:p>
          <a:p>
            <a:endParaRPr lang="ru-RU" dirty="0"/>
          </a:p>
        </p:txBody>
      </p:sp>
    </p:spTree>
    <p:extLst>
      <p:ext uri="{BB962C8B-B14F-4D97-AF65-F5344CB8AC3E}">
        <p14:creationId xmlns:p14="http://schemas.microsoft.com/office/powerpoint/2010/main" val="365173133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D:\ОИЯИ\ЛФВЭ_НИКА\MPD\Сборка соленоида\Этапы сборки и отчеты\Фото\Зал МЦД\IMG_4700.jpg"/>
          <p:cNvPicPr>
            <a:picLocks noChangeAspect="1" noChangeArrowheads="1"/>
          </p:cNvPicPr>
          <p:nvPr/>
        </p:nvPicPr>
        <p:blipFill>
          <a:blip r:embed="rId2" cstate="print">
            <a:extLst>
              <a:ext uri="{BEBA8EAE-BF5A-486C-A8C5-ECC9F3942E4B}">
                <a14:imgProps xmlns:a14="http://schemas.microsoft.com/office/drawing/2010/main">
                  <a14:imgLayer r:embed="rId3">
                    <a14:imgEffect>
                      <a14:artisticGlowDiffused/>
                    </a14:imgEffect>
                  </a14:imgLayer>
                </a14:imgProps>
              </a:ext>
              <a:ext uri="{28A0092B-C50C-407E-A947-70E740481C1C}">
                <a14:useLocalDpi xmlns:a14="http://schemas.microsoft.com/office/drawing/2010/main" val="0"/>
              </a:ext>
            </a:extLst>
          </a:blip>
          <a:srcRect/>
          <a:stretch>
            <a:fillRect/>
          </a:stretch>
        </p:blipFill>
        <p:spPr bwMode="auto">
          <a:xfrm>
            <a:off x="-1" y="-1"/>
            <a:ext cx="12169776" cy="6831917"/>
          </a:xfrm>
          <a:prstGeom prst="rect">
            <a:avLst/>
          </a:prstGeom>
          <a:noFill/>
          <a:extLst>
            <a:ext uri="{909E8E84-426E-40DD-AFC4-6F175D3DCCD1}">
              <a14:hiddenFill xmlns:a14="http://schemas.microsoft.com/office/drawing/2010/main">
                <a:solidFill>
                  <a:srgbClr val="FFFFFF"/>
                </a:solidFill>
              </a14:hiddenFill>
            </a:ext>
          </a:extLst>
        </p:spPr>
      </p:pic>
      <p:sp>
        <p:nvSpPr>
          <p:cNvPr id="2" name="Заголовок 1"/>
          <p:cNvSpPr>
            <a:spLocks noGrp="1"/>
          </p:cNvSpPr>
          <p:nvPr>
            <p:ph type="title"/>
          </p:nvPr>
        </p:nvSpPr>
        <p:spPr>
          <a:xfrm>
            <a:off x="684287" y="1268760"/>
            <a:ext cx="10952798" cy="764704"/>
          </a:xfrm>
        </p:spPr>
        <p:txBody>
          <a:bodyPr/>
          <a:lstStyle/>
          <a:p>
            <a:r>
              <a:rPr lang="en-US" dirty="0" smtClean="0">
                <a:solidFill>
                  <a:srgbClr val="00B050"/>
                </a:solidFill>
              </a:rPr>
              <a:t>Thank you for attention</a:t>
            </a:r>
            <a:endParaRPr lang="ru-RU" dirty="0">
              <a:solidFill>
                <a:srgbClr val="00B050"/>
              </a:solidFill>
            </a:endParaRPr>
          </a:p>
        </p:txBody>
      </p:sp>
    </p:spTree>
    <p:extLst>
      <p:ext uri="{BB962C8B-B14F-4D97-AF65-F5344CB8AC3E}">
        <p14:creationId xmlns:p14="http://schemas.microsoft.com/office/powerpoint/2010/main" val="3764958627"/>
      </p:ext>
    </p:extLst>
  </p:cSld>
  <p:clrMapOvr>
    <a:masterClrMapping/>
  </p:clrMapOvr>
  <mc:AlternateContent xmlns:mc="http://schemas.openxmlformats.org/markup-compatibility/2006">
    <mc:Choice xmlns:p14="http://schemas.microsoft.com/office/powerpoint/2010/main" Requires="p14">
      <p:transition spd="slow" p14:dur="1100">
        <p14:switch dir="r"/>
      </p:transition>
    </mc:Choice>
    <mc:Fallback>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4287" y="1700808"/>
            <a:ext cx="10952798" cy="1124744"/>
          </a:xfrm>
        </p:spPr>
        <p:txBody>
          <a:bodyPr/>
          <a:lstStyle/>
          <a:p>
            <a:pPr marL="285750" indent="-285750"/>
            <a:r>
              <a:rPr lang="en-US" sz="3200" dirty="0" smtClean="0"/>
              <a:t>Chapter 1</a:t>
            </a:r>
            <a:br>
              <a:rPr lang="en-US" sz="3200" dirty="0" smtClean="0"/>
            </a:br>
            <a:r>
              <a:rPr lang="en-US" sz="3200" dirty="0" smtClean="0"/>
              <a:t>Magnet </a:t>
            </a:r>
            <a:r>
              <a:rPr lang="en-US" sz="3200" dirty="0" smtClean="0"/>
              <a:t>construction and parameters</a:t>
            </a:r>
            <a:endParaRPr lang="ru-RU" dirty="0"/>
          </a:p>
        </p:txBody>
      </p:sp>
    </p:spTree>
    <p:extLst>
      <p:ext uri="{BB962C8B-B14F-4D97-AF65-F5344CB8AC3E}">
        <p14:creationId xmlns:p14="http://schemas.microsoft.com/office/powerpoint/2010/main" val="1637126629"/>
      </p:ext>
    </p:extLst>
  </p:cSld>
  <p:clrMapOvr>
    <a:masterClrMapping/>
  </p:clrMapOvr>
  <mc:AlternateContent xmlns:mc="http://schemas.openxmlformats.org/markup-compatibility/2006">
    <mc:Choice xmlns:p14="http://schemas.microsoft.com/office/powerpoint/2010/main" Requires="p14">
      <p:transition spd="slow" p14:dur="1100">
        <p14:switch dir="r"/>
      </p:transition>
    </mc:Choice>
    <mc:Fallback>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83612" y="-99392"/>
            <a:ext cx="10952798" cy="792088"/>
          </a:xfrm>
        </p:spPr>
        <p:txBody>
          <a:bodyPr/>
          <a:lstStyle/>
          <a:p>
            <a:r>
              <a:rPr lang="en-US" sz="4000" dirty="0" smtClean="0"/>
              <a:t>MPD in NICA complex</a:t>
            </a:r>
            <a:endParaRPr lang="ru-RU" sz="4000" dirty="0"/>
          </a:p>
        </p:txBody>
      </p:sp>
      <p:pic>
        <p:nvPicPr>
          <p:cNvPr id="2050" name="Picture 2" descr="https://nica.jinr.ru/images/content/complex.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6295" y="836712"/>
            <a:ext cx="10729192" cy="5318351"/>
          </a:xfrm>
          <a:prstGeom prst="rect">
            <a:avLst/>
          </a:prstGeom>
          <a:noFill/>
          <a:extLst>
            <a:ext uri="{909E8E84-426E-40DD-AFC4-6F175D3DCCD1}">
              <a14:hiddenFill xmlns:a14="http://schemas.microsoft.com/office/drawing/2010/main">
                <a:solidFill>
                  <a:srgbClr val="FFFFFF"/>
                </a:solidFill>
              </a14:hiddenFill>
            </a:ext>
          </a:extLst>
        </p:spPr>
      </p:pic>
      <p:sp>
        <p:nvSpPr>
          <p:cNvPr id="8" name="Скругленный прямоугольник 7"/>
          <p:cNvSpPr/>
          <p:nvPr/>
        </p:nvSpPr>
        <p:spPr>
          <a:xfrm>
            <a:off x="8605167" y="2492896"/>
            <a:ext cx="1224136" cy="122413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62614" y="5229200"/>
            <a:ext cx="2830463" cy="15240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extBox 10"/>
          <p:cNvSpPr txBox="1"/>
          <p:nvPr/>
        </p:nvSpPr>
        <p:spPr>
          <a:xfrm>
            <a:off x="9480680" y="4859868"/>
            <a:ext cx="1994329" cy="369332"/>
          </a:xfrm>
          <a:prstGeom prst="rect">
            <a:avLst/>
          </a:prstGeom>
          <a:solidFill>
            <a:schemeClr val="bg1"/>
          </a:solidFill>
        </p:spPr>
        <p:txBody>
          <a:bodyPr wrap="none" rtlCol="0">
            <a:spAutoFit/>
          </a:bodyPr>
          <a:lstStyle/>
          <a:p>
            <a:r>
              <a:rPr lang="en-US" dirty="0" smtClean="0"/>
              <a:t>NICA parameters</a:t>
            </a:r>
            <a:endParaRPr lang="ru-RU" dirty="0"/>
          </a:p>
        </p:txBody>
      </p:sp>
      <p:pic>
        <p:nvPicPr>
          <p:cNvPr id="13"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60351" y="3970960"/>
            <a:ext cx="5306188" cy="27823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6" name="Picture 8" descr="D:\ОИЯИ\ЛФВЭ_НИКА\MPD\Сборка соленоида\Этапы сборки и отчеты\Фото\Зал МЦД\IMG_4692.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965207" y="188639"/>
            <a:ext cx="2951505" cy="2213629"/>
          </a:xfrm>
          <a:prstGeom prst="rect">
            <a:avLst/>
          </a:prstGeom>
          <a:noFill/>
          <a:extLst>
            <a:ext uri="{909E8E84-426E-40DD-AFC4-6F175D3DCCD1}">
              <a14:hiddenFill xmlns:a14="http://schemas.microsoft.com/office/drawing/2010/main">
                <a:solidFill>
                  <a:srgbClr val="FFFFFF"/>
                </a:solidFill>
              </a14:hiddenFill>
            </a:ext>
          </a:extLst>
        </p:spPr>
      </p:pic>
      <p:pic>
        <p:nvPicPr>
          <p:cNvPr id="2057" name="Picture 9"/>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132559" y="548680"/>
            <a:ext cx="4550975" cy="32844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7" name="Прямая со стрелкой 16"/>
          <p:cNvCxnSpPr>
            <a:stCxn id="8" idx="1"/>
          </p:cNvCxnSpPr>
          <p:nvPr/>
        </p:nvCxnSpPr>
        <p:spPr>
          <a:xfrm flipH="1">
            <a:off x="6444927" y="3104964"/>
            <a:ext cx="2160240" cy="1116124"/>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34" name="Прямая со стрелкой 33"/>
          <p:cNvCxnSpPr/>
          <p:nvPr/>
        </p:nvCxnSpPr>
        <p:spPr>
          <a:xfrm flipV="1">
            <a:off x="9829303" y="2402268"/>
            <a:ext cx="720080" cy="656888"/>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25" name="Прямая со стрелкой 24"/>
          <p:cNvCxnSpPr>
            <a:stCxn id="8" idx="1"/>
          </p:cNvCxnSpPr>
          <p:nvPr/>
        </p:nvCxnSpPr>
        <p:spPr>
          <a:xfrm flipH="1" flipV="1">
            <a:off x="7092999" y="2492896"/>
            <a:ext cx="1512168" cy="612068"/>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59645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057"/>
                                        </p:tgtEl>
                                        <p:attrNameLst>
                                          <p:attrName>style.visibility</p:attrName>
                                        </p:attrNameLst>
                                      </p:cBhvr>
                                      <p:to>
                                        <p:strVal val="visible"/>
                                      </p:to>
                                    </p:set>
                                    <p:animEffect transition="in" filter="circle(in)">
                                      <p:cBhvr>
                                        <p:cTn id="7" dur="2000"/>
                                        <p:tgtEl>
                                          <p:spTgt spid="2057"/>
                                        </p:tgtEl>
                                      </p:cBhvr>
                                    </p:animEffect>
                                  </p:childTnLst>
                                </p:cTn>
                              </p:par>
                              <p:par>
                                <p:cTn id="8" presetID="6" presetClass="entr" presetSubtype="16"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circle(in)">
                                      <p:cBhvr>
                                        <p:cTn id="10" dur="2000"/>
                                        <p:tgtEl>
                                          <p:spTgt spid="13"/>
                                        </p:tgtEl>
                                      </p:cBhvr>
                                    </p:animEffect>
                                  </p:childTnLst>
                                </p:cTn>
                              </p:par>
                              <p:par>
                                <p:cTn id="11" presetID="6" presetClass="entr" presetSubtype="16" fill="hold" nodeType="withEffect">
                                  <p:stCondLst>
                                    <p:cond delay="0"/>
                                  </p:stCondLst>
                                  <p:childTnLst>
                                    <p:set>
                                      <p:cBhvr>
                                        <p:cTn id="12" dur="1" fill="hold">
                                          <p:stCondLst>
                                            <p:cond delay="0"/>
                                          </p:stCondLst>
                                        </p:cTn>
                                        <p:tgtEl>
                                          <p:spTgt spid="2056"/>
                                        </p:tgtEl>
                                        <p:attrNameLst>
                                          <p:attrName>style.visibility</p:attrName>
                                        </p:attrNameLst>
                                      </p:cBhvr>
                                      <p:to>
                                        <p:strVal val="visible"/>
                                      </p:to>
                                    </p:set>
                                    <p:animEffect transition="in" filter="circle(in)">
                                      <p:cBhvr>
                                        <p:cTn id="13" dur="2000"/>
                                        <p:tgtEl>
                                          <p:spTgt spid="2056"/>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circle(in)">
                                      <p:cBhvr>
                                        <p:cTn id="16" dur="2000"/>
                                        <p:tgtEl>
                                          <p:spTgt spid="8"/>
                                        </p:tgtEl>
                                      </p:cBhvr>
                                    </p:animEffect>
                                  </p:childTnLst>
                                </p:cTn>
                              </p:par>
                              <p:par>
                                <p:cTn id="17" presetID="6" presetClass="entr" presetSubtype="16" fill="hold" nodeType="with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circle(in)">
                                      <p:cBhvr>
                                        <p:cTn id="19" dur="2000"/>
                                        <p:tgtEl>
                                          <p:spTgt spid="25"/>
                                        </p:tgtEl>
                                      </p:cBhvr>
                                    </p:animEffect>
                                  </p:childTnLst>
                                </p:cTn>
                              </p:par>
                              <p:par>
                                <p:cTn id="20" presetID="6" presetClass="entr" presetSubtype="16"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circle(in)">
                                      <p:cBhvr>
                                        <p:cTn id="22" dur="2000"/>
                                        <p:tgtEl>
                                          <p:spTgt spid="17"/>
                                        </p:tgtEl>
                                      </p:cBhvr>
                                    </p:animEffect>
                                  </p:childTnLst>
                                </p:cTn>
                              </p:par>
                              <p:par>
                                <p:cTn id="23" presetID="6" presetClass="entr" presetSubtype="16" fill="hold" nodeType="withEffect">
                                  <p:stCondLst>
                                    <p:cond delay="0"/>
                                  </p:stCondLst>
                                  <p:childTnLst>
                                    <p:set>
                                      <p:cBhvr>
                                        <p:cTn id="24" dur="1" fill="hold">
                                          <p:stCondLst>
                                            <p:cond delay="0"/>
                                          </p:stCondLst>
                                        </p:cTn>
                                        <p:tgtEl>
                                          <p:spTgt spid="34"/>
                                        </p:tgtEl>
                                        <p:attrNameLst>
                                          <p:attrName>style.visibility</p:attrName>
                                        </p:attrNameLst>
                                      </p:cBhvr>
                                      <p:to>
                                        <p:strVal val="visible"/>
                                      </p:to>
                                    </p:set>
                                    <p:animEffect transition="in" filter="circle(in)">
                                      <p:cBhvr>
                                        <p:cTn id="25" dur="20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1"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392" y="692695"/>
            <a:ext cx="11943159" cy="5932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Заголовок 1"/>
          <p:cNvSpPr>
            <a:spLocks noGrp="1"/>
          </p:cNvSpPr>
          <p:nvPr>
            <p:ph type="title"/>
          </p:nvPr>
        </p:nvSpPr>
        <p:spPr>
          <a:xfrm>
            <a:off x="540271" y="23614"/>
            <a:ext cx="10952798" cy="692696"/>
          </a:xfrm>
        </p:spPr>
        <p:txBody>
          <a:bodyPr/>
          <a:lstStyle/>
          <a:p>
            <a:r>
              <a:rPr lang="en-US" sz="3200" dirty="0" smtClean="0"/>
              <a:t>MPD magnet construction</a:t>
            </a:r>
            <a:endParaRPr lang="ru-RU" sz="3200" dirty="0"/>
          </a:p>
        </p:txBody>
      </p:sp>
      <p:graphicFrame>
        <p:nvGraphicFramePr>
          <p:cNvPr id="3" name="Таблица 2"/>
          <p:cNvGraphicFramePr>
            <a:graphicFrameLocks noGrp="1"/>
          </p:cNvGraphicFramePr>
          <p:nvPr>
            <p:extLst>
              <p:ext uri="{D42A27DB-BD31-4B8C-83A1-F6EECF244321}">
                <p14:modId xmlns:p14="http://schemas.microsoft.com/office/powerpoint/2010/main" val="3154083802"/>
              </p:ext>
            </p:extLst>
          </p:nvPr>
        </p:nvGraphicFramePr>
        <p:xfrm>
          <a:off x="118392" y="3068960"/>
          <a:ext cx="2438103" cy="2741110"/>
        </p:xfrm>
        <a:graphic>
          <a:graphicData uri="http://schemas.openxmlformats.org/drawingml/2006/table">
            <a:tbl>
              <a:tblPr firstRow="1" bandRow="1">
                <a:tableStyleId>{7DF18680-E054-41AD-8BC1-D1AEF772440D}</a:tableStyleId>
              </a:tblPr>
              <a:tblGrid>
                <a:gridCol w="1574007"/>
                <a:gridCol w="864096"/>
              </a:tblGrid>
              <a:tr h="216024">
                <a:tc gridSpan="2">
                  <a:txBody>
                    <a:bodyPr/>
                    <a:lstStyle/>
                    <a:p>
                      <a:pPr algn="ctr"/>
                      <a:r>
                        <a:rPr lang="en-US" sz="1100" dirty="0" smtClean="0"/>
                        <a:t>Parameters of the magnet</a:t>
                      </a:r>
                      <a:endParaRPr lang="ru-RU" sz="1100" dirty="0"/>
                    </a:p>
                  </a:txBody>
                  <a:tcPr/>
                </a:tc>
                <a:tc hMerge="1">
                  <a:txBody>
                    <a:bodyPr/>
                    <a:lstStyle/>
                    <a:p>
                      <a:endParaRPr lang="ru-RU" sz="1600" dirty="0"/>
                    </a:p>
                  </a:txBody>
                  <a:tcPr/>
                </a:tc>
              </a:tr>
              <a:tr h="244976">
                <a:tc>
                  <a:txBody>
                    <a:bodyPr/>
                    <a:lstStyle/>
                    <a:p>
                      <a:r>
                        <a:rPr lang="en-US" sz="1100" dirty="0" smtClean="0"/>
                        <a:t>Magnetic</a:t>
                      </a:r>
                      <a:r>
                        <a:rPr lang="en-US" sz="1100" baseline="0" dirty="0" smtClean="0"/>
                        <a:t> field</a:t>
                      </a:r>
                      <a:endParaRPr lang="ru-RU" sz="1100" dirty="0"/>
                    </a:p>
                  </a:txBody>
                  <a:tcPr/>
                </a:tc>
                <a:tc>
                  <a:txBody>
                    <a:bodyPr/>
                    <a:lstStyle/>
                    <a:p>
                      <a:r>
                        <a:rPr lang="en-US" sz="1100" dirty="0" smtClean="0"/>
                        <a:t>0,57 T</a:t>
                      </a:r>
                      <a:endParaRPr lang="ru-RU" sz="1100" dirty="0"/>
                    </a:p>
                  </a:txBody>
                  <a:tcPr/>
                </a:tc>
              </a:tr>
              <a:tr h="273928">
                <a:tc>
                  <a:txBody>
                    <a:bodyPr/>
                    <a:lstStyle/>
                    <a:p>
                      <a:r>
                        <a:rPr lang="en-US" sz="1100" dirty="0" smtClean="0"/>
                        <a:t>Cryostat weight and  size (diameter/length) mm</a:t>
                      </a:r>
                      <a:endParaRPr lang="ru-RU" sz="1100" dirty="0"/>
                    </a:p>
                  </a:txBody>
                  <a:tcPr/>
                </a:tc>
                <a:tc>
                  <a:txBody>
                    <a:bodyPr/>
                    <a:lstStyle/>
                    <a:p>
                      <a:r>
                        <a:rPr lang="en-US" sz="1100" dirty="0" smtClean="0"/>
                        <a:t>66 tons  </a:t>
                      </a:r>
                    </a:p>
                    <a:p>
                      <a:r>
                        <a:rPr lang="en-US" sz="1100" dirty="0" smtClean="0"/>
                        <a:t>5443/7910</a:t>
                      </a:r>
                      <a:endParaRPr lang="ru-RU" sz="1100" dirty="0"/>
                    </a:p>
                  </a:txBody>
                  <a:tcPr/>
                </a:tc>
              </a:tr>
              <a:tr h="288032">
                <a:tc>
                  <a:txBody>
                    <a:bodyPr/>
                    <a:lstStyle/>
                    <a:p>
                      <a:r>
                        <a:rPr lang="en-US" sz="1100" dirty="0" smtClean="0"/>
                        <a:t>Yoke weight and  size (diameter/length) mm</a:t>
                      </a:r>
                      <a:endParaRPr lang="ru-RU" sz="1100" dirty="0"/>
                    </a:p>
                  </a:txBody>
                  <a:tcPr/>
                </a:tc>
                <a:tc>
                  <a:txBody>
                    <a:bodyPr/>
                    <a:lstStyle/>
                    <a:p>
                      <a:r>
                        <a:rPr lang="en-US" sz="1100" dirty="0" smtClean="0"/>
                        <a:t>630 tons</a:t>
                      </a:r>
                    </a:p>
                    <a:p>
                      <a:r>
                        <a:rPr lang="en-US" sz="1100" dirty="0" smtClean="0"/>
                        <a:t>6583/8970</a:t>
                      </a:r>
                      <a:endParaRPr lang="ru-RU" sz="1100" dirty="0"/>
                    </a:p>
                  </a:txBody>
                  <a:tcPr/>
                </a:tc>
              </a:tr>
              <a:tr h="348430">
                <a:tc>
                  <a:txBody>
                    <a:bodyPr/>
                    <a:lstStyle/>
                    <a:p>
                      <a:r>
                        <a:rPr lang="en-US" sz="1100" dirty="0" smtClean="0"/>
                        <a:t>Current</a:t>
                      </a:r>
                    </a:p>
                    <a:p>
                      <a:r>
                        <a:rPr lang="en-US" sz="1100" dirty="0" smtClean="0"/>
                        <a:t>Voltage</a:t>
                      </a:r>
                      <a:endParaRPr lang="ru-RU" sz="1100" dirty="0"/>
                    </a:p>
                  </a:txBody>
                  <a:tcPr/>
                </a:tc>
                <a:tc>
                  <a:txBody>
                    <a:bodyPr/>
                    <a:lstStyle/>
                    <a:p>
                      <a:r>
                        <a:rPr lang="en-US" sz="1100" dirty="0" smtClean="0"/>
                        <a:t>1790 A</a:t>
                      </a:r>
                    </a:p>
                    <a:p>
                      <a:r>
                        <a:rPr lang="en-US" sz="1100" dirty="0" smtClean="0"/>
                        <a:t>10V</a:t>
                      </a:r>
                      <a:endParaRPr lang="ru-RU" sz="1100" dirty="0"/>
                    </a:p>
                  </a:txBody>
                  <a:tcPr/>
                </a:tc>
              </a:tr>
              <a:tr h="348430">
                <a:tc>
                  <a:txBody>
                    <a:bodyPr/>
                    <a:lstStyle/>
                    <a:p>
                      <a:r>
                        <a:rPr lang="en-US" sz="1100" dirty="0" smtClean="0"/>
                        <a:t>Each pole</a:t>
                      </a:r>
                      <a:r>
                        <a:rPr lang="en-US" sz="1100" baseline="0" dirty="0" smtClean="0"/>
                        <a:t> weight</a:t>
                      </a:r>
                      <a:endParaRPr lang="ru-RU" sz="1100" dirty="0"/>
                    </a:p>
                  </a:txBody>
                  <a:tcPr/>
                </a:tc>
                <a:tc>
                  <a:txBody>
                    <a:bodyPr/>
                    <a:lstStyle/>
                    <a:p>
                      <a:r>
                        <a:rPr lang="en-US" sz="1100" dirty="0" smtClean="0"/>
                        <a:t>45 tons</a:t>
                      </a:r>
                      <a:endParaRPr lang="ru-RU" sz="1100" dirty="0"/>
                    </a:p>
                  </a:txBody>
                  <a:tcPr/>
                </a:tc>
              </a:tr>
              <a:tr h="348430">
                <a:tc>
                  <a:txBody>
                    <a:bodyPr/>
                    <a:lstStyle/>
                    <a:p>
                      <a:r>
                        <a:rPr lang="en-US" sz="1100" dirty="0" smtClean="0"/>
                        <a:t>Total weight with support equipment</a:t>
                      </a:r>
                      <a:endParaRPr lang="ru-RU" sz="1100" dirty="0"/>
                    </a:p>
                  </a:txBody>
                  <a:tcPr/>
                </a:tc>
                <a:tc>
                  <a:txBody>
                    <a:bodyPr/>
                    <a:lstStyle/>
                    <a:p>
                      <a:r>
                        <a:rPr lang="en-US" sz="1100" dirty="0" smtClean="0"/>
                        <a:t>800 tons</a:t>
                      </a:r>
                      <a:endParaRPr lang="ru-RU" sz="1100" dirty="0"/>
                    </a:p>
                  </a:txBody>
                  <a:tcPr/>
                </a:tc>
              </a:tr>
            </a:tbl>
          </a:graphicData>
        </a:graphic>
      </p:graphicFrame>
      <p:pic>
        <p:nvPicPr>
          <p:cNvPr id="3082" name="Picture 10" descr="D:\ОИЯИ\ЛФВЭ_НИКА\MPD\Сборка соленоида\Этапы сборки и отчеты\Фото\Зал МЦД\IMG_469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45127" y="4077072"/>
            <a:ext cx="3600400" cy="2700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656332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8489" y="0"/>
            <a:ext cx="10952798" cy="836712"/>
          </a:xfrm>
        </p:spPr>
        <p:txBody>
          <a:bodyPr/>
          <a:lstStyle/>
          <a:p>
            <a:r>
              <a:rPr lang="en-US" sz="4000" dirty="0" smtClean="0"/>
              <a:t>Possibility of magnet moving</a:t>
            </a:r>
            <a:endParaRPr lang="ru-RU" sz="4000"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2239" y="1196752"/>
            <a:ext cx="9374939" cy="4680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3240" y="1196752"/>
            <a:ext cx="9374939" cy="47249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239" y="1199009"/>
            <a:ext cx="9413401" cy="47227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Скругленный прямоугольник 3"/>
          <p:cNvSpPr/>
          <p:nvPr/>
        </p:nvSpPr>
        <p:spPr>
          <a:xfrm>
            <a:off x="9105984" y="1484784"/>
            <a:ext cx="2958677" cy="352839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Three main position</a:t>
            </a:r>
          </a:p>
          <a:p>
            <a:pPr algn="ctr"/>
            <a:endParaRPr lang="en-US" b="1" dirty="0" smtClean="0"/>
          </a:p>
          <a:p>
            <a:pPr marL="342900" indent="-342900">
              <a:buAutoNum type="arabicPeriod"/>
            </a:pPr>
            <a:r>
              <a:rPr lang="en-US" sz="1600" dirty="0" smtClean="0"/>
              <a:t>Assembling position</a:t>
            </a:r>
          </a:p>
          <a:p>
            <a:pPr marL="342900" indent="-342900">
              <a:buAutoNum type="arabicPeriod"/>
            </a:pPr>
            <a:r>
              <a:rPr lang="en-US" sz="1600" dirty="0" smtClean="0"/>
              <a:t>Trim coils installation position</a:t>
            </a:r>
          </a:p>
          <a:p>
            <a:pPr marL="342900" indent="-342900">
              <a:buAutoNum type="arabicPeriod"/>
            </a:pPr>
            <a:r>
              <a:rPr lang="en-US" sz="1600" dirty="0" smtClean="0"/>
              <a:t>Beam position</a:t>
            </a:r>
          </a:p>
          <a:p>
            <a:endParaRPr lang="en-US" sz="1600" dirty="0"/>
          </a:p>
          <a:p>
            <a:r>
              <a:rPr lang="en-US" sz="1600" dirty="0" smtClean="0"/>
              <a:t>Distance – 12 m</a:t>
            </a:r>
          </a:p>
          <a:p>
            <a:r>
              <a:rPr lang="en-US" sz="1600" dirty="0" smtClean="0"/>
              <a:t>Moving time about 5 hours</a:t>
            </a:r>
          </a:p>
          <a:p>
            <a:r>
              <a:rPr lang="en-US" sz="1600" dirty="0" smtClean="0"/>
              <a:t>Speed  2 – 3 mm/s (for the final step 0,4-0,5 mm/s)</a:t>
            </a:r>
          </a:p>
        </p:txBody>
      </p:sp>
    </p:spTree>
    <p:extLst>
      <p:ext uri="{BB962C8B-B14F-4D97-AF65-F5344CB8AC3E}">
        <p14:creationId xmlns:p14="http://schemas.microsoft.com/office/powerpoint/2010/main" val="2650838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195"/>
                                        </p:tgtEl>
                                        <p:attrNameLst>
                                          <p:attrName>style.visibility</p:attrName>
                                        </p:attrNameLst>
                                      </p:cBhvr>
                                      <p:to>
                                        <p:strVal val="visible"/>
                                      </p:to>
                                    </p:set>
                                    <p:animEffect transition="in" filter="circle(in)">
                                      <p:cBhvr>
                                        <p:cTn id="7" dur="2000"/>
                                        <p:tgtEl>
                                          <p:spTgt spid="819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8196"/>
                                        </p:tgtEl>
                                        <p:attrNameLst>
                                          <p:attrName>style.visibility</p:attrName>
                                        </p:attrNameLst>
                                      </p:cBhvr>
                                      <p:to>
                                        <p:strVal val="visible"/>
                                      </p:to>
                                    </p:set>
                                    <p:animEffect transition="in" filter="circle(in)">
                                      <p:cBhvr>
                                        <p:cTn id="12" dur="2000"/>
                                        <p:tgtEl>
                                          <p:spTgt spid="81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1"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08732" y="1633271"/>
            <a:ext cx="6861043" cy="3413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Заголовок 1"/>
          <p:cNvSpPr>
            <a:spLocks noGrp="1"/>
          </p:cNvSpPr>
          <p:nvPr>
            <p:ph type="title"/>
          </p:nvPr>
        </p:nvSpPr>
        <p:spPr>
          <a:xfrm>
            <a:off x="540271" y="23614"/>
            <a:ext cx="10952798" cy="692696"/>
          </a:xfrm>
        </p:spPr>
        <p:txBody>
          <a:bodyPr/>
          <a:lstStyle/>
          <a:p>
            <a:r>
              <a:rPr lang="en-US" sz="3200" dirty="0" smtClean="0"/>
              <a:t>Solenoid construction</a:t>
            </a:r>
            <a:endParaRPr lang="ru-RU" sz="3200" dirty="0"/>
          </a:p>
        </p:txBody>
      </p:sp>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4247" y="1340768"/>
            <a:ext cx="4886936" cy="3888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Скругленный прямоугольник 2"/>
          <p:cNvSpPr/>
          <p:nvPr/>
        </p:nvSpPr>
        <p:spPr>
          <a:xfrm>
            <a:off x="1116335" y="980728"/>
            <a:ext cx="2736304" cy="504056"/>
          </a:xfrm>
          <a:prstGeom prst="roundRect">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Solenoid with vacuum jacket</a:t>
            </a:r>
            <a:endParaRPr lang="ru-RU" sz="1600" dirty="0"/>
          </a:p>
        </p:txBody>
      </p:sp>
      <p:sp>
        <p:nvSpPr>
          <p:cNvPr id="11" name="Скругленный прямоугольник 10"/>
          <p:cNvSpPr/>
          <p:nvPr/>
        </p:nvSpPr>
        <p:spPr>
          <a:xfrm>
            <a:off x="7083069" y="1015033"/>
            <a:ext cx="3312368" cy="469751"/>
          </a:xfrm>
          <a:prstGeom prst="roundRect">
            <a:avLst/>
          </a:prstGeom>
          <a:solidFill>
            <a:schemeClr val="accent5">
              <a:lumMod val="75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Solenoid without vacuum jacket</a:t>
            </a:r>
            <a:endParaRPr lang="ru-RU" sz="1600" dirty="0"/>
          </a:p>
        </p:txBody>
      </p:sp>
      <p:cxnSp>
        <p:nvCxnSpPr>
          <p:cNvPr id="13" name="Прямая со стрелкой 12"/>
          <p:cNvCxnSpPr/>
          <p:nvPr/>
        </p:nvCxnSpPr>
        <p:spPr>
          <a:xfrm flipV="1">
            <a:off x="684287" y="4077073"/>
            <a:ext cx="1008112" cy="124488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931937" y="5046711"/>
            <a:ext cx="1348382" cy="307777"/>
          </a:xfrm>
          <a:prstGeom prst="rect">
            <a:avLst/>
          </a:prstGeom>
          <a:noFill/>
        </p:spPr>
        <p:txBody>
          <a:bodyPr wrap="none" rtlCol="0">
            <a:spAutoFit/>
          </a:bodyPr>
          <a:lstStyle/>
          <a:p>
            <a:r>
              <a:rPr lang="en-US" sz="1400" dirty="0" smtClean="0"/>
              <a:t>Vacuum jacket</a:t>
            </a:r>
            <a:endParaRPr lang="ru-RU" sz="1400" dirty="0"/>
          </a:p>
        </p:txBody>
      </p:sp>
      <p:cxnSp>
        <p:nvCxnSpPr>
          <p:cNvPr id="17" name="Прямая соединительная линия 16"/>
          <p:cNvCxnSpPr/>
          <p:nvPr/>
        </p:nvCxnSpPr>
        <p:spPr>
          <a:xfrm>
            <a:off x="684287" y="5321955"/>
            <a:ext cx="159603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Прямая со стрелкой 18"/>
          <p:cNvCxnSpPr/>
          <p:nvPr/>
        </p:nvCxnSpPr>
        <p:spPr>
          <a:xfrm flipV="1">
            <a:off x="2280319" y="4005064"/>
            <a:ext cx="1140272" cy="131689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324247" y="5589240"/>
            <a:ext cx="2348720" cy="738664"/>
          </a:xfrm>
          <a:prstGeom prst="rect">
            <a:avLst/>
          </a:prstGeom>
          <a:noFill/>
        </p:spPr>
        <p:txBody>
          <a:bodyPr wrap="none" rtlCol="0">
            <a:spAutoFit/>
          </a:bodyPr>
          <a:lstStyle/>
          <a:p>
            <a:r>
              <a:rPr lang="en-US" sz="1400" dirty="0" smtClean="0"/>
              <a:t>Inner diameter is 4656 mm</a:t>
            </a:r>
          </a:p>
          <a:p>
            <a:r>
              <a:rPr lang="en-US" sz="1400" dirty="0" smtClean="0"/>
              <a:t>Outer diameter is 5443 mm</a:t>
            </a:r>
          </a:p>
          <a:p>
            <a:r>
              <a:rPr lang="en-US" sz="1400" dirty="0" smtClean="0"/>
              <a:t>Length is 7910 mm </a:t>
            </a:r>
            <a:endParaRPr lang="ru-RU" sz="1400" dirty="0"/>
          </a:p>
        </p:txBody>
      </p:sp>
      <p:sp>
        <p:nvSpPr>
          <p:cNvPr id="21" name="Скругленный прямоугольник 20"/>
          <p:cNvSpPr/>
          <p:nvPr/>
        </p:nvSpPr>
        <p:spPr>
          <a:xfrm>
            <a:off x="2991764" y="5321955"/>
            <a:ext cx="4317259" cy="1415965"/>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AutoNum type="arabicPeriod"/>
            </a:pPr>
            <a:r>
              <a:rPr lang="en-US" sz="1400" dirty="0" smtClean="0"/>
              <a:t>Vacuum jacket (10-5 </a:t>
            </a:r>
            <a:r>
              <a:rPr lang="en-US" sz="1400" dirty="0" err="1" smtClean="0"/>
              <a:t>Torr</a:t>
            </a:r>
            <a:r>
              <a:rPr lang="en-US" sz="1400" dirty="0" smtClean="0"/>
              <a:t> in warm mode)</a:t>
            </a:r>
          </a:p>
          <a:p>
            <a:pPr marL="342900" indent="-342900">
              <a:buAutoNum type="arabicPeriod"/>
            </a:pPr>
            <a:r>
              <a:rPr lang="en-US" sz="1400" dirty="0" smtClean="0"/>
              <a:t>LN2 thermal shield (80K)</a:t>
            </a:r>
          </a:p>
          <a:p>
            <a:pPr marL="342900" indent="-342900">
              <a:buAutoNum type="arabicPeriod"/>
            </a:pPr>
            <a:r>
              <a:rPr lang="en-US" sz="1400" dirty="0" smtClean="0"/>
              <a:t>Cold mass (support cylinder for SC cables)</a:t>
            </a:r>
          </a:p>
          <a:p>
            <a:pPr marL="342900" indent="-342900">
              <a:buAutoNum type="arabicPeriod"/>
            </a:pPr>
            <a:r>
              <a:rPr lang="en-US" sz="1400" dirty="0" smtClean="0"/>
              <a:t>Superconductor cables (3 parts) total length 27 km, </a:t>
            </a:r>
            <a:r>
              <a:rPr lang="en-US" sz="1400" dirty="0" err="1" smtClean="0"/>
              <a:t>NbTi</a:t>
            </a:r>
            <a:r>
              <a:rPr lang="en-US" sz="1400" dirty="0"/>
              <a:t> </a:t>
            </a:r>
            <a:r>
              <a:rPr lang="en-US" sz="1400" dirty="0" smtClean="0"/>
              <a:t> in pure aluminum matrix.</a:t>
            </a:r>
          </a:p>
          <a:p>
            <a:pPr marL="342900" indent="-342900">
              <a:buAutoNum type="arabicPeriod"/>
            </a:pPr>
            <a:r>
              <a:rPr lang="en-US" sz="1400" dirty="0" smtClean="0"/>
              <a:t>Cooling LN2 and LH pipes (</a:t>
            </a:r>
            <a:r>
              <a:rPr lang="en-US" sz="1400" dirty="0" err="1" smtClean="0"/>
              <a:t>cimmny</a:t>
            </a:r>
            <a:r>
              <a:rPr lang="en-US" sz="1400" dirty="0" smtClean="0"/>
              <a:t> area)</a:t>
            </a:r>
          </a:p>
        </p:txBody>
      </p:sp>
      <p:cxnSp>
        <p:nvCxnSpPr>
          <p:cNvPr id="23" name="Прямая со стрелкой 22"/>
          <p:cNvCxnSpPr/>
          <p:nvPr/>
        </p:nvCxnSpPr>
        <p:spPr>
          <a:xfrm>
            <a:off x="4788743" y="1412776"/>
            <a:ext cx="1368152" cy="1296144"/>
          </a:xfrm>
          <a:prstGeom prst="straightConnector1">
            <a:avLst/>
          </a:prstGeom>
          <a:ln w="19050">
            <a:solidFill>
              <a:schemeClr val="tx1">
                <a:lumMod val="95000"/>
                <a:lumOff val="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6" name="Прямая соединительная линия 25"/>
          <p:cNvCxnSpPr/>
          <p:nvPr/>
        </p:nvCxnSpPr>
        <p:spPr>
          <a:xfrm>
            <a:off x="4788743" y="1412776"/>
            <a:ext cx="1296144" cy="0"/>
          </a:xfrm>
          <a:prstGeom prst="line">
            <a:avLst/>
          </a:prstGeom>
          <a:ln w="190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4885221" y="1164779"/>
            <a:ext cx="1103187" cy="307777"/>
          </a:xfrm>
          <a:prstGeom prst="rect">
            <a:avLst/>
          </a:prstGeom>
          <a:noFill/>
        </p:spPr>
        <p:txBody>
          <a:bodyPr wrap="none" rtlCol="0">
            <a:spAutoFit/>
          </a:bodyPr>
          <a:lstStyle/>
          <a:p>
            <a:r>
              <a:rPr lang="en-US" sz="1400" dirty="0" smtClean="0"/>
              <a:t>LN2  shield</a:t>
            </a:r>
            <a:endParaRPr lang="ru-RU" sz="1400" dirty="0"/>
          </a:p>
        </p:txBody>
      </p:sp>
      <p:sp>
        <p:nvSpPr>
          <p:cNvPr id="28" name="Скругленный прямоугольник 27"/>
          <p:cNvSpPr/>
          <p:nvPr/>
        </p:nvSpPr>
        <p:spPr>
          <a:xfrm>
            <a:off x="7332901" y="5328960"/>
            <a:ext cx="4392488" cy="1415965"/>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t>6</a:t>
            </a:r>
            <a:r>
              <a:rPr lang="en-US" sz="1400" dirty="0" smtClean="0"/>
              <a:t>. Number </a:t>
            </a:r>
            <a:r>
              <a:rPr lang="en-US" sz="1400" dirty="0"/>
              <a:t>of turns </a:t>
            </a:r>
            <a:r>
              <a:rPr lang="en-US" sz="1400" dirty="0" smtClean="0"/>
              <a:t>– 1674</a:t>
            </a:r>
          </a:p>
          <a:p>
            <a:r>
              <a:rPr lang="en-US" sz="1400" dirty="0"/>
              <a:t>7</a:t>
            </a:r>
            <a:r>
              <a:rPr lang="en-US" sz="1400" dirty="0" smtClean="0"/>
              <a:t>. Operation </a:t>
            </a:r>
            <a:r>
              <a:rPr lang="en-US" sz="1400" dirty="0"/>
              <a:t>temperature 4,5 – 5,5 </a:t>
            </a:r>
            <a:r>
              <a:rPr lang="en-US" sz="1400" dirty="0" smtClean="0"/>
              <a:t>K</a:t>
            </a:r>
          </a:p>
          <a:p>
            <a:r>
              <a:rPr lang="en-US" sz="1400" dirty="0"/>
              <a:t>8</a:t>
            </a:r>
            <a:r>
              <a:rPr lang="en-US" sz="1400" dirty="0" smtClean="0"/>
              <a:t>. Operation </a:t>
            </a:r>
            <a:r>
              <a:rPr lang="en-US" sz="1400" dirty="0"/>
              <a:t>current / Rated induction – 1,79  A / 0,5 </a:t>
            </a:r>
            <a:r>
              <a:rPr lang="en-US" sz="1400" dirty="0" smtClean="0"/>
              <a:t>T.</a:t>
            </a:r>
          </a:p>
          <a:p>
            <a:r>
              <a:rPr lang="en-US" sz="1400" dirty="0"/>
              <a:t>9</a:t>
            </a:r>
            <a:r>
              <a:rPr lang="en-US" sz="1400" dirty="0" smtClean="0"/>
              <a:t>. 12 </a:t>
            </a:r>
            <a:r>
              <a:rPr lang="en-US" sz="1400" dirty="0"/>
              <a:t>Radial and 6 axis cold mass suspensions</a:t>
            </a:r>
          </a:p>
          <a:p>
            <a:r>
              <a:rPr lang="en-US" sz="1400" dirty="0" smtClean="0"/>
              <a:t>10. Total </a:t>
            </a:r>
            <a:r>
              <a:rPr lang="en-US" sz="1400" dirty="0"/>
              <a:t>heat gain – 1056 W</a:t>
            </a:r>
          </a:p>
        </p:txBody>
      </p:sp>
      <p:sp>
        <p:nvSpPr>
          <p:cNvPr id="29" name="Скругленный прямоугольник 28"/>
          <p:cNvSpPr/>
          <p:nvPr/>
        </p:nvSpPr>
        <p:spPr>
          <a:xfrm>
            <a:off x="5730910" y="4990043"/>
            <a:ext cx="3156226" cy="331912"/>
          </a:xfrm>
          <a:prstGeom prst="round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Parameters of solenoid</a:t>
            </a:r>
            <a:endParaRPr lang="ru-RU" sz="1600" dirty="0"/>
          </a:p>
        </p:txBody>
      </p:sp>
      <p:pic>
        <p:nvPicPr>
          <p:cNvPr id="40" name="Picture 7" descr="D:\ОИЯИ\ЛФВЭ_НИКА\MPD\Сборка соленоида\Этапы сборки и отчеты\Фото\06_11_2022\Фото_статус сборки_08_11_2022\IMG_117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477375" y="309563"/>
            <a:ext cx="1513656" cy="2018208"/>
          </a:xfrm>
          <a:prstGeom prst="rect">
            <a:avLst/>
          </a:prstGeom>
          <a:noFill/>
          <a:extLst>
            <a:ext uri="{909E8E84-426E-40DD-AFC4-6F175D3DCCD1}">
              <a14:hiddenFill xmlns:a14="http://schemas.microsoft.com/office/drawing/2010/main">
                <a:solidFill>
                  <a:srgbClr val="FFFFFF"/>
                </a:solidFill>
              </a14:hiddenFill>
            </a:ext>
          </a:extLst>
        </p:spPr>
      </p:pic>
      <p:sp>
        <p:nvSpPr>
          <p:cNvPr id="31" name="Овал 30"/>
          <p:cNvSpPr/>
          <p:nvPr/>
        </p:nvSpPr>
        <p:spPr>
          <a:xfrm>
            <a:off x="9109223" y="2564904"/>
            <a:ext cx="936104" cy="1152128"/>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33" name="Прямая со стрелкой 32"/>
          <p:cNvCxnSpPr>
            <a:stCxn id="31" idx="6"/>
          </p:cNvCxnSpPr>
          <p:nvPr/>
        </p:nvCxnSpPr>
        <p:spPr>
          <a:xfrm flipV="1">
            <a:off x="10045327" y="2420888"/>
            <a:ext cx="1188876" cy="720080"/>
          </a:xfrm>
          <a:prstGeom prst="straightConnector1">
            <a:avLst/>
          </a:prstGeom>
          <a:ln w="19050">
            <a:solidFill>
              <a:schemeClr val="tx1">
                <a:lumMod val="95000"/>
                <a:lumOff val="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5" name="Прямая со стрелкой 34"/>
          <p:cNvCxnSpPr/>
          <p:nvPr/>
        </p:nvCxnSpPr>
        <p:spPr>
          <a:xfrm flipV="1">
            <a:off x="11395849" y="3140969"/>
            <a:ext cx="161646" cy="864095"/>
          </a:xfrm>
          <a:prstGeom prst="straightConnector1">
            <a:avLst/>
          </a:prstGeom>
          <a:ln w="28575">
            <a:solidFill>
              <a:schemeClr val="tx1">
                <a:lumMod val="95000"/>
                <a:lumOff val="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8" name="Прямая со стрелкой 37"/>
          <p:cNvCxnSpPr/>
          <p:nvPr/>
        </p:nvCxnSpPr>
        <p:spPr>
          <a:xfrm flipH="1" flipV="1">
            <a:off x="10693399" y="3284984"/>
            <a:ext cx="702450" cy="720080"/>
          </a:xfrm>
          <a:prstGeom prst="straightConnector1">
            <a:avLst/>
          </a:prstGeom>
          <a:ln w="28575">
            <a:solidFill>
              <a:schemeClr val="tx1">
                <a:lumMod val="95000"/>
                <a:lumOff val="5000"/>
              </a:schemeClr>
            </a:solidFill>
            <a:tailEnd type="arrow"/>
          </a:ln>
        </p:spPr>
        <p:style>
          <a:lnRef idx="1">
            <a:schemeClr val="accent1"/>
          </a:lnRef>
          <a:fillRef idx="0">
            <a:schemeClr val="accent1"/>
          </a:fillRef>
          <a:effectRef idx="0">
            <a:schemeClr val="accent1"/>
          </a:effectRef>
          <a:fontRef idx="minor">
            <a:schemeClr val="tx1"/>
          </a:fontRef>
        </p:style>
      </p:cxnSp>
      <p:sp>
        <p:nvSpPr>
          <p:cNvPr id="39" name="TextBox 38"/>
          <p:cNvSpPr txBox="1"/>
          <p:nvPr/>
        </p:nvSpPr>
        <p:spPr>
          <a:xfrm>
            <a:off x="11265985" y="4005064"/>
            <a:ext cx="300082" cy="369332"/>
          </a:xfrm>
          <a:prstGeom prst="rect">
            <a:avLst/>
          </a:prstGeom>
          <a:noFill/>
        </p:spPr>
        <p:txBody>
          <a:bodyPr wrap="none" rtlCol="0">
            <a:spAutoFit/>
          </a:bodyPr>
          <a:lstStyle/>
          <a:p>
            <a:r>
              <a:rPr lang="en-US" dirty="0" smtClean="0"/>
              <a:t>9</a:t>
            </a:r>
            <a:endParaRPr lang="ru-RU" dirty="0"/>
          </a:p>
        </p:txBody>
      </p:sp>
      <p:cxnSp>
        <p:nvCxnSpPr>
          <p:cNvPr id="42" name="Прямая со стрелкой 41"/>
          <p:cNvCxnSpPr/>
          <p:nvPr/>
        </p:nvCxnSpPr>
        <p:spPr>
          <a:xfrm flipH="1" flipV="1">
            <a:off x="8965207" y="3573016"/>
            <a:ext cx="432048" cy="936104"/>
          </a:xfrm>
          <a:prstGeom prst="straightConnector1">
            <a:avLst/>
          </a:prstGeom>
          <a:ln w="28575">
            <a:solidFill>
              <a:schemeClr val="tx1">
                <a:lumMod val="95000"/>
                <a:lumOff val="5000"/>
              </a:schemeClr>
            </a:solidFill>
            <a:tailEnd type="arrow"/>
          </a:ln>
        </p:spPr>
        <p:style>
          <a:lnRef idx="1">
            <a:schemeClr val="accent1"/>
          </a:lnRef>
          <a:fillRef idx="0">
            <a:schemeClr val="accent1"/>
          </a:fillRef>
          <a:effectRef idx="0">
            <a:schemeClr val="accent1"/>
          </a:effectRef>
          <a:fontRef idx="minor">
            <a:schemeClr val="tx1"/>
          </a:fontRef>
        </p:style>
      </p:cxnSp>
      <p:sp>
        <p:nvSpPr>
          <p:cNvPr id="43" name="TextBox 42"/>
          <p:cNvSpPr txBox="1"/>
          <p:nvPr/>
        </p:nvSpPr>
        <p:spPr>
          <a:xfrm>
            <a:off x="9277193" y="4478843"/>
            <a:ext cx="300082" cy="369332"/>
          </a:xfrm>
          <a:prstGeom prst="rect">
            <a:avLst/>
          </a:prstGeom>
          <a:noFill/>
        </p:spPr>
        <p:txBody>
          <a:bodyPr wrap="none" rtlCol="0">
            <a:spAutoFit/>
          </a:bodyPr>
          <a:lstStyle/>
          <a:p>
            <a:r>
              <a:rPr lang="en-US" dirty="0" smtClean="0"/>
              <a:t>3</a:t>
            </a:r>
            <a:endParaRPr lang="ru-RU" dirty="0"/>
          </a:p>
        </p:txBody>
      </p:sp>
      <p:sp>
        <p:nvSpPr>
          <p:cNvPr id="45" name="TextBox 44"/>
          <p:cNvSpPr txBox="1"/>
          <p:nvPr/>
        </p:nvSpPr>
        <p:spPr>
          <a:xfrm>
            <a:off x="11257413" y="2236222"/>
            <a:ext cx="530915" cy="369332"/>
          </a:xfrm>
          <a:prstGeom prst="rect">
            <a:avLst/>
          </a:prstGeom>
          <a:noFill/>
        </p:spPr>
        <p:txBody>
          <a:bodyPr wrap="none" rtlCol="0">
            <a:spAutoFit/>
          </a:bodyPr>
          <a:lstStyle/>
          <a:p>
            <a:r>
              <a:rPr lang="en-US" dirty="0"/>
              <a:t>4</a:t>
            </a:r>
            <a:r>
              <a:rPr lang="en-US" dirty="0" smtClean="0"/>
              <a:t>, 5</a:t>
            </a:r>
            <a:endParaRPr lang="ru-RU" dirty="0"/>
          </a:p>
        </p:txBody>
      </p:sp>
    </p:spTree>
    <p:extLst>
      <p:ext uri="{BB962C8B-B14F-4D97-AF65-F5344CB8AC3E}">
        <p14:creationId xmlns:p14="http://schemas.microsoft.com/office/powerpoint/2010/main" val="309500625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5820" y="116632"/>
            <a:ext cx="10952798" cy="527133"/>
          </a:xfrm>
        </p:spPr>
        <p:txBody>
          <a:bodyPr/>
          <a:lstStyle/>
          <a:p>
            <a:r>
              <a:rPr lang="en-US" sz="4000" dirty="0" smtClean="0"/>
              <a:t>Superconductor cable</a:t>
            </a:r>
            <a:endParaRPr lang="ru-RU" sz="4000" dirty="0"/>
          </a:p>
        </p:txBody>
      </p:sp>
      <p:pic>
        <p:nvPicPr>
          <p:cNvPr id="4" name="Picture 2" descr="C:\Users\ADmin\Downloads\20171122_162055.jpg"/>
          <p:cNvPicPr>
            <a:picLocks noChangeAspect="1" noChangeArrowheads="1"/>
          </p:cNvPicPr>
          <p:nvPr/>
        </p:nvPicPr>
        <p:blipFill>
          <a:blip r:embed="rId2" cstate="print"/>
          <a:srcRect l="12500" r="16667"/>
          <a:stretch>
            <a:fillRect/>
          </a:stretch>
        </p:blipFill>
        <p:spPr bwMode="auto">
          <a:xfrm>
            <a:off x="4644727" y="4458290"/>
            <a:ext cx="2874984" cy="2283077"/>
          </a:xfrm>
          <a:prstGeom prst="rect">
            <a:avLst/>
          </a:prstGeom>
          <a:noFill/>
        </p:spPr>
      </p:pic>
      <p:pic>
        <p:nvPicPr>
          <p:cNvPr id="5" name="Picture 2" descr="C:\Users\ADmin\Downloads\20180522_120856.jpg"/>
          <p:cNvPicPr>
            <a:picLocks noChangeAspect="1" noChangeArrowheads="1"/>
          </p:cNvPicPr>
          <p:nvPr/>
        </p:nvPicPr>
        <p:blipFill>
          <a:blip r:embed="rId3" cstate="print"/>
          <a:srcRect/>
          <a:stretch>
            <a:fillRect/>
          </a:stretch>
        </p:blipFill>
        <p:spPr bwMode="auto">
          <a:xfrm>
            <a:off x="7669063" y="4293096"/>
            <a:ext cx="3840427" cy="2160240"/>
          </a:xfrm>
          <a:prstGeom prst="rect">
            <a:avLst/>
          </a:prstGeom>
          <a:noFill/>
        </p:spPr>
      </p:pic>
      <p:pic>
        <p:nvPicPr>
          <p:cNvPr id="6" name="Picture 3" descr="C:\Users\ADmin\Downloads\20170926_151037.jpg"/>
          <p:cNvPicPr>
            <a:picLocks noChangeAspect="1" noChangeArrowheads="1"/>
          </p:cNvPicPr>
          <p:nvPr/>
        </p:nvPicPr>
        <p:blipFill>
          <a:blip r:embed="rId4" cstate="print"/>
          <a:srcRect/>
          <a:stretch>
            <a:fillRect/>
          </a:stretch>
        </p:blipFill>
        <p:spPr bwMode="auto">
          <a:xfrm>
            <a:off x="8677175" y="3120950"/>
            <a:ext cx="2016224" cy="1134126"/>
          </a:xfrm>
          <a:prstGeom prst="rect">
            <a:avLst/>
          </a:prstGeom>
          <a:noFill/>
        </p:spPr>
      </p:pic>
      <p:pic>
        <p:nvPicPr>
          <p:cNvPr id="512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48583" y="758999"/>
            <a:ext cx="4480817" cy="37406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40255" y="2505873"/>
            <a:ext cx="1671545" cy="1531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5"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6200000">
            <a:off x="1048122" y="379513"/>
            <a:ext cx="1455812" cy="26155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Скругленный прямоугольник 9"/>
          <p:cNvSpPr/>
          <p:nvPr/>
        </p:nvSpPr>
        <p:spPr>
          <a:xfrm>
            <a:off x="540272" y="476672"/>
            <a:ext cx="2543520" cy="458265"/>
          </a:xfrm>
          <a:prstGeom prst="roundRect">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Original SC </a:t>
            </a:r>
            <a:r>
              <a:rPr lang="en-US" dirty="0"/>
              <a:t>cables for MPD</a:t>
            </a:r>
            <a:endParaRPr lang="ru-RU" dirty="0"/>
          </a:p>
        </p:txBody>
      </p:sp>
      <p:sp>
        <p:nvSpPr>
          <p:cNvPr id="11" name="Скругленный прямоугольник 10"/>
          <p:cNvSpPr/>
          <p:nvPr/>
        </p:nvSpPr>
        <p:spPr>
          <a:xfrm>
            <a:off x="6048883" y="565605"/>
            <a:ext cx="4104456" cy="334542"/>
          </a:xfrm>
          <a:prstGeom prst="roundRect">
            <a:avLst/>
          </a:prstGeom>
          <a:solidFill>
            <a:schemeClr val="accent5">
              <a:lumMod val="75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Winding and tests of SC cable in ASG</a:t>
            </a:r>
            <a:endParaRPr lang="ru-RU" dirty="0"/>
          </a:p>
        </p:txBody>
      </p:sp>
      <p:sp>
        <p:nvSpPr>
          <p:cNvPr id="17" name="Скругленный прямоугольник 16"/>
          <p:cNvSpPr/>
          <p:nvPr/>
        </p:nvSpPr>
        <p:spPr>
          <a:xfrm>
            <a:off x="108223" y="4037092"/>
            <a:ext cx="4464496" cy="2704276"/>
          </a:xfrm>
          <a:prstGeom prst="roundRect">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SC cables parameters</a:t>
            </a:r>
          </a:p>
          <a:p>
            <a:pPr marL="342900" indent="-342900">
              <a:buAutoNum type="arabicPeriod"/>
            </a:pPr>
            <a:r>
              <a:rPr lang="en-US" sz="1600" dirty="0" smtClean="0"/>
              <a:t>SC Materials – </a:t>
            </a:r>
            <a:r>
              <a:rPr lang="en-US" sz="1600" dirty="0" err="1" smtClean="0"/>
              <a:t>NbTi</a:t>
            </a:r>
            <a:r>
              <a:rPr lang="en-US" sz="1600" dirty="0" smtClean="0"/>
              <a:t>/Cu.</a:t>
            </a:r>
          </a:p>
          <a:p>
            <a:pPr marL="342900" indent="-342900">
              <a:buAutoNum type="arabicPeriod"/>
            </a:pPr>
            <a:r>
              <a:rPr lang="en-US" sz="1600" dirty="0" smtClean="0"/>
              <a:t>Cable composition  is pure aluminum matrix (4,1 x 20 mm) and inside string of Cu/SC ratio 0,9/1 (d – 1,5 mm).</a:t>
            </a:r>
          </a:p>
          <a:p>
            <a:pPr marL="342900" indent="-342900">
              <a:buAutoNum type="arabicPeriod"/>
            </a:pPr>
            <a:r>
              <a:rPr lang="en-US" sz="1600" dirty="0" smtClean="0"/>
              <a:t>Insulation – </a:t>
            </a:r>
            <a:r>
              <a:rPr lang="en-US" sz="1600" dirty="0" err="1" smtClean="0"/>
              <a:t>kapton</a:t>
            </a:r>
            <a:r>
              <a:rPr lang="en-US" sz="1600" dirty="0"/>
              <a:t> tape, glass tape and epoxy </a:t>
            </a:r>
            <a:r>
              <a:rPr lang="en-US" sz="1600" dirty="0" smtClean="0"/>
              <a:t>resin. </a:t>
            </a:r>
          </a:p>
          <a:p>
            <a:pPr marL="342900" indent="-342900">
              <a:buAutoNum type="arabicPeriod"/>
            </a:pPr>
            <a:r>
              <a:rPr lang="en-US" sz="1600" dirty="0" smtClean="0"/>
              <a:t>Critical current (1,2 T, 4,5 K) – 6,9 kA</a:t>
            </a:r>
          </a:p>
          <a:p>
            <a:pPr marL="342900" indent="-342900">
              <a:buAutoNum type="arabicPeriod"/>
            </a:pPr>
            <a:r>
              <a:rPr lang="en-US" sz="1600" dirty="0" smtClean="0"/>
              <a:t>Cable length  - 27 km.</a:t>
            </a:r>
          </a:p>
          <a:p>
            <a:pPr marL="342900" indent="-342900">
              <a:buAutoNum type="arabicPeriod"/>
            </a:pPr>
            <a:r>
              <a:rPr lang="en-US" sz="1600" dirty="0" smtClean="0"/>
              <a:t>Cable weight – 6,3 tons</a:t>
            </a:r>
          </a:p>
        </p:txBody>
      </p:sp>
      <p:pic>
        <p:nvPicPr>
          <p:cNvPr id="5127"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797649" y="959370"/>
            <a:ext cx="3935461" cy="207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Овал 2"/>
          <p:cNvSpPr/>
          <p:nvPr/>
        </p:nvSpPr>
        <p:spPr>
          <a:xfrm>
            <a:off x="1548383" y="2940943"/>
            <a:ext cx="432048" cy="72008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134266861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52"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6243" y="3870404"/>
            <a:ext cx="3454928" cy="29852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Заголовок 1"/>
          <p:cNvSpPr>
            <a:spLocks noGrp="1"/>
          </p:cNvSpPr>
          <p:nvPr>
            <p:ph type="title"/>
          </p:nvPr>
        </p:nvSpPr>
        <p:spPr>
          <a:xfrm>
            <a:off x="608489" y="0"/>
            <a:ext cx="10952798" cy="836712"/>
          </a:xfrm>
        </p:spPr>
        <p:txBody>
          <a:bodyPr/>
          <a:lstStyle/>
          <a:p>
            <a:r>
              <a:rPr lang="en-US" sz="4400" dirty="0" smtClean="0"/>
              <a:t>Suspension system of cold mass</a:t>
            </a:r>
            <a:endParaRPr lang="ru-RU" sz="4400" dirty="0"/>
          </a:p>
        </p:txBody>
      </p:sp>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84887" y="1052736"/>
            <a:ext cx="5833206" cy="51798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Овал 5"/>
          <p:cNvSpPr/>
          <p:nvPr/>
        </p:nvSpPr>
        <p:spPr>
          <a:xfrm rot="1169206">
            <a:off x="7080051" y="4293096"/>
            <a:ext cx="2088232" cy="128183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1570" y="692696"/>
            <a:ext cx="3724275" cy="32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1"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68663" y="901465"/>
            <a:ext cx="4435606" cy="20193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Овал 8"/>
          <p:cNvSpPr/>
          <p:nvPr/>
        </p:nvSpPr>
        <p:spPr>
          <a:xfrm rot="1948325">
            <a:off x="8484518" y="846984"/>
            <a:ext cx="1037002" cy="5164918"/>
          </a:xfrm>
          <a:prstGeom prst="ellipse">
            <a:avLst/>
          </a:prstGeom>
          <a:noFill/>
          <a:ln w="381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11" name="Прямая со стрелкой 10"/>
          <p:cNvCxnSpPr>
            <a:stCxn id="9" idx="2"/>
          </p:cNvCxnSpPr>
          <p:nvPr/>
        </p:nvCxnSpPr>
        <p:spPr>
          <a:xfrm flipH="1" flipV="1">
            <a:off x="7910365" y="2636912"/>
            <a:ext cx="655219" cy="514154"/>
          </a:xfrm>
          <a:prstGeom prst="straightConnector1">
            <a:avLst/>
          </a:prstGeom>
          <a:ln>
            <a:solidFill>
              <a:schemeClr val="tx1">
                <a:lumMod val="95000"/>
                <a:lumOff val="5000"/>
              </a:schemeClr>
            </a:solidFill>
            <a:tailEnd type="arrow"/>
          </a:ln>
        </p:spPr>
        <p:style>
          <a:lnRef idx="1">
            <a:schemeClr val="accent1"/>
          </a:lnRef>
          <a:fillRef idx="0">
            <a:schemeClr val="accent1"/>
          </a:fillRef>
          <a:effectRef idx="0">
            <a:schemeClr val="accent1"/>
          </a:effectRef>
          <a:fontRef idx="minor">
            <a:schemeClr val="tx1"/>
          </a:fontRef>
        </p:style>
      </p:cxnSp>
      <p:sp>
        <p:nvSpPr>
          <p:cNvPr id="13" name="Прямоугольник 12"/>
          <p:cNvSpPr/>
          <p:nvPr/>
        </p:nvSpPr>
        <p:spPr>
          <a:xfrm>
            <a:off x="3968608" y="3036398"/>
            <a:ext cx="2740290" cy="3580205"/>
          </a:xfrm>
          <a:prstGeom prst="rect">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t>Suspension system consist of 6 axils and 12 radial tie-rods.</a:t>
            </a:r>
          </a:p>
          <a:p>
            <a:pPr algn="ctr"/>
            <a:endParaRPr lang="en-US" sz="1600" b="1" dirty="0" smtClean="0"/>
          </a:p>
          <a:p>
            <a:r>
              <a:rPr lang="en-US" sz="1400" b="1" dirty="0" smtClean="0"/>
              <a:t>Axis tie-rods</a:t>
            </a:r>
            <a:r>
              <a:rPr lang="en-US" sz="1400" dirty="0" smtClean="0"/>
              <a:t> – fixed cold mass from moving in axis direction </a:t>
            </a:r>
          </a:p>
          <a:p>
            <a:r>
              <a:rPr lang="en-US" sz="1400" dirty="0" smtClean="0"/>
              <a:t>Maximum force of tensile/compressive is 240/89 </a:t>
            </a:r>
            <a:r>
              <a:rPr lang="en-US" sz="1400" dirty="0" err="1" smtClean="0"/>
              <a:t>kN.</a:t>
            </a:r>
            <a:r>
              <a:rPr lang="ru-RU" sz="1400" dirty="0" smtClean="0"/>
              <a:t> </a:t>
            </a:r>
            <a:r>
              <a:rPr lang="en-US" sz="1400" dirty="0" smtClean="0"/>
              <a:t>Safety factor is 4,3.</a:t>
            </a:r>
          </a:p>
          <a:p>
            <a:endParaRPr lang="en-US" sz="1400" dirty="0"/>
          </a:p>
          <a:p>
            <a:r>
              <a:rPr lang="en-US" sz="1400" b="1" dirty="0" smtClean="0"/>
              <a:t>Radial tie-rods</a:t>
            </a:r>
            <a:r>
              <a:rPr lang="en-US" sz="1400" dirty="0" smtClean="0"/>
              <a:t> – supporting a cold mass inside vacuum vessel.</a:t>
            </a:r>
          </a:p>
          <a:p>
            <a:r>
              <a:rPr lang="en-US" sz="1400" dirty="0" smtClean="0"/>
              <a:t>Safe </a:t>
            </a:r>
            <a:r>
              <a:rPr lang="en-US" sz="1400" dirty="0"/>
              <a:t>against shear + bending with </a:t>
            </a:r>
            <a:r>
              <a:rPr lang="en-US" sz="1400" dirty="0" smtClean="0"/>
              <a:t>the sizing </a:t>
            </a:r>
            <a:r>
              <a:rPr lang="en-US" sz="1400" dirty="0"/>
              <a:t>load of 50 </a:t>
            </a:r>
            <a:r>
              <a:rPr lang="en-US" sz="1400" dirty="0" err="1" smtClean="0"/>
              <a:t>kN.</a:t>
            </a:r>
            <a:r>
              <a:rPr lang="en-US" sz="1400" dirty="0" smtClean="0"/>
              <a:t> Safety factor 1,8.  </a:t>
            </a:r>
            <a:endParaRPr lang="ru-RU" sz="1400" dirty="0"/>
          </a:p>
        </p:txBody>
      </p:sp>
      <p:cxnSp>
        <p:nvCxnSpPr>
          <p:cNvPr id="8" name="Прямая со стрелкой 7"/>
          <p:cNvCxnSpPr/>
          <p:nvPr/>
        </p:nvCxnSpPr>
        <p:spPr>
          <a:xfrm flipH="1" flipV="1">
            <a:off x="3276575" y="6093296"/>
            <a:ext cx="609270" cy="576064"/>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9" name="Прямая соединительная линия 18"/>
          <p:cNvCxnSpPr/>
          <p:nvPr/>
        </p:nvCxnSpPr>
        <p:spPr>
          <a:xfrm flipV="1">
            <a:off x="6732959" y="5517232"/>
            <a:ext cx="936104" cy="115212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Прямая соединительная линия 24"/>
          <p:cNvCxnSpPr/>
          <p:nvPr/>
        </p:nvCxnSpPr>
        <p:spPr>
          <a:xfrm>
            <a:off x="3885845" y="6669360"/>
            <a:ext cx="2847114"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52652887"/>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Исполнительная">
  <a:themeElements>
    <a:clrScheme name="Исполнительная">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Исполнительная">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Исполнитель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8575" cap="flat" cmpd="sng" algn="ctr">
          <a:solidFill>
            <a:schemeClr val="phClr"/>
          </a:solidFill>
          <a:prstDash val="solid"/>
        </a:ln>
        <a:ln w="508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50000">
              <a:schemeClr val="phClr">
                <a:tint val="80000"/>
                <a:satMod val="250000"/>
              </a:schemeClr>
            </a:gs>
            <a:gs pos="76000">
              <a:schemeClr val="phClr">
                <a:tint val="90000"/>
                <a:shade val="90000"/>
                <a:satMod val="200000"/>
              </a:schemeClr>
            </a:gs>
            <a:gs pos="92000">
              <a:schemeClr val="phClr">
                <a:tint val="90000"/>
                <a:shade val="70000"/>
                <a:satMod val="250000"/>
              </a:schemeClr>
            </a:gs>
          </a:gsLst>
          <a:path path="circle">
            <a:fillToRect l="50000" t="50000" r="50000" b="50000"/>
          </a:path>
        </a:gradFill>
        <a:blipFill>
          <a:blip xmlns:r="http://schemas.openxmlformats.org/officeDocument/2006/relationships" r:embed="rId1">
            <a:duotone>
              <a:schemeClr val="phClr">
                <a:tint val="95000"/>
              </a:schemeClr>
              <a:schemeClr val="phClr">
                <a:shade val="9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88581</TotalTime>
  <Words>1529</Words>
  <Application>Microsoft Office PowerPoint</Application>
  <PresentationFormat>Произвольный</PresentationFormat>
  <Paragraphs>214</Paragraphs>
  <Slides>25</Slides>
  <Notes>2</Notes>
  <HiddenSlides>0</HiddenSlides>
  <MMClips>0</MMClips>
  <ScaleCrop>false</ScaleCrop>
  <HeadingPairs>
    <vt:vector size="4" baseType="variant">
      <vt:variant>
        <vt:lpstr>Тема</vt:lpstr>
      </vt:variant>
      <vt:variant>
        <vt:i4>1</vt:i4>
      </vt:variant>
      <vt:variant>
        <vt:lpstr>Заголовки слайдов</vt:lpstr>
      </vt:variant>
      <vt:variant>
        <vt:i4>25</vt:i4>
      </vt:variant>
    </vt:vector>
  </HeadingPairs>
  <TitlesOfParts>
    <vt:vector size="26" baseType="lpstr">
      <vt:lpstr>Исполнительная</vt:lpstr>
      <vt:lpstr>Status of the solenoid assembling</vt:lpstr>
      <vt:lpstr>Plan of talk</vt:lpstr>
      <vt:lpstr>Chapter 1 Magnet construction and parameters</vt:lpstr>
      <vt:lpstr>MPD in NICA complex</vt:lpstr>
      <vt:lpstr>MPD magnet construction</vt:lpstr>
      <vt:lpstr>Possibility of magnet moving</vt:lpstr>
      <vt:lpstr>Solenoid construction</vt:lpstr>
      <vt:lpstr>Superconductor cable</vt:lpstr>
      <vt:lpstr>Suspension system of cold mass</vt:lpstr>
      <vt:lpstr>Vertical axis position and verification</vt:lpstr>
      <vt:lpstr>Chapter 2 Cryogenic infrastructure.  Conclusion of the first cooling by 72K .</vt:lpstr>
      <vt:lpstr>Cryogenic infrastructure</vt:lpstr>
      <vt:lpstr>Презентация PowerPoint</vt:lpstr>
      <vt:lpstr>Презентация PowerPoint</vt:lpstr>
      <vt:lpstr>Презентация PowerPoint</vt:lpstr>
      <vt:lpstr>Temporary scheme of cooling at 80 K</vt:lpstr>
      <vt:lpstr>The first cooling by 72K </vt:lpstr>
      <vt:lpstr>Презентация PowerPoint</vt:lpstr>
      <vt:lpstr>Презентация PowerPoint</vt:lpstr>
      <vt:lpstr>Conclusions of first cooling</vt:lpstr>
      <vt:lpstr>Chapter 3 Control and protection system.</vt:lpstr>
      <vt:lpstr>Control system</vt:lpstr>
      <vt:lpstr>Test of solenoid protection system (voltage taps)</vt:lpstr>
      <vt:lpstr>Timeline</vt:lpstr>
      <vt:lpstr>Thank you for attention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Progress of the Solenoid preparation for cooling</dc:title>
  <dc:creator>Workstation</dc:creator>
  <cp:lastModifiedBy>Mukhin Konstantin</cp:lastModifiedBy>
  <cp:revision>308</cp:revision>
  <cp:lastPrinted>2022-11-09T12:29:49Z</cp:lastPrinted>
  <dcterms:created xsi:type="dcterms:W3CDTF">2022-04-18T15:23:32Z</dcterms:created>
  <dcterms:modified xsi:type="dcterms:W3CDTF">2024-09-06T15:18:57Z</dcterms:modified>
</cp:coreProperties>
</file>