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305" r:id="rId3"/>
    <p:sldId id="306" r:id="rId4"/>
    <p:sldId id="307" r:id="rId5"/>
    <p:sldId id="308" r:id="rId6"/>
    <p:sldId id="311" r:id="rId7"/>
    <p:sldId id="310" r:id="rId8"/>
    <p:sldId id="317" r:id="rId9"/>
    <p:sldId id="309" r:id="rId10"/>
    <p:sldId id="291" r:id="rId11"/>
    <p:sldId id="312" r:id="rId12"/>
    <p:sldId id="257" r:id="rId13"/>
    <p:sldId id="258" r:id="rId14"/>
    <p:sldId id="289" r:id="rId15"/>
    <p:sldId id="313" r:id="rId16"/>
    <p:sldId id="316" r:id="rId17"/>
    <p:sldId id="288" r:id="rId18"/>
    <p:sldId id="314" r:id="rId19"/>
    <p:sldId id="290" r:id="rId20"/>
    <p:sldId id="292" r:id="rId21"/>
    <p:sldId id="286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18FF"/>
    <a:srgbClr val="00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1"/>
    <p:restoredTop sz="94694"/>
  </p:normalViewPr>
  <p:slideViewPr>
    <p:cSldViewPr snapToGrid="0">
      <p:cViewPr>
        <p:scale>
          <a:sx n="52" d="100"/>
          <a:sy n="52" d="100"/>
        </p:scale>
        <p:origin x="152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"/>
          <p:cNvSpPr txBox="1"/>
          <p:nvPr/>
        </p:nvSpPr>
        <p:spPr>
          <a:xfrm>
            <a:off x="3250406" y="-239713"/>
            <a:ext cx="206376" cy="63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lnSpc>
                <a:spcPts val="3800"/>
              </a:lnSpc>
              <a:spcBef>
                <a:spcPts val="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170" name="Text"/>
          <p:cNvSpPr txBox="1"/>
          <p:nvPr/>
        </p:nvSpPr>
        <p:spPr>
          <a:xfrm>
            <a:off x="18931332" y="-221458"/>
            <a:ext cx="206376" cy="634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lnSpc>
                <a:spcPts val="3800"/>
              </a:lnSpc>
              <a:spcBef>
                <a:spcPts val="0"/>
              </a:spcBef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6103" y="13063934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3" name="Line"/>
          <p:cNvSpPr/>
          <p:nvPr/>
        </p:nvSpPr>
        <p:spPr>
          <a:xfrm>
            <a:off x="869336" y="12965906"/>
            <a:ext cx="22594529" cy="1"/>
          </a:xfrm>
          <a:prstGeom prst="line">
            <a:avLst/>
          </a:prstGeom>
          <a:ln w="63500">
            <a:solidFill>
              <a:srgbClr val="1319F8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4" name="Rectangle"/>
          <p:cNvSpPr/>
          <p:nvPr/>
        </p:nvSpPr>
        <p:spPr>
          <a:xfrm>
            <a:off x="-1" y="-1"/>
            <a:ext cx="24384001" cy="2449514"/>
          </a:xfrm>
          <a:prstGeom prst="rect">
            <a:avLst/>
          </a:prstGeom>
          <a:solidFill>
            <a:srgbClr val="26578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page1image1783456.jpg" descr="page1image1783456.jpg">
            <a:extLst>
              <a:ext uri="{FF2B5EF4-FFF2-40B4-BE49-F238E27FC236}">
                <a16:creationId xmlns:a16="http://schemas.microsoft.com/office/drawing/2014/main" id="{09BEAA00-209A-ED9C-B484-8C20CF5C292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022049" y="102206"/>
            <a:ext cx="2222501" cy="222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8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TAR Highlights: Recent results from STAR"/>
          <p:cNvSpPr txBox="1"/>
          <p:nvPr/>
        </p:nvSpPr>
        <p:spPr>
          <a:xfrm>
            <a:off x="1315000" y="4938484"/>
            <a:ext cx="22419599" cy="100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/>
              <a:t>STAR </a:t>
            </a:r>
            <a:r>
              <a:rPr lang="en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dirty="0"/>
              <a:t>: </a:t>
            </a:r>
            <a:r>
              <a:rPr lang="en-US" dirty="0"/>
              <a:t>inner TPC &amp; at forward rapidity </a:t>
            </a:r>
            <a:endParaRPr dirty="0"/>
          </a:p>
        </p:txBody>
      </p:sp>
      <p:pic>
        <p:nvPicPr>
          <p:cNvPr id="187" name="page1image1783456.jpg" descr="page1image1783456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7131" y="579540"/>
            <a:ext cx="2222501" cy="22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Qian Yang ( 杨 钱 ) for the STAR Collaboration…"/>
          <p:cNvSpPr txBox="1"/>
          <p:nvPr/>
        </p:nvSpPr>
        <p:spPr>
          <a:xfrm>
            <a:off x="9640820" y="6858000"/>
            <a:ext cx="5102359" cy="1843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200"/>
            </a:pPr>
            <a:r>
              <a:rPr dirty="0"/>
              <a:t>Qian Yang ( </a:t>
            </a:r>
            <a:r>
              <a:rPr dirty="0">
                <a:latin typeface="Kaiti SC Regular"/>
                <a:ea typeface="Kaiti SC Regular"/>
                <a:cs typeface="Kaiti SC Regular"/>
                <a:sym typeface="Kaiti SC Regular"/>
              </a:rPr>
              <a:t>杨 </a:t>
            </a:r>
            <a:r>
              <a:rPr dirty="0" err="1">
                <a:latin typeface="Kaiti SC Regular"/>
                <a:ea typeface="Kaiti SC Regular"/>
                <a:cs typeface="Kaiti SC Regular"/>
                <a:sym typeface="Kaiti SC Regular"/>
              </a:rPr>
              <a:t>钱</a:t>
            </a:r>
            <a:r>
              <a:rPr dirty="0">
                <a:latin typeface="Kaiti SC Regular"/>
                <a:ea typeface="Kaiti SC Regular"/>
                <a:cs typeface="Kaiti SC Regular"/>
                <a:sym typeface="Kaiti SC Regular"/>
              </a:rPr>
              <a:t> </a:t>
            </a:r>
            <a:r>
              <a:rPr dirty="0"/>
              <a:t>) </a:t>
            </a:r>
            <a:endParaRPr lang="en-US" dirty="0"/>
          </a:p>
          <a:p>
            <a:pPr algn="ctr">
              <a:defRPr sz="4200"/>
            </a:pPr>
            <a:r>
              <a:rPr dirty="0"/>
              <a:t>Shandong University</a:t>
            </a:r>
          </a:p>
        </p:txBody>
      </p:sp>
      <p:pic>
        <p:nvPicPr>
          <p:cNvPr id="191" name="u=1143334547,38737553&amp;fm=253&amp;fmt=auto&amp;app=138&amp;f=JPEG.jpeg" descr="u=1143334547,38737553&amp;fm=253&amp;fmt=auto&amp;app=138&amp;f=JPE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5560" y="190357"/>
            <a:ext cx="4069169" cy="255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111BC-260F-0E85-788B-2BDDE97ED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35" y="820346"/>
            <a:ext cx="16189695" cy="1691459"/>
          </a:xfrm>
          <a:prstGeom prst="rect">
            <a:avLst/>
          </a:prstGeom>
        </p:spPr>
      </p:pic>
      <p:sp>
        <p:nvSpPr>
          <p:cNvPr id="4" name="Qian Yang @ SQM 2024, Jun. 3rd - Jun. 7th 2024">
            <a:extLst>
              <a:ext uri="{FF2B5EF4-FFF2-40B4-BE49-F238E27FC236}">
                <a16:creationId xmlns:a16="http://schemas.microsoft.com/office/drawing/2014/main" id="{D0DA6C64-C981-F138-701E-D2FF39E86B8A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5" name="2024/06/03">
            <a:extLst>
              <a:ext uri="{FF2B5EF4-FFF2-40B4-BE49-F238E27FC236}">
                <a16:creationId xmlns:a16="http://schemas.microsoft.com/office/drawing/2014/main" id="{D93FF4FC-C014-138B-741B-44287546CEB1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8098754" y="6858000"/>
            <a:ext cx="934390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Forward Upgrade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3D97AB-C230-ADA1-D2CD-D5F02E209CB2}"/>
              </a:ext>
            </a:extLst>
          </p:cNvPr>
          <p:cNvSpPr/>
          <p:nvPr/>
        </p:nvSpPr>
        <p:spPr>
          <a:xfrm>
            <a:off x="14173200" y="2822191"/>
            <a:ext cx="8013032" cy="2769548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55158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Forward Upgrade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C5B730-49CC-E155-0D89-FF4CF87AA2EF}"/>
              </a:ext>
            </a:extLst>
          </p:cNvPr>
          <p:cNvGrpSpPr>
            <a:grpSpLocks noChangeAspect="1"/>
          </p:cNvGrpSpPr>
          <p:nvPr/>
        </p:nvGrpSpPr>
        <p:grpSpPr>
          <a:xfrm>
            <a:off x="1950447" y="2822191"/>
            <a:ext cx="20067343" cy="9847258"/>
            <a:chOff x="86917" y="870729"/>
            <a:chExt cx="11417139" cy="56025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695D7A-E6BC-BE13-F168-B69367EDA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52"/>
            <a:stretch/>
          </p:blipFill>
          <p:spPr>
            <a:xfrm>
              <a:off x="86917" y="870729"/>
              <a:ext cx="11417139" cy="56025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E48044-D0E9-7721-DC7A-4B9B56A64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945" y="2446439"/>
              <a:ext cx="3628887" cy="821162"/>
            </a:xfrm>
            <a:prstGeom prst="rect">
              <a:avLst/>
            </a:prstGeom>
          </p:spPr>
        </p:pic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63D97AB-C230-ADA1-D2CD-D5F02E209CB2}"/>
              </a:ext>
            </a:extLst>
          </p:cNvPr>
          <p:cNvSpPr/>
          <p:nvPr/>
        </p:nvSpPr>
        <p:spPr>
          <a:xfrm>
            <a:off x="14173200" y="2822191"/>
            <a:ext cx="8013032" cy="2769548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D8D32-6213-1BCA-7FEC-9595347FBCD0}"/>
              </a:ext>
            </a:extLst>
          </p:cNvPr>
          <p:cNvSpPr txBox="1"/>
          <p:nvPr/>
        </p:nvSpPr>
        <p:spPr>
          <a:xfrm>
            <a:off x="15666169" y="3312344"/>
            <a:ext cx="5118389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</a:t>
            </a:r>
            <a:r>
              <a:rPr kumimoji="0" lang="en-CN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eal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event</a:t>
            </a: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altLang="zh-CN" sz="4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display</a:t>
            </a: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35082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94" name="Qian Yang @ SQM 2024, Jun. 3rd - Jun. 7th 2024"/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95" name="2024/06/03"/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83361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STAR Forward Upgrade: Overview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B4C7D6E-1DEB-55AE-CEC1-85174E4DB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53" y="3145589"/>
            <a:ext cx="10126306" cy="780983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E175B04-AA49-F517-9CC6-81085CB8FC51}"/>
              </a:ext>
            </a:extLst>
          </p:cNvPr>
          <p:cNvSpPr txBox="1"/>
          <p:nvPr/>
        </p:nvSpPr>
        <p:spPr>
          <a:xfrm>
            <a:off x="12461516" y="3004785"/>
            <a:ext cx="1108027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+mj-lt"/>
                <a:cs typeface="Arial" panose="020B0604020202020204" pitchFamily="34" charset="0"/>
              </a:rPr>
              <a:t>Installed at</a:t>
            </a:r>
            <a:r>
              <a:rPr lang="zh-CN" alt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STAR successfully in 2021, and started taking data from 2022 (Run 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69A39CF-C556-8FAF-CB38-5328FAFC6BD6}"/>
                  </a:ext>
                </a:extLst>
              </p:cNvPr>
              <p:cNvSpPr txBox="1"/>
              <p:nvPr/>
            </p:nvSpPr>
            <p:spPr>
              <a:xfrm>
                <a:off x="843541" y="11259778"/>
                <a:ext cx="12254948" cy="1277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Locate at STAR west side, 2.5 &lt;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η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4</a:t>
                </a:r>
              </a:p>
              <a:p>
                <a:pPr>
                  <a:lnSpc>
                    <a:spcPct val="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Similar coverage as the EIC</a:t>
                </a:r>
                <a:r>
                  <a:rPr lang="zh-CN" alt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detector’s hadron endcap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69A39CF-C556-8FAF-CB38-5328FAFC6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41" y="11259778"/>
                <a:ext cx="12254948" cy="1277209"/>
              </a:xfrm>
              <a:prstGeom prst="rect">
                <a:avLst/>
              </a:prstGeom>
              <a:blipFill>
                <a:blip r:embed="rId3"/>
                <a:stretch>
                  <a:fillRect l="-1553" t="-10784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8F7E43-6D11-E3C1-6DE4-9CB5CD01059C}"/>
                  </a:ext>
                </a:extLst>
              </p:cNvPr>
              <p:cNvSpPr txBox="1"/>
              <p:nvPr/>
            </p:nvSpPr>
            <p:spPr>
              <a:xfrm>
                <a:off x="12461516" y="4880961"/>
                <a:ext cx="11080274" cy="3077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F</a:t>
                </a:r>
                <a:r>
                  <a:rPr lang="en-US" sz="4000" b="1" dirty="0">
                    <a:cs typeface="Arial" panose="020B0604020202020204" pitchFamily="34" charset="0"/>
                  </a:rPr>
                  <a:t>orward</a:t>
                </a:r>
                <a:r>
                  <a:rPr lang="zh-CN" altLang="en-US" sz="4000" b="1" dirty="0">
                    <a:cs typeface="Arial" panose="020B0604020202020204" pitchFamily="34" charset="0"/>
                  </a:rPr>
                  <a:t> </a:t>
                </a:r>
                <a:r>
                  <a:rPr lang="en-US" altLang="zh-CN" sz="40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</a:t>
                </a:r>
                <a:r>
                  <a:rPr lang="en-US" altLang="zh-CN" sz="4000" b="1" dirty="0">
                    <a:cs typeface="Arial" panose="020B0604020202020204" pitchFamily="34" charset="0"/>
                  </a:rPr>
                  <a:t>racking</a:t>
                </a:r>
                <a:r>
                  <a:rPr lang="zh-CN" altLang="en-US" sz="4000" b="1" dirty="0">
                    <a:cs typeface="Arial" panose="020B0604020202020204" pitchFamily="34" charset="0"/>
                  </a:rPr>
                  <a:t> </a:t>
                </a:r>
                <a:r>
                  <a:rPr lang="en-US" altLang="zh-CN" sz="40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S</a:t>
                </a:r>
                <a:r>
                  <a:rPr lang="en-US" altLang="zh-CN" sz="4000" b="1" dirty="0">
                    <a:cs typeface="Arial" panose="020B0604020202020204" pitchFamily="34" charset="0"/>
                  </a:rPr>
                  <a:t>ystem:</a:t>
                </a:r>
              </a:p>
              <a:p>
                <a:pPr>
                  <a:lnSpc>
                    <a:spcPct val="0"/>
                  </a:lnSpc>
                </a:pPr>
                <a:r>
                  <a:rPr lang="en-US" sz="3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F</a:t>
                </a:r>
                <a:r>
                  <a:rPr lang="en-US" sz="3600" dirty="0">
                    <a:cs typeface="Arial" panose="020B0604020202020204" pitchFamily="34" charset="0"/>
                  </a:rPr>
                  <a:t>orward</a:t>
                </a:r>
                <a:r>
                  <a:rPr lang="zh-CN" altLang="en-US" sz="3600" dirty="0">
                    <a:cs typeface="Arial" panose="020B0604020202020204" pitchFamily="34" charset="0"/>
                  </a:rPr>
                  <a:t> </a:t>
                </a:r>
                <a:r>
                  <a:rPr lang="en-US" altLang="zh-CN" sz="3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S</a:t>
                </a:r>
                <a:r>
                  <a:rPr lang="en-US" altLang="zh-CN" sz="3600" dirty="0">
                    <a:cs typeface="Arial" panose="020B0604020202020204" pitchFamily="34" charset="0"/>
                  </a:rPr>
                  <a:t>ilicon</a:t>
                </a:r>
                <a:r>
                  <a:rPr lang="zh-CN" altLang="en-US" sz="3600" dirty="0">
                    <a:cs typeface="Arial" panose="020B0604020202020204" pitchFamily="34" charset="0"/>
                  </a:rPr>
                  <a:t> </a:t>
                </a:r>
                <a:r>
                  <a:rPr lang="en-US" altLang="zh-CN" sz="3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</a:t>
                </a:r>
                <a:r>
                  <a:rPr lang="en-US" altLang="zh-CN" sz="3600" dirty="0">
                    <a:cs typeface="Arial" panose="020B0604020202020204" pitchFamily="34" charset="0"/>
                  </a:rPr>
                  <a:t>racker (FST)</a:t>
                </a:r>
              </a:p>
              <a:p>
                <a:pPr>
                  <a:lnSpc>
                    <a:spcPct val="0"/>
                  </a:lnSpc>
                </a:pPr>
                <a:r>
                  <a:rPr lang="en-US" altLang="zh-CN" sz="3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F</a:t>
                </a:r>
                <a:r>
                  <a:rPr lang="en-US" altLang="zh-CN" sz="3600" dirty="0">
                    <a:cs typeface="Arial" panose="020B0604020202020204" pitchFamily="34" charset="0"/>
                  </a:rPr>
                  <a:t>orward small-strip </a:t>
                </a:r>
                <a:r>
                  <a:rPr lang="en-US" altLang="zh-CN" sz="3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</a:t>
                </a:r>
                <a:r>
                  <a:rPr lang="en-US" altLang="zh-CN" sz="3600" dirty="0">
                    <a:cs typeface="Arial" panose="020B0604020202020204" pitchFamily="34" charset="0"/>
                  </a:rPr>
                  <a:t>hin</a:t>
                </a:r>
                <a:r>
                  <a:rPr lang="en-US" altLang="zh-CN" sz="3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zh-CN" sz="3600" dirty="0">
                    <a:cs typeface="Arial" panose="020B0604020202020204" pitchFamily="34" charset="0"/>
                  </a:rPr>
                  <a:t>Gap Chamber </a:t>
                </a:r>
                <a:r>
                  <a:rPr lang="en-US" altLang="zh-CN" sz="3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</a:t>
                </a:r>
                <a:r>
                  <a:rPr lang="en-US" altLang="zh-CN" sz="3600" dirty="0">
                    <a:cs typeface="Arial" panose="020B0604020202020204" pitchFamily="34" charset="0"/>
                  </a:rPr>
                  <a:t>racker (FTT)</a:t>
                </a:r>
              </a:p>
              <a:p>
                <a:pPr marL="571500" indent="-571500">
                  <a:lnSpc>
                    <a:spcPct val="0"/>
                  </a:lnSpc>
                  <a:buFont typeface="Wingdings" pitchFamily="2" charset="2"/>
                  <a:buChar char="ü"/>
                </a:pPr>
                <a:r>
                  <a:rPr lang="en-US" sz="3600" dirty="0">
                    <a:cs typeface="Arial" panose="020B0604020202020204" pitchFamily="34" charset="0"/>
                  </a:rPr>
                  <a:t>Charge separation</a:t>
                </a:r>
              </a:p>
              <a:p>
                <a:pPr marL="571500" indent="-571500">
                  <a:lnSpc>
                    <a:spcPct val="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~ 20-30% for 0.2 &lt; </a:t>
                </a:r>
                <a:r>
                  <a:rPr lang="en-US" sz="3600" dirty="0" err="1">
                    <a:cs typeface="Arial" panose="020B0604020202020204" pitchFamily="34" charset="0"/>
                  </a:rPr>
                  <a:t>p</a:t>
                </a:r>
                <a:r>
                  <a:rPr lang="en-US" sz="3600" baseline="-25000" dirty="0" err="1">
                    <a:cs typeface="Arial" panose="020B0604020202020204" pitchFamily="34" charset="0"/>
                  </a:rPr>
                  <a:t>T</a:t>
                </a:r>
                <a:r>
                  <a:rPr lang="en-US" sz="3600" baseline="-25000" dirty="0"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cs typeface="Arial" panose="020B0604020202020204" pitchFamily="34" charset="0"/>
                  </a:rPr>
                  <a:t>&lt; 2 GeV/c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8F7E43-6D11-E3C1-6DE4-9CB5CD010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1516" y="4880961"/>
                <a:ext cx="11080274" cy="3077702"/>
              </a:xfrm>
              <a:prstGeom prst="rect">
                <a:avLst/>
              </a:prstGeom>
              <a:blipFill>
                <a:blip r:embed="rId4"/>
                <a:stretch>
                  <a:fillRect l="-1947" t="-5761" r="-802" b="-658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B5B677D-7BDB-74F2-A3AF-8B73890E9838}"/>
                  </a:ext>
                </a:extLst>
              </p:cNvPr>
              <p:cNvSpPr txBox="1"/>
              <p:nvPr/>
            </p:nvSpPr>
            <p:spPr>
              <a:xfrm>
                <a:off x="12461516" y="8851666"/>
                <a:ext cx="11080274" cy="368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0"/>
                  </a:lnSpc>
                </a:pPr>
                <a:r>
                  <a:rPr lang="en-US" sz="3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Forward</a:t>
                </a:r>
                <a:r>
                  <a:rPr lang="zh-CN" altLang="en-US" sz="3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zh-CN" sz="3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Calorimeter</a:t>
                </a:r>
                <a:r>
                  <a:rPr lang="zh-CN" altLang="en-US" sz="3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zh-CN" sz="3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System:</a:t>
                </a:r>
              </a:p>
              <a:p>
                <a:pPr>
                  <a:lnSpc>
                    <a:spcPct val="0"/>
                  </a:lnSpc>
                </a:pPr>
                <a:r>
                  <a:rPr lang="en-US" sz="3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Forward</a:t>
                </a:r>
                <a:r>
                  <a:rPr lang="zh-CN" altLang="en-US" sz="3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zh-CN" sz="3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Electromagnetic Calorimeter (ECal)</a:t>
                </a:r>
              </a:p>
              <a:p>
                <a:pPr>
                  <a:lnSpc>
                    <a:spcPct val="0"/>
                  </a:lnSpc>
                </a:pPr>
                <a:r>
                  <a:rPr lang="en-US" sz="3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Forward</a:t>
                </a:r>
                <a:r>
                  <a:rPr lang="zh-CN" altLang="en-US" sz="3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zh-CN" sz="3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Hadronic Calorimeter (</a:t>
                </a:r>
                <a:r>
                  <a:rPr lang="en-US" altLang="zh-CN" sz="36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HCal</a:t>
                </a:r>
                <a:r>
                  <a:rPr lang="en-US" altLang="zh-CN" sz="3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anose="020B0604020202020204" pitchFamily="34" charset="0"/>
                  </a:rPr>
                  <a:t>)</a:t>
                </a:r>
                <a:endParaRPr lang="en-US" altLang="zh-CN" sz="1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0"/>
                  </a:lnSpc>
                  <a:buFont typeface="Wingdings" pitchFamily="2" charset="2"/>
                  <a:buChar char="ü"/>
                </a:pP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Good e/h separation</a:t>
                </a:r>
              </a:p>
              <a:p>
                <a:pPr marL="571500" indent="-571500">
                  <a:lnSpc>
                    <a:spcPct val="0"/>
                  </a:lnSpc>
                  <a:buFont typeface="Wingdings" pitchFamily="2" charset="2"/>
                  <a:buChar char="ü"/>
                </a:pP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identification</a:t>
                </a:r>
              </a:p>
              <a:p>
                <a:pPr marL="571500" indent="-571500">
                  <a:lnSpc>
                    <a:spcPct val="0"/>
                  </a:lnSpc>
                  <a:buFont typeface="Wingdings" pitchFamily="2" charset="2"/>
                  <a:buChar char="ü"/>
                </a:pP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ECal: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~10%/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pp and </a:t>
                </a:r>
                <a:r>
                  <a:rPr lang="en-US" sz="32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</a:t>
                </a: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32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0%/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AA</a:t>
                </a:r>
              </a:p>
              <a:p>
                <a:pPr marL="571500" indent="-571500">
                  <a:lnSpc>
                    <a:spcPct val="0"/>
                  </a:lnSpc>
                  <a:buFont typeface="Wingdings" pitchFamily="2" charset="2"/>
                  <a:buChar char="ü"/>
                </a:pPr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HCal: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~50%/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E</m:t>
                        </m:r>
                      </m:e>
                    </m:rad>
                  </m:oMath>
                </a14:m>
                <a:r>
                  <a:rPr lang="en-US" sz="3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pp and </a:t>
                </a:r>
                <a:r>
                  <a:rPr lang="en-US" sz="32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</a:t>
                </a:r>
                <a:endParaRPr lang="en-US" sz="3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B5B677D-7BDB-74F2-A3AF-8B73890E9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1516" y="8851666"/>
                <a:ext cx="11080274" cy="3683701"/>
              </a:xfrm>
              <a:prstGeom prst="rect">
                <a:avLst/>
              </a:prstGeom>
              <a:blipFill>
                <a:blip r:embed="rId5"/>
                <a:stretch>
                  <a:fillRect l="-1718" t="-14433" b="-44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Tracking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52528-1E13-D8E7-D978-56F2A1B95BE3}"/>
              </a:ext>
            </a:extLst>
          </p:cNvPr>
          <p:cNvSpPr txBox="1"/>
          <p:nvPr/>
        </p:nvSpPr>
        <p:spPr>
          <a:xfrm>
            <a:off x="10168907" y="3032060"/>
            <a:ext cx="117045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6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orward</a:t>
            </a:r>
            <a:r>
              <a:rPr lang="zh-CN" altLang="en-US" sz="36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kern="1200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</a:t>
            </a:r>
            <a:r>
              <a:rPr lang="en-US" altLang="zh-CN" sz="36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ilicon</a:t>
            </a:r>
            <a:r>
              <a:rPr lang="zh-CN" altLang="en-US" sz="36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kern="1200" dirty="0">
                <a:solidFill>
                  <a:srgbClr val="C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36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racker</a:t>
            </a:r>
            <a:r>
              <a:rPr lang="en-US" sz="36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disks, at 152, 165, and 179 cm from IP</a:t>
            </a:r>
          </a:p>
          <a:p>
            <a:pPr marL="742950" lvl="1" indent="-28575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 inside STAR TPC cone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endParaRPr lang="en-US" sz="36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6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orward small-strip </a:t>
            </a:r>
            <a:r>
              <a:rPr lang="en-US" sz="36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 Gap Chamber </a:t>
            </a:r>
            <a:r>
              <a:rPr lang="en-US" sz="36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racker: </a:t>
            </a:r>
          </a:p>
          <a:p>
            <a:pPr marL="742950" lvl="1" indent="-28575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disks, at 307, 325, 343 and 361 cm from IP</a:t>
            </a:r>
          </a:p>
          <a:p>
            <a:pPr marL="742950" lvl="1" indent="-28575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 inside STAR magnet pole tip opening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A7C603-5E4C-88E3-2736-FBB6F375FC4A}"/>
              </a:ext>
            </a:extLst>
          </p:cNvPr>
          <p:cNvGrpSpPr>
            <a:grpSpLocks noChangeAspect="1"/>
          </p:cNvGrpSpPr>
          <p:nvPr/>
        </p:nvGrpSpPr>
        <p:grpSpPr>
          <a:xfrm>
            <a:off x="883738" y="3564780"/>
            <a:ext cx="8216837" cy="7605999"/>
            <a:chOff x="-256222" y="1189591"/>
            <a:chExt cx="3809777" cy="3526558"/>
          </a:xfrm>
        </p:grpSpPr>
        <p:grpSp>
          <p:nvGrpSpPr>
            <p:cNvPr id="20" name="组合 15">
              <a:extLst>
                <a:ext uri="{FF2B5EF4-FFF2-40B4-BE49-F238E27FC236}">
                  <a16:creationId xmlns:a16="http://schemas.microsoft.com/office/drawing/2014/main" id="{A3A35FDE-D978-1731-FAF4-B1195B6F1BF1}"/>
                </a:ext>
              </a:extLst>
            </p:cNvPr>
            <p:cNvGrpSpPr/>
            <p:nvPr/>
          </p:nvGrpSpPr>
          <p:grpSpPr>
            <a:xfrm>
              <a:off x="613550" y="3231332"/>
              <a:ext cx="2922424" cy="1484817"/>
              <a:chOff x="1979713" y="1879069"/>
              <a:chExt cx="5270630" cy="2520279"/>
            </a:xfrm>
          </p:grpSpPr>
          <p:cxnSp>
            <p:nvCxnSpPr>
              <p:cNvPr id="26" name="直接连接符 18">
                <a:extLst>
                  <a:ext uri="{FF2B5EF4-FFF2-40B4-BE49-F238E27FC236}">
                    <a16:creationId xmlns:a16="http://schemas.microsoft.com/office/drawing/2014/main" id="{A442C2C6-880B-7727-A5D8-D2CF6D358237}"/>
                  </a:ext>
                </a:extLst>
              </p:cNvPr>
              <p:cNvCxnSpPr/>
              <p:nvPr/>
            </p:nvCxnSpPr>
            <p:spPr>
              <a:xfrm flipV="1">
                <a:off x="1979714" y="3679269"/>
                <a:ext cx="459545" cy="720079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直接连接符 19">
                <a:extLst>
                  <a:ext uri="{FF2B5EF4-FFF2-40B4-BE49-F238E27FC236}">
                    <a16:creationId xmlns:a16="http://schemas.microsoft.com/office/drawing/2014/main" id="{A2B50AD0-3CE9-F5A8-F9A8-F5AF0E2684D8}"/>
                  </a:ext>
                </a:extLst>
              </p:cNvPr>
              <p:cNvCxnSpPr/>
              <p:nvPr/>
            </p:nvCxnSpPr>
            <p:spPr>
              <a:xfrm>
                <a:off x="2425806" y="3679269"/>
                <a:ext cx="4824537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直接连接符 20">
                <a:extLst>
                  <a:ext uri="{FF2B5EF4-FFF2-40B4-BE49-F238E27FC236}">
                    <a16:creationId xmlns:a16="http://schemas.microsoft.com/office/drawing/2014/main" id="{2CCFFD3E-C77C-C798-868B-9F09F1F374E7}"/>
                  </a:ext>
                </a:extLst>
              </p:cNvPr>
              <p:cNvCxnSpPr/>
              <p:nvPr/>
            </p:nvCxnSpPr>
            <p:spPr>
              <a:xfrm>
                <a:off x="1979713" y="1879069"/>
                <a:ext cx="504056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A9D48CA-9D90-7DC7-B398-1A3A9DD6C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50" t="24420" r="33189"/>
            <a:stretch/>
          </p:blipFill>
          <p:spPr>
            <a:xfrm>
              <a:off x="-256222" y="1189591"/>
              <a:ext cx="3809777" cy="33561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7BD1BF-0CC3-FFD0-0AF0-E479C8353C71}"/>
                </a:ext>
              </a:extLst>
            </p:cNvPr>
            <p:cNvSpPr txBox="1"/>
            <p:nvPr/>
          </p:nvSpPr>
          <p:spPr>
            <a:xfrm>
              <a:off x="1999198" y="3639857"/>
              <a:ext cx="972151" cy="29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FTT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FDE28B-6111-6FDA-B033-696BBE97B453}"/>
                </a:ext>
              </a:extLst>
            </p:cNvPr>
            <p:cNvSpPr txBox="1"/>
            <p:nvPr/>
          </p:nvSpPr>
          <p:spPr>
            <a:xfrm>
              <a:off x="699360" y="3786691"/>
              <a:ext cx="972151" cy="29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FST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D0036B6-139D-B387-D0DA-B1B0A6513A7F}"/>
                </a:ext>
              </a:extLst>
            </p:cNvPr>
            <p:cNvCxnSpPr/>
            <p:nvPr/>
          </p:nvCxnSpPr>
          <p:spPr>
            <a:xfrm flipV="1">
              <a:off x="985532" y="3481683"/>
              <a:ext cx="0" cy="30500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4742BF-3FC2-141C-4C04-95DF35DD2E0A}"/>
                </a:ext>
              </a:extLst>
            </p:cNvPr>
            <p:cNvCxnSpPr/>
            <p:nvPr/>
          </p:nvCxnSpPr>
          <p:spPr>
            <a:xfrm flipV="1">
              <a:off x="2198435" y="3325026"/>
              <a:ext cx="0" cy="30500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7E6B41-FA85-04BB-DCEA-22241C8A793B}"/>
                  </a:ext>
                </a:extLst>
              </p:cNvPr>
              <p:cNvSpPr txBox="1"/>
              <p:nvPr/>
            </p:nvSpPr>
            <p:spPr>
              <a:xfrm>
                <a:off x="826214" y="10874196"/>
                <a:ext cx="820255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 &lt;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η</m:t>
                    </m:r>
                  </m:oMath>
                </a14:m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4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7E6B41-FA85-04BB-DCEA-22241C8A7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14" y="10874196"/>
                <a:ext cx="8202555" cy="584775"/>
              </a:xfrm>
              <a:prstGeom prst="rect">
                <a:avLst/>
              </a:prstGeom>
              <a:blipFill>
                <a:blip r:embed="rId3"/>
                <a:stretch>
                  <a:fillRect l="-2012" t="-12766" b="-319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D906C01-6730-54F7-DA78-2BBD946DA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4946" y="7748374"/>
            <a:ext cx="6212149" cy="41115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109933-84CC-BF1F-1303-32A7A4798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5271" y="7748374"/>
            <a:ext cx="6212149" cy="4128202"/>
          </a:xfrm>
          <a:prstGeom prst="rect">
            <a:avLst/>
          </a:prstGeom>
        </p:spPr>
      </p:pic>
      <p:sp>
        <p:nvSpPr>
          <p:cNvPr id="33" name="Qian Yang @ SQM 2024, Jun. 3rd - Jun. 7th 2024">
            <a:extLst>
              <a:ext uri="{FF2B5EF4-FFF2-40B4-BE49-F238E27FC236}">
                <a16:creationId xmlns:a16="http://schemas.microsoft.com/office/drawing/2014/main" id="{274CFAE7-9D9A-E4D0-6DE2-6891E866D486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34" name="2024/06/03">
            <a:extLst>
              <a:ext uri="{FF2B5EF4-FFF2-40B4-BE49-F238E27FC236}">
                <a16:creationId xmlns:a16="http://schemas.microsoft.com/office/drawing/2014/main" id="{E56FBAB8-8012-5D87-C261-17A4D262A37D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Silicon Tracker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72C89-381B-18B4-E029-675AD9EAD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21" y="3234744"/>
            <a:ext cx="6865862" cy="90678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129624-BCF7-719A-FF8A-2B16C9ED8A50}"/>
              </a:ext>
            </a:extLst>
          </p:cNvPr>
          <p:cNvGrpSpPr>
            <a:grpSpLocks noChangeAspect="1"/>
          </p:cNvGrpSpPr>
          <p:nvPr/>
        </p:nvGrpSpPr>
        <p:grpSpPr>
          <a:xfrm>
            <a:off x="8419738" y="3234744"/>
            <a:ext cx="5126060" cy="8826170"/>
            <a:chOff x="2572062" y="1520861"/>
            <a:chExt cx="2496080" cy="42978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C3DDB9-B785-07B6-057A-6B9E37429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90" b="7490"/>
            <a:stretch/>
          </p:blipFill>
          <p:spPr>
            <a:xfrm rot="5400000">
              <a:off x="1671198" y="2421725"/>
              <a:ext cx="4297808" cy="24960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A5BEC-50F0-6425-DF73-D0A2318E9B41}"/>
                </a:ext>
              </a:extLst>
            </p:cNvPr>
            <p:cNvSpPr txBox="1"/>
            <p:nvPr/>
          </p:nvSpPr>
          <p:spPr>
            <a:xfrm>
              <a:off x="3094950" y="3169043"/>
              <a:ext cx="1637782" cy="23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Outer silicon sensor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ADFFEB-3637-2CF8-6BA3-2B47AACB3246}"/>
                  </a:ext>
                </a:extLst>
              </p:cNvPr>
              <p:cNvSpPr txBox="1"/>
              <p:nvPr/>
            </p:nvSpPr>
            <p:spPr>
              <a:xfrm>
                <a:off x="14975957" y="3161530"/>
                <a:ext cx="8288742" cy="89562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Silicon disks: 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152, 165, and 179 cm from IP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Locate inside STAR TPC cone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 modules per disk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 from Hamamatsu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endPara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Granularity: 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ϕ</m:t>
                    </m:r>
                  </m:oMath>
                </a14:m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coarse in R</a:t>
                </a:r>
              </a:p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endPara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Front-end chips: 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APV25</a:t>
                </a:r>
              </a:p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endPara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budget: 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~1% per disk</a:t>
                </a:r>
              </a:p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endPara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Reuse: </a:t>
                </a:r>
              </a:p>
              <a:p>
                <a:pPr marL="742950" lvl="1" indent="-285750" defTabSz="914400" hangingPunct="1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ü"/>
                </a:pP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</a:t>
                </a:r>
                <a:r>
                  <a:rPr lang="zh-CN" alt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DAQ</a:t>
                </a:r>
                <a:r>
                  <a:rPr lang="zh-CN" alt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system</a:t>
                </a:r>
                <a:r>
                  <a:rPr lang="zh-CN" alt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&amp;</a:t>
                </a:r>
                <a:r>
                  <a:rPr lang="zh-CN" alt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IST</a:t>
                </a:r>
                <a:r>
                  <a:rPr lang="zh-CN" alt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cooling</a:t>
                </a:r>
                <a:r>
                  <a:rPr lang="zh-CN" alt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system</a:t>
                </a:r>
                <a:endPara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914400" hangingPunct="1">
                  <a:lnSpc>
                    <a:spcPct val="100000"/>
                  </a:lnSpc>
                  <a:spcBef>
                    <a:spcPts val="0"/>
                  </a:spcBef>
                </a:pPr>
                <a:endPara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ADFFEB-3637-2CF8-6BA3-2B47AACB3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5957" y="3161530"/>
                <a:ext cx="8288742" cy="8956298"/>
              </a:xfrm>
              <a:prstGeom prst="rect">
                <a:avLst/>
              </a:prstGeom>
              <a:blipFill>
                <a:blip r:embed="rId4"/>
                <a:stretch>
                  <a:fillRect l="-1838" t="-99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8005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161924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Silicon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– Prototype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Module Performance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pic>
        <p:nvPicPr>
          <p:cNvPr id="6146" name="Picture 2" descr="page11image1338417264">
            <a:extLst>
              <a:ext uri="{FF2B5EF4-FFF2-40B4-BE49-F238E27FC236}">
                <a16:creationId xmlns:a16="http://schemas.microsoft.com/office/drawing/2014/main" id="{322AB7E9-B5E5-5431-06E3-CC967E65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34" y="4125763"/>
            <a:ext cx="5268501" cy="39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66F10D-D06D-5DC3-16C0-A74F2503A344}"/>
              </a:ext>
            </a:extLst>
          </p:cNvPr>
          <p:cNvSpPr txBox="1"/>
          <p:nvPr/>
        </p:nvSpPr>
        <p:spPr>
          <a:xfrm>
            <a:off x="7831806" y="8428305"/>
            <a:ext cx="6428156" cy="590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3600" b="1" dirty="0">
                <a:solidFill>
                  <a:srgbClr val="2D18FF"/>
                </a:solidFill>
              </a:rPr>
              <a:t>T-Board production at SDU</a:t>
            </a:r>
          </a:p>
        </p:txBody>
      </p:sp>
      <p:pic>
        <p:nvPicPr>
          <p:cNvPr id="6149" name="Picture 5" descr="page11image1338416960">
            <a:extLst>
              <a:ext uri="{FF2B5EF4-FFF2-40B4-BE49-F238E27FC236}">
                <a16:creationId xmlns:a16="http://schemas.microsoft.com/office/drawing/2014/main" id="{2E4C7E9F-CF86-6F88-FA6E-473138D7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01" y="3830890"/>
            <a:ext cx="5646068" cy="751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6EFA75-B693-F521-DC2E-F22DAC6EE29F}"/>
              </a:ext>
            </a:extLst>
          </p:cNvPr>
          <p:cNvSpPr txBox="1"/>
          <p:nvPr/>
        </p:nvSpPr>
        <p:spPr>
          <a:xfrm>
            <a:off x="828903" y="11689537"/>
            <a:ext cx="607524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Pre-Installation at BNL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5C97AC-0EF4-67E8-02A8-45DE7E5367F9}"/>
              </a:ext>
            </a:extLst>
          </p:cNvPr>
          <p:cNvSpPr txBox="1"/>
          <p:nvPr/>
        </p:nvSpPr>
        <p:spPr>
          <a:xfrm>
            <a:off x="7756771" y="9998967"/>
            <a:ext cx="14761972" cy="2895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Bef>
                <a:spcPts val="1500"/>
              </a:spcBef>
            </a:pPr>
            <a:r>
              <a:rPr lang="en-CN" sz="4000" dirty="0">
                <a:solidFill>
                  <a:schemeClr val="tx1"/>
                </a:solidFill>
              </a:rPr>
              <a:t>Performance of two fully asembled prototype modules evaluated with cosmis ray</a:t>
            </a:r>
          </a:p>
          <a:p>
            <a:pPr marL="571500" indent="-571500">
              <a:spcBef>
                <a:spcPts val="1500"/>
              </a:spcBef>
              <a:buFont typeface="Wingdings" pitchFamily="2" charset="2"/>
              <a:buChar char="ü"/>
            </a:pPr>
            <a:r>
              <a:rPr lang="en-CN" sz="4000" dirty="0">
                <a:solidFill>
                  <a:schemeClr val="tx1"/>
                </a:solidFill>
              </a:rPr>
              <a:t>All channels can be read out (KPP:&gt;85%)</a:t>
            </a:r>
          </a:p>
          <a:p>
            <a:pPr marL="571500" indent="-571500">
              <a:spcBef>
                <a:spcPts val="1500"/>
              </a:spcBef>
              <a:buFont typeface="Wingdings" pitchFamily="2" charset="2"/>
              <a:buChar char="ü"/>
            </a:pPr>
            <a:r>
              <a:rPr lang="en-CN" sz="4000" dirty="0">
                <a:solidFill>
                  <a:schemeClr val="tx1"/>
                </a:solidFill>
              </a:rPr>
              <a:t>Efficiency higher than 90% (KPP:&gt;90%)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6BC7C5-B35A-A5A8-6F7B-BBE38AEDB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37" y="2592058"/>
            <a:ext cx="8445162" cy="76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6930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D4B22D-1794-DB2A-4212-281A27ADE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429" y="2622340"/>
            <a:ext cx="5163285" cy="46642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4C8968-EA9F-3A68-7B6C-A871EF24F868}"/>
              </a:ext>
            </a:extLst>
          </p:cNvPr>
          <p:cNvSpPr txBox="1"/>
          <p:nvPr/>
        </p:nvSpPr>
        <p:spPr>
          <a:xfrm>
            <a:off x="1315489" y="3475213"/>
            <a:ext cx="10064148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disks:</a:t>
            </a:r>
            <a:r>
              <a:rPr lang="en-US" sz="32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307, 325, 343 and 361 cm from IP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pentagon module per disk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technique developed by ATLAS</a:t>
            </a:r>
          </a:p>
          <a:p>
            <a:pPr marL="457200" lvl="1" indent="0" defTabSz="914400" hangingPunct="1">
              <a:lnSpc>
                <a:spcPct val="100000"/>
              </a:lnSpc>
              <a:spcBef>
                <a:spcPts val="0"/>
              </a:spcBef>
            </a:pPr>
            <a:endParaRPr lang="en-US" sz="32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gas: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zh-CN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45%</a:t>
            </a:r>
            <a:r>
              <a:rPr lang="zh-CN" alt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n-pentane + </a:t>
            </a:r>
            <a:r>
              <a:rPr lang="en-US" altLang="zh-CN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55%</a:t>
            </a:r>
            <a:r>
              <a:rPr lang="zh-CN" alt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3200" kern="12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endParaRPr lang="en-US" sz="32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resolution: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200 um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endParaRPr lang="en-US" sz="32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budget: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~0.5% per layer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endParaRPr lang="en-US" sz="32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Readout: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VMM</a:t>
            </a:r>
            <a:r>
              <a:rPr lang="zh-CN" altLang="en-US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</a:p>
        </p:txBody>
      </p:sp>
      <p:pic>
        <p:nvPicPr>
          <p:cNvPr id="4" name="Picture 3" descr="page13image1359885856">
            <a:extLst>
              <a:ext uri="{FF2B5EF4-FFF2-40B4-BE49-F238E27FC236}">
                <a16:creationId xmlns:a16="http://schemas.microsoft.com/office/drawing/2014/main" id="{E93B3FE0-B0C9-3498-5B40-961E9C3F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685" y="8308737"/>
            <a:ext cx="5175029" cy="388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4C298-EE88-F626-9890-52C682DF8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603" y="2566838"/>
            <a:ext cx="4587330" cy="4894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192182-6170-182F-FE0A-03069C006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467" y="8308737"/>
            <a:ext cx="7671931" cy="38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099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C8968-EA9F-3A68-7B6C-A871EF24F868}"/>
              </a:ext>
            </a:extLst>
          </p:cNvPr>
          <p:cNvSpPr txBox="1"/>
          <p:nvPr/>
        </p:nvSpPr>
        <p:spPr>
          <a:xfrm>
            <a:off x="870591" y="2931579"/>
            <a:ext cx="10064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4000" b="1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en-US" sz="4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 since 2018:</a:t>
            </a:r>
            <a:r>
              <a:rPr lang="en-US" sz="4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zh-CN" altLang="en-US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</a:t>
            </a:r>
            <a:r>
              <a:rPr lang="zh-CN" altLang="en-US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module </a:t>
            </a:r>
            <a:r>
              <a:rPr lang="en-US" altLang="zh-CN" sz="40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protoypes</a:t>
            </a:r>
            <a:endParaRPr lang="en-US" sz="40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F34A1-5575-A4D9-0EBA-730426E0F054}"/>
              </a:ext>
            </a:extLst>
          </p:cNvPr>
          <p:cNvSpPr txBox="1"/>
          <p:nvPr/>
        </p:nvSpPr>
        <p:spPr>
          <a:xfrm>
            <a:off x="13304884" y="3027832"/>
            <a:ext cx="10064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Integrations &amp; DQA: </a:t>
            </a:r>
            <a:r>
              <a:rPr lang="en-US" sz="4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BNL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40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&amp; software: </a:t>
            </a:r>
            <a:r>
              <a:rPr lang="en-US" sz="40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BNL, SDU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770C911-E048-CD77-CBEA-ECA0184DE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49730"/>
              </p:ext>
            </p:extLst>
          </p:nvPr>
        </p:nvGraphicFramePr>
        <p:xfrm>
          <a:off x="8861307" y="4838030"/>
          <a:ext cx="14929767" cy="2569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70561">
                  <a:extLst>
                    <a:ext uri="{9D8B030D-6E8A-4147-A177-3AD203B41FA5}">
                      <a16:colId xmlns:a16="http://schemas.microsoft.com/office/drawing/2014/main" val="2314142788"/>
                    </a:ext>
                  </a:extLst>
                </a:gridCol>
                <a:gridCol w="3580198">
                  <a:extLst>
                    <a:ext uri="{9D8B030D-6E8A-4147-A177-3AD203B41FA5}">
                      <a16:colId xmlns:a16="http://schemas.microsoft.com/office/drawing/2014/main" val="2674673205"/>
                    </a:ext>
                  </a:extLst>
                </a:gridCol>
                <a:gridCol w="3314997">
                  <a:extLst>
                    <a:ext uri="{9D8B030D-6E8A-4147-A177-3AD203B41FA5}">
                      <a16:colId xmlns:a16="http://schemas.microsoft.com/office/drawing/2014/main" val="3319720863"/>
                    </a:ext>
                  </a:extLst>
                </a:gridCol>
                <a:gridCol w="3264011">
                  <a:extLst>
                    <a:ext uri="{9D8B030D-6E8A-4147-A177-3AD203B41FA5}">
                      <a16:colId xmlns:a16="http://schemas.microsoft.com/office/drawing/2014/main" val="278520934"/>
                    </a:ext>
                  </a:extLst>
                </a:gridCol>
              </a:tblGrid>
              <a:tr h="642366">
                <a:tc>
                  <a:txBody>
                    <a:bodyPr/>
                    <a:lstStyle/>
                    <a:p>
                      <a:r>
                        <a:rPr lang="en-CN" sz="3600" dirty="0">
                          <a:solidFill>
                            <a:schemeClr val="bg1"/>
                          </a:solidFill>
                        </a:rPr>
                        <a:t>Detector 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N" sz="3600" dirty="0">
                          <a:solidFill>
                            <a:schemeClr val="bg1"/>
                          </a:solidFill>
                        </a:rPr>
                        <a:t>Produced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N" sz="3600" dirty="0">
                          <a:solidFill>
                            <a:schemeClr val="bg1"/>
                          </a:solidFill>
                        </a:rPr>
                        <a:t>Shipped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N" sz="3600" dirty="0">
                          <a:solidFill>
                            <a:schemeClr val="bg1"/>
                          </a:solidFill>
                        </a:rPr>
                        <a:t>Installed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261456"/>
                  </a:ext>
                </a:extLst>
              </a:tr>
              <a:tr h="642366">
                <a:tc>
                  <a:txBody>
                    <a:bodyPr/>
                    <a:lstStyle/>
                    <a:p>
                      <a:r>
                        <a:rPr lang="en-CN" sz="3600" dirty="0"/>
                        <a:t>1</a:t>
                      </a:r>
                      <a:r>
                        <a:rPr lang="en-CN" sz="3600" baseline="30000" dirty="0"/>
                        <a:t>st</a:t>
                      </a:r>
                      <a:r>
                        <a:rPr lang="en-CN" sz="3600" dirty="0"/>
                        <a:t> prototype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Oct. 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Jan.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Jun.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8767012"/>
                  </a:ext>
                </a:extLst>
              </a:tr>
              <a:tr h="642366"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3600" dirty="0"/>
                        <a:t>2</a:t>
                      </a:r>
                      <a:r>
                        <a:rPr lang="en-CN" sz="3600" baseline="30000" dirty="0"/>
                        <a:t>nd</a:t>
                      </a:r>
                      <a:r>
                        <a:rPr lang="en-CN" sz="3600" dirty="0"/>
                        <a:t> prototype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Jan.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Jul.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May.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776268"/>
                  </a:ext>
                </a:extLst>
              </a:tr>
              <a:tr h="642366"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sz="3600" dirty="0"/>
                        <a:t>3</a:t>
                      </a:r>
                      <a:r>
                        <a:rPr lang="en-CN" sz="3600" baseline="30000" dirty="0"/>
                        <a:t>rd</a:t>
                      </a:r>
                      <a:r>
                        <a:rPr lang="en-CN" sz="3600" dirty="0"/>
                        <a:t> prototype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Oct.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Jun.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N" sz="3600" dirty="0"/>
                        <a:t>Sep.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9780747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7A5903F-206F-D0E7-E6D9-1B9BA838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529" y="8324005"/>
            <a:ext cx="9045068" cy="4201026"/>
          </a:xfrm>
          <a:prstGeom prst="rect">
            <a:avLst/>
          </a:prstGeom>
        </p:spPr>
      </p:pic>
      <p:pic>
        <p:nvPicPr>
          <p:cNvPr id="7171" name="Picture 3" descr="page13image1359885856">
            <a:extLst>
              <a:ext uri="{FF2B5EF4-FFF2-40B4-BE49-F238E27FC236}">
                <a16:creationId xmlns:a16="http://schemas.microsoft.com/office/drawing/2014/main" id="{7EE62619-078E-7C61-FF9B-85FD22FA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824" y="8577703"/>
            <a:ext cx="4924840" cy="369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age13image1359880816">
            <a:extLst>
              <a:ext uri="{FF2B5EF4-FFF2-40B4-BE49-F238E27FC236}">
                <a16:creationId xmlns:a16="http://schemas.microsoft.com/office/drawing/2014/main" id="{C8A3E8C1-3838-8289-73BA-BD98151C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63" y="6630037"/>
            <a:ext cx="3711396" cy="493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B14EAC-3B70-0286-AABF-590E52837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4" y="4838030"/>
            <a:ext cx="4345439" cy="3951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A5A144-0D00-6675-69C1-D0F9FCB3F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65" y="5944293"/>
            <a:ext cx="3781992" cy="5494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A978C1-375B-B849-DBC3-0BF97A540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824" y="7866014"/>
            <a:ext cx="4625367" cy="6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554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Arial" panose="020B0604020202020204" pitchFamily="34" charset="0"/>
                <a:cs typeface="Arial" panose="020B0604020202020204" pitchFamily="34" charset="0"/>
              </a:rPr>
              <a:t>sTGC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784369-2AB2-33AF-BD0D-6CEE081EA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52" y="2633099"/>
            <a:ext cx="22108696" cy="102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587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4067AD-BC43-41FF-CE00-C386E6CC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45" y="2823175"/>
            <a:ext cx="13839621" cy="54109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69D8F5-60AD-BFAC-3E32-9F8D45C8F93E}"/>
              </a:ext>
            </a:extLst>
          </p:cNvPr>
          <p:cNvSpPr txBox="1"/>
          <p:nvPr/>
        </p:nvSpPr>
        <p:spPr>
          <a:xfrm>
            <a:off x="14989363" y="3596719"/>
            <a:ext cx="8796695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6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FST :</a:t>
            </a:r>
          </a:p>
          <a:p>
            <a:pPr marL="342900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HV: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140V for inner module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160V for outer module</a:t>
            </a:r>
          </a:p>
          <a:p>
            <a:pPr marL="342900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</a:t>
            </a:r>
            <a:r>
              <a:rPr lang="zh-CN" altLang="en-US" sz="36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map</a:t>
            </a: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expectations given known missing APVs and lower bias</a:t>
            </a:r>
            <a:r>
              <a:rPr lang="zh-CN" altLang="en-US" sz="36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voltages on a few of the sensors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sz="36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FTT :</a:t>
            </a:r>
          </a:p>
          <a:p>
            <a:pPr marL="342900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HV: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2900V for data taking</a:t>
            </a:r>
          </a:p>
          <a:p>
            <a:pPr marL="342900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 multiplicity: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Consisting</a:t>
            </a:r>
            <a:r>
              <a:rPr lang="zh-CN" altLang="en-US" sz="36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predominately minimum bias triggered events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61A9EF-22B7-2863-A34E-CD085F67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41" y="8256686"/>
            <a:ext cx="6760417" cy="45182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9BF165-D5E2-62DE-4C92-CD47F8597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515" y="8390616"/>
            <a:ext cx="5703432" cy="43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940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90286"/>
            <a:ext cx="20879678" cy="91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CN" dirty="0"/>
              <a:t>RHIC-STAR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72116-CA72-3152-BBF3-06DE4B98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45" y="2743674"/>
            <a:ext cx="19966310" cy="9569908"/>
          </a:xfrm>
          <a:prstGeom prst="rect">
            <a:avLst/>
          </a:prstGeom>
        </p:spPr>
      </p:pic>
      <p:sp>
        <p:nvSpPr>
          <p:cNvPr id="4" name="Qian Yang @ SQM 2024, Jun. 3rd - Jun. 7th 2024">
            <a:extLst>
              <a:ext uri="{FF2B5EF4-FFF2-40B4-BE49-F238E27FC236}">
                <a16:creationId xmlns:a16="http://schemas.microsoft.com/office/drawing/2014/main" id="{F13BE7FA-BFC8-4C71-7701-AFC70C7EB408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5" name="2024/06/03">
            <a:extLst>
              <a:ext uri="{FF2B5EF4-FFF2-40B4-BE49-F238E27FC236}">
                <a16:creationId xmlns:a16="http://schemas.microsoft.com/office/drawing/2014/main" id="{4DB3712D-C21E-66E6-C465-F54DAA5BDABD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629132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11" name="Outline"/>
          <p:cNvSpPr txBox="1"/>
          <p:nvPr/>
        </p:nvSpPr>
        <p:spPr>
          <a:xfrm>
            <a:off x="181975" y="783362"/>
            <a:ext cx="20879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multiplicity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Match</a:t>
            </a:r>
            <a:r>
              <a:rPr lang="zh-CN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6000" dirty="0">
                <a:latin typeface="Arial" panose="020B0604020202020204" pitchFamily="34" charset="0"/>
                <a:cs typeface="Arial" panose="020B0604020202020204" pitchFamily="34" charset="0"/>
              </a:rPr>
              <a:t>to FCS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A49663-56CD-E603-FD5A-A579C39B395B}"/>
              </a:ext>
            </a:extLst>
          </p:cNvPr>
          <p:cNvSpPr txBox="1"/>
          <p:nvPr/>
        </p:nvSpPr>
        <p:spPr>
          <a:xfrm>
            <a:off x="18552695" y="8904902"/>
            <a:ext cx="102657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" name="2024/06/03">
            <a:extLst>
              <a:ext uri="{FF2B5EF4-FFF2-40B4-BE49-F238E27FC236}">
                <a16:creationId xmlns:a16="http://schemas.microsoft.com/office/drawing/2014/main" id="{F65EBAC5-0218-9F5A-985F-4486A59F2736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3" name="Qian Yang @ SQM 2024, Jun. 3rd - Jun. 7th 2024">
            <a:extLst>
              <a:ext uri="{FF2B5EF4-FFF2-40B4-BE49-F238E27FC236}">
                <a16:creationId xmlns:a16="http://schemas.microsoft.com/office/drawing/2014/main" id="{A74BCE5C-2DB6-7B5A-1B6A-82DEFB1071B4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7A665-EBB8-F8F0-B3E2-F6ABF5BC7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84" y="2714850"/>
            <a:ext cx="21232920" cy="6021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43E1B2-F9D4-94BF-3E1B-5DEC01EF9547}"/>
              </a:ext>
            </a:extLst>
          </p:cNvPr>
          <p:cNvSpPr txBox="1"/>
          <p:nvPr/>
        </p:nvSpPr>
        <p:spPr>
          <a:xfrm>
            <a:off x="9867327" y="9771265"/>
            <a:ext cx="1376269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Match</a:t>
            </a:r>
            <a:r>
              <a:rPr lang="zh-CN" altLang="en-US" sz="32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to FCS: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zh-CN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Matched(narrow peak) + Random background(wide peak)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zh-CN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Good alignment between FTS and FCS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zh-CN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More analysis is ongoing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89224-3589-821D-2773-C7079C640A33}"/>
              </a:ext>
            </a:extLst>
          </p:cNvPr>
          <p:cNvSpPr txBox="1"/>
          <p:nvPr/>
        </p:nvSpPr>
        <p:spPr>
          <a:xfrm>
            <a:off x="2258658" y="9780953"/>
            <a:ext cx="61056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3200" b="1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Charged track multiplicity:</a:t>
            </a:r>
            <a:r>
              <a:rPr lang="en-US" altLang="zh-CN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800100" lvl="1" indent="-342900" defTabSz="914400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zh-CN" sz="3200" kern="12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Reasonable result </a:t>
            </a:r>
          </a:p>
        </p:txBody>
      </p:sp>
    </p:spTree>
    <p:extLst>
      <p:ext uri="{BB962C8B-B14F-4D97-AF65-F5344CB8AC3E}">
        <p14:creationId xmlns:p14="http://schemas.microsoft.com/office/powerpoint/2010/main" val="265509504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60" name="Summary"/>
          <p:cNvSpPr txBox="1"/>
          <p:nvPr/>
        </p:nvSpPr>
        <p:spPr>
          <a:xfrm>
            <a:off x="181975" y="746673"/>
            <a:ext cx="20879678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t>Summary</a:t>
            </a:r>
          </a:p>
        </p:txBody>
      </p:sp>
      <p:sp>
        <p:nvSpPr>
          <p:cNvPr id="2" name="Qian Yang @ SQM 2024, Jun. 3rd - Jun. 7th 2024">
            <a:extLst>
              <a:ext uri="{FF2B5EF4-FFF2-40B4-BE49-F238E27FC236}">
                <a16:creationId xmlns:a16="http://schemas.microsoft.com/office/drawing/2014/main" id="{D56F1E10-3BF1-C82C-F50B-F56C25687FC8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3" name="2024/06/03">
            <a:extLst>
              <a:ext uri="{FF2B5EF4-FFF2-40B4-BE49-F238E27FC236}">
                <a16:creationId xmlns:a16="http://schemas.microsoft.com/office/drawing/2014/main" id="{E5434477-2581-DA1E-75A4-31F98638F558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pic>
        <p:nvPicPr>
          <p:cNvPr id="6" name="Picture 3" descr="page4image1340810160">
            <a:extLst>
              <a:ext uri="{FF2B5EF4-FFF2-40B4-BE49-F238E27FC236}">
                <a16:creationId xmlns:a16="http://schemas.microsoft.com/office/drawing/2014/main" id="{584C9477-3C4D-29D2-2CB5-16A46B39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76" y="3506544"/>
            <a:ext cx="10449725" cy="373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EF32B-E13B-789A-A5F5-128E3C08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411" y="8114030"/>
            <a:ext cx="6212149" cy="4111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8FD4FA-EEFB-40FE-78B9-6CF5A11F3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9008" y="8088492"/>
            <a:ext cx="6212149" cy="4128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B9E757-D895-2C9D-4536-1E3AE8C934A1}"/>
              </a:ext>
            </a:extLst>
          </p:cNvPr>
          <p:cNvSpPr txBox="1"/>
          <p:nvPr/>
        </p:nvSpPr>
        <p:spPr>
          <a:xfrm>
            <a:off x="2393668" y="2727506"/>
            <a:ext cx="8732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STAR detector has a new inner core</a:t>
            </a:r>
            <a:r>
              <a:rPr lang="en-US" altLang="zh-CN" sz="3600" kern="1200" dirty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76727-E6C1-8AEF-9686-7665F58D1C82}"/>
              </a:ext>
            </a:extLst>
          </p:cNvPr>
          <p:cNvSpPr txBox="1"/>
          <p:nvPr/>
        </p:nvSpPr>
        <p:spPr>
          <a:xfrm>
            <a:off x="12281082" y="3772017"/>
            <a:ext cx="11061290" cy="26740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0" u="none" strike="noStrike" dirty="0">
                <a:solidFill>
                  <a:schemeClr val="tx1"/>
                </a:solidFill>
                <a:effectLst/>
              </a:rPr>
              <a:t>“</a:t>
            </a: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High-quality, fully tested MWPC modules that met or exceeded the required performance specifications"</a:t>
            </a:r>
            <a:endParaRPr kumimoji="0" lang="en-CN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ea typeface="+mn-ea"/>
              <a:cs typeface="+mn-cs"/>
              <a:sym typeface="Helvetica Neue"/>
            </a:endParaRPr>
          </a:p>
        </p:txBody>
      </p:sp>
      <p:sp>
        <p:nvSpPr>
          <p:cNvPr id="12" name="Forward detector data taking since 2022">
            <a:extLst>
              <a:ext uri="{FF2B5EF4-FFF2-40B4-BE49-F238E27FC236}">
                <a16:creationId xmlns:a16="http://schemas.microsoft.com/office/drawing/2014/main" id="{D56955C8-627A-EBB3-7E4E-0FC90D5C1412}"/>
              </a:ext>
            </a:extLst>
          </p:cNvPr>
          <p:cNvSpPr txBox="1"/>
          <p:nvPr/>
        </p:nvSpPr>
        <p:spPr>
          <a:xfrm>
            <a:off x="1760759" y="9547299"/>
            <a:ext cx="704671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Forward detector data taking since 2022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90286"/>
            <a:ext cx="20879678" cy="91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Physics</a:t>
            </a:r>
            <a:r>
              <a:rPr lang="en-US" altLang="zh-CN" dirty="0"/>
              <a:t> Programs at RHIC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2455A45-4733-0FA4-0E25-76E32AFD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402" y="5582523"/>
            <a:ext cx="11051598" cy="6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D352B7-96ED-F737-B00B-BD98D3E10885}"/>
              </a:ext>
            </a:extLst>
          </p:cNvPr>
          <p:cNvSpPr txBox="1"/>
          <p:nvPr/>
        </p:nvSpPr>
        <p:spPr>
          <a:xfrm>
            <a:off x="1767189" y="2604220"/>
            <a:ext cx="9798024" cy="2719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4000" b="1" dirty="0"/>
              <a:t>Beam Energy Scan Phase II program:</a:t>
            </a:r>
          </a:p>
          <a:p>
            <a:pPr marL="571500" indent="-5715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RHIC run 2019-2021</a:t>
            </a:r>
          </a:p>
          <a:p>
            <a:pPr marL="571500" indent="-5715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QCD phase diagram</a:t>
            </a:r>
          </a:p>
          <a:p>
            <a:pPr marL="571500" indent="-5715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Such as CEP, Chiral phase transition 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28AB74-FE20-7BAC-8A1C-49CBAEE2EF48}"/>
              </a:ext>
            </a:extLst>
          </p:cNvPr>
          <p:cNvGrpSpPr/>
          <p:nvPr/>
        </p:nvGrpSpPr>
        <p:grpSpPr>
          <a:xfrm>
            <a:off x="13234737" y="5414134"/>
            <a:ext cx="8469804" cy="6326715"/>
            <a:chOff x="13234737" y="5213236"/>
            <a:chExt cx="8469804" cy="63267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F139AE-ACFF-2689-B20F-CF53FAE51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1258" y="5213236"/>
              <a:ext cx="8203283" cy="632671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84B9BB-2A73-3D01-D3F5-5729F291B8E9}"/>
                </a:ext>
              </a:extLst>
            </p:cNvPr>
            <p:cNvSpPr/>
            <p:nvPr/>
          </p:nvSpPr>
          <p:spPr>
            <a:xfrm>
              <a:off x="13234737" y="5213236"/>
              <a:ext cx="3368842" cy="164476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C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14FA69-BC42-3DFE-3C65-A68C9E9BCEE2}"/>
              </a:ext>
            </a:extLst>
          </p:cNvPr>
          <p:cNvSpPr txBox="1"/>
          <p:nvPr/>
        </p:nvSpPr>
        <p:spPr>
          <a:xfrm>
            <a:off x="12818789" y="2578273"/>
            <a:ext cx="12277674" cy="3217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4000" b="1" dirty="0"/>
              <a:t>Cold and hot QCD plans:</a:t>
            </a:r>
          </a:p>
          <a:p>
            <a:pPr marL="571500" indent="-5715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RHIC run 2022-2025</a:t>
            </a:r>
          </a:p>
          <a:p>
            <a:pPr marL="571500" indent="-5715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Properties of QCD matter </a:t>
            </a:r>
          </a:p>
          <a:p>
            <a:pPr marL="571500" indent="-5715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Such as precise imaging of gluons and sea quarks inside protons 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33ADF-B7DD-D609-1E9B-ACD7219E290E}"/>
              </a:ext>
            </a:extLst>
          </p:cNvPr>
          <p:cNvSpPr txBox="1"/>
          <p:nvPr/>
        </p:nvSpPr>
        <p:spPr>
          <a:xfrm>
            <a:off x="4689823" y="12104080"/>
            <a:ext cx="296226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4000" b="1" dirty="0">
                <a:solidFill>
                  <a:srgbClr val="2D18FF"/>
                </a:solidFill>
              </a:rPr>
              <a:t>Inner TPC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96096-F3CE-1501-43AF-F11BD53DCC7C}"/>
              </a:ext>
            </a:extLst>
          </p:cNvPr>
          <p:cNvSpPr txBox="1"/>
          <p:nvPr/>
        </p:nvSpPr>
        <p:spPr>
          <a:xfrm>
            <a:off x="14679529" y="12102793"/>
            <a:ext cx="644892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4000" b="1" dirty="0">
                <a:solidFill>
                  <a:srgbClr val="2D18FF"/>
                </a:solidFill>
              </a:rPr>
              <a:t>Forward Tracking System</a:t>
            </a:r>
          </a:p>
        </p:txBody>
      </p:sp>
      <p:sp>
        <p:nvSpPr>
          <p:cNvPr id="13" name="Qian Yang @ SQM 2024, Jun. 3rd - Jun. 7th 2024">
            <a:extLst>
              <a:ext uri="{FF2B5EF4-FFF2-40B4-BE49-F238E27FC236}">
                <a16:creationId xmlns:a16="http://schemas.microsoft.com/office/drawing/2014/main" id="{72596721-CD57-77DA-BDE6-4852641F3CEA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4" name="2024/06/03">
            <a:extLst>
              <a:ext uri="{FF2B5EF4-FFF2-40B4-BE49-F238E27FC236}">
                <a16:creationId xmlns:a16="http://schemas.microsoft.com/office/drawing/2014/main" id="{DA797157-743E-26C7-F94C-1BC6BA928A41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155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90286"/>
            <a:ext cx="20879678" cy="91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inner TPC upgrade</a:t>
            </a:r>
          </a:p>
        </p:txBody>
      </p:sp>
      <p:sp>
        <p:nvSpPr>
          <p:cNvPr id="13" name="Qian Yang @ SQM 2024, Jun. 3rd - Jun. 7th 2024">
            <a:extLst>
              <a:ext uri="{FF2B5EF4-FFF2-40B4-BE49-F238E27FC236}">
                <a16:creationId xmlns:a16="http://schemas.microsoft.com/office/drawing/2014/main" id="{72596721-CD57-77DA-BDE6-4852641F3CEA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4" name="2024/06/03">
            <a:extLst>
              <a:ext uri="{FF2B5EF4-FFF2-40B4-BE49-F238E27FC236}">
                <a16:creationId xmlns:a16="http://schemas.microsoft.com/office/drawing/2014/main" id="{DA797157-743E-26C7-F94C-1BC6BA928A41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D4CA3-7B78-17DA-F7A9-96A2D226D0F2}"/>
              </a:ext>
            </a:extLst>
          </p:cNvPr>
          <p:cNvSpPr txBox="1"/>
          <p:nvPr/>
        </p:nvSpPr>
        <p:spPr>
          <a:xfrm>
            <a:off x="759490" y="3201561"/>
            <a:ext cx="1321027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ü"/>
            </a:pPr>
            <a:r>
              <a:rPr lang="en-US" sz="3600" kern="1200" dirty="0">
                <a:latin typeface="Arial" panose="020B0604020202020204"/>
              </a:rPr>
              <a:t>Inner Sectors </a:t>
            </a:r>
          </a:p>
          <a:p>
            <a:pPr lvl="4" indent="0"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kern="1200" dirty="0">
                <a:latin typeface="Arial" panose="020B0604020202020204"/>
              </a:rPr>
              <a:t>	New designed strongback</a:t>
            </a:r>
          </a:p>
          <a:p>
            <a:pPr lvl="4" indent="0"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kern="1200" dirty="0">
                <a:latin typeface="Arial" panose="020B0604020202020204"/>
              </a:rPr>
              <a:t>	New wire frames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kern="1200" dirty="0">
                <a:latin typeface="Arial" panose="020B0604020202020204"/>
              </a:rPr>
              <a:t>			</a:t>
            </a:r>
            <a:r>
              <a:rPr lang="en-US" sz="3600" kern="1200" dirty="0">
                <a:solidFill>
                  <a:srgbClr val="0070C0"/>
                </a:solidFill>
                <a:latin typeface="Arial" panose="020B0604020202020204"/>
              </a:rPr>
              <a:t>-- </a:t>
            </a:r>
            <a:r>
              <a:rPr lang="en-US" sz="3600" i="1" kern="1200" dirty="0">
                <a:solidFill>
                  <a:srgbClr val="FF0000"/>
                </a:solidFill>
                <a:latin typeface="Arial" panose="020B0604020202020204"/>
              </a:rPr>
              <a:t>R</a:t>
            </a:r>
            <a:r>
              <a:rPr lang="en-US" altLang="zh-CN" sz="3600" i="1" kern="12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</a:rPr>
              <a:t>eplace ageing wires</a:t>
            </a:r>
            <a:r>
              <a:rPr lang="en-US" altLang="zh-CN" sz="3600" i="1" kern="1200" dirty="0">
                <a:solidFill>
                  <a:srgbClr val="0070C0"/>
                </a:solidFill>
                <a:latin typeface="Arial" panose="020B0604020202020204"/>
                <a:ea typeface="黑体" panose="02010609060101010101" pitchFamily="49" charset="-122"/>
              </a:rPr>
              <a:t>, 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altLang="zh-CN" sz="3600" i="1" kern="1200" dirty="0">
                <a:solidFill>
                  <a:srgbClr val="0070C0"/>
                </a:solidFill>
                <a:latin typeface="Arial" panose="020B0604020202020204"/>
                <a:ea typeface="黑体" panose="02010609060101010101" pitchFamily="49" charset="-122"/>
              </a:rPr>
              <a:t>			   </a:t>
            </a:r>
            <a:r>
              <a:rPr lang="en-US" altLang="zh-CN" sz="3600" i="1" kern="12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</a:rPr>
              <a:t>MWPC building in Shandong University</a:t>
            </a:r>
            <a:endParaRPr lang="en-US" sz="3600" kern="1200" dirty="0">
              <a:solidFill>
                <a:srgbClr val="FF0000"/>
              </a:solidFill>
              <a:latin typeface="Arial" panose="020B0604020202020204"/>
            </a:endParaRPr>
          </a:p>
          <a:p>
            <a:pPr lvl="4" indent="0"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kern="1200" dirty="0">
                <a:latin typeface="Arial" panose="020B0604020202020204"/>
              </a:rPr>
              <a:t>	Increases readout pad rows (13 to 40) 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i="1" kern="1200" dirty="0">
                <a:solidFill>
                  <a:srgbClr val="0070C0"/>
                </a:solidFill>
                <a:latin typeface="Arial" panose="020B0604020202020204"/>
              </a:rPr>
              <a:t>                     -- </a:t>
            </a:r>
            <a:r>
              <a:rPr lang="en-US" sz="3600" i="1" kern="1200" dirty="0">
                <a:solidFill>
                  <a:srgbClr val="FF0000"/>
                </a:solidFill>
                <a:latin typeface="Arial" panose="020B0604020202020204"/>
              </a:rPr>
              <a:t>20% coverage -&gt; ~100% coverage </a:t>
            </a:r>
            <a:endParaRPr lang="en-US" sz="3600" kern="1200" dirty="0">
              <a:latin typeface="Arial" panose="020B0604020202020204"/>
            </a:endParaRP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kern="1200" dirty="0">
                <a:solidFill>
                  <a:srgbClr val="0070C0"/>
                </a:solidFill>
                <a:latin typeface="Arial" panose="020B0604020202020204"/>
              </a:rPr>
              <a:t>                     </a:t>
            </a:r>
            <a:endParaRPr lang="en-US" sz="3600" i="1" kern="1200" dirty="0">
              <a:solidFill>
                <a:srgbClr val="0070C0"/>
              </a:solidFill>
              <a:latin typeface="Arial" panose="020B0604020202020204"/>
            </a:endParaRPr>
          </a:p>
          <a:p>
            <a:pPr marL="285750" indent="-285750"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600" kern="1200" dirty="0">
                <a:latin typeface="Arial" panose="020B0604020202020204"/>
              </a:rPr>
              <a:t>New electronics for inner sectors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kern="1200" dirty="0">
                <a:solidFill>
                  <a:srgbClr val="0070C0"/>
                </a:solidFill>
                <a:latin typeface="Arial" panose="020B0604020202020204"/>
              </a:rPr>
              <a:t>                   -- </a:t>
            </a:r>
            <a:r>
              <a:rPr lang="en-US" sz="3600" i="1" kern="1200" dirty="0">
                <a:solidFill>
                  <a:srgbClr val="0070C0"/>
                </a:solidFill>
                <a:latin typeface="Arial" panose="020B0604020202020204"/>
              </a:rPr>
              <a:t>D</a:t>
            </a:r>
            <a:r>
              <a:rPr lang="en-US" altLang="zh-CN" sz="3600" i="1" kern="1200" dirty="0">
                <a:solidFill>
                  <a:srgbClr val="0070C0"/>
                </a:solidFill>
                <a:latin typeface="Arial" panose="020B0604020202020204"/>
              </a:rPr>
              <a:t>ouble</a:t>
            </a:r>
            <a:r>
              <a:rPr lang="en-US" sz="3600" i="1" kern="1200" dirty="0">
                <a:solidFill>
                  <a:srgbClr val="0070C0"/>
                </a:solidFill>
                <a:latin typeface="Arial" panose="020B0604020202020204"/>
              </a:rPr>
              <a:t> # of readout channels per FEE, 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i="1" kern="1200" dirty="0">
                <a:solidFill>
                  <a:srgbClr val="0070C0"/>
                </a:solidFill>
                <a:latin typeface="Arial" panose="020B0604020202020204"/>
              </a:rPr>
              <a:t>                       use ALICE SAMPA chip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endParaRPr lang="en-US" sz="3600" i="1" kern="1200" dirty="0">
              <a:solidFill>
                <a:srgbClr val="0070C0"/>
              </a:solidFill>
              <a:latin typeface="Arial" panose="020B0604020202020204"/>
            </a:endParaRPr>
          </a:p>
          <a:p>
            <a:pPr marL="285750" indent="-285750"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3600" kern="1200" dirty="0">
                <a:latin typeface="Arial" panose="020B0604020202020204"/>
              </a:rPr>
              <a:t>New designed insertion tools</a:t>
            </a:r>
          </a:p>
          <a:p>
            <a:pPr defTabSz="914400" hangingPunct="1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3600" kern="1200" dirty="0">
                <a:solidFill>
                  <a:srgbClr val="0070C0"/>
                </a:solidFill>
                <a:latin typeface="Arial" panose="020B0604020202020204"/>
              </a:rPr>
              <a:t>                   -- </a:t>
            </a:r>
            <a:r>
              <a:rPr lang="en-US" sz="3600" i="1" kern="1200" dirty="0">
                <a:solidFill>
                  <a:srgbClr val="0070C0"/>
                </a:solidFill>
                <a:latin typeface="Arial" panose="020B0604020202020204"/>
              </a:rPr>
              <a:t>Install and replac</a:t>
            </a:r>
            <a:r>
              <a:rPr lang="en-US" altLang="zh-CN" sz="3600" i="1" kern="1200" dirty="0">
                <a:solidFill>
                  <a:srgbClr val="0070C0"/>
                </a:solidFill>
                <a:latin typeface="Arial" panose="020B0604020202020204"/>
                <a:ea typeface="黑体" panose="02010609060101010101" pitchFamily="49" charset="-122"/>
              </a:rPr>
              <a:t>e</a:t>
            </a:r>
            <a:r>
              <a:rPr lang="en-US" sz="3600" i="1" kern="1200" dirty="0">
                <a:solidFill>
                  <a:srgbClr val="0070C0"/>
                </a:solidFill>
                <a:latin typeface="Arial" panose="020B0604020202020204"/>
              </a:rPr>
              <a:t> sectors, STAR operations</a:t>
            </a: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CFCE5E61-99B4-DB11-404C-A7BFDCDA9D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8636" y="8622312"/>
            <a:ext cx="6477750" cy="3816348"/>
          </a:xfrm>
          <a:prstGeom prst="rect">
            <a:avLst/>
          </a:prstGeom>
        </p:spPr>
      </p:pic>
      <p:pic>
        <p:nvPicPr>
          <p:cNvPr id="1027" name="Picture 3" descr="page4image1340810160">
            <a:extLst>
              <a:ext uri="{FF2B5EF4-FFF2-40B4-BE49-F238E27FC236}">
                <a16:creationId xmlns:a16="http://schemas.microsoft.com/office/drawing/2014/main" id="{30EC9F69-CA03-BD30-FD60-A3FC04F4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515" y="2916297"/>
            <a:ext cx="11879949" cy="42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79557BE-2EF9-7171-5319-9270E0873DC7}"/>
              </a:ext>
            </a:extLst>
          </p:cNvPr>
          <p:cNvSpPr/>
          <p:nvPr/>
        </p:nvSpPr>
        <p:spPr>
          <a:xfrm>
            <a:off x="16414424" y="2598822"/>
            <a:ext cx="8365116" cy="50051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4BC847-750A-9ED7-A778-33EF28F9E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790" y="2500311"/>
            <a:ext cx="52578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32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90286"/>
            <a:ext cx="20879678" cy="91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altLang="zh-CN" dirty="0"/>
              <a:t>WMPC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production at SDU</a:t>
            </a:r>
            <a:r>
              <a:rPr lang="en-US" dirty="0"/>
              <a:t> </a:t>
            </a:r>
          </a:p>
        </p:txBody>
      </p:sp>
      <p:sp>
        <p:nvSpPr>
          <p:cNvPr id="13" name="Qian Yang @ SQM 2024, Jun. 3rd - Jun. 7th 2024">
            <a:extLst>
              <a:ext uri="{FF2B5EF4-FFF2-40B4-BE49-F238E27FC236}">
                <a16:creationId xmlns:a16="http://schemas.microsoft.com/office/drawing/2014/main" id="{72596721-CD57-77DA-BDE6-4852641F3CEA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4" name="2024/06/03">
            <a:extLst>
              <a:ext uri="{FF2B5EF4-FFF2-40B4-BE49-F238E27FC236}">
                <a16:creationId xmlns:a16="http://schemas.microsoft.com/office/drawing/2014/main" id="{DA797157-743E-26C7-F94C-1BC6BA928A41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AB454E-AB55-6989-2CBA-7E4DAB07E958}"/>
              </a:ext>
            </a:extLst>
          </p:cNvPr>
          <p:cNvGrpSpPr/>
          <p:nvPr/>
        </p:nvGrpSpPr>
        <p:grpSpPr>
          <a:xfrm>
            <a:off x="1036569" y="3016642"/>
            <a:ext cx="6167005" cy="4779101"/>
            <a:chOff x="1574800" y="7393400"/>
            <a:chExt cx="6167005" cy="47791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429528-93E6-3949-E75F-348022C95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800" y="8156408"/>
              <a:ext cx="6167005" cy="401609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004840-300A-7BF4-1964-F52AF7EA3B70}"/>
                </a:ext>
              </a:extLst>
            </p:cNvPr>
            <p:cNvSpPr txBox="1"/>
            <p:nvPr/>
          </p:nvSpPr>
          <p:spPr>
            <a:xfrm>
              <a:off x="2926488" y="7393400"/>
              <a:ext cx="3291023" cy="59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spcBef>
                  <a:spcPts val="1500"/>
                </a:spcBef>
              </a:pPr>
              <a:r>
                <a:rPr lang="en-US" sz="3600" b="1" dirty="0">
                  <a:solidFill>
                    <a:srgbClr val="FF0000"/>
                  </a:solidFill>
                </a:rPr>
                <a:t> Wire</a:t>
              </a:r>
              <a:r>
                <a:rPr lang="zh-CN" alt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3600" b="1" dirty="0">
                  <a:solidFill>
                    <a:srgbClr val="FF0000"/>
                  </a:solidFill>
                </a:rPr>
                <a:t>winding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0329C7-EF69-C198-13A5-68AD24986D3C}"/>
              </a:ext>
            </a:extLst>
          </p:cNvPr>
          <p:cNvGrpSpPr/>
          <p:nvPr/>
        </p:nvGrpSpPr>
        <p:grpSpPr>
          <a:xfrm>
            <a:off x="8983874" y="2959829"/>
            <a:ext cx="6407296" cy="4560666"/>
            <a:chOff x="10459029" y="8195584"/>
            <a:chExt cx="6407296" cy="45606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03B7DE-CB3C-9AF6-599C-756262992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029" y="8786515"/>
              <a:ext cx="6167005" cy="39697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5812C8-CEBB-4B6F-014C-736CA571EEEE}"/>
                </a:ext>
              </a:extLst>
            </p:cNvPr>
            <p:cNvSpPr txBox="1"/>
            <p:nvPr/>
          </p:nvSpPr>
          <p:spPr>
            <a:xfrm>
              <a:off x="11434901" y="8195584"/>
              <a:ext cx="5431424" cy="59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spcBef>
                  <a:spcPts val="1500"/>
                </a:spcBef>
              </a:pPr>
              <a:r>
                <a:rPr lang="en-US" sz="3600" b="1" dirty="0">
                  <a:solidFill>
                    <a:srgbClr val="FF0000"/>
                  </a:solidFill>
                </a:rPr>
                <a:t> Wire</a:t>
              </a:r>
              <a:r>
                <a:rPr lang="zh-CN" alt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3600" b="1" dirty="0">
                  <a:solidFill>
                    <a:srgbClr val="FF0000"/>
                  </a:solidFill>
                </a:rPr>
                <a:t>mounting system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E1FE1F-9510-318B-A1D3-CE0780C13625}"/>
              </a:ext>
            </a:extLst>
          </p:cNvPr>
          <p:cNvGrpSpPr/>
          <p:nvPr/>
        </p:nvGrpSpPr>
        <p:grpSpPr>
          <a:xfrm>
            <a:off x="1106015" y="7978708"/>
            <a:ext cx="6167005" cy="4681895"/>
            <a:chOff x="3155950" y="7596765"/>
            <a:chExt cx="6167005" cy="46818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A1F1CA1-2C51-8A05-4D5A-8B2B9C3EE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950" y="8240871"/>
              <a:ext cx="6167005" cy="403778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66D77B-BEB9-33A4-C76A-244F893147CB}"/>
                </a:ext>
              </a:extLst>
            </p:cNvPr>
            <p:cNvSpPr txBox="1"/>
            <p:nvPr/>
          </p:nvSpPr>
          <p:spPr>
            <a:xfrm>
              <a:off x="3891531" y="7596765"/>
              <a:ext cx="5431424" cy="59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r">
                <a:spcBef>
                  <a:spcPts val="1500"/>
                </a:spcBef>
              </a:pPr>
              <a:r>
                <a:rPr lang="en-US" sz="3600" b="1" dirty="0">
                  <a:solidFill>
                    <a:srgbClr val="009600"/>
                  </a:solidFill>
                </a:rPr>
                <a:t> Wire</a:t>
              </a:r>
              <a:r>
                <a:rPr lang="zh-CN" altLang="en-US" sz="3600" b="1" dirty="0">
                  <a:solidFill>
                    <a:srgbClr val="009600"/>
                  </a:solidFill>
                </a:rPr>
                <a:t> </a:t>
              </a:r>
              <a:r>
                <a:rPr lang="en-US" altLang="zh-CN" sz="3600" b="1" dirty="0">
                  <a:solidFill>
                    <a:srgbClr val="009600"/>
                  </a:solidFill>
                </a:rPr>
                <a:t>tension meas.</a:t>
              </a:r>
              <a:endParaRPr lang="en-US" sz="3600" b="1" dirty="0">
                <a:solidFill>
                  <a:srgbClr val="0096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9D8911-2D11-0D88-80A3-8EBE9951B37B}"/>
              </a:ext>
            </a:extLst>
          </p:cNvPr>
          <p:cNvGrpSpPr/>
          <p:nvPr/>
        </p:nvGrpSpPr>
        <p:grpSpPr>
          <a:xfrm>
            <a:off x="8800746" y="7824282"/>
            <a:ext cx="6493171" cy="4760849"/>
            <a:chOff x="12796872" y="5453209"/>
            <a:chExt cx="6493171" cy="476084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F8221CA-20A3-0BDD-EFBC-03078B4DE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6872" y="6084210"/>
              <a:ext cx="6493171" cy="412984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0D3CBB-CD55-FCF8-4DDB-8F1109367619}"/>
                </a:ext>
              </a:extLst>
            </p:cNvPr>
            <p:cNvSpPr txBox="1"/>
            <p:nvPr/>
          </p:nvSpPr>
          <p:spPr>
            <a:xfrm>
              <a:off x="16811914" y="5453209"/>
              <a:ext cx="2387940" cy="59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spcBef>
                  <a:spcPts val="1500"/>
                </a:spcBef>
              </a:pPr>
              <a:r>
                <a:rPr lang="en-US" sz="3600" b="1" dirty="0">
                  <a:solidFill>
                    <a:srgbClr val="FF0000"/>
                  </a:solidFill>
                </a:rPr>
                <a:t> Epoxy</a:t>
              </a:r>
              <a:endParaRPr lang="en-US" sz="1200" dirty="0">
                <a:effectLst/>
                <a:latin typeface="Helvetica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B5623C-85F6-042D-9F7B-9C156AE2E790}"/>
              </a:ext>
            </a:extLst>
          </p:cNvPr>
          <p:cNvGrpSpPr/>
          <p:nvPr/>
        </p:nvGrpSpPr>
        <p:grpSpPr>
          <a:xfrm>
            <a:off x="16588133" y="2988551"/>
            <a:ext cx="6167006" cy="4511305"/>
            <a:chOff x="17512400" y="2521790"/>
            <a:chExt cx="6167006" cy="451130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EF95278-0781-655F-D532-D539C2660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2400" y="3112721"/>
              <a:ext cx="6167006" cy="39203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D3E7A0-CCDB-D48B-0C42-E91B50BA7B0A}"/>
                </a:ext>
              </a:extLst>
            </p:cNvPr>
            <p:cNvSpPr txBox="1"/>
            <p:nvPr/>
          </p:nvSpPr>
          <p:spPr>
            <a:xfrm>
              <a:off x="18247982" y="2521790"/>
              <a:ext cx="5431424" cy="59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r">
                <a:spcBef>
                  <a:spcPts val="1500"/>
                </a:spcBef>
              </a:pPr>
              <a:r>
                <a:rPr lang="en-US" sz="3600" b="1" dirty="0">
                  <a:solidFill>
                    <a:srgbClr val="009600"/>
                  </a:solidFill>
                </a:rPr>
                <a:t> Wire</a:t>
              </a:r>
              <a:r>
                <a:rPr lang="zh-CN" altLang="en-US" sz="3600" b="1" dirty="0">
                  <a:solidFill>
                    <a:srgbClr val="009600"/>
                  </a:solidFill>
                </a:rPr>
                <a:t> </a:t>
              </a:r>
              <a:r>
                <a:rPr lang="en-US" altLang="zh-CN" sz="3600" b="1" dirty="0">
                  <a:solidFill>
                    <a:srgbClr val="009600"/>
                  </a:solidFill>
                </a:rPr>
                <a:t>tension meas.</a:t>
              </a:r>
              <a:endParaRPr lang="en-US" sz="3600" b="1" dirty="0">
                <a:solidFill>
                  <a:srgbClr val="00960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E3783D-7206-F40F-F7D0-390884BB3646}"/>
              </a:ext>
            </a:extLst>
          </p:cNvPr>
          <p:cNvGrpSpPr/>
          <p:nvPr/>
        </p:nvGrpSpPr>
        <p:grpSpPr>
          <a:xfrm>
            <a:off x="16862861" y="8008205"/>
            <a:ext cx="6090915" cy="4564480"/>
            <a:chOff x="18178771" y="5499098"/>
            <a:chExt cx="6090915" cy="456448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DD2C5FB-B307-D061-DBC8-D06DDE2C7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8771" y="6143204"/>
              <a:ext cx="5891330" cy="392037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915BE8D-3E5E-27F4-B6BC-E70C40320F4D}"/>
                </a:ext>
              </a:extLst>
            </p:cNvPr>
            <p:cNvSpPr txBox="1"/>
            <p:nvPr/>
          </p:nvSpPr>
          <p:spPr>
            <a:xfrm>
              <a:off x="21527165" y="5499098"/>
              <a:ext cx="2742521" cy="59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spcBef>
                  <a:spcPts val="1500"/>
                </a:spcBef>
              </a:pPr>
              <a:r>
                <a:rPr lang="en-US" sz="3600" b="1" dirty="0">
                  <a:solidFill>
                    <a:srgbClr val="FF0000"/>
                  </a:solidFill>
                </a:rPr>
                <a:t>Soldering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4277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90286"/>
            <a:ext cx="20879678" cy="91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Wire</a:t>
            </a:r>
            <a:r>
              <a:rPr lang="zh-CN" altLang="en-US" dirty="0"/>
              <a:t> </a:t>
            </a:r>
            <a:r>
              <a:rPr lang="en-US" altLang="zh-CN" dirty="0"/>
              <a:t>pitch and tension for MWPC</a:t>
            </a:r>
            <a:endParaRPr lang="en-US" dirty="0"/>
          </a:p>
        </p:txBody>
      </p:sp>
      <p:sp>
        <p:nvSpPr>
          <p:cNvPr id="13" name="Qian Yang @ SQM 2024, Jun. 3rd - Jun. 7th 2024">
            <a:extLst>
              <a:ext uri="{FF2B5EF4-FFF2-40B4-BE49-F238E27FC236}">
                <a16:creationId xmlns:a16="http://schemas.microsoft.com/office/drawing/2014/main" id="{72596721-CD57-77DA-BDE6-4852641F3CEA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4" name="2024/06/03">
            <a:extLst>
              <a:ext uri="{FF2B5EF4-FFF2-40B4-BE49-F238E27FC236}">
                <a16:creationId xmlns:a16="http://schemas.microsoft.com/office/drawing/2014/main" id="{DA797157-743E-26C7-F94C-1BC6BA928A41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741793-0341-3F30-0B82-AE1D6C37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62" y="6858000"/>
            <a:ext cx="15987274" cy="5411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FB3E69-2E12-A708-D97B-F6CB4DA9A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52" y="2820102"/>
            <a:ext cx="10603450" cy="3123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28D60F-1A8A-3737-A0AC-D7E34B825DA4}"/>
                  </a:ext>
                </a:extLst>
              </p:cNvPr>
              <p:cNvSpPr txBox="1"/>
              <p:nvPr/>
            </p:nvSpPr>
            <p:spPr>
              <a:xfrm>
                <a:off x="12789084" y="12269839"/>
                <a:ext cx="7622688" cy="590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1500"/>
                  </a:spcBef>
                </a:pPr>
                <a:r>
                  <a:rPr lang="en-US" altLang="zh-CN" sz="3600" dirty="0">
                    <a:solidFill>
                      <a:srgbClr val="2D18FF"/>
                    </a:solidFill>
                  </a:rPr>
                  <a:t>KPP </a:t>
                </a:r>
                <a:r>
                  <a:rPr lang="zh-CN" altLang="en-US" sz="3600" dirty="0">
                    <a:solidFill>
                      <a:srgbClr val="2D18FF"/>
                    </a:solidFill>
                  </a:rPr>
                  <a:t>：</a:t>
                </a:r>
                <a:r>
                  <a:rPr lang="en-US" sz="3600" dirty="0">
                    <a:solidFill>
                      <a:srgbClr val="2D18FF"/>
                    </a:solidFill>
                  </a:rPr>
                  <a:t>Anode</a:t>
                </a:r>
                <a:r>
                  <a:rPr lang="zh-CN" altLang="en-US" sz="3600" dirty="0">
                    <a:solidFill>
                      <a:srgbClr val="2D18FF"/>
                    </a:solidFill>
                  </a:rPr>
                  <a:t> </a:t>
                </a:r>
                <a:r>
                  <a:rPr lang="en-US" altLang="zh-CN" sz="3600" dirty="0">
                    <a:solidFill>
                      <a:srgbClr val="2D18FF"/>
                    </a:solidFill>
                  </a:rPr>
                  <a:t>wire</a:t>
                </a:r>
                <a:r>
                  <a:rPr lang="zh-CN" altLang="en-US" sz="3600" dirty="0">
                    <a:solidFill>
                      <a:srgbClr val="2D18FF"/>
                    </a:solidFill>
                  </a:rPr>
                  <a:t> </a:t>
                </a:r>
                <a:r>
                  <a:rPr lang="en-US" altLang="zh-CN" sz="3600" dirty="0">
                    <a:solidFill>
                      <a:srgbClr val="2D18FF"/>
                    </a:solidFill>
                  </a:rPr>
                  <a:t>tension</a:t>
                </a:r>
                <a:r>
                  <a:rPr lang="zh-CN" altLang="en-US" sz="3600" dirty="0">
                    <a:solidFill>
                      <a:srgbClr val="2D18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0" i="1" smtClean="0">
                        <a:solidFill>
                          <a:srgbClr val="2D18FF"/>
                        </a:solidFill>
                        <a:latin typeface="Cambria Math" panose="02040503050406030204" pitchFamily="18" charset="0"/>
                      </a:rPr>
                      <m:t>51</m:t>
                    </m:r>
                    <m:r>
                      <a:rPr lang="en-US" altLang="zh-CN" sz="3600" b="0" i="1" smtClean="0">
                        <a:solidFill>
                          <a:srgbClr val="2D18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∓3 </m:t>
                    </m:r>
                    <m:r>
                      <a:rPr lang="en-US" altLang="zh-CN" sz="3600" b="0" i="1">
                        <a:solidFill>
                          <a:srgbClr val="2D18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US" sz="3600" dirty="0">
                  <a:solidFill>
                    <a:srgbClr val="2D18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28D60F-1A8A-3737-A0AC-D7E34B825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084" y="12269839"/>
                <a:ext cx="7622688" cy="590931"/>
              </a:xfrm>
              <a:prstGeom prst="rect">
                <a:avLst/>
              </a:prstGeom>
              <a:blipFill>
                <a:blip r:embed="rId5"/>
                <a:stretch>
                  <a:fillRect l="-2496" t="-29787" b="-3829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1F3EBBC-5F7C-89BD-96F6-F5AE9DCE5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621" y="3115732"/>
            <a:ext cx="10250066" cy="34116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08784C-3246-6E75-CCE2-1C33ACE5F4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41" y="6964894"/>
            <a:ext cx="7144464" cy="51492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E21A39-A87D-4767-644A-7CE48C805188}"/>
              </a:ext>
            </a:extLst>
          </p:cNvPr>
          <p:cNvSpPr txBox="1"/>
          <p:nvPr/>
        </p:nvSpPr>
        <p:spPr>
          <a:xfrm>
            <a:off x="1603050" y="6282333"/>
            <a:ext cx="5937899" cy="590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3600" dirty="0">
                <a:solidFill>
                  <a:srgbClr val="2D18FF"/>
                </a:solidFill>
              </a:rPr>
              <a:t>Wire</a:t>
            </a:r>
            <a:r>
              <a:rPr lang="zh-CN" altLang="en-US" sz="3600" dirty="0">
                <a:solidFill>
                  <a:srgbClr val="2D18FF"/>
                </a:solidFill>
              </a:rPr>
              <a:t> </a:t>
            </a:r>
            <a:r>
              <a:rPr lang="en-US" altLang="zh-CN" sz="3600" dirty="0">
                <a:solidFill>
                  <a:srgbClr val="2D18FF"/>
                </a:solidFill>
              </a:rPr>
              <a:t>tension</a:t>
            </a:r>
            <a:r>
              <a:rPr lang="zh-CN" altLang="en-US" sz="3600" dirty="0">
                <a:solidFill>
                  <a:srgbClr val="2D18FF"/>
                </a:solidFill>
              </a:rPr>
              <a:t> </a:t>
            </a:r>
            <a:r>
              <a:rPr lang="en-US" altLang="zh-CN" sz="3600" dirty="0">
                <a:solidFill>
                  <a:srgbClr val="2D18FF"/>
                </a:solidFill>
              </a:rPr>
              <a:t>meas. system</a:t>
            </a:r>
            <a:endParaRPr lang="en-US" sz="3600" dirty="0">
              <a:solidFill>
                <a:srgbClr val="2D18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5D07DE-0B5E-914A-77FB-881BC8996A95}"/>
              </a:ext>
            </a:extLst>
          </p:cNvPr>
          <p:cNvSpPr txBox="1"/>
          <p:nvPr/>
        </p:nvSpPr>
        <p:spPr>
          <a:xfrm>
            <a:off x="15219242" y="2500311"/>
            <a:ext cx="7889995" cy="590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sz="3600" dirty="0">
                <a:solidFill>
                  <a:srgbClr val="2D18FF"/>
                </a:solidFill>
              </a:rPr>
              <a:t>Wire</a:t>
            </a:r>
            <a:r>
              <a:rPr lang="zh-CN" altLang="en-US" sz="3600" dirty="0">
                <a:solidFill>
                  <a:srgbClr val="2D18FF"/>
                </a:solidFill>
              </a:rPr>
              <a:t> </a:t>
            </a:r>
            <a:r>
              <a:rPr lang="en-US" altLang="zh-CN" sz="3600" dirty="0">
                <a:solidFill>
                  <a:srgbClr val="2D18FF"/>
                </a:solidFill>
              </a:rPr>
              <a:t>tension control  system</a:t>
            </a:r>
            <a:endParaRPr lang="en-US" sz="3600" dirty="0">
              <a:solidFill>
                <a:srgbClr val="2D18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7FE40E8-9BBB-2457-4D8D-7B3DBCCF3F3B}"/>
                  </a:ext>
                </a:extLst>
              </p:cNvPr>
              <p:cNvSpPr txBox="1"/>
              <p:nvPr/>
            </p:nvSpPr>
            <p:spPr>
              <a:xfrm>
                <a:off x="1283791" y="11930287"/>
                <a:ext cx="3288208" cy="6778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𝑇</m:t>
                      </m:r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=4</m:t>
                      </m:r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Neue"/>
                        </a:rPr>
                        <m:t>𝜇</m:t>
                      </m:r>
                      <m:sSubSup>
                        <m:sSubSup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𝑓</m:t>
                          </m:r>
                        </m:e>
                        <m:sub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0</m:t>
                          </m:r>
                        </m:sub>
                        <m:sup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𝐿</m:t>
                          </m:r>
                        </m:e>
                        <m:sup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 Neue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CN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7FE40E8-9BBB-2457-4D8D-7B3DBCCF3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791" y="11930287"/>
                <a:ext cx="3288208" cy="677814"/>
              </a:xfrm>
              <a:prstGeom prst="rect">
                <a:avLst/>
              </a:prstGeom>
              <a:blipFill>
                <a:blip r:embed="rId8"/>
                <a:stretch>
                  <a:fillRect l="-3475" t="-7407" r="-772" b="-3888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5550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90286"/>
            <a:ext cx="20879678" cy="91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MWPC bench test at SDU</a:t>
            </a:r>
          </a:p>
        </p:txBody>
      </p:sp>
      <p:sp>
        <p:nvSpPr>
          <p:cNvPr id="13" name="Qian Yang @ SQM 2024, Jun. 3rd - Jun. 7th 2024">
            <a:extLst>
              <a:ext uri="{FF2B5EF4-FFF2-40B4-BE49-F238E27FC236}">
                <a16:creationId xmlns:a16="http://schemas.microsoft.com/office/drawing/2014/main" id="{72596721-CD57-77DA-BDE6-4852641F3CEA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4" name="2024/06/03">
            <a:extLst>
              <a:ext uri="{FF2B5EF4-FFF2-40B4-BE49-F238E27FC236}">
                <a16:creationId xmlns:a16="http://schemas.microsoft.com/office/drawing/2014/main" id="{DA797157-743E-26C7-F94C-1BC6BA928A41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E333A2E5-F892-A05C-EF8A-FA756F76A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08" y="3817207"/>
            <a:ext cx="8124810" cy="669102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4229A18A-B6F5-FECB-8CB8-DEF17FF156EA}"/>
              </a:ext>
            </a:extLst>
          </p:cNvPr>
          <p:cNvSpPr txBox="1"/>
          <p:nvPr/>
        </p:nvSpPr>
        <p:spPr>
          <a:xfrm>
            <a:off x="1063550" y="2833208"/>
            <a:ext cx="753431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400" hangingPunct="1">
              <a:lnSpc>
                <a:spcPct val="100000"/>
              </a:lnSpc>
              <a:spcBef>
                <a:spcPts val="0"/>
              </a:spcBef>
            </a:pPr>
            <a:r>
              <a:rPr kumimoji="1" lang="en-US" altLang="zh-CN" sz="3600" b="1" i="1" kern="12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</a:rPr>
              <a:t>MWPC testing system</a:t>
            </a:r>
            <a:endParaRPr kumimoji="1" lang="zh-CN" altLang="en-US" sz="3600" b="1" i="1" kern="1200" dirty="0">
              <a:solidFill>
                <a:srgbClr val="FF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CBFE12-06EA-B474-FDC0-628B1724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668" y="4127170"/>
            <a:ext cx="12320585" cy="6551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A94821-4F37-C2FC-8C3F-4DFCF27A5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199" y="2867314"/>
            <a:ext cx="7080003" cy="10058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7714E2-E573-CD4A-EF0E-A9027AF6D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509" y="2879932"/>
            <a:ext cx="7200900" cy="100203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AF51C2-F42C-7674-7A73-320C61F0C07E}"/>
              </a:ext>
            </a:extLst>
          </p:cNvPr>
          <p:cNvSpPr txBox="1"/>
          <p:nvPr/>
        </p:nvSpPr>
        <p:spPr>
          <a:xfrm>
            <a:off x="11037288" y="2458024"/>
            <a:ext cx="474885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altLang="zh-CN" sz="3600" b="1" dirty="0">
                <a:solidFill>
                  <a:srgbClr val="2D18FF"/>
                </a:solidFill>
                <a:latin typeface="+mj-lt"/>
                <a:cs typeface="Arial" panose="020B0604020202020204" pitchFamily="34" charset="0"/>
              </a:rPr>
              <a:t>Gas</a:t>
            </a:r>
            <a:r>
              <a:rPr lang="zh-CN" altLang="en-US" sz="3600" b="1" dirty="0">
                <a:solidFill>
                  <a:srgbClr val="2D18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rgbClr val="2D18FF"/>
                </a:solidFill>
                <a:latin typeface="+mj-lt"/>
                <a:cs typeface="Arial" panose="020B0604020202020204" pitchFamily="34" charset="0"/>
              </a:rPr>
              <a:t>gain</a:t>
            </a:r>
            <a:r>
              <a:rPr lang="zh-CN" altLang="en-US" sz="3600" b="1" dirty="0">
                <a:solidFill>
                  <a:srgbClr val="2D18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rgbClr val="2D18FF"/>
                </a:solidFill>
                <a:latin typeface="+mj-lt"/>
                <a:cs typeface="Arial" panose="020B0604020202020204" pitchFamily="34" charset="0"/>
              </a:rPr>
              <a:t>uniformity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8B54BC-E117-F521-B972-E99CA5D4E5CD}"/>
              </a:ext>
            </a:extLst>
          </p:cNvPr>
          <p:cNvSpPr txBox="1"/>
          <p:nvPr/>
        </p:nvSpPr>
        <p:spPr>
          <a:xfrm>
            <a:off x="17490344" y="2505085"/>
            <a:ext cx="66324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</a:pPr>
            <a:r>
              <a:rPr lang="en-US" altLang="zh-CN" sz="3600" b="1" dirty="0">
                <a:solidFill>
                  <a:srgbClr val="2D18FF"/>
                </a:solidFill>
                <a:latin typeface="+mj-lt"/>
                <a:cs typeface="Arial" panose="020B0604020202020204" pitchFamily="34" charset="0"/>
              </a:rPr>
              <a:t>Energy resolution uniformity</a:t>
            </a:r>
          </a:p>
        </p:txBody>
      </p:sp>
      <p:pic>
        <p:nvPicPr>
          <p:cNvPr id="29" name="Picture 4" descr="C:\Users\shenfw\Desktop\放射源.PNG">
            <a:extLst>
              <a:ext uri="{FF2B5EF4-FFF2-40B4-BE49-F238E27FC236}">
                <a16:creationId xmlns:a16="http://schemas.microsoft.com/office/drawing/2014/main" id="{9B594620-05B0-4C65-CA33-C5B014CAE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60" y="10678252"/>
            <a:ext cx="2623540" cy="20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圆角矩形标注 5">
            <a:extLst>
              <a:ext uri="{FF2B5EF4-FFF2-40B4-BE49-F238E27FC236}">
                <a16:creationId xmlns:a16="http://schemas.microsoft.com/office/drawing/2014/main" id="{E2C8715F-23E2-4914-3C24-3070E4A1AD92}"/>
              </a:ext>
            </a:extLst>
          </p:cNvPr>
          <p:cNvSpPr/>
          <p:nvPr/>
        </p:nvSpPr>
        <p:spPr>
          <a:xfrm>
            <a:off x="4444936" y="11514933"/>
            <a:ext cx="4207879" cy="58037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Amplifier + MCA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75694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  <p:bldP spid="28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90286"/>
            <a:ext cx="20879678" cy="91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MWPC bench test at</a:t>
            </a:r>
            <a:r>
              <a:rPr lang="zh-CN" altLang="en-US" dirty="0"/>
              <a:t> </a:t>
            </a:r>
            <a:r>
              <a:rPr lang="en-US" altLang="zh-CN" dirty="0"/>
              <a:t>BNL</a:t>
            </a:r>
            <a:endParaRPr lang="en-US" dirty="0"/>
          </a:p>
        </p:txBody>
      </p:sp>
      <p:sp>
        <p:nvSpPr>
          <p:cNvPr id="13" name="Qian Yang @ SQM 2024, Jun. 3rd - Jun. 7th 2024">
            <a:extLst>
              <a:ext uri="{FF2B5EF4-FFF2-40B4-BE49-F238E27FC236}">
                <a16:creationId xmlns:a16="http://schemas.microsoft.com/office/drawing/2014/main" id="{72596721-CD57-77DA-BDE6-4852641F3CEA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4" name="2024/06/03">
            <a:extLst>
              <a:ext uri="{FF2B5EF4-FFF2-40B4-BE49-F238E27FC236}">
                <a16:creationId xmlns:a16="http://schemas.microsoft.com/office/drawing/2014/main" id="{DA797157-743E-26C7-F94C-1BC6BA928A41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3DE4EA-F39A-1131-7CA6-357C5D2E4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91" y="7099027"/>
            <a:ext cx="12895113" cy="5617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1E5C8-0D69-FC6D-CE74-298B10BAC29C}"/>
              </a:ext>
            </a:extLst>
          </p:cNvPr>
          <p:cNvSpPr txBox="1"/>
          <p:nvPr/>
        </p:nvSpPr>
        <p:spPr>
          <a:xfrm>
            <a:off x="843541" y="2577145"/>
            <a:ext cx="12009698" cy="43883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Connectivity check </a:t>
            </a:r>
          </a:p>
          <a:p>
            <a:pPr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</a:rPr>
              <a:t>HV tests (N2 and P10 gas)</a:t>
            </a:r>
          </a:p>
          <a:p>
            <a:pPr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Material can</a:t>
            </a:r>
            <a:r>
              <a:rPr lang="en-US" dirty="0">
                <a:latin typeface="Helvetica Neue" panose="02000503000000020004" pitchFamily="2" charset="0"/>
              </a:rPr>
              <a:t>ary check</a:t>
            </a:r>
          </a:p>
          <a:p>
            <a:pPr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Radiation source test  (</a:t>
            </a:r>
            <a:r>
              <a:rPr lang="en-US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55</a:t>
            </a: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 and Sr source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)</a:t>
            </a:r>
          </a:p>
          <a:p>
            <a:pPr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</a:rPr>
              <a:t>Connectivity before installation 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584CFC-62C1-1D8E-AB78-B6E4F8AFB13C}"/>
              </a:ext>
            </a:extLst>
          </p:cNvPr>
          <p:cNvGrpSpPr/>
          <p:nvPr/>
        </p:nvGrpSpPr>
        <p:grpSpPr>
          <a:xfrm>
            <a:off x="14765254" y="7278696"/>
            <a:ext cx="7676326" cy="5170931"/>
            <a:chOff x="14679529" y="7107246"/>
            <a:chExt cx="7676326" cy="51709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8E7E97-C883-989E-3B50-5E690DEC0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79529" y="7889796"/>
              <a:ext cx="3510705" cy="43883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575BE6-4BB8-CD0D-6CDC-5715E2C2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90234" y="7889796"/>
              <a:ext cx="4165621" cy="43883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B018F5-5ACF-22D9-AB90-17D36AB1AE3F}"/>
                </a:ext>
              </a:extLst>
            </p:cNvPr>
            <p:cNvSpPr txBox="1"/>
            <p:nvPr/>
          </p:nvSpPr>
          <p:spPr>
            <a:xfrm>
              <a:off x="14992101" y="7107246"/>
              <a:ext cx="6396265" cy="590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>
                <a:spcBef>
                  <a:spcPts val="1500"/>
                </a:spcBef>
              </a:pPr>
              <a:r>
                <a:rPr lang="en-US" altLang="zh-CN" sz="3600" b="1" dirty="0">
                  <a:solidFill>
                    <a:srgbClr val="2D18FF"/>
                  </a:solidFill>
                </a:rPr>
                <a:t>Documented in </a:t>
              </a:r>
              <a:r>
                <a:rPr lang="en-US" altLang="zh-CN" sz="3600" b="1" dirty="0" err="1">
                  <a:solidFill>
                    <a:srgbClr val="2D18FF"/>
                  </a:solidFill>
                </a:rPr>
                <a:t>traveller</a:t>
              </a:r>
              <a:endParaRPr lang="en-US" sz="3600" b="1" dirty="0">
                <a:solidFill>
                  <a:srgbClr val="2D18FF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B3985-E447-F653-CAF9-31AC39593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6427" y="3551082"/>
            <a:ext cx="5072431" cy="28532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51D89A-DEC7-C9FB-9DAD-8ECA9CF17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2305" y="2691445"/>
            <a:ext cx="3291286" cy="438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27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3776" y="13063934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96" name="RHIC-STAR experiment"/>
          <p:cNvSpPr txBox="1"/>
          <p:nvPr/>
        </p:nvSpPr>
        <p:spPr>
          <a:xfrm>
            <a:off x="181975" y="790286"/>
            <a:ext cx="20879678" cy="91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iTPC</a:t>
            </a:r>
            <a:r>
              <a:rPr lang="en-US" dirty="0"/>
              <a:t> operation at STAR</a:t>
            </a:r>
          </a:p>
        </p:txBody>
      </p:sp>
      <p:sp>
        <p:nvSpPr>
          <p:cNvPr id="13" name="Qian Yang @ SQM 2024, Jun. 3rd - Jun. 7th 2024">
            <a:extLst>
              <a:ext uri="{FF2B5EF4-FFF2-40B4-BE49-F238E27FC236}">
                <a16:creationId xmlns:a16="http://schemas.microsoft.com/office/drawing/2014/main" id="{72596721-CD57-77DA-BDE6-4852641F3CEA}"/>
              </a:ext>
            </a:extLst>
          </p:cNvPr>
          <p:cNvSpPr txBox="1"/>
          <p:nvPr/>
        </p:nvSpPr>
        <p:spPr>
          <a:xfrm>
            <a:off x="9525875" y="13095398"/>
            <a:ext cx="5153654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/>
              <a:t>Qian Yang @ ,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altLang="zh-CN" dirty="0"/>
              <a:t>10</a:t>
            </a:r>
            <a:r>
              <a:rPr lang="en-US" altLang="zh-CN" baseline="31999" dirty="0"/>
              <a:t>t</a:t>
            </a:r>
            <a:r>
              <a:rPr baseline="31999" dirty="0"/>
              <a:t>d</a:t>
            </a:r>
            <a:r>
              <a:rPr dirty="0"/>
              <a:t> - </a:t>
            </a:r>
            <a:r>
              <a:rPr lang="en-CN" dirty="0"/>
              <a:t>Sep</a:t>
            </a:r>
            <a:r>
              <a:rPr dirty="0"/>
              <a:t>. </a:t>
            </a:r>
            <a:r>
              <a:rPr lang="en-US" dirty="0"/>
              <a:t>13</a:t>
            </a:r>
            <a:r>
              <a:rPr baseline="31999" dirty="0"/>
              <a:t>th</a:t>
            </a:r>
            <a:r>
              <a:rPr dirty="0"/>
              <a:t> 2024</a:t>
            </a:r>
          </a:p>
        </p:txBody>
      </p:sp>
      <p:sp>
        <p:nvSpPr>
          <p:cNvPr id="14" name="2024/06/03">
            <a:extLst>
              <a:ext uri="{FF2B5EF4-FFF2-40B4-BE49-F238E27FC236}">
                <a16:creationId xmlns:a16="http://schemas.microsoft.com/office/drawing/2014/main" id="{DA797157-743E-26C7-F94C-1BC6BA928A41}"/>
              </a:ext>
            </a:extLst>
          </p:cNvPr>
          <p:cNvSpPr txBox="1"/>
          <p:nvPr/>
        </p:nvSpPr>
        <p:spPr>
          <a:xfrm>
            <a:off x="843541" y="13102013"/>
            <a:ext cx="1834436" cy="48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dirty="0"/>
              <a:t>2024/0</a:t>
            </a:r>
            <a:r>
              <a:rPr lang="en-US" dirty="0"/>
              <a:t>9</a:t>
            </a:r>
            <a:r>
              <a:rPr dirty="0"/>
              <a:t>/</a:t>
            </a:r>
            <a:r>
              <a:rPr lang="en-US" dirty="0"/>
              <a:t>10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2CAC6D-D2D6-04FB-4851-593383D23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22" y="7201629"/>
            <a:ext cx="6897115" cy="4644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6FDD27-EF95-5A92-8292-FB7C0A0B8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654" y="7352729"/>
            <a:ext cx="6798581" cy="457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1614C-83C3-D059-F593-3099AAD0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1752" y="7352729"/>
            <a:ext cx="6897114" cy="4644189"/>
          </a:xfrm>
          <a:prstGeom prst="rect">
            <a:avLst/>
          </a:prstGeom>
        </p:spPr>
      </p:pic>
      <p:pic>
        <p:nvPicPr>
          <p:cNvPr id="7" name="Picture 3" descr="page4image1340810160">
            <a:extLst>
              <a:ext uri="{FF2B5EF4-FFF2-40B4-BE49-F238E27FC236}">
                <a16:creationId xmlns:a16="http://schemas.microsoft.com/office/drawing/2014/main" id="{83E8DADA-E0A7-D83B-B179-67212FE3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051" y="2771891"/>
            <a:ext cx="10449725" cy="373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72686B-97A1-62AB-7ED9-E346F18E8127}"/>
                  </a:ext>
                </a:extLst>
              </p:cNvPr>
              <p:cNvSpPr txBox="1"/>
              <p:nvPr/>
            </p:nvSpPr>
            <p:spPr>
              <a:xfrm>
                <a:off x="770389" y="3431496"/>
                <a:ext cx="12811512" cy="2663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500"/>
                  </a:spcBef>
                </a:pPr>
                <a:r>
                  <a:rPr lang="en-US" sz="3600" dirty="0">
                    <a:latin typeface="+mj-lt"/>
                    <a:cs typeface="Arial" panose="020B0604020202020204" pitchFamily="34" charset="0"/>
                  </a:rPr>
                  <a:t>iTPC</a:t>
                </a:r>
                <a:r>
                  <a:rPr lang="zh-CN" altLang="en-US" sz="3600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altLang="zh-CN" sz="3600" dirty="0">
                    <a:latin typeface="+mj-lt"/>
                    <a:cs typeface="Arial" panose="020B0604020202020204" pitchFamily="34" charset="0"/>
                  </a:rPr>
                  <a:t>performance in isobar data collisions at 2018</a:t>
                </a:r>
              </a:p>
              <a:p>
                <a:pPr marL="571500" indent="-571500">
                  <a:spcBef>
                    <a:spcPts val="1500"/>
                  </a:spcBef>
                  <a:buFont typeface="Wingdings" pitchFamily="2" charset="2"/>
                  <a:buChar char="ü"/>
                </a:pPr>
                <a:r>
                  <a:rPr lang="en-US" sz="3600" dirty="0">
                    <a:latin typeface="+mj-lt"/>
                    <a:cs typeface="Arial" panose="020B0604020202020204" pitchFamily="34" charset="0"/>
                  </a:rPr>
                  <a:t>Maximum hits per tracks: 45 → 72</a:t>
                </a:r>
              </a:p>
              <a:p>
                <a:pPr marL="571500" indent="-571500">
                  <a:spcBef>
                    <a:spcPts val="1500"/>
                  </a:spcBef>
                  <a:buFont typeface="Wingdings" pitchFamily="2" charset="2"/>
                  <a:buChar char="ü"/>
                </a:pPr>
                <a:r>
                  <a:rPr lang="en-US" sz="3600" dirty="0">
                    <a:latin typeface="+mj-lt"/>
                    <a:cs typeface="Arial" panose="020B0604020202020204" pitchFamily="34" charset="0"/>
                  </a:rPr>
                  <a:t>Lower transverse momentum threshold of 60 MeV/c</a:t>
                </a:r>
              </a:p>
              <a:p>
                <a:pPr marL="571500" indent="-571500">
                  <a:spcBef>
                    <a:spcPts val="1500"/>
                  </a:spcBef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𝜂</m:t>
                    </m:r>
                  </m:oMath>
                </a14:m>
                <a:r>
                  <a:rPr lang="en-US" sz="3600" dirty="0">
                    <a:latin typeface="+mj-lt"/>
                    <a:cs typeface="Arial" panose="020B0604020202020204" pitchFamily="34" charset="0"/>
                  </a:rPr>
                  <a:t> coverage extended by 0.4 units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72686B-97A1-62AB-7ED9-E346F18E8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89" y="3431496"/>
                <a:ext cx="12811512" cy="2663806"/>
              </a:xfrm>
              <a:prstGeom prst="rect">
                <a:avLst/>
              </a:prstGeom>
              <a:blipFill>
                <a:blip r:embed="rId6"/>
                <a:stretch>
                  <a:fillRect l="-1386" t="-5687" b="-75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86626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1249</Words>
  <Application>Microsoft Macintosh PowerPoint</Application>
  <PresentationFormat>Custom</PresentationFormat>
  <Paragraphs>238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Kaiti SC Regular</vt:lpstr>
      <vt:lpstr>Arial</vt:lpstr>
      <vt:lpstr>Cambria Math</vt:lpstr>
      <vt:lpstr>Helvetica</vt:lpstr>
      <vt:lpstr>Helvetica Neue</vt:lpstr>
      <vt:lpstr>Helvetica Neue Light</vt:lpstr>
      <vt:lpstr>Helvetica Neue Medium</vt:lpstr>
      <vt:lpstr>Wingdings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ayqlyl 杨</cp:lastModifiedBy>
  <cp:revision>21</cp:revision>
  <dcterms:modified xsi:type="dcterms:W3CDTF">2024-09-10T06:51:26Z</dcterms:modified>
</cp:coreProperties>
</file>