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60" r:id="rId4"/>
    <p:sldId id="290" r:id="rId5"/>
    <p:sldId id="695" r:id="rId6"/>
    <p:sldId id="848" r:id="rId7"/>
    <p:sldId id="794" r:id="rId8"/>
    <p:sldId id="707" r:id="rId9"/>
    <p:sldId id="732" r:id="rId10"/>
    <p:sldId id="270" r:id="rId11"/>
    <p:sldId id="291" r:id="rId12"/>
    <p:sldId id="292" r:id="rId13"/>
    <p:sldId id="272" r:id="rId14"/>
    <p:sldId id="823" r:id="rId15"/>
    <p:sldId id="825" r:id="rId16"/>
    <p:sldId id="827" r:id="rId17"/>
    <p:sldId id="828" r:id="rId18"/>
    <p:sldId id="797" r:id="rId19"/>
    <p:sldId id="818" r:id="rId20"/>
    <p:sldId id="829" r:id="rId21"/>
    <p:sldId id="776" r:id="rId22"/>
    <p:sldId id="795" r:id="rId23"/>
    <p:sldId id="830" r:id="rId24"/>
    <p:sldId id="778" r:id="rId25"/>
    <p:sldId id="831" r:id="rId26"/>
    <p:sldId id="786" r:id="rId27"/>
    <p:sldId id="835" r:id="rId28"/>
    <p:sldId id="837" r:id="rId29"/>
    <p:sldId id="838" r:id="rId30"/>
    <p:sldId id="800" r:id="rId31"/>
    <p:sldId id="801" r:id="rId32"/>
    <p:sldId id="839" r:id="rId33"/>
    <p:sldId id="710" r:id="rId34"/>
    <p:sldId id="711" r:id="rId35"/>
    <p:sldId id="713" r:id="rId36"/>
    <p:sldId id="714" r:id="rId37"/>
    <p:sldId id="843" r:id="rId38"/>
    <p:sldId id="840" r:id="rId39"/>
    <p:sldId id="273" r:id="rId40"/>
    <p:sldId id="274" r:id="rId41"/>
    <p:sldId id="841" r:id="rId42"/>
    <p:sldId id="842" r:id="rId43"/>
    <p:sldId id="844" r:id="rId44"/>
    <p:sldId id="847" r:id="rId45"/>
    <p:sldId id="275" r:id="rId46"/>
    <p:sldId id="487" r:id="rId47"/>
    <p:sldId id="749" r:id="rId48"/>
    <p:sldId id="717" r:id="rId49"/>
    <p:sldId id="805" r:id="rId50"/>
    <p:sldId id="804" r:id="rId51"/>
    <p:sldId id="764" r:id="rId52"/>
    <p:sldId id="783" r:id="rId5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7"/>
    <p:restoredTop sz="94551"/>
  </p:normalViewPr>
  <p:slideViewPr>
    <p:cSldViewPr snapToGrid="0">
      <p:cViewPr varScale="1">
        <p:scale>
          <a:sx n="74" d="100"/>
          <a:sy n="74" d="100"/>
        </p:scale>
        <p:origin x="12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7B24-B4A4-4F45-AC3C-94EA05BB696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0BD9-1E7C-44E0-82E7-BC5C76B8E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3.15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35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4.8.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7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Слайд 47: Рис. 3.21. Спектр инвариантных масс пар γ-квантов за вычетом фона, для реакции 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C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ru-RU" sz="1800" i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2.75 ГэВ/c на нуклон при условиях отбора: энергия каждого γ-кванта, </a:t>
            </a:r>
            <a:r>
              <a:rPr lang="ru-RU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ru-RU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≥ 50 МэВ; сумма энергий двух γ-квантов, 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ru-RU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γ1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ru-RU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γ2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≥ 250 МэВ.</a:t>
            </a:r>
          </a:p>
          <a:p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3.22. Спектр инвариантных масс пар γ-квантов за вычетом фона, для реакции α + C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ru-RU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</a:t>
            </a:r>
            <a:r>
              <a:rPr lang="ru-RU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3.83 ГэВ/c на нуклон.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7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5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Рис. 2.4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14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>
            <a:extLst>
              <a:ext uri="{FF2B5EF4-FFF2-40B4-BE49-F238E27FC236}">
                <a16:creationId xmlns:a16="http://schemas.microsoft.com/office/drawing/2014/main" id="{92982D56-C895-47F7-A43A-FE8D0545D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Заметки 2">
            <a:extLst>
              <a:ext uri="{FF2B5EF4-FFF2-40B4-BE49-F238E27FC236}">
                <a16:creationId xmlns:a16="http://schemas.microsoft.com/office/drawing/2014/main" id="{29697DF2-4216-410D-9438-F9899C457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3908" name="Номер слайда 3">
            <a:extLst>
              <a:ext uri="{FF2B5EF4-FFF2-40B4-BE49-F238E27FC236}">
                <a16:creationId xmlns:a16="http://schemas.microsoft.com/office/drawing/2014/main" id="{6140EB46-9BBD-4E6E-86E7-9A03CF040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2572A2-B526-46C8-A95A-159CD78D6A55}" type="slidenum">
              <a:rPr lang="ru-RU" altLang="ru-RU" sz="1200"/>
              <a:pPr/>
              <a:t>46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922251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2.35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Эксперименты проводились на пучке протонов с импульсом 5.5 ГэВ/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интенсивностью около 2∙10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частиц/цикл (см. рис. 2.30, гл.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на  пучке дейтронов с импульсами 2.75 и 3.83 ГэВ/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нуклон и интенсивностью около 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частиц/цикл (рис. 3.21), и на пучке α-частиц с импульсом 3.83 ГэВ/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нуклон и интенсивностью около 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частиц/цикл (рис. 3.22).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4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2.44.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8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Рис. 2.43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93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effectLst/>
                <a:ea typeface="Times New Roman" panose="02020603050405020304" pitchFamily="18" charset="0"/>
              </a:rPr>
              <a:t>Рис. 2.42.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4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экспериментах на внутренних пучках </a:t>
            </a:r>
            <a:r>
              <a:rPr lang="ru-RU" dirty="0" err="1"/>
              <a:t>Нуклотрона</a:t>
            </a:r>
            <a:r>
              <a:rPr lang="ru-RU" dirty="0"/>
              <a:t> модули γ-спектрометра были собраны в два плеча по 16 модулей в каждом плече. </a:t>
            </a:r>
            <a:endParaRPr lang="en-US" dirty="0"/>
          </a:p>
          <a:p>
            <a:r>
              <a:rPr lang="ru-RU" dirty="0"/>
              <a:t>Центры поверхностей </a:t>
            </a:r>
            <a:r>
              <a:rPr lang="ru-RU" dirty="0" err="1"/>
              <a:t>годоскопов</a:t>
            </a:r>
            <a:r>
              <a:rPr lang="ru-RU" dirty="0"/>
              <a:t> γ-спектрометра расположены на расстоянии 300 см от мишени, под углами 25.6º и 28.6º относительно направления пучка. </a:t>
            </a:r>
            <a:endParaRPr lang="en-US" dirty="0"/>
          </a:p>
          <a:p>
            <a:r>
              <a:rPr lang="ru-RU" dirty="0"/>
              <a:t>Телесный угол γ-спектрометра составляет 0.094 </a:t>
            </a:r>
            <a:r>
              <a:rPr lang="ru-RU" dirty="0" err="1"/>
              <a:t>стерад</a:t>
            </a:r>
            <a:r>
              <a:rPr lang="ru-RU" dirty="0"/>
              <a:t>. (по 0.047 </a:t>
            </a:r>
            <a:r>
              <a:rPr lang="ru-RU" dirty="0" err="1"/>
              <a:t>стерад</a:t>
            </a:r>
            <a:r>
              <a:rPr lang="ru-RU" dirty="0"/>
              <a:t>. для каждого плеча). Внутренней мишенью служили вращающиеся проволоки, </a:t>
            </a:r>
            <a:endParaRPr lang="en-US" dirty="0"/>
          </a:p>
          <a:p>
            <a:r>
              <a:rPr lang="ru-RU" dirty="0"/>
              <a:t>расположенные внутри вакуумного провода ускорителя: 8 углеродных проволок с диаметром каждой проволоки 8 микрон и медная проволока диаметром 20 микрон. </a:t>
            </a:r>
            <a:endParaRPr lang="en-US" dirty="0"/>
          </a:p>
          <a:p>
            <a:r>
              <a:rPr lang="ru-RU" dirty="0"/>
              <a:t>Для увеличения эффективности регистрации высокоэнергетических η-мезонов (в том числе подпороговых, т.е. η-мезонов, </a:t>
            </a:r>
            <a:endParaRPr lang="en-US" dirty="0"/>
          </a:p>
          <a:p>
            <a:r>
              <a:rPr lang="ru-RU" dirty="0"/>
              <a:t>рождение которых запрещено законами сохранения для нуклон-нуклонных столкновений) детекторы внутри </a:t>
            </a:r>
            <a:r>
              <a:rPr lang="ru-RU" dirty="0" err="1"/>
              <a:t>годоскопов</a:t>
            </a:r>
            <a:r>
              <a:rPr lang="ru-RU" dirty="0"/>
              <a:t> γ-спектрометра </a:t>
            </a:r>
            <a:endParaRPr lang="en-US" dirty="0"/>
          </a:p>
          <a:p>
            <a:r>
              <a:rPr lang="ru-RU" dirty="0"/>
              <a:t>также были разделены на группы, по 8 модулей в каждой группе. Сигналы в группе линейно суммировались и поступали на входы дискриминаторов. </a:t>
            </a:r>
            <a:endParaRPr lang="en-US" dirty="0"/>
          </a:p>
          <a:p>
            <a:r>
              <a:rPr lang="ru-RU" dirty="0"/>
              <a:t>Запуск установки производился при совпадении сигналов от двух и более групп детекторов в различных плечах: (D1 + D2)×(D3 + D4). </a:t>
            </a:r>
            <a:endParaRPr lang="en-US" dirty="0"/>
          </a:p>
          <a:p>
            <a:r>
              <a:rPr lang="ru-RU" dirty="0"/>
              <a:t>Эффективность регистрации пар </a:t>
            </a:r>
            <a:r>
              <a:rPr lang="ru-RU" dirty="0" err="1"/>
              <a:t>γγ</a:t>
            </a:r>
            <a:r>
              <a:rPr lang="ru-RU" dirty="0"/>
              <a:t> в зависимости от их инвариантной массы при порогах дискриминаторов </a:t>
            </a:r>
            <a:r>
              <a:rPr lang="ru-RU" dirty="0" err="1"/>
              <a:t>Di</a:t>
            </a:r>
            <a:r>
              <a:rPr lang="ru-RU" dirty="0"/>
              <a:t> ≈ 0.4 ГэВ (i =1, 2, 3, 4) приведена на слайде 34.</a:t>
            </a:r>
          </a:p>
          <a:p>
            <a:r>
              <a:rPr lang="ru-RU" dirty="0"/>
              <a:t>Мертвое время установки составляла около 150 мкс на один триггер. Средняя скорость набора данных при уровне порогов дискриминаторов </a:t>
            </a:r>
            <a:r>
              <a:rPr lang="ru-RU" dirty="0" err="1"/>
              <a:t>Di</a:t>
            </a:r>
            <a:r>
              <a:rPr lang="ru-RU" dirty="0"/>
              <a:t> ≈ 0.4 ГэВ </a:t>
            </a:r>
          </a:p>
          <a:p>
            <a:r>
              <a:rPr lang="ru-RU" dirty="0"/>
              <a:t>составляла от 300 (пучок дейтронов с импульсом 2.75 ГэВ/c на нуклон и интенсивностью около 109 частиц/цикл) </a:t>
            </a:r>
          </a:p>
          <a:p>
            <a:r>
              <a:rPr lang="ru-RU" dirty="0"/>
              <a:t>до 800 (пучок протонов с импульсом 5.5 ГэВ/c и интенсивностью (2÷4)∙108 частиц/цикл) событий в цикле ускорения. </a:t>
            </a:r>
          </a:p>
          <a:p>
            <a:r>
              <a:rPr lang="ru-RU" dirty="0"/>
              <a:t>Время облучения в каждом цикле составляло 1 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1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Рис. 2.30.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8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spc="5" dirty="0">
                <a:effectLst/>
                <a:latin typeface="+mj-lt"/>
                <a:ea typeface="Times New Roman" panose="02020603050405020304" pitchFamily="18" charset="0"/>
              </a:rPr>
              <a:t>Рис. 4.1.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9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spc="5" dirty="0">
                <a:effectLst/>
                <a:latin typeface="+mj-lt"/>
                <a:ea typeface="Times New Roman" panose="02020603050405020304" pitchFamily="18" charset="0"/>
              </a:rPr>
              <a:t>Рис. 4.2.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9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spc="5" dirty="0">
                <a:effectLst/>
                <a:latin typeface="+mj-lt"/>
                <a:ea typeface="Times New Roman" panose="02020603050405020304" pitchFamily="18" charset="0"/>
              </a:rPr>
              <a:t>Рис. 4.</a:t>
            </a:r>
            <a:r>
              <a:rPr lang="en-US" sz="1200" b="0" spc="5" dirty="0">
                <a:effectLst/>
                <a:latin typeface="+mj-lt"/>
                <a:ea typeface="Times New Roman" panose="02020603050405020304" pitchFamily="18" charset="0"/>
              </a:rPr>
              <a:t>4</a:t>
            </a:r>
            <a:r>
              <a:rPr lang="ru-RU" sz="1200" b="0" spc="5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Рис. 3.18. Зависимость степени 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Arial-ItalicMT"/>
              </a:rPr>
              <a:t>m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в параметризации 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Arial-ItalicMT"/>
              </a:rPr>
              <a:t>E d3σ / d3 p ~ </a:t>
            </a:r>
            <a:r>
              <a:rPr lang="ru-RU" sz="1800" b="0" i="1" dirty="0" err="1">
                <a:solidFill>
                  <a:srgbClr val="000000"/>
                </a:solidFill>
                <a:effectLst/>
                <a:latin typeface="Arial-ItalicMT"/>
              </a:rPr>
              <a:t>Am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Arial-ItalicMT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от кумулятивного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числа 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Arial-ItalicMT"/>
              </a:rPr>
              <a:t>X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(а) и квадрата поперечного импульса π0-мезонов (б). Представлены данные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настоящей работы, полученные на углеродной (◊) и медной (♦) мишенях. Точки: □■ –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данные, полученные в экспериментах на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MT"/>
              </a:rPr>
              <a:t>Bevalac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 (LBL,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MT"/>
              </a:rPr>
              <a:t>Berkeley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) для π--мезонов, на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углеродной мишени, при импульсах налетающих ядер соответственно 1.8 и 2.9 ГэВ/с на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нуклон [24]. Кривая на рис. (b) рассчитана в предположении, что зависимости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инвариантного сечения от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Math"/>
              </a:rPr>
              <a:t>𝑝⊥2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для фрагментирующих ядер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Math"/>
              </a:rPr>
              <a:t>𝛼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и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Math"/>
              </a:rPr>
              <a:t>12𝐶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одинаковы, но с учетом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роста среднего значения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Math"/>
              </a:rPr>
              <a:t>𝑋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по интервалу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Math"/>
              </a:rPr>
              <a:t>𝜃𝜋0 ≤ 16°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и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Math"/>
              </a:rPr>
              <a:t>𝐸𝜋0 ≥ 2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MT"/>
              </a:rPr>
              <a:t>ГэВ, с ростом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mbriaMath"/>
              </a:rPr>
              <a:t>𝑝⊥2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1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m(X), m(Pt2): </a:t>
            </a:r>
            <a:r>
              <a:rPr lang="ru-RU" dirty="0"/>
              <a:t>Рис. 3.18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</a:t>
            </a:r>
            <a:r>
              <a:rPr lang="ru-RU" dirty="0"/>
              <a:t>Слайд 104</a:t>
            </a:r>
            <a:endParaRPr lang="en-US" dirty="0"/>
          </a:p>
          <a:p>
            <a:pPr indent="0">
              <a:lnSpc>
                <a:spcPct val="100000"/>
              </a:lnSpc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10. Лукьянов В.К., Титов А.И. – ЭЧАЯ, 1979, т.10, с.815;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48. Блохинцев Д.И. – ЖЭТФ, 1957, т.33, с.1295</a:t>
            </a:r>
            <a:r>
              <a:rPr lang="ru-RU" sz="1200" dirty="0"/>
              <a:t>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imesNewRomanPSMT"/>
              </a:rPr>
              <a:t>50. Burov V.V., Lukyanov V.K., Titov A.I. – Phys. Lett. B, 1977, v.67, p.46</a:t>
            </a:r>
            <a:r>
              <a:rPr lang="en-US" sz="1200" dirty="0"/>
              <a:t> </a:t>
            </a:r>
            <a:endParaRPr lang="ru-RU" sz="1200" dirty="0"/>
          </a:p>
          <a:p>
            <a:pPr indent="0">
              <a:lnSpc>
                <a:spcPct val="100000"/>
              </a:lnSpc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56. Буров В.В., Лукьянов В.К., Титов А.И., – ЭЧАЯ, 1984, т.15, с.1249</a:t>
            </a:r>
            <a:r>
              <a:rPr lang="ru-RU" sz="1200" dirty="0"/>
              <a:t> </a:t>
            </a:r>
            <a:endParaRPr lang="en-US" sz="1200" dirty="0"/>
          </a:p>
          <a:p>
            <a:pPr indent="0">
              <a:lnSpc>
                <a:spcPct val="100000"/>
              </a:lnSpc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144.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NewRomanPSMT"/>
              </a:rPr>
              <a:t>Кобушкин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 А.П., Шелест В.П. – ЭЧАЯ, 1983, т.14, с.1146;</a:t>
            </a:r>
            <a:r>
              <a:rPr lang="ru-RU" sz="1200" dirty="0"/>
              <a:t> 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NewRomanPSMT"/>
              </a:rPr>
              <a:t>145. Lehman E. – Phys. Lett. B, 1976, v.62, p.296.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45. Балдин А.М. и др. – ЯФ, 1973, т.18, с.79</a:t>
            </a:r>
            <a:r>
              <a:rPr lang="ru-RU" sz="1200" dirty="0"/>
              <a:t> ;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47.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NewRomanPSMT"/>
              </a:rPr>
              <a:t>Кобушкин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 А.П. – ЯФ, 1978, т.28, с.495</a:t>
            </a:r>
            <a:r>
              <a:rPr lang="ru-RU" sz="1200" dirty="0"/>
              <a:t> ;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146.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NewRomanPSMT"/>
              </a:rPr>
              <a:t>Инопин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 Е.В., Нагорный С.М, Титов Ю.И. – ВАНТ, сер. Общая и ядерная</a:t>
            </a:r>
            <a:b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физика, 1982, вып.1 (19), с.77.</a:t>
            </a:r>
            <a:r>
              <a:rPr lang="ru-RU" sz="1200" dirty="0"/>
              <a:t> </a:t>
            </a:r>
            <a:br>
              <a:rPr lang="ru-RU" sz="1200" dirty="0"/>
            </a:br>
            <a:br>
              <a:rPr lang="ru-RU" sz="1200" dirty="0"/>
            </a:b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147.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NewRomanPSMT"/>
              </a:rPr>
              <a:t>Аблеев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  <a:t> В.Г. и др. – Письма в ЖЭТФ, 1983, т.37, с.196.</a:t>
            </a:r>
            <a:br>
              <a:rPr lang="ru-RU" sz="12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sz="1100" b="0" i="0" dirty="0">
                <a:solidFill>
                  <a:srgbClr val="000000"/>
                </a:solidFill>
                <a:effectLst/>
                <a:latin typeface="TimesNewRomanPSMT"/>
              </a:rPr>
              <a:t>148.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TimesNewRomanPSMT"/>
              </a:rPr>
              <a:t>Ableev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TimesNewRomanPSMT"/>
              </a:rPr>
              <a:t> V.G. et.al. – Preprint JINR E1-82-516, Dubna, 1982</a:t>
            </a:r>
            <a:r>
              <a:rPr lang="en-US" sz="1100" dirty="0"/>
              <a:t> </a:t>
            </a:r>
            <a:endParaRPr lang="ru-RU" sz="1100" dirty="0"/>
          </a:p>
          <a:p>
            <a:pPr indent="0">
              <a:lnSpc>
                <a:spcPct val="100000"/>
              </a:lnSpc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145. Lehman E. – Phys. Lett. B, 1976, v.62, p.296.</a:t>
            </a:r>
            <a:r>
              <a:rPr lang="en-US" dirty="0"/>
              <a:t>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149.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NewRomanPSMT"/>
              </a:rPr>
              <a:t>Pirner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NewRomanPSMT"/>
              </a:rPr>
              <a:t> H.J., Vary J.P. – Phys. Rev. Lett., 1981, v. 46, p. 1376.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4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Горенштейн М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Зиновьев 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Шелест В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ЯФ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1977,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.26,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.788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155. Розенталь И.Л., Тарасов Ю.А. – УФН, 1993, т.163, с. 29.</a:t>
            </a:r>
            <a:endParaRPr lang="ru-RU" dirty="0"/>
          </a:p>
          <a:p>
            <a:r>
              <a:rPr lang="ru-RU" dirty="0"/>
              <a:t>Следующий слайд рис. 4.8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4671-5199-4AC1-9A1C-56F292F930A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6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9A2F00-1840-4FC1-98E8-13A7E39A26E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3932FD-9206-488F-A270-78738813E2D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EF2C04-91B3-40B3-BFA9-12EED1361F8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9B7565-6E93-411B-9B44-3B7B1F1C41A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4DFF6-A4FA-423F-8DCD-5D4D8D3B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8CB92-88DF-4A0F-9AF8-BE2904F56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6B75DD-E5EB-47FB-B87F-E0731152D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C5B2C3-D811-45EC-BA54-3FAB23792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BCDD3-8B22-41BF-A7C4-4736E7529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78B765-88B4-4BF4-AD19-CE46370B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A11-0929-4AED-8F8B-31A410E55925}" type="datetime1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DAC889-2A41-4BE3-A287-B4B16CB8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FBD58B-E614-4BD0-92BA-031B0BF9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9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8FDAD-6682-4475-A69E-7A990B1A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7DEE6-F988-4728-8BE8-EFC552D73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070CC-EA15-447F-B180-A388A5C1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24BD-AB45-4FF6-A186-6FF6EB856F90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39BA3-A176-4B36-906D-44E690B5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6C21-BF8C-4488-90A2-6F71773A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1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20DE1-A750-4A56-A50B-985C3C07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F90C9-EB3E-4C4A-85FE-8C1886CC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6879A-E6B0-403C-8770-935514DB6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4EB04F-C390-4DEB-A4DF-3C0C0328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FC614-8C9C-4886-B2DC-8581990254D5}" type="datetime1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F8B270-84E0-4EEE-B5FF-855761EE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003DD-7E5E-4D94-A946-64781388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35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2D6A8-E8F3-49F2-A147-AAEEC110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D1D2B1-E06E-4DFA-A260-A523D5CDA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6C65A2-83EA-4C70-943A-F5BE89FD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5C8F7B-13C5-47F9-9163-03BF7506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AD3C-AB62-428C-98A9-520A4D2501F9}" type="datetime1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03EBF-8D29-46E4-B8A8-C78FDB92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A8766-78B0-44C1-9EE7-09C1184A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2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EC70-B60E-4748-B817-1A1FB733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F96ED7-5E21-44F2-8606-1DCA02F01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8C277F-C19A-4B31-8D0D-8B56A22AE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2F4A9-BB91-43E6-A364-C587B296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CB9C-FF27-466F-AF04-E5AA87C963CE}" type="datetime1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5CF5AE-3B72-4820-8363-D68D7D55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EF1F05-166F-47C9-9CCF-ACB59EE5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068" y="503978"/>
            <a:ext cx="8568531" cy="12599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92068" y="2015913"/>
            <a:ext cx="4200260" cy="45358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460339" y="2015913"/>
            <a:ext cx="4200260" cy="453580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C914DA2-D22A-87CA-D625-3BB42ADD6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0699F9A-DE34-F4DD-9B80-EE125C750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8F708F1-5856-0047-E898-9C12711AA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354E6-710F-4A2C-B265-D816CECAEE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288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C83DEA-4C7A-4712-B2AB-E295B0A72CE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33FA10-B858-468A-81D8-F7B006D8331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FCE13E-33E0-4B55-9B0F-3A657C6526D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FD9C34-BECE-4C95-800E-AD3E4991450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3F2D33-E042-48A9-B68E-32758E3CD68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24F442-4839-46E5-9FBB-AC4089351B2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E9E78D-E1E0-4BEA-9971-B661ADDBD9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F20336-17F1-4088-BEBC-DB4117F0779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86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3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7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8A84946-5DC7-46D9-92E0-BE85DA42B0A8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-5400" y="2576880"/>
            <a:ext cx="10080000" cy="65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000" spc="-1" dirty="0">
                <a:solidFill>
                  <a:srgbClr val="000000"/>
                </a:solidFill>
                <a:latin typeface="+mj-lt"/>
              </a:rPr>
              <a:t>Рожде</a:t>
            </a:r>
            <a:r>
              <a:rPr lang="ru-RU" sz="2000" strike="noStrike" spc="-1" dirty="0">
                <a:solidFill>
                  <a:srgbClr val="000000"/>
                </a:solidFill>
                <a:latin typeface="+mj-lt"/>
              </a:rPr>
              <a:t>ние </a:t>
            </a:r>
            <a:r>
              <a:rPr lang="el-GR" sz="2000" dirty="0">
                <a:latin typeface="+mj-lt"/>
                <a:cs typeface="Times New Roman" panose="02020603050405020304" pitchFamily="18" charset="0"/>
              </a:rPr>
              <a:t>π⁰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- и </a:t>
            </a:r>
            <a:r>
              <a:rPr lang="el-GR" sz="2000" dirty="0">
                <a:latin typeface="+mj-lt"/>
                <a:cs typeface="Times New Roman" panose="02020603050405020304" pitchFamily="18" charset="0"/>
              </a:rPr>
              <a:t>η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-мезонов в протон-ядерных взаимодействиях при импульсе 4.5 и 5.5 ГэВ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/c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и в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ядро-ядерных взаимодействиях при импульсах от 1.7 до 4.5 ГэВ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/c 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+mj-lt"/>
                <a:cs typeface="Times New Roman" panose="02020603050405020304" pitchFamily="18" charset="0"/>
              </a:rPr>
              <a:t>на нуклон</a:t>
            </a:r>
            <a:endParaRPr lang="en-US" sz="2000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000" y="3960000"/>
            <a:ext cx="8629200" cy="792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Специальность 1.3.15 –- “Физика атомных ядер и элементарных частиц, физика высоких энергий”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440" y="382221"/>
            <a:ext cx="4534560" cy="54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trike="noStrike" spc="-1" dirty="0">
                <a:solidFill>
                  <a:srgbClr val="000000"/>
                </a:solidFill>
                <a:latin typeface="Arial"/>
              </a:rPr>
              <a:t>Объединенный Институт Ядерных Исследований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94320" y="1620360"/>
            <a:ext cx="26208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pc="-1" dirty="0">
                <a:solidFill>
                  <a:srgbClr val="000000"/>
                </a:solidFill>
                <a:latin typeface="Arial"/>
              </a:rPr>
              <a:t>АБРААМЯН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pc="-1" dirty="0">
                <a:solidFill>
                  <a:srgbClr val="000000"/>
                </a:solidFill>
                <a:latin typeface="Arial"/>
              </a:rPr>
              <a:t>Хачик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Унано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вич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9440" y="4716000"/>
            <a:ext cx="662256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ДИССЕРТАЦИЯ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на соискание ученой степени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доктора физико-математических наук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560" y="5928480"/>
            <a:ext cx="9739440" cy="76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Работа выполнена в Лаборатории физики высоких энергий им. В.И. Векслера и А.М. Балдина Объединенного института ядерных исследований, г. Дубна.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Научная новизна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20000" y="1044212"/>
                <a:ext cx="8640000" cy="493776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just"/>
                <a:r>
                  <a:rPr lang="ru-RU" sz="1800" dirty="0">
                    <a:effectLst/>
                    <a:ea typeface="Calibri" panose="020F0502020204030204" pitchFamily="34" charset="0"/>
                  </a:rPr>
                  <a:t>1. Впервые предложен и опробован метод определения импульса пучка релятивистских вторичных частиц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, …)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при помощи порогового газового счетчика. Благодаря использованию электронов, содержащихся в виде примеси в пучках вторичных заряженных частиц, метод позволил практически исключить систематические ошибки и достичь точности при определении импульса ~ 0.2%.</a:t>
                </a:r>
              </a:p>
              <a:p>
                <a:pPr algn="just"/>
                <a:endParaRPr lang="ru-RU" sz="1800" dirty="0">
                  <a:effectLst/>
                  <a:ea typeface="Calibri" panose="020F0502020204030204" pitchFamily="34" charset="0"/>
                </a:endParaRPr>
              </a:p>
              <a:p>
                <a:pPr algn="just"/>
                <a:r>
                  <a:rPr lang="ru-RU" sz="1800" dirty="0">
                    <a:effectLst/>
                    <a:ea typeface="Calibri" panose="020F0502020204030204" pitchFamily="34" charset="0"/>
                  </a:rPr>
                  <a:t>2. Впервые разработана методика получения поправок к величине энергии электронов и γ-квантов, измеренной </a:t>
                </a:r>
                <a:r>
                  <a:rPr lang="ru-RU" sz="1800" dirty="0" err="1">
                    <a:effectLst/>
                    <a:ea typeface="Calibri" panose="020F0502020204030204" pitchFamily="34" charset="0"/>
                  </a:rPr>
                  <a:t>черенковскими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спектрометрами полного поглощения. Методика учитывает нелинейность чувствительности в области низких энергий и влияние конверторов, располагаемых перед спектрометром. </a:t>
                </a:r>
              </a:p>
              <a:p>
                <a:pPr algn="just"/>
                <a:r>
                  <a:rPr lang="ru-RU" b="0" strike="noStrike" spc="-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just"/>
                <a:r>
                  <a:rPr lang="ru-RU" sz="1800" dirty="0">
                    <a:effectLst/>
                    <a:ea typeface="Calibri" panose="020F0502020204030204" pitchFamily="34" charset="0"/>
                  </a:rPr>
                  <a:t>3. Предложен и опробован метод калибровки </a:t>
                </a:r>
                <a:r>
                  <a:rPr lang="ru-RU" sz="1800" dirty="0" err="1">
                    <a:effectLst/>
                    <a:ea typeface="Calibri" panose="020F0502020204030204" pitchFamily="34" charset="0"/>
                  </a:rPr>
                  <a:t>черенковского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γ-спектрометра ядерными фрагментами (</a:t>
                </a:r>
                <a:r>
                  <a:rPr lang="ru-RU" sz="1800" i="1" baseline="30000" dirty="0">
                    <a:effectLst/>
                    <a:ea typeface="Calibri" panose="020F0502020204030204" pitchFamily="34" charset="0"/>
                  </a:rPr>
                  <a:t>1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H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ru-RU" sz="1800" i="1" baseline="30000" dirty="0">
                    <a:effectLst/>
                    <a:ea typeface="Calibri" panose="020F0502020204030204" pitchFamily="34" charset="0"/>
                  </a:rPr>
                  <a:t>2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H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и </a:t>
                </a:r>
                <a:r>
                  <a:rPr lang="ru-RU" sz="1800" i="1" baseline="30000" dirty="0">
                    <a:effectLst/>
                    <a:ea typeface="Calibri" panose="020F0502020204030204" pitchFamily="34" charset="0"/>
                  </a:rPr>
                  <a:t>3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He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). Продемонстрировано, что в области энергий ≥ 3 ГэВ/нуклон калибровка γ-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п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e</a:t>
                </a:r>
                <a:r>
                  <a:rPr lang="ru-RU" sz="1800" dirty="0" err="1">
                    <a:effectLst/>
                    <a:ea typeface="Calibri" panose="020F0502020204030204" pitchFamily="34" charset="0"/>
                  </a:rPr>
                  <a:t>κт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po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м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e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т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po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в яд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pa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ми </a:t>
                </a:r>
                <a:r>
                  <a:rPr lang="ru-RU" sz="1800" i="1" baseline="30000" dirty="0">
                    <a:effectLst/>
                    <a:ea typeface="Calibri" panose="020F0502020204030204" pitchFamily="34" charset="0"/>
                  </a:rPr>
                  <a:t>3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He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является оптимальной ввиду вы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co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к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o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г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o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амплитудного разрешения (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σ/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~ 3% для γ-спектрометра с радиатором из свинцового стекла длиной 14 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pa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д. 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e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д.) п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p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и незначительном (&lt;1%) влиянии н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a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энергетический эквивалент неупругих процессов.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44212"/>
                <a:ext cx="8640000" cy="4937760"/>
              </a:xfrm>
              <a:prstGeom prst="rect">
                <a:avLst/>
              </a:prstGeom>
              <a:blipFill>
                <a:blip r:embed="rId2"/>
                <a:stretch>
                  <a:fillRect l="-635" t="-617" r="-635" b="-9383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321D61-8099-435D-B755-1EB72C49BFAA}" type="slidenum">
              <a:r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Научная новизна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44690" y="1043837"/>
                <a:ext cx="8640000" cy="5472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just"/>
                <a:r>
                  <a:rPr lang="ru-RU" sz="1800" b="0" strike="noStrike" spc="-1" dirty="0">
                    <a:solidFill>
                      <a:srgbClr val="000000"/>
                    </a:solidFill>
                  </a:rPr>
                  <a:t>4.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Впервые, на статистике около 85 тысяч π</a:t>
                </a:r>
                <a:r>
                  <a:rPr lang="ru-RU" sz="1800" baseline="30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-мезонов измерены инвариантные сечения реакций </a:t>
                </a:r>
              </a:p>
              <a:p>
                <a:pPr algn="just"/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endParaRPr lang="ru-RU" sz="1800" dirty="0">
                  <a:effectLst/>
                  <a:ea typeface="Calibri" panose="020F0502020204030204" pitchFamily="34" charset="0"/>
                </a:endParaRPr>
              </a:p>
              <a:p>
                <a:pPr algn="just"/>
                <a:r>
                  <a:rPr lang="ru-RU" sz="1800" dirty="0">
                    <a:effectLst/>
                    <a:ea typeface="Calibri" panose="020F0502020204030204" pitchFamily="34" charset="0"/>
                  </a:rPr>
                  <a:t>при импульсе 4.5 ГэВ/c на нуклон в зависимости от переменных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X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в интервале 0.6 &lt; 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X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&lt; 2.0 и 0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&lt;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900 МэВ/c.</a:t>
                </a:r>
              </a:p>
              <a:p>
                <a:pPr algn="just"/>
                <a:endParaRPr lang="ru-RU" b="0" strike="noStrike" spc="-1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ru-RU" sz="1800" spc="-1" dirty="0">
                    <a:solidFill>
                      <a:srgbClr val="000000"/>
                    </a:solidFill>
                  </a:rPr>
                  <a:t>5.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Впервые подробно исследован характер изменения инвариантного сечения образования π</a:t>
                </a:r>
                <a:r>
                  <a:rPr lang="ru-RU" sz="1800" baseline="30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-мезонов при импульсе 4.5 ГэВ/c на нуклон, 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изменением атомных весов как ядра-снаряда, так и ядра-мишени в широких интервалах значений переменных 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x</a:t>
                </a:r>
                <a:r>
                  <a:rPr lang="ru-RU" sz="1800" i="1" baseline="-25000" dirty="0">
                    <a:effectLst/>
                    <a:ea typeface="Calibri" panose="020F0502020204030204" pitchFamily="34" charset="0"/>
                  </a:rPr>
                  <a:t>F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X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. Полученные данные позволили проверить и получить свидетельства в пользу справедливости модели кварк-</a:t>
                </a:r>
                <a:r>
                  <a:rPr lang="ru-RU" sz="1800" dirty="0" err="1">
                    <a:effectLst/>
                    <a:ea typeface="Calibri" panose="020F0502020204030204" pitchFamily="34" charset="0"/>
                  </a:rPr>
                  <a:t>партонной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рекомбинации, а также получить оценки вероятности образования 6-кварковых конфигураций (</a:t>
                </a:r>
                <a:r>
                  <a:rPr lang="ru-RU" sz="1800" dirty="0" err="1">
                    <a:effectLst/>
                    <a:ea typeface="Calibri" panose="020F0502020204030204" pitchFamily="34" charset="0"/>
                  </a:rPr>
                  <a:t>флуктонов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) в ядрах 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, α и </a:t>
                </a:r>
                <a:r>
                  <a:rPr lang="ru-RU" sz="1800" baseline="30000" dirty="0">
                    <a:effectLst/>
                    <a:ea typeface="Calibri" panose="020F0502020204030204" pitchFamily="34" charset="0"/>
                  </a:rPr>
                  <a:t>12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С.</a:t>
                </a:r>
                <a:endParaRPr lang="ru-RU" sz="1800" spc="-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  <a:p>
                <a:pPr algn="just"/>
                <a:endParaRPr lang="ru-RU" b="0" strike="noStrike" spc="-1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ru-RU" sz="1800" dirty="0">
                    <a:effectLst/>
                    <a:ea typeface="Calibri" panose="020F0502020204030204" pitchFamily="34" charset="0"/>
                  </a:rPr>
                  <a:t>6. В области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≥ 0.7 для инвариантного сечения реакции 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p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+ C → π</a:t>
                </a:r>
                <a:r>
                  <a:rPr lang="ru-RU" sz="1800" baseline="30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+ 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X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впервые найдено факторизованное представление по переменным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, позволившее получить оценки для среднего импульса кварков в системе покоя нуклона.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90" y="1043837"/>
                <a:ext cx="8640000" cy="5472000"/>
              </a:xfrm>
              <a:prstGeom prst="rect">
                <a:avLst/>
              </a:prstGeom>
              <a:blipFill>
                <a:blip r:embed="rId2"/>
                <a:stretch>
                  <a:fillRect l="-635" t="-557" r="-635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321D61-8099-435D-B755-1EB72C49BFAA}" type="slidenum">
              <a:rPr/>
              <a:t>11</a:t>
            </a:fld>
            <a:endParaRPr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2582B7-0ABD-EEFB-DA8F-7C4E8E82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815" y="1693468"/>
            <a:ext cx="47533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ru-RU" sz="21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α, </a:t>
            </a:r>
            <a:r>
              <a:rPr kumimoji="0" lang="ru-RU" altLang="ru-RU" sz="21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kumimoji="0" lang="en-US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</a:t>
            </a:r>
            <a:r>
              <a:rPr kumimoji="0" lang="en-US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ru-RU" sz="21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21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kumimoji="0" lang="en-US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1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</a:t>
            </a:r>
            <a:r>
              <a:rPr kumimoji="0" lang="en-US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→ π</a:t>
            </a:r>
            <a:r>
              <a:rPr kumimoji="0" lang="ru-RU" altLang="ru-RU" sz="21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en-US" alt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55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Научная новизна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44690" y="1043837"/>
                <a:ext cx="8640000" cy="54720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just"/>
                <a:r>
                  <a:rPr lang="ru-RU" sz="1800" b="0" strike="noStrike" spc="-1" dirty="0">
                    <a:solidFill>
                      <a:srgbClr val="000000"/>
                    </a:solidFill>
                  </a:rPr>
                  <a:t>7.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Впервые, на большой статистике (более чем 40000 π</a:t>
                </a:r>
                <a:r>
                  <a:rPr lang="ru-RU" sz="1800" baseline="30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-мезонов) определено дважды дифференциальное сечение реакции 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 +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 →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π</a:t>
                </a:r>
                <a:r>
                  <a:rPr lang="ru-RU" sz="1800" baseline="30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ru-RU" sz="1800" b="1" i="1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+ х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при импульсе 4.5 ГэВ/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на нуклон по переменным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 – соответственно энергия и угол вылета π</a:t>
                </a:r>
                <a:r>
                  <a:rPr lang="ru-RU" sz="1800" baseline="30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-мезонов в Лаб. системе.</a:t>
                </a:r>
                <a:r>
                  <a:rPr lang="ru-RU" sz="1800" b="0" strike="noStrike" spc="-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just"/>
                <a:endParaRPr lang="ru-RU" spc="-1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ru-RU" sz="1800" dirty="0">
                    <a:effectLst/>
                    <a:ea typeface="Calibri" panose="020F0502020204030204" pitchFamily="34" charset="0"/>
                  </a:rPr>
                  <a:t>8. Впервые проведено сравнение выходов η-мезонов во взаимодействиях протонов, дейтронов и α-частиц с ядрами углерода и получить указание на существенное различие в механизмах рождения 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ru-RU" sz="1800" baseline="30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и 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-мезонов в ядро-ядерных взаимодействиях в подпороговой области.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90" y="1043837"/>
                <a:ext cx="8640000" cy="5472000"/>
              </a:xfrm>
              <a:prstGeom prst="rect">
                <a:avLst/>
              </a:prstGeom>
              <a:blipFill>
                <a:blip r:embed="rId2"/>
                <a:stretch>
                  <a:fillRect l="-635" t="-557" r="-635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321D61-8099-435D-B755-1EB72C49BFA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71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F5CD5-0009-4589-BFEA-1C32D4D221F0}" type="slidenum">
              <a:rPr/>
              <a:t>13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17DA0-CCD8-1D6E-367B-A2FA2E92B9B8}"/>
              </a:ext>
            </a:extLst>
          </p:cNvPr>
          <p:cNvSpPr txBox="1"/>
          <p:nvPr/>
        </p:nvSpPr>
        <p:spPr>
          <a:xfrm>
            <a:off x="286603" y="864233"/>
            <a:ext cx="9289037" cy="5028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. Измерены инвариантные инклюзивные сечения рождения π</a:t>
            </a:r>
            <a:r>
              <a:rPr lang="ru-RU" sz="1800" baseline="30000" dirty="0">
                <a:effectLst/>
                <a:ea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- и η-мезонов на пучках протонов при импульсах 4.5 и 5.5 ГэВ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/c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и на пучках дейтронов, α-частиц и ядер </a:t>
            </a:r>
            <a:r>
              <a:rPr lang="ru-RU" sz="1800" baseline="30000" dirty="0">
                <a:effectLst/>
                <a:ea typeface="Times New Roman" panose="02020603050405020304" pitchFamily="18" charset="0"/>
              </a:rPr>
              <a:t>12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на углеродной и медной мишенях, при импульсах от 1.7 до 4.5 ГэВ/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на нуклон. Установлено, что: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) С увеличением атомного веса ядра-снаряда параметр наклона </a:t>
            </a:r>
            <a:r>
              <a:rPr lang="ru-RU" sz="1800" i="1" dirty="0">
                <a:effectLst/>
                <a:ea typeface="Times New Roman" panose="02020603050405020304" pitchFamily="18" charset="0"/>
              </a:rPr>
              <a:t>X</a:t>
            </a:r>
            <a:r>
              <a:rPr lang="ru-RU" sz="1800" i="1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в параметризации инвариантного сечения рождения π</a:t>
            </a:r>
            <a:r>
              <a:rPr lang="ru-RU" sz="1800" baseline="30000" dirty="0">
                <a:effectLst/>
                <a:ea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-мезонов функцией Ed</a:t>
            </a:r>
            <a:r>
              <a:rPr lang="ru-RU" sz="18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σ / d</a:t>
            </a:r>
            <a:r>
              <a:rPr lang="ru-RU" sz="18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p ~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exp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(−</a:t>
            </a:r>
            <a:r>
              <a:rPr lang="ru-RU" sz="1800" i="1" dirty="0">
                <a:effectLst/>
                <a:ea typeface="Times New Roman" panose="02020603050405020304" pitchFamily="18" charset="0"/>
              </a:rPr>
              <a:t>X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/ </a:t>
            </a:r>
            <a:r>
              <a:rPr lang="ru-RU" sz="1800" i="1" dirty="0">
                <a:effectLst/>
                <a:ea typeface="Times New Roman" panose="02020603050405020304" pitchFamily="18" charset="0"/>
              </a:rPr>
              <a:t>X</a:t>
            </a:r>
            <a:r>
              <a:rPr lang="ru-RU" sz="1800" i="1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) существенно возрастает: </a:t>
            </a:r>
            <a:r>
              <a:rPr lang="ru-RU" sz="1800" i="1" dirty="0">
                <a:effectLst/>
                <a:ea typeface="Times New Roman" panose="02020603050405020304" pitchFamily="18" charset="0"/>
              </a:rPr>
              <a:t>X</a:t>
            </a:r>
            <a:r>
              <a:rPr lang="ru-RU" sz="1800" i="1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= 0.130 ± 0.001 для дейтронов, </a:t>
            </a:r>
            <a:r>
              <a:rPr lang="ru-RU" sz="1800" i="1" dirty="0">
                <a:effectLst/>
                <a:ea typeface="Times New Roman" panose="02020603050405020304" pitchFamily="18" charset="0"/>
              </a:rPr>
              <a:t>X</a:t>
            </a:r>
            <a:r>
              <a:rPr lang="ru-RU" sz="1800" i="1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= 0.145 ± 0.002 для α-частиц и достигает значения 0.176 ± 0.007 для ядра углерода.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б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) Е</a:t>
            </a:r>
            <a:r>
              <a:rPr lang="ru-RU" sz="1800" spc="5" dirty="0">
                <a:effectLst/>
                <a:ea typeface="Times New Roman" panose="02020603050405020304" pitchFamily="18" charset="0"/>
              </a:rPr>
              <a:t>сть сильное различие между параметрами наклона </a:t>
            </a:r>
            <a:r>
              <a:rPr lang="ru-RU" sz="1800" i="1" spc="5" dirty="0">
                <a:effectLst/>
                <a:ea typeface="Times New Roman" panose="02020603050405020304" pitchFamily="18" charset="0"/>
              </a:rPr>
              <a:t>X</a:t>
            </a:r>
            <a:r>
              <a:rPr lang="ru-RU" sz="1800" i="1" spc="5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ru-RU" sz="1800" spc="5" dirty="0">
                <a:effectLst/>
                <a:ea typeface="Times New Roman" panose="02020603050405020304" pitchFamily="18" charset="0"/>
              </a:rPr>
              <a:t> при импульсах 2.9 и 4.5 ГэВ/с на нуклон как для налетающих ядер C</a:t>
            </a:r>
            <a:r>
              <a:rPr lang="ru-RU" sz="1800" spc="5" baseline="30000" dirty="0">
                <a:effectLst/>
                <a:ea typeface="Times New Roman" panose="02020603050405020304" pitchFamily="18" charset="0"/>
              </a:rPr>
              <a:t>12</a:t>
            </a:r>
            <a:r>
              <a:rPr lang="ru-RU" sz="1800" spc="5" dirty="0">
                <a:effectLst/>
                <a:ea typeface="Times New Roman" panose="02020603050405020304" pitchFamily="18" charset="0"/>
              </a:rPr>
              <a:t>, так и для налетающих α-частиц. Из сравнения наших данных (4.5 ГэВ/с на нуклон) с данными при более высоких энергиях видно существенное расхождение для ядра углерода</a:t>
            </a:r>
            <a:endParaRPr lang="en-US" sz="18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2DEA9-D050-579A-E269-6CCB6D14C9CD}"/>
              </a:ext>
            </a:extLst>
          </p:cNvPr>
          <p:cNvSpPr txBox="1"/>
          <p:nvPr/>
        </p:nvSpPr>
        <p:spPr>
          <a:xfrm>
            <a:off x="4536050" y="5931560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Слайды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0" y="116641"/>
            <a:ext cx="8694539" cy="461868"/>
          </a:xfrm>
        </p:spPr>
        <p:txBody>
          <a:bodyPr>
            <a:noAutofit/>
          </a:bodyPr>
          <a:lstStyle/>
          <a:p>
            <a:pPr algn="just"/>
            <a:r>
              <a:rPr lang="ru-RU" sz="1736" b="1" i="1" dirty="0">
                <a:latin typeface="Cambria" panose="02040503050406030204" pitchFamily="18" charset="0"/>
                <a:ea typeface="Cambria" panose="02040503050406030204" pitchFamily="18" charset="0"/>
              </a:rPr>
              <a:t>§</a:t>
            </a:r>
            <a:r>
              <a:rPr lang="ru-RU" sz="1800" b="1" i="1" dirty="0">
                <a:latin typeface="+mn-lt"/>
                <a:ea typeface="Cambria" panose="02040503050406030204" pitchFamily="18" charset="0"/>
              </a:rPr>
              <a:t>3. Сравнение с другими экспериментами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AA393A-D56E-7F24-B7F3-9B24E1BF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710" y="1063758"/>
            <a:ext cx="9073099" cy="1671704"/>
          </a:xfrm>
        </p:spPr>
        <p:txBody>
          <a:bodyPr>
            <a:noAutofit/>
          </a:bodyPr>
          <a:lstStyle/>
          <a:p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— · — · —  – реакции 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С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С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600" b="0" baseline="300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(0°)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 + х 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(а)  и α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С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600" b="0" baseline="300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(0°)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(б) при импульсе налетающих ядер 2.9 ГэВ/с на нуклон (</a:t>
            </a:r>
            <a:r>
              <a:rPr lang="en-US" sz="1600" i="1" dirty="0">
                <a:latin typeface="+mj-lt"/>
                <a:ea typeface="Times New Roman" panose="02020603050405020304" pitchFamily="18" charset="0"/>
              </a:rPr>
              <a:t>Moeller et</a:t>
            </a:r>
            <a:r>
              <a:rPr lang="ru-RU" sz="16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i="1" dirty="0">
                <a:latin typeface="+mj-lt"/>
                <a:ea typeface="Times New Roman" panose="02020603050405020304" pitchFamily="18" charset="0"/>
              </a:rPr>
              <a:t>al.</a:t>
            </a:r>
            <a:r>
              <a:rPr lang="en-US" sz="1600" b="0" i="1" dirty="0">
                <a:latin typeface="+mj-lt"/>
                <a:ea typeface="Times New Roman" panose="02020603050405020304" pitchFamily="18" charset="0"/>
              </a:rPr>
              <a:t> – Phys. Rev. C, 1983, v.28, p.1246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);</a:t>
            </a:r>
            <a:endParaRPr lang="ru-RU" sz="1600" b="0" spc="4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○,● – </a:t>
            </a:r>
            <a:r>
              <a:rPr lang="en-US" sz="1600" b="0" i="1" spc="4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+ α  → π</a:t>
            </a:r>
            <a:r>
              <a:rPr lang="ru-RU" sz="1600" b="0" spc="4" baseline="30000" dirty="0">
                <a:latin typeface="+mj-lt"/>
                <a:ea typeface="Times New Roman" panose="02020603050405020304" pitchFamily="18" charset="0"/>
              </a:rPr>
              <a:t>±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(180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°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) + 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х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при </a:t>
            </a:r>
            <a:r>
              <a:rPr lang="en-US" sz="1600" b="0" i="1" spc="4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600" b="0" i="1" spc="4" baseline="-25000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= 8.9 ГэВ/с (</a:t>
            </a:r>
            <a:r>
              <a:rPr lang="ru-RU" sz="1600" i="1" dirty="0">
                <a:latin typeface="+mj-lt"/>
                <a:ea typeface="Times New Roman" panose="02020603050405020304" pitchFamily="18" charset="0"/>
              </a:rPr>
              <a:t>Балдин А.М. и др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. – ОИЯИ, 1 - 82 - 28, Дубна, 1982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);</a:t>
            </a:r>
            <a:endParaRPr lang="ru-RU" sz="1600" b="0" spc="4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□ – </a:t>
            </a:r>
            <a:r>
              <a:rPr lang="en-US" sz="1600" b="0" i="1" spc="4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С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600" b="0" baseline="300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(180°)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+ х при  </a:t>
            </a:r>
            <a:r>
              <a:rPr lang="en-US" sz="1600" b="0" i="1" spc="4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600" b="0" i="1" spc="4" baseline="-25000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= 6 ГэВ/с (</a:t>
            </a:r>
            <a:r>
              <a:rPr lang="ru-RU" sz="1600" i="1" dirty="0">
                <a:latin typeface="+mj-lt"/>
                <a:ea typeface="Times New Roman" panose="02020603050405020304" pitchFamily="18" charset="0"/>
              </a:rPr>
              <a:t>Балдин А.М. и др.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 – ЯФ, 1974, т.20, с.1201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);</a:t>
            </a:r>
            <a:endParaRPr lang="ru-RU" sz="1600" b="0" spc="4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Δ,▲ – </a:t>
            </a:r>
            <a:r>
              <a:rPr lang="en-US" sz="1600" b="0" i="1" spc="4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en-US" sz="1600" b="0" spc="4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→ π</a:t>
            </a:r>
            <a:r>
              <a:rPr lang="ru-RU" sz="1600" b="0" spc="4" baseline="30000" dirty="0">
                <a:latin typeface="+mj-lt"/>
                <a:ea typeface="Times New Roman" panose="02020603050405020304" pitchFamily="18" charset="0"/>
              </a:rPr>
              <a:t>±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(160</a:t>
            </a:r>
            <a:r>
              <a:rPr lang="ru-RU" sz="1600" b="0" dirty="0">
                <a:latin typeface="+mj-lt"/>
                <a:ea typeface="Times New Roman" panose="02020603050405020304" pitchFamily="18" charset="0"/>
              </a:rPr>
              <a:t>°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) + </a:t>
            </a:r>
            <a:r>
              <a:rPr lang="ru-RU" sz="1600" b="0" i="1" dirty="0">
                <a:latin typeface="+mj-lt"/>
                <a:ea typeface="Times New Roman" panose="02020603050405020304" pitchFamily="18" charset="0"/>
              </a:rPr>
              <a:t>х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при </a:t>
            </a:r>
            <a:r>
              <a:rPr lang="en-US" sz="1600" b="0" i="1" spc="4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600" b="0" i="1" spc="4" baseline="-25000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= 400 ГэВ/с (</a:t>
            </a:r>
            <a:r>
              <a:rPr lang="ru-RU" sz="1600" i="1" spc="4" dirty="0">
                <a:latin typeface="+mj-lt"/>
                <a:ea typeface="Times New Roman" panose="02020603050405020304" pitchFamily="18" charset="0"/>
              </a:rPr>
              <a:t>Лексин Г.А. и др</a:t>
            </a:r>
            <a:r>
              <a:rPr lang="ru-RU" sz="1600" b="0" i="1" spc="4" dirty="0">
                <a:latin typeface="+mj-lt"/>
                <a:ea typeface="Times New Roman" panose="02020603050405020304" pitchFamily="18" charset="0"/>
              </a:rPr>
              <a:t>. – ИТЭФ - 37, М., 1980</a:t>
            </a:r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).</a:t>
            </a:r>
          </a:p>
          <a:p>
            <a:endParaRPr lang="ru-RU" sz="1406" b="0" spc="4" dirty="0">
              <a:ea typeface="Times New Roman" panose="02020603050405020304" pitchFamily="18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0ED40C8-0CD1-74E9-A672-3750C2D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76B4-04A8-4C9A-8D41-746B2FB98E26}" type="slidenum">
              <a:rPr lang="ru-RU" sz="1323"/>
              <a:pPr/>
              <a:t>14</a:t>
            </a:fld>
            <a:endParaRPr lang="ru-RU" sz="1323" dirty="0"/>
          </a:p>
        </p:txBody>
      </p:sp>
      <p:pic>
        <p:nvPicPr>
          <p:cNvPr id="8" name="Объект 7" descr="рис">
            <a:extLst>
              <a:ext uri="{FF2B5EF4-FFF2-40B4-BE49-F238E27FC236}">
                <a16:creationId xmlns:a16="http://schemas.microsoft.com/office/drawing/2014/main" id="{3A31624E-E702-3FC6-A720-D032B8A33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4566" r="5466" b="2134"/>
          <a:stretch/>
        </p:blipFill>
        <p:spPr bwMode="auto">
          <a:xfrm>
            <a:off x="1391060" y="2583507"/>
            <a:ext cx="7326398" cy="4824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43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28" y="151955"/>
            <a:ext cx="8694539" cy="542717"/>
          </a:xfrm>
        </p:spPr>
        <p:txBody>
          <a:bodyPr>
            <a:noAutofit/>
          </a:bodyPr>
          <a:lstStyle/>
          <a:p>
            <a:pPr algn="just"/>
            <a:r>
              <a:rPr lang="ru-RU" sz="1736" b="1" i="1" dirty="0">
                <a:latin typeface="Cambria" panose="02040503050406030204" pitchFamily="18" charset="0"/>
                <a:ea typeface="Cambria" panose="02040503050406030204" pitchFamily="18" charset="0"/>
              </a:rPr>
              <a:t>§</a:t>
            </a:r>
            <a:r>
              <a:rPr lang="ru-RU" sz="2000" b="1" i="1" dirty="0">
                <a:latin typeface="+mn-lt"/>
                <a:ea typeface="Cambria" panose="02040503050406030204" pitchFamily="18" charset="0"/>
              </a:rPr>
              <a:t>3. Сравнение с другими экспериментами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7B0E299-FB90-EE3D-469A-62EB05EAC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142" y="1053458"/>
            <a:ext cx="8883910" cy="1160048"/>
          </a:xfrm>
        </p:spPr>
        <p:txBody>
          <a:bodyPr>
            <a:noAutofit/>
          </a:bodyPr>
          <a:lstStyle/>
          <a:p>
            <a:r>
              <a:rPr lang="ru-RU" sz="1600" b="0" spc="4" dirty="0">
                <a:latin typeface="+mj-lt"/>
                <a:ea typeface="Times New Roman" panose="02020603050405020304" pitchFamily="18" charset="0"/>
              </a:rPr>
              <a:t>   ,    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– д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анные,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полученные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на установке </a:t>
            </a:r>
            <a:r>
              <a:rPr lang="en-US" sz="1800" b="0" dirty="0" err="1">
                <a:latin typeface="+mj-lt"/>
                <a:ea typeface="Times New Roman" panose="02020603050405020304" pitchFamily="18" charset="0"/>
              </a:rPr>
              <a:t>Bevalac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в Национальной лаборатории Лоуренса в Беркли, для реакции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800" b="0" baseline="30000" dirty="0">
                <a:latin typeface="+mj-lt"/>
                <a:ea typeface="Times New Roman" panose="02020603050405020304" pitchFamily="18" charset="0"/>
              </a:rPr>
              <a:t>–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(0°) +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x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при импульсах соответственно 1.75 и 2.88 ГэВ/с на нуклон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Moeller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E. et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al. – Phys. Rev. C, 1983, v.28, p.1246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).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Прямые линии – результат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аппроксимации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экспериментальных данных экспоненциальной функцией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(E/</a:t>
            </a:r>
            <a:r>
              <a:rPr lang="ru-RU" sz="1800" b="0" i="1" dirty="0" err="1">
                <a:latin typeface="+mj-lt"/>
                <a:ea typeface="Times New Roman" panose="02020603050405020304" pitchFamily="18" charset="0"/>
              </a:rPr>
              <a:t>A</a:t>
            </a:r>
            <a:r>
              <a:rPr lang="ru-RU" sz="1800" b="0" i="1" baseline="-25000" dirty="0" err="1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) d</a:t>
            </a:r>
            <a:r>
              <a:rPr lang="ru-RU" sz="1800" b="0" i="1" baseline="30000" dirty="0"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σ / d</a:t>
            </a:r>
            <a:r>
              <a:rPr lang="ru-RU" sz="1800" b="0" i="1" baseline="30000" dirty="0"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p = A </a:t>
            </a:r>
            <a:r>
              <a:rPr lang="ru-RU" sz="1800" b="0" i="1" dirty="0" err="1">
                <a:latin typeface="+mj-lt"/>
                <a:ea typeface="Times New Roman" panose="02020603050405020304" pitchFamily="18" charset="0"/>
              </a:rPr>
              <a:t>exp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(–X/X</a:t>
            </a:r>
            <a:r>
              <a:rPr lang="ru-RU" sz="1800" b="0" i="1" baseline="-25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). Значения параметра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X</a:t>
            </a:r>
            <a:r>
              <a:rPr lang="ru-RU" sz="1800" b="0" i="1" baseline="-25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приведены на рисунке.</a:t>
            </a:r>
            <a:endParaRPr lang="ru-RU" sz="1800" b="0" dirty="0">
              <a:latin typeface="+mj-lt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0ED40C8-0CD1-74E9-A672-3750C2D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76B4-04A8-4C9A-8D41-746B2FB98E26}" type="slidenum">
              <a:rPr lang="ru-RU" sz="1323"/>
              <a:pPr/>
              <a:t>15</a:t>
            </a:fld>
            <a:endParaRPr lang="ru-RU" sz="1323" dirty="0"/>
          </a:p>
        </p:txBody>
      </p:sp>
      <p:pic>
        <p:nvPicPr>
          <p:cNvPr id="11" name="Объект 10" descr="Berkeley">
            <a:extLst>
              <a:ext uri="{FF2B5EF4-FFF2-40B4-BE49-F238E27FC236}">
                <a16:creationId xmlns:a16="http://schemas.microsoft.com/office/drawing/2014/main" id="{E036F8B1-4588-1767-6434-FFA3B21E00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8522" r="9950" b="4771"/>
          <a:stretch>
            <a:fillRect/>
          </a:stretch>
        </p:blipFill>
        <p:spPr bwMode="auto">
          <a:xfrm>
            <a:off x="2218993" y="2382095"/>
            <a:ext cx="5642637" cy="458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A29C99-6A55-1EBD-B2A0-CACA59950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3" y="1797664"/>
            <a:ext cx="208057" cy="2000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DA2C0E1-7FB3-2302-6494-B85103F37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5" y="1802920"/>
            <a:ext cx="244981" cy="176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4901FE-8140-E15C-04F1-299A7AC2B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1" y="734699"/>
            <a:ext cx="251634" cy="2419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D4119C-0470-1DC1-AFAB-9399230E9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6" y="759233"/>
            <a:ext cx="296292" cy="2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8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46" y="310302"/>
            <a:ext cx="8694539" cy="542717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latin typeface="+mn-lt"/>
                <a:ea typeface="Cambria" panose="02040503050406030204" pitchFamily="18" charset="0"/>
              </a:rPr>
              <a:t>§3. Сравнение с другими экспериментами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C7B0E299-FB90-EE3D-469A-62EB05EAC9A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91729" y="1170029"/>
                <a:ext cx="8792458" cy="1224911"/>
              </a:xfrm>
            </p:spPr>
            <p:txBody>
              <a:bodyPr>
                <a:noAutofit/>
              </a:bodyPr>
              <a:lstStyle/>
              <a:p>
                <a:r>
                  <a:rPr lang="ru-RU" sz="1800" b="0" spc="4" dirty="0">
                    <a:ea typeface="Times New Roman" panose="02020603050405020304" pitchFamily="18" charset="0"/>
                  </a:rPr>
                  <a:t>Значения параметра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X</a:t>
                </a:r>
                <a:r>
                  <a:rPr lang="ru-RU" sz="1800" b="0" i="1" spc="4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, полученные в разных экспериментах: при 1.75 и 2.9 ГэВ/с на нуклон для реакций </a:t>
                </a:r>
                <a:r>
                  <a:rPr lang="en-US" sz="1800" b="0" i="1" dirty="0">
                    <a:ea typeface="Times New Roman" panose="02020603050405020304" pitchFamily="18" charset="0"/>
                  </a:rPr>
                  <a:t>A</a:t>
                </a:r>
                <a:r>
                  <a:rPr lang="en-US" sz="1800" b="0" i="1" baseline="-25000" dirty="0">
                    <a:ea typeface="Times New Roman" panose="02020603050405020304" pitchFamily="18" charset="0"/>
                  </a:rPr>
                  <a:t>B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 + С → 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π</a:t>
                </a:r>
                <a:r>
                  <a:rPr lang="ru-RU" sz="1800" b="0" baseline="30000" dirty="0">
                    <a:ea typeface="Times New Roman" panose="02020603050405020304" pitchFamily="18" charset="0"/>
                  </a:rPr>
                  <a:t>-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(0°)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 + х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 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(</a:t>
                </a:r>
                <a:r>
                  <a:rPr lang="en-US" sz="1800" b="0" i="1" dirty="0">
                    <a:ea typeface="Times New Roman" panose="02020603050405020304" pitchFamily="18" charset="0"/>
                  </a:rPr>
                  <a:t>Moeller E. et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 </a:t>
                </a:r>
                <a:r>
                  <a:rPr lang="en-US" sz="1800" b="0" i="1" dirty="0">
                    <a:ea typeface="Times New Roman" panose="02020603050405020304" pitchFamily="18" charset="0"/>
                  </a:rPr>
                  <a:t>al. – Phys. Rev. C, 1983, v.28, p.1246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)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;  при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P</a:t>
                </a:r>
                <a:r>
                  <a:rPr lang="en-US" sz="1800" b="0" i="1" spc="4" baseline="-25000" dirty="0">
                    <a:ea typeface="Times New Roman" panose="02020603050405020304" pitchFamily="18" charset="0"/>
                  </a:rPr>
                  <a:t>p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= 8.9 ГэВ/</a:t>
                </a:r>
                <a:r>
                  <a:rPr lang="en-US" sz="1800" b="0" spc="4" dirty="0">
                    <a:ea typeface="Times New Roman" panose="02020603050405020304" pitchFamily="18" charset="0"/>
                  </a:rPr>
                  <a:t>c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для реакции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p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+ (α,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d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)  → π</a:t>
                </a:r>
                <a:r>
                  <a:rPr lang="ru-RU" sz="1800" b="0" spc="4" baseline="30000" dirty="0">
                    <a:ea typeface="Times New Roman" panose="02020603050405020304" pitchFamily="18" charset="0"/>
                  </a:rPr>
                  <a:t>±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(180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°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) + 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х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(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Балдин А.М. и др. – ОИЯИ, 1 - 82 - 28, Дубна, 1982)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; при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P</a:t>
                </a:r>
                <a:r>
                  <a:rPr lang="en-US" sz="1800" b="0" i="1" spc="4" baseline="-25000" dirty="0">
                    <a:ea typeface="Times New Roman" panose="02020603050405020304" pitchFamily="18" charset="0"/>
                  </a:rPr>
                  <a:t>p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= 6 ГэВ/с для реакции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p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+ 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С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1800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b="0" dirty="0">
                    <a:ea typeface="Times New Roman" panose="02020603050405020304" pitchFamily="18" charset="0"/>
                  </a:rPr>
                  <a:t>(180°)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+ 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х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(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Балдин А.М. и др. – ЯФ, 1974, т.20, с.1201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)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; при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P</a:t>
                </a:r>
                <a:r>
                  <a:rPr lang="en-US" sz="1800" b="0" i="1" spc="4" baseline="-25000" dirty="0">
                    <a:ea typeface="Times New Roman" panose="02020603050405020304" pitchFamily="18" charset="0"/>
                  </a:rPr>
                  <a:t>p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= 400 ГэВ/с для реакции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p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+ </a:t>
                </a:r>
                <a:r>
                  <a:rPr lang="en-US" sz="1800" b="0" i="1" spc="4" dirty="0">
                    <a:ea typeface="Times New Roman" panose="02020603050405020304" pitchFamily="18" charset="0"/>
                  </a:rPr>
                  <a:t>C 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→ π</a:t>
                </a:r>
                <a:r>
                  <a:rPr lang="ru-RU" sz="1800" b="0" spc="4" baseline="30000" dirty="0">
                    <a:ea typeface="Times New Roman" panose="02020603050405020304" pitchFamily="18" charset="0"/>
                  </a:rPr>
                  <a:t>±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(160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°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) + 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х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(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Лексин Г.А. и др. – ИТЭФ - 37, М., 1980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).</a:t>
                </a:r>
                <a:endParaRPr lang="ru-RU" sz="1800" b="0" dirty="0"/>
              </a:p>
            </p:txBody>
          </p:sp>
        </mc:Choice>
        <mc:Fallback xmlns="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C7B0E299-FB90-EE3D-469A-62EB05EAC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1729" y="1170029"/>
                <a:ext cx="8792458" cy="1224911"/>
              </a:xfrm>
              <a:blipFill>
                <a:blip r:embed="rId3"/>
                <a:stretch>
                  <a:fillRect l="-1594" t="-29353" r="-2079" b="-11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0ED40C8-0CD1-74E9-A672-3750C2D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76B4-04A8-4C9A-8D41-746B2FB98E26}" type="slidenum">
              <a:rPr lang="ru-RU" sz="1323"/>
              <a:pPr/>
              <a:t>16</a:t>
            </a:fld>
            <a:endParaRPr lang="ru-RU" sz="1323" dirty="0"/>
          </a:p>
        </p:txBody>
      </p:sp>
      <p:pic>
        <p:nvPicPr>
          <p:cNvPr id="9" name="Объект 8" descr="pic4-1">
            <a:extLst>
              <a:ext uri="{FF2B5EF4-FFF2-40B4-BE49-F238E27FC236}">
                <a16:creationId xmlns:a16="http://schemas.microsoft.com/office/drawing/2014/main" id="{5A191D3A-522F-5E66-FF76-199FC8382D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8965" r="11923" b="3984"/>
          <a:stretch/>
        </p:blipFill>
        <p:spPr bwMode="auto">
          <a:xfrm>
            <a:off x="1662034" y="2546403"/>
            <a:ext cx="6756555" cy="4600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012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F5CD5-0009-4589-BFEA-1C32D4D221F0}" type="slidenum">
              <a:rPr/>
              <a:t>17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/>
              <p:nvPr/>
            </p:nvSpPr>
            <p:spPr>
              <a:xfrm>
                <a:off x="286603" y="864233"/>
                <a:ext cx="9371746" cy="5536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800" b="1" dirty="0">
                    <a:effectLst/>
                    <a:ea typeface="Times New Roman" panose="02020603050405020304" pitchFamily="18" charset="0"/>
                  </a:rPr>
                  <a:t>2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. Исследован характер изменения сечения рождения π</a:t>
                </a:r>
                <a:r>
                  <a:rPr lang="ru-RU" sz="1800" baseline="30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-мезонов c изменением атомных весов ядра-снаряда и ядра-мишени в различных областях значений переменных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, X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. Установлены следующие закономерности</a:t>
                </a:r>
                <a:r>
                  <a:rPr lang="en-US" sz="1800" dirty="0">
                    <a:ea typeface="Times New Roman" panose="02020603050405020304" pitchFamily="18" charset="0"/>
                  </a:rPr>
                  <a:t>.</a:t>
                </a: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Наблюдается</a:t>
                </a: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сильная зависимость инвариантного сечения образования π</a:t>
                </a:r>
                <a:r>
                  <a:rPr lang="ru-RU" sz="1800" baseline="30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-мезонов</a:t>
                </a: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 массы ядра-снаряда, причем</a:t>
                </a: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 зависимость существенно усиливается с увеличением кумулятивного числа 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показатель</a:t>
                </a:r>
                <a:r>
                  <a:rPr lang="en-U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степери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sz="1800" b="0" i="1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в параметризации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l-GR" sz="1800" b="0" smtClean="0">
                        <a:solidFill>
                          <a:srgbClr val="000000"/>
                        </a:solidFill>
                        <a:effectLst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000000"/>
                        </a:solidFill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 (где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b="0" i="1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=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 α,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) составляет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=1.2±0.1</m:t>
                    </m:r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при </a:t>
                </a:r>
                <a:r>
                  <a:rPr lang="ru-RU" sz="1800" b="0" i="1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X 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~ 1 и достигает значения 2.1 ± 0.2 при </a:t>
                </a:r>
                <a:r>
                  <a:rPr lang="ru-RU" sz="1800" b="0" i="1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X 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  <a:cs typeface="Times New Roman" panose="02020603050405020304" pitchFamily="18" charset="0"/>
                  </a:rPr>
                  <a:t>= 1.9. Характер</a:t>
                </a:r>
                <a:r>
                  <a:rPr lang="ru-RU" sz="1800" dirty="0">
                    <a:cs typeface="Times New Roman" panose="02020603050405020304" pitchFamily="18" charset="0"/>
                  </a:rPr>
                  <a:t> зависимости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⏊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указывает</m:t>
                    </m:r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 на то, что параметр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cs typeface="Times New Roman" panose="02020603050405020304" pitchFamily="18" charset="0"/>
                  </a:rPr>
                  <a:t>опpeдeляeтcя, в основном, величиной </a:t>
                </a:r>
                <a:r>
                  <a:rPr lang="ru-RU" sz="1800" i="1" dirty="0"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cs typeface="Times New Roman" panose="02020603050405020304" pitchFamily="18" charset="0"/>
                  </a:rPr>
                  <a:t> и слабо меняется (при фиксированном </a:t>
                </a:r>
                <a:r>
                  <a:rPr lang="en-US" sz="1800" i="1" dirty="0"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cs typeface="Times New Roman" panose="02020603050405020304" pitchFamily="18" charset="0"/>
                  </a:rPr>
                  <a:t>) </a:t>
                </a:r>
                <a:r>
                  <a:rPr lang="en-US" sz="1800" dirty="0">
                    <a:cs typeface="Times New Roman" panose="02020603050405020304" pitchFamily="18" charset="0"/>
                  </a:rPr>
                  <a:t>c</a:t>
                </a:r>
                <a:r>
                  <a:rPr lang="ru-RU" sz="1800" dirty="0">
                    <a:cs typeface="Times New Roman" panose="02020603050405020304" pitchFamily="18" charset="0"/>
                  </a:rPr>
                  <a:t> изменением поперечного импульса пионов.</a:t>
                </a:r>
                <a:r>
                  <a:rPr lang="ru-RU" sz="18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                             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</a:rPr>
                  <a:t>Получены оценки вероятностей образования 6-кварковых конфигураций вследствие флуктуации плотности, в ядрах </a:t>
                </a:r>
                <a:r>
                  <a:rPr lang="ru-RU" sz="1800" b="0" i="1" dirty="0">
                    <a:solidFill>
                      <a:srgbClr val="000000"/>
                    </a:solidFill>
                    <a:effectLst/>
                  </a:rPr>
                  <a:t>d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</a:rPr>
                  <a:t>, α и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b="0" i="0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ru-RU" sz="1800" dirty="0"/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800" i="0" dirty="0">
                    <a:solidFill>
                      <a:srgbClr val="000000"/>
                    </a:solidFill>
                    <a:effectLst/>
                  </a:rPr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sPre>
                  </m:oMath>
                </a14:m>
                <a:r>
                  <a:rPr lang="en-US" sz="1800" i="0" dirty="0">
                    <a:solidFill>
                      <a:srgbClr val="000000"/>
                    </a:solidFill>
                    <a:effectLst/>
                  </a:rPr>
                  <a:t>) 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</a:rPr>
                  <a:t>≈</a:t>
                </a:r>
                <a:r>
                  <a:rPr lang="en-US" sz="1800" b="1" i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800" b="1" i="0" dirty="0">
                    <a:solidFill>
                      <a:srgbClr val="000000"/>
                    </a:solidFill>
                    <a:effectLst/>
                  </a:rPr>
                  <a:t>2%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𝑯𝒆</m:t>
                        </m:r>
                      </m:e>
                    </m:sPre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)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= </a:t>
                </a:r>
                <a:r>
                  <a:rPr lang="en-US" sz="1800" i="0" dirty="0">
                    <a:solidFill>
                      <a:srgbClr val="000000"/>
                    </a:solidFill>
                    <a:effectLst/>
                  </a:rPr>
                  <a:t>(</a:t>
                </a:r>
                <a:r>
                  <a:rPr lang="en-US" sz="1800" b="1" i="0" dirty="0">
                    <a:solidFill>
                      <a:srgbClr val="000000"/>
                    </a:solidFill>
                    <a:effectLst/>
                  </a:rPr>
                  <a:t>5 ÷ 10</a:t>
                </a:r>
                <a:r>
                  <a:rPr lang="en-US" sz="1800" i="0" dirty="0">
                    <a:solidFill>
                      <a:srgbClr val="000000"/>
                    </a:solidFill>
                    <a:effectLst/>
                  </a:rPr>
                  <a:t>)%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sPre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)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</a:rPr>
                  <a:t>=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</a:rPr>
                  <a:t>(</a:t>
                </a:r>
                <a:r>
                  <a:rPr lang="en-US" sz="1800" b="1" i="0" dirty="0">
                    <a:solidFill>
                      <a:srgbClr val="000000"/>
                    </a:solidFill>
                    <a:effectLst/>
                  </a:rPr>
                  <a:t>20 ÷ 40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</a:rPr>
                  <a:t>)%</a:t>
                </a:r>
                <a:r>
                  <a:rPr lang="ru-RU" sz="1800" b="0" i="0" dirty="0">
                    <a:solidFill>
                      <a:srgbClr val="000000"/>
                    </a:solidFill>
                    <a:effectLst/>
                    <a:latin typeface="TimesNewRomanPSMT"/>
                  </a:rPr>
                  <a:t>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864233"/>
                <a:ext cx="9371746" cy="5536196"/>
              </a:xfrm>
              <a:prstGeom prst="rect">
                <a:avLst/>
              </a:prstGeom>
              <a:blipFill>
                <a:blip r:embed="rId2"/>
                <a:stretch>
                  <a:fillRect l="-520" r="-586" b="-13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622B3-BB21-DD80-B04C-6E0F273339F4}"/>
              </a:ext>
            </a:extLst>
          </p:cNvPr>
          <p:cNvSpPr txBox="1"/>
          <p:nvPr/>
        </p:nvSpPr>
        <p:spPr>
          <a:xfrm>
            <a:off x="4618759" y="6276557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Слайды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18,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82" y="421255"/>
            <a:ext cx="8694539" cy="512396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§5. α</a:t>
            </a:r>
            <a:r>
              <a:rPr lang="en-US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en-US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sz="1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84C006CD-398E-8F86-D671-85CBD36C52D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94356" y="1599343"/>
                <a:ext cx="8691913" cy="1618185"/>
              </a:xfrm>
            </p:spPr>
            <p:txBody>
              <a:bodyPr>
                <a:noAutofit/>
              </a:bodyPr>
              <a:lstStyle/>
              <a:p>
                <a:r>
                  <a:rPr lang="ru-RU" sz="1800" b="0" spc="4" dirty="0">
                    <a:ea typeface="Times New Roman" panose="02020603050405020304" pitchFamily="18" charset="0"/>
                  </a:rPr>
                  <a:t>Зависимость показателя степени 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m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в параметризации 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E d</a:t>
                </a:r>
                <a:r>
                  <a:rPr lang="ru-RU" sz="1800" b="0" i="1" spc="4" baseline="30000" dirty="0">
                    <a:ea typeface="Times New Roman" panose="02020603050405020304" pitchFamily="18" charset="0"/>
                  </a:rPr>
                  <a:t>3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σ / d</a:t>
                </a:r>
                <a:r>
                  <a:rPr lang="ru-RU" sz="1800" b="0" i="1" spc="4" baseline="30000" dirty="0">
                    <a:ea typeface="Times New Roman" panose="02020603050405020304" pitchFamily="18" charset="0"/>
                  </a:rPr>
                  <a:t>3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 p ~  </a:t>
                </a:r>
                <a:r>
                  <a:rPr lang="ru-RU" sz="1800" b="0" i="1" spc="4" dirty="0" err="1">
                    <a:ea typeface="Times New Roman" panose="02020603050405020304" pitchFamily="18" charset="0"/>
                  </a:rPr>
                  <a:t>A</a:t>
                </a:r>
                <a:r>
                  <a:rPr lang="ru-RU" sz="1800" b="0" i="1" spc="4" baseline="30000" dirty="0" err="1">
                    <a:ea typeface="Times New Roman" panose="02020603050405020304" pitchFamily="18" charset="0"/>
                  </a:rPr>
                  <a:t>m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 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от кумулятивного числа </a:t>
                </a:r>
                <a:r>
                  <a:rPr lang="ru-RU" sz="1800" b="0" i="1" spc="4" dirty="0">
                    <a:ea typeface="Times New Roman" panose="02020603050405020304" pitchFamily="18" charset="0"/>
                  </a:rPr>
                  <a:t>X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(рис.(</a:t>
                </a:r>
                <a:r>
                  <a:rPr lang="en-US" sz="1800" b="0" spc="4" dirty="0">
                    <a:ea typeface="Times New Roman" panose="02020603050405020304" pitchFamily="18" charset="0"/>
                  </a:rPr>
                  <a:t>a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)) и квадрата поперечного импульса π</a:t>
                </a:r>
                <a:r>
                  <a:rPr lang="ru-RU" sz="1800" b="0" spc="4" baseline="30000" dirty="0">
                    <a:ea typeface="Times New Roman" panose="02020603050405020304" pitchFamily="18" charset="0"/>
                  </a:rPr>
                  <a:t>0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-мезонов (рис.(</a:t>
                </a:r>
                <a:r>
                  <a:rPr lang="en-US" sz="1800" b="0" spc="4" dirty="0">
                    <a:ea typeface="Times New Roman" panose="02020603050405020304" pitchFamily="18" charset="0"/>
                  </a:rPr>
                  <a:t>b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)). Представлены данные настоящей работы, полученные на углеродной (◊) и медной (♦) мишенях. Точки: □■ – данные, полученные в экспериментах на </a:t>
                </a:r>
                <a:r>
                  <a:rPr lang="ru-RU" sz="1800" b="0" spc="4" dirty="0" err="1">
                    <a:ea typeface="Times New Roman" panose="02020603050405020304" pitchFamily="18" charset="0"/>
                  </a:rPr>
                  <a:t>Bevalac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 (LBL, </a:t>
                </a:r>
                <a:r>
                  <a:rPr lang="ru-RU" sz="1800" b="0" spc="4" dirty="0" err="1">
                    <a:ea typeface="Times New Roman" panose="02020603050405020304" pitchFamily="18" charset="0"/>
                  </a:rPr>
                  <a:t>Berkeley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) для π</a:t>
                </a:r>
                <a:r>
                  <a:rPr lang="ru-RU" sz="1800" b="0" spc="4" baseline="30000" dirty="0">
                    <a:ea typeface="Times New Roman" panose="02020603050405020304" pitchFamily="18" charset="0"/>
                  </a:rPr>
                  <a:t>−</a:t>
                </a:r>
                <a:r>
                  <a:rPr lang="ru-RU" sz="1800" b="0" spc="4" dirty="0">
                    <a:ea typeface="Times New Roman" panose="02020603050405020304" pitchFamily="18" charset="0"/>
                  </a:rPr>
                  <a:t>-мезонов, на углеродной мишени, при импульсах налетающих ядер соответственно 1.8 и 2.9 ГэВ/с на нуклон. К</a:t>
                </a:r>
                <a:r>
                  <a:rPr lang="ru-RU" sz="1800" b="0" spc="8" dirty="0">
                    <a:ea typeface="Times New Roman" panose="02020603050405020304" pitchFamily="18" charset="0"/>
                  </a:rPr>
                  <a:t>ривая на рис. (b) рассчитана в предположении, что зависимости инвариантного сечения от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b="0" i="1" spc="8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b>
                      <m:sup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b="0" spc="8" dirty="0">
                    <a:ea typeface="Times New Roman" panose="02020603050405020304" pitchFamily="18" charset="0"/>
                  </a:rPr>
                  <a:t> для фрагментирующих ядер </a:t>
                </a:r>
                <a14:m>
                  <m:oMath xmlns:m="http://schemas.openxmlformats.org/officeDocument/2006/math">
                    <m:r>
                      <a:rPr lang="ru-RU" sz="1800" b="0" i="1" spc="8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ru-RU" sz="1800" b="0" spc="8" dirty="0"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1800" b="0" i="1" spc="8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  <m:sup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sup>
                      <m:e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ru-RU" sz="1800" b="0" spc="8" dirty="0">
                    <a:ea typeface="Times New Roman" panose="02020603050405020304" pitchFamily="18" charset="0"/>
                  </a:rPr>
                  <a:t> одинаковы, но с учетом роста среднего значения </a:t>
                </a:r>
                <a14:m>
                  <m:oMath xmlns:m="http://schemas.openxmlformats.org/officeDocument/2006/math">
                    <m:r>
                      <a:rPr lang="ru-RU" sz="1800" b="0" i="1" spc="8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ru-RU" sz="1800" b="0" spc="8" dirty="0">
                    <a:ea typeface="Times New Roman" panose="02020603050405020304" pitchFamily="18" charset="0"/>
                  </a:rPr>
                  <a:t> по интервалу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 spc="8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ru-RU" sz="1800" b="0" i="1" spc="8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1800" b="0" i="1" spc="8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ru-RU" sz="1800" b="0" i="1" spc="8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ru-RU" sz="1800" b="0" i="1" spc="8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≤16°</m:t>
                    </m:r>
                  </m:oMath>
                </a14:m>
                <a:r>
                  <a:rPr lang="ru-RU" sz="1800" b="0" spc="8" dirty="0"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 spc="8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ru-RU" sz="1800" b="0" i="1" spc="8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1800" b="0" i="1" spc="8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ru-RU" sz="1800" b="0" i="1" spc="8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ru-RU" sz="1800" b="0" i="1" spc="8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ru-RU" sz="1800" b="0" spc="8" dirty="0">
                    <a:ea typeface="Times New Roman" panose="02020603050405020304" pitchFamily="18" charset="0"/>
                  </a:rPr>
                  <a:t> ГэВ, с ростом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b="0" i="1" spc="8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b>
                      <m:sup>
                        <m:r>
                          <a:rPr lang="ru-RU" sz="1800" b="0" i="1" spc="8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sz="1800" b="0" dirty="0"/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84C006CD-398E-8F86-D671-85CBD36C5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4356" y="1599343"/>
                <a:ext cx="8691913" cy="1618185"/>
              </a:xfrm>
              <a:blipFill>
                <a:blip r:embed="rId3"/>
                <a:stretch>
                  <a:fillRect l="-1683" t="-45113" r="-491"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Объект 14" descr="motxit">
            <a:extLst>
              <a:ext uri="{FF2B5EF4-FFF2-40B4-BE49-F238E27FC236}">
                <a16:creationId xmlns:a16="http://schemas.microsoft.com/office/drawing/2014/main" id="{4977D1C1-78A7-8D07-C1A2-C1E00A159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6178"/>
          <a:stretch/>
        </p:blipFill>
        <p:spPr bwMode="auto">
          <a:xfrm>
            <a:off x="393014" y="3321435"/>
            <a:ext cx="8873581" cy="36010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0ED40C8-0CD1-74E9-A672-3750C2D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8095" y="6987473"/>
            <a:ext cx="2268141" cy="301894"/>
          </a:xfrm>
        </p:spPr>
        <p:txBody>
          <a:bodyPr/>
          <a:lstStyle/>
          <a:p>
            <a:fld id="{A35176B4-04A8-4C9A-8D41-746B2FB98E26}" type="slidenum">
              <a:rPr lang="ru-RU" sz="1323"/>
              <a:pPr/>
              <a:t>18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1558803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6" y="0"/>
            <a:ext cx="8694539" cy="672837"/>
          </a:xfrm>
        </p:spPr>
        <p:txBody>
          <a:bodyPr>
            <a:noAutofit/>
          </a:bodyPr>
          <a:lstStyle/>
          <a:p>
            <a:pPr algn="just"/>
            <a:r>
              <a:rPr lang="ru-RU" sz="1800" b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§2. </a:t>
            </a:r>
            <a:r>
              <a:rPr lang="ru-RU" sz="1800" b="1" i="1" spc="4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Оценки вероятности </a:t>
            </a:r>
            <a:r>
              <a:rPr lang="ru-RU" sz="1800" b="1" i="1" dirty="0">
                <a:latin typeface="+mn-lt"/>
                <a:ea typeface="Cambria" panose="02040503050406030204" pitchFamily="18" charset="0"/>
              </a:rPr>
              <a:t>образования в ядре 6-кварковых конфигураций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2E93B4DF-2300-A317-4CAF-823282FB4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396" y="672837"/>
                <a:ext cx="8803832" cy="4178209"/>
              </a:xfrm>
            </p:spPr>
            <p:txBody>
              <a:bodyPr>
                <a:noAutofit/>
              </a:bodyPr>
              <a:lstStyle/>
              <a:p>
                <a:pPr marL="0" indent="0" defTabSz="756026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Обозначая через </a:t>
                </a:r>
                <a:r>
                  <a:rPr lang="ru-RU" altLang="ru-RU" sz="18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i="1" baseline="-300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altLang="ru-RU" sz="18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6, 9,..., вероятности образования в ядре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-кварковых конфигураций, для области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~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 где вклад девяти и более кварковых конфигураций незначителен, с точностью до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постоянного множителя:</a:t>
                </a:r>
                <a:endParaRPr lang="en-US" altLang="ru-RU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 defTabSz="756026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d</a:t>
                </a:r>
                <a:r>
                  <a:rPr lang="en-US" altLang="ru-RU" sz="1800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 / d</a:t>
                </a:r>
                <a:r>
                  <a:rPr lang="en-US" altLang="ru-RU" sz="1800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~ A 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{1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∑ </a:t>
                </a:r>
                <a:r>
                  <a:rPr lang="en-US" altLang="ru-RU" sz="1800" i="1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ru-RU" sz="1800" i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ru-RU" sz="1800" i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q/</a:t>
                </a:r>
                <a:r>
                  <a:rPr lang="en-US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p</a:t>
                </a:r>
                <a:r>
                  <a:rPr lang="en-US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ru-RU" sz="1800" i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ru-RU" sz="1800" i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q/</a:t>
                </a:r>
                <a:r>
                  <a:rPr lang="en-US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n</a:t>
                </a:r>
                <a:r>
                  <a:rPr lang="en-US" altLang="ru-RU" sz="1800" i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q/</a:t>
                </a:r>
                <a:r>
                  <a:rPr lang="en-US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/ 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2)],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6,9,...                         (4.2)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dirty="0">
                    <a:cs typeface="Times New Roman" panose="02020603050405020304" pitchFamily="18" charset="0"/>
                  </a:rPr>
                  <a:t>где</a:t>
                </a:r>
                <a:endParaRPr lang="en-US" altLang="ru-RU" sz="1800" dirty="0">
                  <a:cs typeface="Times New Roman" panose="02020603050405020304" pitchFamily="18" charset="0"/>
                </a:endParaRPr>
              </a:p>
              <a:p>
                <a:pPr marL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ru-RU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sSub>
                      <m:sSubPr>
                        <m:ctrlP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ru-RU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ru-RU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η</m:t>
                                </m:r>
                              </m:e>
                              <m:sub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ru-RU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ru-RU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e>
                        </m:d>
                      </m:e>
                      <m:sup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sSubSup>
                          <m:sSubSup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sup>
                    </m:sSup>
                    <m:sSup>
                      <m:sSupPr>
                        <m:ctrlP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sSubSup>
                          <m:sSubSup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  <m:sub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</m:sup>
                    </m:sSup>
                  </m:oMath>
                </a14:m>
                <a:endParaRPr lang="en-US" altLang="ru-RU" sz="1800" dirty="0"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распределения кварков в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-кварковой конфигурации, полученные из правил кваркового счета при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bSup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−1,</m:t>
                    </m:r>
                    <m:sSubSup>
                      <m:sSubSupPr>
                        <m:ctrlPr>
                          <a:rPr lang="ru-RU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d>
                          <m:d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=0.5,</m:t>
                    </m:r>
                    <m:sSubSup>
                      <m:sSubSupPr>
                        <m:ctrlPr>
                          <a:rPr lang="ru-RU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</m:e>
                      <m:sub>
                        <m:r>
                          <a:rPr lang="en-US" altLang="ru-RU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d>
                          <m:dPr>
                            <m:ctrlP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r>
                      <a:rPr lang="en-US" altLang="ru-RU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=0.65</m:t>
                    </m:r>
                  </m:oMath>
                </a14:m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[149],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B(...,...)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Эйлерова 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-функция.</a:t>
                </a:r>
                <a:endParaRPr lang="ru-RU" altLang="ru-RU" sz="1800" dirty="0">
                  <a:cs typeface="Times New Roman" panose="02020603050405020304" pitchFamily="18" charset="0"/>
                </a:endParaRPr>
              </a:p>
              <a:p>
                <a:pPr marL="0" indent="0" defTabSz="756026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предположении, что вероятность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отсутствия корреляций нуклонов в ядре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равна </a:t>
                </a:r>
                <a:endParaRPr lang="en-US" altLang="ru-RU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defTabSz="756026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∑</a:t>
                </a:r>
                <a:r>
                  <a:rPr lang="ru-RU" altLang="ru-RU" sz="1800" i="1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ru-RU" sz="1800" i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ru-RU" sz="18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6,9, ...</a:t>
                </a:r>
                <a:r>
                  <a:rPr lang="en-US" altLang="ru-RU" sz="18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defTabSz="756026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основании формулы (4.2) и данных, полученных в наших экспериментах для области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0.95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≤ X ≤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1.1, для вероятностей образования 6-кварковых конфигураций в ядрах дейтерия, гелия и углерода получены следующие оценки:</a:t>
                </a:r>
                <a:endParaRPr lang="ru-RU" altLang="ru-RU" sz="1800" dirty="0">
                  <a:cs typeface="Times New Roman" panose="02020603050405020304" pitchFamily="18" charset="0"/>
                </a:endParaRPr>
              </a:p>
              <a:p>
                <a:pPr marL="0" indent="0" algn="r" defTabSz="756026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ru-RU" sz="1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b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ru-RU" sz="1800" b="1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ru-RU" sz="1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altLang="ru-RU" sz="1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2%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altLang="ru-RU" sz="1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b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ru-RU" sz="1800" b="1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altLang="ru-RU" sz="1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÷ 10%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altLang="ru-RU" sz="1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b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altLang="ru-RU" sz="1800" b="1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altLang="ru-RU" sz="1800" b="1" i="1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 ÷ 40%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(4.3)</a:t>
                </a:r>
              </a:p>
              <a:p>
                <a:pPr marL="0" indent="0" defTabSz="756026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Нижние границы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ядер гелия и углерода в (4.3) получены без учета эффекта экранирования нуклонов и 6-кварковых конфигураций в ядре: в формуле (4.2) принято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~ </a:t>
                </a:r>
                <a:r>
                  <a:rPr lang="ru-RU" altLang="ru-RU" sz="1800" i="1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altLang="ru-RU" sz="1800" baseline="-300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</a:t>
                </a:r>
                <a:r>
                  <a:rPr lang="ru-RU" altLang="ru-RU" sz="1800" i="1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α =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</a:t>
                </a:r>
                <a:r>
                  <a:rPr lang="ru-RU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число фрагментирующих центров: нуклонов и 6-кварковых конфигураций. При минимально возможном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2/3 указанные значения 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1800" baseline="-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увеличиваются примерно в 2 раза</a:t>
                </a:r>
                <a:endParaRPr lang="ru-RU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2E93B4DF-2300-A317-4CAF-823282FB4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396" y="672837"/>
                <a:ext cx="8803832" cy="4178209"/>
              </a:xfrm>
              <a:blipFill>
                <a:blip r:embed="rId3"/>
                <a:stretch>
                  <a:fillRect l="-1662" t="-1895" r="-19391" b="-54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0ED40C8-0CD1-74E9-A672-3750C2D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76B4-04A8-4C9A-8D41-746B2FB98E26}" type="slidenum">
              <a:rPr lang="ru-RU" sz="1323"/>
              <a:pPr/>
              <a:t>19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342110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Актуальность темы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0C127A-C59B-4F06-9D98-A4668E6BD22A}" type="slidenum">
              <a:rPr/>
              <a:t>2</a:t>
            </a:fld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152D2B8-A0E6-CC4D-908F-A4EA49B739C5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 bwMode="auto">
          <a:xfrm>
            <a:off x="353589" y="708537"/>
            <a:ext cx="937282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Релятивистская ядерная физика, основы которой были заложены А.М. Балдиным в 1970 г., в последние годы стала одним из центральных направлений физики высоких энергий. В частности, открытое в начале 70-х годов кумулятивное образование мезонов, исследования ядерной материи в различных состояниях, закономерности предельной фрагментации ядер и закономерности ядерных реакций с большими передачами импульса (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&gt; 1 ГэВ/с), составили главное направление исследований на ускорительном комплексе Лаборатории высоких энергий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>
                <a:effectLst/>
                <a:ea typeface="Calibri" panose="020F0502020204030204" pitchFamily="34" charset="0"/>
              </a:rPr>
              <a:t>Среди процессов с большой передачей импульса особое место занимают ядро-ядерные взаимодействия, изучение которых позволяет достигнуть качественно нового уровня понимания роли и природы коллективных процессов в ядре. В частности, зависимость сечения образования мезонов от атомных весов сталкивающихся ядер в этих процессах является одним из наиболее сильных критериев при проверке моделей образования мезонов.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F5CD5-0009-4589-BFEA-1C32D4D221F0}" type="slidenum">
              <a:rPr/>
              <a:t>20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/>
              <p:nvPr/>
            </p:nvSpPr>
            <p:spPr>
              <a:xfrm>
                <a:off x="286603" y="864233"/>
                <a:ext cx="9371746" cy="3366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800" b="1" dirty="0">
                    <a:effectLst/>
                    <a:ea typeface="Times New Roman" panose="02020603050405020304" pitchFamily="18" charset="0"/>
                  </a:rPr>
                  <a:t>2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В рассматриваемой кинематической области (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&gt; 0.6,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&lt; 0.9 ГэВ/</a:t>
                </a: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)  сечение слабо зависит от массы ядра-мишени, причем характер этой зависимости слабо меняется с изменением,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, так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: степень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в 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</a:rPr>
                  <a:t>Ed</a:t>
                </a:r>
                <a:r>
                  <a:rPr lang="ru-RU" sz="1800" i="1" baseline="30000" dirty="0">
                    <a:effectLst/>
                    <a:ea typeface="Times New Roman" panose="02020603050405020304" pitchFamily="18" charset="0"/>
                  </a:rPr>
                  <a:t>3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</a:rPr>
                  <a:t>σ/d</a:t>
                </a:r>
                <a:r>
                  <a:rPr lang="ru-RU" sz="1800" i="1" baseline="30000" dirty="0">
                    <a:effectLst/>
                    <a:ea typeface="Times New Roman" panose="02020603050405020304" pitchFamily="18" charset="0"/>
                  </a:rPr>
                  <a:t>3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составляет: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= 0.39 ± 0.02 (по данным, полученным на налетающих дейтронах); 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= 0.38 ± 0.03 (для налетающих α и </a:t>
                </a:r>
                <a:r>
                  <a:rPr lang="ru-RU" sz="1800" baseline="30000" dirty="0">
                    <a:effectLst/>
                    <a:ea typeface="Times New Roman" panose="02020603050405020304" pitchFamily="18" charset="0"/>
                  </a:rPr>
                  <a:t>12</a:t>
                </a: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); для налетающих протонов, в области 0.62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≤  0.98, </a:t>
                </a:r>
                <a:r>
                  <a:rPr lang="ru-RU" sz="1800" i="1" dirty="0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= 0.39 ± 0.02. Полученные данные указывают на справедливость в рассматриваемой области модели кварк-</a:t>
                </a:r>
                <a:r>
                  <a:rPr lang="ru-RU" sz="1800" dirty="0" err="1">
                    <a:effectLst/>
                    <a:ea typeface="Times New Roman" panose="02020603050405020304" pitchFamily="18" charset="0"/>
                  </a:rPr>
                  <a:t>партонной</a:t>
                </a:r>
                <a:r>
                  <a:rPr lang="ru-RU" sz="1800" dirty="0">
                    <a:effectLst/>
                    <a:ea typeface="Times New Roman" panose="02020603050405020304" pitchFamily="18" charset="0"/>
                  </a:rPr>
                  <a:t> рекомбинации.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864233"/>
                <a:ext cx="9371746" cy="3366243"/>
              </a:xfrm>
              <a:prstGeom prst="rect">
                <a:avLst/>
              </a:prstGeom>
              <a:blipFill>
                <a:blip r:embed="rId2"/>
                <a:stretch>
                  <a:fillRect l="-520" r="-586" b="-19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622B3-BB21-DD80-B04C-6E0F273339F4}"/>
              </a:ext>
            </a:extLst>
          </p:cNvPr>
          <p:cNvSpPr txBox="1"/>
          <p:nvPr/>
        </p:nvSpPr>
        <p:spPr>
          <a:xfrm>
            <a:off x="4618759" y="6276557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Слайды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21,22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8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5" y="377066"/>
            <a:ext cx="8691913" cy="294018"/>
          </a:xfrm>
        </p:spPr>
        <p:txBody>
          <a:bodyPr>
            <a:noAutofit/>
          </a:bodyPr>
          <a:lstStyle/>
          <a:p>
            <a:r>
              <a:rPr lang="ru-RU" sz="1800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1700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Рождение π</a:t>
            </a:r>
            <a:r>
              <a:rPr lang="ru-RU" sz="1700" i="1" spc="4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700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-мезонов в протон-ядерных взаимодействиях</a:t>
            </a:r>
            <a:r>
              <a:rPr lang="en-US" sz="1700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7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ru-RU" sz="17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  <a:endParaRPr lang="ru-RU" sz="17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7CFFBEBB-D28C-0CA2-F578-26511945654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94355" y="1304667"/>
                <a:ext cx="3379897" cy="3151508"/>
              </a:xfrm>
            </p:spPr>
            <p:txBody>
              <a:bodyPr>
                <a:noAutofit/>
              </a:bodyPr>
              <a:lstStyle/>
              <a:p>
                <a:r>
                  <a:rPr lang="ru-RU" sz="1800" spc="4" dirty="0">
                    <a:ea typeface="Times New Roman" panose="02020603050405020304" pitchFamily="18" charset="0"/>
                  </a:rPr>
                  <a:t>Отношение инвариантных сечений образования π</a:t>
                </a:r>
                <a:r>
                  <a:rPr lang="ru-RU" sz="1800" spc="4" baseline="30000" dirty="0">
                    <a:ea typeface="Times New Roman" panose="02020603050405020304" pitchFamily="18" charset="0"/>
                  </a:rPr>
                  <a:t>0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-мезонов на ядрах 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C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и 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Cu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представлено в виде </a:t>
                </a:r>
                <a:endParaRPr lang="en-US" sz="1800" spc="4" dirty="0">
                  <a:ea typeface="Times New Roman" panose="02020603050405020304" pitchFamily="18" charset="0"/>
                </a:endParaRPr>
              </a:p>
              <a:p>
                <a:r>
                  <a:rPr lang="ru-RU" sz="1800" spc="4" dirty="0">
                    <a:ea typeface="Times New Roman" panose="02020603050405020304" pitchFamily="18" charset="0"/>
                  </a:rPr>
                  <a:t>σ</a:t>
                </a:r>
                <a:r>
                  <a:rPr lang="en-US" sz="1800" spc="4" baseline="-25000" dirty="0">
                    <a:ea typeface="Times New Roman" panose="02020603050405020304" pitchFamily="18" charset="0"/>
                  </a:rPr>
                  <a:t>Cu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/ σ</a:t>
                </a:r>
                <a:r>
                  <a:rPr lang="en-US" sz="1800" spc="4" baseline="-25000" dirty="0">
                    <a:ea typeface="Times New Roman" panose="02020603050405020304" pitchFamily="18" charset="0"/>
                  </a:rPr>
                  <a:t>C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= (</a:t>
                </a:r>
                <a:r>
                  <a:rPr lang="en-US" sz="1800" i="1" spc="4" dirty="0">
                    <a:ea typeface="Times New Roman" panose="02020603050405020304" pitchFamily="18" charset="0"/>
                  </a:rPr>
                  <a:t>A</a:t>
                </a:r>
                <a:r>
                  <a:rPr lang="ru-RU" sz="1800" i="1" spc="4" baseline="-25000" dirty="0">
                    <a:ea typeface="Times New Roman" panose="02020603050405020304" pitchFamily="18" charset="0"/>
                  </a:rPr>
                  <a:t>2</a:t>
                </a:r>
                <a:r>
                  <a:rPr lang="ru-RU" sz="1800" i="1" spc="4" dirty="0">
                    <a:ea typeface="Times New Roman" panose="02020603050405020304" pitchFamily="18" charset="0"/>
                  </a:rPr>
                  <a:t> / </a:t>
                </a:r>
                <a:r>
                  <a:rPr lang="en-US" sz="1800" i="1" spc="4" dirty="0">
                    <a:ea typeface="Times New Roman" panose="02020603050405020304" pitchFamily="18" charset="0"/>
                  </a:rPr>
                  <a:t>A</a:t>
                </a:r>
                <a:r>
                  <a:rPr lang="ru-RU" sz="1800" i="1" spc="4" baseline="-25000" dirty="0">
                    <a:ea typeface="Times New Roman" panose="02020603050405020304" pitchFamily="18" charset="0"/>
                  </a:rPr>
                  <a:t>1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)</a:t>
                </a:r>
                <a:r>
                  <a:rPr lang="en-US" sz="1800" spc="4" baseline="30000" dirty="0">
                    <a:ea typeface="Times New Roman" panose="02020603050405020304" pitchFamily="18" charset="0"/>
                  </a:rPr>
                  <a:t>n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= (63.5 / 12)</a:t>
                </a:r>
                <a:r>
                  <a:rPr lang="en-US" sz="1800" spc="4" baseline="30000" dirty="0">
                    <a:ea typeface="Times New Roman" panose="02020603050405020304" pitchFamily="18" charset="0"/>
                  </a:rPr>
                  <a:t>n</a:t>
                </a:r>
                <a:endParaRPr lang="ru-RU" sz="1800" spc="4" baseline="30000" dirty="0">
                  <a:ea typeface="Times New Roman" panose="02020603050405020304" pitchFamily="18" charset="0"/>
                </a:endParaRPr>
              </a:p>
              <a:p>
                <a:r>
                  <a:rPr lang="ru-RU" sz="1800" spc="4" dirty="0">
                    <a:ea typeface="Times New Roman" panose="02020603050405020304" pitchFamily="18" charset="0"/>
                  </a:rPr>
                  <a:t>Рисунок иллюстрирует зависимость степени </a:t>
                </a:r>
                <a14:m>
                  <m:oMath xmlns:m="http://schemas.openxmlformats.org/officeDocument/2006/math">
                    <m:r>
                      <a:rPr lang="en-US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1800" spc="4" dirty="0">
                    <a:ea typeface="Times New Roman" panose="02020603050405020304" pitchFamily="18" charset="0"/>
                  </a:rPr>
                  <a:t> от переменных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pc="4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(а) </m:t>
                    </m:r>
                  </m:oMath>
                </a14:m>
                <a:r>
                  <a:rPr lang="ru-RU" sz="1800" spc="4" dirty="0">
                    <a:ea typeface="Times New Roman" panose="02020603050405020304" pitchFamily="18" charset="0"/>
                  </a:rPr>
                  <a:t>и квадрата поперечного импульса пиона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 spc="4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spc="4" dirty="0">
                    <a:ea typeface="Times New Roman" panose="02020603050405020304" pitchFamily="18" charset="0"/>
                  </a:rPr>
                  <a:t> (б).</a:t>
                </a:r>
              </a:p>
              <a:p>
                <a:r>
                  <a:rPr lang="ru-RU" sz="1800" spc="4" dirty="0">
                    <a:ea typeface="Times New Roman" panose="02020603050405020304" pitchFamily="18" charset="0"/>
                  </a:rPr>
                  <a:t>Пунктирными линиями показано среднее значение </a:t>
                </a:r>
                <a:r>
                  <a:rPr lang="ru-RU" sz="1800" i="1" spc="4" dirty="0">
                    <a:ea typeface="Times New Roman" panose="02020603050405020304" pitchFamily="18" charset="0"/>
                  </a:rPr>
                  <a:t>n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= 0.39 ± 0.02. Сплошная кривая – результат аппроксимации экспериментальных данных полиномом 3-ей степени.</a:t>
                </a:r>
                <a:endParaRPr lang="ru-RU" sz="1800" dirty="0"/>
              </a:p>
            </p:txBody>
          </p:sp>
        </mc:Choice>
        <mc:Fallback xmlns="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7CFFBEBB-D28C-0CA2-F578-265119456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94355" y="1304667"/>
                <a:ext cx="3379897" cy="3151508"/>
              </a:xfrm>
              <a:blipFill>
                <a:blip r:embed="rId2"/>
                <a:stretch>
                  <a:fillRect l="-4332" t="-3288" r="-5415" b="-42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 descr="edited_n_pA">
            <a:extLst>
              <a:ext uri="{FF2B5EF4-FFF2-40B4-BE49-F238E27FC236}">
                <a16:creationId xmlns:a16="http://schemas.microsoft.com/office/drawing/2014/main" id="{1B04E1F4-2A0E-F0AD-719E-628DE6F3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" b="3430"/>
          <a:stretch/>
        </p:blipFill>
        <p:spPr bwMode="auto">
          <a:xfrm>
            <a:off x="4074252" y="943551"/>
            <a:ext cx="5404961" cy="5523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732AD15F-8E1D-612D-2F9B-E3551110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4947" y="7164890"/>
            <a:ext cx="2268141" cy="301894"/>
          </a:xfrm>
        </p:spPr>
        <p:txBody>
          <a:bodyPr/>
          <a:lstStyle/>
          <a:p>
            <a:fld id="{A35176B4-04A8-4C9A-8D41-746B2FB98E26}" type="slidenum">
              <a:rPr lang="ru-RU" sz="1323"/>
              <a:pPr/>
              <a:t>21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65769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109847"/>
            <a:ext cx="8694539" cy="512396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§5. α</a:t>
            </a:r>
            <a:r>
              <a:rPr lang="en-US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en-US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lang="en-US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Эксперименты на выведенных пучках Синхрофазотрона</a:t>
            </a:r>
            <a:endParaRPr lang="ru-RU" sz="1800" dirty="0">
              <a:latin typeface="+mn-lt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4C006CD-398E-8F86-D671-85CBD36C5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33" y="865456"/>
            <a:ext cx="4264576" cy="1054790"/>
          </a:xfrm>
        </p:spPr>
        <p:txBody>
          <a:bodyPr>
            <a:noAutofit/>
          </a:bodyPr>
          <a:lstStyle/>
          <a:p>
            <a:r>
              <a:rPr lang="ru-RU" sz="1800" b="0" spc="33" dirty="0">
                <a:latin typeface="+mj-lt"/>
                <a:ea typeface="Times New Roman" panose="02020603050405020304" pitchFamily="18" charset="0"/>
              </a:rPr>
              <a:t>Инвариантные инклюзивные сечения образования </a:t>
            </a:r>
            <a:r>
              <a:rPr lang="ru-RU" sz="1800" b="0" spc="29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800" b="0" spc="29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spc="37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ru-RU" sz="1800" b="0" spc="21" dirty="0">
                <a:latin typeface="+mj-lt"/>
                <a:ea typeface="Times New Roman" panose="02020603050405020304" pitchFamily="18" charset="0"/>
              </a:rPr>
              <a:t>мeзoнoв в реакциях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С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800" b="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(◊) и С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u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800" b="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(♦) при импульсе 4.5 ГэВ/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на нуклон в зависимости от кумулятивного числа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X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.</a:t>
            </a:r>
            <a:endParaRPr lang="ru-RU" sz="1800" b="0" dirty="0">
              <a:latin typeface="+mj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C28A61-5A26-6A6E-DD9A-12246063B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2313" y="1114840"/>
            <a:ext cx="4285579" cy="1054790"/>
          </a:xfrm>
        </p:spPr>
        <p:txBody>
          <a:bodyPr>
            <a:noAutofit/>
          </a:bodyPr>
          <a:lstStyle/>
          <a:p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Зависимость степени </a:t>
            </a:r>
            <a:r>
              <a:rPr lang="ru-RU" sz="1800" b="0" i="1" spc="4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 в параметризации </a:t>
            </a:r>
            <a:r>
              <a:rPr lang="ru-RU" sz="1800" b="0" i="1" spc="4" dirty="0">
                <a:latin typeface="+mj-lt"/>
                <a:ea typeface="Times New Roman" panose="02020603050405020304" pitchFamily="18" charset="0"/>
              </a:rPr>
              <a:t>E d</a:t>
            </a:r>
            <a:r>
              <a:rPr lang="ru-RU" sz="1800" b="0" i="1" spc="4" baseline="30000" dirty="0"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1800" b="0" i="1" spc="4" dirty="0">
                <a:latin typeface="+mj-lt"/>
                <a:ea typeface="Times New Roman" panose="02020603050405020304" pitchFamily="18" charset="0"/>
              </a:rPr>
              <a:t>σ / d</a:t>
            </a:r>
            <a:r>
              <a:rPr lang="ru-RU" sz="1800" b="0" i="1" spc="4" baseline="30000" dirty="0"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1800" b="0" i="1" spc="4" dirty="0">
                <a:latin typeface="+mj-lt"/>
                <a:ea typeface="Times New Roman" panose="02020603050405020304" pitchFamily="18" charset="0"/>
              </a:rPr>
              <a:t> p ~  </a:t>
            </a:r>
            <a:r>
              <a:rPr lang="ru-RU" sz="1800" b="0" i="1" spc="4" dirty="0" err="1">
                <a:latin typeface="+mj-lt"/>
                <a:ea typeface="Times New Roman" panose="02020603050405020304" pitchFamily="18" charset="0"/>
              </a:rPr>
              <a:t>A</a:t>
            </a:r>
            <a:r>
              <a:rPr lang="ru-RU" sz="1800" b="0" i="1" spc="4" baseline="30000" dirty="0" err="1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800" b="0" i="1" spc="4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(где </a:t>
            </a:r>
            <a:r>
              <a:rPr lang="ru-RU" sz="1800" b="0" i="1" spc="4" dirty="0">
                <a:latin typeface="+mj-lt"/>
                <a:ea typeface="Times New Roman" panose="02020603050405020304" pitchFamily="18" charset="0"/>
              </a:rPr>
              <a:t>A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 – атомное число ядра-мишени) от кумулятивного числа </a:t>
            </a:r>
            <a:r>
              <a:rPr lang="ru-RU" sz="1800" b="0" i="1" spc="4" dirty="0">
                <a:latin typeface="+mj-lt"/>
                <a:ea typeface="Times New Roman" panose="02020603050405020304" pitchFamily="18" charset="0"/>
              </a:rPr>
              <a:t>X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для реакции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α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A</a:t>
            </a:r>
            <a:r>
              <a:rPr lang="ru-RU" sz="1800" b="0" baseline="-25000" dirty="0">
                <a:latin typeface="+mj-lt"/>
                <a:ea typeface="Times New Roman" panose="02020603050405020304" pitchFamily="18" charset="0"/>
              </a:rPr>
              <a:t>T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800" b="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(◊) и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С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A</a:t>
            </a:r>
            <a:r>
              <a:rPr lang="ru-RU" sz="1800" b="0" baseline="-25000" dirty="0">
                <a:latin typeface="+mj-lt"/>
                <a:ea typeface="Times New Roman" panose="02020603050405020304" pitchFamily="18" charset="0"/>
              </a:rPr>
              <a:t>T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800" b="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 (♦), где A</a:t>
            </a:r>
            <a:r>
              <a:rPr lang="ru-RU" sz="1800" b="0" spc="4" baseline="-25000" dirty="0">
                <a:latin typeface="+mj-lt"/>
                <a:ea typeface="Times New Roman" panose="02020603050405020304" pitchFamily="18" charset="0"/>
              </a:rPr>
              <a:t>T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 = C, </a:t>
            </a:r>
            <a:r>
              <a:rPr lang="ru-RU" sz="1800" b="0" spc="4" dirty="0" err="1">
                <a:latin typeface="+mj-lt"/>
                <a:ea typeface="Times New Roman" panose="02020603050405020304" pitchFamily="18" charset="0"/>
              </a:rPr>
              <a:t>Cu</a:t>
            </a:r>
            <a:r>
              <a:rPr lang="ru-RU" sz="1800" b="0" spc="4" dirty="0">
                <a:latin typeface="+mj-lt"/>
                <a:ea typeface="Times New Roman" panose="02020603050405020304" pitchFamily="18" charset="0"/>
              </a:rPr>
              <a:t>.</a:t>
            </a:r>
            <a:endParaRPr lang="ru-RU" sz="1800" b="0" dirty="0">
              <a:latin typeface="+mj-lt"/>
            </a:endParaRPr>
          </a:p>
        </p:txBody>
      </p:sp>
      <p:pic>
        <p:nvPicPr>
          <p:cNvPr id="8" name="Объект 7" descr="CA3">
            <a:extLst>
              <a:ext uri="{FF2B5EF4-FFF2-40B4-BE49-F238E27FC236}">
                <a16:creationId xmlns:a16="http://schemas.microsoft.com/office/drawing/2014/main" id="{B99F7452-51AB-8C7E-3579-E7079C2BE1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33" y="1970179"/>
            <a:ext cx="3378375" cy="472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notx34">
            <a:extLst>
              <a:ext uri="{FF2B5EF4-FFF2-40B4-BE49-F238E27FC236}">
                <a16:creationId xmlns:a16="http://schemas.microsoft.com/office/drawing/2014/main" id="{4A3FEDD7-B4F2-89D7-06A7-C18815B3B5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11" y="2859886"/>
            <a:ext cx="4766684" cy="3387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2414A386-B4E2-FCEA-3945-429ACD7A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4350" y="6937994"/>
            <a:ext cx="2268141" cy="301894"/>
          </a:xfrm>
        </p:spPr>
        <p:txBody>
          <a:bodyPr/>
          <a:lstStyle/>
          <a:p>
            <a:fld id="{A35176B4-04A8-4C9A-8D41-746B2FB98E26}" type="slidenum">
              <a:rPr lang="ru-RU" sz="1323"/>
              <a:pPr/>
              <a:t>22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192220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F5CD5-0009-4589-BFEA-1C32D4D221F0}" type="slidenum">
              <a:rPr/>
              <a:t>23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/>
              <p:nvPr/>
            </p:nvSpPr>
            <p:spPr>
              <a:xfrm>
                <a:off x="286603" y="864233"/>
                <a:ext cx="9371746" cy="2551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cs typeface="Times New Roman" panose="02020603050405020304" pitchFamily="18" charset="0"/>
                  </a:rPr>
                  <a:t>В области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≥ 0.7 сечение реакции </a:t>
                </a:r>
                <a:r>
                  <a:rPr lang="ru-RU" sz="1800" i="1" dirty="0"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cs typeface="Times New Roman" panose="02020603050405020304" pitchFamily="18" charset="0"/>
                  </a:rPr>
                  <a:t> + C → π</a:t>
                </a:r>
                <a:r>
                  <a:rPr lang="ru-RU" sz="1800" baseline="30000" dirty="0">
                    <a:cs typeface="Times New Roman" panose="02020603050405020304" pitchFamily="18" charset="0"/>
                  </a:rPr>
                  <a:t>0</a:t>
                </a:r>
                <a:r>
                  <a:rPr lang="ru-RU" sz="1800" dirty="0">
                    <a:cs typeface="Times New Roman" panose="02020603050405020304" pitchFamily="18" charset="0"/>
                  </a:rPr>
                  <a:t> + </a:t>
                </a:r>
                <a:r>
                  <a:rPr lang="en-US" sz="1800" dirty="0"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cs typeface="Times New Roman" panose="02020603050405020304" pitchFamily="18" charset="0"/>
                  </a:rPr>
                  <a:t> факторизуется по переменным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 :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𝐸𝑑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⋅(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ru-RU" sz="1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𝛷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cs typeface="Times New Roman" panose="02020603050405020304" pitchFamily="18" charset="0"/>
                  </a:rPr>
                  <a:t>где </a:t>
                </a:r>
                <a:r>
                  <a:rPr lang="en-US" sz="1800" i="1" dirty="0">
                    <a:cs typeface="Times New Roman" panose="02020603050405020304" pitchFamily="18" charset="0"/>
                  </a:rPr>
                  <a:t>a </a:t>
                </a:r>
                <a:r>
                  <a:rPr lang="ru-RU" sz="1800" dirty="0">
                    <a:cs typeface="Times New Roman" panose="02020603050405020304" pitchFamily="18" charset="0"/>
                  </a:rPr>
                  <a:t>= 1.032 ± 0.008, </a:t>
                </a:r>
                <a:r>
                  <a:rPr lang="en-US" sz="1800" i="1" dirty="0">
                    <a:cs typeface="Times New Roman" panose="02020603050405020304" pitchFamily="18" charset="0"/>
                  </a:rPr>
                  <a:t>N</a:t>
                </a:r>
                <a:r>
                  <a:rPr lang="ru-RU" sz="1800" dirty="0">
                    <a:cs typeface="Times New Roman" panose="02020603050405020304" pitchFamily="18" charset="0"/>
                  </a:rPr>
                  <a:t> = 2.79 ± 0.13,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𝛷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 panose="02040503050406030204" pitchFamily="18" charset="0"/>
                      </a:rPr>
                      <m:t>)≅</m:t>
                    </m:r>
                    <m:func>
                      <m:func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ru-RU" sz="18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 panose="02040503050406030204" pitchFamily="18" charset="0"/>
                      </a:rPr>
                      <m:t>/0.1),</m:t>
                    </m:r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измеряется в ГэВ/с. Найденные закономерности могут быть объяснены поперечным движением кварков в нуклоне, описываемом функцией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𝛷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800" dirty="0">
                    <a:cs typeface="Times New Roman" panose="02020603050405020304" pitchFamily="18" charset="0"/>
                  </a:rPr>
                  <a:t>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864233"/>
                <a:ext cx="9371746" cy="2551852"/>
              </a:xfrm>
              <a:prstGeom prst="rect">
                <a:avLst/>
              </a:prstGeom>
              <a:blipFill>
                <a:blip r:embed="rId2"/>
                <a:stretch>
                  <a:fillRect l="-520" r="-586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622B3-BB21-DD80-B04C-6E0F273339F4}"/>
              </a:ext>
            </a:extLst>
          </p:cNvPr>
          <p:cNvSpPr txBox="1"/>
          <p:nvPr/>
        </p:nvSpPr>
        <p:spPr>
          <a:xfrm>
            <a:off x="4618759" y="6276557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7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5" y="120826"/>
            <a:ext cx="8691913" cy="294018"/>
          </a:xfrm>
        </p:spPr>
        <p:txBody>
          <a:bodyPr>
            <a:noAutofit/>
          </a:bodyPr>
          <a:lstStyle/>
          <a:p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§2. Факторизация инвариантного сечения реакции </a:t>
            </a:r>
            <a:r>
              <a:rPr lang="ru-RU" sz="1800" b="1" i="1" spc="4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</a:rPr>
              <a:t>→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1800" b="1" i="1" spc="4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1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7CFFBEBB-D28C-0CA2-F578-26511945654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94355" y="877821"/>
                <a:ext cx="3934331" cy="3843238"/>
              </a:xfrm>
            </p:spPr>
            <p:txBody>
              <a:bodyPr>
                <a:noAutofit/>
              </a:bodyPr>
              <a:lstStyle/>
              <a:p>
                <a:r>
                  <a:rPr lang="ru-RU" sz="1800" spc="4" dirty="0">
                    <a:ea typeface="Times New Roman" panose="02020603050405020304" pitchFamily="18" charset="0"/>
                  </a:rPr>
                  <a:t>Зависимость </a:t>
                </a:r>
                <a14:m>
                  <m:oMath xmlns:m="http://schemas.openxmlformats.org/officeDocument/2006/math"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800" spc="4" dirty="0">
                    <a:ea typeface="Times New Roman" panose="02020603050405020304" pitchFamily="18" charset="0"/>
                  </a:rPr>
                  <a:t> в интервалах 0° ≤ Θ</a:t>
                </a:r>
                <a:r>
                  <a:rPr lang="ru-RU" sz="1800" spc="4" baseline="-25000" dirty="0">
                    <a:ea typeface="Times New Roman" panose="02020603050405020304" pitchFamily="18" charset="0"/>
                  </a:rPr>
                  <a:t>π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≤ 8° и 8° ≤ Θ</a:t>
                </a:r>
                <a:r>
                  <a:rPr lang="ru-RU" sz="1800" spc="4" baseline="-25000" dirty="0">
                    <a:ea typeface="Times New Roman" panose="02020603050405020304" pitchFamily="18" charset="0"/>
                  </a:rPr>
                  <a:t>π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≤ 16°, при следующем представлении инвариантного сечения: </a:t>
                </a:r>
                <a:endParaRPr lang="ru-RU" sz="1800" dirty="0"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sSup>
                      <m:sSupPr>
                        <m:ctrlPr>
                          <a:rPr lang="ru-RU" sz="1800" i="1" spc="4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sSup>
                      <m:sSupPr>
                        <m:ctrlPr>
                          <a:rPr lang="ru-RU" sz="1800" i="1" spc="4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800" i="1" spc="4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ru-RU" sz="1800" i="1" spc="4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𝑒𝑥𝑝</m:t>
                        </m:r>
                      </m:fName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</m:t>
                    </m:r>
                    <m:sSubSup>
                      <m:sSubSupPr>
                        <m:ctrlPr>
                          <a:rPr lang="ru-RU" sz="1800" i="1" spc="4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ru-RU" sz="1800" dirty="0"/>
                  <a:t>           </a:t>
                </a:r>
              </a:p>
              <a:p>
                <a:r>
                  <a:rPr lang="ru-RU" sz="1800" dirty="0"/>
                  <a:t>Результаты аппроксимации данных 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в области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pc="4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 spc="4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ru-RU" sz="1800" i="1" spc="4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0.66</m:t>
                    </m:r>
                  </m:oMath>
                </a14:m>
                <a:r>
                  <a:rPr lang="ru-RU" sz="1800" dirty="0"/>
                  <a:t> функцией </a:t>
                </a:r>
                <a:endParaRPr lang="ru-RU" sz="1800" i="1" dirty="0"/>
              </a:p>
              <a:p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ru-RU" sz="1800" dirty="0"/>
                  <a:t>:                                         </a:t>
                </a:r>
              </a:p>
              <a:p>
                <a:r>
                  <a:rPr lang="en-US" sz="1800" spc="4" dirty="0">
                    <a:ea typeface="Times New Roman" panose="02020603050405020304" pitchFamily="18" charset="0"/>
                  </a:rPr>
                  <a:t>N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= 2.30 ± 0.05,  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c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= 158 ± 10 мб∙ГэВ</a:t>
                </a:r>
                <a:r>
                  <a:rPr lang="ru-RU" sz="1800" spc="4" baseline="30000" dirty="0">
                    <a:ea typeface="Times New Roman" panose="02020603050405020304" pitchFamily="18" charset="0"/>
                  </a:rPr>
                  <a:t>-2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∙ c</a:t>
                </a:r>
                <a:r>
                  <a:rPr lang="ru-RU" sz="1800" spc="4" baseline="30000" dirty="0">
                    <a:ea typeface="Times New Roman" panose="02020603050405020304" pitchFamily="18" charset="0"/>
                  </a:rPr>
                  <a:t>3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, </a:t>
                </a:r>
              </a:p>
              <a:p>
                <a:r>
                  <a:rPr lang="ru-RU" sz="1800" spc="4" dirty="0">
                    <a:ea typeface="Times New Roman" panose="02020603050405020304" pitchFamily="18" charset="0"/>
                  </a:rPr>
                  <a:t>χ</a:t>
                </a:r>
                <a:r>
                  <a:rPr lang="ru-RU" sz="1800" spc="4" baseline="30000" dirty="0">
                    <a:ea typeface="Times New Roman" panose="02020603050405020304" pitchFamily="18" charset="0"/>
                  </a:rPr>
                  <a:t>2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= 19.7 / 12 </a:t>
                </a:r>
                <a:r>
                  <a:rPr lang="ru-RU" sz="1800" spc="4" dirty="0" err="1">
                    <a:ea typeface="Times New Roman" panose="02020603050405020304" pitchFamily="18" charset="0"/>
                  </a:rPr>
                  <a:t>ст.св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.                                          </a:t>
                </a:r>
              </a:p>
              <a:p>
                <a:r>
                  <a:rPr lang="ru-RU" sz="1800" spc="4" dirty="0"/>
                  <a:t>То же, но при аппроксимации функцией </a:t>
                </a:r>
                <a:endParaRPr lang="ru-RU" sz="1800" i="1" spc="4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π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ru-RU" sz="1800" dirty="0"/>
                  <a:t>: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 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   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  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                                  </a:t>
                </a:r>
              </a:p>
              <a:p>
                <a:r>
                  <a:rPr lang="en-US" sz="1800" spc="4" dirty="0">
                    <a:ea typeface="Times New Roman" panose="02020603050405020304" pitchFamily="18" charset="0"/>
                  </a:rPr>
                  <a:t>N = 2.79 ± 0.13,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c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= 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217 ± 21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мб∙ГэВ</a:t>
                </a:r>
                <a:r>
                  <a:rPr lang="ru-RU" sz="1800" spc="4" baseline="30000" dirty="0">
                    <a:ea typeface="Times New Roman" panose="02020603050405020304" pitchFamily="18" charset="0"/>
                  </a:rPr>
                  <a:t>-2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∙ c</a:t>
                </a:r>
                <a:r>
                  <a:rPr lang="ru-RU" sz="1800" spc="4" baseline="30000" dirty="0">
                    <a:ea typeface="Times New Roman" panose="02020603050405020304" pitchFamily="18" charset="0"/>
                  </a:rPr>
                  <a:t>3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, </a:t>
                </a:r>
              </a:p>
              <a:p>
                <a:r>
                  <a:rPr lang="en-US" sz="1800" i="1" spc="4" dirty="0">
                    <a:ea typeface="Times New Roman" panose="02020603050405020304" pitchFamily="18" charset="0"/>
                  </a:rPr>
                  <a:t>a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 = 1.032 ± 0.008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, χ</a:t>
                </a:r>
                <a:r>
                  <a:rPr lang="ru-RU" sz="1800" spc="4" baseline="30000" dirty="0">
                    <a:ea typeface="Times New Roman" panose="02020603050405020304" pitchFamily="18" charset="0"/>
                  </a:rPr>
                  <a:t>2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 = 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5.1 / 11 </a:t>
                </a:r>
                <a:r>
                  <a:rPr lang="ru-RU" sz="1800" spc="4" dirty="0" err="1">
                    <a:ea typeface="Times New Roman" panose="02020603050405020304" pitchFamily="18" charset="0"/>
                  </a:rPr>
                  <a:t>ст</a:t>
                </a:r>
                <a:r>
                  <a:rPr lang="en-US" sz="1800" spc="4" dirty="0">
                    <a:ea typeface="Times New Roman" panose="02020603050405020304" pitchFamily="18" charset="0"/>
                  </a:rPr>
                  <a:t>.</a:t>
                </a:r>
                <a:r>
                  <a:rPr lang="ru-RU" sz="1800" spc="4" dirty="0">
                    <a:ea typeface="Times New Roman" panose="02020603050405020304" pitchFamily="18" charset="0"/>
                  </a:rPr>
                  <a:t>св.</a:t>
                </a:r>
              </a:p>
              <a:p>
                <a:endParaRPr lang="ru-RU" sz="1488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7CFFBEBB-D28C-0CA2-F578-2651194565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94355" y="877821"/>
                <a:ext cx="3934331" cy="3843238"/>
              </a:xfrm>
              <a:blipFill>
                <a:blip r:embed="rId2"/>
                <a:stretch>
                  <a:fillRect l="-3721" t="-2698" r="-22481" b="-4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 descr="Сохр9">
            <a:extLst>
              <a:ext uri="{FF2B5EF4-FFF2-40B4-BE49-F238E27FC236}">
                <a16:creationId xmlns:a16="http://schemas.microsoft.com/office/drawing/2014/main" id="{8458A083-AC43-EDC3-2E48-3E4169691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/>
          <a:stretch/>
        </p:blipFill>
        <p:spPr bwMode="auto">
          <a:xfrm>
            <a:off x="4252489" y="877821"/>
            <a:ext cx="5589145" cy="5666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9C52A146-2DA6-6032-2F4B-E99F0796080B}"/>
              </a:ext>
            </a:extLst>
          </p:cNvPr>
          <p:cNvSpPr txBox="1">
            <a:spLocks/>
          </p:cNvSpPr>
          <p:nvPr/>
        </p:nvSpPr>
        <p:spPr>
          <a:xfrm>
            <a:off x="7707477" y="6989946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24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3628203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F5CD5-0009-4589-BFEA-1C32D4D221F0}" type="slidenum">
              <a:rPr/>
              <a:t>25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/>
              <p:nvPr/>
            </p:nvSpPr>
            <p:spPr>
              <a:xfrm>
                <a:off x="286603" y="625240"/>
                <a:ext cx="9371746" cy="6298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cs typeface="Times New Roman" panose="02020603050405020304" pitchFamily="18" charset="0"/>
                  </a:rPr>
                  <a:t>На статистике более чем 40000 π</a:t>
                </a:r>
                <a:r>
                  <a:rPr lang="ru-RU" baseline="30000" dirty="0">
                    <a:cs typeface="Times New Roman" panose="02020603050405020304" pitchFamily="18" charset="0"/>
                  </a:rPr>
                  <a:t>0</a:t>
                </a:r>
                <a:r>
                  <a:rPr lang="ru-RU" dirty="0">
                    <a:cs typeface="Times New Roman" panose="02020603050405020304" pitchFamily="18" charset="0"/>
                  </a:rPr>
                  <a:t>-мезонов впервые определено дважды дифференциальное сечение реакции </a:t>
                </a:r>
                <a:r>
                  <a:rPr lang="en-US" i="1" dirty="0">
                    <a:cs typeface="Times New Roman" panose="02020603050405020304" pitchFamily="18" charset="0"/>
                  </a:rPr>
                  <a:t>d</a:t>
                </a:r>
                <a:r>
                  <a:rPr lang="ru-RU" i="1" dirty="0">
                    <a:cs typeface="Times New Roman" panose="02020603050405020304" pitchFamily="18" charset="0"/>
                  </a:rPr>
                  <a:t> + </a:t>
                </a:r>
                <a:r>
                  <a:rPr lang="ru-RU" dirty="0">
                    <a:cs typeface="Times New Roman" panose="02020603050405020304" pitchFamily="18" charset="0"/>
                  </a:rPr>
                  <a:t>C</a:t>
                </a:r>
                <a:r>
                  <a:rPr lang="ru-RU" i="1" dirty="0">
                    <a:cs typeface="Times New Roman" panose="02020603050405020304" pitchFamily="18" charset="0"/>
                  </a:rPr>
                  <a:t> → </a:t>
                </a:r>
                <a:r>
                  <a:rPr lang="ru-RU" dirty="0">
                    <a:cs typeface="Times New Roman" panose="02020603050405020304" pitchFamily="18" charset="0"/>
                  </a:rPr>
                  <a:t>π</a:t>
                </a:r>
                <a:r>
                  <a:rPr lang="ru-RU" baseline="30000" dirty="0">
                    <a:cs typeface="Times New Roman" panose="02020603050405020304" pitchFamily="18" charset="0"/>
                  </a:rPr>
                  <a:t>0</a:t>
                </a:r>
                <a:r>
                  <a:rPr lang="ru-RU" b="1" i="1" dirty="0"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cs typeface="Times New Roman" panose="02020603050405020304" pitchFamily="18" charset="0"/>
                  </a:rPr>
                  <a:t>+ х</a:t>
                </a:r>
                <a:r>
                  <a:rPr lang="ru-RU" dirty="0">
                    <a:cs typeface="Times New Roman" panose="02020603050405020304" pitchFamily="18" charset="0"/>
                  </a:rPr>
                  <a:t>. Полученные данные позволили определить инвариантные сечения образования π</a:t>
                </a:r>
                <a:r>
                  <a:rPr lang="ru-RU" baseline="30000" dirty="0">
                    <a:cs typeface="Times New Roman" panose="02020603050405020304" pitchFamily="18" charset="0"/>
                  </a:rPr>
                  <a:t>0</a:t>
                </a:r>
                <a:r>
                  <a:rPr lang="ru-RU" i="1" dirty="0">
                    <a:cs typeface="Times New Roman" panose="02020603050405020304" pitchFamily="18" charset="0"/>
                  </a:rPr>
                  <a:t>-</a:t>
                </a:r>
                <a:r>
                  <a:rPr lang="ru-RU" dirty="0">
                    <a:cs typeface="Times New Roman" panose="02020603050405020304" pitchFamily="18" charset="0"/>
                  </a:rPr>
                  <a:t>мезонов в </a:t>
                </a:r>
                <a:r>
                  <a:rPr lang="ru-RU" i="1" dirty="0" err="1">
                    <a:cs typeface="Times New Roman" panose="02020603050405020304" pitchFamily="18" charset="0"/>
                  </a:rPr>
                  <a:t>d</a:t>
                </a:r>
                <a:r>
                  <a:rPr lang="ru-RU" dirty="0" err="1">
                    <a:cs typeface="Times New Roman" panose="02020603050405020304" pitchFamily="18" charset="0"/>
                  </a:rPr>
                  <a:t>C</a:t>
                </a:r>
                <a:r>
                  <a:rPr lang="ru-RU" dirty="0">
                    <a:cs typeface="Times New Roman" panose="02020603050405020304" pitchFamily="18" charset="0"/>
                  </a:rPr>
                  <a:t>-взаимодействиях для различных углов вылета </a:t>
                </a:r>
                <a:r>
                  <a:rPr lang="ru-RU" i="1" dirty="0">
                    <a:cs typeface="Times New Roman" panose="02020603050405020304" pitchFamily="18" charset="0"/>
                  </a:rPr>
                  <a:t>θ</a:t>
                </a:r>
                <a:r>
                  <a:rPr lang="ru-RU" i="1" baseline="-25000" dirty="0">
                    <a:cs typeface="Times New Roman" panose="02020603050405020304" pitchFamily="18" charset="0"/>
                  </a:rPr>
                  <a:t>π</a:t>
                </a:r>
                <a:r>
                  <a:rPr lang="ru-RU" dirty="0">
                    <a:cs typeface="Times New Roman" panose="02020603050405020304" pitchFamily="18" charset="0"/>
                  </a:rPr>
                  <a:t>, в зависимости от поперечного импульса пионов. Установлено, что с ростом угла вылета, среднее значение квадрата поперечного импульса π</a:t>
                </a:r>
                <a:r>
                  <a:rPr lang="ru-RU" baseline="30000" dirty="0">
                    <a:cs typeface="Times New Roman" panose="02020603050405020304" pitchFamily="18" charset="0"/>
                  </a:rPr>
                  <a:t>0</a:t>
                </a:r>
                <a:r>
                  <a:rPr lang="ru-RU" dirty="0">
                    <a:cs typeface="Times New Roman" panose="02020603050405020304" pitchFamily="18" charset="0"/>
                  </a:rPr>
                  <a:t>-мезонов приближается к значению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⟩≈0.1</m:t>
                    </m:r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  (</a:t>
                </a:r>
                <a:r>
                  <a:rPr lang="ru-RU" dirty="0" err="1">
                    <a:cs typeface="Times New Roman" panose="02020603050405020304" pitchFamily="18" charset="0"/>
                  </a:rPr>
                  <a:t>Гэв</a:t>
                </a:r>
                <a:r>
                  <a:rPr lang="ru-RU" dirty="0">
                    <a:cs typeface="Times New Roman" panose="02020603050405020304" pitchFamily="18" charset="0"/>
                  </a:rPr>
                  <a:t>/</a:t>
                </a:r>
                <a:r>
                  <a:rPr lang="en-US" dirty="0">
                    <a:cs typeface="Times New Roman" panose="02020603050405020304" pitchFamily="18" charset="0"/>
                  </a:rPr>
                  <a:t>c</a:t>
                </a:r>
                <a:r>
                  <a:rPr lang="ru-RU" dirty="0">
                    <a:cs typeface="Times New Roman" panose="02020603050405020304" pitchFamily="18" charset="0"/>
                  </a:rPr>
                  <a:t>)</a:t>
                </a:r>
                <a:r>
                  <a:rPr lang="ru-RU" baseline="30000" dirty="0"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cs typeface="Times New Roman" panose="02020603050405020304" pitchFamily="18" charset="0"/>
                  </a:rPr>
                  <a:t>. Полученные данные также позволили проверить кластерный механизм образования  пионов в кинематической области </a:t>
                </a:r>
                <a:r>
                  <a:rPr 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cs typeface="Times New Roman" panose="02020603050405020304" pitchFamily="18" charset="0"/>
                  </a:rPr>
                  <a:t> &gt; 0.6,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&lt; 0.9 ГэВ/c. Получены оценки скорости кластера, необходимой для объяснения наблюдаемых спектров: </a:t>
                </a:r>
                <a:r>
                  <a:rPr lang="ru-RU" i="1" dirty="0">
                    <a:cs typeface="Times New Roman" panose="02020603050405020304" pitchFamily="18" charset="0"/>
                  </a:rPr>
                  <a:t>β</a:t>
                </a:r>
                <a:r>
                  <a:rPr lang="ru-RU" dirty="0">
                    <a:cs typeface="Times New Roman" panose="02020603050405020304" pitchFamily="18" charset="0"/>
                  </a:rPr>
                  <a:t> = 0.66 ÷ 0.73. Для объяснения таких скоростей необходимо предположить, что в реакции участвует более двух нуклонов ядра-мишени, что не согласуется с наблюдаемой </a:t>
                </a:r>
                <a:r>
                  <a:rPr 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cs typeface="Times New Roman" panose="02020603050405020304" pitchFamily="18" charset="0"/>
                  </a:rPr>
                  <a:t>-зависимостью для мишени. Таким образом, полученная зависимость для </a:t>
                </a:r>
                <a:r>
                  <a:rPr lang="ru-RU" i="1" dirty="0">
                    <a:cs typeface="Times New Roman" panose="02020603050405020304" pitchFamily="18" charset="0"/>
                  </a:rPr>
                  <a:t>β(θ</a:t>
                </a:r>
                <a:r>
                  <a:rPr lang="ru-RU" i="1" baseline="-25000" dirty="0">
                    <a:cs typeface="Times New Roman" panose="02020603050405020304" pitchFamily="18" charset="0"/>
                  </a:rPr>
                  <a:t>π</a:t>
                </a:r>
                <a:r>
                  <a:rPr lang="ru-RU" i="1" dirty="0">
                    <a:cs typeface="Times New Roman" panose="02020603050405020304" pitchFamily="18" charset="0"/>
                  </a:rPr>
                  <a:t>)</a:t>
                </a:r>
                <a:r>
                  <a:rPr lang="ru-RU" dirty="0">
                    <a:cs typeface="Times New Roman" panose="02020603050405020304" pitchFamily="18" charset="0"/>
                  </a:rPr>
                  <a:t> указывает на отсутствие вклада промежуточного кластера, в рождение пионов в рассматриваемой кинематической области: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 ГэВ,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&lt;16°</m:t>
                    </m:r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 (или: </a:t>
                </a:r>
                <a:r>
                  <a:rPr lang="ru-RU" i="1" dirty="0"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cs typeface="Times New Roman" panose="02020603050405020304" pitchFamily="18" charset="0"/>
                  </a:rPr>
                  <a:t> &gt; 0.6,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&lt; 0.9 ГэВ/c)</a:t>
                </a:r>
                <a:r>
                  <a:rPr lang="ru-RU" sz="1800" dirty="0">
                    <a:cs typeface="Times New Roman" panose="02020603050405020304" pitchFamily="18" charset="0"/>
                  </a:rPr>
                  <a:t>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625240"/>
                <a:ext cx="9371746" cy="6298327"/>
              </a:xfrm>
              <a:prstGeom prst="rect">
                <a:avLst/>
              </a:prstGeom>
              <a:blipFill>
                <a:blip r:embed="rId2"/>
                <a:stretch>
                  <a:fillRect l="-520" r="-586" b="-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FA622B3-BB21-DD80-B04C-6E0F273339F4}"/>
              </a:ext>
            </a:extLst>
          </p:cNvPr>
          <p:cNvSpPr txBox="1"/>
          <p:nvPr/>
        </p:nvSpPr>
        <p:spPr>
          <a:xfrm>
            <a:off x="4618759" y="6402647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Слайды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26-28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90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321522"/>
            <a:ext cx="8694539" cy="407864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§4. Дважды дифференциальное сечение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реакции </a:t>
            </a:r>
            <a:r>
              <a:rPr lang="en-US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</a:rPr>
              <a:t>→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π</a:t>
            </a:r>
            <a:r>
              <a:rPr lang="ru-RU" sz="1800" b="1" i="1" spc="4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ru-RU" sz="1800" b="1" dirty="0"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9F84E03-D22B-6D7D-3F7E-3E4AAB0F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470" y="1105515"/>
            <a:ext cx="8693226" cy="915453"/>
          </a:xfrm>
        </p:spPr>
        <p:txBody>
          <a:bodyPr>
            <a:noAutofit/>
          </a:bodyPr>
          <a:lstStyle/>
          <a:p>
            <a:endParaRPr lang="ru-RU" sz="1488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1800" b="0" dirty="0">
                <a:latin typeface="+mj-lt"/>
                <a:ea typeface="Times New Roman" panose="02020603050405020304" pitchFamily="18" charset="0"/>
              </a:rPr>
              <a:t>На статистике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~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40000 π</a:t>
            </a:r>
            <a:r>
              <a:rPr lang="ru-RU" sz="1800" b="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-мезонов определено дважды дифференциальное сечение реакции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800" b="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в зависимости от угла вылета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θ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и энергии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E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1800" b="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-мезонов (лаб. система) :</a:t>
            </a:r>
          </a:p>
          <a:p>
            <a:r>
              <a:rPr lang="en-US" sz="1800" b="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E / A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)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·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en-US" sz="1800" b="0" baseline="30000" dirty="0">
                <a:latin typeface="+mj-lt"/>
                <a:ea typeface="Times New Roman" panose="02020603050405020304" pitchFamily="18" charset="0"/>
              </a:rPr>
              <a:t>3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σ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/ d</a:t>
            </a:r>
            <a:r>
              <a:rPr lang="en-US" sz="1800" b="0" baseline="30000" dirty="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)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=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E /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2) ·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Δ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σ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/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800" b="0" baseline="30000" dirty="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·</a:t>
            </a:r>
            <a:r>
              <a:rPr lang="en-US" sz="1800" b="0" dirty="0" err="1">
                <a:latin typeface="+mj-lt"/>
                <a:ea typeface="Times New Roman" panose="02020603050405020304" pitchFamily="18" charset="0"/>
              </a:rPr>
              <a:t>Δ</a:t>
            </a:r>
            <a:r>
              <a:rPr lang="en-US" sz="1800" b="0" i="1" dirty="0" err="1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·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Δ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Ω) ≈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 (1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/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) ·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+mj-lt"/>
                <a:ea typeface="Times New Roman" panose="02020603050405020304" pitchFamily="18" charset="0"/>
              </a:rPr>
              <a:t>Δ</a:t>
            </a:r>
            <a:r>
              <a:rPr lang="en-US" sz="1800" b="0" i="1" dirty="0" err="1">
                <a:latin typeface="+mj-lt"/>
                <a:ea typeface="Times New Roman" panose="02020603050405020304" pitchFamily="18" charset="0"/>
              </a:rPr>
              <a:t>σ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/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(sin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θ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· </a:t>
            </a:r>
            <a:r>
              <a:rPr lang="en-US" sz="1800" b="0" dirty="0" err="1">
                <a:latin typeface="+mj-lt"/>
                <a:ea typeface="Times New Roman" panose="02020603050405020304" pitchFamily="18" charset="0"/>
              </a:rPr>
              <a:t>Δ</a:t>
            </a:r>
            <a:r>
              <a:rPr lang="en-US" sz="1800" b="0" i="1" dirty="0" err="1">
                <a:latin typeface="+mj-lt"/>
                <a:ea typeface="Times New Roman" panose="02020603050405020304" pitchFamily="18" charset="0"/>
              </a:rPr>
              <a:t>θ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 ·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Δ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E ·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2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),            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 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 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                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         </a:t>
            </a:r>
            <a:endParaRPr lang="ru-RU" sz="1800" b="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Объект 5" descr="doubledif">
            <a:extLst>
              <a:ext uri="{FF2B5EF4-FFF2-40B4-BE49-F238E27FC236}">
                <a16:creationId xmlns:a16="http://schemas.microsoft.com/office/drawing/2014/main" id="{4E322DF6-C98D-0B10-7D4B-E1539EAD3C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4667" r="5153"/>
          <a:stretch/>
        </p:blipFill>
        <p:spPr bwMode="auto">
          <a:xfrm>
            <a:off x="2493279" y="2222358"/>
            <a:ext cx="5666329" cy="511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4B3EA96D-1E61-2CFA-C7A7-F4C973B1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8750" y="6983601"/>
            <a:ext cx="2268141" cy="301894"/>
          </a:xfrm>
        </p:spPr>
        <p:txBody>
          <a:bodyPr/>
          <a:lstStyle/>
          <a:p>
            <a:fld id="{A35176B4-04A8-4C9A-8D41-746B2FB98E26}" type="slidenum">
              <a:rPr lang="ru-RU" sz="1323"/>
              <a:pPr/>
              <a:t>26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636668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8A831-71DC-7FB1-13C2-20736CFA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98" y="269811"/>
            <a:ext cx="8694539" cy="462553"/>
          </a:xfrm>
        </p:spPr>
        <p:txBody>
          <a:bodyPr>
            <a:normAutofit/>
          </a:bodyPr>
          <a:lstStyle/>
          <a:p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§4. Проверка </a:t>
            </a: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кластерного механизма образования пионов</a:t>
            </a:r>
            <a:endParaRPr lang="ru-RU" sz="1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445A5-5A78-5869-BEDC-23E54F00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43" y="893562"/>
            <a:ext cx="8694539" cy="35977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800" dirty="0">
                <a:ea typeface="Times New Roman" panose="02020603050405020304" pitchFamily="18" charset="0"/>
              </a:rPr>
              <a:t>Полученные данные для дважды дифференциального сечения реакции </a:t>
            </a:r>
            <a:r>
              <a:rPr lang="ru-RU" sz="1800" i="1" dirty="0">
                <a:ea typeface="Times New Roman" panose="02020603050405020304" pitchFamily="18" charset="0"/>
              </a:rPr>
              <a:t>d + </a:t>
            </a:r>
            <a:r>
              <a:rPr lang="ru-RU" sz="1800" dirty="0">
                <a:ea typeface="Times New Roman" panose="02020603050405020304" pitchFamily="18" charset="0"/>
              </a:rPr>
              <a:t>C </a:t>
            </a:r>
            <a:r>
              <a:rPr lang="ru-RU" sz="1800" i="1" dirty="0">
                <a:ea typeface="Times New Roman" panose="02020603050405020304" pitchFamily="18" charset="0"/>
              </a:rPr>
              <a:t>→ </a:t>
            </a:r>
            <a:r>
              <a:rPr lang="ru-RU" sz="1800" dirty="0">
                <a:ea typeface="Times New Roman" panose="02020603050405020304" pitchFamily="18" charset="0"/>
              </a:rPr>
              <a:t>π</a:t>
            </a:r>
            <a:r>
              <a:rPr lang="ru-RU" sz="1800" baseline="30000" dirty="0">
                <a:ea typeface="Times New Roman" panose="02020603050405020304" pitchFamily="18" charset="0"/>
              </a:rPr>
              <a:t>0</a:t>
            </a:r>
            <a:r>
              <a:rPr lang="ru-RU" sz="1800" b="1" i="1" dirty="0">
                <a:ea typeface="Times New Roman" panose="02020603050405020304" pitchFamily="18" charset="0"/>
              </a:rPr>
              <a:t> </a:t>
            </a:r>
            <a:r>
              <a:rPr lang="ru-RU" sz="1800" i="1" dirty="0">
                <a:ea typeface="Times New Roman" panose="02020603050405020304" pitchFamily="18" charset="0"/>
              </a:rPr>
              <a:t>+ х</a:t>
            </a:r>
            <a:r>
              <a:rPr lang="ru-RU" sz="1800" dirty="0">
                <a:ea typeface="Times New Roman" panose="02020603050405020304" pitchFamily="18" charset="0"/>
              </a:rPr>
              <a:t> (слайды 94-96) позволяют проверить так называемый кластерный механизм образования пионов. Если предположить существование промежуточного объекта (например, кластеров, предложенных в работах</a:t>
            </a:r>
            <a:r>
              <a:rPr lang="en-US" sz="1800" dirty="0">
                <a:ea typeface="Times New Roman" panose="02020603050405020304" pitchFamily="18" charset="0"/>
              </a:rPr>
              <a:t> </a:t>
            </a:r>
            <a:r>
              <a:rPr lang="ru-RU" sz="1800" i="1" dirty="0">
                <a:ea typeface="Times New Roman" panose="02020603050405020304" pitchFamily="18" charset="0"/>
              </a:rPr>
              <a:t>Горенштейн М</a:t>
            </a:r>
            <a:r>
              <a:rPr lang="en-US" sz="1800" i="1" dirty="0">
                <a:ea typeface="Times New Roman" panose="02020603050405020304" pitchFamily="18" charset="0"/>
              </a:rPr>
              <a:t>.</a:t>
            </a:r>
            <a:r>
              <a:rPr lang="ru-RU" sz="1800" i="1" dirty="0">
                <a:ea typeface="Times New Roman" panose="02020603050405020304" pitchFamily="18" charset="0"/>
              </a:rPr>
              <a:t>И</a:t>
            </a:r>
            <a:r>
              <a:rPr lang="en-US" sz="1800" i="1" dirty="0">
                <a:ea typeface="Times New Roman" panose="02020603050405020304" pitchFamily="18" charset="0"/>
              </a:rPr>
              <a:t>., </a:t>
            </a:r>
            <a:r>
              <a:rPr lang="ru-RU" sz="1800" i="1" dirty="0">
                <a:ea typeface="Times New Roman" panose="02020603050405020304" pitchFamily="18" charset="0"/>
              </a:rPr>
              <a:t>Зиновьев Г</a:t>
            </a:r>
            <a:r>
              <a:rPr lang="en-US" sz="1800" i="1" dirty="0">
                <a:ea typeface="Times New Roman" panose="02020603050405020304" pitchFamily="18" charset="0"/>
              </a:rPr>
              <a:t>.</a:t>
            </a:r>
            <a:r>
              <a:rPr lang="ru-RU" sz="1800" i="1" dirty="0">
                <a:ea typeface="Times New Roman" panose="02020603050405020304" pitchFamily="18" charset="0"/>
              </a:rPr>
              <a:t>М</a:t>
            </a:r>
            <a:r>
              <a:rPr lang="en-US" sz="1800" i="1" dirty="0">
                <a:ea typeface="Times New Roman" panose="02020603050405020304" pitchFamily="18" charset="0"/>
              </a:rPr>
              <a:t>., </a:t>
            </a:r>
            <a:r>
              <a:rPr lang="ru-RU" sz="1800" i="1" dirty="0">
                <a:ea typeface="Times New Roman" panose="02020603050405020304" pitchFamily="18" charset="0"/>
              </a:rPr>
              <a:t>Шелест В</a:t>
            </a:r>
            <a:r>
              <a:rPr lang="en-US" sz="1800" i="1" dirty="0">
                <a:ea typeface="Times New Roman" panose="02020603050405020304" pitchFamily="18" charset="0"/>
              </a:rPr>
              <a:t>.</a:t>
            </a:r>
            <a:r>
              <a:rPr lang="ru-RU" sz="1800" i="1" dirty="0">
                <a:ea typeface="Times New Roman" panose="02020603050405020304" pitchFamily="18" charset="0"/>
              </a:rPr>
              <a:t>П</a:t>
            </a:r>
            <a:r>
              <a:rPr lang="en-US" sz="1800" i="1" dirty="0">
                <a:ea typeface="Times New Roman" panose="02020603050405020304" pitchFamily="18" charset="0"/>
              </a:rPr>
              <a:t>. – </a:t>
            </a:r>
            <a:r>
              <a:rPr lang="ru-RU" sz="1800" i="1" dirty="0">
                <a:ea typeface="Times New Roman" panose="02020603050405020304" pitchFamily="18" charset="0"/>
              </a:rPr>
              <a:t>ЯФ</a:t>
            </a:r>
            <a:r>
              <a:rPr lang="en-US" sz="1800" i="1" dirty="0">
                <a:ea typeface="Times New Roman" panose="02020603050405020304" pitchFamily="18" charset="0"/>
              </a:rPr>
              <a:t>, 1977, </a:t>
            </a:r>
            <a:r>
              <a:rPr lang="ru-RU" sz="1800" i="1" dirty="0">
                <a:ea typeface="Times New Roman" panose="02020603050405020304" pitchFamily="18" charset="0"/>
              </a:rPr>
              <a:t>т</a:t>
            </a:r>
            <a:r>
              <a:rPr lang="en-US" sz="1800" i="1" dirty="0">
                <a:ea typeface="Times New Roman" panose="02020603050405020304" pitchFamily="18" charset="0"/>
              </a:rPr>
              <a:t>.26, </a:t>
            </a:r>
            <a:r>
              <a:rPr lang="ru-RU" sz="1800" i="1" dirty="0">
                <a:ea typeface="Times New Roman" panose="02020603050405020304" pitchFamily="18" charset="0"/>
              </a:rPr>
              <a:t>с</a:t>
            </a:r>
            <a:r>
              <a:rPr lang="en-US" sz="1800" i="1" dirty="0">
                <a:ea typeface="Times New Roman" panose="02020603050405020304" pitchFamily="18" charset="0"/>
              </a:rPr>
              <a:t>.788</a:t>
            </a:r>
            <a:r>
              <a:rPr lang="ru-RU" sz="1800" i="1" dirty="0">
                <a:ea typeface="Times New Roman" panose="02020603050405020304" pitchFamily="18" charset="0"/>
              </a:rPr>
              <a:t> </a:t>
            </a:r>
            <a:r>
              <a:rPr lang="ru-RU" sz="1800" dirty="0">
                <a:ea typeface="Times New Roman" panose="02020603050405020304" pitchFamily="18" charset="0"/>
              </a:rPr>
              <a:t>и </a:t>
            </a:r>
            <a:r>
              <a:rPr lang="ru-RU" sz="1800" i="1" dirty="0">
                <a:ea typeface="Times New Roman" panose="02020603050405020304" pitchFamily="18" charset="0"/>
              </a:rPr>
              <a:t>Розенталь И.Л., Тарасов Ю.А. – УФН, 1993, т.163, с. 29</a:t>
            </a:r>
            <a:r>
              <a:rPr lang="ru-RU" sz="1800" dirty="0">
                <a:ea typeface="Times New Roman" panose="02020603050405020304" pitchFamily="18" charset="0"/>
              </a:rPr>
              <a:t>), то инвариантное сечение образования    π</a:t>
            </a:r>
            <a:r>
              <a:rPr lang="ru-RU" sz="1800" baseline="30000" dirty="0">
                <a:ea typeface="Times New Roman" panose="02020603050405020304" pitchFamily="18" charset="0"/>
              </a:rPr>
              <a:t>0</a:t>
            </a:r>
            <a:r>
              <a:rPr lang="ru-RU" sz="1800" i="1" dirty="0">
                <a:ea typeface="Times New Roman" panose="02020603050405020304" pitchFamily="18" charset="0"/>
              </a:rPr>
              <a:t>-</a:t>
            </a:r>
            <a:r>
              <a:rPr lang="ru-RU" sz="1800" dirty="0">
                <a:ea typeface="Times New Roman" panose="02020603050405020304" pitchFamily="18" charset="0"/>
              </a:rPr>
              <a:t>мезонов,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de-DE" sz="1800" i="1" dirty="0">
                <a:ea typeface="Times New Roman" panose="02020603050405020304" pitchFamily="18" charset="0"/>
              </a:rPr>
              <a:t>Ed</a:t>
            </a:r>
            <a:r>
              <a:rPr lang="de-DE" sz="1800" dirty="0">
                <a:ea typeface="Times New Roman" panose="02020603050405020304" pitchFamily="18" charset="0"/>
              </a:rPr>
              <a:t>³</a:t>
            </a:r>
            <a:r>
              <a:rPr lang="ru-RU" sz="1800" i="1" dirty="0">
                <a:ea typeface="Times New Roman" panose="02020603050405020304" pitchFamily="18" charset="0"/>
              </a:rPr>
              <a:t>σ</a:t>
            </a:r>
            <a:r>
              <a:rPr lang="de-DE" sz="1800" i="1" dirty="0">
                <a:ea typeface="Times New Roman" panose="02020603050405020304" pitchFamily="18" charset="0"/>
              </a:rPr>
              <a:t> / d</a:t>
            </a:r>
            <a:r>
              <a:rPr lang="de-DE" sz="1800" dirty="0">
                <a:ea typeface="Times New Roman" panose="02020603050405020304" pitchFamily="18" charset="0"/>
              </a:rPr>
              <a:t>³</a:t>
            </a:r>
            <a:r>
              <a:rPr lang="de-DE" sz="1800" i="1" dirty="0">
                <a:ea typeface="Times New Roman" panose="02020603050405020304" pitchFamily="18" charset="0"/>
              </a:rPr>
              <a:t>p ~ </a:t>
            </a:r>
            <a:r>
              <a:rPr lang="de-DE" sz="1800" dirty="0" err="1">
                <a:ea typeface="Times New Roman" panose="02020603050405020304" pitchFamily="18" charset="0"/>
              </a:rPr>
              <a:t>exp</a:t>
            </a:r>
            <a:r>
              <a:rPr lang="de-DE" sz="1800" dirty="0">
                <a:ea typeface="Times New Roman" panose="02020603050405020304" pitchFamily="18" charset="0"/>
              </a:rPr>
              <a:t>(–</a:t>
            </a:r>
            <a:r>
              <a:rPr lang="de-DE" sz="1800" i="1" dirty="0">
                <a:ea typeface="Times New Roman" panose="02020603050405020304" pitchFamily="18" charset="0"/>
              </a:rPr>
              <a:t>E*/T</a:t>
            </a:r>
            <a:r>
              <a:rPr lang="de-DE" sz="1800" baseline="-25000" dirty="0">
                <a:ea typeface="Times New Roman" panose="02020603050405020304" pitchFamily="18" charset="0"/>
              </a:rPr>
              <a:t>0</a:t>
            </a:r>
            <a:r>
              <a:rPr lang="de-DE" sz="1800" dirty="0">
                <a:ea typeface="Times New Roman" panose="02020603050405020304" pitchFamily="18" charset="0"/>
              </a:rPr>
              <a:t>)           </a:t>
            </a:r>
            <a:r>
              <a:rPr lang="ru-RU" sz="1800" dirty="0">
                <a:ea typeface="Times New Roman" panose="02020603050405020304" pitchFamily="18" charset="0"/>
              </a:rPr>
              <a:t>                          </a:t>
            </a:r>
            <a:r>
              <a:rPr lang="de-DE" sz="1800" dirty="0">
                <a:ea typeface="Times New Roman" panose="02020603050405020304" pitchFamily="18" charset="0"/>
              </a:rPr>
              <a:t>                      (</a:t>
            </a:r>
            <a:r>
              <a:rPr lang="en-US" sz="1800" dirty="0">
                <a:ea typeface="Times New Roman" panose="02020603050405020304" pitchFamily="18" charset="0"/>
              </a:rPr>
              <a:t>4.5</a:t>
            </a:r>
            <a:r>
              <a:rPr lang="de-DE" sz="1800" dirty="0">
                <a:ea typeface="Times New Roman" panose="02020603050405020304" pitchFamily="18" charset="0"/>
              </a:rPr>
              <a:t>)</a:t>
            </a:r>
            <a:endParaRPr lang="ru-RU" sz="18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ea typeface="Times New Roman" panose="02020603050405020304" pitchFamily="18" charset="0"/>
              </a:rPr>
              <a:t>где </a:t>
            </a:r>
            <a:r>
              <a:rPr lang="ru-RU" sz="1800" i="1" dirty="0">
                <a:ea typeface="Times New Roman" panose="02020603050405020304" pitchFamily="18" charset="0"/>
              </a:rPr>
              <a:t>E*</a:t>
            </a:r>
            <a:r>
              <a:rPr lang="ru-RU" sz="1800" dirty="0">
                <a:ea typeface="Times New Roman" panose="02020603050405020304" pitchFamily="18" charset="0"/>
              </a:rPr>
              <a:t> – энергия π</a:t>
            </a:r>
            <a:r>
              <a:rPr lang="ru-RU" sz="1800" baseline="30000" dirty="0">
                <a:ea typeface="Times New Roman" panose="02020603050405020304" pitchFamily="18" charset="0"/>
              </a:rPr>
              <a:t>0</a:t>
            </a:r>
            <a:r>
              <a:rPr lang="ru-RU" sz="1800" i="1" dirty="0">
                <a:ea typeface="Times New Roman" panose="02020603050405020304" pitchFamily="18" charset="0"/>
              </a:rPr>
              <a:t>-</a:t>
            </a:r>
            <a:r>
              <a:rPr lang="ru-RU" sz="1800" dirty="0">
                <a:ea typeface="Times New Roman" panose="02020603050405020304" pitchFamily="18" charset="0"/>
              </a:rPr>
              <a:t>мезона в системе покоя кластера, </a:t>
            </a:r>
            <a:r>
              <a:rPr lang="ru-RU" sz="1800" i="1" dirty="0">
                <a:ea typeface="Times New Roman" panose="02020603050405020304" pitchFamily="18" charset="0"/>
              </a:rPr>
              <a:t>T</a:t>
            </a:r>
            <a:r>
              <a:rPr lang="ru-RU" sz="1800" baseline="-25000" dirty="0">
                <a:ea typeface="Times New Roman" panose="02020603050405020304" pitchFamily="18" charset="0"/>
              </a:rPr>
              <a:t>0</a:t>
            </a:r>
            <a:r>
              <a:rPr lang="ru-RU" sz="1800" i="1" dirty="0">
                <a:ea typeface="Times New Roman" panose="02020603050405020304" pitchFamily="18" charset="0"/>
              </a:rPr>
              <a:t> ~ m</a:t>
            </a:r>
            <a:r>
              <a:rPr lang="ru-RU" sz="1800" i="1" baseline="-25000" dirty="0">
                <a:ea typeface="Times New Roman" panose="02020603050405020304" pitchFamily="18" charset="0"/>
              </a:rPr>
              <a:t>π</a:t>
            </a:r>
            <a:r>
              <a:rPr lang="ru-RU" sz="1800" dirty="0">
                <a:ea typeface="Times New Roman" panose="02020603050405020304" pitchFamily="18" charset="0"/>
              </a:rPr>
              <a:t> – универсальная адронная температура.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ea typeface="Times New Roman" panose="02020603050405020304" pitchFamily="18" charset="0"/>
              </a:rPr>
              <a:t>В лабораторной системе,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1800" i="1" dirty="0">
                <a:ea typeface="Times New Roman" panose="02020603050405020304" pitchFamily="18" charset="0"/>
              </a:rPr>
              <a:t>Ed</a:t>
            </a:r>
            <a:r>
              <a:rPr lang="ru-RU" sz="1800" dirty="0">
                <a:ea typeface="Times New Roman" panose="02020603050405020304" pitchFamily="18" charset="0"/>
              </a:rPr>
              <a:t>³</a:t>
            </a:r>
            <a:r>
              <a:rPr lang="ru-RU" sz="1800" i="1" dirty="0">
                <a:ea typeface="Times New Roman" panose="02020603050405020304" pitchFamily="18" charset="0"/>
              </a:rPr>
              <a:t>σ / d</a:t>
            </a:r>
            <a:r>
              <a:rPr lang="ru-RU" sz="1800" dirty="0">
                <a:ea typeface="Times New Roman" panose="02020603050405020304" pitchFamily="18" charset="0"/>
              </a:rPr>
              <a:t>³</a:t>
            </a:r>
            <a:r>
              <a:rPr lang="ru-RU" sz="1800" i="1" dirty="0">
                <a:ea typeface="Times New Roman" panose="02020603050405020304" pitchFamily="18" charset="0"/>
              </a:rPr>
              <a:t>p ~ </a:t>
            </a:r>
            <a:r>
              <a:rPr lang="ru-RU" sz="1800" dirty="0" err="1">
                <a:ea typeface="Times New Roman" panose="02020603050405020304" pitchFamily="18" charset="0"/>
              </a:rPr>
              <a:t>exp</a:t>
            </a:r>
            <a:r>
              <a:rPr lang="ru-RU" sz="1800" dirty="0">
                <a:ea typeface="Times New Roman" panose="02020603050405020304" pitchFamily="18" charset="0"/>
              </a:rPr>
              <a:t>(–</a:t>
            </a:r>
            <a:r>
              <a:rPr lang="ru-RU" sz="1800" i="1" dirty="0">
                <a:ea typeface="Times New Roman" panose="02020603050405020304" pitchFamily="18" charset="0"/>
              </a:rPr>
              <a:t>E/T</a:t>
            </a:r>
            <a:r>
              <a:rPr lang="ru-RU" sz="1800" dirty="0">
                <a:ea typeface="Times New Roman" panose="02020603050405020304" pitchFamily="18" charset="0"/>
              </a:rPr>
              <a:t>),  </a:t>
            </a:r>
            <a:r>
              <a:rPr lang="ru-RU" sz="1800" i="1" dirty="0">
                <a:ea typeface="Times New Roman" panose="02020603050405020304" pitchFamily="18" charset="0"/>
              </a:rPr>
              <a:t>T = T</a:t>
            </a:r>
            <a:r>
              <a:rPr lang="ru-RU" sz="1800" baseline="-25000" dirty="0">
                <a:ea typeface="Times New Roman" panose="02020603050405020304" pitchFamily="18" charset="0"/>
              </a:rPr>
              <a:t>0</a:t>
            </a:r>
            <a:r>
              <a:rPr lang="ru-RU" sz="1800" i="1" dirty="0">
                <a:ea typeface="Times New Roman" panose="02020603050405020304" pitchFamily="18" charset="0"/>
              </a:rPr>
              <a:t> </a:t>
            </a:r>
            <a:r>
              <a:rPr lang="ru-RU" sz="1800" dirty="0">
                <a:ea typeface="Times New Roman" panose="02020603050405020304" pitchFamily="18" charset="0"/>
              </a:rPr>
              <a:t>(1 – </a:t>
            </a:r>
            <a:r>
              <a:rPr lang="ru-RU" sz="1800" i="1" dirty="0">
                <a:ea typeface="Times New Roman" panose="02020603050405020304" pitchFamily="18" charset="0"/>
              </a:rPr>
              <a:t>β</a:t>
            </a:r>
            <a:r>
              <a:rPr lang="ru-RU" sz="1800" baseline="30000" dirty="0">
                <a:ea typeface="Times New Roman" panose="02020603050405020304" pitchFamily="18" charset="0"/>
              </a:rPr>
              <a:t>2</a:t>
            </a:r>
            <a:r>
              <a:rPr lang="ru-RU" sz="1800" dirty="0">
                <a:ea typeface="Times New Roman" panose="02020603050405020304" pitchFamily="18" charset="0"/>
              </a:rPr>
              <a:t>)</a:t>
            </a:r>
            <a:r>
              <a:rPr lang="ru-RU" sz="1800" baseline="30000" dirty="0">
                <a:ea typeface="Times New Roman" panose="02020603050405020304" pitchFamily="18" charset="0"/>
              </a:rPr>
              <a:t>1/2</a:t>
            </a:r>
            <a:r>
              <a:rPr lang="ru-RU" sz="1800" i="1" dirty="0">
                <a:ea typeface="Times New Roman" panose="02020603050405020304" pitchFamily="18" charset="0"/>
              </a:rPr>
              <a:t> / </a:t>
            </a:r>
            <a:r>
              <a:rPr lang="ru-RU" sz="1800" dirty="0">
                <a:ea typeface="Times New Roman" panose="02020603050405020304" pitchFamily="18" charset="0"/>
              </a:rPr>
              <a:t>(1 –</a:t>
            </a:r>
            <a:r>
              <a:rPr lang="ru-RU" sz="1800" i="1" dirty="0">
                <a:ea typeface="Times New Roman" panose="02020603050405020304" pitchFamily="18" charset="0"/>
              </a:rPr>
              <a:t> β </a:t>
            </a:r>
            <a:r>
              <a:rPr lang="ru-RU" sz="1800" dirty="0" err="1">
                <a:ea typeface="Times New Roman" panose="02020603050405020304" pitchFamily="18" charset="0"/>
              </a:rPr>
              <a:t>cos</a:t>
            </a:r>
            <a:r>
              <a:rPr lang="ru-RU" sz="1800" i="1" dirty="0">
                <a:ea typeface="Times New Roman" panose="02020603050405020304" pitchFamily="18" charset="0"/>
              </a:rPr>
              <a:t> θ</a:t>
            </a:r>
            <a:r>
              <a:rPr lang="ru-RU" sz="1800" dirty="0">
                <a:ea typeface="Times New Roman" panose="02020603050405020304" pitchFamily="18" charset="0"/>
              </a:rPr>
              <a:t>),</a:t>
            </a:r>
            <a:r>
              <a:rPr lang="ru-RU" sz="1800" i="1" dirty="0">
                <a:ea typeface="Times New Roman" panose="02020603050405020304" pitchFamily="18" charset="0"/>
              </a:rPr>
              <a:t>	</a:t>
            </a:r>
            <a:r>
              <a:rPr lang="ru-RU" sz="1800" dirty="0">
                <a:ea typeface="Times New Roman" panose="02020603050405020304" pitchFamily="18" charset="0"/>
              </a:rPr>
              <a:t>	(4.6)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ea typeface="Times New Roman" panose="02020603050405020304" pitchFamily="18" charset="0"/>
              </a:rPr>
              <a:t>где </a:t>
            </a:r>
            <a:r>
              <a:rPr lang="ru-RU" sz="1800" i="1" dirty="0">
                <a:ea typeface="Times New Roman" panose="02020603050405020304" pitchFamily="18" charset="0"/>
              </a:rPr>
              <a:t>β</a:t>
            </a:r>
            <a:r>
              <a:rPr lang="ru-RU" sz="1800" dirty="0">
                <a:ea typeface="Times New Roman" panose="02020603050405020304" pitchFamily="18" charset="0"/>
              </a:rPr>
              <a:t> – скорость движения кластера.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ea typeface="Times New Roman" panose="02020603050405020304" pitchFamily="18" charset="0"/>
              </a:rPr>
              <a:t>Значения параметра </a:t>
            </a:r>
            <a:r>
              <a:rPr lang="ru-RU" sz="1800" i="1" dirty="0">
                <a:ea typeface="Times New Roman" panose="02020603050405020304" pitchFamily="18" charset="0"/>
              </a:rPr>
              <a:t>β</a:t>
            </a:r>
            <a:r>
              <a:rPr lang="ru-RU" sz="1800" dirty="0">
                <a:ea typeface="Times New Roman" panose="02020603050405020304" pitchFamily="18" charset="0"/>
              </a:rPr>
              <a:t>, полученные из (4.6) при </a:t>
            </a:r>
            <a:r>
              <a:rPr lang="ru-RU" sz="1800" i="1" dirty="0">
                <a:ea typeface="Times New Roman" panose="02020603050405020304" pitchFamily="18" charset="0"/>
              </a:rPr>
              <a:t>T</a:t>
            </a:r>
            <a:r>
              <a:rPr lang="ru-RU" sz="1800" baseline="-25000" dirty="0">
                <a:ea typeface="Times New Roman" panose="02020603050405020304" pitchFamily="18" charset="0"/>
              </a:rPr>
              <a:t>0</a:t>
            </a:r>
            <a:r>
              <a:rPr lang="ru-RU" sz="1800" i="1" baseline="-25000" dirty="0">
                <a:ea typeface="Times New Roman" panose="02020603050405020304" pitchFamily="18" charset="0"/>
              </a:rPr>
              <a:t> </a:t>
            </a:r>
            <a:r>
              <a:rPr lang="ru-RU" sz="1800" dirty="0">
                <a:ea typeface="Times New Roman" panose="02020603050405020304" pitchFamily="18" charset="0"/>
              </a:rPr>
              <a:t>= 160 МэВ (как принято в работе Горенштейна М</a:t>
            </a:r>
            <a:r>
              <a:rPr lang="en-US" sz="1800" dirty="0">
                <a:ea typeface="Times New Roman" panose="02020603050405020304" pitchFamily="18" charset="0"/>
              </a:rPr>
              <a:t>.</a:t>
            </a:r>
            <a:r>
              <a:rPr lang="ru-RU" sz="1800" dirty="0">
                <a:ea typeface="Times New Roman" panose="02020603050405020304" pitchFamily="18" charset="0"/>
              </a:rPr>
              <a:t>И</a:t>
            </a:r>
            <a:r>
              <a:rPr lang="en-US" sz="1800" dirty="0">
                <a:ea typeface="Times New Roman" panose="02020603050405020304" pitchFamily="18" charset="0"/>
              </a:rPr>
              <a:t>.</a:t>
            </a:r>
            <a:r>
              <a:rPr lang="ru-RU" sz="1800" dirty="0">
                <a:ea typeface="Times New Roman" panose="02020603050405020304" pitchFamily="18" charset="0"/>
              </a:rPr>
              <a:t> и др.</a:t>
            </a:r>
            <a:r>
              <a:rPr lang="en-US" sz="1800" dirty="0">
                <a:ea typeface="Times New Roman" panose="02020603050405020304" pitchFamily="18" charset="0"/>
              </a:rPr>
              <a:t>,</a:t>
            </a:r>
            <a:r>
              <a:rPr lang="ru-RU" sz="1800" dirty="0">
                <a:ea typeface="Times New Roman" panose="02020603050405020304" pitchFamily="18" charset="0"/>
              </a:rPr>
              <a:t>) для различных углов вылета π</a:t>
            </a:r>
            <a:r>
              <a:rPr lang="ru-RU" sz="1800" baseline="30000" dirty="0">
                <a:ea typeface="Times New Roman" panose="02020603050405020304" pitchFamily="18" charset="0"/>
              </a:rPr>
              <a:t>0</a:t>
            </a:r>
            <a:r>
              <a:rPr lang="ru-RU" sz="1800" i="1" dirty="0">
                <a:ea typeface="Times New Roman" panose="02020603050405020304" pitchFamily="18" charset="0"/>
              </a:rPr>
              <a:t>-</a:t>
            </a:r>
            <a:r>
              <a:rPr lang="ru-RU" sz="1800" dirty="0">
                <a:ea typeface="Times New Roman" panose="02020603050405020304" pitchFamily="18" charset="0"/>
              </a:rPr>
              <a:t>мезонов, представлены на следующем слайде.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446CA9-C824-3C3C-2F55-D258EE46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z="1323"/>
              <a:t>27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457062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11CB3-921E-72E0-BD6F-735B6B8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67" y="195620"/>
            <a:ext cx="8694539" cy="462554"/>
          </a:xfrm>
        </p:spPr>
        <p:txBody>
          <a:bodyPr>
            <a:normAutofit/>
          </a:bodyPr>
          <a:lstStyle/>
          <a:p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§4. Проверка </a:t>
            </a: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кластерного механизма образования пионов</a:t>
            </a:r>
            <a:endParaRPr lang="ru-RU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CD8295AF-B7CE-63DC-F71D-C4AC5D10D22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4867" y="887811"/>
                <a:ext cx="8691913" cy="550496"/>
              </a:xfrm>
            </p:spPr>
            <p:txBody>
              <a:bodyPr>
                <a:noAutofit/>
              </a:bodyPr>
              <a:lstStyle/>
              <a:p>
                <a:r>
                  <a:rPr lang="ru-RU" sz="1800" b="0" dirty="0">
                    <a:ea typeface="Times New Roman" panose="02020603050405020304" pitchFamily="18" charset="0"/>
                  </a:rPr>
                  <a:t>Зависимость параметра 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sz="1800" b="0" dirty="0">
                    <a:ea typeface="Times New Roman" panose="02020603050405020304" pitchFamily="18" charset="0"/>
                  </a:rPr>
                  <a:t> в (4.6)</a:t>
                </a:r>
                <a:r>
                  <a:rPr lang="en-US" sz="1800" b="0" dirty="0">
                    <a:ea typeface="Times New Roman" panose="02020603050405020304" pitchFamily="18" charset="0"/>
                  </a:rPr>
                  <a:t> (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предыдущий слайд) при 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T</a:t>
                </a:r>
                <a:r>
                  <a:rPr lang="ru-RU" sz="1800" b="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1800" b="0" i="1" baseline="-25000" dirty="0">
                    <a:ea typeface="Times New Roman" panose="02020603050405020304" pitchFamily="18" charset="0"/>
                  </a:rPr>
                  <a:t> 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= 160 МэВ от угла вылета π</a:t>
                </a:r>
                <a:r>
                  <a:rPr lang="ru-RU" sz="1800" b="0" baseline="30000" dirty="0">
                    <a:ea typeface="Times New Roman" panose="02020603050405020304" pitchFamily="18" charset="0"/>
                  </a:rPr>
                  <a:t>0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-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мезонов. Штриховой линией представлено среднее значение 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ru-RU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b="0" dirty="0">
                    <a:ea typeface="Times New Roman" panose="02020603050405020304" pitchFamily="18" charset="0"/>
                  </a:rPr>
                  <a:t>в области 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θ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 ≤ 8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°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 при </a:t>
                </a:r>
                <a:r>
                  <a:rPr lang="ru-RU" sz="1800" b="0" i="1" dirty="0">
                    <a:ea typeface="Times New Roman" panose="02020603050405020304" pitchFamily="18" charset="0"/>
                  </a:rPr>
                  <a:t>T</a:t>
                </a:r>
                <a:r>
                  <a:rPr lang="ru-RU" sz="1800" b="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1800" b="0" dirty="0">
                    <a:ea typeface="Times New Roman" panose="02020603050405020304" pitchFamily="18" charset="0"/>
                  </a:rPr>
                  <a:t> = 140 МэВ</a:t>
                </a:r>
                <a:endParaRPr lang="ru-RU" sz="1800" b="0" dirty="0"/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CD8295AF-B7CE-63DC-F71D-C4AC5D10D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4867" y="887811"/>
                <a:ext cx="8691913" cy="550496"/>
              </a:xfrm>
              <a:blipFill>
                <a:blip r:embed="rId3"/>
                <a:stretch>
                  <a:fillRect l="-1683" t="-5444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CD74C1-4A80-70E3-5061-02C711EA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z="1323"/>
              <a:t>28</a:t>
            </a:fld>
            <a:endParaRPr lang="ru-RU" sz="1323" dirty="0"/>
          </a:p>
        </p:txBody>
      </p:sp>
      <p:pic>
        <p:nvPicPr>
          <p:cNvPr id="8" name="Объект 5" descr="beta(teta)">
            <a:extLst>
              <a:ext uri="{FF2B5EF4-FFF2-40B4-BE49-F238E27FC236}">
                <a16:creationId xmlns:a16="http://schemas.microsoft.com/office/drawing/2014/main" id="{FDD45509-56F9-233B-5037-97416A76A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8767" r="9306" b="3104"/>
          <a:stretch/>
        </p:blipFill>
        <p:spPr bwMode="auto">
          <a:xfrm>
            <a:off x="2461201" y="1506232"/>
            <a:ext cx="5158220" cy="417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61236-E08B-8EDC-A775-E7AAF0FD0A36}"/>
              </a:ext>
            </a:extLst>
          </p:cNvPr>
          <p:cNvSpPr txBox="1"/>
          <p:nvPr/>
        </p:nvSpPr>
        <p:spPr>
          <a:xfrm>
            <a:off x="694354" y="5634657"/>
            <a:ext cx="86919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Times New Roman" panose="02020603050405020304" pitchFamily="18" charset="0"/>
              </a:rPr>
              <a:t>Как видно из рисунка, характер зависимости </a:t>
            </a:r>
            <a:r>
              <a:rPr lang="ru-RU" sz="1600" i="1" dirty="0">
                <a:ea typeface="Times New Roman" panose="02020603050405020304" pitchFamily="18" charset="0"/>
              </a:rPr>
              <a:t>β</a:t>
            </a:r>
            <a:r>
              <a:rPr lang="ru-RU" sz="1600" dirty="0">
                <a:ea typeface="Times New Roman" panose="02020603050405020304" pitchFamily="18" charset="0"/>
              </a:rPr>
              <a:t>(</a:t>
            </a:r>
            <a:r>
              <a:rPr lang="ru-RU" sz="1600" i="1" dirty="0">
                <a:ea typeface="Times New Roman" panose="02020603050405020304" pitchFamily="18" charset="0"/>
              </a:rPr>
              <a:t>θ</a:t>
            </a:r>
            <a:r>
              <a:rPr lang="ru-RU" sz="1600" dirty="0">
                <a:ea typeface="Times New Roman" panose="02020603050405020304" pitchFamily="18" charset="0"/>
              </a:rPr>
              <a:t>) в области углов </a:t>
            </a:r>
            <a:r>
              <a:rPr lang="ru-RU" sz="1600" i="1" dirty="0">
                <a:ea typeface="Times New Roman" panose="02020603050405020304" pitchFamily="18" charset="0"/>
              </a:rPr>
              <a:t>θ </a:t>
            </a:r>
            <a:r>
              <a:rPr lang="ru-RU" sz="1600" dirty="0">
                <a:ea typeface="Times New Roman" panose="02020603050405020304" pitchFamily="18" charset="0"/>
              </a:rPr>
              <a:t>&lt; 8</a:t>
            </a:r>
            <a:r>
              <a:rPr lang="ru-RU" sz="1600" i="1" dirty="0">
                <a:ea typeface="Times New Roman" panose="02020603050405020304" pitchFamily="18" charset="0"/>
              </a:rPr>
              <a:t>°</a:t>
            </a:r>
            <a:r>
              <a:rPr lang="ru-RU" sz="1600" dirty="0">
                <a:ea typeface="Times New Roman" panose="02020603050405020304" pitchFamily="18" charset="0"/>
              </a:rPr>
              <a:t> (</a:t>
            </a:r>
            <a:r>
              <a:rPr lang="ru-RU" sz="1600" i="1" dirty="0">
                <a:ea typeface="Times New Roman" panose="02020603050405020304" pitchFamily="18" charset="0"/>
              </a:rPr>
              <a:t>β</a:t>
            </a:r>
            <a:r>
              <a:rPr lang="ru-RU" sz="1600" dirty="0">
                <a:ea typeface="Times New Roman" panose="02020603050405020304" pitchFamily="18" charset="0"/>
              </a:rPr>
              <a:t>(</a:t>
            </a:r>
            <a:r>
              <a:rPr lang="ru-RU" sz="1600" i="1" dirty="0">
                <a:ea typeface="Times New Roman" panose="02020603050405020304" pitchFamily="18" charset="0"/>
              </a:rPr>
              <a:t>θ</a:t>
            </a:r>
            <a:r>
              <a:rPr lang="ru-RU" sz="1600" dirty="0">
                <a:ea typeface="Times New Roman" panose="02020603050405020304" pitchFamily="18" charset="0"/>
              </a:rPr>
              <a:t>) ≈ </a:t>
            </a:r>
            <a:r>
              <a:rPr lang="en-US" sz="1600" dirty="0">
                <a:ea typeface="Times New Roman" panose="02020603050405020304" pitchFamily="18" charset="0"/>
              </a:rPr>
              <a:t>Const</a:t>
            </a:r>
            <a:r>
              <a:rPr lang="ru-RU" sz="1600" dirty="0">
                <a:ea typeface="Times New Roman" panose="02020603050405020304" pitchFamily="18" charset="0"/>
              </a:rPr>
              <a:t>) не противоречит предположению о существовании промежуточного кластера, но возможные скорости кластера получаются малыми: </a:t>
            </a:r>
            <a:r>
              <a:rPr lang="ru-RU" sz="1600" i="1" dirty="0">
                <a:ea typeface="Times New Roman" panose="02020603050405020304" pitchFamily="18" charset="0"/>
              </a:rPr>
              <a:t>β</a:t>
            </a:r>
            <a:r>
              <a:rPr lang="ru-RU" sz="1600" dirty="0">
                <a:ea typeface="Times New Roman" panose="02020603050405020304" pitchFamily="18" charset="0"/>
              </a:rPr>
              <a:t> = 0.66 при </a:t>
            </a:r>
            <a:r>
              <a:rPr lang="ru-RU" sz="1600" i="1" dirty="0">
                <a:ea typeface="Times New Roman" panose="02020603050405020304" pitchFamily="18" charset="0"/>
              </a:rPr>
              <a:t>T</a:t>
            </a:r>
            <a:r>
              <a:rPr lang="ru-RU" sz="1600" baseline="-25000" dirty="0">
                <a:ea typeface="Times New Roman" panose="02020603050405020304" pitchFamily="18" charset="0"/>
              </a:rPr>
              <a:t>0</a:t>
            </a:r>
            <a:r>
              <a:rPr lang="ru-RU" sz="1600" i="1" baseline="-25000" dirty="0">
                <a:ea typeface="Times New Roman" panose="02020603050405020304" pitchFamily="18" charset="0"/>
              </a:rPr>
              <a:t> </a:t>
            </a:r>
            <a:r>
              <a:rPr lang="ru-RU" sz="1600" dirty="0">
                <a:ea typeface="Times New Roman" panose="02020603050405020304" pitchFamily="18" charset="0"/>
              </a:rPr>
              <a:t>= 160 МэВ</a:t>
            </a:r>
            <a:r>
              <a:rPr lang="ru-RU" sz="1600" i="1" dirty="0">
                <a:ea typeface="Times New Roman" panose="02020603050405020304" pitchFamily="18" charset="0"/>
              </a:rPr>
              <a:t> </a:t>
            </a:r>
            <a:r>
              <a:rPr lang="ru-RU" sz="1600" dirty="0">
                <a:ea typeface="Times New Roman" panose="02020603050405020304" pitchFamily="18" charset="0"/>
              </a:rPr>
              <a:t>и</a:t>
            </a:r>
            <a:r>
              <a:rPr lang="ru-RU" sz="1600" i="1" dirty="0">
                <a:ea typeface="Times New Roman" panose="02020603050405020304" pitchFamily="18" charset="0"/>
              </a:rPr>
              <a:t> β</a:t>
            </a:r>
            <a:r>
              <a:rPr lang="ru-RU" sz="1600" dirty="0">
                <a:ea typeface="Times New Roman" panose="02020603050405020304" pitchFamily="18" charset="0"/>
              </a:rPr>
              <a:t> = 0.73 при </a:t>
            </a:r>
            <a:r>
              <a:rPr lang="ru-RU" sz="1600" i="1" dirty="0">
                <a:ea typeface="Times New Roman" panose="02020603050405020304" pitchFamily="18" charset="0"/>
              </a:rPr>
              <a:t>T</a:t>
            </a:r>
            <a:r>
              <a:rPr lang="ru-RU" sz="1600" baseline="-25000" dirty="0">
                <a:ea typeface="Times New Roman" panose="02020603050405020304" pitchFamily="18" charset="0"/>
              </a:rPr>
              <a:t>0</a:t>
            </a:r>
            <a:r>
              <a:rPr lang="ru-RU" sz="1600" i="1" baseline="-25000" dirty="0">
                <a:ea typeface="Times New Roman" panose="02020603050405020304" pitchFamily="18" charset="0"/>
              </a:rPr>
              <a:t> </a:t>
            </a:r>
            <a:r>
              <a:rPr lang="ru-RU" sz="1600" dirty="0">
                <a:ea typeface="Times New Roman" panose="02020603050405020304" pitchFamily="18" charset="0"/>
              </a:rPr>
              <a:t>= 140 МэВ. Для объяснения таких скоростей необходимо предположить, что в реакции участвует более двух нуклонов ядра-мишени, что не согласуется с наблюдаемой </a:t>
            </a:r>
            <a:r>
              <a:rPr lang="ru-RU" sz="1600" i="1" dirty="0">
                <a:ea typeface="Times New Roman" panose="02020603050405020304" pitchFamily="18" charset="0"/>
              </a:rPr>
              <a:t>A</a:t>
            </a:r>
            <a:r>
              <a:rPr lang="ru-RU" sz="1600" dirty="0">
                <a:ea typeface="Times New Roman" panose="02020603050405020304" pitchFamily="18" charset="0"/>
              </a:rPr>
              <a:t>-зависимостью для мишени, упомянутой выше (слайды 74,81,89).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1414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F5CD5-0009-4589-BFEA-1C32D4D221F0}" type="slidenum">
              <a:rPr/>
              <a:t>29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17DA0-CCD8-1D6E-367B-A2FA2E92B9B8}"/>
              </a:ext>
            </a:extLst>
          </p:cNvPr>
          <p:cNvSpPr txBox="1"/>
          <p:nvPr/>
        </p:nvSpPr>
        <p:spPr>
          <a:xfrm>
            <a:off x="286603" y="749932"/>
            <a:ext cx="9371746" cy="2950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cs typeface="Times New Roman" panose="02020603050405020304" pitchFamily="18" charset="0"/>
              </a:rPr>
              <a:t>Измерены сечения рождения η-мезонов в </a:t>
            </a:r>
            <a:r>
              <a:rPr lang="en-US" sz="1800" i="1" dirty="0" err="1"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cs typeface="Times New Roman" panose="02020603050405020304" pitchFamily="18" charset="0"/>
              </a:rPr>
              <a:t>C</a:t>
            </a:r>
            <a:r>
              <a:rPr lang="ru-RU" sz="1800" dirty="0">
                <a:cs typeface="Times New Roman" panose="02020603050405020304" pitchFamily="18" charset="0"/>
              </a:rPr>
              <a:t>-, </a:t>
            </a:r>
            <a:r>
              <a:rPr lang="en-US" sz="1800" i="1" dirty="0" err="1">
                <a:cs typeface="Times New Roman" panose="02020603050405020304" pitchFamily="18" charset="0"/>
              </a:rPr>
              <a:t>d</a:t>
            </a:r>
            <a:r>
              <a:rPr lang="en-US" sz="1800" dirty="0" err="1">
                <a:cs typeface="Times New Roman" panose="02020603050405020304" pitchFamily="18" charset="0"/>
              </a:rPr>
              <a:t>C</a:t>
            </a:r>
            <a:r>
              <a:rPr lang="ru-RU" sz="1800" dirty="0">
                <a:cs typeface="Times New Roman" panose="02020603050405020304" pitchFamily="18" charset="0"/>
              </a:rPr>
              <a:t>- и α</a:t>
            </a:r>
            <a:r>
              <a:rPr lang="en-US" sz="1800" dirty="0">
                <a:cs typeface="Times New Roman" panose="02020603050405020304" pitchFamily="18" charset="0"/>
              </a:rPr>
              <a:t>C</a:t>
            </a:r>
            <a:r>
              <a:rPr lang="ru-RU" sz="1800" dirty="0">
                <a:cs typeface="Times New Roman" panose="02020603050405020304" pitchFamily="18" charset="0"/>
              </a:rPr>
              <a:t>-взаимодействиях при импульсах 5.5 ГэВ/</a:t>
            </a:r>
            <a:r>
              <a:rPr lang="en-US" sz="1800" dirty="0">
                <a:cs typeface="Times New Roman" panose="02020603050405020304" pitchFamily="18" charset="0"/>
              </a:rPr>
              <a:t>c</a:t>
            </a:r>
            <a:r>
              <a:rPr lang="ru-RU" sz="1800" dirty="0">
                <a:cs typeface="Times New Roman" panose="02020603050405020304" pitchFamily="18" charset="0"/>
              </a:rPr>
              <a:t>, 2.75 и 3.83 ГэВ/</a:t>
            </a:r>
            <a:r>
              <a:rPr lang="en-US" sz="1800" dirty="0">
                <a:cs typeface="Times New Roman" panose="02020603050405020304" pitchFamily="18" charset="0"/>
              </a:rPr>
              <a:t>c</a:t>
            </a:r>
            <a:r>
              <a:rPr lang="ru-RU" sz="1800" dirty="0">
                <a:cs typeface="Times New Roman" panose="02020603050405020304" pitchFamily="18" charset="0"/>
              </a:rPr>
              <a:t> на нуклон соответственно. </a:t>
            </a:r>
            <a:r>
              <a:rPr lang="ru-RU" sz="1800" i="1" dirty="0">
                <a:cs typeface="Times New Roman" panose="02020603050405020304" pitchFamily="18" charset="0"/>
              </a:rPr>
              <a:t>  </a:t>
            </a:r>
            <a:r>
              <a:rPr lang="ru-RU" sz="1800" dirty="0">
                <a:cs typeface="Times New Roman" panose="02020603050405020304" pitchFamily="18" charset="0"/>
              </a:rPr>
              <a:t>Из сравнения выходов η-мезонов во взаимодействиях протонов, дейтронов и α-частиц с ядрами углерода получено указание на существенное различие в механизмах рождения </a:t>
            </a:r>
            <a:r>
              <a:rPr lang="ru-RU" sz="1800" dirty="0"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sz="1800" baseline="30000" dirty="0">
                <a:cs typeface="Times New Roman" panose="02020603050405020304" pitchFamily="18" charset="0"/>
              </a:rPr>
              <a:t>0</a:t>
            </a:r>
            <a:r>
              <a:rPr lang="ru-RU" sz="1800" dirty="0">
                <a:cs typeface="Times New Roman" panose="02020603050405020304" pitchFamily="18" charset="0"/>
              </a:rPr>
              <a:t> и </a:t>
            </a:r>
            <a:r>
              <a:rPr lang="ru-RU" sz="1800" dirty="0"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ru-RU" sz="1800" dirty="0">
                <a:cs typeface="Times New Roman" panose="02020603050405020304" pitchFamily="18" charset="0"/>
              </a:rPr>
              <a:t>-мезонов в ядро-ядерных взаимодействиях в подпороговой области. Возможно, это связано с существенным вкладом в образование </a:t>
            </a:r>
            <a:r>
              <a:rPr lang="ru-RU" sz="1800" dirty="0"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ru-RU" sz="1800" dirty="0">
                <a:cs typeface="Times New Roman" panose="02020603050405020304" pitchFamily="18" charset="0"/>
              </a:rPr>
              <a:t>-мезонов нуклонного возбуждения </a:t>
            </a:r>
            <a:r>
              <a:rPr lang="ru-RU" sz="1800" i="1" dirty="0">
                <a:cs typeface="Times New Roman" panose="02020603050405020304" pitchFamily="18" charset="0"/>
              </a:rPr>
              <a:t>N</a:t>
            </a:r>
            <a:r>
              <a:rPr lang="ru-RU" sz="1800" baseline="30000" dirty="0">
                <a:cs typeface="Times New Roman" panose="02020603050405020304" pitchFamily="18" charset="0"/>
              </a:rPr>
              <a:t>*</a:t>
            </a:r>
            <a:r>
              <a:rPr lang="ru-RU" sz="1800" dirty="0">
                <a:cs typeface="Times New Roman" panose="02020603050405020304" pitchFamily="18" charset="0"/>
              </a:rPr>
              <a:t>(1535), распадающегося в основном (30-55%) на нуклон и </a:t>
            </a:r>
            <a:r>
              <a:rPr lang="ru-RU" sz="1800" dirty="0"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ru-RU" sz="1800" dirty="0">
                <a:cs typeface="Times New Roman" panose="02020603050405020304" pitchFamily="18" charset="0"/>
              </a:rPr>
              <a:t>-мезон</a:t>
            </a:r>
            <a:endParaRPr lang="en-US" sz="18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622B3-BB21-DD80-B04C-6E0F273339F4}"/>
              </a:ext>
            </a:extLst>
          </p:cNvPr>
          <p:cNvSpPr txBox="1"/>
          <p:nvPr/>
        </p:nvSpPr>
        <p:spPr>
          <a:xfrm>
            <a:off x="4618759" y="6361083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Слайды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30-31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8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Цель и задачи работы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20000" y="839799"/>
                <a:ext cx="8712000" cy="61405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algn="just"/>
                <a:r>
                  <a:rPr lang="ru-RU" sz="1800" b="1" strike="noStrike" spc="-1" dirty="0">
                    <a:solidFill>
                      <a:srgbClr val="000000"/>
                    </a:solidFill>
                    <a:latin typeface="Arial"/>
                  </a:rPr>
                  <a:t>Целью работы </a:t>
                </a:r>
                <a:r>
                  <a:rPr lang="ru-RU" sz="1800" strike="noStrike" spc="-1" dirty="0">
                    <a:solidFill>
                      <a:srgbClr val="000000"/>
                    </a:solidFill>
                    <a:latin typeface="Arial"/>
                  </a:rPr>
                  <a:t>является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получение новой информации, необходимой для выяснения механизма образования нейтральных легких мезонов вблизи и за кинематической границей для нуклон-нуклонного взаимодействия</a:t>
                </a:r>
                <a:r>
                  <a:rPr lang="ru-RU" sz="1800" dirty="0">
                    <a:effectLst/>
                    <a:ea typeface="CMSY8"/>
                  </a:rPr>
                  <a:t>.</a:t>
                </a: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Исследования основаны на цикле экспериментов, проведенный на 90-канальном </a:t>
                </a:r>
                <a:r>
                  <a:rPr lang="ru-RU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черенковском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гамма-спектрометре Лаборатории физики высоких энергий ОИЯИ. Цикл включает облучение ядерных мишеней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12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C, </a:t>
                </a:r>
                <a:r>
                  <a:rPr lang="en-US" sz="18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nat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пучками  протонов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 ядер 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ru-RU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инхрофазотрона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при импульсе 4.5 ГэВ</a:t>
                </a:r>
                <a:r>
                  <a:rPr lang="en-US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/c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на нуклон и внутренними пучками </a:t>
                </a:r>
                <a:r>
                  <a:rPr lang="ru-RU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Нуклотрона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ОИЯИ при импульсах от 1.7 до 5.5 ГэВ/с на нуклон:</a:t>
                </a:r>
              </a:p>
              <a:p>
                <a:pPr algn="r"/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en-US" sz="1800" i="1" baseline="-25000" dirty="0">
                    <a:effectLst/>
                    <a:ea typeface="Calibri" panose="020F0502020204030204" pitchFamily="34" charset="0"/>
                  </a:rPr>
                  <a:t>p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(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p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d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, α, C) + 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en-US" sz="1800" i="1" baseline="-25000" dirty="0">
                    <a:effectLst/>
                    <a:ea typeface="Calibri" panose="020F0502020204030204" pitchFamily="34" charset="0"/>
                  </a:rPr>
                  <a:t>t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 (C, Cu) → (π</a:t>
                </a:r>
                <a:r>
                  <a:rPr lang="en-US" sz="1800" baseline="30000" dirty="0">
                    <a:effectLst/>
                    <a:ea typeface="Calibri" panose="020F0502020204030204" pitchFamily="34" charset="0"/>
                  </a:rPr>
                  <a:t>0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, η) + X.         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     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             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(1)</a:t>
                </a:r>
                <a:endParaRPr lang="en-US" sz="1800" dirty="0">
                  <a:effectLst/>
                  <a:ea typeface="Calibri" panose="020F0502020204030204" pitchFamily="34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Экспериментальное исследование процессов (1) включало в себя: </a:t>
                </a:r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1. Измерение инвариантных сечений реакций (1); </a:t>
                </a:r>
                <a:endParaRPr lang="en-US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ea typeface="Calibri" panose="020F0502020204030204" pitchFamily="34" charset="0"/>
                  </a:rPr>
                  <a:t>2. Подробное исследование характера изменения инвариантного сечения реакции (1) 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изменением атомных весов ядра-снаряда и ядра-мишени в различных областях значений переменных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ru-RU" sz="1800" i="1" dirty="0">
                    <a:effectLst/>
                    <a:ea typeface="Calibri" panose="020F0502020204030204" pitchFamily="34" charset="0"/>
                  </a:rPr>
                  <a:t>X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 для получения информации о механизме образования мезонов вблизи и за кинематической границей для нуклон-</a:t>
                </a:r>
                <a:r>
                  <a:rPr lang="ru-RU" dirty="0">
                    <a:ea typeface="Calibri" panose="020F0502020204030204" pitchFamily="34" charset="0"/>
                  </a:rPr>
                  <a:t>нуклонн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ых столкновений.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839799"/>
                <a:ext cx="8712000" cy="6140520"/>
              </a:xfrm>
              <a:prstGeom prst="rect">
                <a:avLst/>
              </a:prstGeom>
              <a:blipFill>
                <a:blip r:embed="rId2"/>
                <a:stretch>
                  <a:fillRect l="-630" t="-596" r="-560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DE6214-5620-4314-966E-3E1405464CB9}" type="slidenum">
              <a:rPr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279799"/>
            <a:ext cx="8694539" cy="593019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§6. Рождение </a:t>
            </a:r>
            <a:r>
              <a:rPr lang="el-GR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мезонов</a:t>
            </a:r>
            <a:r>
              <a:rPr lang="en-US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Эксперименты на внутренних пучках </a:t>
            </a:r>
            <a:r>
              <a:rPr lang="ru-RU" sz="1800" b="1" i="1" spc="4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Нуклотрона</a:t>
            </a:r>
            <a:endParaRPr lang="ru-RU" sz="1800" b="1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FC25DB3-35A6-E766-1F52-E8450B446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33" y="1699088"/>
            <a:ext cx="4264576" cy="782888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+mj-lt"/>
                <a:ea typeface="Times New Roman" panose="02020603050405020304" pitchFamily="18" charset="0"/>
              </a:rPr>
              <a:t>Отношение выходов пар γ-квантов в интервале масс (530, 570) МэВ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/c²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в реакциях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+ C</a:t>
            </a:r>
            <a:r>
              <a:rPr lang="ru-RU" sz="18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γ + γ +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x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при импульсе  дейтронов  2,75 ГэВ/c на нуклон и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+ C</a:t>
            </a:r>
            <a:r>
              <a:rPr lang="ru-RU" sz="18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γ + γ +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x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 при импульсе протонов 5,5 ГэВ/c.</a:t>
            </a:r>
            <a:endParaRPr lang="ru-RU" sz="1800" b="0" dirty="0">
              <a:latin typeface="+mj-lt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CC9CF7-6254-5536-AB66-A13D14A12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4815" y="1319382"/>
            <a:ext cx="4285579" cy="681229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+mj-lt"/>
                <a:ea typeface="Times New Roman" panose="02020603050405020304" pitchFamily="18" charset="0"/>
              </a:rPr>
              <a:t>То же, но для реакций α + C</a:t>
            </a:r>
            <a:r>
              <a:rPr lang="ru-RU" sz="18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γ + γ +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x 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при импульсе 3.8 ГэВ/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на нуклон и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+ C</a:t>
            </a:r>
            <a:r>
              <a:rPr lang="ru-RU" sz="1800" b="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γ + γ + 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x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при импульсе протонов 5,5 ГэВ/c.</a:t>
            </a:r>
            <a:endParaRPr lang="ru-RU" sz="1800" b="0" dirty="0">
              <a:latin typeface="+mj-lt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0ED40C8-0CD1-74E9-A672-3750C2D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76B4-04A8-4C9A-8D41-746B2FB98E26}" type="slidenum">
              <a:rPr lang="ru-RU" sz="1323"/>
              <a:pPr/>
              <a:t>30</a:t>
            </a:fld>
            <a:endParaRPr lang="ru-RU" sz="1323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5BCBEE2-5133-A802-08E8-C7B25AC09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7" y="2440412"/>
            <a:ext cx="5103848" cy="395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CCFD165-41C5-1F30-8BE7-182946CA60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23" y="2440412"/>
            <a:ext cx="5103848" cy="3950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82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276075"/>
            <a:ext cx="8694539" cy="368818"/>
          </a:xfrm>
        </p:spPr>
        <p:txBody>
          <a:bodyPr>
            <a:noAutofit/>
          </a:bodyPr>
          <a:lstStyle/>
          <a:p>
            <a:br>
              <a:rPr lang="ru-RU" sz="1736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§6. Рождение </a:t>
            </a:r>
            <a:r>
              <a:rPr lang="el-GR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sz="18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мезонов</a:t>
            </a:r>
            <a:r>
              <a:rPr lang="en-US" sz="1800" b="1" i="1" spc="4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736" b="1" i="1" spc="4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36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FC25DB3-35A6-E766-1F52-E8450B446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5" y="1117349"/>
            <a:ext cx="8693226" cy="1129826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+mj-lt"/>
                <a:ea typeface="Times New Roman" panose="02020603050405020304" pitchFamily="18" charset="0"/>
              </a:rPr>
              <a:t>Функции возбуждения для рождения η-мезонов в </a:t>
            </a:r>
            <a:r>
              <a:rPr lang="en-US" sz="1800" b="0" i="1" dirty="0" err="1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800" b="0" dirty="0" err="1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-взаимодействиях, рассчитанные </a:t>
            </a:r>
            <a:r>
              <a:rPr lang="ru-RU" sz="1800" b="0" dirty="0" err="1">
                <a:latin typeface="+mj-lt"/>
                <a:ea typeface="Times New Roman" panose="02020603050405020304" pitchFamily="18" charset="0"/>
              </a:rPr>
              <a:t>В.Кассингом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и др. (пунктирная кривая) и в рамках используемой нами (слайд 50) ДКМ модели (сплошная кривая). Наши экспериментальные данные для реакций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+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(умноженные на 0.5) и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+</a:t>
            </a:r>
            <a:r>
              <a:rPr lang="en-US" sz="1800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 представлены звездочкой и квадратиком соответственно. Кружочками представлены сечения элементарных реакций </a:t>
            </a:r>
            <a:r>
              <a:rPr lang="en-US" sz="1800" b="0" i="1" dirty="0">
                <a:latin typeface="+mj-lt"/>
                <a:ea typeface="Times New Roman" panose="02020603050405020304" pitchFamily="18" charset="0"/>
              </a:rPr>
              <a:t>pp</a:t>
            </a:r>
            <a:r>
              <a:rPr lang="ru-RU" sz="1800" b="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en-US" sz="1800" b="0" i="1" dirty="0" err="1">
                <a:latin typeface="+mj-lt"/>
                <a:ea typeface="Times New Roman" panose="02020603050405020304" pitchFamily="18" charset="0"/>
              </a:rPr>
              <a:t>pp</a:t>
            </a:r>
            <a:r>
              <a:rPr lang="en-US" sz="1800" b="0" dirty="0" err="1">
                <a:latin typeface="+mj-lt"/>
                <a:ea typeface="Times New Roman" panose="02020603050405020304" pitchFamily="18" charset="0"/>
              </a:rPr>
              <a:t>η</a:t>
            </a:r>
            <a:r>
              <a:rPr lang="ru-RU" sz="1800" b="0" dirty="0">
                <a:latin typeface="+mj-lt"/>
                <a:ea typeface="Times New Roman" panose="02020603050405020304" pitchFamily="18" charset="0"/>
              </a:rPr>
              <a:t>, умноженные на 12</a:t>
            </a:r>
            <a:r>
              <a:rPr lang="ru-RU" sz="1488" b="0" dirty="0">
                <a:latin typeface="+mj-lt"/>
                <a:ea typeface="Times New Roman" panose="02020603050405020304" pitchFamily="18" charset="0"/>
              </a:rPr>
              <a:t>.</a:t>
            </a:r>
            <a:endParaRPr lang="ru-RU" sz="1323" b="0" dirty="0">
              <a:latin typeface="+mj-lt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0ED40C8-0CD1-74E9-A672-3750C2D9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76B4-04A8-4C9A-8D41-746B2FB98E26}" type="slidenum">
              <a:rPr lang="ru-RU" sz="1323"/>
              <a:pPr/>
              <a:t>31</a:t>
            </a:fld>
            <a:endParaRPr lang="ru-RU" sz="1323" dirty="0"/>
          </a:p>
        </p:txBody>
      </p:sp>
      <p:pic>
        <p:nvPicPr>
          <p:cNvPr id="15" name="Объект 14" descr="ris18">
            <a:extLst>
              <a:ext uri="{FF2B5EF4-FFF2-40B4-BE49-F238E27FC236}">
                <a16:creationId xmlns:a16="http://schemas.microsoft.com/office/drawing/2014/main" id="{459827F2-3B97-1E1D-C910-5333527FA6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b="7532"/>
          <a:stretch/>
        </p:blipFill>
        <p:spPr bwMode="auto">
          <a:xfrm>
            <a:off x="1599830" y="2365069"/>
            <a:ext cx="7311866" cy="4918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6117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F5CD5-0009-4589-BFEA-1C32D4D221F0}" type="slidenum">
              <a:rPr/>
              <a:t>32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17DA0-CCD8-1D6E-367B-A2FA2E92B9B8}"/>
              </a:ext>
            </a:extLst>
          </p:cNvPr>
          <p:cNvSpPr txBox="1"/>
          <p:nvPr/>
        </p:nvSpPr>
        <p:spPr>
          <a:xfrm>
            <a:off x="286603" y="749932"/>
            <a:ext cx="9371746" cy="544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6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. Предложен и опробован метод определения импульса пучка релятивистских заряженных частиц с помощью порогового газового счетчика. Метод позволяет исключить систематические ошибки и достичь точности определения импульса ~0.2%;</a:t>
            </a:r>
          </a:p>
          <a:p>
            <a:pPr algn="just">
              <a:lnSpc>
                <a:spcPct val="150000"/>
              </a:lnSpc>
            </a:pP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7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. Получена формула для восстановления энергий электронов и γ-квантов зарегистрированных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черенковским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γ-спектрометром. Формула учитывает нелинейность чувствительности в области низких энергий и влияние конверторов, располагаемых перед спектрометром;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8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. Разработан метод калибровки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черенковского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γ-спектрометра релятивистскими ядрами и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стриппинговыми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фрагментами </a:t>
            </a:r>
            <a:r>
              <a:rPr lang="ru-RU" sz="1800" i="1" baseline="30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H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1800" i="1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H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и </a:t>
            </a:r>
            <a:r>
              <a:rPr lang="ru-RU" sz="1800" i="1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He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18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622B3-BB21-DD80-B04C-6E0F273339F4}"/>
              </a:ext>
            </a:extLst>
          </p:cNvPr>
          <p:cNvSpPr txBox="1"/>
          <p:nvPr/>
        </p:nvSpPr>
        <p:spPr>
          <a:xfrm>
            <a:off x="4536050" y="1924382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33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A03E3-1653-C340-4688-1CF0D6B6354F}"/>
              </a:ext>
            </a:extLst>
          </p:cNvPr>
          <p:cNvSpPr txBox="1"/>
          <p:nvPr/>
        </p:nvSpPr>
        <p:spPr>
          <a:xfrm>
            <a:off x="4536050" y="4060394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34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CC60B-8415-98FF-8E01-1DF38B5CDD5F}"/>
              </a:ext>
            </a:extLst>
          </p:cNvPr>
          <p:cNvSpPr txBox="1"/>
          <p:nvPr/>
        </p:nvSpPr>
        <p:spPr>
          <a:xfrm>
            <a:off x="4536050" y="5486931"/>
            <a:ext cx="503959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r">
              <a:lnSpc>
                <a:spcPct val="150000"/>
              </a:lnSpc>
              <a:buNone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Слайд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35-36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98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A3F88-5AA2-47EE-B616-754776AE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262894"/>
            <a:ext cx="8694539" cy="756595"/>
          </a:xfrm>
        </p:spPr>
        <p:txBody>
          <a:bodyPr/>
          <a:lstStyle/>
          <a:p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1.2. Определение импульса пучка заряженных частиц с помощью порогового газового счетчика</a:t>
            </a:r>
            <a:endParaRPr lang="ru-RU" sz="1800" dirty="0"/>
          </a:p>
        </p:txBody>
      </p:sp>
      <p:pic>
        <p:nvPicPr>
          <p:cNvPr id="9" name="Объект 8" descr="PGS_1">
            <a:extLst>
              <a:ext uri="{FF2B5EF4-FFF2-40B4-BE49-F238E27FC236}">
                <a16:creationId xmlns:a16="http://schemas.microsoft.com/office/drawing/2014/main" id="{380A4576-4BD2-E944-7C32-3934D7DBB2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" y="1728383"/>
            <a:ext cx="5057242" cy="258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PGS_2">
            <a:extLst>
              <a:ext uri="{FF2B5EF4-FFF2-40B4-BE49-F238E27FC236}">
                <a16:creationId xmlns:a16="http://schemas.microsoft.com/office/drawing/2014/main" id="{83D25188-3D5E-387A-50D2-845E453792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96" y="1027427"/>
            <a:ext cx="4891430" cy="332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B07E7B5D-0020-EC68-FE62-0788F842FC52}"/>
              </a:ext>
            </a:extLst>
          </p:cNvPr>
          <p:cNvSpPr txBox="1">
            <a:spLocks/>
          </p:cNvSpPr>
          <p:nvPr/>
        </p:nvSpPr>
        <p:spPr>
          <a:xfrm>
            <a:off x="7707477" y="6896433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33</a:t>
            </a:fld>
            <a:endParaRPr lang="ru-RU" sz="1323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4B2C64-98E9-5415-3E78-3F0115A6C8D5}"/>
              </a:ext>
            </a:extLst>
          </p:cNvPr>
          <p:cNvSpPr txBox="1"/>
          <p:nvPr/>
        </p:nvSpPr>
        <p:spPr>
          <a:xfrm>
            <a:off x="693043" y="5118343"/>
            <a:ext cx="8694539" cy="110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Зависимость эффективности порогового газового счетчика от давления азота, содержащего ~10% воздуха, при Т ≈ 292 К</a:t>
            </a:r>
            <a:r>
              <a:rPr lang="ru-RU" dirty="0"/>
              <a:t> </a:t>
            </a:r>
          </a:p>
          <a:p>
            <a:pPr algn="just"/>
            <a:br>
              <a:rPr lang="ru-RU" sz="1488" dirty="0"/>
            </a:br>
            <a:endParaRPr lang="ru-RU" sz="1488" dirty="0"/>
          </a:p>
        </p:txBody>
      </p:sp>
    </p:spTree>
    <p:extLst>
      <p:ext uri="{BB962C8B-B14F-4D97-AF65-F5344CB8AC3E}">
        <p14:creationId xmlns:p14="http://schemas.microsoft.com/office/powerpoint/2010/main" val="1962666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A3F88-5AA2-47EE-B616-754776AE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159049"/>
            <a:ext cx="8694539" cy="837556"/>
          </a:xfrm>
        </p:spPr>
        <p:txBody>
          <a:bodyPr/>
          <a:lstStyle/>
          <a:p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1.3. Восстановление энергий электронов и γ-квантов в спектрометре полного поглощения </a:t>
            </a:r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5520139-9ED6-21D6-26E7-AD43DFCD8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76" y="959550"/>
            <a:ext cx="4264576" cy="908210"/>
          </a:xfrm>
        </p:spPr>
        <p:txBody>
          <a:bodyPr>
            <a:noAutofit/>
          </a:bodyPr>
          <a:lstStyle/>
          <a:p>
            <a:r>
              <a:rPr lang="ru-RU" sz="17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Зависимость коэффициента линейности спектрометра из свинцового стекла ТФ-1 толщиной 14 рад. ед. от энергий электронов и γ-квантов.</a:t>
            </a:r>
            <a:endParaRPr lang="ru-RU" sz="1700" b="0" dirty="0">
              <a:cs typeface="Times New Roman" panose="02020603050405020304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8DE293B-985A-659A-372A-E2291485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79961" y="2019422"/>
            <a:ext cx="4285579" cy="908210"/>
          </a:xfrm>
        </p:spPr>
        <p:txBody>
          <a:bodyPr>
            <a:noAutofit/>
          </a:bodyPr>
          <a:lstStyle/>
          <a:p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амплитуды сигнала </a:t>
            </a:r>
            <a:r>
              <a:rPr lang="en-US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черенковского</a:t>
            </a:r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γ-спектрометра от толщины </a:t>
            </a:r>
            <a:r>
              <a:rPr lang="en-US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медного (а) и свинцового (б) конверторов. Точки – экспериментальные данные для </a:t>
            </a:r>
            <a:r>
              <a:rPr lang="en-US" sz="1600" b="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0" i="1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= 3.26 ГэВ [93]; пунктирная линия – экспериментальные данные для </a:t>
            </a:r>
            <a:r>
              <a:rPr lang="en-US" sz="1600" b="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0" i="1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= 1 ГэВ, описанные эмпирической формулой Δ</a:t>
            </a:r>
            <a:r>
              <a:rPr lang="en-US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=1.8</a:t>
            </a:r>
            <a:r>
              <a:rPr lang="en-US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ru-RU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0" i="1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150)</a:t>
            </a:r>
            <a:r>
              <a:rPr lang="ru-RU" sz="1600" b="0" i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ru-RU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где Δ</a:t>
            </a:r>
            <a:r>
              <a:rPr lang="en-US" sz="16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0" i="1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в МэВ [94].</a:t>
            </a:r>
            <a:endParaRPr lang="ru-RU" sz="1600" b="0" dirty="0">
              <a:cs typeface="Times New Roman" panose="02020603050405020304" pitchFamily="18" charset="0"/>
            </a:endParaRPr>
          </a:p>
        </p:txBody>
      </p:sp>
      <p:pic>
        <p:nvPicPr>
          <p:cNvPr id="14" name="Объект 13" descr="Vosst_energii_2">
            <a:extLst>
              <a:ext uri="{FF2B5EF4-FFF2-40B4-BE49-F238E27FC236}">
                <a16:creationId xmlns:a16="http://schemas.microsoft.com/office/drawing/2014/main" id="{6D06F27C-2B3D-318B-4DDC-E73482598E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08028" y="2709544"/>
            <a:ext cx="4767072" cy="41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14" descr="Vosst_energii_4">
            <a:extLst>
              <a:ext uri="{FF2B5EF4-FFF2-40B4-BE49-F238E27FC236}">
                <a16:creationId xmlns:a16="http://schemas.microsoft.com/office/drawing/2014/main" id="{43B6DC67-0989-A5E9-3289-6E70C4F3C5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17" y="2767189"/>
            <a:ext cx="3202229" cy="4010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E669B776-4054-1B1A-4287-379F039E77B7}"/>
              </a:ext>
            </a:extLst>
          </p:cNvPr>
          <p:cNvSpPr txBox="1">
            <a:spLocks/>
          </p:cNvSpPr>
          <p:nvPr/>
        </p:nvSpPr>
        <p:spPr>
          <a:xfrm>
            <a:off x="7707477" y="6937994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34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3468767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A3F88-5AA2-47EE-B616-754776AE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63" y="-101238"/>
            <a:ext cx="8694539" cy="1461188"/>
          </a:xfrm>
        </p:spPr>
        <p:txBody>
          <a:bodyPr/>
          <a:lstStyle/>
          <a:p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1.4. Калибровка </a:t>
            </a:r>
            <a:r>
              <a:rPr lang="ru-RU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черенковского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γ-спектрометра заряженными частицами и релятивистскими ядрами</a:t>
            </a:r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5520139-9ED6-21D6-26E7-AD43DFCD8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624569"/>
            <a:ext cx="4264576" cy="908210"/>
          </a:xfrm>
        </p:spPr>
        <p:txBody>
          <a:bodyPr>
            <a:noAutofit/>
          </a:bodyPr>
          <a:lstStyle/>
          <a:p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Блок-схема экспериментальной установки: </a:t>
            </a:r>
            <a:r>
              <a:rPr lang="en-US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ru-RU" sz="1700" b="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÷ </a:t>
            </a:r>
            <a:r>
              <a:rPr lang="en-US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ru-RU" sz="1700" b="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 – сцинтилляционные счетчики; Н</a:t>
            </a:r>
            <a:r>
              <a:rPr lang="ru-RU" sz="1700" b="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÷ Н</a:t>
            </a:r>
            <a:r>
              <a:rPr lang="ru-RU" sz="1700" b="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ru-RU" sz="1700" b="0" dirty="0" err="1">
                <a:latin typeface="Arial" panose="020B0604020202020204" pitchFamily="34" charset="0"/>
                <a:ea typeface="Times New Roman" panose="02020603050405020304" pitchFamily="18" charset="0"/>
              </a:rPr>
              <a:t>годоскопические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 сцинтилляционные счетчики; Č</a:t>
            </a:r>
            <a:r>
              <a:rPr lang="ru-RU" sz="1700" b="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 – пороговый газовый </a:t>
            </a:r>
            <a:r>
              <a:rPr lang="ru-RU" sz="1700" b="0" dirty="0" err="1">
                <a:latin typeface="Arial" panose="020B0604020202020204" pitchFamily="34" charset="0"/>
                <a:ea typeface="Times New Roman" panose="02020603050405020304" pitchFamily="18" charset="0"/>
              </a:rPr>
              <a:t>черенковский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 счетчик; Č - γ-спектрометр из свинцового стекла</a:t>
            </a:r>
            <a:endParaRPr lang="ru-RU" sz="1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8DE293B-985A-659A-372A-E2291485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Блок-схема электроники γ-спектрометра. </a:t>
            </a:r>
            <a:r>
              <a:rPr lang="en-US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ru-RU" sz="1700" b="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÷ </a:t>
            </a:r>
            <a:r>
              <a:rPr lang="en-US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ru-RU" sz="1700" b="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 - сцинтилляционные счетчики; Č - γ-спектрометр; ФД – формирователи-дискриминаторы; ЛУ – линейный усилитель; СС – схема совпадений; ГС – генератор строба; ЗЦП – зарядово-цифровой преобразователь.</a:t>
            </a:r>
            <a:endParaRPr lang="ru-RU" sz="1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alibr3">
            <a:extLst>
              <a:ext uri="{FF2B5EF4-FFF2-40B4-BE49-F238E27FC236}">
                <a16:creationId xmlns:a16="http://schemas.microsoft.com/office/drawing/2014/main" id="{8A0B3367-3D32-6DE5-28A8-6F9F24BF8B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40" y="3308509"/>
            <a:ext cx="5002530" cy="25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alibr1">
            <a:extLst>
              <a:ext uri="{FF2B5EF4-FFF2-40B4-BE49-F238E27FC236}">
                <a16:creationId xmlns:a16="http://schemas.microsoft.com/office/drawing/2014/main" id="{EECC2591-B346-109C-9EE7-E323EC0AD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" y="2797398"/>
            <a:ext cx="4689602" cy="353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437CAFBA-DBC8-2CD0-CF3D-2565F2E12459}"/>
              </a:ext>
            </a:extLst>
          </p:cNvPr>
          <p:cNvSpPr txBox="1">
            <a:spLocks/>
          </p:cNvSpPr>
          <p:nvPr/>
        </p:nvSpPr>
        <p:spPr>
          <a:xfrm>
            <a:off x="7572395" y="660336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35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322284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A3F88-5AA2-47EE-B616-754776AE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-158628"/>
            <a:ext cx="8694539" cy="1461188"/>
          </a:xfrm>
        </p:spPr>
        <p:txBody>
          <a:bodyPr/>
          <a:lstStyle/>
          <a:p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1.4. Калибровка </a:t>
            </a:r>
            <a:r>
              <a:rPr lang="ru-RU" sz="1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черенковского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γ-спектрометра заряженными частицами и релятивистскими ядрами</a:t>
            </a:r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5520139-9ED6-21D6-26E7-AD43DFCD8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240" y="1077558"/>
            <a:ext cx="4267203" cy="908210"/>
          </a:xfrm>
        </p:spPr>
        <p:txBody>
          <a:bodyPr>
            <a:noAutofit/>
          </a:bodyPr>
          <a:lstStyle/>
          <a:p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Амплитудные спектры электронов и πˉ-мезонов с импульсом 3.65 ГэВ/с, измеренные с помощью γ-спектрометра из свинцового стекла</a:t>
            </a:r>
            <a:endParaRPr lang="ru-RU" sz="1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8DE293B-985A-659A-372A-E2291485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312" y="1404127"/>
            <a:ext cx="4285579" cy="1026176"/>
          </a:xfrm>
        </p:spPr>
        <p:txBody>
          <a:bodyPr>
            <a:noAutofit/>
          </a:bodyPr>
          <a:lstStyle/>
          <a:p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Амплитудные спектры, измеренные под углами 8.1° (левый рисунок) и 6.7° (правый рисунок). Наблюдаемые пики – минимально-ионизирующий сигнал от </a:t>
            </a:r>
            <a:r>
              <a:rPr lang="ru-RU" sz="1700" b="0" dirty="0" err="1">
                <a:latin typeface="Arial" panose="020B0604020202020204" pitchFamily="34" charset="0"/>
                <a:ea typeface="Times New Roman" panose="02020603050405020304" pitchFamily="18" charset="0"/>
              </a:rPr>
              <a:t>стриппинговых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 фрагментов </a:t>
            </a:r>
            <a:r>
              <a:rPr lang="ru-RU" sz="1700" b="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Н (</a:t>
            </a:r>
            <a:r>
              <a:rPr lang="en-US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=1) и ядер </a:t>
            </a:r>
            <a:r>
              <a:rPr lang="ru-RU" sz="1700" b="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Не (</a:t>
            </a:r>
            <a:r>
              <a:rPr lang="en-US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ru-RU" sz="1700" b="0" dirty="0">
                <a:latin typeface="Arial" panose="020B0604020202020204" pitchFamily="34" charset="0"/>
                <a:ea typeface="Times New Roman" panose="02020603050405020304" pitchFamily="18" charset="0"/>
              </a:rPr>
              <a:t>=2)</a:t>
            </a:r>
            <a:endParaRPr lang="ru-RU" sz="17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2E05BDF-1669-652A-1F3C-5D0588630E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/>
          <a:stretch>
            <a:fillRect/>
          </a:stretch>
        </p:blipFill>
        <p:spPr bwMode="auto">
          <a:xfrm>
            <a:off x="3975841" y="3152862"/>
            <a:ext cx="6104784" cy="279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5FE25D4-523E-76FE-A8AB-EE1F650639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6438" r="11382" b="4353"/>
          <a:stretch>
            <a:fillRect/>
          </a:stretch>
        </p:blipFill>
        <p:spPr bwMode="auto">
          <a:xfrm>
            <a:off x="-886" y="2884336"/>
            <a:ext cx="4165192" cy="3466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6A86B46-FD82-5CA3-B197-F5A43D9FFE93}"/>
              </a:ext>
            </a:extLst>
          </p:cNvPr>
          <p:cNvSpPr txBox="1">
            <a:spLocks/>
          </p:cNvSpPr>
          <p:nvPr/>
        </p:nvSpPr>
        <p:spPr>
          <a:xfrm>
            <a:off x="7624350" y="6519666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36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200164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spc="-1" dirty="0">
                <a:solidFill>
                  <a:srgbClr val="CC0000"/>
                </a:solidFill>
                <a:latin typeface="Arial"/>
              </a:rPr>
              <a:t>Личный вклад 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18664" y="737706"/>
            <a:ext cx="8640000" cy="49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Участие в проведении экспериментов на выведенных пучках Синхрофазотрона ОИЯИ. Проведение обработки полученных экспериментальных данных.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Проведение экспериментов на внутренних пучках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Нуклотрона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Обработка полученных экспериментальных данных.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Участие в моделировании методом Монте Карло с учетом реальных условий эксперимента.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Проведение методических измерений при помощи порогового газового счетчика.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Участие в методических измерениях по калибровке γ-спектрометра на лёгких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стриппинговых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фрагментах ядер углерода с импульсом 4.5 ГэВ/с на нуклон, и на пучках дейтронов с импульсом 1.5 ГэВ/с на нуклон. Проведение обработки полученных экспериментальных данных.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Проведение методических измерений по калибровке γ-спектрометра на космических мюонах.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7. Расчёт поправок к измеренным значениям энергий электронов и γ-квантов с учетом нелинейности чувствительности в области низких энергий и наличия конверторов, располагаемых перед γ-спектрометром.</a:t>
            </a:r>
            <a:endParaRPr lang="en-US" sz="18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469FBF-A407-4E0C-A124-3306AECCEA5B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81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Апробация работы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6319" y="1028651"/>
            <a:ext cx="8640000" cy="49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результаты работы обсуждались на семинарах Лаборатории высоких энергий ОИЯИ и были представлены в виде докладов и публикаций в трудах следующих научных конференций: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Международная Балдинская конференция по проблемам физики высоких энергий. Дубна, 1988, 1992, 2000 - 2012, 2016;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Международная конференция по физике элементарных частиц. Нор-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Амберд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1990;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Международная конференция по ядро-ядерным взаимодействиям.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Таормин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1994;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Международное рабочее совещание по перспективам развития релятивистской ядерной физики. Варна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1994;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Международные рабочие совещания сотрудничества СФЕРА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469FBF-A407-4E0C-A124-3306AECCEA5B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158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Апробация работы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18664" y="675360"/>
            <a:ext cx="8640000" cy="49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8th Intern. Workshop “Relativistic Nuclear physics: from HUNDREDS of MeV to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TeV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Dubna, 2006;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 XI 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молодых ученых ОИЯИ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Дубна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VII International Workshop “Very High Multiplicity Physics” (VHMP-2007), Dubna, 2007;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International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Bogolyubov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Conference, Dubna, 2009;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6th workshop on "Critical Point and Onset of Deconfinement" (CPOD 2010), Dubna, 2010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469FBF-A407-4E0C-A124-3306AECCEA5B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11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Цель и задачи работы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20000" y="985273"/>
                <a:ext cx="8712000" cy="614052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indent="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ru-RU" sz="18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Методические исследования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направленные на измерения энергии частиц в </a:t>
                </a:r>
                <a:r>
                  <a:rPr lang="ru-RU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черенковских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спектрометрах полного поглощения:</a:t>
                </a:r>
              </a:p>
              <a:p>
                <a:pPr indent="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а) определение с высокой точностью среднего импульса и состава пучка релятивистских вторичных частиц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…)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используемых для калибровки γ-спектрометра, при помощи порогового газового счетчика;</a:t>
                </a:r>
              </a:p>
              <a:p>
                <a:pPr indent="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б) определение поправок в величине энергии электронов и γ-квантов, измеренной </a:t>
                </a:r>
                <a:r>
                  <a:rPr lang="ru-RU" sz="1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черенковскими</a:t>
                </a:r>
                <a:r>
                  <a:rPr lang="ru-RU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спектрометрами полного поглощения с учетом нелинейности чувствительности в области низких энергий и влияния конверторов, располагаемых перед спектрометром. </a:t>
                </a:r>
              </a:p>
              <a:p>
                <a:pPr indent="2286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ea typeface="Calibri" panose="020F0502020204030204" pitchFamily="34" charset="0"/>
                  </a:rPr>
                  <a:t>в) разработка и применение метода калибровки </a:t>
                </a:r>
                <a:r>
                  <a:rPr lang="ru-RU" sz="1800" dirty="0" err="1">
                    <a:effectLst/>
                    <a:ea typeface="Calibri" panose="020F0502020204030204" pitchFamily="34" charset="0"/>
                  </a:rPr>
                  <a:t>черенковского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γ-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c</a:t>
                </a:r>
                <a:r>
                  <a:rPr lang="ru-RU" sz="1800" dirty="0" err="1">
                    <a:effectLst/>
                    <a:ea typeface="Calibri" panose="020F0502020204030204" pitchFamily="34" charset="0"/>
                  </a:rPr>
                  <a:t>пектрометра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н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п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y</a:t>
                </a:r>
                <a:r>
                  <a:rPr lang="ru-RU" sz="1800" dirty="0" err="1">
                    <a:effectLst/>
                    <a:ea typeface="Calibri" panose="020F0502020204030204" pitchFamily="34" charset="0"/>
                  </a:rPr>
                  <a:t>чκ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ax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ядер и ядерных фрагментов (</a:t>
                </a:r>
                <a:r>
                  <a:rPr lang="ru-RU" sz="1800" i="1" baseline="30000" dirty="0">
                    <a:effectLst/>
                    <a:ea typeface="Calibri" panose="020F0502020204030204" pitchFamily="34" charset="0"/>
                  </a:rPr>
                  <a:t>1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H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, </a:t>
                </a:r>
                <a:r>
                  <a:rPr lang="ru-RU" sz="1800" i="1" baseline="30000" dirty="0">
                    <a:effectLst/>
                    <a:ea typeface="Calibri" panose="020F0502020204030204" pitchFamily="34" charset="0"/>
                  </a:rPr>
                  <a:t>2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H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 и </a:t>
                </a:r>
                <a:r>
                  <a:rPr lang="ru-RU" sz="1800" i="1" baseline="30000" dirty="0">
                    <a:effectLst/>
                    <a:ea typeface="Calibri" panose="020F0502020204030204" pitchFamily="34" charset="0"/>
                  </a:rPr>
                  <a:t>3</a:t>
                </a:r>
                <a:r>
                  <a:rPr lang="en-US" sz="1800" i="1" dirty="0">
                    <a:effectLst/>
                    <a:ea typeface="Calibri" panose="020F0502020204030204" pitchFamily="34" charset="0"/>
                  </a:rPr>
                  <a:t>He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), разделенных с помощью магнита.</a:t>
                </a:r>
                <a:endParaRPr lang="en-US" sz="1800" b="0" strike="noStrike" spc="-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85273"/>
                <a:ext cx="8712000" cy="6140520"/>
              </a:xfrm>
              <a:prstGeom prst="rect">
                <a:avLst/>
              </a:prstGeom>
              <a:blipFill>
                <a:blip r:embed="rId2"/>
                <a:stretch>
                  <a:fillRect l="-630" t="-298" r="-560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DE6214-5620-4314-966E-3E1405464CB9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050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720000" y="-2368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Публикации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F37562-3633-4CE9-9A7A-3404329AEA9B}" type="slidenum">
              <a:rPr/>
              <a:t>40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F37A-10CB-BBD3-6600-39737C854245}"/>
              </a:ext>
            </a:extLst>
          </p:cNvPr>
          <p:cNvSpPr txBox="1"/>
          <p:nvPr/>
        </p:nvSpPr>
        <p:spPr>
          <a:xfrm>
            <a:off x="0" y="529109"/>
            <a:ext cx="9908275" cy="604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Baldin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A.M., Abraamyan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Kh.U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Afanasiev S.V. et al. –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Phys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1995,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.583,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.637; В сб.: Краткие сообщения ОИЯИ № 2[65]-94, Дубна, 1994, с.26.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paa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Х.У.,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yp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.Г. Определение среднего импульса и состава пучка заряженных частиц с помощью порогового газового счетчика.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1988, № 6, с. 24-27; Препринт ОИЯИ, Р13-86-593, Дубна, 1986.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Абраамян Х.У.,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Аствацатуров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Р.Г., Хачатурян М.Н.,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Худавердян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А.Г. Восстановление энергии электронов и гамма-квантов в спектрометре полного поглощения.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ПТЭ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1989, № 1, с. 57-60; Препринт ОИЯИ, Р1-87-853, Дубна, 1987.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Абраамян Х.У. и др. Калибровка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черенковского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гамма-спектрометра релятивистскими ядрами.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ПТЭ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1996, № 6, с.5-9; Препринт ОИЯИ, P1-95-532, Дубна 1995.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Абраамян Х.У. и др. Инклюзивное образование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-мезонов в реакции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импульсе 4,5 ГэВ/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нуклон.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ЯФ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1991, т.53,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2, с.472-476;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ОИЯИ, № 7[46]-90, Дубна, 1990, с19-26.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Абраамян Х.У. и др. Инклюзивное образование πº-мезонов в αС-взаимодействиях при 4.5 ГэВ/с на нуклон.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ЯФ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1990, т.51,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1, с.150-156; Препринт ОИЯИ, Р1-89-240, Дубна,1989.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Абраамян Х.У. и др. Инклюзивное образование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-мезонов в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-взаимодействиях при импульсе 4.5 ГэВ/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ЯФ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1996, т.59, вып.2, с.271-275; Препринт ОИЯИ, Р1-94-289, Дубна,1994.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720000" y="-2368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Публикации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F37562-3633-4CE9-9A7A-3404329AEA9B}" type="slidenum">
              <a:rPr/>
              <a:t>41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F37A-10CB-BBD3-6600-39737C854245}"/>
              </a:ext>
            </a:extLst>
          </p:cNvPr>
          <p:cNvSpPr txBox="1"/>
          <p:nvPr/>
        </p:nvSpPr>
        <p:spPr>
          <a:xfrm>
            <a:off x="0" y="435590"/>
            <a:ext cx="9908275" cy="6726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fi-F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Abraamyan Kh.U. et al. Investigations of neutral particle production by relativistic nuclei on the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LHE </a:t>
            </a:r>
            <a:r>
              <a:rPr lang="fi-F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90-channel γ-spectrometer. Results and perspectives. –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сб</a:t>
            </a:r>
            <a:r>
              <a:rPr lang="fi-F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Краткие сообщения ОИЯИ</a:t>
            </a:r>
            <a:r>
              <a:rPr lang="fi-F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5[68]-94,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Дубна</a:t>
            </a:r>
            <a:r>
              <a:rPr lang="fi-F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1994,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fi-F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.29-36.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Абраамян Х.У. и др. Инклюзивное образование η-мезонов в реакции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η +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импульсе 9 ГэВ/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ОИЯИ, Б2-1-85-849, Дубна, 1985; В сб. Труды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.-яд. взаимодействиям при промеж. энергиях. ЛИЯФ АН СССР, Ленинград, 1986, с.353-358.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Абраамян Х.У.,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Чатрчян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С.А. Анализ модели кварковой рекомбинации по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-зависимости сечения образования пионов в протон-ядерных столкновениях. – ОИЯИ, Р1-94-497, Дубна, 1994.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fi-F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Abraamyan Kh.U. et al.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Inclusive neutral pion production at forward angles at 4.5 GeV/c per nucleon in α +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 and α +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→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 reactions.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Physics Letters B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1994, v.323, p.1-6;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Препринт ОИЯИ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E1-92-307, Dubna, 1992.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Абраамян Х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Инклюзивное образование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-мезонов в СC-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СCu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-взаимодействиях при импульсе 4.5 ГэВ/c на нуклон.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Ядерная Физика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1997, т.60,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11, с.2014-2019; Препринт ОИЯИ, Р1-96-493, Дубна, 1996.</a:t>
            </a:r>
          </a:p>
          <a:p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Абраамян Х.У. и др. Инклюзивное образование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-мезонов в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-взаимодействиях при импульсе 4.5 ГэВ/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нуклон.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Ядерная Физика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2005, т.68, №6, с.1020-1028; Препринт ОИЯИ, Р1-2004-37, Дубна, 2004.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14. Abraamyan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Kh.U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et al. Resonance structure in the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γ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γ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invariant mass spectrum in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interactions. –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Phys. Rev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2009,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.80,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.034001;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arXiv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:0806.2790.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568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720000" y="-2368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Публикации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F37562-3633-4CE9-9A7A-3404329AEA9B}" type="slidenum">
              <a:rPr/>
              <a:t>42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F37A-10CB-BBD3-6600-39737C854245}"/>
              </a:ext>
            </a:extLst>
          </p:cNvPr>
          <p:cNvSpPr txBox="1"/>
          <p:nvPr/>
        </p:nvSpPr>
        <p:spPr>
          <a:xfrm>
            <a:off x="0" y="466763"/>
            <a:ext cx="9908275" cy="3451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Абраамян Х.У. Рождение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-, η-мезонов и γ-квантов в протон-ядерных и ядро-ядерных взаимодействиях при импульсах от 1.75 до 5.5 ГэВ/с на нуклон. Научная монография под редакцией академика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А.Н.Сисакяна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ЦИТвП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2010,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ISBN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978-5-9751-0090-0, 204 стр.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Abraamyan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Kh.U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et al. Diphoton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productions at 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Nuclotron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/NICA –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Eur. Phys. J. A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(2016) 52, pp. 259-264.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Abraamyan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Kh.U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et al. Photon and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pairs production in proton-nucleus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deuteronnucleus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interactions. Results of experiments on internal beams of 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Nuclotron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EPJ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 of Conferences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04006 (2017), pp.1-6.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18. Abraamyan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Kh.U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et al.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π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production in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and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dCu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-interactions at a momentum of 4.5 GeV/c per nucleon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EPJ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Web of Conferences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05003 (2017), pp.1-6.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403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720000" y="-2368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spc="-1" dirty="0">
                <a:solidFill>
                  <a:srgbClr val="CC0000"/>
                </a:solidFill>
                <a:latin typeface="Arial"/>
              </a:rPr>
              <a:t>Б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лагодарности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F37562-3633-4CE9-9A7A-3404329AEA9B}" type="slidenum">
              <a:rPr/>
              <a:t>43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F37A-10CB-BBD3-6600-39737C854245}"/>
              </a:ext>
            </a:extLst>
          </p:cNvPr>
          <p:cNvSpPr txBox="1"/>
          <p:nvPr/>
        </p:nvSpPr>
        <p:spPr>
          <a:xfrm>
            <a:off x="0" y="466763"/>
            <a:ext cx="9908275" cy="611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900" dirty="0">
                <a:effectLst/>
                <a:ea typeface="Times New Roman" panose="02020603050405020304" pitchFamily="18" charset="0"/>
              </a:rPr>
              <a:t>Исследования, на основании которых написана данная диссертация, были вы­полнены в Лаборатории физики высоких энергий Объединенного института ядерных исследований (ОИЯИ), при участии Лабораторий теоретической физики и информацион­ных технологий ОИЯИ и Института прикладной физики (г. Кишинев, Мол­дова). В связи с этим, я выражаю благодарность коллективам всех отделов Лаборатории, принимавшим участие и помогавшим в работе. Особенно я благодарен Н.М.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Агабабяну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А.С. Артемову, С.В. Афанасьеву, М.К.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Бояджян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 А.С. 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Галоян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С.В.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Гоголевой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А.Ф.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Елишеву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А.Д. Кова­ленко, М.А. Кожину, В.А. Краснову, А.Г.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 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Литвиненко, Г.Л.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Мелкумову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В.Ф.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Переседову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С.Н. Пляшкевичу, С.Г.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 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Резникову, М.Н. Хачатуряну, С.В. Шматову (ЛФВЭ ОИЯИ), А.Н. 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Сисакяну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А.С. Сорину, О.В. Теряеву, В.Д. Тонееву (ЛТФ ОИЯИ), С.А.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 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Лебедеву, Г.А.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Ососкову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 (ЛИТ ОИЯИ), М.И.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Базнат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К.К. Гудиме (Институт прикладной физики, г. Кишинев) за помощь в работе, Б.В.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Батюне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С.Р. Геворгяну, В.В. Глаголеву, М.Н. 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Капишину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В.Д. Кекелидзе, Д.Т. 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Мадигожину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В.А. Никитину, Ю.А.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Панебратцеву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Ю.К. 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Потребеникову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Е.А.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Строковскому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М.В. Токареву, а также Г.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Вартапетяну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А.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Сируняну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 (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ЕрФИ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г. Ереван), А. 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Балабекян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А.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Данагулян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 (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ЕрГУ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, г. Ереван) и В.И. </a:t>
            </a:r>
            <a:r>
              <a:rPr lang="ru-RU" sz="1900" dirty="0" err="1">
                <a:effectLst/>
                <a:ea typeface="Times New Roman" panose="02020603050405020304" pitchFamily="18" charset="0"/>
              </a:rPr>
              <a:t>Кукулину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 (МГУ) за полезные обсуждения и замечания. Особенно тепло хочу поблагодарить профессора А.И. Малахова за постоян­ное внимание и поддержку проводимых экспериментов</a:t>
            </a:r>
            <a:endParaRPr lang="en-US" sz="1900" b="0" strike="noStrike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62ED-F432-23E1-BAC6-F905F96F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2" y="467692"/>
            <a:ext cx="8694539" cy="1096006"/>
          </a:xfrm>
        </p:spPr>
        <p:txBody>
          <a:bodyPr>
            <a:normAutofit/>
          </a:bodyPr>
          <a:lstStyle/>
          <a:p>
            <a:r>
              <a:rPr lang="ru-RU" sz="2976" dirty="0"/>
              <a:t>Из Отзыва А.Г. Литвиненко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D2941A-1653-1609-C9C2-8121DF3F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mtClean="0"/>
              <a:t>44</a:t>
            </a:fld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EBF159F-944B-C3AE-6CC4-8C8BB4E62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5" y="1723581"/>
            <a:ext cx="6043184" cy="1402202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67D1F1-F627-E3EA-9330-59E35EA5F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5" y="1802691"/>
            <a:ext cx="3774514" cy="1277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E6B4FA-6733-78EA-B219-D2FA362D3AAC}"/>
              </a:ext>
            </a:extLst>
          </p:cNvPr>
          <p:cNvSpPr txBox="1"/>
          <p:nvPr/>
        </p:nvSpPr>
        <p:spPr>
          <a:xfrm>
            <a:off x="693043" y="3131676"/>
            <a:ext cx="9188218" cy="3749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72238" algn="just">
              <a:lnSpc>
                <a:spcPct val="115000"/>
              </a:lnSpc>
              <a:spcAft>
                <a:spcPts val="827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за всё время работы в ОИЯИ Хачик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Унанович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Абрамян развивал и использовал в своих исследованиях методику детектирования гамма-квантов, которая остаётся актуальной в физических экспериментах вплоть до настоящего времени.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72238" algn="just">
              <a:lnSpc>
                <a:spcPct val="115000"/>
              </a:lnSpc>
              <a:spcAft>
                <a:spcPts val="827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Отзыв преследует цель показать, что исходя из приведённой научной биографии следует вывод об определяющем вкладе Хачика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Унановича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Абраамяна в получении экспериментальных данных, выносимых на защиту.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27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27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консультант диссертации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27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д.ф.м.н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начальник сектора ЛФВЭ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А.Г.Литвиненко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817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720000" y="3168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3600" b="0" strike="noStrike" spc="-1" dirty="0">
                <a:solidFill>
                  <a:srgbClr val="CC0000"/>
                </a:solidFill>
                <a:latin typeface="Arial"/>
              </a:rPr>
              <a:t>Спасибо!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79A395-7CD1-4D2D-91DA-0791E745EDF2}" type="slidenum"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Номер слайда 5">
            <a:extLst>
              <a:ext uri="{FF2B5EF4-FFF2-40B4-BE49-F238E27FC236}">
                <a16:creationId xmlns:a16="http://schemas.microsoft.com/office/drawing/2014/main" id="{C087AFE5-FA1B-48D8-A5DD-203DD4F9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0429" y="6118857"/>
            <a:ext cx="1575098" cy="3780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14271" indent="-236258"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45032" indent="-189006"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3045" indent="-189006"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01058" indent="-189006"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79071" indent="-189006" eaLnBrk="0" fontAlgn="base" hangingPunct="0">
              <a:spcBef>
                <a:spcPct val="0"/>
              </a:spcBef>
              <a:spcAft>
                <a:spcPct val="0"/>
              </a:spcAft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7084" indent="-189006" eaLnBrk="0" fontAlgn="base" hangingPunct="0">
              <a:spcBef>
                <a:spcPct val="0"/>
              </a:spcBef>
              <a:spcAft>
                <a:spcPct val="0"/>
              </a:spcAft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35097" indent="-189006" eaLnBrk="0" fontAlgn="base" hangingPunct="0">
              <a:spcBef>
                <a:spcPct val="0"/>
              </a:spcBef>
              <a:spcAft>
                <a:spcPct val="0"/>
              </a:spcAft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13110" indent="-189006" eaLnBrk="0" fontAlgn="base" hangingPunct="0">
              <a:spcBef>
                <a:spcPct val="0"/>
              </a:spcBef>
              <a:spcAft>
                <a:spcPct val="0"/>
              </a:spcAft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5FEE77-8A86-4B07-88E3-62118C4919CA}" type="slidenum">
              <a:rPr lang="ru-RU" altLang="ru-RU" sz="1158">
                <a:solidFill>
                  <a:schemeClr val="bg2"/>
                </a:solidFill>
              </a:rPr>
              <a:pPr/>
              <a:t>46</a:t>
            </a:fld>
            <a:endParaRPr lang="ru-RU" altLang="ru-RU" sz="1158">
              <a:solidFill>
                <a:schemeClr val="bg2"/>
              </a:solidFill>
            </a:endParaRPr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72F836D5-5C0D-4F13-B60E-B8CDE4E22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39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luminosity of the internal </a:t>
            </a:r>
            <a:r>
              <a:rPr lang="en-US" sz="2398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</a:t>
            </a:r>
            <a:r>
              <a:rPr lang="en-US" sz="239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beam with a momentum of 2.75 </a:t>
            </a:r>
            <a:r>
              <a:rPr lang="en-US" sz="2398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239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 per nucleon</a:t>
            </a:r>
            <a:endParaRPr lang="ru-RU" sz="239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" name="Rectangle 3">
            <a:extLst>
              <a:ext uri="{FF2B5EF4-FFF2-40B4-BE49-F238E27FC236}">
                <a16:creationId xmlns:a16="http://schemas.microsoft.com/office/drawing/2014/main" id="{5A0A9B59-430B-4057-8A05-430EEAE15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5326" y="2321561"/>
            <a:ext cx="6556344" cy="38393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1902" dirty="0"/>
              <a:t>The luminosity was estimated using the following formula:</a:t>
            </a:r>
            <a:endParaRPr lang="ru-RU" sz="1902" dirty="0"/>
          </a:p>
          <a:p>
            <a:pPr>
              <a:buFont typeface="Monotype Sorts" pitchFamily="2" charset="2"/>
              <a:buNone/>
              <a:defRPr/>
            </a:pPr>
            <a:endParaRPr lang="ru-RU" sz="1902" dirty="0"/>
          </a:p>
          <a:p>
            <a:pPr algn="just">
              <a:buFont typeface="Monotype Sorts" pitchFamily="2" charset="2"/>
              <a:buNone/>
              <a:defRPr/>
            </a:pPr>
            <a:endParaRPr lang="en-US" sz="1902" dirty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1902" dirty="0"/>
              <a:t>where</a:t>
            </a:r>
            <a:r>
              <a:rPr lang="ru-RU" sz="1902" dirty="0"/>
              <a:t> </a:t>
            </a:r>
            <a:r>
              <a:rPr lang="en-US" sz="1902" dirty="0"/>
              <a:t>                </a:t>
            </a:r>
            <a:endParaRPr lang="ru-RU" sz="1902" dirty="0"/>
          </a:p>
          <a:p>
            <a:pPr algn="just">
              <a:buFont typeface="Monotype Sorts" pitchFamily="2" charset="2"/>
              <a:buNone/>
              <a:defRPr/>
            </a:pPr>
            <a:endParaRPr lang="ru-RU" sz="1902" dirty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1902" dirty="0"/>
              <a:t>is</a:t>
            </a:r>
            <a:r>
              <a:rPr lang="ru-RU" sz="1902" dirty="0"/>
              <a:t> </a:t>
            </a:r>
            <a:r>
              <a:rPr lang="en-US" sz="1902" dirty="0"/>
              <a:t>the number of interactions per second</a:t>
            </a:r>
            <a:r>
              <a:rPr lang="ru-RU" sz="1902" dirty="0"/>
              <a:t>,</a:t>
            </a:r>
          </a:p>
          <a:p>
            <a:pPr algn="just">
              <a:buFont typeface="Monotype Sorts" pitchFamily="2" charset="2"/>
              <a:buNone/>
              <a:defRPr/>
            </a:pPr>
            <a:endParaRPr lang="ru-RU" sz="1902" dirty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1902" dirty="0"/>
              <a:t>is the cross section of </a:t>
            </a:r>
            <a:r>
              <a:rPr lang="en-US" sz="1902" i="1" dirty="0" err="1"/>
              <a:t>dC</a:t>
            </a:r>
            <a:r>
              <a:rPr lang="ru-RU" sz="1902" dirty="0"/>
              <a:t>-</a:t>
            </a:r>
            <a:r>
              <a:rPr lang="en-US" sz="1902" dirty="0"/>
              <a:t>interactions</a:t>
            </a:r>
            <a:r>
              <a:rPr lang="ru-RU" sz="1902" dirty="0"/>
              <a:t>. </a:t>
            </a:r>
          </a:p>
          <a:p>
            <a:pPr algn="just">
              <a:buFont typeface="Monotype Sorts" pitchFamily="2" charset="2"/>
              <a:buNone/>
              <a:defRPr/>
            </a:pPr>
            <a:r>
              <a:rPr lang="en-US" sz="1902" dirty="0"/>
              <a:t>As a result, the luminosity can be estimated as:</a:t>
            </a:r>
            <a:endParaRPr lang="ru-RU" sz="1902" dirty="0"/>
          </a:p>
          <a:p>
            <a:pPr marL="441015" indent="-441015">
              <a:buClr>
                <a:schemeClr val="bg1"/>
              </a:buClr>
              <a:buNone/>
              <a:defRPr/>
            </a:pPr>
            <a:endParaRPr lang="ru-RU" sz="1902" dirty="0"/>
          </a:p>
        </p:txBody>
      </p:sp>
      <p:graphicFrame>
        <p:nvGraphicFramePr>
          <p:cNvPr id="3075" name="Object 8">
            <a:extLst>
              <a:ext uri="{FF2B5EF4-FFF2-40B4-BE49-F238E27FC236}">
                <a16:creationId xmlns:a16="http://schemas.microsoft.com/office/drawing/2014/main" id="{55E42FD0-6BAA-4813-8E49-135DD1A1F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4780" y="2648393"/>
          <a:ext cx="1446465" cy="70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63280" imgH="419040" progId="Equation.3">
                  <p:embed/>
                </p:oleObj>
              </mc:Choice>
              <mc:Fallback>
                <p:oleObj name="Формула" r:id="rId3" imgW="863280" imgH="419040" progId="Equation.3">
                  <p:embed/>
                  <p:pic>
                    <p:nvPicPr>
                      <p:cNvPr id="3075" name="Object 8">
                        <a:extLst>
                          <a:ext uri="{FF2B5EF4-FFF2-40B4-BE49-F238E27FC236}">
                            <a16:creationId xmlns:a16="http://schemas.microsoft.com/office/drawing/2014/main" id="{55E42FD0-6BAA-4813-8E49-135DD1A1F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780" y="2648393"/>
                        <a:ext cx="1446465" cy="702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">
            <a:extLst>
              <a:ext uri="{FF2B5EF4-FFF2-40B4-BE49-F238E27FC236}">
                <a16:creationId xmlns:a16="http://schemas.microsoft.com/office/drawing/2014/main" id="{D8DB544C-14A5-41D3-977E-15DFE416A5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1695" y="3481883"/>
          <a:ext cx="2455839" cy="6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574640" imgH="393480" progId="Equation.3">
                  <p:embed/>
                </p:oleObj>
              </mc:Choice>
              <mc:Fallback>
                <p:oleObj name="Формула" r:id="rId5" imgW="1574640" imgH="393480" progId="Equation.3">
                  <p:embed/>
                  <p:pic>
                    <p:nvPicPr>
                      <p:cNvPr id="3076" name="Object 9">
                        <a:extLst>
                          <a:ext uri="{FF2B5EF4-FFF2-40B4-BE49-F238E27FC236}">
                            <a16:creationId xmlns:a16="http://schemas.microsoft.com/office/drawing/2014/main" id="{D8DB544C-14A5-41D3-977E-15DFE416A5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695" y="3481883"/>
                        <a:ext cx="2455839" cy="61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0">
            <a:extLst>
              <a:ext uri="{FF2B5EF4-FFF2-40B4-BE49-F238E27FC236}">
                <a16:creationId xmlns:a16="http://schemas.microsoft.com/office/drawing/2014/main" id="{4836CE16-FFAD-4E91-9BE7-9503C9DC4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65293"/>
              </p:ext>
            </p:extLst>
          </p:nvPr>
        </p:nvGraphicFramePr>
        <p:xfrm>
          <a:off x="4427337" y="4588495"/>
          <a:ext cx="1863866" cy="31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193760" imgH="203040" progId="Equation.3">
                  <p:embed/>
                </p:oleObj>
              </mc:Choice>
              <mc:Fallback>
                <p:oleObj name="Формула" r:id="rId7" imgW="1193760" imgH="203040" progId="Equation.3">
                  <p:embed/>
                  <p:pic>
                    <p:nvPicPr>
                      <p:cNvPr id="3077" name="Object 10">
                        <a:extLst>
                          <a:ext uri="{FF2B5EF4-FFF2-40B4-BE49-F238E27FC236}">
                            <a16:creationId xmlns:a16="http://schemas.microsoft.com/office/drawing/2014/main" id="{4836CE16-FFAD-4E91-9BE7-9503C9DC4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337" y="4588495"/>
                        <a:ext cx="1863866" cy="317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1">
            <a:extLst>
              <a:ext uri="{FF2B5EF4-FFF2-40B4-BE49-F238E27FC236}">
                <a16:creationId xmlns:a16="http://schemas.microsoft.com/office/drawing/2014/main" id="{3D5CE9C3-F6CF-4D3A-BD2B-0F670F275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26387"/>
              </p:ext>
            </p:extLst>
          </p:nvPr>
        </p:nvGraphicFramePr>
        <p:xfrm>
          <a:off x="4326923" y="5716989"/>
          <a:ext cx="2105381" cy="38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257120" imgH="228600" progId="Equation.3">
                  <p:embed/>
                </p:oleObj>
              </mc:Choice>
              <mc:Fallback>
                <p:oleObj name="Формула" r:id="rId9" imgW="1257120" imgH="228600" progId="Equation.3">
                  <p:embed/>
                  <p:pic>
                    <p:nvPicPr>
                      <p:cNvPr id="3078" name="Object 11">
                        <a:extLst>
                          <a:ext uri="{FF2B5EF4-FFF2-40B4-BE49-F238E27FC236}">
                            <a16:creationId xmlns:a16="http://schemas.microsoft.com/office/drawing/2014/main" id="{3D5CE9C3-F6CF-4D3A-BD2B-0F670F275F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923" y="5716989"/>
                        <a:ext cx="2105381" cy="383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Нижний колонтитул 4">
            <a:extLst>
              <a:ext uri="{FF2B5EF4-FFF2-40B4-BE49-F238E27FC236}">
                <a16:creationId xmlns:a16="http://schemas.microsoft.com/office/drawing/2014/main" id="{B77F8476-0844-4D41-9A74-DA7AE88C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5254" y="6118857"/>
            <a:ext cx="2394148" cy="3780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14271" indent="-236258"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45032" indent="-189006"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3045" indent="-189006"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01058" indent="-189006" eaLnBrk="0" hangingPunct="0"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79071" indent="-189006" eaLnBrk="0" fontAlgn="base" hangingPunct="0">
              <a:spcBef>
                <a:spcPct val="0"/>
              </a:spcBef>
              <a:spcAft>
                <a:spcPct val="0"/>
              </a:spcAft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57084" indent="-189006" eaLnBrk="0" fontAlgn="base" hangingPunct="0">
              <a:spcBef>
                <a:spcPct val="0"/>
              </a:spcBef>
              <a:spcAft>
                <a:spcPct val="0"/>
              </a:spcAft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35097" indent="-189006" eaLnBrk="0" fontAlgn="base" hangingPunct="0">
              <a:spcBef>
                <a:spcPct val="0"/>
              </a:spcBef>
              <a:spcAft>
                <a:spcPct val="0"/>
              </a:spcAft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13110" indent="-189006" eaLnBrk="0" fontAlgn="base" hangingPunct="0">
              <a:spcBef>
                <a:spcPct val="0"/>
              </a:spcBef>
              <a:spcAft>
                <a:spcPct val="0"/>
              </a:spcAft>
              <a:defRPr sz="198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158">
                <a:solidFill>
                  <a:schemeClr val="bg2"/>
                </a:solidFill>
              </a:rPr>
              <a:t> Abraamyan Kh.U. et al.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D13F27-0F79-4C33-98B0-421DC6016F27}"/>
              </a:ext>
            </a:extLst>
          </p:cNvPr>
          <p:cNvSpPr/>
          <p:nvPr/>
        </p:nvSpPr>
        <p:spPr>
          <a:xfrm>
            <a:off x="2350622" y="21115"/>
            <a:ext cx="5378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XXIII  I n t e r n a t </a:t>
            </a:r>
            <a:r>
              <a:rPr lang="en-US" dirty="0" err="1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n a l  B a l d </a:t>
            </a:r>
            <a:r>
              <a:rPr lang="en-US" dirty="0" err="1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  S e m </a:t>
            </a:r>
            <a:r>
              <a:rPr lang="en-US" dirty="0" err="1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 a r </a:t>
            </a:r>
            <a:endParaRPr lang="ru-RU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Дата 8">
            <a:extLst>
              <a:ext uri="{FF2B5EF4-FFF2-40B4-BE49-F238E27FC236}">
                <a16:creationId xmlns:a16="http://schemas.microsoft.com/office/drawing/2014/main" id="{7BD74911-1C5D-4800-B874-8B7943ABD73E}"/>
              </a:ext>
            </a:extLst>
          </p:cNvPr>
          <p:cNvSpPr txBox="1">
            <a:spLocks noGrp="1"/>
          </p:cNvSpPr>
          <p:nvPr/>
        </p:nvSpPr>
        <p:spPr bwMode="auto">
          <a:xfrm>
            <a:off x="2079128" y="6101794"/>
            <a:ext cx="1575098" cy="3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158">
                <a:solidFill>
                  <a:schemeClr val="bg2"/>
                </a:solidFill>
              </a:rPr>
              <a:t>21.09.1</a:t>
            </a:r>
            <a:r>
              <a:rPr lang="ru-RU" altLang="ru-RU" sz="1158">
                <a:solidFill>
                  <a:schemeClr val="bg2"/>
                </a:solidFill>
              </a:rPr>
              <a:t>6</a:t>
            </a:r>
            <a:endParaRPr lang="en-US" altLang="ru-RU" sz="1158">
              <a:solidFill>
                <a:schemeClr val="bg2"/>
              </a:solidFill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003E0A3E-0AF6-AC06-435E-0DECCACB09FF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46</a:t>
            </a:fld>
            <a:endParaRPr lang="ru-RU" sz="1323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A3F88-5AA2-47EE-B616-754776AE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49" y="1465493"/>
            <a:ext cx="3251264" cy="348622"/>
          </a:xfrm>
        </p:spPr>
        <p:txBody>
          <a:bodyPr>
            <a:normAutofit/>
          </a:bodyPr>
          <a:lstStyle/>
          <a:p>
            <a:r>
              <a:rPr lang="ru-RU" sz="1736" b="1" dirty="0">
                <a:latin typeface="Times New Roman" panose="02020603050405020304" pitchFamily="18" charset="0"/>
                <a:ea typeface="CMSY8"/>
              </a:rPr>
              <a:t>Измерения без мишени</a:t>
            </a:r>
            <a:endParaRPr lang="ru-RU" sz="1736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7AC804C-465A-DDE5-0CAF-B69DE5567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488" dirty="0">
                <a:latin typeface="Arial" panose="020B0604020202020204" pitchFamily="34" charset="0"/>
                <a:ea typeface="Times New Roman" panose="02020603050405020304" pitchFamily="18" charset="0"/>
              </a:rPr>
              <a:t>Распределения по инвариантной массе пар </a:t>
            </a:r>
            <a:r>
              <a:rPr lang="ru-RU" sz="1488" dirty="0" err="1">
                <a:latin typeface="Arial" panose="020B0604020202020204" pitchFamily="34" charset="0"/>
                <a:ea typeface="Times New Roman" panose="02020603050405020304" pitchFamily="18" charset="0"/>
              </a:rPr>
              <a:t>γγ</a:t>
            </a:r>
            <a:r>
              <a:rPr lang="ru-RU" sz="1488" dirty="0">
                <a:latin typeface="Arial" panose="020B0604020202020204" pitchFamily="34" charset="0"/>
                <a:ea typeface="Times New Roman" panose="02020603050405020304" pitchFamily="18" charset="0"/>
              </a:rPr>
              <a:t> при условии отбора </a:t>
            </a:r>
            <a:r>
              <a:rPr lang="en-US" sz="1488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ru-RU" sz="1488" dirty="0">
                <a:latin typeface="Arial" panose="020B0604020202020204" pitchFamily="34" charset="0"/>
                <a:ea typeface="Times New Roman" panose="02020603050405020304" pitchFamily="18" charset="0"/>
              </a:rPr>
              <a:t>γ&gt;50 МэВ в двух одинаковых сериях (по 125 ускорительных циклов) измерений на пучке дейтронов с импульсом 2.75 ГэВ/</a:t>
            </a:r>
            <a:r>
              <a:rPr lang="en-US" sz="1488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ru-RU" sz="1488" dirty="0">
                <a:latin typeface="Arial" panose="020B0604020202020204" pitchFamily="34" charset="0"/>
                <a:ea typeface="Times New Roman" panose="02020603050405020304" pitchFamily="18" charset="0"/>
              </a:rPr>
              <a:t> на нуклон: с пустой мишенью (пунктирная гистограмма) и с углеродной мишенью (сплошная гистограмма).</a:t>
            </a:r>
            <a:endParaRPr lang="ru-RU" dirty="0"/>
          </a:p>
        </p:txBody>
      </p:sp>
      <p:pic>
        <p:nvPicPr>
          <p:cNvPr id="9" name="Объект 8" descr="fig3">
            <a:extLst>
              <a:ext uri="{FF2B5EF4-FFF2-40B4-BE49-F238E27FC236}">
                <a16:creationId xmlns:a16="http://schemas.microsoft.com/office/drawing/2014/main" id="{12AC08CD-6EB6-9D28-11BC-5970B9DAF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 r="5364"/>
          <a:stretch/>
        </p:blipFill>
        <p:spPr bwMode="auto">
          <a:xfrm>
            <a:off x="4285578" y="1780509"/>
            <a:ext cx="5103316" cy="3990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695926E1-609E-FF94-915D-C0A3D358BFF7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47</a:t>
            </a:fld>
            <a:endParaRPr lang="ru-RU" sz="1323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387A27-98BC-497E-403F-4ED432997D00}"/>
              </a:ext>
            </a:extLst>
          </p:cNvPr>
          <p:cNvSpPr/>
          <p:nvPr/>
        </p:nvSpPr>
        <p:spPr>
          <a:xfrm>
            <a:off x="3926482" y="900037"/>
            <a:ext cx="2227661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323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Гл. 2. Метод регистрации …</a:t>
            </a:r>
          </a:p>
        </p:txBody>
      </p:sp>
      <p:sp>
        <p:nvSpPr>
          <p:cNvPr id="4" name="Нижний колонтитул 10">
            <a:extLst>
              <a:ext uri="{FF2B5EF4-FFF2-40B4-BE49-F238E27FC236}">
                <a16:creationId xmlns:a16="http://schemas.microsoft.com/office/drawing/2014/main" id="{9653CE01-1C03-5E66-2977-F73DA9B2E665}"/>
              </a:ext>
            </a:extLst>
          </p:cNvPr>
          <p:cNvSpPr txBox="1">
            <a:spLocks noGrp="1"/>
          </p:cNvSpPr>
          <p:nvPr/>
        </p:nvSpPr>
        <p:spPr bwMode="auto">
          <a:xfrm>
            <a:off x="2214137" y="6343475"/>
            <a:ext cx="5284613" cy="2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Абраамян Х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kumimoji="0" lang="en-US" altLang="ru-RU" sz="1323" kern="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Рождение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π⁰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 и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η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-мезонов</a:t>
            </a:r>
            <a:r>
              <a:rPr lang="en-US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…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7" name="Дата 8">
            <a:extLst>
              <a:ext uri="{FF2B5EF4-FFF2-40B4-BE49-F238E27FC236}">
                <a16:creationId xmlns:a16="http://schemas.microsoft.com/office/drawing/2014/main" id="{A191B9A6-A746-E1B7-242E-BE8A098AB600}"/>
              </a:ext>
            </a:extLst>
          </p:cNvPr>
          <p:cNvSpPr txBox="1">
            <a:spLocks noGrp="1"/>
          </p:cNvSpPr>
          <p:nvPr/>
        </p:nvSpPr>
        <p:spPr bwMode="auto">
          <a:xfrm>
            <a:off x="-886" y="6343475"/>
            <a:ext cx="1278712" cy="2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56026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ru-RU" sz="1158" kern="0" dirty="0">
                <a:solidFill>
                  <a:srgbClr val="A08366"/>
                </a:solidFill>
              </a:rPr>
              <a:t>         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30</a:t>
            </a:r>
            <a:r>
              <a:rPr kumimoji="0" lang="en-US" altLang="ru-RU" sz="1323" kern="0" dirty="0">
                <a:solidFill>
                  <a:srgbClr val="A08366"/>
                </a:solidFill>
              </a:rPr>
              <a:t>.05.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2024</a:t>
            </a:r>
            <a:endParaRPr kumimoji="0" lang="en-US" altLang="ru-RU" sz="1323" kern="0" dirty="0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4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A3F88-5AA2-47EE-B616-754776AE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67" y="1453841"/>
            <a:ext cx="8568531" cy="945059"/>
          </a:xfrm>
        </p:spPr>
        <p:txBody>
          <a:bodyPr>
            <a:normAutofit/>
          </a:bodyPr>
          <a:lstStyle/>
          <a:p>
            <a:r>
              <a:rPr lang="ru-RU" sz="19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2.1. Установка, триггер</a:t>
            </a:r>
            <a:endParaRPr lang="ru-RU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Текст 12">
                <a:extLst>
                  <a:ext uri="{FF2B5EF4-FFF2-40B4-BE49-F238E27FC236}">
                    <a16:creationId xmlns:a16="http://schemas.microsoft.com/office/drawing/2014/main" id="{5BE657A4-3863-378B-DA64-025403C5F157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092067" y="2140455"/>
                <a:ext cx="4200260" cy="340221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800" dirty="0">
                    <a:latin typeface="Arial" panose="020B0604020202020204" pitchFamily="34" charset="0"/>
                    <a:ea typeface="CMSY8"/>
                  </a:rPr>
                  <a:t>Распределение </a:t>
                </a:r>
                <a:r>
                  <a:rPr lang="ru-RU" sz="1800" dirty="0" err="1">
                    <a:latin typeface="Arial" panose="020B0604020202020204" pitchFamily="34" charset="0"/>
                    <a:ea typeface="CMSY8"/>
                  </a:rPr>
                  <a:t>аксептанса</a:t>
                </a:r>
                <a:r>
                  <a:rPr lang="ru-RU" sz="1800" dirty="0">
                    <a:latin typeface="Arial" panose="020B0604020202020204" pitchFamily="34" charset="0"/>
                    <a:ea typeface="CMSY8"/>
                  </a:rPr>
                  <a:t> установки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MSY8"/>
                      </a:rPr>
                      <m:t>η</m:t>
                    </m:r>
                    <m:r>
                      <a:rPr lang="en-US" sz="1800" i="1">
                        <a:latin typeface="Cambria Math" panose="02040503050406030204" pitchFamily="18" charset="0"/>
                        <a:ea typeface="CMSY8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ru-RU" sz="1800" dirty="0">
                    <a:latin typeface="Arial" panose="020B0604020202020204" pitchFamily="34" charset="0"/>
                    <a:ea typeface="CMSY8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ru-RU" sz="1800" dirty="0">
                    <a:latin typeface="Arial" panose="020B0604020202020204" pitchFamily="34" charset="0"/>
                    <a:ea typeface="CMSY8"/>
                  </a:rPr>
                  <a:t>, умноженного на эффективность регистрации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  <a:ea typeface="CMSY8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ru-RU" sz="1800" dirty="0">
                    <a:latin typeface="Arial" panose="020B0604020202020204" pitchFamily="34" charset="0"/>
                    <a:ea typeface="CMSY8"/>
                  </a:rPr>
                  <a:t>, по кумулятивному числу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  <a:ea typeface="CMSY8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ru-RU" sz="1800" dirty="0">
                    <a:latin typeface="Arial" panose="020B0604020202020204" pitchFamily="34" charset="0"/>
                    <a:ea typeface="CMSY8"/>
                  </a:rPr>
                  <a:t> и по квадрату поперечного импульса π</a:t>
                </a:r>
                <a:r>
                  <a:rPr lang="ru-RU" sz="1800" baseline="30000" dirty="0">
                    <a:latin typeface="Arial" panose="020B0604020202020204" pitchFamily="34" charset="0"/>
                    <a:ea typeface="CMSY8"/>
                  </a:rPr>
                  <a:t>0</a:t>
                </a:r>
                <a:r>
                  <a:rPr lang="ru-RU" sz="1800" dirty="0">
                    <a:latin typeface="Arial" panose="020B0604020202020204" pitchFamily="34" charset="0"/>
                    <a:ea typeface="CMSY8"/>
                  </a:rPr>
                  <a:t>-мезонов</a:t>
                </a:r>
                <a:r>
                  <a:rPr lang="en-US" sz="1800" dirty="0">
                    <a:latin typeface="Arial" panose="020B0604020202020204" pitchFamily="34" charset="0"/>
                    <a:ea typeface="CMSY8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ea typeface="CMSY8"/>
                    <a:cs typeface="Arial" panose="020B0604020202020204" pitchFamily="34" charset="0"/>
                  </a:rPr>
                  <a:t>в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экспериментах на выведенных пучках Синхрофазотрона ОИЯИ, при порогах дискриминаторов 1.5 ГэВ.</a:t>
                </a:r>
                <a:endParaRPr lang="ru-RU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Текст 12">
                <a:extLst>
                  <a:ext uri="{FF2B5EF4-FFF2-40B4-BE49-F238E27FC236}">
                    <a16:creationId xmlns:a16="http://schemas.microsoft.com/office/drawing/2014/main" id="{5BE657A4-3863-378B-DA64-025403C5F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092067" y="2140455"/>
                <a:ext cx="4200260" cy="3402211"/>
              </a:xfrm>
              <a:blipFill>
                <a:blip r:embed="rId2"/>
                <a:stretch>
                  <a:fillRect l="-3338" r="-3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Место для изображения из Интернета 6" descr="Ris 2_9-m">
            <a:extLst>
              <a:ext uri="{FF2B5EF4-FFF2-40B4-BE49-F238E27FC236}">
                <a16:creationId xmlns:a16="http://schemas.microsoft.com/office/drawing/2014/main" id="{ADCFC45A-0923-C0F2-BE08-7054C5F40CCA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/>
          <a:stretch/>
        </p:blipFill>
        <p:spPr bwMode="auto">
          <a:xfrm>
            <a:off x="5722642" y="1008912"/>
            <a:ext cx="4252976" cy="519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1141D19-4053-A229-1FC6-0C98EE01856D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  <a:ln/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48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111932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B0D69-FE61-7545-220F-D99120B0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151955"/>
            <a:ext cx="8694539" cy="504556"/>
          </a:xfrm>
        </p:spPr>
        <p:txBody>
          <a:bodyPr>
            <a:normAutofit/>
          </a:bodyPr>
          <a:lstStyle/>
          <a:p>
            <a:r>
              <a:rPr lang="ru-RU" sz="2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3.2. Отбор γ-квантов и пар </a:t>
            </a:r>
            <a:r>
              <a:rPr lang="el-GR" sz="2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ru-RU" sz="2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 поперечному импульсу</a:t>
            </a:r>
            <a:endParaRPr lang="ru-RU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416C4E12-4160-3DCF-4BD0-A77A5297FFD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96982" y="1453525"/>
                <a:ext cx="8691913" cy="1217722"/>
              </a:xfrm>
            </p:spPr>
            <p:txBody>
              <a:bodyPr>
                <a:noAutofit/>
              </a:bodyPr>
              <a:lstStyle/>
              <a:p>
                <a:r>
                  <a:rPr lang="ru-RU" sz="1700" b="0" dirty="0">
                    <a:ea typeface="Times New Roman" panose="02020603050405020304" pitchFamily="18" charset="0"/>
                  </a:rPr>
                  <a:t>Распределение по инвариантной массе попарно скомбинированных γ-квантов при условии отбора:</a:t>
                </a:r>
                <a:r>
                  <a:rPr lang="en-US" sz="1700" b="0" i="1" dirty="0">
                    <a:ea typeface="Times New Roman" panose="02020603050405020304" pitchFamily="18" charset="0"/>
                  </a:rPr>
                  <a:t> E</a:t>
                </a:r>
                <a:r>
                  <a:rPr lang="ru-RU" sz="1700" b="0" i="1" baseline="-25000" dirty="0">
                    <a:ea typeface="Times New Roman" panose="02020603050405020304" pitchFamily="18" charset="0"/>
                  </a:rPr>
                  <a:t>γ</a:t>
                </a:r>
                <a:r>
                  <a:rPr lang="ru-RU" sz="1700" b="0" dirty="0">
                    <a:ea typeface="Times New Roman" panose="02020603050405020304" pitchFamily="18" charset="0"/>
                  </a:rPr>
                  <a:t>  ≥ 500 МэВ (левый рисунок), </a:t>
                </a:r>
                <a:r>
                  <a:rPr lang="ru-RU" sz="1700" dirty="0">
                    <a:ea typeface="Times New Roman" panose="02020603050405020304" pitchFamily="18" charset="0"/>
                  </a:rPr>
                  <a:t>поперечный импульс каждого γ-кванта</a:t>
                </a:r>
                <a:r>
                  <a:rPr lang="ru-RU" sz="1700" b="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7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7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ru-RU" sz="17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𝛾</m:t>
                        </m:r>
                        <m:r>
                          <a:rPr lang="ru-RU" sz="17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ru-RU" sz="1700" b="0" dirty="0">
                    <a:ea typeface="Times New Roman" panose="02020603050405020304" pitchFamily="18" charset="0"/>
                  </a:rPr>
                  <a:t> ≥ 180 МэВ (второй рисунок), то же, но после дополнительного обрезания по </a:t>
                </a:r>
                <a:r>
                  <a:rPr lang="ru-RU" sz="1700" dirty="0">
                    <a:cs typeface="Arial" panose="020B0604020202020204" pitchFamily="34" charset="0"/>
                  </a:rPr>
                  <a:t>поперечному импульсу пар </a:t>
                </a:r>
                <a:r>
                  <a:rPr lang="ru-RU" sz="1700" b="0" dirty="0" err="1">
                    <a:cs typeface="Arial" panose="020B0604020202020204" pitchFamily="34" charset="0"/>
                  </a:rPr>
                  <a:t>γγ</a:t>
                </a:r>
                <a:r>
                  <a:rPr lang="ru-RU" sz="1700" b="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ru-RU" sz="1700" b="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u-RU" sz="17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7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7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17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700" b="0" i="1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ru-RU" sz="17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7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7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17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7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700" b="0" i="1">
                        <a:latin typeface="Cambria Math" panose="02040503050406030204" pitchFamily="18" charset="0"/>
                      </a:rPr>
                      <m:t>≥0.025</m:t>
                    </m:r>
                  </m:oMath>
                </a14:m>
                <a:r>
                  <a:rPr lang="ru-RU" sz="1700" b="0" dirty="0">
                    <a:cs typeface="Arial" panose="020B0604020202020204" pitchFamily="34" charset="0"/>
                  </a:rPr>
                  <a:t> (ГэВ/</a:t>
                </a:r>
                <a:r>
                  <a:rPr lang="en-US" sz="1700" b="0" dirty="0">
                    <a:cs typeface="Arial" panose="020B0604020202020204" pitchFamily="34" charset="0"/>
                  </a:rPr>
                  <a:t>c</a:t>
                </a:r>
                <a:r>
                  <a:rPr lang="ru-RU" sz="1700" b="0" dirty="0">
                    <a:cs typeface="Arial" panose="020B0604020202020204" pitchFamily="34" charset="0"/>
                  </a:rPr>
                  <a:t>)</a:t>
                </a:r>
                <a:r>
                  <a:rPr lang="ru-RU" sz="1700" b="0" baseline="30000" dirty="0">
                    <a:cs typeface="Arial" panose="020B0604020202020204" pitchFamily="34" charset="0"/>
                  </a:rPr>
                  <a:t>2</a:t>
                </a:r>
                <a:r>
                  <a:rPr lang="ru-RU" sz="1700" b="0" dirty="0">
                    <a:cs typeface="Arial" panose="020B0604020202020204" pitchFamily="34" charset="0"/>
                  </a:rPr>
                  <a:t>  (правый рисунок)</a:t>
                </a:r>
                <a:r>
                  <a:rPr lang="ru-RU" sz="1700" b="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ru-RU" sz="1700" b="0" dirty="0">
                    <a:ea typeface="Times New Roman" panose="02020603050405020304" pitchFamily="18" charset="0"/>
                  </a:rPr>
                  <a:t>Точечная гистограмма во вставке – события π</a:t>
                </a:r>
                <a:r>
                  <a:rPr lang="ru-RU" sz="1700" b="0" baseline="30000" dirty="0">
                    <a:ea typeface="Times New Roman" panose="02020603050405020304" pitchFamily="18" charset="0"/>
                  </a:rPr>
                  <a:t>0 </a:t>
                </a:r>
                <a:r>
                  <a:rPr lang="ru-RU" sz="1700" b="0" dirty="0">
                    <a:ea typeface="Times New Roman" panose="02020603050405020304" pitchFamily="18" charset="0"/>
                  </a:rPr>
                  <a:t>→ </a:t>
                </a:r>
                <a:r>
                  <a:rPr lang="ru-RU" sz="1700" b="0" dirty="0" err="1">
                    <a:ea typeface="Times New Roman" panose="02020603050405020304" pitchFamily="18" charset="0"/>
                  </a:rPr>
                  <a:t>γγ</a:t>
                </a:r>
                <a:r>
                  <a:rPr lang="ru-RU" sz="1700" b="0" dirty="0">
                    <a:ea typeface="Times New Roman" panose="02020603050405020304" pitchFamily="18" charset="0"/>
                  </a:rPr>
                  <a:t>, полученные методом Монте-Карло, с учетом реальных условий работы экспериментальной аппаратуры и критериев отбора. Нормировка фона по числу пар в интервале масс 300-450 МэВ.</a:t>
                </a:r>
                <a:endParaRPr lang="ru-RU" sz="1700" b="0" dirty="0"/>
              </a:p>
            </p:txBody>
          </p:sp>
        </mc:Choice>
        <mc:Fallback xmlns="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416C4E12-4160-3DCF-4BD0-A77A5297F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6982" y="1453525"/>
                <a:ext cx="8691913" cy="1217722"/>
              </a:xfrm>
              <a:blipFill>
                <a:blip r:embed="rId3"/>
                <a:stretch>
                  <a:fillRect l="-1473" t="-65000" r="-912" b="-1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557FA4-627D-7C14-C39B-943CA30A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mtClean="0"/>
              <a:t>49</a:t>
            </a:fld>
            <a:endParaRPr lang="ru-RU"/>
          </a:p>
        </p:txBody>
      </p:sp>
      <p:pic>
        <p:nvPicPr>
          <p:cNvPr id="10" name="Объект 9" descr="Mgg_CC_500">
            <a:extLst>
              <a:ext uri="{FF2B5EF4-FFF2-40B4-BE49-F238E27FC236}">
                <a16:creationId xmlns:a16="http://schemas.microsoft.com/office/drawing/2014/main" id="{21FB305A-34EC-A5B0-D930-122AD6FB8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12512" r="8491" b="1528"/>
          <a:stretch/>
        </p:blipFill>
        <p:spPr bwMode="auto">
          <a:xfrm>
            <a:off x="245514" y="3029722"/>
            <a:ext cx="3178091" cy="353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2">
            <a:extLst>
              <a:ext uri="{FF2B5EF4-FFF2-40B4-BE49-F238E27FC236}">
                <a16:creationId xmlns:a16="http://schemas.microsoft.com/office/drawing/2014/main" id="{14577A6F-7B53-9997-403C-A8507A85C7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6188"/>
          <a:stretch/>
        </p:blipFill>
        <p:spPr bwMode="auto">
          <a:xfrm>
            <a:off x="6559059" y="2839503"/>
            <a:ext cx="2950079" cy="3571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Объект 5" descr="Сохр0006">
            <a:extLst>
              <a:ext uri="{FF2B5EF4-FFF2-40B4-BE49-F238E27FC236}">
                <a16:creationId xmlns:a16="http://schemas.microsoft.com/office/drawing/2014/main" id="{B59A9362-E104-C785-A826-4BC70789DB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r="9007"/>
          <a:stretch/>
        </p:blipFill>
        <p:spPr bwMode="auto">
          <a:xfrm>
            <a:off x="3629491" y="2882556"/>
            <a:ext cx="2819746" cy="359778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Нижний колонтитул 10">
            <a:extLst>
              <a:ext uri="{FF2B5EF4-FFF2-40B4-BE49-F238E27FC236}">
                <a16:creationId xmlns:a16="http://schemas.microsoft.com/office/drawing/2014/main" id="{44C405EE-7B12-91C8-48D3-8B4DD1D10024}"/>
              </a:ext>
            </a:extLst>
          </p:cNvPr>
          <p:cNvSpPr txBox="1">
            <a:spLocks noGrp="1"/>
          </p:cNvSpPr>
          <p:nvPr/>
        </p:nvSpPr>
        <p:spPr bwMode="auto">
          <a:xfrm>
            <a:off x="2214137" y="6343475"/>
            <a:ext cx="5284613" cy="2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Абраамян Х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kumimoji="0" lang="en-US" altLang="ru-RU" sz="1323" kern="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Рождение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π⁰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 и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η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-мезонов</a:t>
            </a:r>
            <a:r>
              <a:rPr lang="en-US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…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Дата 8">
            <a:extLst>
              <a:ext uri="{FF2B5EF4-FFF2-40B4-BE49-F238E27FC236}">
                <a16:creationId xmlns:a16="http://schemas.microsoft.com/office/drawing/2014/main" id="{CA4F98E9-9D9C-752E-D9AC-64D79B8321F8}"/>
              </a:ext>
            </a:extLst>
          </p:cNvPr>
          <p:cNvSpPr txBox="1">
            <a:spLocks noGrp="1"/>
          </p:cNvSpPr>
          <p:nvPr/>
        </p:nvSpPr>
        <p:spPr bwMode="auto">
          <a:xfrm>
            <a:off x="-886" y="6343475"/>
            <a:ext cx="1278712" cy="2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56026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ru-RU" sz="1158" kern="0" dirty="0">
                <a:solidFill>
                  <a:srgbClr val="A08366"/>
                </a:solidFill>
              </a:rPr>
              <a:t>         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30</a:t>
            </a:r>
            <a:r>
              <a:rPr kumimoji="0" lang="en-US" altLang="ru-RU" sz="1323" kern="0" dirty="0">
                <a:solidFill>
                  <a:srgbClr val="A08366"/>
                </a:solidFill>
              </a:rPr>
              <a:t>.05.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2024</a:t>
            </a:r>
            <a:endParaRPr kumimoji="0" lang="en-US" altLang="ru-RU" sz="1323" kern="0" dirty="0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91DC720-7185-2D4E-DF26-EC347D5F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526"/>
            <a:ext cx="3786797" cy="1103211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ea typeface="Times New Roman" panose="02020603050405020304" pitchFamily="18" charset="0"/>
              </a:rPr>
              <a:t>Установка ФОТОН </a:t>
            </a:r>
            <a:br>
              <a:rPr lang="ru-RU" sz="2300" dirty="0">
                <a:ea typeface="Times New Roman" panose="02020603050405020304" pitchFamily="18" charset="0"/>
              </a:rPr>
            </a:br>
            <a:r>
              <a:rPr lang="ru-RU" sz="2300" dirty="0">
                <a:ea typeface="Times New Roman" panose="02020603050405020304" pitchFamily="18" charset="0"/>
              </a:rPr>
              <a:t>в экспериментах на выведенных  пучках Синхрофазотрона</a:t>
            </a:r>
            <a:endParaRPr lang="ru-RU" sz="23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D0280-201E-AAF8-D936-948B80FA9C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3" r="643"/>
          <a:stretch>
            <a:fillRect/>
          </a:stretch>
        </p:blipFill>
        <p:spPr>
          <a:xfrm>
            <a:off x="3528689" y="923355"/>
            <a:ext cx="6551936" cy="4684328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F49D903B-D34C-50C6-059F-2AB351B9C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822" y="2908080"/>
            <a:ext cx="3786798" cy="315150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S1-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5 – сцинтилляционные счетчики </a:t>
            </a:r>
          </a:p>
          <a:p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С</a:t>
            </a:r>
            <a:r>
              <a:rPr lang="ru-RU" sz="18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– пороговый газовый счетчик, </a:t>
            </a:r>
          </a:p>
          <a:p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– сцинтилляционный счетчик, работающий в режиме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антисовпадений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М – мишень, </a:t>
            </a:r>
          </a:p>
          <a:p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SH –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годоскопические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сцинтилляционные счетчики, </a:t>
            </a:r>
          </a:p>
          <a:p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ru-RU" sz="18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– γ-спектрометры из свинцового стекла.</a:t>
            </a:r>
            <a:endParaRPr lang="ru-RU" sz="1800" dirty="0"/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EB7AF25E-86F7-C4DB-8B0B-486D3A94E7B7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5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4202967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9B59F0-6EF4-49C3-A78D-EDE379A8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5" y="1246556"/>
            <a:ext cx="8694539" cy="622429"/>
          </a:xfrm>
        </p:spPr>
        <p:txBody>
          <a:bodyPr>
            <a:normAutofit/>
          </a:bodyPr>
          <a:lstStyle/>
          <a:p>
            <a:r>
              <a:rPr lang="ru-RU" sz="1736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Отбор γ-квантов по энергии</a:t>
            </a:r>
            <a:endParaRPr lang="ru-RU" sz="1736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70D3D88-6D55-C915-DA6D-71D55B43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6" y="1847455"/>
            <a:ext cx="8691913" cy="681229"/>
          </a:xfrm>
        </p:spPr>
        <p:txBody>
          <a:bodyPr>
            <a:noAutofit/>
          </a:bodyPr>
          <a:lstStyle/>
          <a:p>
            <a:r>
              <a:rPr lang="ru-RU" sz="1488" b="0" dirty="0">
                <a:latin typeface="+mj-lt"/>
                <a:ea typeface="Times New Roman" panose="02020603050405020304" pitchFamily="18" charset="0"/>
              </a:rPr>
              <a:t>То же, что и на предыдущем рисунке, но для реакции </a:t>
            </a:r>
            <a:r>
              <a:rPr lang="en-US" sz="1488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488" b="0" dirty="0">
                <a:latin typeface="+mj-lt"/>
                <a:ea typeface="Times New Roman" panose="02020603050405020304" pitchFamily="18" charset="0"/>
              </a:rPr>
              <a:t>+</a:t>
            </a:r>
            <a:r>
              <a:rPr lang="en-US" sz="1488" b="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1488" b="0" dirty="0">
                <a:latin typeface="+mj-lt"/>
                <a:ea typeface="Times New Roman" panose="02020603050405020304" pitchFamily="18" charset="0"/>
              </a:rPr>
              <a:t>. Пунктирная гистограмма – фон, полученный методом смешивания событий, </a:t>
            </a:r>
            <a:r>
              <a:rPr lang="ru-RU" sz="1488" b="0" dirty="0" err="1">
                <a:latin typeface="+mj-lt"/>
                <a:ea typeface="Times New Roman" panose="02020603050405020304" pitchFamily="18" charset="0"/>
              </a:rPr>
              <a:t>описаннм</a:t>
            </a:r>
            <a:r>
              <a:rPr lang="ru-RU" sz="1488" b="0" dirty="0">
                <a:latin typeface="+mj-lt"/>
                <a:ea typeface="Times New Roman" panose="02020603050405020304" pitchFamily="18" charset="0"/>
              </a:rPr>
              <a:t> выше. Нормировка фона по числу событий в интервале масс 300-500 МэВ. </a:t>
            </a:r>
            <a:endParaRPr lang="ru-RU" sz="1488" b="0" dirty="0">
              <a:latin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D318B7-5523-13CF-D404-285A1AF3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z="1323"/>
              <a:t>50</a:t>
            </a:fld>
            <a:endParaRPr lang="ru-RU" sz="1323" dirty="0"/>
          </a:p>
        </p:txBody>
      </p:sp>
      <p:pic>
        <p:nvPicPr>
          <p:cNvPr id="11" name="Объект 9" descr="Mgg_CC_500">
            <a:extLst>
              <a:ext uri="{FF2B5EF4-FFF2-40B4-BE49-F238E27FC236}">
                <a16:creationId xmlns:a16="http://schemas.microsoft.com/office/drawing/2014/main" id="{65B290FC-769E-A4CE-3737-3939ED260E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/>
          <a:stretch/>
        </p:blipFill>
        <p:spPr bwMode="auto">
          <a:xfrm>
            <a:off x="1322928" y="2539182"/>
            <a:ext cx="4040315" cy="384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0" descr="CC1500">
            <a:extLst>
              <a:ext uri="{FF2B5EF4-FFF2-40B4-BE49-F238E27FC236}">
                <a16:creationId xmlns:a16="http://schemas.microsoft.com/office/drawing/2014/main" id="{A5CB7FBB-C1FC-8FFB-E7BF-538C0CBED5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"/>
          <a:stretch/>
        </p:blipFill>
        <p:spPr bwMode="auto">
          <a:xfrm>
            <a:off x="5359875" y="2411076"/>
            <a:ext cx="3224225" cy="39097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Нижний колонтитул 10">
            <a:extLst>
              <a:ext uri="{FF2B5EF4-FFF2-40B4-BE49-F238E27FC236}">
                <a16:creationId xmlns:a16="http://schemas.microsoft.com/office/drawing/2014/main" id="{F6C7BD32-9059-5962-1DFD-253D1E82D2F7}"/>
              </a:ext>
            </a:extLst>
          </p:cNvPr>
          <p:cNvSpPr txBox="1">
            <a:spLocks noGrp="1"/>
          </p:cNvSpPr>
          <p:nvPr/>
        </p:nvSpPr>
        <p:spPr bwMode="auto">
          <a:xfrm>
            <a:off x="2214137" y="6343475"/>
            <a:ext cx="5284613" cy="2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Абраамян Х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kumimoji="0" lang="en-US" altLang="ru-RU" sz="1323" kern="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Рождение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π⁰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 и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η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-мезонов</a:t>
            </a:r>
            <a:r>
              <a:rPr lang="en-US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…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56B91F5-4959-8904-71F2-E428B2352F83}"/>
              </a:ext>
            </a:extLst>
          </p:cNvPr>
          <p:cNvSpPr/>
          <p:nvPr/>
        </p:nvSpPr>
        <p:spPr>
          <a:xfrm>
            <a:off x="3926482" y="900037"/>
            <a:ext cx="2227661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323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Гл. 2. Метод регистрации …</a:t>
            </a:r>
          </a:p>
        </p:txBody>
      </p:sp>
      <p:sp>
        <p:nvSpPr>
          <p:cNvPr id="2" name="Дата 8">
            <a:extLst>
              <a:ext uri="{FF2B5EF4-FFF2-40B4-BE49-F238E27FC236}">
                <a16:creationId xmlns:a16="http://schemas.microsoft.com/office/drawing/2014/main" id="{5EB65247-C11A-4FD1-7938-C063E7E37354}"/>
              </a:ext>
            </a:extLst>
          </p:cNvPr>
          <p:cNvSpPr txBox="1">
            <a:spLocks noGrp="1"/>
          </p:cNvSpPr>
          <p:nvPr/>
        </p:nvSpPr>
        <p:spPr bwMode="auto">
          <a:xfrm>
            <a:off x="-886" y="6343475"/>
            <a:ext cx="1278712" cy="2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56026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ru-RU" sz="1158" kern="0" dirty="0">
                <a:solidFill>
                  <a:srgbClr val="A08366"/>
                </a:solidFill>
              </a:rPr>
              <a:t>         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30</a:t>
            </a:r>
            <a:r>
              <a:rPr kumimoji="0" lang="en-US" altLang="ru-RU" sz="1323" kern="0" dirty="0">
                <a:solidFill>
                  <a:srgbClr val="A08366"/>
                </a:solidFill>
              </a:rPr>
              <a:t>.05.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2024</a:t>
            </a:r>
            <a:endParaRPr kumimoji="0" lang="en-US" altLang="ru-RU" sz="1323" kern="0" dirty="0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81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3CFF762-26BB-EA08-EF1C-06A2E83E04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4663" y="2019928"/>
                <a:ext cx="8694539" cy="604837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1571" dirty="0">
                    <a:ea typeface="Times New Roman" panose="02020603050405020304" pitchFamily="18" charset="0"/>
                  </a:rPr>
                  <a:t>Распределения по инвариантной массе попарно скомбинированных γ-квантов в реакции </a:t>
                </a:r>
                <a:r>
                  <a:rPr lang="en-US" sz="1571" dirty="0">
                    <a:ea typeface="Times New Roman" panose="02020603050405020304" pitchFamily="18" charset="0"/>
                  </a:rPr>
                  <a:t>α</a:t>
                </a:r>
                <a:r>
                  <a:rPr lang="ru-RU" sz="1571" dirty="0">
                    <a:ea typeface="Times New Roman" panose="02020603050405020304" pitchFamily="18" charset="0"/>
                  </a:rPr>
                  <a:t>+</a:t>
                </a:r>
                <a:r>
                  <a:rPr lang="en-US" sz="1571" dirty="0">
                    <a:ea typeface="Times New Roman" panose="02020603050405020304" pitchFamily="18" charset="0"/>
                  </a:rPr>
                  <a:t>C</a:t>
                </a:r>
                <a:r>
                  <a:rPr lang="ru-RU" sz="1571" dirty="0">
                    <a:ea typeface="Times New Roman" panose="02020603050405020304" pitchFamily="18" charset="0"/>
                  </a:rPr>
                  <a:t> при условиях отбора: энергия каждого γ-кванта, </a:t>
                </a:r>
                <a:r>
                  <a:rPr lang="en-US" sz="1571" i="1" dirty="0">
                    <a:ea typeface="Times New Roman" panose="02020603050405020304" pitchFamily="18" charset="0"/>
                  </a:rPr>
                  <a:t>E</a:t>
                </a:r>
                <a:r>
                  <a:rPr lang="ru-RU" sz="1571" i="1" baseline="-25000" dirty="0">
                    <a:ea typeface="Times New Roman" panose="02020603050405020304" pitchFamily="18" charset="0"/>
                  </a:rPr>
                  <a:t>γ</a:t>
                </a:r>
                <a:r>
                  <a:rPr lang="ru-RU" sz="1571" dirty="0">
                    <a:ea typeface="Times New Roman" panose="02020603050405020304" pitchFamily="18" charset="0"/>
                  </a:rPr>
                  <a:t>  ≥ 500 МэВ (левый рисунок) и при более жестком отборе по энергии: </a:t>
                </a:r>
                <a:r>
                  <a:rPr lang="en-US" sz="1571" i="1" dirty="0">
                    <a:ea typeface="Times New Roman" panose="02020603050405020304" pitchFamily="18" charset="0"/>
                  </a:rPr>
                  <a:t>E</a:t>
                </a:r>
                <a:r>
                  <a:rPr lang="ru-RU" sz="1571" i="1" baseline="-25000" dirty="0">
                    <a:ea typeface="Times New Roman" panose="02020603050405020304" pitchFamily="18" charset="0"/>
                  </a:rPr>
                  <a:t>γ</a:t>
                </a:r>
                <a:r>
                  <a:rPr lang="ru-RU" sz="1571" dirty="0">
                    <a:ea typeface="Times New Roman" panose="02020603050405020304" pitchFamily="18" charset="0"/>
                  </a:rPr>
                  <a:t>  ≥ 1300 МэВ (правый рисунок). Сплошной кривой представлен результат аппроксимации  фона с помощью функции </a:t>
                </a:r>
                <a14:m>
                  <m:oMath xmlns:m="http://schemas.openxmlformats.org/officeDocument/2006/math"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ru-RU" sz="157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ru-RU" sz="157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  <m:func>
                      <m:funcPr>
                        <m:ctrlPr>
                          <a:rPr lang="ru-RU" sz="157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𝑒𝑥𝑝</m:t>
                        </m:r>
                      </m:fName>
                      <m:e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</m:e>
                    </m:func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ru-RU" sz="157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ru-RU" sz="157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1571" dirty="0">
                    <a:ea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ru-RU" sz="1571" dirty="0">
                    <a:ea typeface="Times New Roman" panose="02020603050405020304" pitchFamily="18" charset="0"/>
                  </a:rPr>
                  <a:t> измеряется в МэВ,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7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ru-RU" sz="157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ru-RU" sz="157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=45</m:t>
                    </m:r>
                  </m:oMath>
                </a14:m>
                <a:r>
                  <a:rPr lang="ru-RU" sz="1571" dirty="0">
                    <a:ea typeface="Times New Roman" panose="02020603050405020304" pitchFamily="18" charset="0"/>
                  </a:rPr>
                  <a:t> МэВ,  </a:t>
                </a:r>
                <a:r>
                  <a:rPr lang="en-US" sz="1571" i="1" dirty="0">
                    <a:ea typeface="Times New Roman" panose="02020603050405020304" pitchFamily="18" charset="0"/>
                  </a:rPr>
                  <a:t>C</a:t>
                </a:r>
                <a:r>
                  <a:rPr lang="ru-RU" sz="1571" dirty="0">
                    <a:ea typeface="Times New Roman" panose="02020603050405020304" pitchFamily="18" charset="0"/>
                  </a:rPr>
                  <a:t>=3.7±0.2,  </a:t>
                </a:r>
                <a:r>
                  <a:rPr lang="en-US" sz="1571" i="1" dirty="0">
                    <a:ea typeface="Times New Roman" panose="02020603050405020304" pitchFamily="18" charset="0"/>
                  </a:rPr>
                  <a:t>p</a:t>
                </a:r>
                <a:r>
                  <a:rPr lang="ru-RU" sz="1571" dirty="0">
                    <a:ea typeface="Times New Roman" panose="02020603050405020304" pitchFamily="18" charset="0"/>
                  </a:rPr>
                  <a:t>=1.15±0.01,  </a:t>
                </a:r>
                <a:r>
                  <a:rPr lang="en-US" sz="1571" i="1" dirty="0">
                    <a:ea typeface="Times New Roman" panose="02020603050405020304" pitchFamily="18" charset="0"/>
                  </a:rPr>
                  <a:t>B</a:t>
                </a:r>
                <a:r>
                  <a:rPr lang="ru-RU" sz="1571" dirty="0">
                    <a:ea typeface="Times New Roman" panose="02020603050405020304" pitchFamily="18" charset="0"/>
                  </a:rPr>
                  <a:t>=(0.708±0.005)∙10</a:t>
                </a:r>
                <a:r>
                  <a:rPr lang="ru-RU" sz="1571" baseline="30000" dirty="0">
                    <a:ea typeface="Times New Roman" panose="02020603050405020304" pitchFamily="18" charset="0"/>
                  </a:rPr>
                  <a:t>-5</a:t>
                </a:r>
                <a:br>
                  <a:rPr lang="ru-RU" sz="1654" b="1" dirty="0"/>
                </a:br>
                <a:endParaRPr lang="ru-RU" sz="1654" b="1" dirty="0"/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3CFF762-26BB-EA08-EF1C-06A2E83E0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4663" y="2019928"/>
                <a:ext cx="8694539" cy="604837"/>
              </a:xfrm>
              <a:blipFill>
                <a:blip r:embed="rId3"/>
                <a:stretch>
                  <a:fillRect l="-1262" t="-58000" r="-842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 descr="Mgg_aC_500">
            <a:extLst>
              <a:ext uri="{FF2B5EF4-FFF2-40B4-BE49-F238E27FC236}">
                <a16:creationId xmlns:a16="http://schemas.microsoft.com/office/drawing/2014/main" id="{91425849-EE71-9AE6-613E-13F9DE3343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/>
          <a:stretch/>
        </p:blipFill>
        <p:spPr bwMode="auto">
          <a:xfrm>
            <a:off x="1668451" y="2808501"/>
            <a:ext cx="3383482" cy="362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Mgg_aC_1300">
            <a:extLst>
              <a:ext uri="{FF2B5EF4-FFF2-40B4-BE49-F238E27FC236}">
                <a16:creationId xmlns:a16="http://schemas.microsoft.com/office/drawing/2014/main" id="{315B3862-BBDF-EBED-1D14-AEB019D382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 bwMode="auto">
          <a:xfrm>
            <a:off x="4867336" y="2808501"/>
            <a:ext cx="3607718" cy="3644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9B732CFC-E38D-DA84-6A5F-7DBF694D3322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51</a:t>
            </a:fld>
            <a:endParaRPr lang="ru-RU" sz="1323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DA5EB3-536B-69EA-33B3-D70B49AB8FE8}"/>
              </a:ext>
            </a:extLst>
          </p:cNvPr>
          <p:cNvSpPr/>
          <p:nvPr/>
        </p:nvSpPr>
        <p:spPr>
          <a:xfrm>
            <a:off x="3926482" y="900037"/>
            <a:ext cx="2227661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323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Гл. 2. Метод регистрации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31571-C176-0050-108A-33960D58AE8B}"/>
              </a:ext>
            </a:extLst>
          </p:cNvPr>
          <p:cNvSpPr txBox="1"/>
          <p:nvPr/>
        </p:nvSpPr>
        <p:spPr>
          <a:xfrm>
            <a:off x="704663" y="1332375"/>
            <a:ext cx="5040313" cy="359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36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Отбор γ-квантов по энергии</a:t>
            </a:r>
            <a:endParaRPr lang="ru-RU" sz="1736" dirty="0"/>
          </a:p>
        </p:txBody>
      </p:sp>
      <p:sp>
        <p:nvSpPr>
          <p:cNvPr id="10" name="Нижний колонтитул 10">
            <a:extLst>
              <a:ext uri="{FF2B5EF4-FFF2-40B4-BE49-F238E27FC236}">
                <a16:creationId xmlns:a16="http://schemas.microsoft.com/office/drawing/2014/main" id="{BE84AE19-C454-4A0B-103B-24B9D811806B}"/>
              </a:ext>
            </a:extLst>
          </p:cNvPr>
          <p:cNvSpPr txBox="1">
            <a:spLocks noGrp="1"/>
          </p:cNvSpPr>
          <p:nvPr/>
        </p:nvSpPr>
        <p:spPr bwMode="auto">
          <a:xfrm>
            <a:off x="2214137" y="6343475"/>
            <a:ext cx="5284613" cy="2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Абраамян Х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kumimoji="0" lang="en-US" altLang="ru-RU" sz="1323" kern="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Рождение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π⁰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 и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η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-мезонов</a:t>
            </a:r>
            <a:r>
              <a:rPr lang="en-US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…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8" name="Дата 8">
            <a:extLst>
              <a:ext uri="{FF2B5EF4-FFF2-40B4-BE49-F238E27FC236}">
                <a16:creationId xmlns:a16="http://schemas.microsoft.com/office/drawing/2014/main" id="{A04ACAAE-EAF9-BFAA-2907-549ED090FE26}"/>
              </a:ext>
            </a:extLst>
          </p:cNvPr>
          <p:cNvSpPr txBox="1">
            <a:spLocks noGrp="1"/>
          </p:cNvSpPr>
          <p:nvPr/>
        </p:nvSpPr>
        <p:spPr bwMode="auto">
          <a:xfrm>
            <a:off x="-886" y="6343475"/>
            <a:ext cx="1278712" cy="2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56026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ru-RU" sz="1158" kern="0" dirty="0">
                <a:solidFill>
                  <a:srgbClr val="A08366"/>
                </a:solidFill>
              </a:rPr>
              <a:t>         </a:t>
            </a:r>
            <a:r>
              <a:rPr kumimoji="0" lang="en-US" altLang="ru-RU" sz="1323" kern="0" dirty="0">
                <a:solidFill>
                  <a:srgbClr val="A08366"/>
                </a:solidFill>
              </a:rPr>
              <a:t>12.05.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202</a:t>
            </a:r>
            <a:r>
              <a:rPr kumimoji="0" lang="en-US" altLang="ru-RU" sz="1323" kern="0" dirty="0">
                <a:solidFill>
                  <a:srgbClr val="A0836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8200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E5F3-3A94-2588-8FDD-318AECC0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1246557"/>
            <a:ext cx="8694539" cy="529757"/>
          </a:xfrm>
        </p:spPr>
        <p:txBody>
          <a:bodyPr>
            <a:noAutofit/>
          </a:bodyPr>
          <a:lstStyle/>
          <a:p>
            <a:r>
              <a:rPr lang="ru-RU" sz="1984" b="1" i="1" spc="4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кумулятивного числа </a:t>
            </a:r>
            <a:r>
              <a:rPr lang="ru-RU" sz="1984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736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Объект 9">
                <a:extLst>
                  <a:ext uri="{FF2B5EF4-FFF2-40B4-BE49-F238E27FC236}">
                    <a16:creationId xmlns:a16="http://schemas.microsoft.com/office/drawing/2014/main" id="{6435C578-0E68-245D-FDF1-3529D798F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3043" y="1689682"/>
                <a:ext cx="8694539" cy="4896454"/>
              </a:xfrm>
            </p:spPr>
            <p:txBody>
              <a:bodyPr>
                <a:noAutofit/>
              </a:bodyPr>
              <a:lstStyle/>
              <a:p>
                <a:pPr indent="0" algn="just">
                  <a:lnSpc>
                    <a:spcPct val="150000"/>
                  </a:lnSpc>
                  <a:buNone/>
                </a:pP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Кумулятивное число определяется минимальной долей 4-импульса, приходящегося на один нуклон фрагментирующего ядра, необходимой для того, чтобы рождение инклюзивного адрона было кинематически разрешено при условии, что фрагментация происходит на одном нуклоне (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Анисимов Ю.С. и др., – ЯФ, 1997, т.60, с.1070.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Для π</a:t>
                </a:r>
                <a:r>
                  <a:rPr lang="ru-RU" sz="1406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мезонов в релятивистки инвариантном виде 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определяется формулой (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Litvinenko A.G. et.al. – JINR Rapid. Comm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., 1993,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.1,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.27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.):</a:t>
                </a:r>
              </a:p>
              <a:p>
                <a:pPr marL="0" indent="0" algn="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sz="1736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ru-RU" sz="1736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d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 </m:t>
                        </m:r>
                        <m:sSubSup>
                          <m:sSubSup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/2</m:t>
                        </m:r>
                      </m:num>
                      <m:den>
                        <m:d>
                          <m:d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 </m:t>
                        </m:r>
                        <m:d>
                          <m:d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ru-RU" sz="1736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sub>
                            </m:sSub>
                          </m:e>
                        </m:d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 </m:t>
                        </m:r>
                        <m:sSubSup>
                          <m:sSubSup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sz="173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     	 (3.9)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1406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6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1406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6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4-импульсы на нуклон в ядре, на котором происходит фрагментация (</a:t>
                </a:r>
                <a:r>
                  <a:rPr lang="en-US" sz="1406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406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во фрагментирующем ядре (</a:t>
                </a:r>
                <a:r>
                  <a:rPr lang="en-US" sz="1406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406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4-импульс π</a:t>
                </a:r>
                <a:r>
                  <a:rPr lang="ru-RU" sz="1406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мезона; </a:t>
                </a:r>
                <a:r>
                  <a:rPr lang="en-US" sz="1406" i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406" i="1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массы нуклона и π</a:t>
                </a:r>
                <a:r>
                  <a:rPr lang="ru-RU" sz="1406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мезона.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В наших экспериментах фрагментируют ядра пучка, и формула для Х приобретает вид:</a:t>
                </a:r>
              </a:p>
              <a:p>
                <a:pPr marL="744476" indent="0" algn="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sz="1736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ru-RU" sz="1736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/2</m:t>
                        </m:r>
                      </m:num>
                      <m:den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ru-RU" sz="1736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sz="1736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73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      	(3.10)</a:t>
                </a:r>
              </a:p>
              <a:p>
                <a:pPr marL="0" indent="0">
                  <a:buNone/>
                </a:pP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соответственно массы, импульсы и энергии нуклона и π</a:t>
                </a:r>
                <a:r>
                  <a:rPr lang="ru-RU" sz="1406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мезона;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ru-RU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угол вылета π</a:t>
                </a:r>
                <a:r>
                  <a:rPr lang="ru-RU" sz="1406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мезона в л. с.; 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406" i="1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4.5 ГэВ/</a:t>
                </a:r>
                <a:r>
                  <a:rPr lang="ru-RU" sz="1406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406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6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Объект 9">
                <a:extLst>
                  <a:ext uri="{FF2B5EF4-FFF2-40B4-BE49-F238E27FC236}">
                    <a16:creationId xmlns:a16="http://schemas.microsoft.com/office/drawing/2014/main" id="{6435C578-0E68-245D-FDF1-3529D798F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3043" y="1689682"/>
                <a:ext cx="8694539" cy="4896454"/>
              </a:xfrm>
              <a:blipFill>
                <a:blip r:embed="rId2"/>
                <a:stretch>
                  <a:fillRect l="-1262" r="-12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Нижний колонтитул 10">
            <a:extLst>
              <a:ext uri="{FF2B5EF4-FFF2-40B4-BE49-F238E27FC236}">
                <a16:creationId xmlns:a16="http://schemas.microsoft.com/office/drawing/2014/main" id="{F023D238-F0B0-432B-1D0C-68E1E4229356}"/>
              </a:ext>
            </a:extLst>
          </p:cNvPr>
          <p:cNvSpPr txBox="1">
            <a:spLocks noGrp="1"/>
          </p:cNvSpPr>
          <p:nvPr/>
        </p:nvSpPr>
        <p:spPr bwMode="auto">
          <a:xfrm>
            <a:off x="2214137" y="6343475"/>
            <a:ext cx="5284613" cy="28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Абраамян Х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kumimoji="0" lang="ru-RU" altLang="ru-RU" sz="1323" kern="0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kumimoji="0" lang="en-US" altLang="ru-RU" sz="1323" kern="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Рождение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π⁰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 и </a:t>
            </a:r>
            <a:r>
              <a:rPr lang="el-GR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η</a:t>
            </a:r>
            <a:r>
              <a:rPr lang="ru-RU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-мезонов</a:t>
            </a:r>
            <a:r>
              <a:rPr lang="en-US" sz="1323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…</a:t>
            </a:r>
            <a:r>
              <a:rPr kumimoji="0" lang="en-US" altLang="ru-RU" sz="1323" kern="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0D144625-FD54-1949-A6DE-124D5E719F56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52</a:t>
            </a:fld>
            <a:endParaRPr lang="ru-RU" sz="1323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E2BD92-FA60-369F-7C4E-AA083B1CC4AA}"/>
              </a:ext>
            </a:extLst>
          </p:cNvPr>
          <p:cNvSpPr/>
          <p:nvPr/>
        </p:nvSpPr>
        <p:spPr>
          <a:xfrm>
            <a:off x="3670770" y="900037"/>
            <a:ext cx="2739084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323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Гл. 3. Результаты экспериментов …</a:t>
            </a:r>
          </a:p>
        </p:txBody>
      </p:sp>
      <p:sp>
        <p:nvSpPr>
          <p:cNvPr id="6" name="Дата 8">
            <a:extLst>
              <a:ext uri="{FF2B5EF4-FFF2-40B4-BE49-F238E27FC236}">
                <a16:creationId xmlns:a16="http://schemas.microsoft.com/office/drawing/2014/main" id="{5C1DC97B-70FB-1FE4-F8B4-3A24C78B87A2}"/>
              </a:ext>
            </a:extLst>
          </p:cNvPr>
          <p:cNvSpPr txBox="1">
            <a:spLocks noGrp="1"/>
          </p:cNvSpPr>
          <p:nvPr/>
        </p:nvSpPr>
        <p:spPr bwMode="auto">
          <a:xfrm>
            <a:off x="-886" y="6343475"/>
            <a:ext cx="1278712" cy="25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56026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ru-RU" sz="1158" kern="0" dirty="0">
                <a:solidFill>
                  <a:srgbClr val="A08366"/>
                </a:solidFill>
              </a:rPr>
              <a:t>         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30</a:t>
            </a:r>
            <a:r>
              <a:rPr kumimoji="0" lang="en-US" altLang="ru-RU" sz="1323" kern="0" dirty="0">
                <a:solidFill>
                  <a:srgbClr val="A08366"/>
                </a:solidFill>
              </a:rPr>
              <a:t>.05.</a:t>
            </a:r>
            <a:r>
              <a:rPr kumimoji="0" lang="ru-RU" altLang="ru-RU" sz="1323" kern="0" dirty="0">
                <a:solidFill>
                  <a:srgbClr val="A08366"/>
                </a:solidFill>
              </a:rPr>
              <a:t>2024</a:t>
            </a:r>
            <a:endParaRPr kumimoji="0" lang="en-US" altLang="ru-RU" sz="1323" kern="0" dirty="0">
              <a:solidFill>
                <a:srgbClr val="A0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2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91DC720-7185-2D4E-DF26-EC347D5F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92" y="259540"/>
            <a:ext cx="8694539" cy="420897"/>
          </a:xfrm>
        </p:spPr>
        <p:txBody>
          <a:bodyPr>
            <a:normAutofit/>
          </a:bodyPr>
          <a:lstStyle/>
          <a:p>
            <a:pPr algn="ctr"/>
            <a:r>
              <a:rPr lang="ru-RU" sz="1984" b="1" i="1" spc="4" dirty="0"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Эксперименты на выведенных пучках Синхрофазотрона</a:t>
            </a:r>
            <a:endParaRPr lang="ru-RU" sz="1819" dirty="0"/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EB7AF25E-86F7-C4DB-8B0B-486D3A94E7B7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6</a:t>
            </a:fld>
            <a:endParaRPr lang="ru-RU" sz="132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B9FF71C8-7135-3312-FF43-C5D79987DB0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578849" y="971155"/>
                <a:ext cx="9131627" cy="506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5605" tIns="37802" rIns="75605" bIns="37802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Эксперименты проводились на 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пучках протонов и </a:t>
                </a:r>
                <a:r>
                  <a:rPr 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ядер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ru-RU" sz="1800" b="1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ru-RU" sz="1800" b="1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sPre>
                  </m:oMath>
                </a14:m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импульсом 4.5 ГэВ/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нуклон и интенсивностью 100 - 300 тыс. частиц</a:t>
                </a:r>
                <a:r>
                  <a:rPr lang="en-US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цикл. Расстояние от центра мишени до γ-спектрометра по пучку составляло 340 см. (основная часть экспериментов) и 520 см. В указанной геометрии диапазоны углов вылета π</a:t>
                </a:r>
                <a:r>
                  <a:rPr lang="ru-RU" altLang="ru-RU" sz="1800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altLang="ru-RU" sz="18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мезонов, регистрируемых установкой, в л.с. равны соответственно ± 16° и ± 10°. Толщина 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углеродной мишени 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пучку составляла 12.6 г/см</a:t>
                </a:r>
                <a:r>
                  <a:rPr lang="ru-RU" altLang="ru-RU" sz="1800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(0.3 рад. ед.), толщина </a:t>
                </a:r>
                <a:r>
                  <a:rPr lang="ru-RU" altLang="ru-RU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медной мишени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5.4 г/см</a:t>
                </a:r>
                <a:r>
                  <a:rPr lang="ru-RU" altLang="ru-RU" sz="1800" baseline="30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alt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(0.4 рад. ед.). Д</a:t>
                </a:r>
                <a:r>
                  <a:rPr lang="ru-RU" altLang="ru-RU" sz="1800" dirty="0" bmk="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етекторы γ-спектрометра были разделены на 14 групп по 6 или 7 модулей в каждой группе. Сигналы в группе линейно суммировались и поступали на входы дискриминаторов. Пороги дискриминаторов были установлены на уровне 1.0 ГэВ в экспериментах на пучках протонов и дейтронов, и на уровне 1.5 ГэВ в экспериментах на пучках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altLang="ru-RU" sz="1800" dirty="0">
                    <a:cs typeface="Times New Roman" panose="02020603050405020304" pitchFamily="18" charset="0"/>
                  </a:rPr>
                  <a:t>-частиц и ядер углерода. </a:t>
                </a:r>
                <a:r>
                  <a:rPr lang="ru-RU" sz="1800" dirty="0">
                    <a:cs typeface="Times New Roman" panose="02020603050405020304" pitchFamily="18" charset="0"/>
                  </a:rPr>
                  <a:t>Запуск установки производился при совпадении сигналов пучковых сцинтилляционных счетчиков, гало-счетчиков (в </a:t>
                </a:r>
                <a:r>
                  <a:rPr lang="ru-RU" sz="1800" dirty="0" err="1">
                    <a:cs typeface="Times New Roman" panose="02020603050405020304" pitchFamily="18" charset="0"/>
                  </a:rPr>
                  <a:t>антисовпадении</a:t>
                </a:r>
                <a:r>
                  <a:rPr lang="ru-RU" sz="1800" dirty="0">
                    <a:cs typeface="Times New Roman" panose="02020603050405020304" pitchFamily="18" charset="0"/>
                  </a:rPr>
                  <a:t>), двух и более групп детекторов γ-спектрометра.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ru-RU" altLang="ru-RU" sz="1800" b="1" dirty="0">
                  <a:cs typeface="Times New Roman" panose="02020603050405020304" pitchFamily="18" charset="0"/>
                </a:endParaRP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b="1" dirty="0">
                    <a:cs typeface="Times New Roman" panose="02020603050405020304" pitchFamily="18" charset="0"/>
                  </a:rPr>
                  <a:t>Участники </a:t>
                </a:r>
                <a:r>
                  <a:rPr lang="ru-RU" altLang="ru-RU" sz="1800" dirty="0">
                    <a:cs typeface="Times New Roman" panose="02020603050405020304" pitchFamily="18" charset="0"/>
                  </a:rPr>
                  <a:t>экспериментов и анализа данных: </a:t>
                </a:r>
                <a:r>
                  <a:rPr lang="ru-RU" altLang="ru-RU" sz="1800" b="1" dirty="0">
                    <a:cs typeface="Times New Roman" panose="02020603050405020304" pitchFamily="18" charset="0"/>
                  </a:rPr>
                  <a:t>М. Хачатурян, В. Архипов, 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b="1" dirty="0">
                    <a:cs typeface="Times New Roman" panose="02020603050405020304" pitchFamily="18" charset="0"/>
                  </a:rPr>
                  <a:t>С. Васильев, В. Каширин, С. Резников, А. Широков, Р. </a:t>
                </a:r>
                <a:r>
                  <a:rPr lang="ru-RU" altLang="ru-RU" sz="1800" b="1" dirty="0" err="1">
                    <a:cs typeface="Times New Roman" panose="02020603050405020304" pitchFamily="18" charset="0"/>
                  </a:rPr>
                  <a:t>Аствацатуров</a:t>
                </a:r>
                <a:r>
                  <a:rPr lang="ru-RU" altLang="ru-RU" sz="1800" b="1" dirty="0"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ru-RU" altLang="ru-RU" sz="1800" b="1" dirty="0">
                    <a:cs typeface="Times New Roman" panose="02020603050405020304" pitchFamily="18" charset="0"/>
                  </a:rPr>
                  <a:t>В. </a:t>
                </a:r>
                <a:r>
                  <a:rPr lang="ru-RU" altLang="ru-RU" sz="1800" b="1" dirty="0" err="1">
                    <a:cs typeface="Times New Roman" panose="02020603050405020304" pitchFamily="18" charset="0"/>
                  </a:rPr>
                  <a:t>Изъюров</a:t>
                </a:r>
                <a:r>
                  <a:rPr lang="ru-RU" altLang="ru-RU" sz="1800" b="1" dirty="0">
                    <a:cs typeface="Times New Roman" panose="02020603050405020304" pitchFamily="18" charset="0"/>
                  </a:rPr>
                  <a:t>, М. Кожин, Г. </a:t>
                </a:r>
                <a:r>
                  <a:rPr lang="ru-RU" altLang="ru-RU" sz="1800" b="1" dirty="0" err="1">
                    <a:cs typeface="Times New Roman" panose="02020603050405020304" pitchFamily="18" charset="0"/>
                  </a:rPr>
                  <a:t>Мелкумов</a:t>
                </a:r>
                <a:r>
                  <a:rPr lang="ru-RU" altLang="ru-RU" sz="1800" b="1" dirty="0">
                    <a:cs typeface="Times New Roman" panose="02020603050405020304" pitchFamily="18" charset="0"/>
                  </a:rPr>
                  <a:t>, С. </a:t>
                </a:r>
                <a:r>
                  <a:rPr lang="ru-RU" altLang="ru-RU" sz="1800" b="1" dirty="0" err="1">
                    <a:cs typeface="Times New Roman" panose="02020603050405020304" pitchFamily="18" charset="0"/>
                  </a:rPr>
                  <a:t>Чатрчян</a:t>
                </a:r>
                <a:r>
                  <a:rPr lang="ru-RU" altLang="ru-RU" sz="1800" b="1" dirty="0">
                    <a:cs typeface="Times New Roman" panose="02020603050405020304" pitchFamily="18" charset="0"/>
                  </a:rPr>
                  <a:t>, А. </a:t>
                </a:r>
                <a:r>
                  <a:rPr lang="ru-RU" altLang="ru-RU" sz="1800" b="1" dirty="0" err="1">
                    <a:cs typeface="Times New Roman" panose="02020603050405020304" pitchFamily="18" charset="0"/>
                  </a:rPr>
                  <a:t>Чвыров</a:t>
                </a:r>
                <a:r>
                  <a:rPr lang="ru-RU" altLang="ru-RU" sz="1800" b="1" dirty="0">
                    <a:cs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B9FF71C8-7135-3312-FF43-C5D79987D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578849" y="971155"/>
                <a:ext cx="9131627" cy="5068543"/>
              </a:xfrm>
              <a:prstGeom prst="rect">
                <a:avLst/>
              </a:prstGeom>
              <a:blipFill>
                <a:blip r:embed="rId2"/>
                <a:stretch>
                  <a:fillRect l="-734" r="-1068" b="-15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38C-733A-B3D8-ECFD-DE11EED4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1322685"/>
            <a:ext cx="3251264" cy="5880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77C4B3-364A-EA5C-22CF-F28C579DE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88" y="2129264"/>
            <a:ext cx="4853275" cy="3151508"/>
          </a:xfrm>
        </p:spPr>
        <p:txBody>
          <a:bodyPr>
            <a:normAutofit fontScale="25000" lnSpcReduction="20000"/>
          </a:bodyPr>
          <a:lstStyle/>
          <a:p>
            <a:r>
              <a:rPr lang="ru-RU" sz="8400" b="1" spc="4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Эксперименты</a:t>
            </a:r>
            <a:r>
              <a:rPr lang="ru-RU" sz="8400" b="1" i="1" spc="4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на выведенных пучках Синхрофазотрона</a:t>
            </a:r>
            <a:r>
              <a:rPr lang="en-US" sz="8400" i="1" spc="4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400" i="1" spc="4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600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7200" dirty="0">
                <a:latin typeface="+mj-lt"/>
                <a:ea typeface="Times New Roman" panose="02020603050405020304" pitchFamily="18" charset="0"/>
              </a:rPr>
              <a:t>распределения по эффективной массе попарно скомбинированных γ-квантов в реакциях </a:t>
            </a:r>
          </a:p>
          <a:p>
            <a:r>
              <a:rPr lang="en-US" sz="7200" i="1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720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a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), </a:t>
            </a:r>
          </a:p>
          <a:p>
            <a:r>
              <a:rPr lang="ru-RU" sz="7200" dirty="0">
                <a:latin typeface="+mj-lt"/>
                <a:ea typeface="Times New Roman" panose="02020603050405020304" pitchFamily="18" charset="0"/>
              </a:rPr>
              <a:t>α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720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б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), </a:t>
            </a:r>
          </a:p>
          <a:p>
            <a:r>
              <a:rPr lang="en-US" sz="72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720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72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) </a:t>
            </a:r>
          </a:p>
          <a:p>
            <a:r>
              <a:rPr lang="ru-RU" sz="7200" dirty="0">
                <a:latin typeface="+mj-lt"/>
                <a:ea typeface="Times New Roman" panose="02020603050405020304" pitchFamily="18" charset="0"/>
              </a:rPr>
              <a:t>и </a:t>
            </a:r>
            <a:r>
              <a:rPr lang="en-US" sz="72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+ 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7200" dirty="0">
                <a:latin typeface="+mj-lt"/>
                <a:ea typeface="Times New Roman" panose="02020603050405020304" pitchFamily="18" charset="0"/>
              </a:rPr>
              <a:t>u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→ 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π</a:t>
            </a:r>
            <a:r>
              <a:rPr lang="ru-RU" sz="7200" baseline="30000" dirty="0">
                <a:latin typeface="+mj-lt"/>
                <a:ea typeface="Times New Roman" panose="02020603050405020304" pitchFamily="18" charset="0"/>
              </a:rPr>
              <a:t>0</a:t>
            </a:r>
            <a:r>
              <a:rPr lang="ru-RU" sz="7200" i="1" dirty="0">
                <a:latin typeface="+mj-lt"/>
                <a:ea typeface="Times New Roman" panose="02020603050405020304" pitchFamily="18" charset="0"/>
              </a:rPr>
              <a:t> + х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7200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ru-RU" sz="7200" dirty="0">
                <a:latin typeface="+mj-lt"/>
                <a:ea typeface="Times New Roman" panose="02020603050405020304" pitchFamily="18" charset="0"/>
              </a:rPr>
              <a:t>). </a:t>
            </a:r>
          </a:p>
          <a:p>
            <a:r>
              <a:rPr lang="ru-RU" sz="7200" dirty="0">
                <a:latin typeface="+mj-lt"/>
                <a:ea typeface="Times New Roman" panose="02020603050405020304" pitchFamily="18" charset="0"/>
              </a:rPr>
              <a:t>Точечные гистограммы – фоновые, полученные путем случайного отбора γ-квантов из разных событий</a:t>
            </a:r>
            <a:endParaRPr lang="ru-RU" sz="7200" dirty="0">
              <a:latin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8A347B-BAD3-3EC2-6C4B-729ECFB9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9214-12F8-45AE-9B5F-CE48E5B83EC7}" type="slidenum">
              <a:rPr lang="ru-RU" smtClean="0"/>
              <a:t>7</a:t>
            </a:fld>
            <a:endParaRPr lang="ru-RU"/>
          </a:p>
        </p:txBody>
      </p:sp>
      <p:pic>
        <p:nvPicPr>
          <p:cNvPr id="6" name="Объект 16" descr="m1_4">
            <a:extLst>
              <a:ext uri="{FF2B5EF4-FFF2-40B4-BE49-F238E27FC236}">
                <a16:creationId xmlns:a16="http://schemas.microsoft.com/office/drawing/2014/main" id="{A931F419-C2F5-9D5A-6D35-FC138F341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39" y="11404"/>
            <a:ext cx="5762549" cy="65322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2262D876-E8C1-3954-8410-270846DC459B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7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13171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91DC720-7185-2D4E-DF26-EC347D5F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22" y="906981"/>
            <a:ext cx="3786797" cy="1103211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ea typeface="Times New Roman" panose="02020603050405020304" pitchFamily="18" charset="0"/>
              </a:rPr>
              <a:t>Многоканальный </a:t>
            </a:r>
            <a:r>
              <a:rPr lang="ru-RU" sz="2100" dirty="0" err="1">
                <a:ea typeface="Times New Roman" panose="02020603050405020304" pitchFamily="18" charset="0"/>
              </a:rPr>
              <a:t>черенковский</a:t>
            </a:r>
            <a:r>
              <a:rPr lang="ru-RU" sz="2100" dirty="0">
                <a:ea typeface="Times New Roman" panose="02020603050405020304" pitchFamily="18" charset="0"/>
              </a:rPr>
              <a:t> γ-спектрометр установки СФЕРА (установка ФОТОН-2) в экспериментах на внутренних пучках </a:t>
            </a:r>
            <a:r>
              <a:rPr lang="ru-RU" sz="2100" dirty="0" err="1">
                <a:ea typeface="Times New Roman" panose="02020603050405020304" pitchFamily="18" charset="0"/>
              </a:rPr>
              <a:t>Нуклотрона</a:t>
            </a:r>
            <a:endParaRPr lang="ru-RU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Текст 10">
                <a:extLst>
                  <a:ext uri="{FF2B5EF4-FFF2-40B4-BE49-F238E27FC236}">
                    <a16:creationId xmlns:a16="http://schemas.microsoft.com/office/drawing/2014/main" id="{F49D903B-D34C-50C6-059F-2AB351B9C44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58822" y="2954369"/>
                <a:ext cx="4257314" cy="3321739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ru-RU" sz="36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С</m:t>
                        </m:r>
                      </m:e>
                    </m:acc>
                    <m:r>
                      <a:rPr lang="ru-RU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1, </m:t>
                    </m:r>
                    <m:acc>
                      <m:accPr>
                        <m:chr m:val="̆"/>
                        <m:ctrlPr>
                          <a:rPr lang="ru-RU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ru-RU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ru-RU" sz="3600" dirty="0">
                    <a:ea typeface="Times New Roman" panose="02020603050405020304" pitchFamily="18" charset="0"/>
                  </a:rPr>
                  <a:t> – γ-спектрометры из свинцового стекла, </a:t>
                </a:r>
              </a:p>
              <a:p>
                <a:r>
                  <a:rPr lang="ru-RU" sz="3600" dirty="0">
                    <a:ea typeface="Times New Roman" panose="02020603050405020304" pitchFamily="18" charset="0"/>
                  </a:rPr>
                  <a:t>S1, </a:t>
                </a:r>
                <a:r>
                  <a:rPr lang="en-US" sz="3600" dirty="0">
                    <a:ea typeface="Times New Roman" panose="02020603050405020304" pitchFamily="18" charset="0"/>
                  </a:rPr>
                  <a:t>S</a:t>
                </a:r>
                <a:r>
                  <a:rPr lang="ru-RU" sz="3600" dirty="0">
                    <a:ea typeface="Times New Roman" panose="02020603050405020304" pitchFamily="18" charset="0"/>
                  </a:rPr>
                  <a:t>2 – сцинтилляционные счетчики размерами 15×15 см</a:t>
                </a:r>
                <a:r>
                  <a:rPr lang="ru-RU" sz="3600" baseline="30000" dirty="0">
                    <a:ea typeface="Times New Roman" panose="02020603050405020304" pitchFamily="18" charset="0"/>
                  </a:rPr>
                  <a:t>2</a:t>
                </a:r>
                <a:r>
                  <a:rPr lang="ru-RU" sz="3600" dirty="0">
                    <a:ea typeface="Times New Roman" panose="02020603050405020304" pitchFamily="18" charset="0"/>
                  </a:rPr>
                  <a:t>.</a:t>
                </a:r>
                <a:endParaRPr lang="en-US" sz="3600" dirty="0">
                  <a:ea typeface="Times New Roman" panose="02020603050405020304" pitchFamily="18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3600" b="1" dirty="0">
                  <a:cs typeface="Times New Roman" panose="02020603050405020304" pitchFamily="18" charset="0"/>
                </a:endParaRP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3600" b="1" dirty="0">
                    <a:cs typeface="Times New Roman" panose="02020603050405020304" pitchFamily="18" charset="0"/>
                  </a:rPr>
                  <a:t>Участники </a:t>
                </a:r>
                <a:r>
                  <a:rPr lang="ru-RU" altLang="ru-RU" sz="3600" dirty="0">
                    <a:cs typeface="Times New Roman" panose="02020603050405020304" pitchFamily="18" charset="0"/>
                  </a:rPr>
                  <a:t>экспериментов и анализа данных: </a:t>
                </a:r>
                <a:r>
                  <a:rPr lang="ru-RU" altLang="ru-RU" sz="3600" b="1" dirty="0">
                    <a:cs typeface="Times New Roman" panose="02020603050405020304" pitchFamily="18" charset="0"/>
                  </a:rPr>
                  <a:t>В. Архипов, М. </a:t>
                </a:r>
                <a:r>
                  <a:rPr lang="ru-RU" altLang="ru-RU" sz="3600" b="1" dirty="0" err="1">
                    <a:cs typeface="Times New Roman" panose="02020603050405020304" pitchFamily="18" charset="0"/>
                  </a:rPr>
                  <a:t>Бояджян</a:t>
                </a:r>
                <a:r>
                  <a:rPr lang="ru-RU" altLang="ru-RU" sz="3600" b="1" dirty="0">
                    <a:cs typeface="Times New Roman" panose="02020603050405020304" pitchFamily="18" charset="0"/>
                  </a:rPr>
                  <a:t>, 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3600" b="1" dirty="0">
                    <a:cs typeface="Times New Roman" panose="02020603050405020304" pitchFamily="18" charset="0"/>
                  </a:rPr>
                  <a:t>А. </a:t>
                </a:r>
                <a:r>
                  <a:rPr lang="ru-RU" altLang="ru-RU" sz="3600" b="1" dirty="0" err="1">
                    <a:cs typeface="Times New Roman" panose="02020603050405020304" pitchFamily="18" charset="0"/>
                  </a:rPr>
                  <a:t>Елишев</a:t>
                </a:r>
                <a:r>
                  <a:rPr lang="ru-RU" altLang="ru-RU" sz="3600" b="1" dirty="0">
                    <a:cs typeface="Times New Roman" panose="02020603050405020304" pitchFamily="18" charset="0"/>
                  </a:rPr>
                  <a:t>, В. Каширин, М. Кожин, 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3600" b="1" dirty="0">
                    <a:cs typeface="Times New Roman" panose="02020603050405020304" pitchFamily="18" charset="0"/>
                  </a:rPr>
                  <a:t>С. Резников, М. </a:t>
                </a:r>
                <a:r>
                  <a:rPr lang="ru-RU" altLang="ru-RU" sz="3600" b="1" dirty="0" err="1">
                    <a:cs typeface="Times New Roman" panose="02020603050405020304" pitchFamily="18" charset="0"/>
                  </a:rPr>
                  <a:t>Базнат</a:t>
                </a:r>
                <a:r>
                  <a:rPr lang="ru-RU" altLang="ru-RU" sz="3600" b="1" dirty="0">
                    <a:cs typeface="Times New Roman" panose="02020603050405020304" pitchFamily="18" charset="0"/>
                  </a:rPr>
                  <a:t>, </a:t>
                </a:r>
                <a:r>
                  <a:rPr lang="ru-RU" sz="3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К. Гудима, 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поддержке сотрудников сотр. </a:t>
                </a:r>
                <a:r>
                  <a:rPr lang="ru-RU" sz="3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СФЕРА</a:t>
                </a:r>
                <a:r>
                  <a:rPr lang="ru-RU" sz="3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частности: </a:t>
                </a:r>
                <a:r>
                  <a:rPr lang="ru-RU" sz="3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С. Афанасьева, 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А. Литвиненко</a:t>
                </a:r>
                <a:endParaRPr lang="en-US" sz="3600" b="1" dirty="0">
                  <a:ea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Текст 10">
                <a:extLst>
                  <a:ext uri="{FF2B5EF4-FFF2-40B4-BE49-F238E27FC236}">
                    <a16:creationId xmlns:a16="http://schemas.microsoft.com/office/drawing/2014/main" id="{F49D903B-D34C-50C6-059F-2AB351B9C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58822" y="2954369"/>
                <a:ext cx="4257314" cy="3321739"/>
              </a:xfrm>
              <a:blipFill>
                <a:blip r:embed="rId3"/>
                <a:stretch>
                  <a:fillRect l="-3009" t="-4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8D4DA76-F4D2-891A-A08C-6F4453F9C1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" b="2150"/>
          <a:stretch>
            <a:fillRect/>
          </a:stretch>
        </p:blipFill>
        <p:spPr>
          <a:xfrm>
            <a:off x="4212124" y="179298"/>
            <a:ext cx="5844762" cy="5550144"/>
          </a:xfrm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9FD0A139-F65D-6B70-A6CB-1EB4058A8022}"/>
              </a:ext>
            </a:extLst>
          </p:cNvPr>
          <p:cNvSpPr txBox="1">
            <a:spLocks/>
          </p:cNvSpPr>
          <p:nvPr/>
        </p:nvSpPr>
        <p:spPr>
          <a:xfrm>
            <a:off x="7707477" y="620023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8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257649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A3F88-5AA2-47EE-B616-754776AE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4" y="-38462"/>
            <a:ext cx="8694539" cy="1096006"/>
          </a:xfrm>
        </p:spPr>
        <p:txBody>
          <a:bodyPr>
            <a:normAutofit/>
          </a:bodyPr>
          <a:lstStyle/>
          <a:p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2.4. Идентификация π</a:t>
            </a:r>
            <a:r>
              <a:rPr lang="ru-RU" sz="1800" b="1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и  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ru-RU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-мезонов</a:t>
            </a: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A5CA32D-A53A-E757-03BC-E98EB3C3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5" y="1650306"/>
            <a:ext cx="8865437" cy="1264803"/>
          </a:xfrm>
        </p:spPr>
        <p:txBody>
          <a:bodyPr>
            <a:noAutofit/>
          </a:bodyPr>
          <a:lstStyle/>
          <a:p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η-мезонов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осуществлялась путем отбора пар γ-квантов из различных плеч γ-спектрометра.</a:t>
            </a:r>
            <a:r>
              <a:rPr lang="en-US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рисунке представлен спектр инвариантных масс пар γ-квантов до (левый рисунок) и после (правый рисунок) вычитания фона, для реакции </a:t>
            </a:r>
            <a:r>
              <a:rPr lang="ru-RU" sz="18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+ C 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+ x при импульсе </a:t>
            </a:r>
            <a:r>
              <a:rPr lang="ru-RU" sz="1800" b="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b="0" i="1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= 5.5 ГэВ/c. Пары γ-квантов отбирались по следующим критериям: энергия каждого γ-кванта, </a:t>
            </a:r>
            <a:r>
              <a:rPr lang="ru-RU" sz="1800" b="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b="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≥ 50 МэВ; сумма энергий двух γ-квантов, </a:t>
            </a:r>
            <a:r>
              <a:rPr lang="ru-RU" sz="18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b="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γ1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800" b="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b="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γ2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≥ 250 МэВ. Данный уровень отбора пары </a:t>
            </a:r>
            <a:r>
              <a:rPr lang="ru-RU" sz="1800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соответствует максимальному углу разлета γ-квантов, регистрируемых установкой, 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ru-RU" sz="1800" b="0" baseline="-25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γγ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0" dirty="0"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DC1F10-EB76-41F9-B47D-2F20E362AB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5403" r="10761"/>
          <a:stretch/>
        </p:blipFill>
        <p:spPr bwMode="auto">
          <a:xfrm>
            <a:off x="239156" y="3046866"/>
            <a:ext cx="4562498" cy="3777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m4p4">
            <a:extLst>
              <a:ext uri="{FF2B5EF4-FFF2-40B4-BE49-F238E27FC236}">
                <a16:creationId xmlns:a16="http://schemas.microsoft.com/office/drawing/2014/main" id="{B2293CEA-5A10-F560-8B2D-100C362EB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 r="10384"/>
          <a:stretch/>
        </p:blipFill>
        <p:spPr bwMode="auto">
          <a:xfrm>
            <a:off x="4763394" y="3100340"/>
            <a:ext cx="4643369" cy="3670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E4A7EE-FD50-4950-2F38-1FC18432F10E}"/>
              </a:ext>
            </a:extLst>
          </p:cNvPr>
          <p:cNvSpPr txBox="1">
            <a:spLocks/>
          </p:cNvSpPr>
          <p:nvPr/>
        </p:nvSpPr>
        <p:spPr>
          <a:xfrm>
            <a:off x="7582787" y="6820687"/>
            <a:ext cx="2268141" cy="301894"/>
          </a:xfrm>
          <a:prstGeom prst="rect">
            <a:avLst/>
          </a:prstGeom>
        </p:spPr>
        <p:txBody>
          <a:bodyPr vert="horz" lIns="75605" tIns="37802" rIns="75605" bIns="3780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5176B4-04A8-4C9A-8D41-746B2FB98E26}" type="slidenum">
              <a:rPr lang="ru-RU" sz="1323"/>
              <a:pPr/>
              <a:t>9</a:t>
            </a:fld>
            <a:endParaRPr lang="ru-RU" sz="1323" dirty="0"/>
          </a:p>
        </p:txBody>
      </p:sp>
    </p:spTree>
    <p:extLst>
      <p:ext uri="{BB962C8B-B14F-4D97-AF65-F5344CB8AC3E}">
        <p14:creationId xmlns:p14="http://schemas.microsoft.com/office/powerpoint/2010/main" val="65180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5244</TotalTime>
  <Words>8406</Words>
  <Application>Microsoft Office PowerPoint</Application>
  <PresentationFormat>Произвольный</PresentationFormat>
  <Paragraphs>396</Paragraphs>
  <Slides>52</Slides>
  <Notes>18</Notes>
  <HiddenSlides>4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7" baseType="lpstr">
      <vt:lpstr>Arial</vt:lpstr>
      <vt:lpstr>Arial-ItalicMT</vt:lpstr>
      <vt:lpstr>ArialMT</vt:lpstr>
      <vt:lpstr>Calibri</vt:lpstr>
      <vt:lpstr>Cambria</vt:lpstr>
      <vt:lpstr>Cambria Math</vt:lpstr>
      <vt:lpstr>CambriaMath</vt:lpstr>
      <vt:lpstr>CMSY8</vt:lpstr>
      <vt:lpstr>Monotype Sorts</vt:lpstr>
      <vt:lpstr>Symbol</vt:lpstr>
      <vt:lpstr>Times New Roman</vt:lpstr>
      <vt:lpstr>TimesNewRomanPSMT</vt:lpstr>
      <vt:lpstr>Wingdings</vt:lpstr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Установка ФОТОН  в экспериментах на выведенных  пучках Синхрофазотрона</vt:lpstr>
      <vt:lpstr>Эксперименты на выведенных пучках Синхрофазотрона</vt:lpstr>
      <vt:lpstr>Презентация PowerPoint</vt:lpstr>
      <vt:lpstr>Многоканальный черенковский γ-спектрометр установки СФЕРА (установка ФОТОН-2) в экспериментах на внутренних пучках Нуклотрона</vt:lpstr>
      <vt:lpstr>2.4. Идентификация π0- и  -мезонов </vt:lpstr>
      <vt:lpstr>Презентация PowerPoint</vt:lpstr>
      <vt:lpstr>Презентация PowerPoint</vt:lpstr>
      <vt:lpstr>Презентация PowerPoint</vt:lpstr>
      <vt:lpstr>Презентация PowerPoint</vt:lpstr>
      <vt:lpstr>§3. Сравнение с другими экспериментами</vt:lpstr>
      <vt:lpstr>§3. Сравнение с другими экспериментами</vt:lpstr>
      <vt:lpstr>§3. Сравнение с другими экспериментами</vt:lpstr>
      <vt:lpstr>Презентация PowerPoint</vt:lpstr>
      <vt:lpstr>§5. αC- и CC-взаимодействия</vt:lpstr>
      <vt:lpstr>§2. Оценки вероятности образования в ядре 6-кварковых конфигураций</vt:lpstr>
      <vt:lpstr>Презентация PowerPoint</vt:lpstr>
      <vt:lpstr>§1. Рождение π0-мезонов в протон-ядерных взаимодействиях.A-зависимость</vt:lpstr>
      <vt:lpstr>§5. αA- и CA-взаимодействия.  Эксперименты на выведенных пучках Синхрофазотрона</vt:lpstr>
      <vt:lpstr>Презентация PowerPoint</vt:lpstr>
      <vt:lpstr>§2. Факторизация инвариантного сечения реакции pC→π0X</vt:lpstr>
      <vt:lpstr>Презентация PowerPoint</vt:lpstr>
      <vt:lpstr>§4. Дважды дифференциальное сечение реакции dC → π0X </vt:lpstr>
      <vt:lpstr>§4. Проверка кластерного механизма образования пионов</vt:lpstr>
      <vt:lpstr>§4. Проверка кластерного механизма образования пионов</vt:lpstr>
      <vt:lpstr>Презентация PowerPoint</vt:lpstr>
      <vt:lpstr>§6. Рождение η мезонов.  Эксперименты на внутренних пучках Нуклотрона</vt:lpstr>
      <vt:lpstr> §6. Рождение η мезонов.  </vt:lpstr>
      <vt:lpstr>Презентация PowerPoint</vt:lpstr>
      <vt:lpstr>1.2. Определение импульса пучка заряженных частиц с помощью порогового газового счетчика</vt:lpstr>
      <vt:lpstr>1.3. Восстановление энергий электронов и γ-квантов в спектрометре полного поглощения </vt:lpstr>
      <vt:lpstr>1.4. Калибровка черенковского γ-спектрометра заряженными частицами и релятивистскими ядрами</vt:lpstr>
      <vt:lpstr>1.4. Калибровка черенковского γ-спектрометра заряженными частицами и релятивистскими ядрами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Отзыва А.Г. Литвиненко </vt:lpstr>
      <vt:lpstr>Презентация PowerPoint</vt:lpstr>
      <vt:lpstr>The luminosity of the internal deuteron beam with a momentum of 2.75 GeV/c per nucleon</vt:lpstr>
      <vt:lpstr>Измерения без мишени</vt:lpstr>
      <vt:lpstr>2.1. Установка, триггер</vt:lpstr>
      <vt:lpstr>3.2. Отбор γ-квантов и пар γγ по поперечному импульсу</vt:lpstr>
      <vt:lpstr>3.1. Отбор γ-квантов по энергии</vt:lpstr>
      <vt:lpstr>Распределения по инвариантной массе попарно скомбинированных γ-квантов в реакции α+C при условиях отбора: энергия каждого γ-кванта, Eγ  ≥ 500 МэВ (левый рисунок) и при более жестком отборе по энергии: Eγ  ≥ 1300 МэВ (правый рисунок). Сплошной кривой представлен результат аппроксимации  фона с помощью функции f(M)=C(M-M_0 )^p  exp⁡(-B(M-M_0 )^2), где M измеряется в МэВ, M_0=45 МэВ,  C=3.7±0.2,  p=1.15±0.01,  B=(0.708±0.005)∙10-5 </vt:lpstr>
      <vt:lpstr>Определение кумулятивного числа 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Khachik Abraamyan</cp:lastModifiedBy>
  <cp:revision>283</cp:revision>
  <dcterms:created xsi:type="dcterms:W3CDTF">2023-02-20T13:11:37Z</dcterms:created>
  <dcterms:modified xsi:type="dcterms:W3CDTF">2024-05-30T06:01:29Z</dcterms:modified>
  <dc:language>ru-RU</dc:language>
</cp:coreProperties>
</file>