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theme/theme11.xml" ContentType="application/vnd.openxmlformats-officedocument.theme+xml"/>
  <Override PartName="/ppt/slideLayouts/slideLayout13.xml" ContentType="application/vnd.openxmlformats-officedocument.presentationml.slideLayout+xml"/>
  <Override PartName="/ppt/theme/theme12.xml" ContentType="application/vnd.openxmlformats-officedocument.theme+xml"/>
  <Override PartName="/ppt/slideLayouts/slideLayout14.xml" ContentType="application/vnd.openxmlformats-officedocument.presentationml.slideLayout+xml"/>
  <Override PartName="/ppt/theme/theme13.xml" ContentType="application/vnd.openxmlformats-officedocument.theme+xml"/>
  <Override PartName="/ppt/slideLayouts/slideLayout15.xml" ContentType="application/vnd.openxmlformats-officedocument.presentationml.slideLayout+xml"/>
  <Override PartName="/ppt/theme/theme14.xml" ContentType="application/vnd.openxmlformats-officedocument.theme+xml"/>
  <Override PartName="/ppt/slideLayouts/slideLayout16.xml" ContentType="application/vnd.openxmlformats-officedocument.presentationml.slideLayout+xml"/>
  <Override PartName="/ppt/theme/theme15.xml" ContentType="application/vnd.openxmlformats-officedocument.theme+xml"/>
  <Override PartName="/ppt/slideLayouts/slideLayout17.xml" ContentType="application/vnd.openxmlformats-officedocument.presentationml.slideLayout+xml"/>
  <Override PartName="/ppt/theme/theme16.xml" ContentType="application/vnd.openxmlformats-officedocument.theme+xml"/>
  <Override PartName="/ppt/slideLayouts/slideLayout18.xml" ContentType="application/vnd.openxmlformats-officedocument.presentationml.slideLayout+xml"/>
  <Override PartName="/ppt/theme/theme17.xml" ContentType="application/vnd.openxmlformats-officedocument.theme+xml"/>
  <Override PartName="/ppt/slideLayouts/slideLayout19.xml" ContentType="application/vnd.openxmlformats-officedocument.presentationml.slideLayout+xml"/>
  <Override PartName="/ppt/theme/theme18.xml" ContentType="application/vnd.openxmlformats-officedocument.theme+xml"/>
  <Override PartName="/ppt/slideLayouts/slideLayout20.xml" ContentType="application/vnd.openxmlformats-officedocument.presentationml.slideLayout+xml"/>
  <Override PartName="/ppt/theme/theme19.xml" ContentType="application/vnd.openxmlformats-officedocument.theme+xml"/>
  <Override PartName="/ppt/slideLayouts/slideLayout21.xml" ContentType="application/vnd.openxmlformats-officedocument.presentationml.slideLayout+xml"/>
  <Override PartName="/ppt/theme/theme20.xml" ContentType="application/vnd.openxmlformats-officedocument.theme+xml"/>
  <Override PartName="/ppt/slideLayouts/slideLayout22.xml" ContentType="application/vnd.openxmlformats-officedocument.presentationml.slideLayout+xml"/>
  <Override PartName="/ppt/theme/theme21.xml" ContentType="application/vnd.openxmlformats-officedocument.theme+xml"/>
  <Override PartName="/ppt/slideLayouts/slideLayout23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2" r:id="rId2"/>
    <p:sldMasterId id="2147483654" r:id="rId3"/>
    <p:sldMasterId id="2147483656" r:id="rId4"/>
    <p:sldMasterId id="2147483658" r:id="rId5"/>
    <p:sldMasterId id="2147483660" r:id="rId6"/>
    <p:sldMasterId id="2147483662" r:id="rId7"/>
    <p:sldMasterId id="2147483664" r:id="rId8"/>
    <p:sldMasterId id="2147483666" r:id="rId9"/>
    <p:sldMasterId id="2147483668" r:id="rId10"/>
    <p:sldMasterId id="2147483670" r:id="rId11"/>
    <p:sldMasterId id="2147483672" r:id="rId12"/>
    <p:sldMasterId id="2147483674" r:id="rId13"/>
    <p:sldMasterId id="2147483676" r:id="rId14"/>
    <p:sldMasterId id="2147483678" r:id="rId15"/>
    <p:sldMasterId id="2147483680" r:id="rId16"/>
    <p:sldMasterId id="2147483682" r:id="rId17"/>
    <p:sldMasterId id="2147483684" r:id="rId18"/>
    <p:sldMasterId id="2147483686" r:id="rId19"/>
    <p:sldMasterId id="2147483688" r:id="rId20"/>
    <p:sldMasterId id="2147483690" r:id="rId21"/>
    <p:sldMasterId id="2147483692" r:id="rId22"/>
  </p:sldMasterIdLst>
  <p:notesMasterIdLst>
    <p:notesMasterId r:id="rId44"/>
  </p:notesMasterIdLst>
  <p:sldIdLst>
    <p:sldId id="256" r:id="rId23"/>
    <p:sldId id="257" r:id="rId24"/>
    <p:sldId id="258" r:id="rId25"/>
    <p:sldId id="274" r:id="rId26"/>
    <p:sldId id="275" r:id="rId27"/>
    <p:sldId id="278" r:id="rId28"/>
    <p:sldId id="277" r:id="rId29"/>
    <p:sldId id="276" r:id="rId30"/>
    <p:sldId id="261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9" r:id="rId40"/>
    <p:sldId id="280" r:id="rId41"/>
    <p:sldId id="271" r:id="rId42"/>
    <p:sldId id="286" r:id="rId43"/>
  </p:sldIdLst>
  <p:sldSz cx="12192000" cy="6858000"/>
  <p:notesSz cx="20104100" cy="11309350"/>
  <p:defaultTextStyle>
    <a:defPPr>
      <a:defRPr lang="en-RU"/>
    </a:defPPr>
    <a:lvl1pPr marL="0" algn="l" defTabSz="465721" rtl="0" eaLnBrk="1" latinLnBrk="0" hangingPunct="1">
      <a:defRPr sz="917" kern="1200">
        <a:solidFill>
          <a:schemeClr val="tx1"/>
        </a:solidFill>
        <a:latin typeface="+mn-lt"/>
        <a:ea typeface="+mn-ea"/>
        <a:cs typeface="+mn-cs"/>
      </a:defRPr>
    </a:lvl1pPr>
    <a:lvl2pPr marL="232860" algn="l" defTabSz="465721" rtl="0" eaLnBrk="1" latinLnBrk="0" hangingPunct="1">
      <a:defRPr sz="917" kern="1200">
        <a:solidFill>
          <a:schemeClr val="tx1"/>
        </a:solidFill>
        <a:latin typeface="+mn-lt"/>
        <a:ea typeface="+mn-ea"/>
        <a:cs typeface="+mn-cs"/>
      </a:defRPr>
    </a:lvl2pPr>
    <a:lvl3pPr marL="465721" algn="l" defTabSz="465721" rtl="0" eaLnBrk="1" latinLnBrk="0" hangingPunct="1">
      <a:defRPr sz="917" kern="1200">
        <a:solidFill>
          <a:schemeClr val="tx1"/>
        </a:solidFill>
        <a:latin typeface="+mn-lt"/>
        <a:ea typeface="+mn-ea"/>
        <a:cs typeface="+mn-cs"/>
      </a:defRPr>
    </a:lvl3pPr>
    <a:lvl4pPr marL="698581" algn="l" defTabSz="465721" rtl="0" eaLnBrk="1" latinLnBrk="0" hangingPunct="1">
      <a:defRPr sz="917" kern="1200">
        <a:solidFill>
          <a:schemeClr val="tx1"/>
        </a:solidFill>
        <a:latin typeface="+mn-lt"/>
        <a:ea typeface="+mn-ea"/>
        <a:cs typeface="+mn-cs"/>
      </a:defRPr>
    </a:lvl4pPr>
    <a:lvl5pPr marL="931440" algn="l" defTabSz="465721" rtl="0" eaLnBrk="1" latinLnBrk="0" hangingPunct="1">
      <a:defRPr sz="917" kern="1200">
        <a:solidFill>
          <a:schemeClr val="tx1"/>
        </a:solidFill>
        <a:latin typeface="+mn-lt"/>
        <a:ea typeface="+mn-ea"/>
        <a:cs typeface="+mn-cs"/>
      </a:defRPr>
    </a:lvl5pPr>
    <a:lvl6pPr marL="1164301" algn="l" defTabSz="465721" rtl="0" eaLnBrk="1" latinLnBrk="0" hangingPunct="1">
      <a:defRPr sz="917" kern="1200">
        <a:solidFill>
          <a:schemeClr val="tx1"/>
        </a:solidFill>
        <a:latin typeface="+mn-lt"/>
        <a:ea typeface="+mn-ea"/>
        <a:cs typeface="+mn-cs"/>
      </a:defRPr>
    </a:lvl6pPr>
    <a:lvl7pPr marL="1397161" algn="l" defTabSz="465721" rtl="0" eaLnBrk="1" latinLnBrk="0" hangingPunct="1">
      <a:defRPr sz="917" kern="1200">
        <a:solidFill>
          <a:schemeClr val="tx1"/>
        </a:solidFill>
        <a:latin typeface="+mn-lt"/>
        <a:ea typeface="+mn-ea"/>
        <a:cs typeface="+mn-cs"/>
      </a:defRPr>
    </a:lvl7pPr>
    <a:lvl8pPr marL="1630021" algn="l" defTabSz="465721" rtl="0" eaLnBrk="1" latinLnBrk="0" hangingPunct="1">
      <a:defRPr sz="917" kern="1200">
        <a:solidFill>
          <a:schemeClr val="tx1"/>
        </a:solidFill>
        <a:latin typeface="+mn-lt"/>
        <a:ea typeface="+mn-ea"/>
        <a:cs typeface="+mn-cs"/>
      </a:defRPr>
    </a:lvl8pPr>
    <a:lvl9pPr marL="1862882" algn="l" defTabSz="465721" rtl="0" eaLnBrk="1" latinLnBrk="0" hangingPunct="1">
      <a:defRPr sz="9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FFF"/>
    <a:srgbClr val="FFF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07"/>
  </p:normalViewPr>
  <p:slideViewPr>
    <p:cSldViewPr snapToGrid="0">
      <p:cViewPr varScale="1">
        <p:scale>
          <a:sx n="119" d="100"/>
          <a:sy n="119" d="100"/>
        </p:scale>
        <p:origin x="7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Click to move the slide</a:t>
            </a: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16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169" name="PlaceHolder 4"/>
          <p:cNvSpPr>
            <a:spLocks noGrp="1"/>
          </p:cNvSpPr>
          <p:nvPr>
            <p:ph type="dt" idx="7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70" name="PlaceHolder 5"/>
          <p:cNvSpPr>
            <a:spLocks noGrp="1"/>
          </p:cNvSpPr>
          <p:nvPr>
            <p:ph type="ftr" idx="7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71" name="PlaceHolder 6"/>
          <p:cNvSpPr>
            <a:spLocks noGrp="1"/>
          </p:cNvSpPr>
          <p:nvPr>
            <p:ph type="sldNum" idx="7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CD72AEEA-2AE9-497F-A9A0-35E1E6AB4C97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65721" rtl="0" eaLnBrk="1" latinLnBrk="0" hangingPunct="1">
      <a:defRPr sz="611" kern="1200">
        <a:solidFill>
          <a:schemeClr val="tx1"/>
        </a:solidFill>
        <a:latin typeface="+mn-lt"/>
        <a:ea typeface="+mn-ea"/>
        <a:cs typeface="+mn-cs"/>
      </a:defRPr>
    </a:lvl1pPr>
    <a:lvl2pPr marL="232860" algn="l" defTabSz="465721" rtl="0" eaLnBrk="1" latinLnBrk="0" hangingPunct="1">
      <a:defRPr sz="611" kern="1200">
        <a:solidFill>
          <a:schemeClr val="tx1"/>
        </a:solidFill>
        <a:latin typeface="+mn-lt"/>
        <a:ea typeface="+mn-ea"/>
        <a:cs typeface="+mn-cs"/>
      </a:defRPr>
    </a:lvl2pPr>
    <a:lvl3pPr marL="465721" algn="l" defTabSz="465721" rtl="0" eaLnBrk="1" latinLnBrk="0" hangingPunct="1">
      <a:defRPr sz="611" kern="1200">
        <a:solidFill>
          <a:schemeClr val="tx1"/>
        </a:solidFill>
        <a:latin typeface="+mn-lt"/>
        <a:ea typeface="+mn-ea"/>
        <a:cs typeface="+mn-cs"/>
      </a:defRPr>
    </a:lvl3pPr>
    <a:lvl4pPr marL="698581" algn="l" defTabSz="465721" rtl="0" eaLnBrk="1" latinLnBrk="0" hangingPunct="1">
      <a:defRPr sz="611" kern="1200">
        <a:solidFill>
          <a:schemeClr val="tx1"/>
        </a:solidFill>
        <a:latin typeface="+mn-lt"/>
        <a:ea typeface="+mn-ea"/>
        <a:cs typeface="+mn-cs"/>
      </a:defRPr>
    </a:lvl4pPr>
    <a:lvl5pPr marL="931440" algn="l" defTabSz="465721" rtl="0" eaLnBrk="1" latinLnBrk="0" hangingPunct="1">
      <a:defRPr sz="611" kern="1200">
        <a:solidFill>
          <a:schemeClr val="tx1"/>
        </a:solidFill>
        <a:latin typeface="+mn-lt"/>
        <a:ea typeface="+mn-ea"/>
        <a:cs typeface="+mn-cs"/>
      </a:defRPr>
    </a:lvl5pPr>
    <a:lvl6pPr marL="1164301" algn="l" defTabSz="465721" rtl="0" eaLnBrk="1" latinLnBrk="0" hangingPunct="1">
      <a:defRPr sz="611" kern="1200">
        <a:solidFill>
          <a:schemeClr val="tx1"/>
        </a:solidFill>
        <a:latin typeface="+mn-lt"/>
        <a:ea typeface="+mn-ea"/>
        <a:cs typeface="+mn-cs"/>
      </a:defRPr>
    </a:lvl6pPr>
    <a:lvl7pPr marL="1397161" algn="l" defTabSz="465721" rtl="0" eaLnBrk="1" latinLnBrk="0" hangingPunct="1">
      <a:defRPr sz="611" kern="1200">
        <a:solidFill>
          <a:schemeClr val="tx1"/>
        </a:solidFill>
        <a:latin typeface="+mn-lt"/>
        <a:ea typeface="+mn-ea"/>
        <a:cs typeface="+mn-cs"/>
      </a:defRPr>
    </a:lvl7pPr>
    <a:lvl8pPr marL="1630021" algn="l" defTabSz="465721" rtl="0" eaLnBrk="1" latinLnBrk="0" hangingPunct="1">
      <a:defRPr sz="611" kern="1200">
        <a:solidFill>
          <a:schemeClr val="tx1"/>
        </a:solidFill>
        <a:latin typeface="+mn-lt"/>
        <a:ea typeface="+mn-ea"/>
        <a:cs typeface="+mn-cs"/>
      </a:defRPr>
    </a:lvl8pPr>
    <a:lvl9pPr marL="1862882" algn="l" defTabSz="465721" rtl="0" eaLnBrk="1" latinLnBrk="0" hangingPunct="1">
      <a:defRPr sz="6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1150" y="1414463"/>
            <a:ext cx="6781800" cy="3816350"/>
          </a:xfrm>
          <a:prstGeom prst="rect">
            <a:avLst/>
          </a:prstGeom>
          <a:ln w="0">
            <a:noFill/>
          </a:ln>
        </p:spPr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sldNum" idx="73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EAAE0F8-C050-4334-8D85-466131E60157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2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1150" y="1414463"/>
            <a:ext cx="6781800" cy="3816350"/>
          </a:xfrm>
          <a:prstGeom prst="rect">
            <a:avLst/>
          </a:prstGeom>
          <a:ln w="0">
            <a:noFill/>
          </a:ln>
        </p:spPr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sldNum" idx="74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ED1C212-8B79-4D36-94D4-4A980F3FA9F6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3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1150" y="1414463"/>
            <a:ext cx="6781800" cy="3816350"/>
          </a:xfrm>
          <a:prstGeom prst="rect">
            <a:avLst/>
          </a:prstGeom>
          <a:ln w="0">
            <a:noFill/>
          </a:ln>
        </p:spPr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sldNum" idx="74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ED1C212-8B79-4D36-94D4-4A980F3FA9F6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4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8645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1150" y="1414463"/>
            <a:ext cx="6781800" cy="3816350"/>
          </a:xfrm>
          <a:prstGeom prst="rect">
            <a:avLst/>
          </a:prstGeom>
          <a:ln w="0">
            <a:noFill/>
          </a:ln>
        </p:spPr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sldNum" idx="75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8EC2F6C-23D4-4729-A105-BE4E8A0BB298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6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2569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1150" y="1414463"/>
            <a:ext cx="6781800" cy="3816350"/>
          </a:xfrm>
          <a:prstGeom prst="rect">
            <a:avLst/>
          </a:prstGeom>
          <a:ln w="0">
            <a:noFill/>
          </a:ln>
        </p:spPr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sldNum" idx="76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C09B384-41AB-4E84-82F9-BE4761FF28D3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10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3B45227-AD09-408F-8AD7-255FED0397E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B85C73D0-89E0-474D-B47F-59A0BB716AF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09F46597-8158-4D2E-B4A6-5B348746C28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5"/>
          </p:nvPr>
        </p:nvSpPr>
        <p:spPr/>
        <p:txBody>
          <a:bodyPr/>
          <a:lstStyle/>
          <a:p>
            <a:fld id="{2B96DEE7-C6EF-4DA9-8804-CF644A37AB5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524095" y="1122302"/>
            <a:ext cx="9143881" cy="23873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en-US" sz="109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609550" y="1604762"/>
            <a:ext cx="10972528" cy="189706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609550" y="3682364"/>
            <a:ext cx="10972528" cy="189706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8"/>
          </p:nvPr>
        </p:nvSpPr>
        <p:spPr/>
        <p:txBody>
          <a:bodyPr/>
          <a:lstStyle/>
          <a:p>
            <a:fld id="{144926C8-6A73-4C06-9034-F297261CED7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524095" y="1122302"/>
            <a:ext cx="9143881" cy="23873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en-US" sz="109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609549" y="1604762"/>
            <a:ext cx="5354507" cy="189706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6231936" y="1604762"/>
            <a:ext cx="5354507" cy="189706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/>
          </p:nvPr>
        </p:nvSpPr>
        <p:spPr>
          <a:xfrm>
            <a:off x="609549" y="3682364"/>
            <a:ext cx="5354507" cy="189706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/>
          </p:nvPr>
        </p:nvSpPr>
        <p:spPr>
          <a:xfrm>
            <a:off x="6231936" y="3682364"/>
            <a:ext cx="5354507" cy="189706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1"/>
          </p:nvPr>
        </p:nvSpPr>
        <p:spPr/>
        <p:txBody>
          <a:bodyPr/>
          <a:lstStyle/>
          <a:p>
            <a:fld id="{255489E3-ED82-4755-B5D9-EE8FE25E38AB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4"/>
          </p:nvPr>
        </p:nvSpPr>
        <p:spPr/>
        <p:txBody>
          <a:bodyPr/>
          <a:lstStyle/>
          <a:p>
            <a:fld id="{078C019D-3039-4D6F-9C9D-17B17003662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524095" y="1122302"/>
            <a:ext cx="9143881" cy="23873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en-US" sz="109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609550" y="1604755"/>
            <a:ext cx="10972528" cy="397728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7"/>
          </p:nvPr>
        </p:nvSpPr>
        <p:spPr/>
        <p:txBody>
          <a:bodyPr/>
          <a:lstStyle/>
          <a:p>
            <a:fld id="{895AD247-89AC-4F28-A159-CF6E57FE033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1524095" y="1122302"/>
            <a:ext cx="9143881" cy="23873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en-US" sz="109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609550" y="1604755"/>
            <a:ext cx="10972528" cy="397728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0"/>
          </p:nvPr>
        </p:nvSpPr>
        <p:spPr/>
        <p:txBody>
          <a:bodyPr/>
          <a:lstStyle/>
          <a:p>
            <a:fld id="{24E23C3D-4228-4C70-829C-AA350B233D9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1524095" y="1122302"/>
            <a:ext cx="9143881" cy="23873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en-US" sz="109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609549" y="1604755"/>
            <a:ext cx="5354507" cy="397728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/>
          </p:nvPr>
        </p:nvSpPr>
        <p:spPr>
          <a:xfrm>
            <a:off x="6231936" y="1604755"/>
            <a:ext cx="5354507" cy="397728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3"/>
          </p:nvPr>
        </p:nvSpPr>
        <p:spPr/>
        <p:txBody>
          <a:bodyPr/>
          <a:lstStyle/>
          <a:p>
            <a:fld id="{16AFE488-804D-4CA5-8922-B7E5F527CDB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1524095" y="1122302"/>
            <a:ext cx="9143881" cy="23873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en-US" sz="109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6"/>
          </p:nvPr>
        </p:nvSpPr>
        <p:spPr/>
        <p:txBody>
          <a:bodyPr/>
          <a:lstStyle/>
          <a:p>
            <a:fld id="{0C043C0F-8CAB-4535-AB9F-8CCA2CCCB48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BF5918C-4242-46C0-A596-318C42BF82F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9"/>
          </p:nvPr>
        </p:nvSpPr>
        <p:spPr/>
        <p:txBody>
          <a:bodyPr/>
          <a:lstStyle/>
          <a:p>
            <a:fld id="{0BB08A11-36A8-4BBE-8618-010614CCA85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524095" y="1122302"/>
            <a:ext cx="9143881" cy="23873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en-US" sz="109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609549" y="1604762"/>
            <a:ext cx="5354507" cy="189706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6231936" y="1604755"/>
            <a:ext cx="5354507" cy="397728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609549" y="3682364"/>
            <a:ext cx="5354507" cy="189706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2"/>
          </p:nvPr>
        </p:nvSpPr>
        <p:spPr/>
        <p:txBody>
          <a:bodyPr/>
          <a:lstStyle/>
          <a:p>
            <a:fld id="{75D17295-3AF2-4E96-9D61-5BA66AEB21B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1524095" y="1122302"/>
            <a:ext cx="9143881" cy="23873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en-US" sz="109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609549" y="1604755"/>
            <a:ext cx="5354507" cy="397728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6231936" y="1604762"/>
            <a:ext cx="5354507" cy="189706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/>
          </p:nvPr>
        </p:nvSpPr>
        <p:spPr>
          <a:xfrm>
            <a:off x="6231936" y="3682364"/>
            <a:ext cx="5354507" cy="189706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5"/>
          </p:nvPr>
        </p:nvSpPr>
        <p:spPr/>
        <p:txBody>
          <a:bodyPr/>
          <a:lstStyle/>
          <a:p>
            <a:fld id="{90171C49-5EC6-408F-846F-F2DAC4F792B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1524095" y="1122302"/>
            <a:ext cx="9143881" cy="23873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en-US" sz="109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609549" y="1604762"/>
            <a:ext cx="5354507" cy="189706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/>
          </p:nvPr>
        </p:nvSpPr>
        <p:spPr>
          <a:xfrm>
            <a:off x="6231936" y="1604762"/>
            <a:ext cx="5354507" cy="189706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/>
          </p:nvPr>
        </p:nvSpPr>
        <p:spPr>
          <a:xfrm>
            <a:off x="609550" y="3682364"/>
            <a:ext cx="10972528" cy="189706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8"/>
          </p:nvPr>
        </p:nvSpPr>
        <p:spPr/>
        <p:txBody>
          <a:bodyPr/>
          <a:lstStyle/>
          <a:p>
            <a:fld id="{33F59884-24D6-4FEA-96B1-579C6CE096D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4095" y="1122302"/>
            <a:ext cx="9143881" cy="23873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en-US" sz="109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550" y="1604755"/>
            <a:ext cx="10972528" cy="397728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0F521AA-B1A8-4043-BF35-60D507D5F50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01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75494BB7-914D-47C9-B5CB-AFC91AC4978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524095" y="1122302"/>
            <a:ext cx="9143881" cy="23873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en-US" sz="109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549" y="1604755"/>
            <a:ext cx="5354507" cy="397728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6231936" y="1604755"/>
            <a:ext cx="5354507" cy="397728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9FEDBBE0-A6CB-45FE-85E1-E770C8C7C9B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A34ED72F-5DBA-4C27-8F60-ACEA3690A06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4095" y="1122302"/>
            <a:ext cx="9143881" cy="23873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/>
            </a:lvl1pPr>
          </a:lstStyle>
          <a:p>
            <a:pPr indent="0">
              <a:buNone/>
            </a:pPr>
            <a:endParaRPr lang="en-US" sz="109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C7BDC83C-FA13-49A7-87B3-C3F299D9498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AA4915E4-9E30-4A8A-BDA9-0C01D44D09C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2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3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4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5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6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7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8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9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1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2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129" y="365224"/>
            <a:ext cx="10515366" cy="132532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1507680">
              <a:lnSpc>
                <a:spcPct val="90000"/>
              </a:lnSpc>
              <a:buNone/>
            </a:pPr>
            <a:r>
              <a:rPr lang="ru-RU" sz="4398" b="0" strike="noStrike" spc="-1">
                <a:solidFill>
                  <a:schemeClr val="dk1"/>
                </a:solidFill>
                <a:latin typeface="Calibri Light"/>
              </a:rPr>
              <a:t>Образец заголовка</a:t>
            </a:r>
            <a:endParaRPr lang="en-US" sz="4398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129" y="1825686"/>
            <a:ext cx="10515366" cy="4351023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376920" indent="-376920" defTabSz="1507680">
              <a:lnSpc>
                <a:spcPct val="90000"/>
              </a:lnSpc>
              <a:spcBef>
                <a:spcPts val="165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795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  <a:p>
            <a:pPr marL="685719" lvl="1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1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  <a:endParaRPr lang="en-US" sz="2401" b="0" strike="noStrike" spc="-1">
              <a:solidFill>
                <a:schemeClr val="dk1"/>
              </a:solidFill>
              <a:latin typeface="Calibri"/>
            </a:endParaRPr>
          </a:p>
          <a:p>
            <a:pPr marL="1143082" lvl="2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1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  <a:endParaRPr lang="en-US" sz="2001" b="0" strike="noStrike" spc="-1">
              <a:solidFill>
                <a:schemeClr val="dk1"/>
              </a:solidFill>
              <a:latin typeface="Calibri"/>
            </a:endParaRPr>
          </a:p>
          <a:p>
            <a:pPr marL="1600229" lvl="3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1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  <a:endParaRPr lang="en-US" sz="1801" b="0" strike="noStrike" spc="-1">
              <a:solidFill>
                <a:schemeClr val="dk1"/>
              </a:solidFill>
              <a:latin typeface="Calibri"/>
            </a:endParaRPr>
          </a:p>
          <a:p>
            <a:pPr marL="2057376" lvl="4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1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  <a:endParaRPr lang="en-US" sz="180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838129" y="6356366"/>
            <a:ext cx="2742969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554514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r>
              <a:rPr lang="en-GB"/>
              <a:t>&lt;date/time&gt;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4038696" y="6356366"/>
            <a:ext cx="4114671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&lt;footer&gt;</a:t>
            </a: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8610528" y="6356366"/>
            <a:ext cx="2742969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23143" indent="0" algn="r" defTabSz="554514">
              <a:lnSpc>
                <a:spcPct val="100000"/>
              </a:lnSpc>
              <a:spcBef>
                <a:spcPts val="20"/>
              </a:spcBef>
              <a:buNone/>
              <a:defRPr lang="en-US" sz="1200" b="0" strike="noStrike" spc="106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fld id="{ABC5EE89-585C-4BA0-B3D4-950107CC3652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indent="0" algn="l" defTabSz="1273387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8347" indent="-318347" algn="l" defTabSz="1273387" rtl="0" eaLnBrk="1" latinLnBrk="0" hangingPunct="1">
        <a:lnSpc>
          <a:spcPct val="90000"/>
        </a:lnSpc>
        <a:spcBef>
          <a:spcPts val="1394"/>
        </a:spcBef>
        <a:buClr>
          <a:srgbClr val="000000"/>
        </a:buClr>
        <a:buFont typeface="Arial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839876" y="457130"/>
            <a:ext cx="3931937" cy="15999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1507680">
              <a:lnSpc>
                <a:spcPct val="90000"/>
              </a:lnSpc>
              <a:buNone/>
            </a:pPr>
            <a:r>
              <a:rPr lang="ru-RU" sz="3203" b="0" strike="noStrike" spc="-1">
                <a:solidFill>
                  <a:schemeClr val="dk1"/>
                </a:solidFill>
                <a:latin typeface="Calibri Light"/>
              </a:rPr>
              <a:t>Образец заголовка</a:t>
            </a:r>
            <a:endParaRPr lang="en-US" sz="3203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5183127" y="987391"/>
            <a:ext cx="6171897" cy="487342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3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3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3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3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3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3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3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839876" y="2057300"/>
            <a:ext cx="3931937" cy="381137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1507680">
              <a:lnSpc>
                <a:spcPct val="90000"/>
              </a:lnSpc>
              <a:spcBef>
                <a:spcPts val="1650"/>
              </a:spcBef>
              <a:buNone/>
              <a:tabLst>
                <a:tab pos="0" algn="l"/>
              </a:tabLst>
            </a:pPr>
            <a:r>
              <a:rPr lang="ru-RU" sz="1601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  <a:endParaRPr lang="en-US" sz="160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dt" idx="31"/>
          </p:nvPr>
        </p:nvSpPr>
        <p:spPr>
          <a:xfrm>
            <a:off x="838129" y="6356366"/>
            <a:ext cx="2742969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554514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r>
              <a:rPr lang="en-GB"/>
              <a:t>&lt;date/time&gt;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" name="PlaceHolder 5"/>
          <p:cNvSpPr>
            <a:spLocks noGrp="1"/>
          </p:cNvSpPr>
          <p:nvPr>
            <p:ph type="ftr" idx="32"/>
          </p:nvPr>
        </p:nvSpPr>
        <p:spPr>
          <a:xfrm>
            <a:off x="4038696" y="6356366"/>
            <a:ext cx="4114671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&lt;footer&gt;</a:t>
            </a:r>
          </a:p>
        </p:txBody>
      </p:sp>
      <p:sp>
        <p:nvSpPr>
          <p:cNvPr id="65" name="PlaceHolder 6"/>
          <p:cNvSpPr>
            <a:spLocks noGrp="1"/>
          </p:cNvSpPr>
          <p:nvPr>
            <p:ph type="sldNum" idx="33"/>
          </p:nvPr>
        </p:nvSpPr>
        <p:spPr>
          <a:xfrm>
            <a:off x="8610528" y="6356366"/>
            <a:ext cx="2742969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23143" indent="0" algn="r" defTabSz="554514">
              <a:lnSpc>
                <a:spcPct val="100000"/>
              </a:lnSpc>
              <a:spcBef>
                <a:spcPts val="20"/>
              </a:spcBef>
              <a:buNone/>
              <a:defRPr lang="en-US" sz="1200" b="0" strike="noStrike" spc="106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fld id="{EE5B50AF-99B9-4859-8997-43A0C6AC8EB8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indent="0" algn="l" defTabSz="1273387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867" indent="0" algn="l" defTabSz="1273387" rtl="0" eaLnBrk="1" latinLnBrk="0" hangingPunct="1">
        <a:lnSpc>
          <a:spcPct val="90000"/>
        </a:lnSpc>
        <a:spcBef>
          <a:spcPts val="1394"/>
        </a:spcBef>
        <a:buClr>
          <a:srgbClr val="000000"/>
        </a:buClr>
        <a:buSzPct val="45000"/>
        <a:buFont typeface="Wingdings" charset="2"/>
        <a:buNone/>
        <a:tabLst>
          <a:tab pos="0" algn="l"/>
        </a:tabLst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ftr" idx="34"/>
          </p:nvPr>
        </p:nvSpPr>
        <p:spPr>
          <a:xfrm>
            <a:off x="4038477" y="6356592"/>
            <a:ext cx="4113579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554514">
              <a:lnSpc>
                <a:spcPct val="100000"/>
              </a:lnSpc>
              <a:buNone/>
              <a:tabLst>
                <a:tab pos="0" algn="l"/>
              </a:tabLst>
              <a:defRPr lang="en-US" sz="1401" b="0" strike="noStrike" spc="-3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r>
              <a:rPr lang="en-GB"/>
              <a:t>&lt;footer&gt;</a:t>
            </a:r>
            <a:endParaRPr lang="en-GB" spc="-1"/>
          </a:p>
        </p:txBody>
      </p:sp>
      <p:sp>
        <p:nvSpPr>
          <p:cNvPr id="67" name="PlaceHolder 2"/>
          <p:cNvSpPr>
            <a:spLocks noGrp="1"/>
          </p:cNvSpPr>
          <p:nvPr>
            <p:ph type="sldNum" idx="35"/>
          </p:nvPr>
        </p:nvSpPr>
        <p:spPr>
          <a:xfrm>
            <a:off x="8610530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293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3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fld id="{1B94A981-2735-4CDE-8B09-5CF36AA227F2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dt" idx="36"/>
          </p:nvPr>
        </p:nvSpPr>
        <p:spPr>
          <a:xfrm>
            <a:off x="838132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&lt;date/time&gt;</a:t>
            </a:r>
          </a:p>
        </p:txBody>
      </p:sp>
      <p:sp>
        <p:nvSpPr>
          <p:cNvPr id="69" name="PlaceHolder 4"/>
          <p:cNvSpPr>
            <a:spLocks noGrp="1"/>
          </p:cNvSpPr>
          <p:nvPr>
            <p:ph type="title"/>
          </p:nvPr>
        </p:nvSpPr>
        <p:spPr>
          <a:xfrm>
            <a:off x="609550" y="273542"/>
            <a:ext cx="10972528" cy="11450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09550" y="1604755"/>
            <a:ext cx="10972528" cy="397728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795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13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13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13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indent="0" algn="l" defTabSz="554514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867" indent="-273650" algn="l" defTabSz="554514" rtl="0" eaLnBrk="1" latinLnBrk="0" hangingPunct="1">
        <a:lnSpc>
          <a:spcPct val="90000"/>
        </a:lnSpc>
        <a:spcBef>
          <a:spcPts val="1197"/>
        </a:spcBef>
        <a:buClr>
          <a:srgbClr val="000000"/>
        </a:buClr>
        <a:buSzPct val="45000"/>
        <a:buFont typeface="Wingdings" charset="2"/>
        <a:buChar char="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553" y="273536"/>
            <a:ext cx="10972309" cy="114456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398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553" y="1604536"/>
            <a:ext cx="10972309" cy="18966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09553" y="3682139"/>
            <a:ext cx="10972309" cy="18966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74" name="PlaceHolder 4"/>
          <p:cNvSpPr>
            <a:spLocks noGrp="1"/>
          </p:cNvSpPr>
          <p:nvPr>
            <p:ph type="ftr" idx="37"/>
          </p:nvPr>
        </p:nvSpPr>
        <p:spPr>
          <a:xfrm>
            <a:off x="4038477" y="6356592"/>
            <a:ext cx="4113579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554514">
              <a:lnSpc>
                <a:spcPct val="100000"/>
              </a:lnSpc>
              <a:buNone/>
              <a:tabLst>
                <a:tab pos="0" algn="l"/>
              </a:tabLst>
              <a:defRPr lang="en-US" sz="1401" b="0" strike="noStrike" spc="-3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r>
              <a:rPr lang="en-GB"/>
              <a:t>&lt;footer&gt;</a:t>
            </a:r>
            <a:endParaRPr lang="en-GB" spc="-1"/>
          </a:p>
        </p:txBody>
      </p:sp>
      <p:sp>
        <p:nvSpPr>
          <p:cNvPr id="75" name="PlaceHolder 5"/>
          <p:cNvSpPr>
            <a:spLocks noGrp="1"/>
          </p:cNvSpPr>
          <p:nvPr>
            <p:ph type="sldNum" idx="38"/>
          </p:nvPr>
        </p:nvSpPr>
        <p:spPr>
          <a:xfrm>
            <a:off x="8610530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293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3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fld id="{07E88BD1-5B04-49E2-94A7-D5E5F0462973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dt" idx="39"/>
          </p:nvPr>
        </p:nvSpPr>
        <p:spPr>
          <a:xfrm>
            <a:off x="838132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indent="0" algn="l" defTabSz="554514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867" indent="-273650" algn="l" defTabSz="554514" rtl="0" eaLnBrk="1" latinLnBrk="0" hangingPunct="1">
        <a:lnSpc>
          <a:spcPct val="90000"/>
        </a:lnSpc>
        <a:spcBef>
          <a:spcPts val="1197"/>
        </a:spcBef>
        <a:buClr>
          <a:srgbClr val="000000"/>
        </a:buClr>
        <a:buSzPct val="45000"/>
        <a:buFont typeface="Wingdings" charset="2"/>
        <a:buChar char="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553" y="273536"/>
            <a:ext cx="10972309" cy="114456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398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550" y="1604536"/>
            <a:ext cx="5354070" cy="18966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6231935" y="1604536"/>
            <a:ext cx="5354070" cy="18966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609550" y="3682139"/>
            <a:ext cx="5354070" cy="18966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6231935" y="3682139"/>
            <a:ext cx="5354070" cy="18966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85" name="PlaceHolder 6"/>
          <p:cNvSpPr>
            <a:spLocks noGrp="1"/>
          </p:cNvSpPr>
          <p:nvPr>
            <p:ph type="ftr" idx="40"/>
          </p:nvPr>
        </p:nvSpPr>
        <p:spPr>
          <a:xfrm>
            <a:off x="4038477" y="6356592"/>
            <a:ext cx="4113579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554514">
              <a:lnSpc>
                <a:spcPct val="100000"/>
              </a:lnSpc>
              <a:buNone/>
              <a:tabLst>
                <a:tab pos="0" algn="l"/>
              </a:tabLst>
              <a:defRPr lang="en-US" sz="1401" b="0" strike="noStrike" spc="-3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r>
              <a:rPr lang="en-GB"/>
              <a:t>&lt;footer&gt;</a:t>
            </a:r>
            <a:endParaRPr lang="en-GB" spc="-1"/>
          </a:p>
        </p:txBody>
      </p:sp>
      <p:sp>
        <p:nvSpPr>
          <p:cNvPr id="86" name="PlaceHolder 7"/>
          <p:cNvSpPr>
            <a:spLocks noGrp="1"/>
          </p:cNvSpPr>
          <p:nvPr>
            <p:ph type="sldNum" idx="41"/>
          </p:nvPr>
        </p:nvSpPr>
        <p:spPr>
          <a:xfrm>
            <a:off x="8610530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293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3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fld id="{522FC4F7-F2EF-4241-9D08-8617C1FC8207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8"/>
          <p:cNvSpPr>
            <a:spLocks noGrp="1"/>
          </p:cNvSpPr>
          <p:nvPr>
            <p:ph type="dt" idx="42"/>
          </p:nvPr>
        </p:nvSpPr>
        <p:spPr>
          <a:xfrm>
            <a:off x="838132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indent="0" algn="l" defTabSz="554514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867" indent="-273650" algn="l" defTabSz="554514" rtl="0" eaLnBrk="1" latinLnBrk="0" hangingPunct="1">
        <a:lnSpc>
          <a:spcPct val="90000"/>
        </a:lnSpc>
        <a:spcBef>
          <a:spcPts val="1197"/>
        </a:spcBef>
        <a:buClr>
          <a:srgbClr val="000000"/>
        </a:buClr>
        <a:buSzPct val="45000"/>
        <a:buFont typeface="Wingdings" charset="2"/>
        <a:buChar char="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553" y="273536"/>
            <a:ext cx="10972309" cy="114456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398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553" y="1604536"/>
            <a:ext cx="3532848" cy="18966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319677" y="1604536"/>
            <a:ext cx="3532848" cy="18966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8029801" y="1604536"/>
            <a:ext cx="3532848" cy="18966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97" name="PlaceHolder 5"/>
          <p:cNvSpPr>
            <a:spLocks noGrp="1"/>
          </p:cNvSpPr>
          <p:nvPr>
            <p:ph type="body"/>
          </p:nvPr>
        </p:nvSpPr>
        <p:spPr>
          <a:xfrm>
            <a:off x="609553" y="3682139"/>
            <a:ext cx="3532848" cy="18966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98" name="PlaceHolder 6"/>
          <p:cNvSpPr>
            <a:spLocks noGrp="1"/>
          </p:cNvSpPr>
          <p:nvPr>
            <p:ph type="body"/>
          </p:nvPr>
        </p:nvSpPr>
        <p:spPr>
          <a:xfrm>
            <a:off x="4319677" y="3682139"/>
            <a:ext cx="3532848" cy="18966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99" name="PlaceHolder 7"/>
          <p:cNvSpPr>
            <a:spLocks noGrp="1"/>
          </p:cNvSpPr>
          <p:nvPr>
            <p:ph type="body"/>
          </p:nvPr>
        </p:nvSpPr>
        <p:spPr>
          <a:xfrm>
            <a:off x="8029801" y="3682139"/>
            <a:ext cx="3532848" cy="18966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100" name="PlaceHolder 8"/>
          <p:cNvSpPr>
            <a:spLocks noGrp="1"/>
          </p:cNvSpPr>
          <p:nvPr>
            <p:ph type="ftr" idx="43"/>
          </p:nvPr>
        </p:nvSpPr>
        <p:spPr>
          <a:xfrm>
            <a:off x="4038477" y="6356592"/>
            <a:ext cx="4113579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554514">
              <a:lnSpc>
                <a:spcPct val="100000"/>
              </a:lnSpc>
              <a:buNone/>
              <a:tabLst>
                <a:tab pos="0" algn="l"/>
              </a:tabLst>
              <a:defRPr lang="en-US" sz="1401" b="0" strike="noStrike" spc="-3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r>
              <a:rPr lang="en-GB"/>
              <a:t>&lt;footer&gt;</a:t>
            </a:r>
            <a:endParaRPr lang="en-GB" spc="-1"/>
          </a:p>
        </p:txBody>
      </p:sp>
      <p:sp>
        <p:nvSpPr>
          <p:cNvPr id="101" name="PlaceHolder 9"/>
          <p:cNvSpPr>
            <a:spLocks noGrp="1"/>
          </p:cNvSpPr>
          <p:nvPr>
            <p:ph type="sldNum" idx="44"/>
          </p:nvPr>
        </p:nvSpPr>
        <p:spPr>
          <a:xfrm>
            <a:off x="8610530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293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3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fld id="{97C8F21D-0F0E-471F-ADD8-3609BEA384E4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10"/>
          <p:cNvSpPr>
            <a:spLocks noGrp="1"/>
          </p:cNvSpPr>
          <p:nvPr>
            <p:ph type="dt" idx="45"/>
          </p:nvPr>
        </p:nvSpPr>
        <p:spPr>
          <a:xfrm>
            <a:off x="838132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indent="0" algn="l" defTabSz="554514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867" indent="-273650" algn="l" defTabSz="554514" rtl="0" eaLnBrk="1" latinLnBrk="0" hangingPunct="1">
        <a:lnSpc>
          <a:spcPct val="90000"/>
        </a:lnSpc>
        <a:spcBef>
          <a:spcPts val="1197"/>
        </a:spcBef>
        <a:buClr>
          <a:srgbClr val="000000"/>
        </a:buClr>
        <a:buSzPct val="45000"/>
        <a:buFont typeface="Wingdings" charset="2"/>
        <a:buChar char="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553" y="273536"/>
            <a:ext cx="10972309" cy="114456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398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04" name="PlaceHolder 2"/>
          <p:cNvSpPr>
            <a:spLocks noGrp="1"/>
          </p:cNvSpPr>
          <p:nvPr>
            <p:ph type="ftr" idx="46"/>
          </p:nvPr>
        </p:nvSpPr>
        <p:spPr>
          <a:xfrm>
            <a:off x="4038477" y="6356592"/>
            <a:ext cx="4113579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554514">
              <a:lnSpc>
                <a:spcPct val="100000"/>
              </a:lnSpc>
              <a:buNone/>
              <a:tabLst>
                <a:tab pos="0" algn="l"/>
              </a:tabLst>
              <a:defRPr lang="en-US" sz="1401" b="0" strike="noStrike" spc="-3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r>
              <a:rPr lang="en-GB"/>
              <a:t>&lt;footer&gt;</a:t>
            </a:r>
            <a:endParaRPr lang="en-GB" spc="-1"/>
          </a:p>
        </p:txBody>
      </p:sp>
      <p:sp>
        <p:nvSpPr>
          <p:cNvPr id="105" name="PlaceHolder 3"/>
          <p:cNvSpPr>
            <a:spLocks noGrp="1"/>
          </p:cNvSpPr>
          <p:nvPr>
            <p:ph type="sldNum" idx="47"/>
          </p:nvPr>
        </p:nvSpPr>
        <p:spPr>
          <a:xfrm>
            <a:off x="8610530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293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3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fld id="{D0CBB476-9697-4504-B7D2-D2599E6F5F75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dt" idx="48"/>
          </p:nvPr>
        </p:nvSpPr>
        <p:spPr>
          <a:xfrm>
            <a:off x="838132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indent="0" algn="l" defTabSz="554514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8628" indent="-138628" algn="l" defTabSz="554514" rtl="0" eaLnBrk="1" latinLnBrk="0" hangingPunct="1">
        <a:lnSpc>
          <a:spcPct val="90000"/>
        </a:lnSpc>
        <a:spcBef>
          <a:spcPts val="607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553" y="273536"/>
            <a:ext cx="10972309" cy="114456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398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553" y="1604543"/>
            <a:ext cx="10972309" cy="397706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111" name="PlaceHolder 3"/>
          <p:cNvSpPr>
            <a:spLocks noGrp="1"/>
          </p:cNvSpPr>
          <p:nvPr>
            <p:ph type="ftr" idx="49"/>
          </p:nvPr>
        </p:nvSpPr>
        <p:spPr>
          <a:xfrm>
            <a:off x="4038477" y="6356592"/>
            <a:ext cx="4113579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554514">
              <a:lnSpc>
                <a:spcPct val="100000"/>
              </a:lnSpc>
              <a:buNone/>
              <a:tabLst>
                <a:tab pos="0" algn="l"/>
              </a:tabLst>
              <a:defRPr lang="en-US" sz="1401" b="0" strike="noStrike" spc="-3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r>
              <a:rPr lang="en-GB"/>
              <a:t>&lt;footer&gt;</a:t>
            </a:r>
            <a:endParaRPr lang="en-GB" spc="-1"/>
          </a:p>
        </p:txBody>
      </p:sp>
      <p:sp>
        <p:nvSpPr>
          <p:cNvPr id="112" name="PlaceHolder 4"/>
          <p:cNvSpPr>
            <a:spLocks noGrp="1"/>
          </p:cNvSpPr>
          <p:nvPr>
            <p:ph type="sldNum" idx="50"/>
          </p:nvPr>
        </p:nvSpPr>
        <p:spPr>
          <a:xfrm>
            <a:off x="8610530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293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3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fld id="{569BF8F7-AADF-48A9-AA2E-C76F39E1E385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dt" idx="51"/>
          </p:nvPr>
        </p:nvSpPr>
        <p:spPr>
          <a:xfrm>
            <a:off x="838132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indent="0" algn="l" defTabSz="554514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867" indent="-273650" algn="l" defTabSz="554514" rtl="0" eaLnBrk="1" latinLnBrk="0" hangingPunct="1">
        <a:lnSpc>
          <a:spcPct val="90000"/>
        </a:lnSpc>
        <a:spcBef>
          <a:spcPts val="1197"/>
        </a:spcBef>
        <a:buClr>
          <a:srgbClr val="000000"/>
        </a:buClr>
        <a:buSzPct val="45000"/>
        <a:buFont typeface="Wingdings" charset="2"/>
        <a:buChar char="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553" y="273536"/>
            <a:ext cx="10972309" cy="114456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398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550" y="1604543"/>
            <a:ext cx="5354070" cy="397706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6231935" y="1604543"/>
            <a:ext cx="5354070" cy="397706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119" name="PlaceHolder 4"/>
          <p:cNvSpPr>
            <a:spLocks noGrp="1"/>
          </p:cNvSpPr>
          <p:nvPr>
            <p:ph type="ftr" idx="52"/>
          </p:nvPr>
        </p:nvSpPr>
        <p:spPr>
          <a:xfrm>
            <a:off x="4038477" y="6356592"/>
            <a:ext cx="4113579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554514">
              <a:lnSpc>
                <a:spcPct val="100000"/>
              </a:lnSpc>
              <a:buNone/>
              <a:tabLst>
                <a:tab pos="0" algn="l"/>
              </a:tabLst>
              <a:defRPr lang="en-US" sz="1401" b="0" strike="noStrike" spc="-3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r>
              <a:rPr lang="en-GB"/>
              <a:t>&lt;footer&gt;</a:t>
            </a:r>
            <a:endParaRPr lang="en-GB" spc="-1"/>
          </a:p>
        </p:txBody>
      </p:sp>
      <p:sp>
        <p:nvSpPr>
          <p:cNvPr id="120" name="PlaceHolder 5"/>
          <p:cNvSpPr>
            <a:spLocks noGrp="1"/>
          </p:cNvSpPr>
          <p:nvPr>
            <p:ph type="sldNum" idx="53"/>
          </p:nvPr>
        </p:nvSpPr>
        <p:spPr>
          <a:xfrm>
            <a:off x="8610530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293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3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fld id="{53BED139-1548-4EBB-AC0A-130A1DFA77BC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dt" idx="54"/>
          </p:nvPr>
        </p:nvSpPr>
        <p:spPr>
          <a:xfrm>
            <a:off x="838132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indent="0" algn="l" defTabSz="554514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867" indent="-273650" algn="l" defTabSz="554514" rtl="0" eaLnBrk="1" latinLnBrk="0" hangingPunct="1">
        <a:lnSpc>
          <a:spcPct val="90000"/>
        </a:lnSpc>
        <a:spcBef>
          <a:spcPts val="1197"/>
        </a:spcBef>
        <a:buClr>
          <a:srgbClr val="000000"/>
        </a:buClr>
        <a:buSzPct val="45000"/>
        <a:buFont typeface="Wingdings" charset="2"/>
        <a:buChar char="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553" y="273536"/>
            <a:ext cx="10972309" cy="114456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398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6" name="PlaceHolder 2"/>
          <p:cNvSpPr>
            <a:spLocks noGrp="1"/>
          </p:cNvSpPr>
          <p:nvPr>
            <p:ph type="ftr" idx="55"/>
          </p:nvPr>
        </p:nvSpPr>
        <p:spPr>
          <a:xfrm>
            <a:off x="4038477" y="6356592"/>
            <a:ext cx="4113579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554514">
              <a:lnSpc>
                <a:spcPct val="100000"/>
              </a:lnSpc>
              <a:buNone/>
              <a:tabLst>
                <a:tab pos="0" algn="l"/>
              </a:tabLst>
              <a:defRPr lang="en-US" sz="1401" b="0" strike="noStrike" spc="-3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r>
              <a:rPr lang="en-GB"/>
              <a:t>&lt;footer&gt;</a:t>
            </a:r>
            <a:endParaRPr lang="en-GB" spc="-1"/>
          </a:p>
        </p:txBody>
      </p:sp>
      <p:sp>
        <p:nvSpPr>
          <p:cNvPr id="127" name="PlaceHolder 3"/>
          <p:cNvSpPr>
            <a:spLocks noGrp="1"/>
          </p:cNvSpPr>
          <p:nvPr>
            <p:ph type="sldNum" idx="56"/>
          </p:nvPr>
        </p:nvSpPr>
        <p:spPr>
          <a:xfrm>
            <a:off x="8610530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293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3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fld id="{720204CB-E560-4BCA-BD08-E67F6965DB57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dt" idx="57"/>
          </p:nvPr>
        </p:nvSpPr>
        <p:spPr>
          <a:xfrm>
            <a:off x="838132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indent="0" algn="l" defTabSz="554514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8628" indent="-138628" algn="l" defTabSz="554514" rtl="0" eaLnBrk="1" latinLnBrk="0" hangingPunct="1">
        <a:lnSpc>
          <a:spcPct val="90000"/>
        </a:lnSpc>
        <a:spcBef>
          <a:spcPts val="607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ftr" idx="58"/>
          </p:nvPr>
        </p:nvSpPr>
        <p:spPr>
          <a:xfrm>
            <a:off x="4038477" y="6356592"/>
            <a:ext cx="4113579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554514">
              <a:lnSpc>
                <a:spcPct val="100000"/>
              </a:lnSpc>
              <a:buNone/>
              <a:tabLst>
                <a:tab pos="0" algn="l"/>
              </a:tabLst>
              <a:defRPr lang="en-US" sz="1401" b="0" strike="noStrike" spc="-3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r>
              <a:rPr lang="en-GB"/>
              <a:t>&lt;footer&gt;</a:t>
            </a:r>
            <a:endParaRPr lang="en-GB" spc="-1"/>
          </a:p>
        </p:txBody>
      </p:sp>
      <p:sp>
        <p:nvSpPr>
          <p:cNvPr id="131" name="PlaceHolder 2"/>
          <p:cNvSpPr>
            <a:spLocks noGrp="1"/>
          </p:cNvSpPr>
          <p:nvPr>
            <p:ph type="sldNum" idx="59"/>
          </p:nvPr>
        </p:nvSpPr>
        <p:spPr>
          <a:xfrm>
            <a:off x="8610530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293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3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fld id="{FD462FC4-08B2-452D-935D-088B3EBB22B7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dt" idx="60"/>
          </p:nvPr>
        </p:nvSpPr>
        <p:spPr>
          <a:xfrm>
            <a:off x="838132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554514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8628" indent="-138628" algn="l" defTabSz="554514" rtl="0" eaLnBrk="1" latinLnBrk="0" hangingPunct="1">
        <a:lnSpc>
          <a:spcPct val="90000"/>
        </a:lnSpc>
        <a:spcBef>
          <a:spcPts val="607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724927" y="365223"/>
            <a:ext cx="2628786" cy="5811698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defTabSz="1507680">
              <a:lnSpc>
                <a:spcPct val="90000"/>
              </a:lnSpc>
              <a:buNone/>
            </a:pPr>
            <a:r>
              <a:rPr lang="ru-RU" sz="4398" b="0" strike="noStrike" spc="-1">
                <a:solidFill>
                  <a:schemeClr val="dk1"/>
                </a:solidFill>
                <a:latin typeface="Calibri Light"/>
              </a:rPr>
              <a:t>Образец заголовка</a:t>
            </a:r>
            <a:endParaRPr lang="en-US" sz="4398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838133" y="365223"/>
            <a:ext cx="7733973" cy="5811698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376920" indent="-376920" defTabSz="1507680">
              <a:lnSpc>
                <a:spcPct val="90000"/>
              </a:lnSpc>
              <a:spcBef>
                <a:spcPts val="165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795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  <a:p>
            <a:pPr marL="685719" lvl="1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1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  <a:endParaRPr lang="en-US" sz="2401" b="0" strike="noStrike" spc="-1">
              <a:solidFill>
                <a:schemeClr val="dk1"/>
              </a:solidFill>
              <a:latin typeface="Calibri"/>
            </a:endParaRPr>
          </a:p>
          <a:p>
            <a:pPr marL="1143082" lvl="2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1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  <a:endParaRPr lang="en-US" sz="2001" b="0" strike="noStrike" spc="-1">
              <a:solidFill>
                <a:schemeClr val="dk1"/>
              </a:solidFill>
              <a:latin typeface="Calibri"/>
            </a:endParaRPr>
          </a:p>
          <a:p>
            <a:pPr marL="1600229" lvl="3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1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  <a:endParaRPr lang="en-US" sz="1801" b="0" strike="noStrike" spc="-1">
              <a:solidFill>
                <a:schemeClr val="dk1"/>
              </a:solidFill>
              <a:latin typeface="Calibri"/>
            </a:endParaRPr>
          </a:p>
          <a:p>
            <a:pPr marL="2057376" lvl="4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1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  <a:endParaRPr lang="en-US" sz="180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838129" y="6356366"/>
            <a:ext cx="2742969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554514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r>
              <a:rPr lang="en-GB"/>
              <a:t>&lt;date/time&gt;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4038696" y="6356366"/>
            <a:ext cx="4114671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&lt;footer&gt;</a:t>
            </a: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8610528" y="6356366"/>
            <a:ext cx="2742969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23143" indent="0" algn="r" defTabSz="554514">
              <a:lnSpc>
                <a:spcPct val="100000"/>
              </a:lnSpc>
              <a:spcBef>
                <a:spcPts val="20"/>
              </a:spcBef>
              <a:buNone/>
              <a:defRPr lang="en-US" sz="1200" b="0" strike="noStrike" spc="106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fld id="{490754C3-7A56-4F60-8F3D-7855E149258F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indent="0" algn="l" defTabSz="1273387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8347" indent="-318347" algn="l" defTabSz="1273387" rtl="0" eaLnBrk="1" latinLnBrk="0" hangingPunct="1">
        <a:lnSpc>
          <a:spcPct val="90000"/>
        </a:lnSpc>
        <a:spcBef>
          <a:spcPts val="1394"/>
        </a:spcBef>
        <a:buClr>
          <a:srgbClr val="000000"/>
        </a:buClr>
        <a:buFont typeface="Arial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553" y="273536"/>
            <a:ext cx="10972309" cy="114456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398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550" y="1604536"/>
            <a:ext cx="5354070" cy="18966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1935" y="1604543"/>
            <a:ext cx="5354070" cy="397706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09550" y="3682139"/>
            <a:ext cx="5354070" cy="18966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137" name="PlaceHolder 5"/>
          <p:cNvSpPr>
            <a:spLocks noGrp="1"/>
          </p:cNvSpPr>
          <p:nvPr>
            <p:ph type="ftr" idx="61"/>
          </p:nvPr>
        </p:nvSpPr>
        <p:spPr>
          <a:xfrm>
            <a:off x="4038477" y="6356592"/>
            <a:ext cx="4113579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554514">
              <a:lnSpc>
                <a:spcPct val="100000"/>
              </a:lnSpc>
              <a:buNone/>
              <a:tabLst>
                <a:tab pos="0" algn="l"/>
              </a:tabLst>
              <a:defRPr lang="en-US" sz="1401" b="0" strike="noStrike" spc="-3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r>
              <a:rPr lang="en-GB"/>
              <a:t>&lt;footer&gt;</a:t>
            </a:r>
            <a:endParaRPr lang="en-GB" spc="-1"/>
          </a:p>
        </p:txBody>
      </p:sp>
      <p:sp>
        <p:nvSpPr>
          <p:cNvPr id="138" name="PlaceHolder 6"/>
          <p:cNvSpPr>
            <a:spLocks noGrp="1"/>
          </p:cNvSpPr>
          <p:nvPr>
            <p:ph type="sldNum" idx="62"/>
          </p:nvPr>
        </p:nvSpPr>
        <p:spPr>
          <a:xfrm>
            <a:off x="8610530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293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3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fld id="{9D857641-85E5-449D-B2A6-828A393D726E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9" name="PlaceHolder 7"/>
          <p:cNvSpPr>
            <a:spLocks noGrp="1"/>
          </p:cNvSpPr>
          <p:nvPr>
            <p:ph type="dt" idx="63"/>
          </p:nvPr>
        </p:nvSpPr>
        <p:spPr>
          <a:xfrm>
            <a:off x="838132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indent="0" algn="l" defTabSz="554514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867" indent="-273650" algn="l" defTabSz="554514" rtl="0" eaLnBrk="1" latinLnBrk="0" hangingPunct="1">
        <a:lnSpc>
          <a:spcPct val="90000"/>
        </a:lnSpc>
        <a:spcBef>
          <a:spcPts val="1197"/>
        </a:spcBef>
        <a:buClr>
          <a:srgbClr val="000000"/>
        </a:buClr>
        <a:buSzPct val="45000"/>
        <a:buFont typeface="Wingdings" charset="2"/>
        <a:buChar char="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553" y="273536"/>
            <a:ext cx="10972309" cy="114456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398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550" y="1604543"/>
            <a:ext cx="5354070" cy="397706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231935" y="1604536"/>
            <a:ext cx="5354070" cy="18966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6231935" y="3682139"/>
            <a:ext cx="5354070" cy="18966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148" name="PlaceHolder 5"/>
          <p:cNvSpPr>
            <a:spLocks noGrp="1"/>
          </p:cNvSpPr>
          <p:nvPr>
            <p:ph type="ftr" idx="64"/>
          </p:nvPr>
        </p:nvSpPr>
        <p:spPr>
          <a:xfrm>
            <a:off x="4038477" y="6356592"/>
            <a:ext cx="4113579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554514">
              <a:lnSpc>
                <a:spcPct val="100000"/>
              </a:lnSpc>
              <a:buNone/>
              <a:tabLst>
                <a:tab pos="0" algn="l"/>
              </a:tabLst>
              <a:defRPr lang="en-US" sz="1401" b="0" strike="noStrike" spc="-3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r>
              <a:rPr lang="en-GB"/>
              <a:t>&lt;footer&gt;</a:t>
            </a:r>
            <a:endParaRPr lang="en-GB" spc="-1"/>
          </a:p>
        </p:txBody>
      </p:sp>
      <p:sp>
        <p:nvSpPr>
          <p:cNvPr id="149" name="PlaceHolder 6"/>
          <p:cNvSpPr>
            <a:spLocks noGrp="1"/>
          </p:cNvSpPr>
          <p:nvPr>
            <p:ph type="sldNum" idx="65"/>
          </p:nvPr>
        </p:nvSpPr>
        <p:spPr>
          <a:xfrm>
            <a:off x="8610530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293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3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fld id="{D25E8F63-33BA-446C-A3D3-6F35280708F9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0" name="PlaceHolder 7"/>
          <p:cNvSpPr>
            <a:spLocks noGrp="1"/>
          </p:cNvSpPr>
          <p:nvPr>
            <p:ph type="dt" idx="66"/>
          </p:nvPr>
        </p:nvSpPr>
        <p:spPr>
          <a:xfrm>
            <a:off x="838132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indent="0" algn="l" defTabSz="554514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867" indent="-273650" algn="l" defTabSz="554514" rtl="0" eaLnBrk="1" latinLnBrk="0" hangingPunct="1">
        <a:lnSpc>
          <a:spcPct val="90000"/>
        </a:lnSpc>
        <a:spcBef>
          <a:spcPts val="1197"/>
        </a:spcBef>
        <a:buClr>
          <a:srgbClr val="000000"/>
        </a:buClr>
        <a:buSzPct val="45000"/>
        <a:buFont typeface="Wingdings" charset="2"/>
        <a:buChar char="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553" y="273536"/>
            <a:ext cx="10972309" cy="114456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398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550" y="1604536"/>
            <a:ext cx="5354070" cy="18966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231935" y="1604536"/>
            <a:ext cx="5354070" cy="18966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09553" y="3682139"/>
            <a:ext cx="10972309" cy="18966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523948" lvl="1" indent="-196482">
              <a:lnSpc>
                <a:spcPct val="90000"/>
              </a:lnSpc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785923" lvl="2" indent="-174650">
              <a:lnSpc>
                <a:spcPct val="90000"/>
              </a:lnSpc>
              <a:spcBef>
                <a:spcPts val="51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047899" lvl="3" indent="-130987">
              <a:lnSpc>
                <a:spcPct val="90000"/>
              </a:lnSpc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1309873" lvl="4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1571847" lvl="5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1833823" lvl="6" indent="-130987">
              <a:lnSpc>
                <a:spcPct val="90000"/>
              </a:lnSpc>
              <a:spcBef>
                <a:spcPts val="1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91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159" name="PlaceHolder 5"/>
          <p:cNvSpPr>
            <a:spLocks noGrp="1"/>
          </p:cNvSpPr>
          <p:nvPr>
            <p:ph type="ftr" idx="67"/>
          </p:nvPr>
        </p:nvSpPr>
        <p:spPr>
          <a:xfrm>
            <a:off x="4038477" y="6356592"/>
            <a:ext cx="4113579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554514">
              <a:lnSpc>
                <a:spcPct val="100000"/>
              </a:lnSpc>
              <a:buNone/>
              <a:tabLst>
                <a:tab pos="0" algn="l"/>
              </a:tabLst>
              <a:defRPr lang="en-US" sz="1401" b="0" strike="noStrike" spc="-3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r>
              <a:rPr lang="en-GB"/>
              <a:t>&lt;footer&gt;</a:t>
            </a:r>
            <a:endParaRPr lang="en-GB" spc="-1"/>
          </a:p>
        </p:txBody>
      </p:sp>
      <p:sp>
        <p:nvSpPr>
          <p:cNvPr id="160" name="PlaceHolder 6"/>
          <p:cNvSpPr>
            <a:spLocks noGrp="1"/>
          </p:cNvSpPr>
          <p:nvPr>
            <p:ph type="sldNum" idx="68"/>
          </p:nvPr>
        </p:nvSpPr>
        <p:spPr>
          <a:xfrm>
            <a:off x="8610530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293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3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fld id="{4119ED2C-780A-4474-BA24-29B291669C68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1" name="PlaceHolder 7"/>
          <p:cNvSpPr>
            <a:spLocks noGrp="1"/>
          </p:cNvSpPr>
          <p:nvPr>
            <p:ph type="dt" idx="69"/>
          </p:nvPr>
        </p:nvSpPr>
        <p:spPr>
          <a:xfrm>
            <a:off x="838132" y="6356592"/>
            <a:ext cx="2741876" cy="36369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indent="0" algn="l" defTabSz="554514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867" indent="-273650" algn="l" defTabSz="554514" rtl="0" eaLnBrk="1" latinLnBrk="0" hangingPunct="1">
        <a:lnSpc>
          <a:spcPct val="90000"/>
        </a:lnSpc>
        <a:spcBef>
          <a:spcPts val="1197"/>
        </a:spcBef>
        <a:buClr>
          <a:srgbClr val="000000"/>
        </a:buClr>
        <a:buSzPct val="45000"/>
        <a:buFont typeface="Wingdings" charset="2"/>
        <a:buChar char="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838129" y="365224"/>
            <a:ext cx="10515366" cy="132532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1507680">
              <a:lnSpc>
                <a:spcPct val="90000"/>
              </a:lnSpc>
              <a:buNone/>
            </a:pPr>
            <a:r>
              <a:rPr lang="ru-RU" sz="4398" b="0" strike="noStrike" spc="-1">
                <a:solidFill>
                  <a:schemeClr val="dk1"/>
                </a:solidFill>
                <a:latin typeface="Calibri Light"/>
              </a:rPr>
              <a:t>Образец заголовка</a:t>
            </a:r>
            <a:endParaRPr lang="en-US" sz="4398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838129" y="1825686"/>
            <a:ext cx="10515366" cy="4351023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76920" indent="-376920" defTabSz="1507680">
              <a:lnSpc>
                <a:spcPct val="90000"/>
              </a:lnSpc>
              <a:spcBef>
                <a:spcPts val="165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795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  <a:p>
            <a:pPr marL="685719" lvl="1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1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  <a:endParaRPr lang="en-US" sz="2401" b="0" strike="noStrike" spc="-1">
              <a:solidFill>
                <a:schemeClr val="dk1"/>
              </a:solidFill>
              <a:latin typeface="Calibri"/>
            </a:endParaRPr>
          </a:p>
          <a:p>
            <a:pPr marL="1143082" lvl="2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1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  <a:endParaRPr lang="en-US" sz="2001" b="0" strike="noStrike" spc="-1">
              <a:solidFill>
                <a:schemeClr val="dk1"/>
              </a:solidFill>
              <a:latin typeface="Calibri"/>
            </a:endParaRPr>
          </a:p>
          <a:p>
            <a:pPr marL="1600229" lvl="3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1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  <a:endParaRPr lang="en-US" sz="1801" b="0" strike="noStrike" spc="-1">
              <a:solidFill>
                <a:schemeClr val="dk1"/>
              </a:solidFill>
              <a:latin typeface="Calibri"/>
            </a:endParaRPr>
          </a:p>
          <a:p>
            <a:pPr marL="2057376" lvl="4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1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  <a:endParaRPr lang="en-US" sz="180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dt" idx="10"/>
          </p:nvPr>
        </p:nvSpPr>
        <p:spPr>
          <a:xfrm>
            <a:off x="838129" y="6356366"/>
            <a:ext cx="2742969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554514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r>
              <a:rPr lang="en-GB"/>
              <a:t>&lt;date/time&gt;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11"/>
          </p:nvPr>
        </p:nvSpPr>
        <p:spPr>
          <a:xfrm>
            <a:off x="4038696" y="6356366"/>
            <a:ext cx="4114671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&lt;footer&gt;</a:t>
            </a:r>
          </a:p>
        </p:txBody>
      </p:sp>
      <p:sp>
        <p:nvSpPr>
          <p:cNvPr id="21" name="PlaceHolder 5"/>
          <p:cNvSpPr>
            <a:spLocks noGrp="1"/>
          </p:cNvSpPr>
          <p:nvPr>
            <p:ph type="sldNum" idx="12"/>
          </p:nvPr>
        </p:nvSpPr>
        <p:spPr>
          <a:xfrm>
            <a:off x="8610528" y="6356366"/>
            <a:ext cx="2742969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23143" indent="0" algn="r" defTabSz="554514">
              <a:lnSpc>
                <a:spcPct val="100000"/>
              </a:lnSpc>
              <a:spcBef>
                <a:spcPts val="20"/>
              </a:spcBef>
              <a:buNone/>
              <a:defRPr lang="en-US" sz="1200" b="0" strike="noStrike" spc="106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fld id="{787AF30A-66AC-4EF4-A978-4E46467306B6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94" r:id="rId2"/>
  </p:sldLayoutIdLst>
  <p:txStyles>
    <p:titleStyle>
      <a:lvl1pPr indent="0" algn="l" defTabSz="1273387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8347" indent="-318347" algn="l" defTabSz="1273387" rtl="0" eaLnBrk="1" latinLnBrk="0" hangingPunct="1">
        <a:lnSpc>
          <a:spcPct val="90000"/>
        </a:lnSpc>
        <a:spcBef>
          <a:spcPts val="1394"/>
        </a:spcBef>
        <a:buClr>
          <a:srgbClr val="000000"/>
        </a:buClr>
        <a:buFont typeface="Arial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31798" y="1709766"/>
            <a:ext cx="10515366" cy="285258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1507680">
              <a:lnSpc>
                <a:spcPct val="90000"/>
              </a:lnSpc>
              <a:buNone/>
            </a:pPr>
            <a:r>
              <a:rPr lang="ru-RU" sz="6004" b="0" strike="noStrike" spc="-1">
                <a:solidFill>
                  <a:schemeClr val="dk1"/>
                </a:solidFill>
                <a:latin typeface="Calibri Light"/>
              </a:rPr>
              <a:t>Образец заголовка</a:t>
            </a:r>
            <a:endParaRPr lang="en-US" sz="6004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831798" y="4589418"/>
            <a:ext cx="10515366" cy="149996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1507680">
              <a:lnSpc>
                <a:spcPct val="90000"/>
              </a:lnSpc>
              <a:spcBef>
                <a:spcPts val="1650"/>
              </a:spcBef>
              <a:buNone/>
              <a:tabLst>
                <a:tab pos="0" algn="l"/>
              </a:tabLst>
            </a:pPr>
            <a:r>
              <a:rPr lang="ru-RU" sz="2401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Образец текста</a:t>
            </a:r>
            <a:endParaRPr lang="en-US" sz="240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dt" idx="13"/>
          </p:nvPr>
        </p:nvSpPr>
        <p:spPr>
          <a:xfrm>
            <a:off x="838129" y="6356366"/>
            <a:ext cx="2742969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554514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r>
              <a:rPr lang="en-GB"/>
              <a:t>&lt;date/time&gt;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ftr" idx="14"/>
          </p:nvPr>
        </p:nvSpPr>
        <p:spPr>
          <a:xfrm>
            <a:off x="4038696" y="6356366"/>
            <a:ext cx="4114671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&lt;footer&gt;</a:t>
            </a:r>
          </a:p>
        </p:txBody>
      </p:sp>
      <p:sp>
        <p:nvSpPr>
          <p:cNvPr id="28" name="PlaceHolder 5"/>
          <p:cNvSpPr>
            <a:spLocks noGrp="1"/>
          </p:cNvSpPr>
          <p:nvPr>
            <p:ph type="sldNum" idx="15"/>
          </p:nvPr>
        </p:nvSpPr>
        <p:spPr>
          <a:xfrm>
            <a:off x="8610528" y="6356366"/>
            <a:ext cx="2742969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23143" indent="0" algn="r" defTabSz="554514">
              <a:lnSpc>
                <a:spcPct val="100000"/>
              </a:lnSpc>
              <a:spcBef>
                <a:spcPts val="20"/>
              </a:spcBef>
              <a:buNone/>
              <a:defRPr lang="en-US" sz="1200" b="0" strike="noStrike" spc="106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fld id="{23E08791-5EF3-4019-9904-AEC729DC10A8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indent="0" algn="l" defTabSz="1273387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8628" indent="0" algn="l" defTabSz="1273387" rtl="0" eaLnBrk="1" latinLnBrk="0" hangingPunct="1">
        <a:lnSpc>
          <a:spcPct val="90000"/>
        </a:lnSpc>
        <a:spcBef>
          <a:spcPts val="1394"/>
        </a:spcBef>
        <a:buFont typeface="Arial" panose="020B0604020202020204" pitchFamily="34" charset="0"/>
        <a:buNone/>
        <a:tabLst>
          <a:tab pos="0" algn="l"/>
        </a:tabLst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129" y="365224"/>
            <a:ext cx="10515366" cy="132532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1507680">
              <a:lnSpc>
                <a:spcPct val="90000"/>
              </a:lnSpc>
              <a:buNone/>
            </a:pPr>
            <a:r>
              <a:rPr lang="ru-RU" sz="4398" b="0" strike="noStrike" spc="-1">
                <a:solidFill>
                  <a:schemeClr val="dk1"/>
                </a:solidFill>
                <a:latin typeface="Calibri Light"/>
              </a:rPr>
              <a:t>Образец заголовка</a:t>
            </a:r>
            <a:endParaRPr lang="en-US" sz="4398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129" y="1825686"/>
            <a:ext cx="5181381" cy="4351023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76920" indent="-376920" defTabSz="1507680">
              <a:lnSpc>
                <a:spcPct val="90000"/>
              </a:lnSpc>
              <a:spcBef>
                <a:spcPts val="165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795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  <a:p>
            <a:pPr marL="685719" lvl="1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1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  <a:endParaRPr lang="en-US" sz="2401" b="0" strike="noStrike" spc="-1">
              <a:solidFill>
                <a:schemeClr val="dk1"/>
              </a:solidFill>
              <a:latin typeface="Calibri"/>
            </a:endParaRPr>
          </a:p>
          <a:p>
            <a:pPr marL="1143082" lvl="2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1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  <a:endParaRPr lang="en-US" sz="2001" b="0" strike="noStrike" spc="-1">
              <a:solidFill>
                <a:schemeClr val="dk1"/>
              </a:solidFill>
              <a:latin typeface="Calibri"/>
            </a:endParaRPr>
          </a:p>
          <a:p>
            <a:pPr marL="1600229" lvl="3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1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  <a:endParaRPr lang="en-US" sz="1801" b="0" strike="noStrike" spc="-1">
              <a:solidFill>
                <a:schemeClr val="dk1"/>
              </a:solidFill>
              <a:latin typeface="Calibri"/>
            </a:endParaRPr>
          </a:p>
          <a:p>
            <a:pPr marL="2057376" lvl="4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1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  <a:endParaRPr lang="en-US" sz="180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172115" y="1825686"/>
            <a:ext cx="5181381" cy="4351023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76920" indent="-376920" defTabSz="1507680">
              <a:lnSpc>
                <a:spcPct val="90000"/>
              </a:lnSpc>
              <a:spcBef>
                <a:spcPts val="165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795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  <a:p>
            <a:pPr marL="685719" lvl="1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1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  <a:endParaRPr lang="en-US" sz="2401" b="0" strike="noStrike" spc="-1">
              <a:solidFill>
                <a:schemeClr val="dk1"/>
              </a:solidFill>
              <a:latin typeface="Calibri"/>
            </a:endParaRPr>
          </a:p>
          <a:p>
            <a:pPr marL="1143082" lvl="2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1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  <a:endParaRPr lang="en-US" sz="2001" b="0" strike="noStrike" spc="-1">
              <a:solidFill>
                <a:schemeClr val="dk1"/>
              </a:solidFill>
              <a:latin typeface="Calibri"/>
            </a:endParaRPr>
          </a:p>
          <a:p>
            <a:pPr marL="1600229" lvl="3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1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  <a:endParaRPr lang="en-US" sz="1801" b="0" strike="noStrike" spc="-1">
              <a:solidFill>
                <a:schemeClr val="dk1"/>
              </a:solidFill>
              <a:latin typeface="Calibri"/>
            </a:endParaRPr>
          </a:p>
          <a:p>
            <a:pPr marL="2057376" lvl="4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1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  <a:endParaRPr lang="en-US" sz="180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dt" idx="16"/>
          </p:nvPr>
        </p:nvSpPr>
        <p:spPr>
          <a:xfrm>
            <a:off x="838129" y="6356366"/>
            <a:ext cx="2742969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554514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r>
              <a:rPr lang="en-GB"/>
              <a:t>&lt;date/time&gt;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ftr" idx="17"/>
          </p:nvPr>
        </p:nvSpPr>
        <p:spPr>
          <a:xfrm>
            <a:off x="4038696" y="6356366"/>
            <a:ext cx="4114671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&lt;footer&gt;</a:t>
            </a:r>
          </a:p>
        </p:txBody>
      </p:sp>
      <p:sp>
        <p:nvSpPr>
          <p:cNvPr id="34" name="PlaceHolder 6"/>
          <p:cNvSpPr>
            <a:spLocks noGrp="1"/>
          </p:cNvSpPr>
          <p:nvPr>
            <p:ph type="sldNum" idx="18"/>
          </p:nvPr>
        </p:nvSpPr>
        <p:spPr>
          <a:xfrm>
            <a:off x="8610528" y="6356366"/>
            <a:ext cx="2742969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23143" indent="0" algn="r" defTabSz="554514">
              <a:lnSpc>
                <a:spcPct val="100000"/>
              </a:lnSpc>
              <a:spcBef>
                <a:spcPts val="20"/>
              </a:spcBef>
              <a:buNone/>
              <a:defRPr lang="en-US" sz="1200" b="0" strike="noStrike" spc="106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fld id="{D7424AD9-287E-4D81-8088-015F11563D5C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indent="0" algn="l" defTabSz="1273387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8347" indent="-318347" algn="l" defTabSz="1273387" rtl="0" eaLnBrk="1" latinLnBrk="0" hangingPunct="1">
        <a:lnSpc>
          <a:spcPct val="90000"/>
        </a:lnSpc>
        <a:spcBef>
          <a:spcPts val="1394"/>
        </a:spcBef>
        <a:buClr>
          <a:srgbClr val="000000"/>
        </a:buClr>
        <a:buFont typeface="Arial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839877" y="365224"/>
            <a:ext cx="10515366" cy="132532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1507680">
              <a:lnSpc>
                <a:spcPct val="90000"/>
              </a:lnSpc>
              <a:buNone/>
            </a:pPr>
            <a:r>
              <a:rPr lang="ru-RU" sz="4398" b="0" strike="noStrike" spc="-1">
                <a:solidFill>
                  <a:schemeClr val="dk1"/>
                </a:solidFill>
                <a:latin typeface="Calibri Light"/>
              </a:rPr>
              <a:t>Образец заголовка</a:t>
            </a:r>
            <a:endParaRPr lang="en-US" sz="4398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839877" y="1681168"/>
            <a:ext cx="5157584" cy="82366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1507680">
              <a:lnSpc>
                <a:spcPct val="90000"/>
              </a:lnSpc>
              <a:spcBef>
                <a:spcPts val="1650"/>
              </a:spcBef>
              <a:buNone/>
              <a:tabLst>
                <a:tab pos="0" algn="l"/>
              </a:tabLst>
            </a:pPr>
            <a:r>
              <a:rPr lang="ru-RU" sz="2401" b="1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  <a:endParaRPr lang="en-US" sz="240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839877" y="2505042"/>
            <a:ext cx="5157584" cy="368432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76920" indent="-376920" defTabSz="1507680">
              <a:lnSpc>
                <a:spcPct val="90000"/>
              </a:lnSpc>
              <a:spcBef>
                <a:spcPts val="165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795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  <a:p>
            <a:pPr marL="685719" lvl="1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1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  <a:endParaRPr lang="en-US" sz="2401" b="0" strike="noStrike" spc="-1">
              <a:solidFill>
                <a:schemeClr val="dk1"/>
              </a:solidFill>
              <a:latin typeface="Calibri"/>
            </a:endParaRPr>
          </a:p>
          <a:p>
            <a:pPr marL="1143082" lvl="2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1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  <a:endParaRPr lang="en-US" sz="2001" b="0" strike="noStrike" spc="-1">
              <a:solidFill>
                <a:schemeClr val="dk1"/>
              </a:solidFill>
              <a:latin typeface="Calibri"/>
            </a:endParaRPr>
          </a:p>
          <a:p>
            <a:pPr marL="1600229" lvl="3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1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  <a:endParaRPr lang="en-US" sz="1801" b="0" strike="noStrike" spc="-1">
              <a:solidFill>
                <a:schemeClr val="dk1"/>
              </a:solidFill>
              <a:latin typeface="Calibri"/>
            </a:endParaRPr>
          </a:p>
          <a:p>
            <a:pPr marL="2057376" lvl="4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1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  <a:endParaRPr lang="en-US" sz="180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172119" y="1681168"/>
            <a:ext cx="5182909" cy="82366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1507680">
              <a:lnSpc>
                <a:spcPct val="90000"/>
              </a:lnSpc>
              <a:spcBef>
                <a:spcPts val="1650"/>
              </a:spcBef>
              <a:buNone/>
              <a:tabLst>
                <a:tab pos="0" algn="l"/>
              </a:tabLst>
            </a:pPr>
            <a:r>
              <a:rPr lang="ru-RU" sz="2401" b="1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  <a:endParaRPr lang="en-US" sz="240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172119" y="2505042"/>
            <a:ext cx="5182909" cy="368432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76920" indent="-376920" defTabSz="1507680">
              <a:lnSpc>
                <a:spcPct val="90000"/>
              </a:lnSpc>
              <a:spcBef>
                <a:spcPts val="165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795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  <a:p>
            <a:pPr marL="685719" lvl="1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1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  <a:endParaRPr lang="en-US" sz="2401" b="0" strike="noStrike" spc="-1">
              <a:solidFill>
                <a:schemeClr val="dk1"/>
              </a:solidFill>
              <a:latin typeface="Calibri"/>
            </a:endParaRPr>
          </a:p>
          <a:p>
            <a:pPr marL="1143082" lvl="2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1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  <a:endParaRPr lang="en-US" sz="2001" b="0" strike="noStrike" spc="-1">
              <a:solidFill>
                <a:schemeClr val="dk1"/>
              </a:solidFill>
              <a:latin typeface="Calibri"/>
            </a:endParaRPr>
          </a:p>
          <a:p>
            <a:pPr marL="1600229" lvl="3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1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  <a:endParaRPr lang="en-US" sz="1801" b="0" strike="noStrike" spc="-1">
              <a:solidFill>
                <a:schemeClr val="dk1"/>
              </a:solidFill>
              <a:latin typeface="Calibri"/>
            </a:endParaRPr>
          </a:p>
          <a:p>
            <a:pPr marL="2057376" lvl="4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1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  <a:endParaRPr lang="en-US" sz="180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dt" idx="19"/>
          </p:nvPr>
        </p:nvSpPr>
        <p:spPr>
          <a:xfrm>
            <a:off x="838129" y="6356366"/>
            <a:ext cx="2742969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554514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r>
              <a:rPr lang="en-GB"/>
              <a:t>&lt;date/time&gt;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ftr" idx="20"/>
          </p:nvPr>
        </p:nvSpPr>
        <p:spPr>
          <a:xfrm>
            <a:off x="4038696" y="6356366"/>
            <a:ext cx="4114671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&lt;footer&gt;</a:t>
            </a:r>
          </a:p>
        </p:txBody>
      </p:sp>
      <p:sp>
        <p:nvSpPr>
          <p:cNvPr id="45" name="PlaceHolder 8"/>
          <p:cNvSpPr>
            <a:spLocks noGrp="1"/>
          </p:cNvSpPr>
          <p:nvPr>
            <p:ph type="sldNum" idx="21"/>
          </p:nvPr>
        </p:nvSpPr>
        <p:spPr>
          <a:xfrm>
            <a:off x="8610528" y="6356366"/>
            <a:ext cx="2742969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23143" indent="0" algn="r" defTabSz="554514">
              <a:lnSpc>
                <a:spcPct val="100000"/>
              </a:lnSpc>
              <a:spcBef>
                <a:spcPts val="20"/>
              </a:spcBef>
              <a:buNone/>
              <a:defRPr lang="en-US" sz="1200" b="0" strike="noStrike" spc="106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fld id="{2DB191B3-F9E2-4B58-9A1B-F52AE1BE3849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indent="0" algn="l" defTabSz="1273387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8347" indent="-318347" algn="l" defTabSz="1273387" rtl="0" eaLnBrk="1" latinLnBrk="0" hangingPunct="1">
        <a:lnSpc>
          <a:spcPct val="90000"/>
        </a:lnSpc>
        <a:spcBef>
          <a:spcPts val="1394"/>
        </a:spcBef>
        <a:buClr>
          <a:srgbClr val="000000"/>
        </a:buClr>
        <a:buFont typeface="Arial"/>
        <a:buChar char="•"/>
        <a:tabLst>
          <a:tab pos="0" algn="l"/>
        </a:tabLst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129" y="365224"/>
            <a:ext cx="10515366" cy="132532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1507680">
              <a:lnSpc>
                <a:spcPct val="90000"/>
              </a:lnSpc>
              <a:buNone/>
            </a:pPr>
            <a:r>
              <a:rPr lang="ru-RU" sz="4398" b="0" strike="noStrike" spc="-1">
                <a:solidFill>
                  <a:schemeClr val="dk1"/>
                </a:solidFill>
                <a:latin typeface="Calibri Light"/>
              </a:rPr>
              <a:t>Образец заголовка</a:t>
            </a:r>
            <a:endParaRPr lang="en-US" sz="4398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dt" idx="22"/>
          </p:nvPr>
        </p:nvSpPr>
        <p:spPr>
          <a:xfrm>
            <a:off x="838129" y="6356366"/>
            <a:ext cx="2742969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554514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r>
              <a:rPr lang="en-GB"/>
              <a:t>&lt;date/time&gt;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ftr" idx="23"/>
          </p:nvPr>
        </p:nvSpPr>
        <p:spPr>
          <a:xfrm>
            <a:off x="4038696" y="6356366"/>
            <a:ext cx="4114671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&lt;footer&gt;</a:t>
            </a:r>
          </a:p>
        </p:txBody>
      </p:sp>
      <p:sp>
        <p:nvSpPr>
          <p:cNvPr id="49" name="PlaceHolder 4"/>
          <p:cNvSpPr>
            <a:spLocks noGrp="1"/>
          </p:cNvSpPr>
          <p:nvPr>
            <p:ph type="sldNum" idx="24"/>
          </p:nvPr>
        </p:nvSpPr>
        <p:spPr>
          <a:xfrm>
            <a:off x="8610528" y="6356366"/>
            <a:ext cx="2742969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23143" indent="0" algn="r" defTabSz="554514">
              <a:lnSpc>
                <a:spcPct val="100000"/>
              </a:lnSpc>
              <a:spcBef>
                <a:spcPts val="20"/>
              </a:spcBef>
              <a:buNone/>
              <a:defRPr lang="en-US" sz="1200" b="0" strike="noStrike" spc="106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fld id="{6B30A462-826C-406A-BE0A-2AF879B09B00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indent="0" algn="l" defTabSz="1273387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8628" indent="-138628" algn="l" defTabSz="554514" rtl="0" eaLnBrk="1" latinLnBrk="0" hangingPunct="1">
        <a:lnSpc>
          <a:spcPct val="90000"/>
        </a:lnSpc>
        <a:spcBef>
          <a:spcPts val="607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dt" idx="25"/>
          </p:nvPr>
        </p:nvSpPr>
        <p:spPr>
          <a:xfrm>
            <a:off x="838129" y="6356366"/>
            <a:ext cx="2742969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554514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r>
              <a:rPr lang="en-GB"/>
              <a:t>&lt;date/time&gt;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ftr" idx="26"/>
          </p:nvPr>
        </p:nvSpPr>
        <p:spPr>
          <a:xfrm>
            <a:off x="4038696" y="6356366"/>
            <a:ext cx="4114671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&lt;footer&gt;</a:t>
            </a:r>
          </a:p>
        </p:txBody>
      </p:sp>
      <p:sp>
        <p:nvSpPr>
          <p:cNvPr id="53" name="PlaceHolder 3"/>
          <p:cNvSpPr>
            <a:spLocks noGrp="1"/>
          </p:cNvSpPr>
          <p:nvPr>
            <p:ph type="sldNum" idx="27"/>
          </p:nvPr>
        </p:nvSpPr>
        <p:spPr>
          <a:xfrm>
            <a:off x="8610528" y="6356366"/>
            <a:ext cx="2742969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23143" indent="0" algn="r" defTabSz="554514">
              <a:lnSpc>
                <a:spcPct val="100000"/>
              </a:lnSpc>
              <a:spcBef>
                <a:spcPts val="20"/>
              </a:spcBef>
              <a:buNone/>
              <a:defRPr lang="en-US" sz="1200" b="0" strike="noStrike" spc="106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fld id="{321A694A-7E8E-4212-94FE-C3C21829B510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554514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8628" indent="-138628" algn="l" defTabSz="554514" rtl="0" eaLnBrk="1" latinLnBrk="0" hangingPunct="1">
        <a:lnSpc>
          <a:spcPct val="90000"/>
        </a:lnSpc>
        <a:spcBef>
          <a:spcPts val="607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9876" y="457130"/>
            <a:ext cx="3931937" cy="159995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1507680">
              <a:lnSpc>
                <a:spcPct val="90000"/>
              </a:lnSpc>
              <a:buNone/>
            </a:pPr>
            <a:r>
              <a:rPr lang="ru-RU" sz="3203" b="0" strike="noStrike" spc="-1">
                <a:solidFill>
                  <a:schemeClr val="dk1"/>
                </a:solidFill>
                <a:latin typeface="Calibri Light"/>
              </a:rPr>
              <a:t>Образец заголовка</a:t>
            </a:r>
            <a:endParaRPr lang="en-US" sz="3203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183127" y="987391"/>
            <a:ext cx="6171897" cy="4873426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76920" indent="-376920" defTabSz="1507680">
              <a:lnSpc>
                <a:spcPct val="90000"/>
              </a:lnSpc>
              <a:spcBef>
                <a:spcPts val="1650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3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  <a:endParaRPr lang="en-US" sz="3203" b="0" strike="noStrike" spc="-1">
              <a:solidFill>
                <a:schemeClr val="dk1"/>
              </a:solidFill>
              <a:latin typeface="Calibri"/>
            </a:endParaRPr>
          </a:p>
          <a:p>
            <a:pPr marL="685719" lvl="1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795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  <a:endParaRPr lang="en-US" sz="2795" b="0" strike="noStrike" spc="-1">
              <a:solidFill>
                <a:schemeClr val="dk1"/>
              </a:solidFill>
              <a:latin typeface="Calibri"/>
            </a:endParaRPr>
          </a:p>
          <a:p>
            <a:pPr marL="1143082" lvl="2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1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  <a:endParaRPr lang="en-US" sz="2401" b="0" strike="noStrike" spc="-1">
              <a:solidFill>
                <a:schemeClr val="dk1"/>
              </a:solidFill>
              <a:latin typeface="Calibri"/>
            </a:endParaRPr>
          </a:p>
          <a:p>
            <a:pPr marL="1600229" lvl="3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1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  <a:endParaRPr lang="en-US" sz="2001" b="0" strike="noStrike" spc="-1">
              <a:solidFill>
                <a:schemeClr val="dk1"/>
              </a:solidFill>
              <a:latin typeface="Calibri"/>
            </a:endParaRPr>
          </a:p>
          <a:p>
            <a:pPr marL="2057376" lvl="4" indent="-228573" defTabSz="914293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1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  <a:endParaRPr lang="en-US" sz="200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839876" y="2057300"/>
            <a:ext cx="3931937" cy="381137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1507680">
              <a:lnSpc>
                <a:spcPct val="90000"/>
              </a:lnSpc>
              <a:spcBef>
                <a:spcPts val="1650"/>
              </a:spcBef>
              <a:buNone/>
              <a:tabLst>
                <a:tab pos="0" algn="l"/>
              </a:tabLst>
            </a:pPr>
            <a:r>
              <a:rPr lang="ru-RU" sz="1601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  <a:endParaRPr lang="en-US" sz="1601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dt" idx="28"/>
          </p:nvPr>
        </p:nvSpPr>
        <p:spPr>
          <a:xfrm>
            <a:off x="838129" y="6356366"/>
            <a:ext cx="2742969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554514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r>
              <a:rPr lang="en-GB"/>
              <a:t>&lt;date/time&gt;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ftr" idx="29"/>
          </p:nvPr>
        </p:nvSpPr>
        <p:spPr>
          <a:xfrm>
            <a:off x="4038696" y="6356366"/>
            <a:ext cx="4114671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849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GB"/>
              <a:t>&lt;footer&gt;</a:t>
            </a:r>
          </a:p>
        </p:txBody>
      </p:sp>
      <p:sp>
        <p:nvSpPr>
          <p:cNvPr id="59" name="PlaceHolder 6"/>
          <p:cNvSpPr>
            <a:spLocks noGrp="1"/>
          </p:cNvSpPr>
          <p:nvPr>
            <p:ph type="sldNum" idx="30"/>
          </p:nvPr>
        </p:nvSpPr>
        <p:spPr>
          <a:xfrm>
            <a:off x="8610528" y="6356366"/>
            <a:ext cx="2742969" cy="36500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23143" indent="0" algn="r" defTabSz="554514">
              <a:lnSpc>
                <a:spcPct val="100000"/>
              </a:lnSpc>
              <a:spcBef>
                <a:spcPts val="20"/>
              </a:spcBef>
              <a:buNone/>
              <a:defRPr lang="en-US" sz="1200" b="0" strike="noStrike" spc="106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fld id="{C603776F-6AFB-45D8-A9BA-B980B7826BA2}" type="slidenum">
              <a:rPr lang="en-RU" smtClean="0"/>
              <a:pPr/>
              <a:t>‹#›</a:t>
            </a:fld>
            <a:endParaRPr lang="en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indent="0" algn="l" defTabSz="1273387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8347" indent="0" algn="l" defTabSz="1273387" rtl="0" eaLnBrk="1" latinLnBrk="0" hangingPunct="1">
        <a:lnSpc>
          <a:spcPct val="90000"/>
        </a:lnSpc>
        <a:spcBef>
          <a:spcPts val="1394"/>
        </a:spcBef>
        <a:buClr>
          <a:srgbClr val="000000"/>
        </a:buClr>
        <a:buFont typeface="Arial"/>
        <a:buNone/>
        <a:tabLst>
          <a:tab pos="0" algn="l"/>
        </a:tabLst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8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4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400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655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913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2167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424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681" indent="-138628" algn="l" defTabSz="554514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57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51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771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9028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284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539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796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8053" algn="l" defTabSz="554514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Box 1"/>
          <p:cNvSpPr/>
          <p:nvPr/>
        </p:nvSpPr>
        <p:spPr>
          <a:xfrm>
            <a:off x="223" y="3801566"/>
            <a:ext cx="12191396" cy="3060980"/>
          </a:xfrm>
          <a:prstGeom prst="rect">
            <a:avLst/>
          </a:prstGeom>
          <a:gradFill rotWithShape="0">
            <a:gsLst>
              <a:gs pos="0">
                <a:srgbClr val="00A0FC"/>
              </a:gs>
              <a:gs pos="100000">
                <a:srgbClr val="AADCF7"/>
              </a:gs>
            </a:gsLst>
            <a:lin ang="54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669" tIns="43663" rIns="86669" bIns="43663" anchor="t">
            <a:spAutoFit/>
          </a:bodyPr>
          <a:lstStyle/>
          <a:p>
            <a:pPr algn="ctr" defTabSz="914293"/>
            <a:endParaRPr lang="ru-RU" sz="2601" spc="-1">
              <a:solidFill>
                <a:srgbClr val="000000"/>
              </a:solidFill>
              <a:latin typeface="Arial"/>
            </a:endParaRPr>
          </a:p>
          <a:p>
            <a:pPr algn="ctr" defTabSz="914293"/>
            <a:r>
              <a:rPr lang="en-US" sz="2183" b="1" spc="-61">
                <a:solidFill>
                  <a:srgbClr val="102D69"/>
                </a:solidFill>
                <a:latin typeface="Verdana"/>
                <a:ea typeface="Verdana"/>
              </a:rPr>
              <a:t>Information on the Resolution of the JINR Scientific Council</a:t>
            </a:r>
            <a:br>
              <a:rPr sz="2183"/>
            </a:br>
            <a:r>
              <a:rPr lang="en-US" sz="2183" spc="-61">
                <a:solidFill>
                  <a:srgbClr val="102D69"/>
                </a:solidFill>
                <a:latin typeface="Verdana"/>
                <a:ea typeface="Verdana"/>
              </a:rPr>
              <a:t>135th session, 15–16 February 2024 </a:t>
            </a:r>
            <a:br>
              <a:rPr sz="2183"/>
            </a:br>
            <a:r>
              <a:rPr lang="en-US" sz="2183" spc="-61">
                <a:solidFill>
                  <a:srgbClr val="102D69"/>
                </a:solidFill>
                <a:latin typeface="Verdana"/>
                <a:ea typeface="Verdana"/>
              </a:rPr>
              <a:t>and </a:t>
            </a:r>
            <a:br>
              <a:rPr sz="2183"/>
            </a:br>
            <a:r>
              <a:rPr lang="en-US" sz="2183" b="1" spc="-61">
                <a:solidFill>
                  <a:srgbClr val="102D69"/>
                </a:solidFill>
                <a:latin typeface="Verdana"/>
                <a:ea typeface="Verdana"/>
              </a:rPr>
              <a:t>on the decisions of the JINR Committee of Plenipotentiaries </a:t>
            </a:r>
            <a:endParaRPr lang="ru-RU" sz="2183" spc="-1">
              <a:solidFill>
                <a:srgbClr val="000000"/>
              </a:solidFill>
              <a:latin typeface="Arial"/>
            </a:endParaRPr>
          </a:p>
          <a:p>
            <a:pPr algn="ctr" defTabSz="914293"/>
            <a:r>
              <a:rPr lang="en-US" sz="2183" spc="-61">
                <a:solidFill>
                  <a:srgbClr val="102D69"/>
                </a:solidFill>
                <a:latin typeface="Verdana"/>
                <a:ea typeface="Verdana"/>
              </a:rPr>
              <a:t>22 March 2024, Dubna</a:t>
            </a:r>
            <a:endParaRPr lang="ru-RU" sz="2183" spc="-1">
              <a:solidFill>
                <a:srgbClr val="000000"/>
              </a:solidFill>
              <a:latin typeface="Arial"/>
            </a:endParaRPr>
          </a:p>
          <a:p>
            <a:pPr algn="ctr" defTabSz="914293"/>
            <a:endParaRPr lang="ru-RU" sz="2401" spc="-1">
              <a:solidFill>
                <a:srgbClr val="000000"/>
              </a:solidFill>
              <a:latin typeface="Arial"/>
            </a:endParaRPr>
          </a:p>
          <a:p>
            <a:pPr algn="ctr" defTabSz="914293"/>
            <a:endParaRPr lang="ru-RU" sz="2401" spc="-1">
              <a:solidFill>
                <a:srgbClr val="000000"/>
              </a:solidFill>
              <a:latin typeface="Arial"/>
            </a:endParaRPr>
          </a:p>
          <a:p>
            <a:pPr algn="ctr" defTabSz="914293"/>
            <a:endParaRPr lang="ru-RU" sz="1001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3" name="Рисунок 159"/>
          <p:cNvPicPr/>
          <p:nvPr/>
        </p:nvPicPr>
        <p:blipFill>
          <a:blip r:embed="rId2"/>
          <a:srcRect b="11400"/>
          <a:stretch/>
        </p:blipFill>
        <p:spPr>
          <a:xfrm>
            <a:off x="223" y="316967"/>
            <a:ext cx="12194670" cy="3801242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7FAC84-0FD3-EE78-5079-882D11E5544F}"/>
              </a:ext>
            </a:extLst>
          </p:cNvPr>
          <p:cNvSpPr txBox="1"/>
          <p:nvPr/>
        </p:nvSpPr>
        <p:spPr>
          <a:xfrm>
            <a:off x="9784080" y="3198167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L. </a:t>
            </a:r>
            <a:r>
              <a:rPr lang="en-US" sz="2400" i="1"/>
              <a:t>Kostov</a:t>
            </a:r>
            <a:endParaRPr lang="en-RU" sz="24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Box 30"/>
          <p:cNvSpPr/>
          <p:nvPr/>
        </p:nvSpPr>
        <p:spPr>
          <a:xfrm>
            <a:off x="106709" y="2494414"/>
            <a:ext cx="11944279" cy="73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2613" tIns="26415" rIns="52613" bIns="26415" anchor="t">
            <a:spAutoFit/>
          </a:bodyPr>
          <a:lstStyle/>
          <a:p>
            <a:pPr algn="just" defTabSz="554514">
              <a:lnSpc>
                <a:spcPct val="115000"/>
              </a:lnSpc>
            </a:pP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‒</a:t>
            </a:r>
            <a:r>
              <a:rPr lang="en-GB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SC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elected 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B. 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Mukhametuly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(</a:t>
            </a:r>
            <a:r>
              <a:rPr lang="en-US" sz="2000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Khazakhstan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) as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Deputy Director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Frank Laboratory of Neutron Physics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until the completion of the term of service of the current FLNP Director.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9" name="Рисунок 3"/>
          <p:cNvPicPr/>
          <p:nvPr/>
        </p:nvPicPr>
        <p:blipFill>
          <a:blip r:embed="rId3"/>
          <a:srcRect b="12520"/>
          <a:stretch/>
        </p:blipFill>
        <p:spPr>
          <a:xfrm>
            <a:off x="7973568" y="4418741"/>
            <a:ext cx="4193394" cy="2381575"/>
          </a:xfrm>
          <a:prstGeom prst="rect">
            <a:avLst/>
          </a:prstGeom>
          <a:ln w="0">
            <a:noFill/>
          </a:ln>
        </p:spPr>
      </p:pic>
      <p:pic>
        <p:nvPicPr>
          <p:cNvPr id="220" name="Рисунок 6"/>
          <p:cNvPicPr/>
          <p:nvPr/>
        </p:nvPicPr>
        <p:blipFill>
          <a:blip r:embed="rId4"/>
          <a:stretch/>
        </p:blipFill>
        <p:spPr>
          <a:xfrm>
            <a:off x="8936736" y="581363"/>
            <a:ext cx="3120293" cy="1908284"/>
          </a:xfrm>
          <a:prstGeom prst="rect">
            <a:avLst/>
          </a:prstGeom>
          <a:ln w="0">
            <a:noFill/>
          </a:ln>
        </p:spPr>
      </p:pic>
      <p:sp>
        <p:nvSpPr>
          <p:cNvPr id="221" name="TextBox 17"/>
          <p:cNvSpPr/>
          <p:nvPr/>
        </p:nvSpPr>
        <p:spPr>
          <a:xfrm>
            <a:off x="127508" y="3276047"/>
            <a:ext cx="11944279" cy="15049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algn="just" defTabSz="554514">
              <a:lnSpc>
                <a:spcPct val="115000"/>
              </a:lnSpc>
              <a:spcAft>
                <a:spcPts val="484"/>
              </a:spcAft>
            </a:pP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- SC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announced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vacancy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Director’s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position at the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Flerov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Laboratory of Nuclear Reactions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; the election will take place at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137th session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Scientific Council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February 2025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554514">
              <a:lnSpc>
                <a:spcPct val="115000"/>
              </a:lnSpc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‒</a:t>
            </a:r>
            <a:r>
              <a:rPr lang="ru-RU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GB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SC</a:t>
            </a: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agree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</a:t>
            </a: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on the </a:t>
            </a:r>
            <a:r>
              <a:rPr lang="en-GB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extension</a:t>
            </a: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of the term of office of all Deputy Directors of VBLHEP until the election of </a:t>
            </a:r>
          </a:p>
          <a:p>
            <a:pPr algn="just" defTabSz="554514">
              <a:lnSpc>
                <a:spcPct val="115000"/>
              </a:lnSpc>
            </a:pP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Director of VBLHEP.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2" name="Рисунок 18"/>
          <p:cNvPicPr/>
          <p:nvPr/>
        </p:nvPicPr>
        <p:blipFill>
          <a:blip r:embed="rId5"/>
          <a:stretch/>
        </p:blipFill>
        <p:spPr>
          <a:xfrm>
            <a:off x="4408086" y="4418741"/>
            <a:ext cx="3494657" cy="2332396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>
            <a:extLst>
              <a:ext uri="{FF2B5EF4-FFF2-40B4-BE49-F238E27FC236}">
                <a16:creationId xmlns:a16="http://schemas.microsoft.com/office/drawing/2014/main" id="{A59282FB-B33C-B39C-5327-4C449E779431}"/>
              </a:ext>
            </a:extLst>
          </p:cNvPr>
          <p:cNvSpPr txBox="1">
            <a:spLocks/>
          </p:cNvSpPr>
          <p:nvPr/>
        </p:nvSpPr>
        <p:spPr>
          <a:xfrm>
            <a:off x="8658349" y="151737"/>
            <a:ext cx="3413439" cy="4788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0">
            <a:noFill/>
          </a:ln>
        </p:spPr>
        <p:txBody>
          <a:bodyPr lIns="55451" tIns="27726" rIns="55451" bIns="27726" anchor="ctr">
            <a:noAutofit/>
          </a:bodyPr>
          <a:lstStyle>
            <a:lvl1pPr indent="0" algn="l" defTabSz="12733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791"/>
              </a:lnSpc>
            </a:pPr>
            <a:r>
              <a:rPr lang="en-US" sz="2400" b="1" spc="-1" dirty="0">
                <a:solidFill>
                  <a:srgbClr val="102D69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JINR Scientific Council</a:t>
            </a:r>
            <a:endParaRPr lang="en-US" sz="2400" spc="-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DF7BFE-B29F-2AB7-BF34-9CD14FF84C7A}"/>
              </a:ext>
            </a:extLst>
          </p:cNvPr>
          <p:cNvSpPr txBox="1"/>
          <p:nvPr/>
        </p:nvSpPr>
        <p:spPr>
          <a:xfrm>
            <a:off x="250596" y="188313"/>
            <a:ext cx="8407753" cy="1124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514">
              <a:lnSpc>
                <a:spcPct val="115000"/>
              </a:lnSpc>
              <a:spcAft>
                <a:spcPts val="484"/>
              </a:spcAft>
            </a:pPr>
            <a:r>
              <a:rPr lang="en-US" sz="2000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‒ </a:t>
            </a:r>
            <a:r>
              <a:rPr lang="en-US" sz="2000" b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SC</a:t>
            </a:r>
            <a:r>
              <a:rPr lang="en-US" sz="2000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approved the </a:t>
            </a:r>
            <a:r>
              <a:rPr lang="en-US" sz="2000" b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Jury’s recommendations</a:t>
            </a:r>
            <a:r>
              <a:rPr lang="en-US" sz="2000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on awarding the </a:t>
            </a:r>
            <a:r>
              <a:rPr lang="en-US" sz="2000" b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 annual prizes </a:t>
            </a:r>
            <a:r>
              <a:rPr lang="en-US" sz="2000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for best papers in the theoretical &amp; experimental research, methodology &amp; technology research, &amp; applied technology research.</a:t>
            </a:r>
            <a:endParaRPr lang="ru-RU" sz="2000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C1D149-EEFD-2BE8-BF43-3F7E1DC9A31C}"/>
              </a:ext>
            </a:extLst>
          </p:cNvPr>
          <p:cNvSpPr txBox="1"/>
          <p:nvPr/>
        </p:nvSpPr>
        <p:spPr>
          <a:xfrm>
            <a:off x="114454" y="1289226"/>
            <a:ext cx="8407753" cy="1124026"/>
          </a:xfrm>
          <a:prstGeom prst="rect">
            <a:avLst/>
          </a:prstGeom>
          <a:solidFill>
            <a:srgbClr val="FFF2EB"/>
          </a:solidFill>
        </p:spPr>
        <p:txBody>
          <a:bodyPr wrap="square">
            <a:spAutoFit/>
          </a:bodyPr>
          <a:lstStyle/>
          <a:p>
            <a:pPr algn="just" defTabSz="554514">
              <a:lnSpc>
                <a:spcPct val="115000"/>
              </a:lnSpc>
              <a:spcAft>
                <a:spcPts val="484"/>
              </a:spcAft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‒ </a:t>
            </a:r>
            <a:r>
              <a:rPr lang="en-GB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SC</a:t>
            </a: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elected </a:t>
            </a:r>
            <a:r>
              <a:rPr lang="en-GB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A. </a:t>
            </a:r>
            <a:r>
              <a:rPr lang="en-GB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Guskov</a:t>
            </a:r>
            <a:r>
              <a:rPr lang="en-GB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as </a:t>
            </a:r>
            <a:r>
              <a:rPr lang="en-GB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Deputy Director </a:t>
            </a: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the </a:t>
            </a:r>
            <a:r>
              <a:rPr lang="en-GB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Dzhelepov</a:t>
            </a:r>
            <a:r>
              <a:rPr lang="en-GB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Laboratory of Nuclear Problems </a:t>
            </a: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(</a:t>
            </a:r>
            <a:r>
              <a:rPr lang="en-GB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DLNP</a:t>
            </a: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) until the completion of the term of service of the current </a:t>
            </a:r>
            <a:r>
              <a:rPr lang="en-GB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DLNP</a:t>
            </a: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Director.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841AD6-387A-2405-A114-F5B461805232}"/>
              </a:ext>
            </a:extLst>
          </p:cNvPr>
          <p:cNvSpPr txBox="1"/>
          <p:nvPr/>
        </p:nvSpPr>
        <p:spPr>
          <a:xfrm>
            <a:off x="250596" y="5420173"/>
            <a:ext cx="4096530" cy="1124026"/>
          </a:xfrm>
          <a:prstGeom prst="rect">
            <a:avLst/>
          </a:prstGeom>
          <a:solidFill>
            <a:srgbClr val="DEFFFF"/>
          </a:solidFill>
        </p:spPr>
        <p:txBody>
          <a:bodyPr wrap="square">
            <a:spAutoFit/>
          </a:bodyPr>
          <a:lstStyle/>
          <a:p>
            <a:pPr algn="just" defTabSz="554514">
              <a:lnSpc>
                <a:spcPct val="115000"/>
              </a:lnSpc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‒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136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 session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Scientific Council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will be held on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12–13 September 2024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18158" y="480590"/>
            <a:ext cx="11136295" cy="789197"/>
          </a:xfrm>
          <a:prstGeom prst="rect">
            <a:avLst/>
          </a:prstGeom>
          <a:solidFill>
            <a:srgbClr val="DEFFFF"/>
          </a:solidFill>
          <a:ln w="0">
            <a:noFill/>
          </a:ln>
        </p:spPr>
        <p:txBody>
          <a:bodyPr lIns="55451" tIns="27726" rIns="55451" bIns="27726" anchor="ctr">
            <a:normAutofit/>
          </a:bodyPr>
          <a:lstStyle/>
          <a:p>
            <a:pPr algn="ctr"/>
            <a:r>
              <a:rPr lang="en-US" sz="2400" b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On the Results of Financial Support</a:t>
            </a:r>
            <a:r>
              <a:rPr lang="ru-RU" sz="2400" b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400" b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for the Seven-Year Plan for </a:t>
            </a:r>
            <a:br>
              <a:rPr lang="en-US" sz="2400" b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</a:br>
            <a:r>
              <a:rPr lang="en-US" sz="2400" b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Development of JINR for 2017-2023</a:t>
            </a:r>
            <a:endParaRPr lang="en-US" sz="2400" spc="-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4" name="Группа 2"/>
          <p:cNvGrpSpPr/>
          <p:nvPr/>
        </p:nvGrpSpPr>
        <p:grpSpPr>
          <a:xfrm>
            <a:off x="180010" y="1286445"/>
            <a:ext cx="11831980" cy="5387987"/>
            <a:chOff x="-803978" y="935369"/>
            <a:chExt cx="19511156" cy="8884893"/>
          </a:xfrm>
        </p:grpSpPr>
        <p:sp>
          <p:nvSpPr>
            <p:cNvPr id="225" name="Прямоугольник 10"/>
            <p:cNvSpPr/>
            <p:nvPr/>
          </p:nvSpPr>
          <p:spPr>
            <a:xfrm>
              <a:off x="-803978" y="935369"/>
              <a:ext cx="19511156" cy="130140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4578" tIns="27289" rIns="54578" bIns="27289" anchor="ctr">
              <a:noAutofit/>
            </a:bodyPr>
            <a:lstStyle/>
            <a:p>
              <a:pPr algn="ctr" defTabSz="554514"/>
              <a:r>
                <a:rPr lang="en-US" sz="2000" b="1" spc="-1" dirty="0">
                  <a:solidFill>
                    <a:srgbClr val="002060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Execution of the income part of the financial support of the Seven-Year Plan</a:t>
              </a:r>
              <a:endParaRPr lang="ru-RU" sz="2000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226" name="Group 106"/>
            <p:cNvGraphicFramePr/>
            <p:nvPr>
              <p:extLst>
                <p:ext uri="{D42A27DB-BD31-4B8C-83A1-F6EECF244321}">
                  <p14:modId xmlns:p14="http://schemas.microsoft.com/office/powerpoint/2010/main" val="4248880776"/>
                </p:ext>
              </p:extLst>
            </p:nvPr>
          </p:nvGraphicFramePr>
          <p:xfrm>
            <a:off x="-411268" y="2495757"/>
            <a:ext cx="19027974" cy="7324505"/>
          </p:xfrm>
          <a:graphic>
            <a:graphicData uri="http://schemas.openxmlformats.org/drawingml/2006/table">
              <a:tbl>
                <a:tblPr/>
                <a:tblGrid>
                  <a:gridCol w="5714418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914144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95072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959686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</a:tblGrid>
                <a:tr h="575833">
                  <a:tc>
                    <a:txBody>
                      <a:bodyPr/>
                      <a:lstStyle/>
                      <a:p>
                        <a:pPr defTabSz="914400">
                          <a:lnSpc>
                            <a:spcPts val="3600"/>
                          </a:lnSpc>
                          <a:tabLst>
                            <a:tab pos="0" algn="l"/>
                          </a:tabLst>
                        </a:pPr>
                        <a:r>
                          <a:rPr lang="ru-RU" sz="2000" b="1" strike="noStrike" spc="-80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М</a:t>
                        </a:r>
                        <a:r>
                          <a:rPr lang="en-US" sz="2000" b="1" strike="noStrike" spc="-80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$</a:t>
                        </a:r>
                        <a:endParaRPr lang="ru-RU" sz="20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>
                      <a:lnL w="6480">
                        <a:noFill/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noFill/>
                        <a:prstDash val="solid"/>
                      </a:lnT>
                      <a:lnB w="6480">
                        <a:solidFill>
                          <a:srgbClr val="BFBFBF"/>
                        </a:solidFill>
                        <a:prstDash val="soli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en-US" sz="2000" b="1" strike="noStrike" spc="-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Plan</a:t>
                        </a:r>
                        <a:endParaRPr lang="ru-RU" sz="20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BFBFBF"/>
                        </a:solidFill>
                        <a:prstDash val="solid"/>
                      </a:lnT>
                      <a:lnB w="6480">
                        <a:solidFill>
                          <a:srgbClr val="BFBFBF"/>
                        </a:solidFill>
                        <a:prstDash val="soli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en-US" sz="2000" b="1" strike="noStrike" spc="-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Actual</a:t>
                        </a:r>
                        <a:endParaRPr lang="ru-RU" sz="20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BFBFBF"/>
                        </a:solidFill>
                        <a:prstDash val="solid"/>
                      </a:lnT>
                      <a:lnB w="6480">
                        <a:solidFill>
                          <a:srgbClr val="BFBFBF"/>
                        </a:solidFill>
                        <a:prstDash val="soli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en-US" sz="2000" b="1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Execution</a:t>
                        </a:r>
                        <a:endPara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BFBFBF"/>
                        </a:solidFill>
                        <a:prstDash val="solid"/>
                      </a:lnT>
                      <a:lnB w="6480">
                        <a:solidFill>
                          <a:srgbClr val="BFBFBF"/>
                        </a:solidFill>
                        <a:prstDash val="solid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617422">
                  <a:tc>
                    <a:txBody>
                      <a:bodyPr/>
                      <a:lstStyle/>
                      <a:p>
                        <a:pPr defTabSz="914400">
                          <a:lnSpc>
                            <a:spcPct val="100000"/>
                          </a:lnSpc>
                          <a:spcBef>
                            <a:spcPts val="601"/>
                          </a:spcBef>
                          <a:tabLst>
                            <a:tab pos="0" algn="l"/>
                          </a:tabLst>
                        </a:pPr>
                        <a:r>
                          <a:rPr lang="en-US" sz="2000" b="0" i="1" strike="noStrike" spc="-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Contributions of the Member States (MS)</a:t>
                        </a:r>
                        <a:endParaRPr lang="ru-RU" sz="2000" b="0" i="1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36000" marR="36000"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BFBFBF"/>
                        </a:solidFill>
                        <a:prstDash val="solid"/>
                      </a:lnT>
                      <a:lnB w="6480">
                        <a:solidFill>
                          <a:srgbClr val="BFBFBF"/>
                        </a:solidFill>
                        <a:prstDash val="solid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ru-RU" sz="2000" b="0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1 444</a:t>
                        </a:r>
                        <a:r>
                          <a:rPr lang="en-US" sz="2000" b="0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.</a:t>
                        </a:r>
                        <a:r>
                          <a:rPr lang="ru-RU" sz="2000" b="0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0</a:t>
                        </a:r>
                        <a:endPara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36000" marR="36000"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BFBFBF"/>
                        </a:solidFill>
                        <a:prstDash val="solid"/>
                      </a:lnT>
                      <a:lnB w="6480">
                        <a:solidFill>
                          <a:srgbClr val="BFBFBF"/>
                        </a:solidFill>
                        <a:prstDash val="solid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ru-RU" sz="2000" b="0" strike="noStrike" spc="-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1 380</a:t>
                        </a:r>
                        <a:r>
                          <a:rPr lang="en-US" sz="2000" b="0" strike="noStrike" spc="-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.</a:t>
                        </a:r>
                        <a:r>
                          <a:rPr lang="ru-RU" sz="2000" b="0" strike="noStrike" spc="-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5</a:t>
                        </a:r>
                        <a:endParaRPr lang="ru-RU" sz="20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36000" marR="36000"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BFBFBF"/>
                        </a:solidFill>
                        <a:prstDash val="solid"/>
                      </a:lnT>
                      <a:lnB w="6480">
                        <a:solidFill>
                          <a:srgbClr val="BFBFBF"/>
                        </a:solidFill>
                        <a:prstDash val="solid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ru-RU" sz="2000" b="0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96%</a:t>
                        </a:r>
                        <a:endPara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36000" marR="36000"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BFBFBF"/>
                        </a:solidFill>
                        <a:prstDash val="solid"/>
                      </a:lnT>
                      <a:lnB w="6480">
                        <a:solidFill>
                          <a:srgbClr val="BFBFBF"/>
                        </a:solidFill>
                        <a:prstDash val="solid"/>
                      </a:lnB>
                      <a:solidFill>
                        <a:schemeClr val="lt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658368">
                  <a:tc>
                    <a:txBody>
                      <a:bodyPr/>
                      <a:lstStyle/>
                      <a:p>
                        <a:pPr defTabSz="914400">
                          <a:lnSpc>
                            <a:spcPts val="2999"/>
                          </a:lnSpc>
                          <a:tabLst>
                            <a:tab pos="0" algn="l"/>
                          </a:tabLst>
                        </a:pPr>
                        <a:r>
                          <a:rPr lang="en-US" sz="2000" b="0" i="1" strike="noStrike" spc="-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Payment of contribution arrears of MS</a:t>
                        </a:r>
                        <a:endParaRPr lang="ru-RU" sz="2000" b="0" i="1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36000" marR="36000"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BFBFBF"/>
                        </a:solidFill>
                        <a:prstDash val="solid"/>
                      </a:lnT>
                      <a:lnB w="6480">
                        <a:solidFill>
                          <a:srgbClr val="BFBFBF"/>
                        </a:solidFill>
                        <a:prstDash val="solid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ru-RU" sz="2000" b="0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91</a:t>
                        </a:r>
                        <a:r>
                          <a:rPr lang="en-US" sz="2000" b="0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.</a:t>
                        </a:r>
                        <a:r>
                          <a:rPr lang="ru-RU" sz="2000" b="0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7</a:t>
                        </a:r>
                        <a:endPara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36000" marR="36000"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BFBFBF"/>
                        </a:solidFill>
                        <a:prstDash val="solid"/>
                      </a:lnT>
                      <a:lnB w="6480">
                        <a:solidFill>
                          <a:srgbClr val="BFBFBF"/>
                        </a:solidFill>
                        <a:prstDash val="solid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ru-RU" sz="2000" b="0" strike="noStrike" spc="-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91</a:t>
                        </a:r>
                        <a:r>
                          <a:rPr lang="en-US" sz="2000" b="0" strike="noStrike" spc="-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.</a:t>
                        </a:r>
                        <a:r>
                          <a:rPr lang="ru-RU" sz="2000" b="0" strike="noStrike" spc="-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2</a:t>
                        </a:r>
                        <a:endParaRPr lang="ru-RU" sz="20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36000" marR="36000"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BFBFBF"/>
                        </a:solidFill>
                        <a:prstDash val="solid"/>
                      </a:lnT>
                      <a:lnB w="6480">
                        <a:solidFill>
                          <a:srgbClr val="BFBFBF"/>
                        </a:solidFill>
                        <a:prstDash val="solid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ru-RU" sz="2000" b="0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99%</a:t>
                        </a:r>
                        <a:endPara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36000" marR="36000"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BFBFBF"/>
                        </a:solidFill>
                        <a:prstDash val="solid"/>
                      </a:lnT>
                      <a:lnB w="6480">
                        <a:solidFill>
                          <a:srgbClr val="BFBFBF"/>
                        </a:solidFill>
                        <a:prstDash val="solid"/>
                      </a:lnB>
                      <a:solidFill>
                        <a:schemeClr val="lt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1041668">
                  <a:tc>
                    <a:txBody>
                      <a:bodyPr/>
                      <a:lstStyle/>
                      <a:p>
                        <a:pPr defTabSz="914400">
                          <a:lnSpc>
                            <a:spcPts val="2999"/>
                          </a:lnSpc>
                          <a:tabLst>
                            <a:tab pos="0" algn="l"/>
                          </a:tabLst>
                        </a:pPr>
                        <a:r>
                          <a:rPr lang="en-US" sz="2000" b="0" i="1" strike="noStrike" spc="-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Funds received under agreements on science </a:t>
                        </a:r>
                      </a:p>
                      <a:p>
                        <a:pPr defTabSz="914400">
                          <a:lnSpc>
                            <a:spcPts val="2999"/>
                          </a:lnSpc>
                          <a:tabLst>
                            <a:tab pos="0" algn="l"/>
                          </a:tabLst>
                        </a:pPr>
                        <a:r>
                          <a:rPr lang="en-US" sz="2000" b="0" i="1" strike="noStrike" spc="-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and technology cooperation</a:t>
                        </a:r>
                        <a:endParaRPr lang="ru-RU" sz="2000" b="0" i="1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36000" marR="36000"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BFBFBF"/>
                        </a:solidFill>
                        <a:prstDash val="solid"/>
                      </a:lnT>
                      <a:lnB w="6480">
                        <a:solidFill>
                          <a:srgbClr val="BFBFBF"/>
                        </a:solidFill>
                        <a:prstDash val="solid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ru-RU" sz="2000" b="0" strike="noStrike" spc="-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-</a:t>
                        </a:r>
                        <a:endParaRPr lang="ru-RU" sz="20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36000" marR="36000"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BFBFBF"/>
                        </a:solidFill>
                        <a:prstDash val="solid"/>
                      </a:lnT>
                      <a:lnB w="6480">
                        <a:solidFill>
                          <a:srgbClr val="BFBFBF"/>
                        </a:solidFill>
                        <a:prstDash val="solid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ru-RU" sz="2000" b="0" strike="noStrike" spc="-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12</a:t>
                        </a:r>
                        <a:r>
                          <a:rPr lang="en-US" sz="2000" b="0" strike="noStrike" spc="-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.</a:t>
                        </a:r>
                        <a:r>
                          <a:rPr lang="ru-RU" sz="2000" b="0" strike="noStrike" spc="-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8</a:t>
                        </a:r>
                        <a:endParaRPr lang="ru-RU" sz="20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36000" marR="36000"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BFBFBF"/>
                        </a:solidFill>
                        <a:prstDash val="solid"/>
                      </a:lnT>
                      <a:lnB w="6480">
                        <a:solidFill>
                          <a:srgbClr val="BFBFBF"/>
                        </a:solidFill>
                        <a:prstDash val="solid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en-US" sz="2000" b="0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-</a:t>
                        </a:r>
                        <a:endPara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36000" marR="36000"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BFBFBF"/>
                        </a:solidFill>
                        <a:prstDash val="solid"/>
                      </a:lnT>
                      <a:lnB w="6480">
                        <a:solidFill>
                          <a:srgbClr val="BFBFBF"/>
                        </a:solidFill>
                        <a:prstDash val="solid"/>
                      </a:lnB>
                      <a:solidFill>
                        <a:schemeClr val="lt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786712">
                  <a:tc>
                    <a:txBody>
                      <a:bodyPr/>
                      <a:lstStyle/>
                      <a:p>
                        <a:pPr defTabSz="914400">
                          <a:lnSpc>
                            <a:spcPct val="100000"/>
                          </a:lnSpc>
                          <a:spcBef>
                            <a:spcPts val="601"/>
                          </a:spcBef>
                          <a:tabLst>
                            <a:tab pos="0" algn="l"/>
                          </a:tabLst>
                        </a:pPr>
                        <a:r>
                          <a:rPr lang="en-US" sz="2000" b="0" i="1" strike="noStrike" spc="-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Other revenues</a:t>
                        </a:r>
                        <a:endParaRPr lang="ru-RU" sz="2000" b="0" i="1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36000" marR="36000"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BFBFBF"/>
                        </a:solidFill>
                        <a:prstDash val="solid"/>
                      </a:lnT>
                      <a:lnB w="6480">
                        <a:solidFill>
                          <a:srgbClr val="000000"/>
                        </a:solidFill>
                        <a:prstDash val="solid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ru-RU" sz="2000" b="0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34</a:t>
                        </a:r>
                        <a:r>
                          <a:rPr lang="en-US" sz="2000" b="0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.</a:t>
                        </a:r>
                        <a:r>
                          <a:rPr lang="ru-RU" sz="2000" b="0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5</a:t>
                        </a:r>
                        <a:endPara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36000" marR="36000"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BFBFBF"/>
                        </a:solidFill>
                        <a:prstDash val="solid"/>
                      </a:lnT>
                      <a:lnB w="6480">
                        <a:solidFill>
                          <a:srgbClr val="000000"/>
                        </a:solidFill>
                        <a:prstDash val="solid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ru-RU" sz="2000" b="0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57</a:t>
                        </a:r>
                        <a:r>
                          <a:rPr lang="en-US" sz="2000" b="0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.</a:t>
                        </a:r>
                        <a:r>
                          <a:rPr lang="ru-RU" sz="2000" b="0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6</a:t>
                        </a:r>
                        <a:endPara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36000" marR="36000"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BFBFBF"/>
                        </a:solidFill>
                        <a:prstDash val="solid"/>
                      </a:lnT>
                      <a:lnB w="6480">
                        <a:solidFill>
                          <a:srgbClr val="000000"/>
                        </a:solidFill>
                        <a:prstDash val="solid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ru-RU" sz="2000" b="0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167%</a:t>
                        </a:r>
                        <a:endPara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36000" marR="36000"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BFBFBF"/>
                        </a:solidFill>
                        <a:prstDash val="solid"/>
                      </a:lnT>
                      <a:lnB w="6480">
                        <a:solidFill>
                          <a:srgbClr val="000000"/>
                        </a:solidFill>
                        <a:prstDash val="solid"/>
                      </a:lnB>
                      <a:solidFill>
                        <a:schemeClr val="lt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761732">
                  <a:tc>
                    <a:txBody>
                      <a:bodyPr/>
                      <a:lstStyle/>
                      <a:p>
                        <a:pPr defTabSz="914400">
                          <a:lnSpc>
                            <a:spcPct val="100000"/>
                          </a:lnSpc>
                          <a:tabLst>
                            <a:tab pos="0" algn="l"/>
                          </a:tabLst>
                        </a:pPr>
                        <a:r>
                          <a:rPr lang="en-US" sz="2000" b="1" strike="noStrike" spc="-1" dirty="0">
                            <a:solidFill>
                              <a:schemeClr val="dk1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Total</a:t>
                        </a:r>
                        <a:endParaRPr lang="ru-RU" sz="20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36000" marR="36000"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000000"/>
                        </a:solidFill>
                        <a:prstDash val="solid"/>
                      </a:lnT>
                      <a:lnB w="6480">
                        <a:solidFill>
                          <a:srgbClr val="BFBFBF"/>
                        </a:solidFill>
                        <a:prstDash val="soli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ru-RU" sz="2000" b="1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1 570</a:t>
                        </a:r>
                        <a:r>
                          <a:rPr lang="en-US" sz="2000" b="1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.</a:t>
                        </a:r>
                        <a:r>
                          <a:rPr lang="ru-RU" sz="2000" b="1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2</a:t>
                        </a:r>
                        <a:endPara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36000" marR="36000"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000000"/>
                        </a:solidFill>
                        <a:prstDash val="solid"/>
                      </a:lnT>
                      <a:lnB w="6480">
                        <a:solidFill>
                          <a:srgbClr val="BFBFBF"/>
                        </a:solidFill>
                        <a:prstDash val="soli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ru-RU" sz="2000" b="1" strike="noStrike" spc="-1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1 542.1</a:t>
                        </a:r>
                        <a:endPara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36000" marR="36000"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000000"/>
                        </a:solidFill>
                        <a:prstDash val="solid"/>
                      </a:lnT>
                      <a:lnB w="6480">
                        <a:solidFill>
                          <a:srgbClr val="BFBFBF"/>
                        </a:solidFill>
                        <a:prstDash val="soli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</a:pPr>
                        <a:r>
                          <a:rPr lang="ru-RU" sz="2000" b="1" strike="noStrike" spc="-1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ea typeface="Verdana"/>
                            <a:cs typeface="Arial" panose="020B0604020202020204" pitchFamily="34" charset="0"/>
                          </a:rPr>
                          <a:t>98%</a:t>
                        </a:r>
                        <a:endParaRPr lang="ru-RU" sz="20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36000" marR="36000" anchor="ctr">
                      <a:lnL w="6480">
                        <a:solidFill>
                          <a:srgbClr val="BFBFBF"/>
                        </a:solidFill>
                        <a:prstDash val="solid"/>
                      </a:lnL>
                      <a:lnR w="6480">
                        <a:solidFill>
                          <a:srgbClr val="BFBFBF"/>
                        </a:solidFill>
                        <a:prstDash val="solid"/>
                      </a:lnR>
                      <a:lnT w="6480">
                        <a:solidFill>
                          <a:srgbClr val="000000"/>
                        </a:solidFill>
                        <a:prstDash val="solid"/>
                      </a:lnT>
                      <a:lnB w="6480">
                        <a:solidFill>
                          <a:srgbClr val="BFBFBF"/>
                        </a:solidFill>
                        <a:prstDash val="solid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</a:tbl>
            </a:graphicData>
          </a:graphic>
        </p:graphicFrame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80954" y="286310"/>
            <a:ext cx="11230092" cy="550801"/>
          </a:xfrm>
          <a:prstGeom prst="rect">
            <a:avLst/>
          </a:prstGeom>
          <a:solidFill>
            <a:srgbClr val="DEFFFF"/>
          </a:solidFill>
          <a:ln w="0">
            <a:noFill/>
          </a:ln>
        </p:spPr>
        <p:txBody>
          <a:bodyPr lIns="55451" tIns="27726" rIns="55451" bIns="27726" anchor="ctr">
            <a:normAutofit/>
          </a:bodyPr>
          <a:lstStyle/>
          <a:p>
            <a:pPr algn="ctr"/>
            <a:r>
              <a:rPr lang="en-US" sz="2400" b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Material costs for the main research projects of the 7-Y Plan (2017-2023)</a:t>
            </a:r>
            <a:endParaRPr lang="en-US" sz="2400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8" name="Group 106"/>
          <p:cNvGraphicFramePr/>
          <p:nvPr>
            <p:extLst>
              <p:ext uri="{D42A27DB-BD31-4B8C-83A1-F6EECF244321}">
                <p14:modId xmlns:p14="http://schemas.microsoft.com/office/powerpoint/2010/main" val="336545249"/>
              </p:ext>
            </p:extLst>
          </p:nvPr>
        </p:nvGraphicFramePr>
        <p:xfrm>
          <a:off x="341377" y="1313685"/>
          <a:ext cx="6381638" cy="5158542"/>
        </p:xfrm>
        <a:graphic>
          <a:graphicData uri="http://schemas.openxmlformats.org/drawingml/2006/table">
            <a:tbl>
              <a:tblPr/>
              <a:tblGrid>
                <a:gridCol w="2671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8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80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9726">
                <a:tc>
                  <a:txBody>
                    <a:bodyPr/>
                    <a:lstStyle/>
                    <a:p>
                      <a:pPr defTabSz="914400">
                        <a:lnSpc>
                          <a:spcPts val="36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М</a:t>
                      </a: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$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1" marR="55451" marT="27726" marB="27726">
                    <a:lnL w="6480">
                      <a:noFill/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Plan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1" marR="5545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Actual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1" marR="5545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ts val="36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Execution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1" marR="5545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967">
                <a:tc>
                  <a:txBody>
                    <a:bodyPr/>
                    <a:lstStyle/>
                    <a:p>
                      <a:pPr defTabSz="914400">
                        <a:lnSpc>
                          <a:spcPts val="36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i="1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NICA</a:t>
                      </a:r>
                      <a:endParaRPr lang="ru-RU" sz="2000" b="0" i="1" strike="noStrike" spc="-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285</a:t>
                      </a:r>
                      <a:r>
                        <a:rPr lang="en-US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2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275</a:t>
                      </a:r>
                      <a:r>
                        <a:rPr lang="en-US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0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96%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660">
                <a:tc>
                  <a:txBody>
                    <a:bodyPr/>
                    <a:lstStyle/>
                    <a:p>
                      <a:pPr defTabSz="914400">
                        <a:lnSpc>
                          <a:spcPts val="36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i="1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DRIBs-III</a:t>
                      </a:r>
                      <a:endParaRPr lang="ru-RU" sz="2000" b="0" i="1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93</a:t>
                      </a:r>
                      <a:r>
                        <a:rPr lang="en-US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6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84</a:t>
                      </a:r>
                      <a:r>
                        <a:rPr lang="en-US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5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90%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068">
                <a:tc>
                  <a:txBody>
                    <a:bodyPr/>
                    <a:lstStyle/>
                    <a:p>
                      <a:pPr defTabSz="914400">
                        <a:lnSpc>
                          <a:spcPts val="36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i="1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Neutrino programme</a:t>
                      </a:r>
                      <a:endParaRPr lang="ru-RU" sz="2000" b="0" i="1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60</a:t>
                      </a:r>
                      <a:r>
                        <a:rPr lang="en-US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2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62</a:t>
                      </a:r>
                      <a:r>
                        <a:rPr lang="en-US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6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104%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81">
                <a:tc>
                  <a:txBody>
                    <a:bodyPr/>
                    <a:lstStyle/>
                    <a:p>
                      <a:pPr defTabSz="914400">
                        <a:lnSpc>
                          <a:spcPts val="36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i="1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IBR-2 and spectrometers</a:t>
                      </a:r>
                      <a:endParaRPr lang="ru-RU" sz="2000" b="0" i="1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33</a:t>
                      </a:r>
                      <a:r>
                        <a:rPr lang="en-US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9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33</a:t>
                      </a:r>
                      <a:r>
                        <a:rPr lang="en-US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1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98%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958">
                <a:tc>
                  <a:txBody>
                    <a:bodyPr/>
                    <a:lstStyle/>
                    <a:p>
                      <a:pPr defTabSz="914400">
                        <a:lnSpc>
                          <a:spcPts val="36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i="1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MICC</a:t>
                      </a:r>
                      <a:endParaRPr lang="ru-RU" sz="2000" b="0" i="1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24</a:t>
                      </a:r>
                      <a:r>
                        <a:rPr lang="en-US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1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27</a:t>
                      </a:r>
                      <a:r>
                        <a:rPr lang="en-US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2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113%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81">
                <a:tc>
                  <a:txBody>
                    <a:bodyPr/>
                    <a:lstStyle/>
                    <a:p>
                      <a:pPr defTabSz="914400">
                        <a:lnSpc>
                          <a:spcPts val="36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i="1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Other research projects</a:t>
                      </a:r>
                      <a:endParaRPr lang="ru-RU" sz="2000" b="0" i="1" strike="noStrike" spc="-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70</a:t>
                      </a:r>
                      <a:r>
                        <a:rPr lang="en-US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3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67</a:t>
                      </a:r>
                      <a:r>
                        <a:rPr lang="en-US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4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96%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BFBFBF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733">
                <a:tc>
                  <a:txBody>
                    <a:bodyPr/>
                    <a:lstStyle/>
                    <a:p>
                      <a:pPr defTabSz="914400">
                        <a:lnSpc>
                          <a:spcPts val="36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Total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567</a:t>
                      </a:r>
                      <a:r>
                        <a:rPr lang="en-US" sz="2000" b="1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3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1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549.8</a:t>
                      </a:r>
                      <a:endParaRPr lang="ru-RU" sz="20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507680">
                        <a:lnSpc>
                          <a:spcPts val="36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/>
                          <a:cs typeface="Arial" panose="020B0604020202020204" pitchFamily="34" charset="0"/>
                        </a:rPr>
                        <a:t>97%</a:t>
                      </a:r>
                      <a:endParaRPr lang="ru-RU" sz="2000" b="0" strike="noStrike" spc="-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31" marR="21831" marT="27726" marB="27726" anchor="ctr">
                    <a:lnL w="6480">
                      <a:solidFill>
                        <a:srgbClr val="BFBFBF"/>
                      </a:solidFill>
                      <a:prstDash val="solid"/>
                    </a:lnL>
                    <a:lnR w="6480">
                      <a:solidFill>
                        <a:srgbClr val="BFBFBF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BFBFB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29" name="Группа 2"/>
          <p:cNvGrpSpPr/>
          <p:nvPr/>
        </p:nvGrpSpPr>
        <p:grpSpPr>
          <a:xfrm>
            <a:off x="6803136" y="1281374"/>
            <a:ext cx="5018081" cy="5290315"/>
            <a:chOff x="11560680" y="2113200"/>
            <a:chExt cx="7711200" cy="7884360"/>
          </a:xfrm>
        </p:grpSpPr>
        <p:pic>
          <p:nvPicPr>
            <p:cNvPr id="230" name="Рисунок 26"/>
            <p:cNvPicPr/>
            <p:nvPr/>
          </p:nvPicPr>
          <p:blipFill>
            <a:blip r:embed="rId2"/>
            <a:stretch/>
          </p:blipFill>
          <p:spPr>
            <a:xfrm>
              <a:off x="11560680" y="2113200"/>
              <a:ext cx="7588080" cy="6855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1" name="Рисунок 28"/>
            <p:cNvPicPr/>
            <p:nvPr/>
          </p:nvPicPr>
          <p:blipFill>
            <a:blip r:embed="rId3"/>
            <a:stretch/>
          </p:blipFill>
          <p:spPr>
            <a:xfrm>
              <a:off x="12120480" y="2792160"/>
              <a:ext cx="7151400" cy="5390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2" name="Рисунок 30"/>
            <p:cNvPicPr/>
            <p:nvPr/>
          </p:nvPicPr>
          <p:blipFill>
            <a:blip r:embed="rId4"/>
            <a:stretch/>
          </p:blipFill>
          <p:spPr>
            <a:xfrm>
              <a:off x="14079240" y="9107280"/>
              <a:ext cx="535680" cy="890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3" name="Рисунок 31"/>
            <p:cNvPicPr/>
            <p:nvPr/>
          </p:nvPicPr>
          <p:blipFill>
            <a:blip r:embed="rId5"/>
            <a:stretch/>
          </p:blipFill>
          <p:spPr>
            <a:xfrm>
              <a:off x="14576400" y="9107280"/>
              <a:ext cx="3773160" cy="89028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Рисунок 6"/>
          <p:cNvPicPr/>
          <p:nvPr/>
        </p:nvPicPr>
        <p:blipFill>
          <a:blip r:embed="rId2"/>
          <a:srcRect t="5747"/>
          <a:stretch/>
        </p:blipFill>
        <p:spPr>
          <a:xfrm>
            <a:off x="195072" y="345476"/>
            <a:ext cx="11801856" cy="6431209"/>
          </a:xfrm>
          <a:prstGeom prst="rect">
            <a:avLst/>
          </a:prstGeom>
          <a:ln w="0">
            <a:noFill/>
          </a:ln>
        </p:spPr>
      </p:pic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1203761" y="166659"/>
            <a:ext cx="9784478" cy="667379"/>
          </a:xfrm>
          <a:prstGeom prst="rect">
            <a:avLst/>
          </a:prstGeom>
          <a:solidFill>
            <a:srgbClr val="DEFFFF"/>
          </a:solidFill>
          <a:ln w="0">
            <a:noFill/>
          </a:ln>
        </p:spPr>
        <p:txBody>
          <a:bodyPr lIns="55451" tIns="27726" rIns="55451" bIns="27726" anchor="ctr">
            <a:noAutofit/>
          </a:bodyPr>
          <a:lstStyle/>
          <a:p>
            <a:pPr algn="ctr"/>
            <a:r>
              <a:rPr lang="en-US" sz="2400" b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Information on the Resolution of the session of the JINR </a:t>
            </a:r>
            <a:br>
              <a:rPr lang="en-US" sz="2400" b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</a:br>
            <a:r>
              <a:rPr lang="en-US" sz="2400" b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Committee of Plenipotentiaries, </a:t>
            </a:r>
            <a:r>
              <a:rPr lang="en-US" sz="24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22 March 2024, Dubna</a:t>
            </a:r>
            <a:r>
              <a:rPr lang="en-US" sz="24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endParaRPr lang="en-US" sz="2400" i="1" spc="-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TextBox 21"/>
          <p:cNvSpPr/>
          <p:nvPr/>
        </p:nvSpPr>
        <p:spPr>
          <a:xfrm>
            <a:off x="927304" y="927309"/>
            <a:ext cx="10703675" cy="362888"/>
          </a:xfrm>
          <a:prstGeom prst="rect">
            <a:avLst/>
          </a:prstGeom>
          <a:solidFill>
            <a:srgbClr val="DE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algn="ctr" defTabSz="554514"/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Chair of the Committee of Plenipotentiaries ― representative of Georgia</a:t>
            </a:r>
            <a:r>
              <a:rPr lang="ru-RU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A. </a:t>
            </a:r>
            <a:r>
              <a:rPr lang="en-US" sz="2000" b="1" spc="-1" dirty="0" err="1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Khvedelidze</a:t>
            </a:r>
            <a:endParaRPr lang="ru-RU" sz="2000" b="1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319833" y="164015"/>
            <a:ext cx="4179465" cy="393220"/>
          </a:xfrm>
          <a:prstGeom prst="rect">
            <a:avLst/>
          </a:prstGeom>
          <a:solidFill>
            <a:srgbClr val="DEFFFF"/>
          </a:solidFill>
          <a:ln w="0">
            <a:noFill/>
          </a:ln>
        </p:spPr>
        <p:txBody>
          <a:bodyPr lIns="55451" tIns="27726" rIns="55451" bIns="27726" anchor="ctr">
            <a:normAutofit/>
          </a:bodyPr>
          <a:lstStyle/>
          <a:p>
            <a:pPr algn="ctr"/>
            <a:r>
              <a:rPr lang="en-US" sz="2426" b="1" spc="-1" dirty="0">
                <a:solidFill>
                  <a:srgbClr val="102D69"/>
                </a:solidFill>
                <a:latin typeface="Verdana"/>
                <a:ea typeface="Verdana"/>
              </a:rPr>
              <a:t>Session of the JINR CP</a:t>
            </a:r>
            <a:endParaRPr lang="en-US" sz="2183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9" name="TextBox 7"/>
          <p:cNvSpPr/>
          <p:nvPr/>
        </p:nvSpPr>
        <p:spPr>
          <a:xfrm>
            <a:off x="170643" y="5365235"/>
            <a:ext cx="8595406" cy="12862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algn="just" defTabSz="554514"/>
            <a:r>
              <a:rPr lang="en-US" sz="2000" b="1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Minister-Counselor</a:t>
            </a:r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for Science &amp; Technology Affairs of </a:t>
            </a:r>
          </a:p>
          <a:p>
            <a:pPr algn="just" defTabSz="554514"/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Chinese Embassy</a:t>
            </a:r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in the Russian Federation </a:t>
            </a:r>
            <a:r>
              <a:rPr lang="en-US" sz="2000" b="1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Zhou Yu </a:t>
            </a:r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congratulated </a:t>
            </a:r>
          </a:p>
          <a:p>
            <a:pPr algn="just" defTabSz="554514"/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Joint Institute for Nuclear Research </a:t>
            </a:r>
          </a:p>
          <a:p>
            <a:pPr algn="r" defTabSz="554514"/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on the </a:t>
            </a:r>
            <a:r>
              <a:rPr lang="en-US" sz="2000" b="1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68th anniversary </a:t>
            </a:r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its founding.</a:t>
            </a:r>
            <a:endParaRPr lang="ru-RU" sz="2000" i="1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0" name="Рисунок 3"/>
          <p:cNvPicPr/>
          <p:nvPr/>
        </p:nvPicPr>
        <p:blipFill>
          <a:blip r:embed="rId2"/>
          <a:stretch/>
        </p:blipFill>
        <p:spPr>
          <a:xfrm>
            <a:off x="8971326" y="2206018"/>
            <a:ext cx="3151766" cy="2445964"/>
          </a:xfrm>
          <a:prstGeom prst="rect">
            <a:avLst/>
          </a:prstGeom>
          <a:ln w="0">
            <a:noFill/>
          </a:ln>
        </p:spPr>
      </p:pic>
      <p:pic>
        <p:nvPicPr>
          <p:cNvPr id="241" name="Рисунок 6"/>
          <p:cNvPicPr/>
          <p:nvPr/>
        </p:nvPicPr>
        <p:blipFill>
          <a:blip r:embed="rId3"/>
          <a:srcRect l="6300"/>
          <a:stretch/>
        </p:blipFill>
        <p:spPr>
          <a:xfrm>
            <a:off x="8971327" y="4581501"/>
            <a:ext cx="3190992" cy="2116802"/>
          </a:xfrm>
          <a:prstGeom prst="rect">
            <a:avLst/>
          </a:prstGeom>
          <a:ln w="0">
            <a:noFill/>
          </a:ln>
        </p:spPr>
      </p:pic>
      <p:pic>
        <p:nvPicPr>
          <p:cNvPr id="242" name="Рисунок 11"/>
          <p:cNvPicPr/>
          <p:nvPr/>
        </p:nvPicPr>
        <p:blipFill>
          <a:blip r:embed="rId4"/>
          <a:stretch/>
        </p:blipFill>
        <p:spPr>
          <a:xfrm>
            <a:off x="8697140" y="67438"/>
            <a:ext cx="3425952" cy="2209063"/>
          </a:xfrm>
          <a:prstGeom prst="rect">
            <a:avLst/>
          </a:prstGeom>
          <a:ln w="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595364-A3F2-3E1A-0999-B2B3E2DB5C20}"/>
              </a:ext>
            </a:extLst>
          </p:cNvPr>
          <p:cNvSpPr txBox="1"/>
          <p:nvPr/>
        </p:nvSpPr>
        <p:spPr>
          <a:xfrm>
            <a:off x="136952" y="645285"/>
            <a:ext cx="86290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514"/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Plenipotentiary representatives 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all </a:t>
            </a:r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 Member States 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attended the meeting of the </a:t>
            </a:r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sessions </a:t>
            </a:r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 person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 The representatives of the </a:t>
            </a:r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IAEA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&amp; the </a:t>
            </a:r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Arab Atomic Energy Agency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</a:t>
            </a:r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Directorate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of the </a:t>
            </a:r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Dubna city 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district and the </a:t>
            </a:r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Dubna State University, 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as well the relevant </a:t>
            </a:r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Deputy Ministers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of </a:t>
            </a:r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Kazakhstan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and </a:t>
            </a:r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Cuba 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participated at the session.</a:t>
            </a:r>
            <a:endParaRPr lang="ru-RU" sz="2000" i="1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859DF9-B1BF-2247-D6A9-E51019BE4727}"/>
              </a:ext>
            </a:extLst>
          </p:cNvPr>
          <p:cNvSpPr txBox="1"/>
          <p:nvPr/>
        </p:nvSpPr>
        <p:spPr>
          <a:xfrm>
            <a:off x="171256" y="2303823"/>
            <a:ext cx="8868978" cy="1323439"/>
          </a:xfrm>
          <a:prstGeom prst="rect">
            <a:avLst/>
          </a:prstGeom>
          <a:solidFill>
            <a:srgbClr val="FFF2EB"/>
          </a:solidFill>
        </p:spPr>
        <p:txBody>
          <a:bodyPr wrap="square">
            <a:spAutoFit/>
          </a:bodyPr>
          <a:lstStyle/>
          <a:p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At the beginning,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Deputy Minister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Science, Technology &amp; Environment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Republic of Cuba Armando Rodriguez Batista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announced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awarding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of the title of Corresponding Member of the Academy of Sciences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Republic of Cuba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to the Scientific Leader of LNR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Yuri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Oganessian</a:t>
            </a:r>
            <a:endParaRPr lang="en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F3C97-14BC-9872-133B-984A9936CB12}"/>
              </a:ext>
            </a:extLst>
          </p:cNvPr>
          <p:cNvSpPr txBox="1"/>
          <p:nvPr/>
        </p:nvSpPr>
        <p:spPr>
          <a:xfrm>
            <a:off x="121850" y="3857857"/>
            <a:ext cx="88988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514"/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Deputy DG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IAEA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Mikhail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Chudakov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conveyed greetings from the Agency’s DG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Rafael Mariano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Grossi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to the members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 </a:t>
            </a:r>
          </a:p>
          <a:p>
            <a:pPr defTabSz="554514"/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Box 7"/>
          <p:cNvSpPr/>
          <p:nvPr/>
        </p:nvSpPr>
        <p:spPr>
          <a:xfrm>
            <a:off x="207264" y="994440"/>
            <a:ext cx="11880081" cy="55950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marL="457200" indent="-457200" defTabSz="554514">
              <a:buAutoNum type="arabicPeriod"/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Report by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 Director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-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G.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Trubnikov</a:t>
            </a:r>
            <a:endParaRPr lang="en-US" sz="2000" b="1" i="1" spc="-1" dirty="0">
              <a:solidFill>
                <a:srgbClr val="002060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marL="457200" indent="-457200" defTabSz="554514">
              <a:buAutoNum type="arabicPeriod"/>
            </a:pPr>
            <a:endParaRPr lang="en-US" sz="2000" i="1" spc="-1" dirty="0">
              <a:solidFill>
                <a:srgbClr val="002060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2. Execution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budget for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2023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&amp; 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draft of the revised budget for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2024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N. Kalinin</a:t>
            </a:r>
          </a:p>
          <a:p>
            <a:pPr defTabSz="554514"/>
            <a:endParaRPr lang="en-US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3. Results of the meeting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 Finance </a:t>
            </a:r>
            <a:endParaRPr lang="ru-RU" sz="2000" b="1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54514"/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Committee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held on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21 March ‘24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A.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Omelchuk</a:t>
            </a:r>
            <a:endParaRPr lang="en-US" sz="2000" b="1" i="1" spc="-1" dirty="0">
              <a:solidFill>
                <a:srgbClr val="002060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defTabSz="554514"/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4. Proposals for amending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Rules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of procedure </a:t>
            </a:r>
          </a:p>
          <a:p>
            <a:pPr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Finance Committee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&amp;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Rules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procedure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Committee of Plenipotentiaries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</a:t>
            </a:r>
          </a:p>
          <a:p>
            <a:pPr algn="r"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—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A.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Kharevich</a:t>
            </a:r>
            <a:endParaRPr lang="en-US" sz="2000" b="1" i="1" spc="-1" dirty="0">
              <a:solidFill>
                <a:srgbClr val="002060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defTabSz="554514"/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5. On the status of preparation and approval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List of JINR officials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A.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Kharevich</a:t>
            </a:r>
            <a:endParaRPr lang="en-US" sz="2000" b="1" i="1" spc="-1" dirty="0">
              <a:solidFill>
                <a:srgbClr val="002060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defTabSz="554514"/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6. On the decision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Republic of Moldova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to withdraw from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A.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Khvedelidze</a:t>
            </a:r>
            <a:endParaRPr lang="en-US" sz="2000" b="1" i="1" spc="-1" dirty="0">
              <a:solidFill>
                <a:srgbClr val="002060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defTabSz="554514"/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7. Amendments to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Regulation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for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election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Directors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&amp;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Deputy Directors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Laboratories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S.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Nedelko</a:t>
            </a:r>
            <a:endParaRPr lang="ru-RU" sz="2000" b="1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" name="Рисунок 5"/>
          <p:cNvPicPr/>
          <p:nvPr/>
        </p:nvPicPr>
        <p:blipFill>
          <a:blip r:embed="rId2"/>
          <a:srcRect l="4281" b="16669"/>
          <a:stretch/>
        </p:blipFill>
        <p:spPr>
          <a:xfrm>
            <a:off x="6096000" y="238360"/>
            <a:ext cx="5991345" cy="3477923"/>
          </a:xfrm>
          <a:prstGeom prst="rect">
            <a:avLst/>
          </a:prstGeom>
          <a:ln w="0">
            <a:noFill/>
          </a:ln>
        </p:spPr>
      </p:pic>
      <p:sp>
        <p:nvSpPr>
          <p:cNvPr id="246" name="TextBox 12"/>
          <p:cNvSpPr/>
          <p:nvPr/>
        </p:nvSpPr>
        <p:spPr>
          <a:xfrm>
            <a:off x="3104509" y="582784"/>
            <a:ext cx="1293715" cy="362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578" tIns="27289" rIns="54578" bIns="27289" anchor="t">
            <a:spAutoFit/>
          </a:bodyPr>
          <a:lstStyle/>
          <a:p>
            <a:pPr defTabSz="554514"/>
            <a:r>
              <a:rPr lang="en-US" sz="2000" b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AGENDA</a:t>
            </a:r>
            <a:endParaRPr lang="ru-RU" sz="20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0F1553EC-53B2-E8CA-8098-4622F08FC9BD}"/>
              </a:ext>
            </a:extLst>
          </p:cNvPr>
          <p:cNvSpPr txBox="1">
            <a:spLocks/>
          </p:cNvSpPr>
          <p:nvPr/>
        </p:nvSpPr>
        <p:spPr>
          <a:xfrm>
            <a:off x="319833" y="164015"/>
            <a:ext cx="4179465" cy="393220"/>
          </a:xfrm>
          <a:prstGeom prst="rect">
            <a:avLst/>
          </a:prstGeom>
          <a:solidFill>
            <a:srgbClr val="DEFFFF"/>
          </a:solidFill>
          <a:ln w="0">
            <a:noFill/>
          </a:ln>
        </p:spPr>
        <p:txBody>
          <a:bodyPr lIns="55451" tIns="27726" rIns="55451" bIns="27726" anchor="ctr">
            <a:normAutofit/>
          </a:bodyPr>
          <a:lstStyle>
            <a:lvl1pPr indent="0" algn="l" defTabSz="12733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26" b="1" spc="-1">
                <a:solidFill>
                  <a:srgbClr val="102D69"/>
                </a:solidFill>
                <a:latin typeface="Verdana"/>
                <a:ea typeface="Verdana"/>
              </a:rPr>
              <a:t>Session of the JINR CP</a:t>
            </a:r>
            <a:endParaRPr lang="en-US" sz="2183" spc="-1" dirty="0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Box 7"/>
          <p:cNvSpPr/>
          <p:nvPr/>
        </p:nvSpPr>
        <p:spPr>
          <a:xfrm>
            <a:off x="142534" y="4056098"/>
            <a:ext cx="11906932" cy="9784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algn="just"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appreciated with satisfaction the progress in the current plan for research &amp; development of the JINR scientific infrastructure, the successful participation in international collaborations, &amp; achievements in strengthening international cooperation.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9" name="Рисунок 3"/>
          <p:cNvPicPr/>
          <p:nvPr/>
        </p:nvPicPr>
        <p:blipFill>
          <a:blip r:embed="rId2"/>
          <a:stretch/>
        </p:blipFill>
        <p:spPr>
          <a:xfrm>
            <a:off x="166274" y="355342"/>
            <a:ext cx="3226326" cy="2056348"/>
          </a:xfrm>
          <a:prstGeom prst="rect">
            <a:avLst/>
          </a:prstGeom>
          <a:ln w="0">
            <a:noFill/>
          </a:ln>
        </p:spPr>
      </p:pic>
      <p:pic>
        <p:nvPicPr>
          <p:cNvPr id="250" name="Рисунок 8"/>
          <p:cNvPicPr/>
          <p:nvPr/>
        </p:nvPicPr>
        <p:blipFill>
          <a:blip r:embed="rId3"/>
          <a:srcRect t="8219"/>
          <a:stretch/>
        </p:blipFill>
        <p:spPr>
          <a:xfrm>
            <a:off x="5766816" y="5105701"/>
            <a:ext cx="2736536" cy="1674000"/>
          </a:xfrm>
          <a:prstGeom prst="rect">
            <a:avLst/>
          </a:prstGeom>
          <a:ln w="0">
            <a:noFill/>
          </a:ln>
        </p:spPr>
      </p:pic>
      <p:pic>
        <p:nvPicPr>
          <p:cNvPr id="251" name="Рисунок 10"/>
          <p:cNvPicPr/>
          <p:nvPr/>
        </p:nvPicPr>
        <p:blipFill>
          <a:blip r:embed="rId4"/>
          <a:srcRect r="14599"/>
          <a:stretch/>
        </p:blipFill>
        <p:spPr>
          <a:xfrm>
            <a:off x="3487696" y="5107778"/>
            <a:ext cx="2123299" cy="1657859"/>
          </a:xfrm>
          <a:prstGeom prst="rect">
            <a:avLst/>
          </a:prstGeom>
          <a:ln w="0">
            <a:noFill/>
          </a:ln>
        </p:spPr>
      </p:pic>
      <p:pic>
        <p:nvPicPr>
          <p:cNvPr id="252" name="Рисунок 13"/>
          <p:cNvPicPr/>
          <p:nvPr/>
        </p:nvPicPr>
        <p:blipFill>
          <a:blip r:embed="rId5"/>
          <a:srcRect b="3712"/>
          <a:stretch/>
        </p:blipFill>
        <p:spPr>
          <a:xfrm>
            <a:off x="8774685" y="1674553"/>
            <a:ext cx="3417315" cy="2246769"/>
          </a:xfrm>
          <a:prstGeom prst="rect">
            <a:avLst/>
          </a:prstGeom>
          <a:ln w="0">
            <a:noFill/>
          </a:ln>
        </p:spPr>
      </p:pic>
      <p:pic>
        <p:nvPicPr>
          <p:cNvPr id="253" name="Рисунок 15"/>
          <p:cNvPicPr/>
          <p:nvPr/>
        </p:nvPicPr>
        <p:blipFill>
          <a:blip r:embed="rId6"/>
          <a:srcRect l="2342"/>
          <a:stretch/>
        </p:blipFill>
        <p:spPr>
          <a:xfrm>
            <a:off x="71177" y="5104393"/>
            <a:ext cx="3005715" cy="1674668"/>
          </a:xfrm>
          <a:prstGeom prst="rect">
            <a:avLst/>
          </a:prstGeom>
          <a:ln w="0">
            <a:noFill/>
          </a:ln>
        </p:spPr>
      </p:pic>
      <p:pic>
        <p:nvPicPr>
          <p:cNvPr id="254" name="Рисунок 17"/>
          <p:cNvPicPr/>
          <p:nvPr/>
        </p:nvPicPr>
        <p:blipFill>
          <a:blip r:embed="rId7"/>
          <a:srcRect b="8219"/>
          <a:stretch/>
        </p:blipFill>
        <p:spPr>
          <a:xfrm>
            <a:off x="8703509" y="4762176"/>
            <a:ext cx="3461651" cy="2007634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F7CF55-7B77-286F-D52A-6ABF0AC0EB7F}"/>
              </a:ext>
            </a:extLst>
          </p:cNvPr>
          <p:cNvSpPr txBox="1"/>
          <p:nvPr/>
        </p:nvSpPr>
        <p:spPr>
          <a:xfrm>
            <a:off x="3487696" y="81986"/>
            <a:ext cx="85567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Having heard the report presented by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G. Trubnikov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took note of the recommendations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135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  session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SC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, the implementation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current 7-year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plan for the development of JINR, the efforts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Member States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towards realization of JINR’s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large projects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the new scientific &amp; technological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results obtained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educational </a:t>
            </a:r>
          </a:p>
          <a:p>
            <a:pPr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activities and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international cooperation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FA0A04B7-8282-08BF-B071-714E4DD7160B}"/>
              </a:ext>
            </a:extLst>
          </p:cNvPr>
          <p:cNvSpPr txBox="1">
            <a:spLocks/>
          </p:cNvSpPr>
          <p:nvPr/>
        </p:nvSpPr>
        <p:spPr>
          <a:xfrm>
            <a:off x="180905" y="81986"/>
            <a:ext cx="3226327" cy="393220"/>
          </a:xfrm>
          <a:prstGeom prst="rect">
            <a:avLst/>
          </a:prstGeom>
          <a:solidFill>
            <a:srgbClr val="DEFFFF"/>
          </a:solidFill>
          <a:ln w="0">
            <a:noFill/>
          </a:ln>
        </p:spPr>
        <p:txBody>
          <a:bodyPr lIns="55451" tIns="27726" rIns="55451" bIns="27726" anchor="ctr">
            <a:normAutofit/>
          </a:bodyPr>
          <a:lstStyle>
            <a:lvl1pPr indent="0" algn="l" defTabSz="12733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26" b="1" spc="-1" dirty="0">
                <a:solidFill>
                  <a:srgbClr val="102D69"/>
                </a:solidFill>
                <a:latin typeface="Verdana"/>
                <a:ea typeface="Verdana"/>
              </a:rPr>
              <a:t>Session of the CP</a:t>
            </a:r>
            <a:endParaRPr lang="en-US" sz="2183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3023DD-7E49-C690-5008-FA3885C3EB9F}"/>
              </a:ext>
            </a:extLst>
          </p:cNvPr>
          <p:cNvSpPr txBox="1"/>
          <p:nvPr/>
        </p:nvSpPr>
        <p:spPr>
          <a:xfrm>
            <a:off x="78787" y="2457305"/>
            <a:ext cx="8690525" cy="1631216"/>
          </a:xfrm>
          <a:prstGeom prst="rect">
            <a:avLst/>
          </a:prstGeom>
          <a:solidFill>
            <a:srgbClr val="DEFFFF"/>
          </a:solidFill>
        </p:spPr>
        <p:txBody>
          <a:bodyPr wrap="square">
            <a:spAutoFit/>
          </a:bodyPr>
          <a:lstStyle/>
          <a:p>
            <a:pPr algn="just" defTabSz="554514">
              <a:spcBef>
                <a:spcPts val="365"/>
              </a:spcBef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CP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noted the high efficiency of the JINR’s activities in intensifying &amp; expanding scientific cooperation with partner organizations of JINR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MS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&amp;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AM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increasing the level of interaction with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People’s Republic of China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United Mexican States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Federative Republic of Brazil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and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Republic of India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Box 7"/>
          <p:cNvSpPr/>
          <p:nvPr/>
        </p:nvSpPr>
        <p:spPr>
          <a:xfrm>
            <a:off x="124680" y="5827307"/>
            <a:ext cx="11942640" cy="9784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algn="just" defTabSz="554514">
              <a:spcBef>
                <a:spcPts val="365"/>
              </a:spcBef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endorsed JINR’s intensified participation in the International Decade of Basic Sciences for Sustainable Development (IDBSSD) under the auspices of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UNESCO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through JINR’s accession to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Earth Charter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CC509BFC-FD4E-03A7-6ECA-2534D37CC74C}"/>
              </a:ext>
            </a:extLst>
          </p:cNvPr>
          <p:cNvSpPr txBox="1">
            <a:spLocks/>
          </p:cNvSpPr>
          <p:nvPr/>
        </p:nvSpPr>
        <p:spPr>
          <a:xfrm>
            <a:off x="7887855" y="168609"/>
            <a:ext cx="4179465" cy="393220"/>
          </a:xfrm>
          <a:prstGeom prst="rect">
            <a:avLst/>
          </a:prstGeom>
          <a:solidFill>
            <a:srgbClr val="DEFFFF"/>
          </a:solidFill>
          <a:ln w="0">
            <a:noFill/>
          </a:ln>
        </p:spPr>
        <p:txBody>
          <a:bodyPr lIns="55451" tIns="27726" rIns="55451" bIns="27726" anchor="ctr">
            <a:normAutofit/>
          </a:bodyPr>
          <a:lstStyle>
            <a:lvl1pPr indent="0" algn="l" defTabSz="12733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26" b="1" spc="-1" dirty="0">
                <a:solidFill>
                  <a:srgbClr val="102D69"/>
                </a:solidFill>
                <a:latin typeface="Verdana"/>
                <a:ea typeface="Verdana"/>
              </a:rPr>
              <a:t>Session of the JINR CP</a:t>
            </a:r>
            <a:endParaRPr lang="en-US" sz="2183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7D23FA-B62E-5B1C-3A33-5F4F1B4AEC18}"/>
              </a:ext>
            </a:extLst>
          </p:cNvPr>
          <p:cNvSpPr txBox="1"/>
          <p:nvPr/>
        </p:nvSpPr>
        <p:spPr>
          <a:xfrm>
            <a:off x="222296" y="365219"/>
            <a:ext cx="11552178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514"/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</a:t>
            </a:r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took note the information on the transfer of the rights and </a:t>
            </a:r>
          </a:p>
          <a:p>
            <a:pPr defTabSz="554514"/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obligations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general contractor </a:t>
            </a:r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under the contract “Installation of the heavy ion collider NICA at the site of VBLHEP JINR in Dubna with a partial reconstruction of the building </a:t>
            </a:r>
            <a:r>
              <a:rPr lang="ru-RU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№1</a:t>
            </a:r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18 Sept. 2015 to </a:t>
            </a:r>
            <a:r>
              <a:rPr lang="en-US" sz="2000" b="1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TES LLC </a:t>
            </a:r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from </a:t>
            </a:r>
            <a:r>
              <a:rPr lang="en-US" sz="2000" b="1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1 March 2024.</a:t>
            </a:r>
            <a:endParaRPr lang="ru-RU" sz="2000" b="1" i="1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E835B-B1C1-4FDA-CF33-C680E84836C1}"/>
              </a:ext>
            </a:extLst>
          </p:cNvPr>
          <p:cNvSpPr txBox="1"/>
          <p:nvPr/>
        </p:nvSpPr>
        <p:spPr>
          <a:xfrm>
            <a:off x="124680" y="1711789"/>
            <a:ext cx="11552178" cy="1015663"/>
          </a:xfrm>
          <a:prstGeom prst="rect">
            <a:avLst/>
          </a:prstGeom>
          <a:solidFill>
            <a:srgbClr val="FFF2EB"/>
          </a:solidFill>
        </p:spPr>
        <p:txBody>
          <a:bodyPr wrap="square">
            <a:spAutoFit/>
          </a:bodyPr>
          <a:lstStyle/>
          <a:p>
            <a:pPr algn="just" defTabSz="554514">
              <a:spcBef>
                <a:spcPts val="365"/>
              </a:spcBef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CP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supported the efforts of the Directorate to renew &amp; develop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social infrastructure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(the restaurant of the H&amp;R Complex “Dubna”, the complex of buildings on the territory “</a:t>
            </a:r>
            <a:r>
              <a:rPr lang="en-US" sz="2000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Ratmino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”, the International Conference Centre) in accordance with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current 7-year plan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 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4BBD9-B3BD-4EA3-6DA0-0771B7D08693}"/>
              </a:ext>
            </a:extLst>
          </p:cNvPr>
          <p:cNvSpPr txBox="1"/>
          <p:nvPr/>
        </p:nvSpPr>
        <p:spPr>
          <a:xfrm>
            <a:off x="124680" y="3085543"/>
            <a:ext cx="117474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54514">
              <a:spcBef>
                <a:spcPts val="365"/>
              </a:spcBef>
            </a:pPr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</a:t>
            </a:r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supported the initiative of the JINR Directorate to create an </a:t>
            </a:r>
            <a:r>
              <a:rPr lang="en-US" sz="2000" b="1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international innovation park of science &amp; technology </a:t>
            </a:r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 Dubna, including, the construction of a </a:t>
            </a:r>
            <a:r>
              <a:rPr lang="en-US" sz="2000" b="1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modern university campus </a:t>
            </a:r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and comprehensive development of the surrounding areas, together with technologically advanced partners from JINR Participating Countries and partner countries, the </a:t>
            </a:r>
            <a:r>
              <a:rPr lang="en-US" sz="2000" b="1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SEZ “Dubna</a:t>
            </a:r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”, regional and federal executive authorities, </a:t>
            </a:r>
            <a:r>
              <a:rPr lang="en-US" sz="2000" b="1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Dubna State University</a:t>
            </a:r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i="1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4255F8-DD12-3A07-30DC-9D8ABF38D36F}"/>
              </a:ext>
            </a:extLst>
          </p:cNvPr>
          <p:cNvSpPr txBox="1"/>
          <p:nvPr/>
        </p:nvSpPr>
        <p:spPr>
          <a:xfrm>
            <a:off x="124679" y="4740948"/>
            <a:ext cx="11747409" cy="707886"/>
          </a:xfrm>
          <a:prstGeom prst="rect">
            <a:avLst/>
          </a:prstGeom>
          <a:solidFill>
            <a:srgbClr val="DEFFFF"/>
          </a:solidFill>
        </p:spPr>
        <p:txBody>
          <a:bodyPr wrap="square">
            <a:spAutoFit/>
          </a:bodyPr>
          <a:lstStyle/>
          <a:p>
            <a:pPr algn="just"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expressed gratitude to the I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AEA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&amp; the JINR Directorate for supporting the initiative to hold a 2-week seminar at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in the frame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IAEA Lise Meitner Program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Box 7"/>
          <p:cNvSpPr/>
          <p:nvPr/>
        </p:nvSpPr>
        <p:spPr>
          <a:xfrm>
            <a:off x="202548" y="5075747"/>
            <a:ext cx="11552178" cy="12862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578" tIns="27289" rIns="54578" bIns="27289" anchor="t">
            <a:spAutoFit/>
          </a:bodyPr>
          <a:lstStyle/>
          <a:p>
            <a:pPr algn="just"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congratulated the staff of the Institute on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40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 anniversary of the commissioning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IBR-2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pulsed neutron source, support the initiative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 Directorate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&amp;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Frank Laboratory of Neutron Physics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on naming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square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near the IBR-2 reactor building </a:t>
            </a:r>
          </a:p>
          <a:p>
            <a:pPr algn="r"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at the JINR DLNP Site after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V. D.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Ananyev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BA7FE836-B1DD-C927-7263-507AF4A4FD9F}"/>
              </a:ext>
            </a:extLst>
          </p:cNvPr>
          <p:cNvSpPr txBox="1">
            <a:spLocks/>
          </p:cNvSpPr>
          <p:nvPr/>
        </p:nvSpPr>
        <p:spPr>
          <a:xfrm>
            <a:off x="7809987" y="168609"/>
            <a:ext cx="4179465" cy="393220"/>
          </a:xfrm>
          <a:prstGeom prst="rect">
            <a:avLst/>
          </a:prstGeom>
          <a:solidFill>
            <a:srgbClr val="DEFFFF"/>
          </a:solidFill>
          <a:ln w="0">
            <a:noFill/>
          </a:ln>
        </p:spPr>
        <p:txBody>
          <a:bodyPr lIns="55451" tIns="27726" rIns="55451" bIns="27726" anchor="ctr">
            <a:normAutofit/>
          </a:bodyPr>
          <a:lstStyle>
            <a:lvl1pPr indent="0" algn="l" defTabSz="12733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26" b="1" spc="-1" dirty="0">
                <a:solidFill>
                  <a:srgbClr val="102D69"/>
                </a:solidFill>
                <a:latin typeface="Verdana"/>
                <a:ea typeface="Verdana"/>
              </a:rPr>
              <a:t>Session of the JINR CP</a:t>
            </a:r>
            <a:endParaRPr lang="en-US" sz="2183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6AF1C9-620A-1654-5034-160397983886}"/>
              </a:ext>
            </a:extLst>
          </p:cNvPr>
          <p:cNvSpPr txBox="1"/>
          <p:nvPr/>
        </p:nvSpPr>
        <p:spPr>
          <a:xfrm>
            <a:off x="202548" y="608193"/>
            <a:ext cx="11786904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supported the efforts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 Directorate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 the development of international scientific and technical cooperation and the creation of an integrated scientific and technological space in the field of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neutron research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at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unique neutron sources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</a:t>
            </a:r>
          </a:p>
          <a:p>
            <a:pPr algn="r"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including research infrastructure of the “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megascience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” class.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115C91-13FD-09EA-AF8F-480BE535118C}"/>
              </a:ext>
            </a:extLst>
          </p:cNvPr>
          <p:cNvSpPr txBox="1"/>
          <p:nvPr/>
        </p:nvSpPr>
        <p:spPr>
          <a:xfrm>
            <a:off x="197271" y="2157668"/>
            <a:ext cx="11660268" cy="1631216"/>
          </a:xfrm>
          <a:prstGeom prst="rect">
            <a:avLst/>
          </a:prstGeom>
          <a:solidFill>
            <a:srgbClr val="DEFFFF"/>
          </a:solidFill>
        </p:spPr>
        <p:txBody>
          <a:bodyPr wrap="square">
            <a:spAutoFit/>
          </a:bodyPr>
          <a:lstStyle/>
          <a:p>
            <a:pPr algn="just" defTabSz="554514">
              <a:spcBef>
                <a:spcPts val="365"/>
              </a:spcBef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CP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endorsed the accession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to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Consortium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for the project to develop an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International Research Center based on the Multipurpose Fast Research Reactor (MBIR)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and to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International Association “Interdisciplinary Center for Neutron Research PIK”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on conditions taking into account the special status of the Institute and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7-Year Plan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(2024–2030), as well as the interests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 Member States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F74E1C-15E0-8967-D654-798BD6E21AA6}"/>
              </a:ext>
            </a:extLst>
          </p:cNvPr>
          <p:cNvSpPr txBox="1"/>
          <p:nvPr/>
        </p:nvSpPr>
        <p:spPr>
          <a:xfrm>
            <a:off x="273141" y="4039759"/>
            <a:ext cx="11645718" cy="707886"/>
          </a:xfrm>
          <a:prstGeom prst="rect">
            <a:avLst/>
          </a:prstGeom>
          <a:solidFill>
            <a:srgbClr val="FFF2EB"/>
          </a:solidFill>
        </p:spPr>
        <p:txBody>
          <a:bodyPr wrap="square">
            <a:spAutoFit/>
          </a:bodyPr>
          <a:lstStyle/>
          <a:p>
            <a:pPr algn="just" defTabSz="554514">
              <a:spcBef>
                <a:spcPts val="365"/>
              </a:spcBef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supported the initiative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 Directorate </a:t>
            </a:r>
          </a:p>
          <a:p>
            <a:pPr algn="r"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to establish a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new scientific journal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published by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 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66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Box 7"/>
          <p:cNvSpPr/>
          <p:nvPr/>
        </p:nvSpPr>
        <p:spPr>
          <a:xfrm>
            <a:off x="3601282" y="4147398"/>
            <a:ext cx="8346879" cy="2517323"/>
          </a:xfrm>
          <a:prstGeom prst="rect">
            <a:avLst/>
          </a:prstGeom>
          <a:solidFill>
            <a:srgbClr val="DE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algn="just" defTabSz="554514">
              <a:spcBef>
                <a:spcPts val="365"/>
              </a:spcBef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instructed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 Directorate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and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Working Group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under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 Chair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for JINR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Financial Issues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to develop an approach to determining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annual contributions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Member States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taking into account the annual increase in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 budget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by </a:t>
            </a:r>
            <a:r>
              <a:rPr lang="en-US" sz="2000" b="1" i="1" spc="-1" dirty="0">
                <a:solidFill>
                  <a:srgbClr val="FF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5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%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during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7-Year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Plan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(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2024–2030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) &amp; the issue of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abolishing the Rule for the lower contributions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starting from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2025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&amp; submit their proposals for consideration at the meeting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Finance Committee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and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session in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November 2024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9" name="Рисунок 3"/>
          <p:cNvPicPr/>
          <p:nvPr/>
        </p:nvPicPr>
        <p:blipFill>
          <a:blip r:embed="rId2"/>
          <a:stretch/>
        </p:blipFill>
        <p:spPr>
          <a:xfrm>
            <a:off x="7507883" y="247801"/>
            <a:ext cx="4440278" cy="3056231"/>
          </a:xfrm>
          <a:prstGeom prst="rect">
            <a:avLst/>
          </a:prstGeom>
          <a:ln w="0">
            <a:noFill/>
          </a:ln>
        </p:spPr>
      </p:pic>
      <p:pic>
        <p:nvPicPr>
          <p:cNvPr id="261" name="Рисунок 9"/>
          <p:cNvPicPr/>
          <p:nvPr/>
        </p:nvPicPr>
        <p:blipFill>
          <a:blip r:embed="rId3"/>
          <a:stretch/>
        </p:blipFill>
        <p:spPr>
          <a:xfrm>
            <a:off x="89985" y="2294628"/>
            <a:ext cx="3276372" cy="2057916"/>
          </a:xfrm>
          <a:prstGeom prst="rect">
            <a:avLst/>
          </a:prstGeom>
          <a:ln w="0">
            <a:noFill/>
          </a:ln>
        </p:spPr>
      </p:pic>
      <p:pic>
        <p:nvPicPr>
          <p:cNvPr id="263" name="Рисунок 13"/>
          <p:cNvPicPr/>
          <p:nvPr/>
        </p:nvPicPr>
        <p:blipFill>
          <a:blip r:embed="rId4"/>
          <a:stretch/>
        </p:blipFill>
        <p:spPr>
          <a:xfrm>
            <a:off x="89985" y="4604568"/>
            <a:ext cx="3276372" cy="2159901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1">
            <a:extLst>
              <a:ext uri="{FF2B5EF4-FFF2-40B4-BE49-F238E27FC236}">
                <a16:creationId xmlns:a16="http://schemas.microsoft.com/office/drawing/2014/main" id="{E61CE617-AE16-B7EF-225F-268A670249E6}"/>
              </a:ext>
            </a:extLst>
          </p:cNvPr>
          <p:cNvSpPr txBox="1">
            <a:spLocks/>
          </p:cNvSpPr>
          <p:nvPr/>
        </p:nvSpPr>
        <p:spPr>
          <a:xfrm>
            <a:off x="89986" y="118698"/>
            <a:ext cx="4179465" cy="393220"/>
          </a:xfrm>
          <a:prstGeom prst="rect">
            <a:avLst/>
          </a:prstGeom>
          <a:solidFill>
            <a:srgbClr val="DEFFFF"/>
          </a:solidFill>
          <a:ln w="0">
            <a:noFill/>
          </a:ln>
        </p:spPr>
        <p:txBody>
          <a:bodyPr lIns="55451" tIns="27726" rIns="55451" bIns="27726" anchor="ctr">
            <a:normAutofit/>
          </a:bodyPr>
          <a:lstStyle>
            <a:lvl1pPr indent="0" algn="l" defTabSz="12733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26" b="1" spc="-1" dirty="0">
                <a:solidFill>
                  <a:srgbClr val="102D69"/>
                </a:solidFill>
                <a:latin typeface="Verdana"/>
                <a:ea typeface="Verdana"/>
              </a:rPr>
              <a:t>Session of the JINR CP</a:t>
            </a:r>
            <a:endParaRPr lang="en-US" sz="2183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D68EBF-0C90-8DEC-D5D7-F026C3ED4EFD}"/>
              </a:ext>
            </a:extLst>
          </p:cNvPr>
          <p:cNvSpPr txBox="1"/>
          <p:nvPr/>
        </p:nvSpPr>
        <p:spPr>
          <a:xfrm>
            <a:off x="73152" y="630660"/>
            <a:ext cx="7434731" cy="1631216"/>
          </a:xfrm>
          <a:prstGeom prst="rect">
            <a:avLst/>
          </a:prstGeom>
          <a:solidFill>
            <a:srgbClr val="FFF2EB"/>
          </a:solidFill>
        </p:spPr>
        <p:txBody>
          <a:bodyPr wrap="square">
            <a:spAutoFit/>
          </a:bodyPr>
          <a:lstStyle/>
          <a:p>
            <a:pPr defTabSz="554514"/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approved the revised budget of </a:t>
            </a:r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for </a:t>
            </a:r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2024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with the </a:t>
            </a:r>
          </a:p>
          <a:p>
            <a:pPr defTabSz="554514"/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income amounting to US$ </a:t>
            </a:r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214 124,5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k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and the expenditure </a:t>
            </a:r>
          </a:p>
          <a:p>
            <a:pPr defTabSz="554514"/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amounting to US$ </a:t>
            </a:r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286 818,2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k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taking into account the positive </a:t>
            </a:r>
          </a:p>
          <a:p>
            <a:pPr defTabSz="554514"/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opening balance amounting to US$ </a:t>
            </a:r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56 749.0 k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as well as the </a:t>
            </a:r>
          </a:p>
          <a:p>
            <a:pPr defTabSz="554514"/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new forms of reports on the execution of the </a:t>
            </a:r>
            <a:r>
              <a:rPr lang="en-US" sz="2000" b="1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 budget</a:t>
            </a: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i="1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91A17-29D7-B7D2-AFAF-B066B3B4D65C}"/>
              </a:ext>
            </a:extLst>
          </p:cNvPr>
          <p:cNvSpPr txBox="1"/>
          <p:nvPr/>
        </p:nvSpPr>
        <p:spPr>
          <a:xfrm>
            <a:off x="3328417" y="2764458"/>
            <a:ext cx="8619744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54514">
              <a:spcBef>
                <a:spcPts val="365"/>
              </a:spcBef>
            </a:pPr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</a:t>
            </a:r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took note of the information </a:t>
            </a:r>
          </a:p>
          <a:p>
            <a:pPr algn="just" defTabSz="554514">
              <a:spcBef>
                <a:spcPts val="365"/>
              </a:spcBef>
            </a:pPr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about the contribution arrears to the </a:t>
            </a:r>
          </a:p>
          <a:p>
            <a:pPr defTabSz="554514">
              <a:spcBef>
                <a:spcPts val="365"/>
              </a:spcBef>
            </a:pPr>
            <a:r>
              <a:rPr lang="en-US" sz="2000" b="1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 budget </a:t>
            </a:r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the </a:t>
            </a:r>
            <a:r>
              <a:rPr lang="en-US" sz="2000" b="1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states that left the JINR </a:t>
            </a:r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membership in </a:t>
            </a:r>
            <a:r>
              <a:rPr lang="en-US" sz="2000" b="1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2022</a:t>
            </a:r>
            <a:r>
              <a:rPr lang="en-US" sz="2000" i="1" spc="-1" dirty="0">
                <a:solidFill>
                  <a:schemeClr val="dk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 </a:t>
            </a:r>
            <a:endParaRPr lang="ru-RU" sz="2000" i="1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41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712577" y="-115"/>
            <a:ext cx="10766475" cy="656245"/>
          </a:xfrm>
          <a:prstGeom prst="rect">
            <a:avLst/>
          </a:prstGeom>
          <a:noFill/>
          <a:ln w="0">
            <a:noFill/>
          </a:ln>
        </p:spPr>
        <p:txBody>
          <a:bodyPr lIns="55451" tIns="27726" rIns="55451" bIns="27726" anchor="ctr">
            <a:noAutofit/>
          </a:bodyPr>
          <a:lstStyle/>
          <a:p>
            <a:pPr algn="ctr"/>
            <a:r>
              <a:rPr lang="en-US" sz="2426" b="1" spc="-1">
                <a:solidFill>
                  <a:srgbClr val="102D69"/>
                </a:solidFill>
                <a:latin typeface="Verdana"/>
                <a:ea typeface="Verdana"/>
              </a:rPr>
              <a:t>Information on the Resolution of the JINR Scientific Council </a:t>
            </a:r>
            <a:endParaRPr lang="en-US" sz="2426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5" name="TextBox 13"/>
          <p:cNvSpPr/>
          <p:nvPr/>
        </p:nvSpPr>
        <p:spPr>
          <a:xfrm>
            <a:off x="2838275" y="933610"/>
            <a:ext cx="6515293" cy="2903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578" tIns="27289" rIns="54578" bIns="27289" anchor="t">
            <a:spAutoFit/>
          </a:bodyPr>
          <a:lstStyle/>
          <a:p>
            <a:pPr algn="ctr" defTabSz="914293">
              <a:lnSpc>
                <a:spcPct val="90000"/>
              </a:lnSpc>
            </a:pPr>
            <a:r>
              <a:rPr lang="en-GB" sz="1698" spc="-1">
                <a:solidFill>
                  <a:schemeClr val="dk1"/>
                </a:solidFill>
                <a:latin typeface="Verdana"/>
                <a:ea typeface="Verdana"/>
              </a:rPr>
              <a:t>C</a:t>
            </a:r>
            <a:r>
              <a:rPr lang="en-US" sz="1698" spc="-1">
                <a:solidFill>
                  <a:schemeClr val="dk1"/>
                </a:solidFill>
                <a:latin typeface="Verdana"/>
                <a:ea typeface="Verdana"/>
              </a:rPr>
              <a:t>o-chaired by </a:t>
            </a:r>
            <a:r>
              <a:rPr lang="en-US" sz="1698" b="1" spc="-1">
                <a:solidFill>
                  <a:schemeClr val="dk1"/>
                </a:solidFill>
                <a:latin typeface="Verdana"/>
                <a:ea typeface="Verdana"/>
              </a:rPr>
              <a:t>Grigory Trubnikov </a:t>
            </a:r>
            <a:r>
              <a:rPr lang="en-US" sz="1698" spc="-1">
                <a:solidFill>
                  <a:schemeClr val="dk1"/>
                </a:solidFill>
                <a:latin typeface="Verdana"/>
                <a:ea typeface="Verdana"/>
              </a:rPr>
              <a:t>and by </a:t>
            </a:r>
            <a:r>
              <a:rPr lang="en-US" sz="1698" b="1" spc="-1">
                <a:solidFill>
                  <a:schemeClr val="dk1"/>
                </a:solidFill>
                <a:latin typeface="Verdana"/>
                <a:ea typeface="Verdana"/>
              </a:rPr>
              <a:t>Sergei Kilin </a:t>
            </a:r>
            <a:endParaRPr lang="ru-RU" sz="1698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TextBox 18"/>
          <p:cNvSpPr/>
          <p:nvPr/>
        </p:nvSpPr>
        <p:spPr>
          <a:xfrm>
            <a:off x="2227006" y="540206"/>
            <a:ext cx="7737838" cy="3237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578" tIns="27289" rIns="54578" bIns="27289" anchor="t">
            <a:spAutoFit/>
          </a:bodyPr>
          <a:lstStyle/>
          <a:p>
            <a:pPr algn="ctr" defTabSz="914293">
              <a:lnSpc>
                <a:spcPct val="90000"/>
              </a:lnSpc>
            </a:pPr>
            <a:r>
              <a:rPr lang="en-US" sz="1940" b="1" spc="-1">
                <a:solidFill>
                  <a:srgbClr val="102D69"/>
                </a:solidFill>
                <a:latin typeface="Verdana"/>
                <a:ea typeface="Verdana"/>
              </a:rPr>
              <a:t>13</a:t>
            </a:r>
            <a:r>
              <a:rPr lang="ru-RU" sz="1940" b="1" spc="-1">
                <a:solidFill>
                  <a:srgbClr val="102D69"/>
                </a:solidFill>
                <a:latin typeface="Verdana"/>
                <a:ea typeface="Verdana"/>
              </a:rPr>
              <a:t>5</a:t>
            </a:r>
            <a:r>
              <a:rPr lang="en-US" sz="1940" b="1" spc="-1">
                <a:solidFill>
                  <a:srgbClr val="102D69"/>
                </a:solidFill>
                <a:latin typeface="Verdana"/>
                <a:ea typeface="Verdana"/>
              </a:rPr>
              <a:t>th session, </a:t>
            </a:r>
            <a:r>
              <a:rPr lang="ru-RU" sz="1940" b="1" spc="-1">
                <a:solidFill>
                  <a:srgbClr val="102D69"/>
                </a:solidFill>
                <a:latin typeface="Verdana"/>
                <a:ea typeface="Verdana"/>
              </a:rPr>
              <a:t>15</a:t>
            </a:r>
            <a:r>
              <a:rPr lang="en-US" sz="1940" b="1" spc="-1">
                <a:solidFill>
                  <a:srgbClr val="102D69"/>
                </a:solidFill>
                <a:latin typeface="Verdana"/>
                <a:ea typeface="Verdana"/>
              </a:rPr>
              <a:t>–</a:t>
            </a:r>
            <a:r>
              <a:rPr lang="ru-RU" sz="1940" b="1" spc="-1">
                <a:solidFill>
                  <a:srgbClr val="102D69"/>
                </a:solidFill>
                <a:latin typeface="Verdana"/>
                <a:ea typeface="Verdana"/>
              </a:rPr>
              <a:t>16</a:t>
            </a:r>
            <a:r>
              <a:rPr lang="en-US" sz="1940" b="1" spc="-1">
                <a:solidFill>
                  <a:srgbClr val="102D69"/>
                </a:solidFill>
                <a:latin typeface="Verdana"/>
                <a:ea typeface="Verdana"/>
              </a:rPr>
              <a:t> February 2024, hybrid mode</a:t>
            </a:r>
            <a:endParaRPr lang="ru-RU" sz="194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7" name="Рисунок 6"/>
          <p:cNvPicPr/>
          <p:nvPr/>
        </p:nvPicPr>
        <p:blipFill>
          <a:blip r:embed="rId3"/>
          <a:stretch/>
        </p:blipFill>
        <p:spPr>
          <a:xfrm>
            <a:off x="261979" y="1273515"/>
            <a:ext cx="11667665" cy="552874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Рисунок 17"/>
          <p:cNvPicPr/>
          <p:nvPr/>
        </p:nvPicPr>
        <p:blipFill>
          <a:blip r:embed="rId2"/>
          <a:srcRect t="7498"/>
          <a:stretch/>
        </p:blipFill>
        <p:spPr>
          <a:xfrm>
            <a:off x="315522" y="960925"/>
            <a:ext cx="3195774" cy="2074883"/>
          </a:xfrm>
          <a:prstGeom prst="rect">
            <a:avLst/>
          </a:prstGeom>
          <a:ln w="0">
            <a:noFill/>
          </a:ln>
        </p:spPr>
      </p:pic>
      <p:pic>
        <p:nvPicPr>
          <p:cNvPr id="260" name="Рисунок 6"/>
          <p:cNvPicPr/>
          <p:nvPr/>
        </p:nvPicPr>
        <p:blipFill>
          <a:blip r:embed="rId3"/>
          <a:stretch/>
        </p:blipFill>
        <p:spPr>
          <a:xfrm>
            <a:off x="341164" y="3440387"/>
            <a:ext cx="4194260" cy="2728765"/>
          </a:xfrm>
          <a:prstGeom prst="rect">
            <a:avLst/>
          </a:prstGeom>
          <a:ln w="0">
            <a:noFill/>
          </a:ln>
        </p:spPr>
      </p:pic>
      <p:sp>
        <p:nvSpPr>
          <p:cNvPr id="262" name="TextBox 11"/>
          <p:cNvSpPr/>
          <p:nvPr/>
        </p:nvSpPr>
        <p:spPr>
          <a:xfrm>
            <a:off x="2890721" y="916497"/>
            <a:ext cx="8691680" cy="1286217"/>
          </a:xfrm>
          <a:prstGeom prst="rect">
            <a:avLst/>
          </a:prstGeom>
          <a:solidFill>
            <a:srgbClr val="FFF2E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algn="just" defTabSz="554514">
              <a:spcBef>
                <a:spcPts val="365"/>
              </a:spcBef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took note of the notification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Republic of Moldova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on its withdrawal from the JINR and instructed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 Chair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to notify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Republic of Moldova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about maintaining its full membership in the JINR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during 2024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and the entry into force of its withdrawal from JINR from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1 January 2025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4" name="TextBox 15"/>
          <p:cNvSpPr/>
          <p:nvPr/>
        </p:nvSpPr>
        <p:spPr>
          <a:xfrm>
            <a:off x="3730754" y="4485501"/>
            <a:ext cx="7851647" cy="1286217"/>
          </a:xfrm>
          <a:prstGeom prst="rect">
            <a:avLst/>
          </a:prstGeom>
          <a:solidFill>
            <a:srgbClr val="DE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algn="just" defTabSz="554514">
              <a:spcBef>
                <a:spcPts val="365"/>
              </a:spcBef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Having heard and discussed the report “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Amendments to the Regulation for the election of Directors and Deputy Directors of JINR Laboratories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” presented by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S.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Nedelko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JINR Chief Scientific Secretary,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approved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new edition of the Regulation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82B8ADF0-86E7-A3EC-7C74-44311CF0E446}"/>
              </a:ext>
            </a:extLst>
          </p:cNvPr>
          <p:cNvSpPr txBox="1">
            <a:spLocks/>
          </p:cNvSpPr>
          <p:nvPr/>
        </p:nvSpPr>
        <p:spPr>
          <a:xfrm>
            <a:off x="89986" y="118698"/>
            <a:ext cx="4179465" cy="393220"/>
          </a:xfrm>
          <a:prstGeom prst="rect">
            <a:avLst/>
          </a:prstGeom>
          <a:solidFill>
            <a:srgbClr val="DEFFFF"/>
          </a:solidFill>
          <a:ln w="0">
            <a:noFill/>
          </a:ln>
        </p:spPr>
        <p:txBody>
          <a:bodyPr lIns="55451" tIns="27726" rIns="55451" bIns="27726" anchor="ctr">
            <a:normAutofit/>
          </a:bodyPr>
          <a:lstStyle>
            <a:lvl1pPr indent="0" algn="l" defTabSz="12733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26" b="1" spc="-1" dirty="0">
                <a:solidFill>
                  <a:srgbClr val="102D69"/>
                </a:solidFill>
                <a:latin typeface="Verdana"/>
                <a:ea typeface="Verdana"/>
              </a:rPr>
              <a:t>Session of the JINR CP</a:t>
            </a:r>
            <a:endParaRPr lang="en-US" sz="2183" spc="-1" dirty="0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55E644-ECFA-4C46-8976-314A1E6EFEB6}"/>
              </a:ext>
            </a:extLst>
          </p:cNvPr>
          <p:cNvSpPr txBox="1"/>
          <p:nvPr/>
        </p:nvSpPr>
        <p:spPr>
          <a:xfrm>
            <a:off x="4206462" y="5865896"/>
            <a:ext cx="2786378" cy="682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58" b="1" dirty="0">
                <a:solidFill>
                  <a:srgbClr val="002060"/>
                </a:solidFill>
              </a:rPr>
              <a:t>Thank you </a:t>
            </a:r>
            <a:endParaRPr lang="ru-RU" sz="3858" b="1" dirty="0">
              <a:solidFill>
                <a:srgbClr val="002060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A7C8194-75D7-CD32-AF0D-F9132C989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4450"/>
            <a:ext cx="1016000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A9BECB-527E-0D08-3323-51851A85A136}"/>
              </a:ext>
            </a:extLst>
          </p:cNvPr>
          <p:cNvSpPr txBox="1"/>
          <p:nvPr/>
        </p:nvSpPr>
        <p:spPr>
          <a:xfrm>
            <a:off x="2249646" y="178328"/>
            <a:ext cx="2786378" cy="682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58" b="1" dirty="0">
                <a:solidFill>
                  <a:srgbClr val="002060"/>
                </a:solidFill>
              </a:rPr>
              <a:t>Thank you </a:t>
            </a:r>
            <a:endParaRPr lang="ru-RU" sz="3858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38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712575" y="209006"/>
            <a:ext cx="10766475" cy="8360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0">
            <a:noFill/>
          </a:ln>
        </p:spPr>
        <p:txBody>
          <a:bodyPr lIns="55451" tIns="27726" rIns="55451" bIns="27726" anchor="ctr">
            <a:noAutofit/>
          </a:bodyPr>
          <a:lstStyle/>
          <a:p>
            <a:pPr algn="ctr"/>
            <a:r>
              <a:rPr lang="en-US" sz="2400" b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PROGRAMME: 135th session of the JINR Scientific Council </a:t>
            </a:r>
            <a:br>
              <a:rPr lang="en-US" sz="2400" b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</a:br>
            <a:r>
              <a:rPr lang="ru-RU" sz="24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15</a:t>
            </a:r>
            <a:r>
              <a:rPr lang="en-US" sz="24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–</a:t>
            </a:r>
            <a:r>
              <a:rPr lang="ru-RU" sz="24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16</a:t>
            </a:r>
            <a:r>
              <a:rPr lang="en-US" sz="24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February 2024</a:t>
            </a:r>
            <a:endParaRPr lang="en-US" sz="2400" i="1" spc="-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Прямоугольник 6"/>
          <p:cNvSpPr>
            <a:spLocks noChangeAspect="1"/>
          </p:cNvSpPr>
          <p:nvPr/>
        </p:nvSpPr>
        <p:spPr>
          <a:xfrm>
            <a:off x="355111" y="1399466"/>
            <a:ext cx="11481405" cy="44135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578" tIns="27289" rIns="54578" bIns="27289" anchor="t">
            <a:noAutofit/>
          </a:bodyPr>
          <a:lstStyle/>
          <a:p>
            <a:pPr defTabSz="554514">
              <a:spcBef>
                <a:spcPts val="507"/>
              </a:spcBef>
            </a:pPr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15 February</a:t>
            </a:r>
          </a:p>
          <a:p>
            <a:pPr defTabSz="554514">
              <a:spcBef>
                <a:spcPts val="507"/>
              </a:spcBef>
            </a:pPr>
            <a:endParaRPr lang="ru-RU" sz="2000" i="1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0987" indent="-130987" defTabSz="554514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Report by the JINR Director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(G.V. </a:t>
            </a:r>
            <a:r>
              <a:rPr lang="en-US" sz="2000" b="1" i="1" spc="-1" dirty="0" err="1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Trubnikov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)</a:t>
            </a:r>
            <a:endParaRPr lang="ru-RU" sz="20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54514">
              <a:spcBef>
                <a:spcPts val="600"/>
              </a:spcBef>
              <a:buClr>
                <a:srgbClr val="000000"/>
              </a:buClr>
              <a:buSzPct val="45000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	- </a:t>
            </a:r>
            <a:r>
              <a:rPr lang="en-US" sz="2000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most notable scientific 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results </a:t>
            </a:r>
            <a:r>
              <a:rPr lang="en-US" sz="2000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and 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events </a:t>
            </a:r>
            <a:r>
              <a:rPr lang="en-US" sz="2000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2024</a:t>
            </a:r>
            <a:endParaRPr lang="ru-RU" sz="2000" i="1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54514">
              <a:spcBef>
                <a:spcPts val="600"/>
              </a:spcBef>
              <a:buClr>
                <a:srgbClr val="000000"/>
              </a:buClr>
              <a:buSzPct val="45000"/>
            </a:pPr>
            <a:r>
              <a:rPr lang="en-US" sz="2000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	- The results of the implementation of the 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7-Y Plan for the Development </a:t>
            </a:r>
            <a:r>
              <a:rPr lang="en-US" sz="2000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JINR (2017–2023)</a:t>
            </a:r>
            <a:endParaRPr lang="ru-RU" sz="2000" i="1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0987" indent="-130987" defTabSz="554514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Appointment of the </a:t>
            </a:r>
            <a:r>
              <a:rPr 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Editing Board</a:t>
            </a: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for drafting the </a:t>
            </a:r>
            <a:r>
              <a:rPr 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Resolution of the Scientific Council 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(S. </a:t>
            </a:r>
            <a:r>
              <a:rPr lang="en-US" sz="2000" b="1" i="1" spc="-1" dirty="0" err="1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Kilin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)</a:t>
            </a:r>
            <a:endParaRPr lang="ru-RU" sz="20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0987" indent="-130987" defTabSz="554514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Recommendations of </a:t>
            </a:r>
            <a:r>
              <a:rPr 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spc="-1" dirty="0" err="1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Programme</a:t>
            </a:r>
            <a:r>
              <a:rPr 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Advisory Committees</a:t>
            </a: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</a:p>
          <a:p>
            <a:pPr algn="r" defTabSz="554514">
              <a:buClr>
                <a:srgbClr val="000000"/>
              </a:buClr>
              <a:buSzPct val="45000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taken at the meetings in January 2024</a:t>
            </a:r>
            <a:r>
              <a:rPr lang="ru-RU" sz="20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(I. </a:t>
            </a:r>
            <a:r>
              <a:rPr lang="en-US" sz="2000" b="1" i="1" spc="-1" dirty="0" err="1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Tserruya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V. </a:t>
            </a:r>
            <a:r>
              <a:rPr lang="en-US" sz="2000" b="1" i="1" spc="-1" dirty="0" err="1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Nesvizhevsky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 D. L. Nagy)</a:t>
            </a:r>
            <a:endParaRPr lang="ru-RU" sz="20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0987" indent="-130987" defTabSz="554514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Amendments to the </a:t>
            </a:r>
            <a:r>
              <a:rPr 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Regulation </a:t>
            </a: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for the </a:t>
            </a:r>
            <a:r>
              <a:rPr 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election of Directors </a:t>
            </a: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and</a:t>
            </a:r>
            <a:endParaRPr lang="ru-RU" sz="2000" spc="-1" dirty="0">
              <a:solidFill>
                <a:srgbClr val="000000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algn="r" defTabSz="554514">
              <a:buClr>
                <a:srgbClr val="000000"/>
              </a:buClr>
              <a:buSzPct val="45000"/>
            </a:pPr>
            <a:r>
              <a:rPr 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Deputy Directors </a:t>
            </a: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JINR Laboratories 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(S. </a:t>
            </a:r>
            <a:r>
              <a:rPr lang="en-US" sz="2000" b="1" i="1" spc="-1" dirty="0" err="1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Nedelko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)</a:t>
            </a:r>
            <a:endParaRPr lang="ru-RU" sz="20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0987" indent="-130987" defTabSz="554514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Election of </a:t>
            </a:r>
            <a:r>
              <a:rPr 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Deputy Directors of DLNP and FLNP </a:t>
            </a:r>
          </a:p>
          <a:p>
            <a:pPr algn="r" defTabSz="554514">
              <a:buClr>
                <a:srgbClr val="000000"/>
              </a:buClr>
              <a:buSzPct val="45000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and announcement of vacancy of the position of </a:t>
            </a:r>
            <a:r>
              <a:rPr 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Director of FLNR</a:t>
            </a:r>
            <a:endParaRPr lang="ru-RU" sz="20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6">
            <a:extLst>
              <a:ext uri="{FF2B5EF4-FFF2-40B4-BE49-F238E27FC236}">
                <a16:creationId xmlns:a16="http://schemas.microsoft.com/office/drawing/2014/main" id="{7C80DB51-857E-81A4-345A-881B07FA19C6}"/>
              </a:ext>
            </a:extLst>
          </p:cNvPr>
          <p:cNvSpPr>
            <a:spLocks/>
          </p:cNvSpPr>
          <p:nvPr/>
        </p:nvSpPr>
        <p:spPr>
          <a:xfrm>
            <a:off x="355109" y="1426800"/>
            <a:ext cx="11481405" cy="39132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578" tIns="27289" rIns="54578" bIns="27289" anchor="t">
            <a:noAutofit/>
          </a:bodyPr>
          <a:lstStyle/>
          <a:p>
            <a:pPr defTabSz="554514"/>
            <a:r>
              <a:rPr lang="en-US" sz="2000" i="1" spc="-1" dirty="0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16 February</a:t>
            </a:r>
          </a:p>
          <a:p>
            <a:pPr defTabSz="554514"/>
            <a:endParaRPr lang="ru-RU" sz="2000" i="1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0987" indent="-130987" defTabSz="554514">
              <a:spcBef>
                <a:spcPts val="50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Reports by young scientists </a:t>
            </a: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as recommended by the </a:t>
            </a:r>
            <a:r>
              <a:rPr 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PAC</a:t>
            </a: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</a:t>
            </a:r>
            <a:endParaRPr lang="ru-RU" sz="20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0987" indent="-130987" defTabSz="554514">
              <a:spcBef>
                <a:spcPts val="50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Proposals for awarding </a:t>
            </a:r>
            <a:r>
              <a:rPr 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</a:t>
            </a: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he title </a:t>
            </a:r>
            <a:r>
              <a:rPr 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"Honorary Doctor of JINR"</a:t>
            </a:r>
            <a:endParaRPr lang="ru-RU" sz="20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0987" indent="-130987" defTabSz="554514">
              <a:spcBef>
                <a:spcPts val="50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Jury’s recommendations on the </a:t>
            </a:r>
            <a:r>
              <a:rPr 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award of JINR annual prizes </a:t>
            </a: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for best papers in the fields of </a:t>
            </a:r>
          </a:p>
          <a:p>
            <a:pPr defTabSz="554514">
              <a:buClr>
                <a:srgbClr val="000000"/>
              </a:buClr>
              <a:buSzPct val="45000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	- theoretical and experimental research, </a:t>
            </a:r>
          </a:p>
          <a:p>
            <a:pPr defTabSz="554514">
              <a:buClr>
                <a:srgbClr val="000000"/>
              </a:buClr>
              <a:buSzPct val="45000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	- methodology and technology research, </a:t>
            </a:r>
          </a:p>
          <a:p>
            <a:pPr defTabSz="554514">
              <a:buClr>
                <a:srgbClr val="000000"/>
              </a:buClr>
              <a:buSzPct val="45000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	- applied research 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(L. </a:t>
            </a:r>
            <a:r>
              <a:rPr lang="en-US" sz="2000" b="1" i="1" spc="-1" dirty="0" err="1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Kostov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)</a:t>
            </a:r>
            <a:endParaRPr lang="ru-RU" sz="20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0987" indent="-130987" defTabSz="554514">
              <a:spcBef>
                <a:spcPts val="50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Announcement of vacancies of positions in the </a:t>
            </a:r>
            <a:r>
              <a:rPr 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Directorates of JINR Laboratories 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(G. </a:t>
            </a:r>
            <a:r>
              <a:rPr lang="en-US" sz="2000" b="1" i="1" spc="-1" dirty="0" err="1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Trubnikov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)</a:t>
            </a:r>
            <a:endParaRPr lang="ru-RU" sz="20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0987" indent="-130987" defTabSz="554514">
              <a:spcBef>
                <a:spcPts val="50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000" spc="-1" dirty="0">
              <a:solidFill>
                <a:srgbClr val="000000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marL="130987" indent="-130987" defTabSz="554514">
              <a:spcBef>
                <a:spcPts val="50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General discussion. Adoption of the </a:t>
            </a:r>
            <a:r>
              <a:rPr lang="en-US" sz="2000" b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Resolution of the Scientific Council</a:t>
            </a:r>
            <a:endParaRPr lang="ru-RU" sz="20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5EBFC06C-B47E-B434-524D-03B455C912E0}"/>
              </a:ext>
            </a:extLst>
          </p:cNvPr>
          <p:cNvSpPr txBox="1">
            <a:spLocks/>
          </p:cNvSpPr>
          <p:nvPr/>
        </p:nvSpPr>
        <p:spPr>
          <a:xfrm>
            <a:off x="712575" y="209006"/>
            <a:ext cx="10766475" cy="8360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0">
            <a:noFill/>
          </a:ln>
        </p:spPr>
        <p:txBody>
          <a:bodyPr lIns="55451" tIns="27726" rIns="55451" bIns="27726" anchor="ctr">
            <a:noAutofit/>
          </a:bodyPr>
          <a:lstStyle>
            <a:lvl1pPr indent="0" algn="l" defTabSz="12733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-1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PROGRAMME: 135th session of the JINR Scientific Council </a:t>
            </a:r>
            <a:br>
              <a:rPr lang="en-US" sz="2400" b="1" spc="-1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</a:br>
            <a:r>
              <a:rPr lang="ru-RU" sz="2400" i="1" spc="-1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15</a:t>
            </a:r>
            <a:r>
              <a:rPr lang="en-US" sz="2400" i="1" spc="-1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–</a:t>
            </a:r>
            <a:r>
              <a:rPr lang="ru-RU" sz="2400" i="1" spc="-1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16</a:t>
            </a:r>
            <a:r>
              <a:rPr lang="en-US" sz="2400" i="1" spc="-1">
                <a:solidFill>
                  <a:srgbClr val="102D69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February 2024</a:t>
            </a:r>
            <a:endParaRPr lang="en-US" sz="2400" i="1" spc="-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91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7733211" y="148120"/>
            <a:ext cx="3861327" cy="4788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0">
            <a:noFill/>
          </a:ln>
        </p:spPr>
        <p:txBody>
          <a:bodyPr lIns="55451" tIns="27726" rIns="55451" bIns="27726" anchor="ctr">
            <a:noAutofit/>
          </a:bodyPr>
          <a:lstStyle/>
          <a:p>
            <a:pPr algn="ctr">
              <a:lnSpc>
                <a:spcPts val="2791"/>
              </a:lnSpc>
            </a:pPr>
            <a:r>
              <a:rPr lang="en-US" sz="2400" b="1" spc="-1" dirty="0">
                <a:solidFill>
                  <a:srgbClr val="102D69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JINR Scientific Council</a:t>
            </a:r>
            <a:endParaRPr lang="en-US" sz="2400" spc="-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1" name="Рисунок 6"/>
          <p:cNvPicPr/>
          <p:nvPr/>
        </p:nvPicPr>
        <p:blipFill>
          <a:blip r:embed="rId2"/>
          <a:stretch/>
        </p:blipFill>
        <p:spPr>
          <a:xfrm>
            <a:off x="39189" y="25488"/>
            <a:ext cx="6531429" cy="3212396"/>
          </a:xfrm>
          <a:prstGeom prst="rect">
            <a:avLst/>
          </a:prstGeom>
          <a:ln w="0">
            <a:noFill/>
          </a:ln>
        </p:spPr>
      </p:pic>
      <p:pic>
        <p:nvPicPr>
          <p:cNvPr id="182" name="Picture 16"/>
          <p:cNvPicPr/>
          <p:nvPr/>
        </p:nvPicPr>
        <p:blipFill>
          <a:blip r:embed="rId3"/>
          <a:stretch/>
        </p:blipFill>
        <p:spPr>
          <a:xfrm>
            <a:off x="38942" y="3031817"/>
            <a:ext cx="2890417" cy="1814503"/>
          </a:xfrm>
          <a:prstGeom prst="rect">
            <a:avLst/>
          </a:prstGeom>
          <a:ln w="0">
            <a:noFill/>
          </a:ln>
        </p:spPr>
      </p:pic>
      <p:pic>
        <p:nvPicPr>
          <p:cNvPr id="183" name="Picture 10"/>
          <p:cNvPicPr/>
          <p:nvPr/>
        </p:nvPicPr>
        <p:blipFill>
          <a:blip r:embed="rId4"/>
          <a:stretch/>
        </p:blipFill>
        <p:spPr>
          <a:xfrm>
            <a:off x="94472" y="4872446"/>
            <a:ext cx="2834887" cy="1777773"/>
          </a:xfrm>
          <a:prstGeom prst="rect">
            <a:avLst/>
          </a:prstGeom>
          <a:ln w="0">
            <a:noFill/>
          </a:ln>
        </p:spPr>
      </p:pic>
      <p:pic>
        <p:nvPicPr>
          <p:cNvPr id="184" name="Picture 2"/>
          <p:cNvPicPr/>
          <p:nvPr/>
        </p:nvPicPr>
        <p:blipFill>
          <a:blip r:embed="rId5"/>
          <a:stretch/>
        </p:blipFill>
        <p:spPr>
          <a:xfrm>
            <a:off x="8646751" y="4385044"/>
            <a:ext cx="3503028" cy="2336371"/>
          </a:xfrm>
          <a:prstGeom prst="rect">
            <a:avLst/>
          </a:prstGeom>
          <a:ln w="0">
            <a:noFill/>
          </a:ln>
        </p:spPr>
      </p:pic>
      <p:sp>
        <p:nvSpPr>
          <p:cNvPr id="185" name="TextBox 15"/>
          <p:cNvSpPr/>
          <p:nvPr/>
        </p:nvSpPr>
        <p:spPr>
          <a:xfrm>
            <a:off x="6727373" y="848396"/>
            <a:ext cx="5204793" cy="22095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algn="just" defTabSz="554514">
              <a:spcAft>
                <a:spcPts val="484"/>
              </a:spcAft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‒ </a:t>
            </a:r>
            <a:r>
              <a:rPr lang="en-GB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SC</a:t>
            </a: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took note of the comprehensive report by the JINR Director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</a:t>
            </a:r>
            <a:r>
              <a:rPr lang="en-GB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G. </a:t>
            </a:r>
            <a:r>
              <a:rPr lang="en-GB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Trubnikov</a:t>
            </a: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covering the latest session of the </a:t>
            </a:r>
            <a:r>
              <a:rPr lang="en-GB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</a:t>
            </a: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(9–10 November 2023),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</a:t>
            </a: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results of the</a:t>
            </a: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implementation of the </a:t>
            </a:r>
            <a:r>
              <a:rPr lang="en-GB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7-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Y</a:t>
            </a:r>
            <a:r>
              <a:rPr lang="en-GB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Plan </a:t>
            </a: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(2017–2023), the progress in the </a:t>
            </a:r>
            <a:r>
              <a:rPr lang="en-GB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projects realization </a:t>
            </a: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(Topical Plan </a:t>
            </a:r>
            <a:r>
              <a:rPr lang="en-GB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2024</a:t>
            </a: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), and the </a:t>
            </a:r>
            <a:r>
              <a:rPr lang="en-GB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international cooperation</a:t>
            </a: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TextBox 26"/>
          <p:cNvSpPr/>
          <p:nvPr/>
        </p:nvSpPr>
        <p:spPr>
          <a:xfrm>
            <a:off x="2968548" y="4983224"/>
            <a:ext cx="6083152" cy="1592229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2613" tIns="26415" rIns="52613" bIns="26415" anchor="t">
            <a:spAutoFit/>
          </a:bodyPr>
          <a:lstStyle/>
          <a:p>
            <a:pPr defTabSz="554514">
              <a:spcAft>
                <a:spcPts val="484"/>
              </a:spcAft>
            </a:pPr>
            <a:r>
              <a:rPr lang="en-US" sz="2000" b="1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- SC</a:t>
            </a:r>
            <a:r>
              <a:rPr lang="en-US" sz="2000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endorsed the </a:t>
            </a:r>
            <a:r>
              <a:rPr lang="en-US" sz="2000" b="1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new</a:t>
            </a:r>
            <a:r>
              <a:rPr lang="en-US" sz="2000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b="1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Regulation</a:t>
            </a:r>
            <a:r>
              <a:rPr lang="en-US" sz="2000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for the </a:t>
            </a:r>
            <a:r>
              <a:rPr lang="en-US" sz="2000" b="1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election </a:t>
            </a:r>
            <a:r>
              <a:rPr lang="en-US" sz="2000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</a:t>
            </a:r>
            <a:r>
              <a:rPr lang="en-US" sz="2000" b="1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Directors</a:t>
            </a:r>
            <a:r>
              <a:rPr lang="en-US" sz="2000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&amp; </a:t>
            </a:r>
            <a:r>
              <a:rPr lang="en-US" sz="2000" b="1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Deputy Directors </a:t>
            </a:r>
            <a:r>
              <a:rPr lang="en-US" sz="2000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the </a:t>
            </a:r>
            <a:r>
              <a:rPr lang="en-US" sz="2000" b="1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Laboratories</a:t>
            </a:r>
            <a:r>
              <a:rPr lang="en-US" sz="2000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proposed by the </a:t>
            </a:r>
            <a:r>
              <a:rPr lang="en-US" sz="2000" b="1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 Directorate</a:t>
            </a:r>
            <a:r>
              <a:rPr lang="en-US" sz="2000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and recommended its approval at the next </a:t>
            </a:r>
            <a:r>
              <a:rPr lang="en-US" sz="2000" b="1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CP </a:t>
            </a:r>
            <a:r>
              <a:rPr lang="en-US" sz="2000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session in </a:t>
            </a:r>
            <a:r>
              <a:rPr lang="en-US" sz="2000" b="1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March 2024</a:t>
            </a:r>
            <a:r>
              <a:rPr lang="ru-RU" sz="2000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i="1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TextBox 21"/>
          <p:cNvSpPr/>
          <p:nvPr/>
        </p:nvSpPr>
        <p:spPr>
          <a:xfrm>
            <a:off x="3038588" y="3282906"/>
            <a:ext cx="5552633" cy="15939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defTabSz="554514"/>
            <a:r>
              <a:rPr lang="en-US" sz="2000" b="1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- SC</a:t>
            </a:r>
            <a:r>
              <a:rPr lang="en-US" sz="2000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appreciated the impressive results in developing </a:t>
            </a:r>
            <a:r>
              <a:rPr lang="en-US" sz="2000" b="1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large research infrastructure</a:t>
            </a:r>
            <a:r>
              <a:rPr lang="en-US" sz="2000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significant contribution to </a:t>
            </a:r>
            <a:r>
              <a:rPr lang="en-US" sz="2000" b="1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international cooperation</a:t>
            </a:r>
            <a:r>
              <a:rPr lang="en-US" sz="2000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especially at </a:t>
            </a:r>
            <a:r>
              <a:rPr lang="en-US" sz="2000" b="1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CERN</a:t>
            </a:r>
            <a:r>
              <a:rPr lang="en-US" sz="2000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</a:t>
            </a:r>
          </a:p>
          <a:p>
            <a:pPr algn="r" defTabSz="554514"/>
            <a:r>
              <a:rPr lang="en-US" sz="2000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and </a:t>
            </a:r>
            <a:r>
              <a:rPr lang="en-US" sz="2000" b="1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recent achievements</a:t>
            </a:r>
            <a:r>
              <a:rPr lang="ru-RU" sz="2000" i="1" spc="-1" dirty="0">
                <a:solidFill>
                  <a:srgbClr val="1D71B8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i="1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22"/>
          <p:cNvSpPr/>
          <p:nvPr/>
        </p:nvSpPr>
        <p:spPr>
          <a:xfrm>
            <a:off x="8538969" y="3237884"/>
            <a:ext cx="3614088" cy="14407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algn="r" defTabSz="554514">
              <a:lnSpc>
                <a:spcPct val="115000"/>
              </a:lnSpc>
            </a:pPr>
            <a:r>
              <a:rPr lang="en-US" sz="2000" b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SC</a:t>
            </a:r>
            <a:r>
              <a:rPr lang="en-US" sz="2000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approved to award the title “</a:t>
            </a:r>
            <a:r>
              <a:rPr lang="en-US" sz="2000" b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Honorary Doctor of JINR</a:t>
            </a:r>
            <a:r>
              <a:rPr lang="en-US" sz="2000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” to Prof. </a:t>
            </a:r>
            <a:r>
              <a:rPr lang="en-US" sz="2000" b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Chavdar</a:t>
            </a:r>
            <a:r>
              <a:rPr lang="en-US" sz="2000" b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b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Stoyanov</a:t>
            </a:r>
            <a:r>
              <a:rPr lang="en-US" sz="2000" b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(Bulgaria)</a:t>
            </a:r>
            <a:r>
              <a:rPr lang="ru-RU" sz="2000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08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Рисунок 7"/>
          <p:cNvPicPr/>
          <p:nvPr/>
        </p:nvPicPr>
        <p:blipFill>
          <a:blip r:embed="rId3"/>
          <a:stretch/>
        </p:blipFill>
        <p:spPr>
          <a:xfrm>
            <a:off x="106034" y="4474012"/>
            <a:ext cx="3677326" cy="2062673"/>
          </a:xfrm>
          <a:prstGeom prst="rect">
            <a:avLst/>
          </a:prstGeom>
          <a:ln w="0">
            <a:noFill/>
          </a:ln>
        </p:spPr>
      </p:pic>
      <p:sp>
        <p:nvSpPr>
          <p:cNvPr id="189" name="PlaceHolder 1"/>
          <p:cNvSpPr>
            <a:spLocks noGrp="1"/>
          </p:cNvSpPr>
          <p:nvPr>
            <p:ph/>
          </p:nvPr>
        </p:nvSpPr>
        <p:spPr>
          <a:xfrm>
            <a:off x="4049035" y="101365"/>
            <a:ext cx="7850778" cy="330811"/>
          </a:xfrm>
          <a:prstGeom prst="rect">
            <a:avLst/>
          </a:prstGeom>
          <a:noFill/>
          <a:ln w="0">
            <a:noFill/>
          </a:ln>
        </p:spPr>
        <p:txBody>
          <a:bodyPr lIns="55451" tIns="27726" rIns="55451" bIns="27726" anchor="t">
            <a:noAutofit/>
          </a:bodyPr>
          <a:lstStyle/>
          <a:p>
            <a:pPr algn="just">
              <a:spcBef>
                <a:spcPts val="1001"/>
              </a:spcBef>
              <a:tabLst>
                <a:tab pos="0" algn="l"/>
              </a:tabLst>
            </a:pP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SC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appreciated with satisfaction:</a:t>
            </a:r>
          </a:p>
        </p:txBody>
      </p:sp>
      <p:sp>
        <p:nvSpPr>
          <p:cNvPr id="190" name="TextBox 20"/>
          <p:cNvSpPr/>
          <p:nvPr/>
        </p:nvSpPr>
        <p:spPr>
          <a:xfrm>
            <a:off x="341818" y="6190442"/>
            <a:ext cx="2846172" cy="547553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algn="ctr" defTabSz="554514">
              <a:tabLst>
                <a:tab pos="0" algn="l"/>
              </a:tabLst>
            </a:pPr>
            <a:r>
              <a:rPr lang="en-US" sz="1600" i="1" spc="-3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modernized and automated </a:t>
            </a:r>
          </a:p>
          <a:p>
            <a:pPr algn="ctr" defTabSz="554514">
              <a:tabLst>
                <a:tab pos="0" algn="l"/>
              </a:tabLst>
            </a:pPr>
            <a:r>
              <a:rPr lang="en-US" sz="1600" i="1" spc="-3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GPP1 Station </a:t>
            </a:r>
            <a:r>
              <a:rPr lang="ru-RU" sz="1600" i="1" spc="-3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(</a:t>
            </a:r>
            <a:r>
              <a:rPr lang="en-US" sz="1600" i="1" spc="-3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40.8 MW</a:t>
            </a:r>
            <a:r>
              <a:rPr lang="ru-RU" sz="1600" i="1" spc="-3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)  </a:t>
            </a:r>
            <a:endParaRPr lang="ru-RU" sz="16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1" name="Picture 8"/>
          <p:cNvPicPr/>
          <p:nvPr/>
        </p:nvPicPr>
        <p:blipFill>
          <a:blip r:embed="rId4"/>
          <a:stretch/>
        </p:blipFill>
        <p:spPr>
          <a:xfrm>
            <a:off x="95799" y="2528738"/>
            <a:ext cx="3714522" cy="2159416"/>
          </a:xfrm>
          <a:prstGeom prst="rect">
            <a:avLst/>
          </a:prstGeom>
          <a:ln w="0">
            <a:noFill/>
          </a:ln>
        </p:spPr>
      </p:pic>
      <p:sp>
        <p:nvSpPr>
          <p:cNvPr id="192" name="TextBox 25"/>
          <p:cNvSpPr/>
          <p:nvPr/>
        </p:nvSpPr>
        <p:spPr>
          <a:xfrm>
            <a:off x="341818" y="4326345"/>
            <a:ext cx="2774303" cy="301332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algn="ctr" defTabSz="554514">
              <a:tabLst>
                <a:tab pos="0" algn="l"/>
              </a:tabLst>
            </a:pPr>
            <a:r>
              <a:rPr lang="en-US" sz="1600" i="1" spc="-3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new compressor station</a:t>
            </a:r>
            <a:endParaRPr lang="ru-RU" sz="16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" name="Рисунок 5"/>
          <p:cNvPicPr/>
          <p:nvPr/>
        </p:nvPicPr>
        <p:blipFill>
          <a:blip r:embed="rId5"/>
          <a:stretch/>
        </p:blipFill>
        <p:spPr>
          <a:xfrm>
            <a:off x="77000" y="545228"/>
            <a:ext cx="3723726" cy="2159417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>
            <a:extLst>
              <a:ext uri="{FF2B5EF4-FFF2-40B4-BE49-F238E27FC236}">
                <a16:creationId xmlns:a16="http://schemas.microsoft.com/office/drawing/2014/main" id="{552C7393-75CF-CF73-B585-15A913360B27}"/>
              </a:ext>
            </a:extLst>
          </p:cNvPr>
          <p:cNvSpPr txBox="1">
            <a:spLocks/>
          </p:cNvSpPr>
          <p:nvPr/>
        </p:nvSpPr>
        <p:spPr>
          <a:xfrm>
            <a:off x="54013" y="0"/>
            <a:ext cx="3861327" cy="4788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0">
            <a:noFill/>
          </a:ln>
        </p:spPr>
        <p:txBody>
          <a:bodyPr lIns="55451" tIns="27726" rIns="55451" bIns="27726" anchor="ctr">
            <a:noAutofit/>
          </a:bodyPr>
          <a:lstStyle>
            <a:lvl1pPr indent="0" algn="l" defTabSz="12733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791"/>
              </a:lnSpc>
            </a:pPr>
            <a:r>
              <a:rPr lang="en-US" sz="2400" b="1" spc="-1">
                <a:solidFill>
                  <a:srgbClr val="102D69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JINR Scientific Council</a:t>
            </a:r>
            <a:endParaRPr lang="en-US" sz="2400" spc="-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608F5F-A5FF-9C7C-F855-6F59F8D909BD}"/>
              </a:ext>
            </a:extLst>
          </p:cNvPr>
          <p:cNvSpPr txBox="1"/>
          <p:nvPr/>
        </p:nvSpPr>
        <p:spPr>
          <a:xfrm>
            <a:off x="3804523" y="1930275"/>
            <a:ext cx="8238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001"/>
              </a:spcBef>
              <a:tabLst>
                <a:tab pos="0" algn="l"/>
              </a:tabLst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- progress in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reconstruction of data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recorded by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BM@N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experiment;</a:t>
            </a:r>
            <a:endParaRPr lang="en-US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B9AECAA6-51AF-E73A-87DA-21886A47BEC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3823713" y="478898"/>
            <a:ext cx="8218958" cy="1497323"/>
          </a:xfrm>
          <a:prstGeom prst="rect">
            <a:avLst/>
          </a:prstGeom>
          <a:noFill/>
          <a:ln w="0">
            <a:noFill/>
          </a:ln>
        </p:spPr>
        <p:txBody>
          <a:bodyPr lIns="55451" tIns="27726" rIns="55451" bIns="27726" anchor="t">
            <a:noAutofit/>
          </a:bodyPr>
          <a:lstStyle/>
          <a:p>
            <a:pPr algn="just">
              <a:spcBef>
                <a:spcPts val="1001"/>
              </a:spcBef>
              <a:tabLst>
                <a:tab pos="0" algn="l"/>
              </a:tabLst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- the completion of the production &amp; cryogenic testing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collider’s magnetic system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readiness for commissioning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power supply system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for the collider’s elements, preparations for the launch of a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new cryogenic compressor station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beginning of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educational program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to train operators for commissioning &amp; operation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NICA complex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;</a:t>
            </a:r>
            <a:endParaRPr lang="en-US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9FE31-4DB6-07F9-189E-D9C5883D57CC}"/>
              </a:ext>
            </a:extLst>
          </p:cNvPr>
          <p:cNvSpPr txBox="1"/>
          <p:nvPr/>
        </p:nvSpPr>
        <p:spPr>
          <a:xfrm>
            <a:off x="3841099" y="2978616"/>
            <a:ext cx="82189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001"/>
              </a:spcBef>
              <a:tabLst>
                <a:tab pos="0" algn="l"/>
              </a:tabLst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- progress in the production of all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components of the MPD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first-stage detector with minimal delays;</a:t>
            </a:r>
            <a:endParaRPr lang="en-US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6AB0FAF2-CB9A-A2F9-4544-0FA4B79E9AFD}"/>
              </a:ext>
            </a:extLst>
          </p:cNvPr>
          <p:cNvSpPr/>
          <p:nvPr/>
        </p:nvSpPr>
        <p:spPr>
          <a:xfrm>
            <a:off x="4019143" y="5774373"/>
            <a:ext cx="8023527" cy="978441"/>
          </a:xfrm>
          <a:prstGeom prst="rect">
            <a:avLst/>
          </a:prstGeom>
          <a:solidFill>
            <a:srgbClr val="DE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algn="just" defTabSz="554514"/>
            <a:r>
              <a:rPr lang="en-US" sz="2000" b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15 February </a:t>
            </a:r>
            <a:r>
              <a:rPr lang="en-US" sz="2000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SC members </a:t>
            </a:r>
          </a:p>
          <a:p>
            <a:pPr algn="just" defTabSz="554514"/>
            <a:r>
              <a:rPr lang="en-US" sz="2000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visited the </a:t>
            </a:r>
            <a:r>
              <a:rPr lang="en-US" sz="2000" b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VBLHEP</a:t>
            </a:r>
            <a:r>
              <a:rPr lang="en-US" sz="2000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&amp; inspected </a:t>
            </a:r>
          </a:p>
          <a:p>
            <a:pPr algn="just" defTabSz="554514"/>
            <a:r>
              <a:rPr lang="en-US" sz="2000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NICA accelerator complex </a:t>
            </a:r>
            <a:r>
              <a:rPr lang="en-US" sz="2000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under construction. </a:t>
            </a:r>
            <a:endParaRPr lang="ru-RU" sz="2000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9">
            <a:extLst>
              <a:ext uri="{FF2B5EF4-FFF2-40B4-BE49-F238E27FC236}">
                <a16:creationId xmlns:a16="http://schemas.microsoft.com/office/drawing/2014/main" id="{C6F104B0-EE16-BCA0-58E6-D05B0B5104AC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950578" y="3475548"/>
            <a:ext cx="4171401" cy="2924458"/>
          </a:xfrm>
          <a:prstGeom prst="rect">
            <a:avLst/>
          </a:prstGeom>
          <a:ln w="0">
            <a:noFill/>
          </a:ln>
        </p:spPr>
      </p:pic>
      <p:sp>
        <p:nvSpPr>
          <p:cNvPr id="8" name="TextBox 25">
            <a:extLst>
              <a:ext uri="{FF2B5EF4-FFF2-40B4-BE49-F238E27FC236}">
                <a16:creationId xmlns:a16="http://schemas.microsoft.com/office/drawing/2014/main" id="{B3518F1C-4DB6-1662-3A13-6707FEEACF5B}"/>
              </a:ext>
            </a:extLst>
          </p:cNvPr>
          <p:cNvSpPr/>
          <p:nvPr/>
        </p:nvSpPr>
        <p:spPr>
          <a:xfrm>
            <a:off x="742412" y="2327148"/>
            <a:ext cx="2774303" cy="301332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algn="ctr" defTabSz="554514">
              <a:tabLst>
                <a:tab pos="0" algn="l"/>
              </a:tabLst>
            </a:pPr>
            <a:r>
              <a:rPr lang="en-US" sz="1600" i="1" spc="-3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Collider magnetic system</a:t>
            </a:r>
            <a:endParaRPr lang="ru-RU" sz="16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5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Box 15"/>
          <p:cNvSpPr/>
          <p:nvPr/>
        </p:nvSpPr>
        <p:spPr>
          <a:xfrm>
            <a:off x="5728066" y="119762"/>
            <a:ext cx="6171325" cy="19658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algn="just" defTabSz="554514">
              <a:spcAft>
                <a:spcPts val="484"/>
              </a:spcAft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‒ </a:t>
            </a:r>
            <a:r>
              <a:rPr lang="en-GB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SC</a:t>
            </a:r>
            <a:r>
              <a:rPr lang="en-GB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appreciated with satisfaction the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development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ARIADNA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collaboration, whose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applied research program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was launched at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NICA complex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 the beginning of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2023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testing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SOCHI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station with the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Ar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beam, &amp; installation of two other stations </a:t>
            </a:r>
          </a:p>
          <a:p>
            <a:pPr algn="just" defTabSz="554514">
              <a:spcAft>
                <a:spcPts val="484"/>
              </a:spcAft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–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SIMBA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&amp;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ISCRA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1" name="Рисунок 3"/>
          <p:cNvPicPr/>
          <p:nvPr/>
        </p:nvPicPr>
        <p:blipFill>
          <a:blip r:embed="rId2"/>
          <a:stretch/>
        </p:blipFill>
        <p:spPr>
          <a:xfrm>
            <a:off x="223" y="-8847"/>
            <a:ext cx="5491848" cy="3663051"/>
          </a:xfrm>
          <a:prstGeom prst="rect">
            <a:avLst/>
          </a:prstGeom>
          <a:ln w="0">
            <a:noFill/>
          </a:ln>
        </p:spPr>
      </p:pic>
      <p:pic>
        <p:nvPicPr>
          <p:cNvPr id="212" name="Рисунок 7"/>
          <p:cNvPicPr/>
          <p:nvPr/>
        </p:nvPicPr>
        <p:blipFill>
          <a:blip r:embed="rId3"/>
          <a:stretch/>
        </p:blipFill>
        <p:spPr>
          <a:xfrm>
            <a:off x="65390" y="3469638"/>
            <a:ext cx="4131863" cy="2821433"/>
          </a:xfrm>
          <a:prstGeom prst="rect">
            <a:avLst/>
          </a:prstGeom>
          <a:ln w="0">
            <a:noFill/>
          </a:ln>
        </p:spPr>
      </p:pic>
      <p:sp>
        <p:nvSpPr>
          <p:cNvPr id="214" name="TextBox 18"/>
          <p:cNvSpPr/>
          <p:nvPr/>
        </p:nvSpPr>
        <p:spPr>
          <a:xfrm>
            <a:off x="4209621" y="3070417"/>
            <a:ext cx="7994571" cy="1901770"/>
          </a:xfrm>
          <a:prstGeom prst="rect">
            <a:avLst/>
          </a:prstGeom>
          <a:solidFill>
            <a:srgbClr val="DE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 the presence of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SC members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</a:t>
            </a:r>
          </a:p>
          <a:p>
            <a:pPr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grand  opening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stations </a:t>
            </a:r>
          </a:p>
          <a:p>
            <a:pPr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for applied research was held: </a:t>
            </a:r>
          </a:p>
          <a:p>
            <a:pPr defTabSz="554514"/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tation for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nvestigation of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edical</a:t>
            </a:r>
          </a:p>
          <a:p>
            <a:pPr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Bi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ological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bjects (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SIMBO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) and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rradiation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tation of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omponents </a:t>
            </a:r>
          </a:p>
          <a:p>
            <a:pPr algn="r"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</a:t>
            </a:r>
            <a:r>
              <a:rPr lang="en-US" sz="2000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adioelectronic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pparatus (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ISCRA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). 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TextBox 20"/>
          <p:cNvSpPr/>
          <p:nvPr/>
        </p:nvSpPr>
        <p:spPr>
          <a:xfrm>
            <a:off x="4348033" y="5515053"/>
            <a:ext cx="7693361" cy="670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together with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SOCHI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station, </a:t>
            </a:r>
          </a:p>
          <a:p>
            <a:pPr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they constitute the infrastructure for applied research at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ARIADNA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737810E3-7ADD-5D6A-2768-274C8E99C74C}"/>
              </a:ext>
            </a:extLst>
          </p:cNvPr>
          <p:cNvSpPr txBox="1">
            <a:spLocks/>
          </p:cNvSpPr>
          <p:nvPr/>
        </p:nvSpPr>
        <p:spPr>
          <a:xfrm>
            <a:off x="54013" y="0"/>
            <a:ext cx="3554819" cy="4788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0">
            <a:noFill/>
          </a:ln>
        </p:spPr>
        <p:txBody>
          <a:bodyPr lIns="55451" tIns="27726" rIns="55451" bIns="27726" anchor="ctr">
            <a:noAutofit/>
          </a:bodyPr>
          <a:lstStyle>
            <a:lvl1pPr indent="0" algn="l" defTabSz="12733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791"/>
              </a:lnSpc>
            </a:pPr>
            <a:r>
              <a:rPr lang="en-US" sz="2400" b="1" spc="-1" dirty="0">
                <a:solidFill>
                  <a:srgbClr val="102D69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JINR Scientific Council</a:t>
            </a:r>
            <a:endParaRPr lang="en-US" sz="2400" spc="-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10">
            <a:extLst>
              <a:ext uri="{FF2B5EF4-FFF2-40B4-BE49-F238E27FC236}">
                <a16:creationId xmlns:a16="http://schemas.microsoft.com/office/drawing/2014/main" id="{71B5BB0E-77AC-58AA-020E-18AA7C466A9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206568" y="1759898"/>
            <a:ext cx="3965394" cy="2450351"/>
          </a:xfrm>
          <a:prstGeom prst="rect">
            <a:avLst/>
          </a:prstGeom>
          <a:ln w="0">
            <a:noFill/>
          </a:ln>
        </p:spPr>
      </p:pic>
      <p:sp>
        <p:nvSpPr>
          <p:cNvPr id="6" name="TextBox 30">
            <a:extLst>
              <a:ext uri="{FF2B5EF4-FFF2-40B4-BE49-F238E27FC236}">
                <a16:creationId xmlns:a16="http://schemas.microsoft.com/office/drawing/2014/main" id="{530A11F4-64C6-54C0-3B00-5F4ECDCFA60F}"/>
              </a:ext>
            </a:extLst>
          </p:cNvPr>
          <p:cNvSpPr/>
          <p:nvPr/>
        </p:nvSpPr>
        <p:spPr>
          <a:xfrm>
            <a:off x="8964169" y="3827093"/>
            <a:ext cx="1558933" cy="301332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algn="ctr" defTabSz="554514">
              <a:tabLst>
                <a:tab pos="0" algn="l"/>
              </a:tabLst>
            </a:pPr>
            <a:r>
              <a:rPr lang="en-US" sz="1600" i="1" spc="-3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SOCHI station </a:t>
            </a:r>
            <a:endParaRPr lang="ru-RU" sz="1600" i="1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35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Box 11"/>
          <p:cNvSpPr/>
          <p:nvPr/>
        </p:nvSpPr>
        <p:spPr>
          <a:xfrm>
            <a:off x="214854" y="750954"/>
            <a:ext cx="8635232" cy="9784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algn="just" defTabSz="554514">
              <a:spcAft>
                <a:spcPts val="484"/>
              </a:spcAft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‒ the successful participation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Institute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in the work of collaborations at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CERN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as well as the high level of activity in the fulfilment of its obligations for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2-nd phase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upgrade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ATLAS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CMS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and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ALICE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;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1" name="Picture 9"/>
          <p:cNvPicPr/>
          <p:nvPr/>
        </p:nvPicPr>
        <p:blipFill>
          <a:blip r:embed="rId2"/>
          <a:stretch/>
        </p:blipFill>
        <p:spPr>
          <a:xfrm>
            <a:off x="8965656" y="143625"/>
            <a:ext cx="2799624" cy="2048609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2"/>
          <p:cNvPicPr/>
          <p:nvPr/>
        </p:nvPicPr>
        <p:blipFill>
          <a:blip r:embed="rId3"/>
          <a:srcRect l="4793"/>
          <a:stretch/>
        </p:blipFill>
        <p:spPr>
          <a:xfrm>
            <a:off x="8712926" y="2767629"/>
            <a:ext cx="3314959" cy="2048610"/>
          </a:xfrm>
          <a:prstGeom prst="rect">
            <a:avLst/>
          </a:prstGeom>
          <a:ln w="0">
            <a:noFill/>
          </a:ln>
        </p:spPr>
      </p:pic>
      <p:pic>
        <p:nvPicPr>
          <p:cNvPr id="203" name="Рисунок 6"/>
          <p:cNvPicPr/>
          <p:nvPr/>
        </p:nvPicPr>
        <p:blipFill>
          <a:blip r:embed="rId4"/>
          <a:stretch/>
        </p:blipFill>
        <p:spPr>
          <a:xfrm rot="16200000">
            <a:off x="9302418" y="4073947"/>
            <a:ext cx="2222395" cy="3218500"/>
          </a:xfrm>
          <a:prstGeom prst="rect">
            <a:avLst/>
          </a:prstGeom>
          <a:ln w="0">
            <a:noFill/>
          </a:ln>
        </p:spPr>
      </p:pic>
      <p:pic>
        <p:nvPicPr>
          <p:cNvPr id="206" name="Рисунок 7"/>
          <p:cNvPicPr/>
          <p:nvPr/>
        </p:nvPicPr>
        <p:blipFill>
          <a:blip r:embed="rId5"/>
          <a:stretch/>
        </p:blipFill>
        <p:spPr>
          <a:xfrm>
            <a:off x="9686338" y="1536237"/>
            <a:ext cx="2398335" cy="1646731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1">
            <a:extLst>
              <a:ext uri="{FF2B5EF4-FFF2-40B4-BE49-F238E27FC236}">
                <a16:creationId xmlns:a16="http://schemas.microsoft.com/office/drawing/2014/main" id="{6A3ABD06-8152-2BEC-40A7-6E422F684AA1}"/>
              </a:ext>
            </a:extLst>
          </p:cNvPr>
          <p:cNvSpPr txBox="1">
            <a:spLocks/>
          </p:cNvSpPr>
          <p:nvPr/>
        </p:nvSpPr>
        <p:spPr>
          <a:xfrm>
            <a:off x="54013" y="0"/>
            <a:ext cx="3861327" cy="4788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0">
            <a:noFill/>
          </a:ln>
        </p:spPr>
        <p:txBody>
          <a:bodyPr lIns="55451" tIns="27726" rIns="55451" bIns="27726" anchor="ctr">
            <a:noAutofit/>
          </a:bodyPr>
          <a:lstStyle>
            <a:lvl1pPr indent="0" algn="l" defTabSz="12733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791"/>
              </a:lnSpc>
            </a:pPr>
            <a:r>
              <a:rPr lang="en-US" sz="2400" b="1" spc="-1">
                <a:solidFill>
                  <a:srgbClr val="102D69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JINR Scientific Council</a:t>
            </a:r>
            <a:endParaRPr lang="en-US" sz="2400" spc="-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B9CBDD86-A790-B4BD-CD0B-7CAE5F3129B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049035" y="101365"/>
            <a:ext cx="3344542" cy="330811"/>
          </a:xfrm>
          <a:prstGeom prst="rect">
            <a:avLst/>
          </a:prstGeom>
          <a:noFill/>
          <a:ln w="0">
            <a:noFill/>
          </a:ln>
        </p:spPr>
        <p:txBody>
          <a:bodyPr lIns="55451" tIns="27726" rIns="55451" bIns="27726" anchor="t">
            <a:noAutofit/>
          </a:bodyPr>
          <a:lstStyle/>
          <a:p>
            <a:pPr algn="just">
              <a:spcBef>
                <a:spcPts val="1001"/>
              </a:spcBef>
              <a:tabLst>
                <a:tab pos="0" algn="l"/>
              </a:tabLst>
            </a:pP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SC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noted with satisfaction: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C40DF2-6E69-D364-7F5A-C317CA311F47}"/>
              </a:ext>
            </a:extLst>
          </p:cNvPr>
          <p:cNvSpPr txBox="1"/>
          <p:nvPr/>
        </p:nvSpPr>
        <p:spPr>
          <a:xfrm>
            <a:off x="214854" y="1969913"/>
            <a:ext cx="87397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- progress in developing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Baikal-GVD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deep-water neutrino telescope, installation of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576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OM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&amp;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 bottom cable lines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2023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as well as manufacturing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470 OM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for installation during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2024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expedition;</a:t>
            </a:r>
            <a:endParaRPr lang="en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8B3201-DD2E-99C6-12F2-F7A72B90DEAE}"/>
              </a:ext>
            </a:extLst>
          </p:cNvPr>
          <p:cNvSpPr txBox="1"/>
          <p:nvPr/>
        </p:nvSpPr>
        <p:spPr>
          <a:xfrm>
            <a:off x="214854" y="3170731"/>
            <a:ext cx="85437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54514">
              <a:spcAft>
                <a:spcPts val="484"/>
              </a:spcAft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- successful continuation of experiments at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Superheavy Elements Factory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the observation of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 events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the new isotope </a:t>
            </a:r>
            <a:r>
              <a:rPr lang="en-US" sz="2000" b="1" i="1" spc="-1" baseline="30000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288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Lv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in the reaction </a:t>
            </a:r>
            <a:r>
              <a:rPr lang="en-US" sz="2000" b="1" i="1" spc="-1" baseline="30000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54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Cr+</a:t>
            </a:r>
            <a:r>
              <a:rPr lang="en-US" sz="2000" b="1" i="1" spc="-1" baseline="30000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238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U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- important stage in preparation to the synthesis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new element 120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 the </a:t>
            </a:r>
            <a:r>
              <a:rPr lang="en-US" sz="2000" i="1" u="sng" spc="-1" baseline="30000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54</a:t>
            </a:r>
            <a:r>
              <a:rPr lang="en-US" sz="2000" b="1" i="1" u="sng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Cr</a:t>
            </a:r>
            <a:r>
              <a:rPr lang="en-US" sz="2000" i="1" u="sng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+</a:t>
            </a:r>
            <a:r>
              <a:rPr lang="en-US" sz="2000" i="1" u="sng" spc="-1" baseline="30000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248</a:t>
            </a:r>
            <a:r>
              <a:rPr lang="en-US" sz="2000" b="1" i="1" u="sng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Cm</a:t>
            </a:r>
            <a:r>
              <a:rPr lang="en-US" sz="2000" i="1" u="sng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reaction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;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0A6C69-0F23-FCAF-6060-59E4453BC811}"/>
              </a:ext>
            </a:extLst>
          </p:cNvPr>
          <p:cNvSpPr txBox="1"/>
          <p:nvPr/>
        </p:nvSpPr>
        <p:spPr>
          <a:xfrm>
            <a:off x="214854" y="4830156"/>
            <a:ext cx="854379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54514">
              <a:spcAft>
                <a:spcPts val="484"/>
              </a:spcAft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― progress in developing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DRIBs-III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complex with the modernization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U-400M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cyclotron with the first beam expected in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spring '24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the progress of construction work for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DC-140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with commissioning expected at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end ‘24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implementation of the construction work in the new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experimental hall of U-400R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;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37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Box 11"/>
          <p:cNvSpPr/>
          <p:nvPr/>
        </p:nvSpPr>
        <p:spPr>
          <a:xfrm>
            <a:off x="169135" y="4862800"/>
            <a:ext cx="7975122" cy="1794754"/>
          </a:xfrm>
          <a:prstGeom prst="rect">
            <a:avLst/>
          </a:prstGeom>
          <a:solidFill>
            <a:srgbClr val="DE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4578" tIns="27289" rIns="54578" bIns="27289" anchor="t">
            <a:spAutoFit/>
          </a:bodyPr>
          <a:lstStyle/>
          <a:p>
            <a:pPr algn="just" defTabSz="554514">
              <a:lnSpc>
                <a:spcPct val="115000"/>
              </a:lnSpc>
              <a:spcAft>
                <a:spcPts val="484"/>
              </a:spcAft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― successful development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MICC JINR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including the expansion of the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Govorun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supercomputer, the use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DIRAC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distributed platform to support the collaborations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NICA MPD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BM@N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and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SPD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experiments, as well as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Baikal-GVD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neutrino telescope.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" name="Рисунок 20"/>
          <p:cNvPicPr/>
          <p:nvPr/>
        </p:nvPicPr>
        <p:blipFill>
          <a:blip r:embed="rId2"/>
          <a:stretch/>
        </p:blipFill>
        <p:spPr>
          <a:xfrm>
            <a:off x="8545103" y="78893"/>
            <a:ext cx="3561399" cy="2102655"/>
          </a:xfrm>
          <a:prstGeom prst="rect">
            <a:avLst/>
          </a:prstGeom>
          <a:ln w="0">
            <a:noFill/>
          </a:ln>
        </p:spPr>
      </p:pic>
      <p:pic>
        <p:nvPicPr>
          <p:cNvPr id="205" name="Рисунок 3"/>
          <p:cNvPicPr/>
          <p:nvPr/>
        </p:nvPicPr>
        <p:blipFill>
          <a:blip r:embed="rId3"/>
          <a:srcRect t="20447" b="4762"/>
          <a:stretch/>
        </p:blipFill>
        <p:spPr>
          <a:xfrm>
            <a:off x="8388096" y="4449115"/>
            <a:ext cx="3718406" cy="2306486"/>
          </a:xfrm>
          <a:prstGeom prst="rect">
            <a:avLst/>
          </a:prstGeom>
          <a:ln w="0">
            <a:noFill/>
          </a:ln>
        </p:spPr>
      </p:pic>
      <p:pic>
        <p:nvPicPr>
          <p:cNvPr id="207" name="Рисунок 23"/>
          <p:cNvPicPr/>
          <p:nvPr/>
        </p:nvPicPr>
        <p:blipFill>
          <a:blip r:embed="rId4"/>
          <a:stretch/>
        </p:blipFill>
        <p:spPr>
          <a:xfrm>
            <a:off x="9625623" y="2446002"/>
            <a:ext cx="2511398" cy="2102655"/>
          </a:xfrm>
          <a:prstGeom prst="rect">
            <a:avLst/>
          </a:prstGeom>
          <a:ln w="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2B16C3-0CFB-BE81-20D2-2A77E60A4984}"/>
              </a:ext>
            </a:extLst>
          </p:cNvPr>
          <p:cNvSpPr txBox="1"/>
          <p:nvPr/>
        </p:nvSpPr>
        <p:spPr>
          <a:xfrm>
            <a:off x="169135" y="520438"/>
            <a:ext cx="8705088" cy="2003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― successful implementation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plan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to prepare for continuing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regular operation of the IBR-2 reactor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&amp; progress in the development of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spectrometer complex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in particular, the wide-aperture backscattering detector (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BSD-A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) for the high- resolution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Fourier diffractometer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small-angle neutron scattering/neutron radiography detector (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SANSARA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), and an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inelastic neutron scattering spectrometer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 inverse geometry (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BJN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);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FD86EB-A65C-477B-96D6-26D3A47421CB}"/>
              </a:ext>
            </a:extLst>
          </p:cNvPr>
          <p:cNvSpPr txBox="1"/>
          <p:nvPr/>
        </p:nvSpPr>
        <p:spPr>
          <a:xfrm>
            <a:off x="169135" y="2553584"/>
            <a:ext cx="8705088" cy="1015663"/>
          </a:xfrm>
          <a:prstGeom prst="rect">
            <a:avLst/>
          </a:prstGeom>
          <a:solidFill>
            <a:srgbClr val="FFF2EB"/>
          </a:solidFill>
        </p:spPr>
        <p:txBody>
          <a:bodyPr wrap="square">
            <a:spAutoFit/>
          </a:bodyPr>
          <a:lstStyle/>
          <a:p>
            <a:pPr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― further active development of fundamental &amp; applied research related to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life sciences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&amp;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condensed matter physics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due to the development of </a:t>
            </a:r>
          </a:p>
          <a:p>
            <a:pPr defTabSz="554514"/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interlaboratory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research program at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LRB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;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6BCA8D-B1CB-1F30-57B9-DD568F6C17AA}"/>
              </a:ext>
            </a:extLst>
          </p:cNvPr>
          <p:cNvSpPr txBox="1"/>
          <p:nvPr/>
        </p:nvSpPr>
        <p:spPr>
          <a:xfrm>
            <a:off x="117717" y="3676829"/>
            <a:ext cx="95593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514">
              <a:spcAft>
                <a:spcPts val="484"/>
              </a:spcAft>
            </a:pPr>
            <a:r>
              <a:rPr lang="en-US" sz="2000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― successful work of the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BLTP </a:t>
            </a:r>
            <a:r>
              <a:rPr lang="en-US" sz="2000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&amp; important results in particle, nuclear, condensed matter physics, &amp; advanced mathematical physics, aimed, in particular, at 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theoretical support </a:t>
            </a:r>
            <a:r>
              <a:rPr lang="en-US" sz="2000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of the </a:t>
            </a:r>
            <a:r>
              <a:rPr lang="en-US" sz="2000" b="1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JINR experimental program</a:t>
            </a:r>
            <a:r>
              <a:rPr lang="en-US" sz="2000" i="1" spc="-1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;</a:t>
            </a:r>
            <a:endParaRPr lang="ru-RU" sz="2000" i="1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laceHolder 1">
            <a:extLst>
              <a:ext uri="{FF2B5EF4-FFF2-40B4-BE49-F238E27FC236}">
                <a16:creationId xmlns:a16="http://schemas.microsoft.com/office/drawing/2014/main" id="{0E8A03CA-C1B8-D345-F2EC-85ADE80E2D49}"/>
              </a:ext>
            </a:extLst>
          </p:cNvPr>
          <p:cNvSpPr txBox="1">
            <a:spLocks/>
          </p:cNvSpPr>
          <p:nvPr/>
        </p:nvSpPr>
        <p:spPr>
          <a:xfrm>
            <a:off x="54013" y="0"/>
            <a:ext cx="3592885" cy="4788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0">
            <a:noFill/>
          </a:ln>
        </p:spPr>
        <p:txBody>
          <a:bodyPr lIns="55451" tIns="27726" rIns="55451" bIns="27726" anchor="ctr">
            <a:noAutofit/>
          </a:bodyPr>
          <a:lstStyle>
            <a:lvl1pPr indent="0" algn="l" defTabSz="12733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791"/>
              </a:lnSpc>
            </a:pPr>
            <a:r>
              <a:rPr lang="en-US" sz="2400" b="1" spc="-1" dirty="0">
                <a:solidFill>
                  <a:srgbClr val="102D69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JINR Scientific Council</a:t>
            </a:r>
            <a:endParaRPr lang="en-US" sz="2400" spc="-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laceHolder 1">
            <a:extLst>
              <a:ext uri="{FF2B5EF4-FFF2-40B4-BE49-F238E27FC236}">
                <a16:creationId xmlns:a16="http://schemas.microsoft.com/office/drawing/2014/main" id="{B7FA92A6-CBC0-15ED-827C-7C96FCAC7E52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049035" y="101365"/>
            <a:ext cx="3344542" cy="330811"/>
          </a:xfrm>
          <a:prstGeom prst="rect">
            <a:avLst/>
          </a:prstGeom>
          <a:noFill/>
          <a:ln w="0">
            <a:noFill/>
          </a:ln>
        </p:spPr>
        <p:txBody>
          <a:bodyPr lIns="55451" tIns="27726" rIns="55451" bIns="27726" anchor="t">
            <a:noAutofit/>
          </a:bodyPr>
          <a:lstStyle/>
          <a:p>
            <a:pPr algn="just">
              <a:spcBef>
                <a:spcPts val="1001"/>
              </a:spcBef>
              <a:tabLst>
                <a:tab pos="0" algn="l"/>
              </a:tabLst>
            </a:pP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SC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noted with satisfaction: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JINR">
      <a:dk1>
        <a:srgbClr val="000000"/>
      </a:dk1>
      <a:lt1>
        <a:srgbClr val="FFFFFF"/>
      </a:lt1>
      <a:dk2>
        <a:srgbClr val="1C2545"/>
      </a:dk2>
      <a:lt2>
        <a:srgbClr val="E7E6E6"/>
      </a:lt2>
      <a:accent1>
        <a:srgbClr val="102D69"/>
      </a:accent1>
      <a:accent2>
        <a:srgbClr val="0086CB"/>
      </a:accent2>
      <a:accent3>
        <a:srgbClr val="E0DD17"/>
      </a:accent3>
      <a:accent4>
        <a:srgbClr val="2BB6B8"/>
      </a:accent4>
      <a:accent5>
        <a:srgbClr val="BCCEEC"/>
      </a:accent5>
      <a:accent6>
        <a:srgbClr val="005275"/>
      </a:accent6>
      <a:hlink>
        <a:srgbClr val="969696"/>
      </a:hlink>
      <a:folHlink>
        <a:srgbClr val="FFFFFF"/>
      </a:folHlink>
    </a:clrScheme>
    <a:fontScheme name="Стандартная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6232</TotalTime>
  <Words>2684</Words>
  <Application>Microsoft Macintosh PowerPoint</Application>
  <PresentationFormat>Широкоэкранный</PresentationFormat>
  <Paragraphs>213</Paragraphs>
  <Slides>21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22</vt:i4>
      </vt:variant>
      <vt:variant>
        <vt:lpstr>Заголовки слайдов</vt:lpstr>
      </vt:variant>
      <vt:variant>
        <vt:i4>21</vt:i4>
      </vt:variant>
    </vt:vector>
  </HeadingPairs>
  <TitlesOfParts>
    <vt:vector size="50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Information on the Resolution of the JINR Scientific Council </vt:lpstr>
      <vt:lpstr>PROGRAMME: 135th session of the JINR Scientific Council  15–16 February 2024</vt:lpstr>
      <vt:lpstr>Презентация PowerPoint</vt:lpstr>
      <vt:lpstr>JINR Scientific Council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On the Results of Financial Support for the Seven-Year Plan for  the Development of JINR for 2017-2023</vt:lpstr>
      <vt:lpstr>Material costs for the main research projects of the 7-Y Plan (2017-2023)</vt:lpstr>
      <vt:lpstr>Information on the Resolution of the session of the JINR  Committee of Plenipotentiaries, 22 March 2024, Dubna </vt:lpstr>
      <vt:lpstr>Session of the JINR CP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dc:description/>
  <cp:lastModifiedBy>Microsoft Office User</cp:lastModifiedBy>
  <cp:revision>355</cp:revision>
  <cp:lastPrinted>2024-06-01T21:57:13Z</cp:lastPrinted>
  <dcterms:created xsi:type="dcterms:W3CDTF">2023-10-20T06:09:18Z</dcterms:created>
  <dcterms:modified xsi:type="dcterms:W3CDTF">2024-06-24T09:54:28Z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2023-09-05T00:00:00Z</vt:filetime>
  </property>
  <property fmtid="{D5CDD505-2E9C-101B-9397-08002B2CF9AE}" pid="3" name="Creator">
    <vt:lpwstr>Adobe Illustrator 25.0 (Macintosh)</vt:lpwstr>
  </property>
  <property fmtid="{D5CDD505-2E9C-101B-9397-08002B2CF9AE}" pid="4" name="LastSaved">
    <vt:filetime>2023-09-05T00:00:00Z</vt:filetime>
  </property>
  <property fmtid="{D5CDD505-2E9C-101B-9397-08002B2CF9AE}" pid="5" name="Notes">
    <vt:i4>5</vt:i4>
  </property>
  <property fmtid="{D5CDD505-2E9C-101B-9397-08002B2CF9AE}" pid="6" name="PresentationFormat">
    <vt:lpwstr>Произвольный</vt:lpwstr>
  </property>
  <property fmtid="{D5CDD505-2E9C-101B-9397-08002B2CF9AE}" pid="7" name="Producer">
    <vt:lpwstr>Adobe PDF library 15.00</vt:lpwstr>
  </property>
  <property fmtid="{D5CDD505-2E9C-101B-9397-08002B2CF9AE}" pid="8" name="Slides">
    <vt:i4>18</vt:i4>
  </property>
</Properties>
</file>