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373" r:id="rId3"/>
    <p:sldId id="359" r:id="rId4"/>
    <p:sldId id="324" r:id="rId5"/>
    <p:sldId id="370" r:id="rId6"/>
    <p:sldId id="369" r:id="rId7"/>
    <p:sldId id="368" r:id="rId8"/>
    <p:sldId id="372" r:id="rId9"/>
    <p:sldId id="374" r:id="rId10"/>
    <p:sldId id="367" r:id="rId11"/>
    <p:sldId id="366" r:id="rId12"/>
    <p:sldId id="365" r:id="rId13"/>
    <p:sldId id="364" r:id="rId14"/>
    <p:sldId id="363" r:id="rId15"/>
    <p:sldId id="358" r:id="rId16"/>
    <p:sldId id="371" r:id="rId17"/>
    <p:sldId id="350" r:id="rId18"/>
    <p:sldId id="349" r:id="rId19"/>
    <p:sldId id="362" r:id="rId20"/>
    <p:sldId id="361"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3C62B1"/>
    <a:srgbClr val="4472C4"/>
    <a:srgbClr val="D6E9ED"/>
    <a:srgbClr val="B4B8DE"/>
    <a:srgbClr val="354A9E"/>
    <a:srgbClr val="ECF6F7"/>
    <a:srgbClr val="3793A9"/>
    <a:srgbClr val="EEF8F9"/>
    <a:srgbClr val="C0E3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C20924-54CB-4EB1-98E5-3B2CEF375A16}" v="8" dt="2024-06-23T19:28:11.559"/>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41" autoAdjust="0"/>
    <p:restoredTop sz="93557" autoAdjust="0"/>
  </p:normalViewPr>
  <p:slideViewPr>
    <p:cSldViewPr snapToGrid="0">
      <p:cViewPr varScale="1">
        <p:scale>
          <a:sx n="104" d="100"/>
          <a:sy n="104" d="100"/>
        </p:scale>
        <p:origin x="594" y="11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B11D6-85BD-4C96-BA55-6BC57741A4DE}" type="datetimeFigureOut">
              <a:rPr lang="ru-RU" smtClean="0"/>
              <a:t>24.06.2024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75759-CE8D-447E-8A22-A75B384F6DAF}" type="slidenum">
              <a:rPr lang="ru-RU" smtClean="0"/>
              <a:t>‹#›</a:t>
            </a:fld>
            <a:endParaRPr lang="ru-RU"/>
          </a:p>
        </p:txBody>
      </p:sp>
    </p:spTree>
    <p:extLst>
      <p:ext uri="{BB962C8B-B14F-4D97-AF65-F5344CB8AC3E}">
        <p14:creationId xmlns:p14="http://schemas.microsoft.com/office/powerpoint/2010/main" val="2505632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F675759-CE8D-447E-8A22-A75B384F6DAF}" type="slidenum">
              <a:rPr lang="ru-RU" smtClean="0"/>
              <a:t>5</a:t>
            </a:fld>
            <a:endParaRPr lang="ru-RU"/>
          </a:p>
        </p:txBody>
      </p:sp>
    </p:spTree>
    <p:extLst>
      <p:ext uri="{BB962C8B-B14F-4D97-AF65-F5344CB8AC3E}">
        <p14:creationId xmlns:p14="http://schemas.microsoft.com/office/powerpoint/2010/main" val="3652690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Понимание процессов внутри реактора является ключевым моментом в разработке нового перспективного источника нейтронов в ОИЯИ т.к. позволяет определить границы устойчивости установки. Сегодня разрабатывается упрощенная модель, </a:t>
            </a:r>
            <a:r>
              <a:rPr lang="ru-RU" dirty="0">
                <a:solidFill>
                  <a:srgbClr val="FF0000"/>
                </a:solidFill>
              </a:rPr>
              <a:t>описывающая влияние изгиба ТВС на устойчивость </a:t>
            </a:r>
            <a:r>
              <a:rPr lang="ru-RU" dirty="0"/>
              <a:t>пульсирующего реактора. Модель включает в себя три крупных блока расчетов: нейтронно-физические, </a:t>
            </a:r>
            <a:r>
              <a:rPr lang="ru-RU" dirty="0" err="1"/>
              <a:t>теплогидравлические</a:t>
            </a:r>
            <a:r>
              <a:rPr lang="ru-RU" dirty="0"/>
              <a:t> и термомеханические расчёты. </a:t>
            </a:r>
            <a:r>
              <a:rPr lang="ru-RU" sz="1800" dirty="0">
                <a:solidFill>
                  <a:srgbClr val="FF0000"/>
                </a:solidFill>
                <a:effectLst/>
                <a:latin typeface="Times New Roman" panose="02020603050405020304" pitchFamily="18" charset="0"/>
                <a:ea typeface="Calibri" panose="020F0502020204030204" pitchFamily="34" charset="0"/>
              </a:rPr>
              <a:t>На слайде приведены примеры таких расчетов для действующего пульсирующего реактора ИБР-2М.</a:t>
            </a:r>
            <a:endParaRPr lang="ru-R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b="1" baseline="0" dirty="0"/>
              <a:t>Блок 1. Нейтронно-физические расчеты. Этап 1. </a:t>
            </a:r>
            <a:r>
              <a:rPr lang="ru-RU" sz="1200" kern="1200" dirty="0">
                <a:solidFill>
                  <a:schemeClr val="tx1"/>
                </a:solidFill>
                <a:effectLst/>
                <a:latin typeface="+mn-lt"/>
                <a:ea typeface="+mn-ea"/>
                <a:cs typeface="+mn-cs"/>
              </a:rPr>
              <a:t>Для реактора ИБР-2М была построена модель активной зоны с использованием программного комплекса SERPENT  2.2.0. </a:t>
            </a:r>
            <a:r>
              <a:rPr lang="ru-RU" sz="1200" kern="1200" baseline="0" dirty="0">
                <a:solidFill>
                  <a:schemeClr val="tx1"/>
                </a:solidFill>
                <a:effectLst/>
                <a:latin typeface="+mn-lt"/>
                <a:ea typeface="+mn-ea"/>
                <a:cs typeface="+mn-cs"/>
              </a:rPr>
              <a:t> В ходе расчёта п</a:t>
            </a:r>
            <a:r>
              <a:rPr lang="ru-RU" sz="1200" kern="1200" dirty="0">
                <a:solidFill>
                  <a:schemeClr val="tx1"/>
                </a:solidFill>
                <a:effectLst/>
                <a:latin typeface="+mn-lt"/>
                <a:ea typeface="+mn-ea"/>
                <a:cs typeface="+mn-cs"/>
              </a:rPr>
              <a:t>роводилась симуляция работы реактора с учётом выгорания и последовательной замены имитаторов (</a:t>
            </a:r>
            <a:r>
              <a:rPr lang="en-US" sz="1200" kern="1200" dirty="0">
                <a:solidFill>
                  <a:schemeClr val="tx1"/>
                </a:solidFill>
                <a:effectLst/>
                <a:latin typeface="+mn-lt"/>
                <a:ea typeface="+mn-ea"/>
                <a:cs typeface="+mn-cs"/>
              </a:rPr>
              <a:t>dummy</a:t>
            </a:r>
            <a:r>
              <a:rPr lang="en-US" sz="1200" kern="1200" baseline="0" dirty="0">
                <a:solidFill>
                  <a:schemeClr val="tx1"/>
                </a:solidFill>
                <a:effectLst/>
                <a:latin typeface="+mn-lt"/>
                <a:ea typeface="+mn-ea"/>
                <a:cs typeface="+mn-cs"/>
              </a:rPr>
              <a:t> assembly)</a:t>
            </a:r>
            <a:r>
              <a:rPr lang="ru-RU" sz="1200" kern="1200" dirty="0">
                <a:solidFill>
                  <a:schemeClr val="tx1"/>
                </a:solidFill>
                <a:effectLst/>
                <a:latin typeface="+mn-lt"/>
                <a:ea typeface="+mn-ea"/>
                <a:cs typeface="+mn-cs"/>
              </a:rPr>
              <a:t> на топливные композиции в период с 2011 по 2022 годы. На слайде представлено полученное распределение энерговыделения по активной зоне реактора ИБР-2М</a:t>
            </a:r>
            <a:r>
              <a:rPr lang="en-US" sz="1200" kern="1200" baseline="0" dirty="0">
                <a:solidFill>
                  <a:schemeClr val="tx1"/>
                </a:solidFill>
                <a:effectLst/>
                <a:latin typeface="+mn-lt"/>
                <a:ea typeface="+mn-ea"/>
                <a:cs typeface="+mn-cs"/>
              </a:rPr>
              <a:t> </a:t>
            </a:r>
            <a:r>
              <a:rPr lang="ru-RU" sz="1200" kern="1200" baseline="0" dirty="0">
                <a:solidFill>
                  <a:schemeClr val="tx1"/>
                </a:solidFill>
                <a:effectLst/>
                <a:latin typeface="+mn-lt"/>
                <a:ea typeface="+mn-ea"/>
                <a:cs typeface="+mn-cs"/>
              </a:rPr>
              <a:t>с конфигурацией на 2022 год</a:t>
            </a:r>
            <a:r>
              <a:rPr lang="ru-RU"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kern="1200" dirty="0">
                <a:solidFill>
                  <a:schemeClr val="tx1"/>
                </a:solidFill>
                <a:effectLst/>
                <a:latin typeface="+mn-lt"/>
                <a:ea typeface="+mn-ea"/>
                <a:cs typeface="+mn-cs"/>
              </a:rPr>
              <a:t>Блок 2. </a:t>
            </a:r>
            <a:r>
              <a:rPr lang="ru-RU" sz="1200" b="1" kern="1200" dirty="0" err="1">
                <a:solidFill>
                  <a:schemeClr val="tx1"/>
                </a:solidFill>
                <a:effectLst/>
                <a:latin typeface="+mn-lt"/>
                <a:ea typeface="+mn-ea"/>
                <a:cs typeface="+mn-cs"/>
              </a:rPr>
              <a:t>Теплогидравлические</a:t>
            </a:r>
            <a:r>
              <a:rPr lang="ru-RU" sz="1200" b="1" kern="1200" dirty="0">
                <a:solidFill>
                  <a:schemeClr val="tx1"/>
                </a:solidFill>
                <a:effectLst/>
                <a:latin typeface="+mn-lt"/>
                <a:ea typeface="+mn-ea"/>
                <a:cs typeface="+mn-cs"/>
              </a:rPr>
              <a:t> расчеты. </a:t>
            </a:r>
            <a:r>
              <a:rPr lang="ru-RU" sz="1200" kern="1200" dirty="0">
                <a:solidFill>
                  <a:schemeClr val="tx1"/>
                </a:solidFill>
                <a:effectLst/>
                <a:latin typeface="+mn-lt"/>
                <a:ea typeface="+mn-ea"/>
                <a:cs typeface="+mn-cs"/>
              </a:rPr>
              <a:t>На основе данных, полученных в блоке 1, был проведён стационарный расчёт для упрощённой модели ТВС, с использованием модуля</a:t>
            </a:r>
            <a:r>
              <a:rPr lang="ru-RU" sz="1200"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SFX </a:t>
            </a:r>
            <a:r>
              <a:rPr lang="ru-RU" sz="1200" kern="1200" baseline="0" dirty="0">
                <a:solidFill>
                  <a:schemeClr val="tx1"/>
                </a:solidFill>
                <a:effectLst/>
                <a:latin typeface="+mn-lt"/>
                <a:ea typeface="+mn-ea"/>
                <a:cs typeface="+mn-cs"/>
              </a:rPr>
              <a:t>программного комплекса </a:t>
            </a:r>
            <a:r>
              <a:rPr lang="en-US" sz="1200" kern="1200" baseline="0" dirty="0">
                <a:solidFill>
                  <a:schemeClr val="tx1"/>
                </a:solidFill>
                <a:effectLst/>
                <a:latin typeface="+mn-lt"/>
                <a:ea typeface="+mn-ea"/>
                <a:cs typeface="+mn-cs"/>
              </a:rPr>
              <a:t>ANSYS</a:t>
            </a:r>
            <a:r>
              <a:rPr lang="ru-RU" sz="1200" kern="1200" baseline="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Упрощение</a:t>
            </a:r>
            <a:r>
              <a:rPr lang="ru-RU" sz="1200" kern="1200" baseline="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модели касается ряда геометрических параметров: не учитываются </a:t>
            </a:r>
            <a:r>
              <a:rPr lang="ru-RU" sz="1200" kern="1200" dirty="0" err="1">
                <a:solidFill>
                  <a:schemeClr val="tx1"/>
                </a:solidFill>
                <a:effectLst/>
                <a:latin typeface="+mn-lt"/>
                <a:ea typeface="+mn-ea"/>
                <a:cs typeface="+mn-cs"/>
              </a:rPr>
              <a:t>концевики</a:t>
            </a:r>
            <a:r>
              <a:rPr lang="ru-RU" sz="1200" kern="1200" dirty="0">
                <a:solidFill>
                  <a:schemeClr val="tx1"/>
                </a:solidFill>
                <a:effectLst/>
                <a:latin typeface="+mn-lt"/>
                <a:ea typeface="+mn-ea"/>
                <a:cs typeface="+mn-cs"/>
              </a:rPr>
              <a:t> ТВС, упрощается форма стенок ТВС, представляющих собой шестигранник по всей длине. Модель включает вытеснители, а твэлы располагаются в соответствии с конструкцией, учитывается навивка. Твэлы имеют жесткое закрепление по всей поверхности (смещения и вращения запрещены).</a:t>
            </a:r>
            <a:r>
              <a:rPr lang="ru-RU" sz="1200" kern="1200" baseline="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В</a:t>
            </a:r>
            <a:r>
              <a:rPr lang="ru-RU" sz="1200" kern="1200" baseline="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ходе расчета было получено поле температур.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kern="1200" dirty="0">
                <a:solidFill>
                  <a:schemeClr val="tx1"/>
                </a:solidFill>
                <a:effectLst/>
                <a:latin typeface="+mn-lt"/>
                <a:ea typeface="+mn-ea"/>
                <a:cs typeface="+mn-cs"/>
              </a:rPr>
              <a:t>Блок</a:t>
            </a:r>
            <a:r>
              <a:rPr lang="ru-RU" sz="1200" b="1" kern="1200" baseline="0" dirty="0">
                <a:solidFill>
                  <a:schemeClr val="tx1"/>
                </a:solidFill>
                <a:effectLst/>
                <a:latin typeface="+mn-lt"/>
                <a:ea typeface="+mn-ea"/>
                <a:cs typeface="+mn-cs"/>
              </a:rPr>
              <a:t> 3. Термомеханические расчеты. </a:t>
            </a:r>
            <a:r>
              <a:rPr lang="ru-RU" sz="1200" kern="1200" baseline="0" dirty="0">
                <a:solidFill>
                  <a:schemeClr val="tx1"/>
                </a:solidFill>
                <a:effectLst/>
                <a:latin typeface="+mn-lt"/>
                <a:ea typeface="+mn-ea"/>
                <a:cs typeface="+mn-cs"/>
              </a:rPr>
              <a:t>На основе температурного поля (блок 2) был выполнен термомеханический расчёт деформации оболочки ТВС. Следует отметить, что смещение оболочки в модели описывает только частичный вклад в смещение всей ТВС, поскольку слишком плотная компоновка топлива препятствует значительному изгибу, оставляя только стационарный изгиб. В правой части слайда представлено упрощённое изображение ТВС, а также его деформации при изгибе. Как видно на изображении, изгиб ТВС приводит к появлению положительного эффекта реактивности.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kern="1200" baseline="0" dirty="0">
                <a:solidFill>
                  <a:schemeClr val="tx1"/>
                </a:solidFill>
                <a:effectLst/>
                <a:latin typeface="+mn-lt"/>
                <a:ea typeface="+mn-ea"/>
                <a:cs typeface="+mn-cs"/>
              </a:rPr>
              <a:t>Блок 4. </a:t>
            </a:r>
            <a:r>
              <a:rPr lang="ru-RU" b="1" baseline="0" dirty="0"/>
              <a:t>Нейтронно-физические расчеты. Этап 2. </a:t>
            </a:r>
            <a:r>
              <a:rPr lang="ru-RU" sz="1200" kern="1200" baseline="0" dirty="0">
                <a:solidFill>
                  <a:schemeClr val="tx1"/>
                </a:solidFill>
                <a:effectLst/>
                <a:latin typeface="+mn-lt"/>
                <a:ea typeface="+mn-ea"/>
                <a:cs typeface="+mn-cs"/>
              </a:rPr>
              <a:t>При помощи ПК </a:t>
            </a:r>
            <a:r>
              <a:rPr lang="en-US" sz="1200" kern="1200" baseline="0" dirty="0">
                <a:solidFill>
                  <a:schemeClr val="tx1"/>
                </a:solidFill>
                <a:effectLst/>
                <a:latin typeface="+mn-lt"/>
                <a:ea typeface="+mn-ea"/>
                <a:cs typeface="+mn-cs"/>
              </a:rPr>
              <a:t> SERPENT </a:t>
            </a:r>
            <a:r>
              <a:rPr lang="ru-RU" sz="1200" kern="1200" baseline="0" dirty="0">
                <a:solidFill>
                  <a:schemeClr val="tx1"/>
                </a:solidFill>
                <a:effectLst/>
                <a:latin typeface="+mn-lt"/>
                <a:ea typeface="+mn-ea"/>
                <a:cs typeface="+mn-cs"/>
              </a:rPr>
              <a:t> создана новая модель, учитывающая изгиб ТВС (блок 3), и рассчитан э</a:t>
            </a:r>
            <a:r>
              <a:rPr lang="ru-RU" sz="1200" b="0" i="0" kern="1200" dirty="0">
                <a:solidFill>
                  <a:schemeClr val="tx1"/>
                </a:solidFill>
                <a:effectLst/>
                <a:latin typeface="+mn-lt"/>
                <a:ea typeface="+mn-ea"/>
                <a:cs typeface="+mn-cs"/>
              </a:rPr>
              <a:t>ффективный коэффициент размножения нейтронов.</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kern="1200" dirty="0">
                <a:solidFill>
                  <a:schemeClr val="tx1"/>
                </a:solidFill>
                <a:effectLst/>
                <a:latin typeface="+mn-lt"/>
                <a:ea typeface="+mn-ea"/>
                <a:cs typeface="+mn-cs"/>
              </a:rPr>
              <a:t>Блок 5.</a:t>
            </a:r>
            <a:r>
              <a:rPr lang="ru-RU" sz="1200" b="1" i="0" kern="1200" baseline="0" dirty="0">
                <a:solidFill>
                  <a:schemeClr val="tx1"/>
                </a:solidFill>
                <a:effectLst/>
                <a:latin typeface="+mn-lt"/>
                <a:ea typeface="+mn-ea"/>
                <a:cs typeface="+mn-cs"/>
              </a:rPr>
              <a:t> Теоретический расчет. </a:t>
            </a:r>
            <a:r>
              <a:rPr lang="ru-RU" sz="1200" b="0" i="0" kern="1200" baseline="0" dirty="0">
                <a:solidFill>
                  <a:schemeClr val="tx1"/>
                </a:solidFill>
                <a:effectLst/>
                <a:latin typeface="+mn-lt"/>
                <a:ea typeface="+mn-ea"/>
                <a:cs typeface="+mn-cs"/>
              </a:rPr>
              <a:t>Далее при помощи теоретических формул (с использованием данных, полученных в блоке 4), было рассчитано влияние изгиба на реактивность.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kern="1200" baseline="0" dirty="0">
                <a:solidFill>
                  <a:schemeClr val="tx1"/>
                </a:solidFill>
                <a:effectLst/>
                <a:latin typeface="+mn-lt"/>
                <a:ea typeface="+mn-ea"/>
                <a:cs typeface="+mn-cs"/>
              </a:rPr>
              <a:t>Блок 6. Разработка модели расчета динамики пульсирующего реактора. </a:t>
            </a:r>
            <a:r>
              <a:rPr lang="ru-RU" sz="1200" b="0" i="0" kern="1200" baseline="0" dirty="0">
                <a:solidFill>
                  <a:schemeClr val="tx1"/>
                </a:solidFill>
                <a:effectLst/>
                <a:latin typeface="+mn-lt"/>
                <a:ea typeface="+mn-ea"/>
                <a:cs typeface="+mn-cs"/>
              </a:rPr>
              <a:t>В данный момент ведется разработка программного средства, которое учитывает полученные результаты Блоков 1-5 и позволяет давать быструю оценку устойчивости реактора.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kern="1200" baseline="0" dirty="0">
                <a:solidFill>
                  <a:schemeClr val="tx1"/>
                </a:solidFill>
                <a:effectLst/>
                <a:latin typeface="+mn-lt"/>
                <a:ea typeface="+mn-ea"/>
                <a:cs typeface="+mn-cs"/>
              </a:rPr>
              <a:t>На сегодняшний день, расчёты показали, что деформация ТВС порядка 0.1 мм может оказывать значительное влияние на реактивность реактора, что является важным фактором при оценке его устойчивости и должно учитываться при разработке нового источника нейтронов.</a:t>
            </a:r>
          </a:p>
          <a:p>
            <a:endParaRPr lang="en-US" dirty="0"/>
          </a:p>
        </p:txBody>
      </p:sp>
      <p:sp>
        <p:nvSpPr>
          <p:cNvPr id="4" name="Номер слайда 3"/>
          <p:cNvSpPr>
            <a:spLocks noGrp="1"/>
          </p:cNvSpPr>
          <p:nvPr>
            <p:ph type="sldNum" sz="quarter" idx="5"/>
          </p:nvPr>
        </p:nvSpPr>
        <p:spPr/>
        <p:txBody>
          <a:bodyPr/>
          <a:lstStyle/>
          <a:p>
            <a:fld id="{BF675759-CE8D-447E-8A22-A75B384F6DAF}" type="slidenum">
              <a:rPr lang="ru-RU" smtClean="0"/>
              <a:t>13</a:t>
            </a:fld>
            <a:endParaRPr lang="ru-RU"/>
          </a:p>
        </p:txBody>
      </p:sp>
    </p:spTree>
    <p:extLst>
      <p:ext uri="{BB962C8B-B14F-4D97-AF65-F5344CB8AC3E}">
        <p14:creationId xmlns:p14="http://schemas.microsoft.com/office/powerpoint/2010/main" val="2922006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BF675759-CE8D-447E-8A22-A75B384F6DAF}" type="slidenum">
              <a:rPr lang="ru-RU" smtClean="0"/>
              <a:t>14</a:t>
            </a:fld>
            <a:endParaRPr lang="ru-RU"/>
          </a:p>
        </p:txBody>
      </p:sp>
    </p:spTree>
    <p:extLst>
      <p:ext uri="{BB962C8B-B14F-4D97-AF65-F5344CB8AC3E}">
        <p14:creationId xmlns:p14="http://schemas.microsoft.com/office/powerpoint/2010/main" val="3651552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278D6C-CD71-0D0E-C198-3C2451726E57}"/>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CA1D89F-5A93-F576-28E3-A7063B6834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B953BC3-7B69-CA44-8142-6D1A3B012DFE}"/>
              </a:ext>
            </a:extLst>
          </p:cNvPr>
          <p:cNvSpPr>
            <a:spLocks noGrp="1"/>
          </p:cNvSpPr>
          <p:nvPr>
            <p:ph type="dt" sz="half" idx="10"/>
          </p:nvPr>
        </p:nvSpPr>
        <p:spPr>
          <a:xfrm>
            <a:off x="0" y="6492875"/>
            <a:ext cx="976745" cy="365125"/>
          </a:xfrm>
        </p:spPr>
        <p:txBody>
          <a:bodyPr/>
          <a:lstStyle/>
          <a:p>
            <a:r>
              <a:rPr lang="ru-RU"/>
              <a:t>24.06.2024</a:t>
            </a:r>
          </a:p>
        </p:txBody>
      </p:sp>
      <p:sp>
        <p:nvSpPr>
          <p:cNvPr id="5" name="Нижний колонтитул 4">
            <a:extLst>
              <a:ext uri="{FF2B5EF4-FFF2-40B4-BE49-F238E27FC236}">
                <a16:creationId xmlns:a16="http://schemas.microsoft.com/office/drawing/2014/main" id="{59F1B5CE-4DE8-FCA9-F828-0F3D6874143A}"/>
              </a:ext>
            </a:extLst>
          </p:cNvPr>
          <p:cNvSpPr>
            <a:spLocks noGrp="1"/>
          </p:cNvSpPr>
          <p:nvPr>
            <p:ph type="ftr" sz="quarter" idx="11"/>
          </p:nvPr>
        </p:nvSpPr>
        <p:spPr>
          <a:xfrm>
            <a:off x="4038600" y="6500380"/>
            <a:ext cx="4114800" cy="365125"/>
          </a:xfrm>
        </p:spPr>
        <p:txBody>
          <a:bodyPr/>
          <a:lstStyle/>
          <a:p>
            <a:r>
              <a:rPr lang="en-US"/>
              <a:t>59th meeting of the PAC for Condensed Matter Physics</a:t>
            </a:r>
            <a:endParaRPr lang="ru-RU" dirty="0"/>
          </a:p>
        </p:txBody>
      </p:sp>
      <p:sp>
        <p:nvSpPr>
          <p:cNvPr id="6" name="Номер слайда 5">
            <a:extLst>
              <a:ext uri="{FF2B5EF4-FFF2-40B4-BE49-F238E27FC236}">
                <a16:creationId xmlns:a16="http://schemas.microsoft.com/office/drawing/2014/main" id="{7271CC27-7819-3C11-387E-17CB11586083}"/>
              </a:ext>
            </a:extLst>
          </p:cNvPr>
          <p:cNvSpPr>
            <a:spLocks noGrp="1"/>
          </p:cNvSpPr>
          <p:nvPr>
            <p:ph type="sldNum" sz="quarter" idx="12"/>
          </p:nvPr>
        </p:nvSpPr>
        <p:spPr>
          <a:xfrm>
            <a:off x="11492344" y="6485514"/>
            <a:ext cx="699655" cy="365125"/>
          </a:xfrm>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2063281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19EA46-68D3-ED58-C1BE-01ACD8F5411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E37AE5A-6428-1667-062E-7AF19723EFE3}"/>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BA3BF50-B145-E560-F7D8-7B7630CB2187}"/>
              </a:ext>
            </a:extLst>
          </p:cNvPr>
          <p:cNvSpPr>
            <a:spLocks noGrp="1"/>
          </p:cNvSpPr>
          <p:nvPr>
            <p:ph type="dt" sz="half" idx="10"/>
          </p:nvPr>
        </p:nvSpPr>
        <p:spPr/>
        <p:txBody>
          <a:bodyPr/>
          <a:lstStyle/>
          <a:p>
            <a:r>
              <a:rPr lang="ru-RU"/>
              <a:t>24.06.2024</a:t>
            </a:r>
          </a:p>
        </p:txBody>
      </p:sp>
      <p:sp>
        <p:nvSpPr>
          <p:cNvPr id="5" name="Нижний колонтитул 4">
            <a:extLst>
              <a:ext uri="{FF2B5EF4-FFF2-40B4-BE49-F238E27FC236}">
                <a16:creationId xmlns:a16="http://schemas.microsoft.com/office/drawing/2014/main" id="{EC4955B0-1082-8225-789C-20EDBC5637D1}"/>
              </a:ext>
            </a:extLst>
          </p:cNvPr>
          <p:cNvSpPr>
            <a:spLocks noGrp="1"/>
          </p:cNvSpPr>
          <p:nvPr>
            <p:ph type="ftr" sz="quarter" idx="11"/>
          </p:nvPr>
        </p:nvSpPr>
        <p:spPr/>
        <p:txBody>
          <a:bodyPr/>
          <a:lstStyle/>
          <a:p>
            <a:r>
              <a:rPr lang="en-US"/>
              <a:t>59th meeting of the PAC for Condensed Matter Physics</a:t>
            </a:r>
            <a:endParaRPr lang="ru-RU"/>
          </a:p>
        </p:txBody>
      </p:sp>
      <p:sp>
        <p:nvSpPr>
          <p:cNvPr id="6" name="Номер слайда 5">
            <a:extLst>
              <a:ext uri="{FF2B5EF4-FFF2-40B4-BE49-F238E27FC236}">
                <a16:creationId xmlns:a16="http://schemas.microsoft.com/office/drawing/2014/main" id="{AA93BC5A-23F5-285F-98C0-83085CA0546C}"/>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596571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C593B4A-6699-DE51-5BF5-080471147B3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DB3C826-6F59-E85A-9CC6-FA21912C66D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50CE1B3-B4E9-D551-0154-61EA7045E3D1}"/>
              </a:ext>
            </a:extLst>
          </p:cNvPr>
          <p:cNvSpPr>
            <a:spLocks noGrp="1"/>
          </p:cNvSpPr>
          <p:nvPr>
            <p:ph type="dt" sz="half" idx="10"/>
          </p:nvPr>
        </p:nvSpPr>
        <p:spPr/>
        <p:txBody>
          <a:bodyPr/>
          <a:lstStyle/>
          <a:p>
            <a:r>
              <a:rPr lang="ru-RU"/>
              <a:t>24.06.2024</a:t>
            </a:r>
          </a:p>
        </p:txBody>
      </p:sp>
      <p:sp>
        <p:nvSpPr>
          <p:cNvPr id="5" name="Нижний колонтитул 4">
            <a:extLst>
              <a:ext uri="{FF2B5EF4-FFF2-40B4-BE49-F238E27FC236}">
                <a16:creationId xmlns:a16="http://schemas.microsoft.com/office/drawing/2014/main" id="{178C5166-91CF-977A-8D14-49913F6D7436}"/>
              </a:ext>
            </a:extLst>
          </p:cNvPr>
          <p:cNvSpPr>
            <a:spLocks noGrp="1"/>
          </p:cNvSpPr>
          <p:nvPr>
            <p:ph type="ftr" sz="quarter" idx="11"/>
          </p:nvPr>
        </p:nvSpPr>
        <p:spPr/>
        <p:txBody>
          <a:bodyPr/>
          <a:lstStyle/>
          <a:p>
            <a:r>
              <a:rPr lang="en-US"/>
              <a:t>59th meeting of the PAC for Condensed Matter Physics</a:t>
            </a:r>
            <a:endParaRPr lang="ru-RU"/>
          </a:p>
        </p:txBody>
      </p:sp>
      <p:sp>
        <p:nvSpPr>
          <p:cNvPr id="6" name="Номер слайда 5">
            <a:extLst>
              <a:ext uri="{FF2B5EF4-FFF2-40B4-BE49-F238E27FC236}">
                <a16:creationId xmlns:a16="http://schemas.microsoft.com/office/drawing/2014/main" id="{1BA7F4E1-B1DF-4083-6D99-FE426952CE11}"/>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26885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677EE1-BE23-79BA-AA9C-8DD3534632A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45D82D5-CE99-867E-892A-A6FF9FBC2B8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734808B-91DA-A20A-7E34-EB5C937E971C}"/>
              </a:ext>
            </a:extLst>
          </p:cNvPr>
          <p:cNvSpPr>
            <a:spLocks noGrp="1"/>
          </p:cNvSpPr>
          <p:nvPr>
            <p:ph type="dt" sz="half" idx="10"/>
          </p:nvPr>
        </p:nvSpPr>
        <p:spPr/>
        <p:txBody>
          <a:bodyPr/>
          <a:lstStyle/>
          <a:p>
            <a:r>
              <a:rPr lang="ru-RU"/>
              <a:t>24.06.2024</a:t>
            </a:r>
          </a:p>
        </p:txBody>
      </p:sp>
      <p:sp>
        <p:nvSpPr>
          <p:cNvPr id="5" name="Нижний колонтитул 4">
            <a:extLst>
              <a:ext uri="{FF2B5EF4-FFF2-40B4-BE49-F238E27FC236}">
                <a16:creationId xmlns:a16="http://schemas.microsoft.com/office/drawing/2014/main" id="{41339DDD-D0F1-5C98-258E-5C8D2A6E27FF}"/>
              </a:ext>
            </a:extLst>
          </p:cNvPr>
          <p:cNvSpPr>
            <a:spLocks noGrp="1"/>
          </p:cNvSpPr>
          <p:nvPr>
            <p:ph type="ftr" sz="quarter" idx="11"/>
          </p:nvPr>
        </p:nvSpPr>
        <p:spPr/>
        <p:txBody>
          <a:bodyPr/>
          <a:lstStyle/>
          <a:p>
            <a:r>
              <a:rPr lang="en-US"/>
              <a:t>59th meeting of the PAC for Condensed Matter Physics</a:t>
            </a:r>
            <a:endParaRPr lang="ru-RU"/>
          </a:p>
        </p:txBody>
      </p:sp>
      <p:sp>
        <p:nvSpPr>
          <p:cNvPr id="6" name="Номер слайда 5">
            <a:extLst>
              <a:ext uri="{FF2B5EF4-FFF2-40B4-BE49-F238E27FC236}">
                <a16:creationId xmlns:a16="http://schemas.microsoft.com/office/drawing/2014/main" id="{BB0A682A-5945-22DB-1CC0-F1EE6275EA35}"/>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725739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D77587-091A-7199-0E15-59D153A56F9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1A8141D-699E-662A-397D-EE7BE048A3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B09C4E1-3EAF-E044-7B2C-CBAD59E6828C}"/>
              </a:ext>
            </a:extLst>
          </p:cNvPr>
          <p:cNvSpPr>
            <a:spLocks noGrp="1"/>
          </p:cNvSpPr>
          <p:nvPr>
            <p:ph type="dt" sz="half" idx="10"/>
          </p:nvPr>
        </p:nvSpPr>
        <p:spPr/>
        <p:txBody>
          <a:bodyPr/>
          <a:lstStyle/>
          <a:p>
            <a:r>
              <a:rPr lang="ru-RU"/>
              <a:t>24.06.2024</a:t>
            </a:r>
          </a:p>
        </p:txBody>
      </p:sp>
      <p:sp>
        <p:nvSpPr>
          <p:cNvPr id="5" name="Нижний колонтитул 4">
            <a:extLst>
              <a:ext uri="{FF2B5EF4-FFF2-40B4-BE49-F238E27FC236}">
                <a16:creationId xmlns:a16="http://schemas.microsoft.com/office/drawing/2014/main" id="{072D2DDE-4E80-B7D1-8C8C-BAAD845A7B8A}"/>
              </a:ext>
            </a:extLst>
          </p:cNvPr>
          <p:cNvSpPr>
            <a:spLocks noGrp="1"/>
          </p:cNvSpPr>
          <p:nvPr>
            <p:ph type="ftr" sz="quarter" idx="11"/>
          </p:nvPr>
        </p:nvSpPr>
        <p:spPr/>
        <p:txBody>
          <a:bodyPr/>
          <a:lstStyle/>
          <a:p>
            <a:r>
              <a:rPr lang="en-US"/>
              <a:t>59th meeting of the PAC for Condensed Matter Physics</a:t>
            </a:r>
            <a:endParaRPr lang="ru-RU"/>
          </a:p>
        </p:txBody>
      </p:sp>
      <p:sp>
        <p:nvSpPr>
          <p:cNvPr id="6" name="Номер слайда 5">
            <a:extLst>
              <a:ext uri="{FF2B5EF4-FFF2-40B4-BE49-F238E27FC236}">
                <a16:creationId xmlns:a16="http://schemas.microsoft.com/office/drawing/2014/main" id="{367D2EA8-BD7F-1B99-5F85-27E2E64B1AEB}"/>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36404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08A64D-1AB2-612D-3931-9290113223C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5EEC4F8-78FE-D78F-6BE5-A264AA5D394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EF3D165-77E5-7F03-0EC6-22CDD5F69DB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8A74DDB-C77C-044B-9F81-51162771CA1E}"/>
              </a:ext>
            </a:extLst>
          </p:cNvPr>
          <p:cNvSpPr>
            <a:spLocks noGrp="1"/>
          </p:cNvSpPr>
          <p:nvPr>
            <p:ph type="dt" sz="half" idx="10"/>
          </p:nvPr>
        </p:nvSpPr>
        <p:spPr/>
        <p:txBody>
          <a:bodyPr/>
          <a:lstStyle/>
          <a:p>
            <a:r>
              <a:rPr lang="ru-RU"/>
              <a:t>24.06.2024</a:t>
            </a:r>
          </a:p>
        </p:txBody>
      </p:sp>
      <p:sp>
        <p:nvSpPr>
          <p:cNvPr id="6" name="Нижний колонтитул 5">
            <a:extLst>
              <a:ext uri="{FF2B5EF4-FFF2-40B4-BE49-F238E27FC236}">
                <a16:creationId xmlns:a16="http://schemas.microsoft.com/office/drawing/2014/main" id="{984A27EB-4F8B-C2EB-4347-C9829F26F11F}"/>
              </a:ext>
            </a:extLst>
          </p:cNvPr>
          <p:cNvSpPr>
            <a:spLocks noGrp="1"/>
          </p:cNvSpPr>
          <p:nvPr>
            <p:ph type="ftr" sz="quarter" idx="11"/>
          </p:nvPr>
        </p:nvSpPr>
        <p:spPr/>
        <p:txBody>
          <a:bodyPr/>
          <a:lstStyle/>
          <a:p>
            <a:r>
              <a:rPr lang="en-US"/>
              <a:t>59th meeting of the PAC for Condensed Matter Physics</a:t>
            </a:r>
            <a:endParaRPr lang="ru-RU"/>
          </a:p>
        </p:txBody>
      </p:sp>
      <p:sp>
        <p:nvSpPr>
          <p:cNvPr id="7" name="Номер слайда 6">
            <a:extLst>
              <a:ext uri="{FF2B5EF4-FFF2-40B4-BE49-F238E27FC236}">
                <a16:creationId xmlns:a16="http://schemas.microsoft.com/office/drawing/2014/main" id="{5843FA59-65C1-8AC6-7710-DCAB16FC2953}"/>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45800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2BA31C-7C4C-BA70-F394-F00AC892C99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2BA2F6C-63E3-F513-5088-725E266F11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AB1244C-D29E-A09D-AB00-CA9314354099}"/>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BDCC1E1-1691-26A2-5E5E-23C99F75D5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F244100-8748-65FC-8ED4-045B67CC99E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3F30E34-A186-5BB0-5CAE-FDA484CAABDE}"/>
              </a:ext>
            </a:extLst>
          </p:cNvPr>
          <p:cNvSpPr>
            <a:spLocks noGrp="1"/>
          </p:cNvSpPr>
          <p:nvPr>
            <p:ph type="dt" sz="half" idx="10"/>
          </p:nvPr>
        </p:nvSpPr>
        <p:spPr/>
        <p:txBody>
          <a:bodyPr/>
          <a:lstStyle/>
          <a:p>
            <a:r>
              <a:rPr lang="ru-RU"/>
              <a:t>24.06.2024</a:t>
            </a:r>
          </a:p>
        </p:txBody>
      </p:sp>
      <p:sp>
        <p:nvSpPr>
          <p:cNvPr id="8" name="Нижний колонтитул 7">
            <a:extLst>
              <a:ext uri="{FF2B5EF4-FFF2-40B4-BE49-F238E27FC236}">
                <a16:creationId xmlns:a16="http://schemas.microsoft.com/office/drawing/2014/main" id="{845F5994-2EBF-F38A-F8E6-F28A4ACC68AB}"/>
              </a:ext>
            </a:extLst>
          </p:cNvPr>
          <p:cNvSpPr>
            <a:spLocks noGrp="1"/>
          </p:cNvSpPr>
          <p:nvPr>
            <p:ph type="ftr" sz="quarter" idx="11"/>
          </p:nvPr>
        </p:nvSpPr>
        <p:spPr/>
        <p:txBody>
          <a:bodyPr/>
          <a:lstStyle/>
          <a:p>
            <a:r>
              <a:rPr lang="en-US"/>
              <a:t>59th meeting of the PAC for Condensed Matter Physics</a:t>
            </a:r>
            <a:endParaRPr lang="ru-RU"/>
          </a:p>
        </p:txBody>
      </p:sp>
      <p:sp>
        <p:nvSpPr>
          <p:cNvPr id="9" name="Номер слайда 8">
            <a:extLst>
              <a:ext uri="{FF2B5EF4-FFF2-40B4-BE49-F238E27FC236}">
                <a16:creationId xmlns:a16="http://schemas.microsoft.com/office/drawing/2014/main" id="{EC075DD3-823F-790E-54AC-9635D3C7523B}"/>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333829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25AC60-B925-01A5-7E72-B1976786834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CFD547C-769F-1E39-A950-814E3E8C2D1E}"/>
              </a:ext>
            </a:extLst>
          </p:cNvPr>
          <p:cNvSpPr>
            <a:spLocks noGrp="1"/>
          </p:cNvSpPr>
          <p:nvPr>
            <p:ph type="dt" sz="half" idx="10"/>
          </p:nvPr>
        </p:nvSpPr>
        <p:spPr/>
        <p:txBody>
          <a:bodyPr/>
          <a:lstStyle/>
          <a:p>
            <a:r>
              <a:rPr lang="ru-RU"/>
              <a:t>24.06.2024</a:t>
            </a:r>
          </a:p>
        </p:txBody>
      </p:sp>
      <p:sp>
        <p:nvSpPr>
          <p:cNvPr id="4" name="Нижний колонтитул 3">
            <a:extLst>
              <a:ext uri="{FF2B5EF4-FFF2-40B4-BE49-F238E27FC236}">
                <a16:creationId xmlns:a16="http://schemas.microsoft.com/office/drawing/2014/main" id="{EAD4EF2E-AE8C-AE45-B9BF-B2DB6D1C80C7}"/>
              </a:ext>
            </a:extLst>
          </p:cNvPr>
          <p:cNvSpPr>
            <a:spLocks noGrp="1"/>
          </p:cNvSpPr>
          <p:nvPr>
            <p:ph type="ftr" sz="quarter" idx="11"/>
          </p:nvPr>
        </p:nvSpPr>
        <p:spPr/>
        <p:txBody>
          <a:bodyPr/>
          <a:lstStyle/>
          <a:p>
            <a:r>
              <a:rPr lang="en-US"/>
              <a:t>59th meeting of the PAC for Condensed Matter Physics</a:t>
            </a:r>
            <a:endParaRPr lang="ru-RU"/>
          </a:p>
        </p:txBody>
      </p:sp>
      <p:sp>
        <p:nvSpPr>
          <p:cNvPr id="5" name="Номер слайда 4">
            <a:extLst>
              <a:ext uri="{FF2B5EF4-FFF2-40B4-BE49-F238E27FC236}">
                <a16:creationId xmlns:a16="http://schemas.microsoft.com/office/drawing/2014/main" id="{7125D9DF-996F-A5B0-BF65-2DA803FD5718}"/>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402011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F5C26D6-09B5-997F-C2E7-7915A934A6AE}"/>
              </a:ext>
            </a:extLst>
          </p:cNvPr>
          <p:cNvSpPr>
            <a:spLocks noGrp="1"/>
          </p:cNvSpPr>
          <p:nvPr>
            <p:ph type="dt" sz="half" idx="10"/>
          </p:nvPr>
        </p:nvSpPr>
        <p:spPr/>
        <p:txBody>
          <a:bodyPr/>
          <a:lstStyle/>
          <a:p>
            <a:r>
              <a:rPr lang="ru-RU"/>
              <a:t>24.06.2024</a:t>
            </a:r>
          </a:p>
        </p:txBody>
      </p:sp>
      <p:sp>
        <p:nvSpPr>
          <p:cNvPr id="3" name="Нижний колонтитул 2">
            <a:extLst>
              <a:ext uri="{FF2B5EF4-FFF2-40B4-BE49-F238E27FC236}">
                <a16:creationId xmlns:a16="http://schemas.microsoft.com/office/drawing/2014/main" id="{DA6BFAD6-F13B-66F8-2CDD-9FF6A58D3F47}"/>
              </a:ext>
            </a:extLst>
          </p:cNvPr>
          <p:cNvSpPr>
            <a:spLocks noGrp="1"/>
          </p:cNvSpPr>
          <p:nvPr>
            <p:ph type="ftr" sz="quarter" idx="11"/>
          </p:nvPr>
        </p:nvSpPr>
        <p:spPr/>
        <p:txBody>
          <a:bodyPr/>
          <a:lstStyle/>
          <a:p>
            <a:r>
              <a:rPr lang="en-US"/>
              <a:t>59th meeting of the PAC for Condensed Matter Physics</a:t>
            </a:r>
            <a:endParaRPr lang="ru-RU"/>
          </a:p>
        </p:txBody>
      </p:sp>
      <p:sp>
        <p:nvSpPr>
          <p:cNvPr id="4" name="Номер слайда 3">
            <a:extLst>
              <a:ext uri="{FF2B5EF4-FFF2-40B4-BE49-F238E27FC236}">
                <a16:creationId xmlns:a16="http://schemas.microsoft.com/office/drawing/2014/main" id="{0CC8C296-DD95-AEE2-23A8-789F6336EDC3}"/>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4123831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9CDAEE-5DDC-9F40-FD27-10FBE50B582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FDE9F311-DEBF-B837-FBDF-51BBE821F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A2114A3-BB33-F77C-CE4C-FEDD055648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EF27330-9CC9-A66B-6153-814DF4CB4543}"/>
              </a:ext>
            </a:extLst>
          </p:cNvPr>
          <p:cNvSpPr>
            <a:spLocks noGrp="1"/>
          </p:cNvSpPr>
          <p:nvPr>
            <p:ph type="dt" sz="half" idx="10"/>
          </p:nvPr>
        </p:nvSpPr>
        <p:spPr/>
        <p:txBody>
          <a:bodyPr/>
          <a:lstStyle/>
          <a:p>
            <a:r>
              <a:rPr lang="ru-RU"/>
              <a:t>24.06.2024</a:t>
            </a:r>
          </a:p>
        </p:txBody>
      </p:sp>
      <p:sp>
        <p:nvSpPr>
          <p:cNvPr id="6" name="Нижний колонтитул 5">
            <a:extLst>
              <a:ext uri="{FF2B5EF4-FFF2-40B4-BE49-F238E27FC236}">
                <a16:creationId xmlns:a16="http://schemas.microsoft.com/office/drawing/2014/main" id="{4EC8420D-CE6E-747C-1E2A-28956ADB5A83}"/>
              </a:ext>
            </a:extLst>
          </p:cNvPr>
          <p:cNvSpPr>
            <a:spLocks noGrp="1"/>
          </p:cNvSpPr>
          <p:nvPr>
            <p:ph type="ftr" sz="quarter" idx="11"/>
          </p:nvPr>
        </p:nvSpPr>
        <p:spPr/>
        <p:txBody>
          <a:bodyPr/>
          <a:lstStyle/>
          <a:p>
            <a:r>
              <a:rPr lang="en-US"/>
              <a:t>59th meeting of the PAC for Condensed Matter Physics</a:t>
            </a:r>
            <a:endParaRPr lang="ru-RU"/>
          </a:p>
        </p:txBody>
      </p:sp>
      <p:sp>
        <p:nvSpPr>
          <p:cNvPr id="7" name="Номер слайда 6">
            <a:extLst>
              <a:ext uri="{FF2B5EF4-FFF2-40B4-BE49-F238E27FC236}">
                <a16:creationId xmlns:a16="http://schemas.microsoft.com/office/drawing/2014/main" id="{3D9AF544-1343-5189-9438-F2BEA89CAD3F}"/>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30021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55021D-5EBD-781A-5A09-42BD9092B01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329FB43-9225-A44E-F855-5F9DAA3FB0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38A25C18-6553-A47B-CE10-EDE341869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F91F1BF-D10F-1141-2AB1-8CB802EF346D}"/>
              </a:ext>
            </a:extLst>
          </p:cNvPr>
          <p:cNvSpPr>
            <a:spLocks noGrp="1"/>
          </p:cNvSpPr>
          <p:nvPr>
            <p:ph type="dt" sz="half" idx="10"/>
          </p:nvPr>
        </p:nvSpPr>
        <p:spPr/>
        <p:txBody>
          <a:bodyPr/>
          <a:lstStyle/>
          <a:p>
            <a:r>
              <a:rPr lang="ru-RU"/>
              <a:t>24.06.2024</a:t>
            </a:r>
          </a:p>
        </p:txBody>
      </p:sp>
      <p:sp>
        <p:nvSpPr>
          <p:cNvPr id="6" name="Нижний колонтитул 5">
            <a:extLst>
              <a:ext uri="{FF2B5EF4-FFF2-40B4-BE49-F238E27FC236}">
                <a16:creationId xmlns:a16="http://schemas.microsoft.com/office/drawing/2014/main" id="{26DAEE3D-1F7D-F426-E737-52A7A0D34D21}"/>
              </a:ext>
            </a:extLst>
          </p:cNvPr>
          <p:cNvSpPr>
            <a:spLocks noGrp="1"/>
          </p:cNvSpPr>
          <p:nvPr>
            <p:ph type="ftr" sz="quarter" idx="11"/>
          </p:nvPr>
        </p:nvSpPr>
        <p:spPr/>
        <p:txBody>
          <a:bodyPr/>
          <a:lstStyle/>
          <a:p>
            <a:r>
              <a:rPr lang="en-US"/>
              <a:t>59th meeting of the PAC for Condensed Matter Physics</a:t>
            </a:r>
            <a:endParaRPr lang="ru-RU"/>
          </a:p>
        </p:txBody>
      </p:sp>
      <p:sp>
        <p:nvSpPr>
          <p:cNvPr id="7" name="Номер слайда 6">
            <a:extLst>
              <a:ext uri="{FF2B5EF4-FFF2-40B4-BE49-F238E27FC236}">
                <a16:creationId xmlns:a16="http://schemas.microsoft.com/office/drawing/2014/main" id="{DE74C7FF-29E0-8132-C55A-62B628898EC2}"/>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241672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A170C2-CD4A-1A68-74BA-3D7AD41A0F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2C1717B-F1D9-808E-17CB-47CA012B77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9CC5CC3-461F-ACBA-8039-68F2A7A9E7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a:t>24.06.2024</a:t>
            </a:r>
          </a:p>
        </p:txBody>
      </p:sp>
      <p:sp>
        <p:nvSpPr>
          <p:cNvPr id="5" name="Нижний колонтитул 4">
            <a:extLst>
              <a:ext uri="{FF2B5EF4-FFF2-40B4-BE49-F238E27FC236}">
                <a16:creationId xmlns:a16="http://schemas.microsoft.com/office/drawing/2014/main" id="{47BC50A0-18B8-6B2B-F756-4F720F09C4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59th meeting of the PAC for Condensed Matter Physics</a:t>
            </a:r>
            <a:endParaRPr lang="ru-RU"/>
          </a:p>
        </p:txBody>
      </p:sp>
      <p:sp>
        <p:nvSpPr>
          <p:cNvPr id="6" name="Номер слайда 5">
            <a:extLst>
              <a:ext uri="{FF2B5EF4-FFF2-40B4-BE49-F238E27FC236}">
                <a16:creationId xmlns:a16="http://schemas.microsoft.com/office/drawing/2014/main" id="{B3453A25-3154-3B61-B60B-24CB1DF15C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BAC1C-CC7F-4E88-9759-5217FD4A440E}" type="slidenum">
              <a:rPr lang="ru-RU" smtClean="0"/>
              <a:t>‹#›</a:t>
            </a:fld>
            <a:endParaRPr lang="ru-RU"/>
          </a:p>
        </p:txBody>
      </p:sp>
    </p:spTree>
    <p:extLst>
      <p:ext uri="{BB962C8B-B14F-4D97-AF65-F5344CB8AC3E}">
        <p14:creationId xmlns:p14="http://schemas.microsoft.com/office/powerpoint/2010/main" val="2511158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gif"/><Relationship Id="rId7"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hyperlink" Target="http://flnph.jinr.ru/images/content/Books/Blok.pdf"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package" Target="../embeddings/_________Microsoft_Visio12222221.vsdx"/><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package" Target="../embeddings/_________Microsoft_Visio12222222.vsdx"/><Relationship Id="rId7" Type="http://schemas.openxmlformats.org/officeDocument/2006/relationships/image" Target="../media/image10.tiff"/><Relationship Id="rId2" Type="http://schemas.openxmlformats.org/officeDocument/2006/relationships/image" Target="../media/image6.emf"/><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EC8EA27-C01A-6675-E892-AEABF693749F}"/>
              </a:ext>
            </a:extLst>
          </p:cNvPr>
          <p:cNvSpPr txBox="1"/>
          <p:nvPr/>
        </p:nvSpPr>
        <p:spPr>
          <a:xfrm>
            <a:off x="4951243" y="3952036"/>
            <a:ext cx="2167581" cy="523220"/>
          </a:xfrm>
          <a:prstGeom prst="rect">
            <a:avLst/>
          </a:prstGeom>
          <a:noFill/>
        </p:spPr>
        <p:txBody>
          <a:bodyPr wrap="none" rtlCol="0">
            <a:spAutoFit/>
          </a:bodyPr>
          <a:lstStyle/>
          <a:p>
            <a:r>
              <a:rPr lang="en-US" sz="2800" dirty="0"/>
              <a:t>Egor Lychagin</a:t>
            </a:r>
            <a:endParaRPr lang="ru-RU" sz="2800" dirty="0"/>
          </a:p>
        </p:txBody>
      </p:sp>
      <p:sp>
        <p:nvSpPr>
          <p:cNvPr id="19" name="Прямоугольник 18">
            <a:extLst>
              <a:ext uri="{FF2B5EF4-FFF2-40B4-BE49-F238E27FC236}">
                <a16:creationId xmlns:a16="http://schemas.microsoft.com/office/drawing/2014/main" id="{4FC7BA7B-6F92-CF60-D79B-7A832ABF15D5}"/>
              </a:ext>
            </a:extLst>
          </p:cNvPr>
          <p:cNvSpPr/>
          <p:nvPr/>
        </p:nvSpPr>
        <p:spPr>
          <a:xfrm>
            <a:off x="1098330" y="1545576"/>
            <a:ext cx="10403983" cy="1754326"/>
          </a:xfrm>
          <a:prstGeom prst="rect">
            <a:avLst/>
          </a:prstGeom>
          <a:noFill/>
        </p:spPr>
        <p:txBody>
          <a:bodyPr wrap="square" lIns="91440" tIns="45720" rIns="91440" bIns="45720">
            <a:spAutoFit/>
          </a:bodyPr>
          <a:lstStyle/>
          <a:p>
            <a:pPr algn="ctr"/>
            <a:r>
              <a:rPr lang="en-US" sz="5400" b="1" dirty="0">
                <a:ln w="0"/>
                <a:solidFill>
                  <a:srgbClr val="354A9E"/>
                </a:solidFill>
                <a:effectLst>
                  <a:reflection blurRad="6350" stA="53000" endA="300" endPos="35500" dir="5400000" sy="-90000" algn="bl" rotWithShape="0"/>
                </a:effectLst>
              </a:rPr>
              <a:t>Status of work on the project of </a:t>
            </a:r>
            <a:br>
              <a:rPr lang="en-US" sz="5400" b="1" dirty="0">
                <a:ln w="0"/>
                <a:solidFill>
                  <a:srgbClr val="354A9E"/>
                </a:solidFill>
                <a:effectLst>
                  <a:reflection blurRad="6350" stA="53000" endA="300" endPos="35500" dir="5400000" sy="-90000" algn="bl" rotWithShape="0"/>
                </a:effectLst>
              </a:rPr>
            </a:br>
            <a:r>
              <a:rPr lang="en-US" sz="5400" b="1" dirty="0">
                <a:ln w="0"/>
                <a:solidFill>
                  <a:srgbClr val="354A9E"/>
                </a:solidFill>
                <a:effectLst>
                  <a:reflection blurRad="6350" stA="53000" endA="300" endPos="35500" dir="5400000" sy="-90000" algn="bl" rotWithShape="0"/>
                </a:effectLst>
              </a:rPr>
              <a:t>the new neutron source</a:t>
            </a:r>
            <a:endParaRPr lang="ru-RU" sz="5400" b="1" dirty="0">
              <a:ln w="0"/>
              <a:solidFill>
                <a:srgbClr val="354A9E"/>
              </a:solidFill>
              <a:effectLst>
                <a:reflection blurRad="6350" stA="53000" endA="300" endPos="35500" dir="5400000" sy="-90000" algn="bl" rotWithShape="0"/>
              </a:effectLst>
            </a:endParaRPr>
          </a:p>
        </p:txBody>
      </p:sp>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a:xfrm>
            <a:off x="0" y="6485513"/>
            <a:ext cx="949036" cy="365125"/>
          </a:xfrm>
        </p:spPr>
        <p:txBody>
          <a:bodyPr/>
          <a:lstStyle/>
          <a:p>
            <a:r>
              <a:rPr lang="ru-RU"/>
              <a:t>24.06.2024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1</a:t>
            </a:fld>
            <a:endParaRPr lang="ru-RU"/>
          </a:p>
        </p:txBody>
      </p:sp>
      <p:sp>
        <p:nvSpPr>
          <p:cNvPr id="3" name="TextBox 2">
            <a:extLst>
              <a:ext uri="{FF2B5EF4-FFF2-40B4-BE49-F238E27FC236}">
                <a16:creationId xmlns:a16="http://schemas.microsoft.com/office/drawing/2014/main" id="{701648A4-9AFE-2542-B0C3-6A30DA789B03}"/>
              </a:ext>
            </a:extLst>
          </p:cNvPr>
          <p:cNvSpPr txBox="1"/>
          <p:nvPr/>
        </p:nvSpPr>
        <p:spPr>
          <a:xfrm>
            <a:off x="3288632" y="4708568"/>
            <a:ext cx="6023380" cy="584775"/>
          </a:xfrm>
          <a:prstGeom prst="rect">
            <a:avLst/>
          </a:prstGeom>
          <a:noFill/>
        </p:spPr>
        <p:txBody>
          <a:bodyPr wrap="none" rtlCol="0">
            <a:spAutoFit/>
          </a:bodyPr>
          <a:lstStyle/>
          <a:p>
            <a:r>
              <a:rPr lang="en-US" sz="3200" i="1" dirty="0"/>
              <a:t>Joint Institute for Nuclear Research</a:t>
            </a:r>
          </a:p>
        </p:txBody>
      </p:sp>
      <p:sp>
        <p:nvSpPr>
          <p:cNvPr id="4" name="Нижний колонтитул 3">
            <a:extLst>
              <a:ext uri="{FF2B5EF4-FFF2-40B4-BE49-F238E27FC236}">
                <a16:creationId xmlns:a16="http://schemas.microsoft.com/office/drawing/2014/main" id="{12E13F4E-8E2C-B406-80E9-0935BA8E9CF2}"/>
              </a:ext>
            </a:extLst>
          </p:cNvPr>
          <p:cNvSpPr>
            <a:spLocks noGrp="1"/>
          </p:cNvSpPr>
          <p:nvPr>
            <p:ph type="ftr" sz="quarter" idx="11"/>
          </p:nvPr>
        </p:nvSpPr>
        <p:spPr/>
        <p:txBody>
          <a:bodyPr/>
          <a:lstStyle/>
          <a:p>
            <a:r>
              <a:rPr lang="en-US"/>
              <a:t>59th meeting of the PAC for Condensed Matter Physics</a:t>
            </a:r>
            <a:endParaRPr lang="ru-RU" dirty="0"/>
          </a:p>
        </p:txBody>
      </p:sp>
    </p:spTree>
    <p:extLst>
      <p:ext uri="{BB962C8B-B14F-4D97-AF65-F5344CB8AC3E}">
        <p14:creationId xmlns:p14="http://schemas.microsoft.com/office/powerpoint/2010/main" val="98517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C9980889-7B3A-DB87-F002-BD560F3E5223}"/>
              </a:ext>
            </a:extLst>
          </p:cNvPr>
          <p:cNvPicPr>
            <a:picLocks noChangeAspect="1"/>
          </p:cNvPicPr>
          <p:nvPr/>
        </p:nvPicPr>
        <p:blipFill>
          <a:blip r:embed="rId2"/>
          <a:stretch>
            <a:fillRect/>
          </a:stretch>
        </p:blipFill>
        <p:spPr>
          <a:xfrm>
            <a:off x="235130" y="2030582"/>
            <a:ext cx="2148953" cy="1287384"/>
          </a:xfrm>
          <a:prstGeom prst="rect">
            <a:avLst/>
          </a:prstGeom>
        </p:spPr>
      </p:pic>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r>
              <a:rPr lang="ru-RU"/>
              <a:t>24.06.2024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10</a:t>
            </a:fld>
            <a:endParaRPr lang="ru-RU"/>
          </a:p>
        </p:txBody>
      </p:sp>
      <p:sp>
        <p:nvSpPr>
          <p:cNvPr id="3" name="Нижний колонтитул 2">
            <a:extLst>
              <a:ext uri="{FF2B5EF4-FFF2-40B4-BE49-F238E27FC236}">
                <a16:creationId xmlns:a16="http://schemas.microsoft.com/office/drawing/2014/main" id="{D77731A5-D8D9-38D1-3D78-381E8CEFEB76}"/>
              </a:ext>
            </a:extLst>
          </p:cNvPr>
          <p:cNvSpPr>
            <a:spLocks noGrp="1"/>
          </p:cNvSpPr>
          <p:nvPr>
            <p:ph type="ftr" sz="quarter" idx="11"/>
          </p:nvPr>
        </p:nvSpPr>
        <p:spPr/>
        <p:txBody>
          <a:bodyPr/>
          <a:lstStyle/>
          <a:p>
            <a:r>
              <a:rPr lang="en-US"/>
              <a:t>59th meeting of the PAC for Condensed Matter Physics</a:t>
            </a:r>
            <a:endParaRPr lang="ru-RU" dirty="0"/>
          </a:p>
        </p:txBody>
      </p:sp>
      <p:sp>
        <p:nvSpPr>
          <p:cNvPr id="4" name="TextBox 3">
            <a:extLst>
              <a:ext uri="{FF2B5EF4-FFF2-40B4-BE49-F238E27FC236}">
                <a16:creationId xmlns:a16="http://schemas.microsoft.com/office/drawing/2014/main" id="{FFFF82A2-81BD-1A76-3AE6-010CAFF8376E}"/>
              </a:ext>
            </a:extLst>
          </p:cNvPr>
          <p:cNvSpPr txBox="1"/>
          <p:nvPr/>
        </p:nvSpPr>
        <p:spPr>
          <a:xfrm>
            <a:off x="235130" y="1325880"/>
            <a:ext cx="1528355" cy="461665"/>
          </a:xfrm>
          <a:prstGeom prst="rect">
            <a:avLst/>
          </a:prstGeom>
          <a:noFill/>
        </p:spPr>
        <p:txBody>
          <a:bodyPr wrap="square" rtlCol="0">
            <a:spAutoFit/>
          </a:bodyPr>
          <a:lstStyle/>
          <a:p>
            <a:r>
              <a:rPr lang="en-US" sz="2400" b="1" dirty="0"/>
              <a:t>2023-2024</a:t>
            </a:r>
            <a:endParaRPr lang="ru-RU" sz="2400" b="1" dirty="0"/>
          </a:p>
        </p:txBody>
      </p:sp>
      <p:sp>
        <p:nvSpPr>
          <p:cNvPr id="6" name="TextBox 5">
            <a:extLst>
              <a:ext uri="{FF2B5EF4-FFF2-40B4-BE49-F238E27FC236}">
                <a16:creationId xmlns:a16="http://schemas.microsoft.com/office/drawing/2014/main" id="{054A3FB3-913F-B639-1B22-3E8ECBE73226}"/>
              </a:ext>
            </a:extLst>
          </p:cNvPr>
          <p:cNvSpPr txBox="1"/>
          <p:nvPr/>
        </p:nvSpPr>
        <p:spPr>
          <a:xfrm>
            <a:off x="2190751" y="818048"/>
            <a:ext cx="9766119" cy="1477328"/>
          </a:xfrm>
          <a:prstGeom prst="rect">
            <a:avLst/>
          </a:prstGeom>
          <a:noFill/>
        </p:spPr>
        <p:txBody>
          <a:bodyPr wrap="square">
            <a:spAutoFit/>
          </a:bodyPr>
          <a:lstStyle/>
          <a:p>
            <a:r>
              <a:rPr lang="en-US" dirty="0"/>
              <a:t>Thermal-hydraulic calculations of the reactivity modulator, core, housing and safety housing were performed by NIKIET in 2023-2024. The calculations were performed for two variants of the reactor body design for the single fuel</a:t>
            </a:r>
            <a:r>
              <a:rPr lang="ru-RU" dirty="0"/>
              <a:t> </a:t>
            </a:r>
            <a:r>
              <a:rPr lang="en-US" dirty="0"/>
              <a:t>rod load of the core:</a:t>
            </a:r>
          </a:p>
          <a:p>
            <a:r>
              <a:rPr lang="en-US" dirty="0"/>
              <a:t>- with reactivity modulator without a jacket;</a:t>
            </a:r>
          </a:p>
          <a:p>
            <a:r>
              <a:rPr lang="en-US" dirty="0"/>
              <a:t>- with reactivity modulator in a cooling jacket.</a:t>
            </a:r>
            <a:endParaRPr lang="ru-RU" dirty="0"/>
          </a:p>
        </p:txBody>
      </p:sp>
      <p:grpSp>
        <p:nvGrpSpPr>
          <p:cNvPr id="37" name="Группа 36">
            <a:extLst>
              <a:ext uri="{FF2B5EF4-FFF2-40B4-BE49-F238E27FC236}">
                <a16:creationId xmlns:a16="http://schemas.microsoft.com/office/drawing/2014/main" id="{29069A0B-D060-E024-CE1C-1D2CA2F3ECDD}"/>
              </a:ext>
            </a:extLst>
          </p:cNvPr>
          <p:cNvGrpSpPr/>
          <p:nvPr/>
        </p:nvGrpSpPr>
        <p:grpSpPr>
          <a:xfrm>
            <a:off x="-73032" y="3317966"/>
            <a:ext cx="2631821" cy="1872748"/>
            <a:chOff x="-73032" y="3317966"/>
            <a:chExt cx="2631821" cy="1872748"/>
          </a:xfrm>
        </p:grpSpPr>
        <p:pic>
          <p:nvPicPr>
            <p:cNvPr id="12" name="Рисунок 11">
              <a:extLst>
                <a:ext uri="{FF2B5EF4-FFF2-40B4-BE49-F238E27FC236}">
                  <a16:creationId xmlns:a16="http://schemas.microsoft.com/office/drawing/2014/main" id="{26685FD0-C0E0-3EA2-0AF2-7CC4D38D65B7}"/>
                </a:ext>
              </a:extLst>
            </p:cNvPr>
            <p:cNvPicPr>
              <a:picLocks noChangeAspect="1"/>
            </p:cNvPicPr>
            <p:nvPr/>
          </p:nvPicPr>
          <p:blipFill>
            <a:blip r:embed="rId3"/>
            <a:stretch>
              <a:fillRect/>
            </a:stretch>
          </p:blipFill>
          <p:spPr>
            <a:xfrm>
              <a:off x="60422" y="3317966"/>
              <a:ext cx="2498367" cy="1784917"/>
            </a:xfrm>
            <a:prstGeom prst="rect">
              <a:avLst/>
            </a:prstGeom>
          </p:spPr>
        </p:pic>
        <p:sp>
          <p:nvSpPr>
            <p:cNvPr id="28" name="TextBox 27">
              <a:extLst>
                <a:ext uri="{FF2B5EF4-FFF2-40B4-BE49-F238E27FC236}">
                  <a16:creationId xmlns:a16="http://schemas.microsoft.com/office/drawing/2014/main" id="{5739C8CC-7335-2F73-B798-79291E9EC990}"/>
                </a:ext>
              </a:extLst>
            </p:cNvPr>
            <p:cNvSpPr txBox="1"/>
            <p:nvPr/>
          </p:nvSpPr>
          <p:spPr>
            <a:xfrm>
              <a:off x="-73032" y="4882937"/>
              <a:ext cx="1122808" cy="307777"/>
            </a:xfrm>
            <a:prstGeom prst="rect">
              <a:avLst/>
            </a:prstGeom>
            <a:noFill/>
          </p:spPr>
          <p:txBody>
            <a:bodyPr wrap="none" rtlCol="0">
              <a:spAutoFit/>
            </a:bodyPr>
            <a:lstStyle/>
            <a:p>
              <a:r>
                <a:rPr lang="en-US" sz="1400" dirty="0"/>
                <a:t>Temperature</a:t>
              </a:r>
              <a:endParaRPr lang="ru-RU" sz="1400" dirty="0"/>
            </a:p>
          </p:txBody>
        </p:sp>
      </p:grpSp>
      <p:grpSp>
        <p:nvGrpSpPr>
          <p:cNvPr id="34" name="Группа 33">
            <a:extLst>
              <a:ext uri="{FF2B5EF4-FFF2-40B4-BE49-F238E27FC236}">
                <a16:creationId xmlns:a16="http://schemas.microsoft.com/office/drawing/2014/main" id="{67592C4E-AE14-907C-B1E0-92F9FBF11857}"/>
              </a:ext>
            </a:extLst>
          </p:cNvPr>
          <p:cNvGrpSpPr/>
          <p:nvPr/>
        </p:nvGrpSpPr>
        <p:grpSpPr>
          <a:xfrm>
            <a:off x="3100342" y="2230415"/>
            <a:ext cx="2980106" cy="1715595"/>
            <a:chOff x="4000604" y="2216098"/>
            <a:chExt cx="2980106" cy="1715595"/>
          </a:xfrm>
        </p:grpSpPr>
        <p:pic>
          <p:nvPicPr>
            <p:cNvPr id="17" name="Рисунок 16">
              <a:extLst>
                <a:ext uri="{FF2B5EF4-FFF2-40B4-BE49-F238E27FC236}">
                  <a16:creationId xmlns:a16="http://schemas.microsoft.com/office/drawing/2014/main" id="{91790892-05C3-EEAE-8BD5-7D060E857972}"/>
                </a:ext>
              </a:extLst>
            </p:cNvPr>
            <p:cNvPicPr>
              <a:picLocks noChangeAspect="1"/>
            </p:cNvPicPr>
            <p:nvPr/>
          </p:nvPicPr>
          <p:blipFill>
            <a:blip r:embed="rId4"/>
            <a:stretch>
              <a:fillRect/>
            </a:stretch>
          </p:blipFill>
          <p:spPr>
            <a:xfrm>
              <a:off x="4000604" y="2216098"/>
              <a:ext cx="2885829" cy="1644083"/>
            </a:xfrm>
            <a:prstGeom prst="rect">
              <a:avLst/>
            </a:prstGeom>
          </p:spPr>
        </p:pic>
        <p:sp>
          <p:nvSpPr>
            <p:cNvPr id="29" name="TextBox 28">
              <a:extLst>
                <a:ext uri="{FF2B5EF4-FFF2-40B4-BE49-F238E27FC236}">
                  <a16:creationId xmlns:a16="http://schemas.microsoft.com/office/drawing/2014/main" id="{04CE447D-BA8C-F4F6-C3DD-620F26CFEE4A}"/>
                </a:ext>
              </a:extLst>
            </p:cNvPr>
            <p:cNvSpPr txBox="1"/>
            <p:nvPr/>
          </p:nvSpPr>
          <p:spPr>
            <a:xfrm>
              <a:off x="5857902" y="3623916"/>
              <a:ext cx="1122808" cy="307777"/>
            </a:xfrm>
            <a:prstGeom prst="rect">
              <a:avLst/>
            </a:prstGeom>
            <a:noFill/>
          </p:spPr>
          <p:txBody>
            <a:bodyPr wrap="none" rtlCol="0">
              <a:spAutoFit/>
            </a:bodyPr>
            <a:lstStyle/>
            <a:p>
              <a:r>
                <a:rPr lang="en-US" sz="1400" dirty="0"/>
                <a:t>Temperature</a:t>
              </a:r>
              <a:endParaRPr lang="ru-RU" sz="1400" dirty="0"/>
            </a:p>
          </p:txBody>
        </p:sp>
      </p:grpSp>
      <p:grpSp>
        <p:nvGrpSpPr>
          <p:cNvPr id="36" name="Группа 35">
            <a:extLst>
              <a:ext uri="{FF2B5EF4-FFF2-40B4-BE49-F238E27FC236}">
                <a16:creationId xmlns:a16="http://schemas.microsoft.com/office/drawing/2014/main" id="{6810D128-A7BE-3DB3-D47E-2790ECA3B802}"/>
              </a:ext>
            </a:extLst>
          </p:cNvPr>
          <p:cNvGrpSpPr/>
          <p:nvPr/>
        </p:nvGrpSpPr>
        <p:grpSpPr>
          <a:xfrm>
            <a:off x="60422" y="5114174"/>
            <a:ext cx="3123662" cy="1519130"/>
            <a:chOff x="60422" y="5114174"/>
            <a:chExt cx="3123662" cy="1519130"/>
          </a:xfrm>
        </p:grpSpPr>
        <p:pic>
          <p:nvPicPr>
            <p:cNvPr id="21" name="Рисунок 20">
              <a:extLst>
                <a:ext uri="{FF2B5EF4-FFF2-40B4-BE49-F238E27FC236}">
                  <a16:creationId xmlns:a16="http://schemas.microsoft.com/office/drawing/2014/main" id="{8A0498DF-CFEB-95AD-E4BA-02DDD37163E7}"/>
                </a:ext>
              </a:extLst>
            </p:cNvPr>
            <p:cNvPicPr>
              <a:picLocks noChangeAspect="1"/>
            </p:cNvPicPr>
            <p:nvPr/>
          </p:nvPicPr>
          <p:blipFill>
            <a:blip r:embed="rId5"/>
            <a:stretch>
              <a:fillRect/>
            </a:stretch>
          </p:blipFill>
          <p:spPr>
            <a:xfrm>
              <a:off x="60422" y="5190714"/>
              <a:ext cx="3063240" cy="1442590"/>
            </a:xfrm>
            <a:prstGeom prst="rect">
              <a:avLst/>
            </a:prstGeom>
          </p:spPr>
        </p:pic>
        <p:sp>
          <p:nvSpPr>
            <p:cNvPr id="30" name="TextBox 29">
              <a:extLst>
                <a:ext uri="{FF2B5EF4-FFF2-40B4-BE49-F238E27FC236}">
                  <a16:creationId xmlns:a16="http://schemas.microsoft.com/office/drawing/2014/main" id="{F6B1A72F-4A46-B54E-8597-E8691BF42B1F}"/>
                </a:ext>
              </a:extLst>
            </p:cNvPr>
            <p:cNvSpPr txBox="1"/>
            <p:nvPr/>
          </p:nvSpPr>
          <p:spPr>
            <a:xfrm>
              <a:off x="2002991" y="5114174"/>
              <a:ext cx="1181093" cy="307777"/>
            </a:xfrm>
            <a:prstGeom prst="rect">
              <a:avLst/>
            </a:prstGeom>
            <a:noFill/>
          </p:spPr>
          <p:txBody>
            <a:bodyPr wrap="none" rtlCol="0">
              <a:spAutoFit/>
            </a:bodyPr>
            <a:lstStyle/>
            <a:p>
              <a:r>
                <a:rPr lang="en-US" sz="1400" dirty="0"/>
                <a:t>Deformations</a:t>
              </a:r>
              <a:endParaRPr lang="ru-RU" sz="1400" dirty="0"/>
            </a:p>
          </p:txBody>
        </p:sp>
      </p:grpSp>
      <p:grpSp>
        <p:nvGrpSpPr>
          <p:cNvPr id="35" name="Группа 34">
            <a:extLst>
              <a:ext uri="{FF2B5EF4-FFF2-40B4-BE49-F238E27FC236}">
                <a16:creationId xmlns:a16="http://schemas.microsoft.com/office/drawing/2014/main" id="{14B0CFF0-AF44-6C55-A7C1-95A4FFB6A878}"/>
              </a:ext>
            </a:extLst>
          </p:cNvPr>
          <p:cNvGrpSpPr/>
          <p:nvPr/>
        </p:nvGrpSpPr>
        <p:grpSpPr>
          <a:xfrm>
            <a:off x="3276008" y="3978974"/>
            <a:ext cx="2614333" cy="2435269"/>
            <a:chOff x="4002401" y="3965093"/>
            <a:chExt cx="2614333" cy="2435269"/>
          </a:xfrm>
        </p:grpSpPr>
        <p:pic>
          <p:nvPicPr>
            <p:cNvPr id="23" name="Рисунок 22">
              <a:extLst>
                <a:ext uri="{FF2B5EF4-FFF2-40B4-BE49-F238E27FC236}">
                  <a16:creationId xmlns:a16="http://schemas.microsoft.com/office/drawing/2014/main" id="{B75B0F33-CC63-F841-CA61-FE5F34E4EE5F}"/>
                </a:ext>
              </a:extLst>
            </p:cNvPr>
            <p:cNvPicPr>
              <a:picLocks noChangeAspect="1"/>
            </p:cNvPicPr>
            <p:nvPr/>
          </p:nvPicPr>
          <p:blipFill>
            <a:blip r:embed="rId6"/>
            <a:stretch>
              <a:fillRect/>
            </a:stretch>
          </p:blipFill>
          <p:spPr>
            <a:xfrm>
              <a:off x="4002401" y="3965093"/>
              <a:ext cx="2614333" cy="2435269"/>
            </a:xfrm>
            <a:prstGeom prst="rect">
              <a:avLst/>
            </a:prstGeom>
          </p:spPr>
        </p:pic>
        <p:sp>
          <p:nvSpPr>
            <p:cNvPr id="31" name="TextBox 30">
              <a:extLst>
                <a:ext uri="{FF2B5EF4-FFF2-40B4-BE49-F238E27FC236}">
                  <a16:creationId xmlns:a16="http://schemas.microsoft.com/office/drawing/2014/main" id="{89A71830-946F-08DC-1C1F-DA5C6F1BA98F}"/>
                </a:ext>
              </a:extLst>
            </p:cNvPr>
            <p:cNvSpPr txBox="1"/>
            <p:nvPr/>
          </p:nvSpPr>
          <p:spPr>
            <a:xfrm>
              <a:off x="5435641" y="4128820"/>
              <a:ext cx="1181093" cy="307777"/>
            </a:xfrm>
            <a:prstGeom prst="rect">
              <a:avLst/>
            </a:prstGeom>
            <a:noFill/>
          </p:spPr>
          <p:txBody>
            <a:bodyPr wrap="none" rtlCol="0">
              <a:spAutoFit/>
            </a:bodyPr>
            <a:lstStyle/>
            <a:p>
              <a:r>
                <a:rPr lang="en-US" sz="1400" dirty="0"/>
                <a:t>Deformations</a:t>
              </a:r>
              <a:endParaRPr lang="ru-RU" sz="1400" dirty="0"/>
            </a:p>
          </p:txBody>
        </p:sp>
      </p:grpSp>
      <p:grpSp>
        <p:nvGrpSpPr>
          <p:cNvPr id="33" name="Группа 32">
            <a:extLst>
              <a:ext uri="{FF2B5EF4-FFF2-40B4-BE49-F238E27FC236}">
                <a16:creationId xmlns:a16="http://schemas.microsoft.com/office/drawing/2014/main" id="{726BE012-6A26-4864-8C2C-999C1D4B7D99}"/>
              </a:ext>
            </a:extLst>
          </p:cNvPr>
          <p:cNvGrpSpPr/>
          <p:nvPr/>
        </p:nvGrpSpPr>
        <p:grpSpPr>
          <a:xfrm>
            <a:off x="8153400" y="1480759"/>
            <a:ext cx="3720200" cy="2387029"/>
            <a:chOff x="7984001" y="1876693"/>
            <a:chExt cx="2849076" cy="1828081"/>
          </a:xfrm>
        </p:grpSpPr>
        <p:pic>
          <p:nvPicPr>
            <p:cNvPr id="27" name="Рисунок 26">
              <a:extLst>
                <a:ext uri="{FF2B5EF4-FFF2-40B4-BE49-F238E27FC236}">
                  <a16:creationId xmlns:a16="http://schemas.microsoft.com/office/drawing/2014/main" id="{BB2596AC-E3B9-5FFF-6A48-3DA5A778449D}"/>
                </a:ext>
              </a:extLst>
            </p:cNvPr>
            <p:cNvPicPr>
              <a:picLocks noChangeAspect="1"/>
            </p:cNvPicPr>
            <p:nvPr/>
          </p:nvPicPr>
          <p:blipFill>
            <a:blip r:embed="rId7"/>
            <a:stretch>
              <a:fillRect/>
            </a:stretch>
          </p:blipFill>
          <p:spPr>
            <a:xfrm>
              <a:off x="7984001" y="1919857"/>
              <a:ext cx="2783762" cy="1784917"/>
            </a:xfrm>
            <a:prstGeom prst="rect">
              <a:avLst/>
            </a:prstGeom>
          </p:spPr>
        </p:pic>
        <p:sp>
          <p:nvSpPr>
            <p:cNvPr id="32" name="TextBox 31">
              <a:extLst>
                <a:ext uri="{FF2B5EF4-FFF2-40B4-BE49-F238E27FC236}">
                  <a16:creationId xmlns:a16="http://schemas.microsoft.com/office/drawing/2014/main" id="{1AF69EFE-8FC9-4CCD-E12F-82F0336B7E33}"/>
                </a:ext>
              </a:extLst>
            </p:cNvPr>
            <p:cNvSpPr txBox="1"/>
            <p:nvPr/>
          </p:nvSpPr>
          <p:spPr>
            <a:xfrm>
              <a:off x="9651984" y="1876693"/>
              <a:ext cx="1181093" cy="307777"/>
            </a:xfrm>
            <a:prstGeom prst="rect">
              <a:avLst/>
            </a:prstGeom>
            <a:noFill/>
          </p:spPr>
          <p:txBody>
            <a:bodyPr wrap="none" rtlCol="0">
              <a:spAutoFit/>
            </a:bodyPr>
            <a:lstStyle/>
            <a:p>
              <a:r>
                <a:rPr lang="en-US" sz="1400" dirty="0"/>
                <a:t>Deformations</a:t>
              </a:r>
              <a:endParaRPr lang="ru-RU" sz="1400" dirty="0"/>
            </a:p>
          </p:txBody>
        </p:sp>
      </p:grpSp>
      <p:sp>
        <p:nvSpPr>
          <p:cNvPr id="7" name="TextBox 6">
            <a:extLst>
              <a:ext uri="{FF2B5EF4-FFF2-40B4-BE49-F238E27FC236}">
                <a16:creationId xmlns:a16="http://schemas.microsoft.com/office/drawing/2014/main" id="{3A51A137-7FE1-AB82-9EBB-6CF178A4116E}"/>
              </a:ext>
            </a:extLst>
          </p:cNvPr>
          <p:cNvSpPr txBox="1"/>
          <p:nvPr/>
        </p:nvSpPr>
        <p:spPr>
          <a:xfrm>
            <a:off x="6178978" y="3853211"/>
            <a:ext cx="6013021" cy="1323439"/>
          </a:xfrm>
          <a:prstGeom prst="rect">
            <a:avLst/>
          </a:prstGeom>
          <a:noFill/>
        </p:spPr>
        <p:txBody>
          <a:bodyPr wrap="square">
            <a:spAutoFit/>
          </a:bodyPr>
          <a:lstStyle/>
          <a:p>
            <a:pPr indent="176213" algn="just"/>
            <a:r>
              <a:rPr lang="en-US" sz="1600" dirty="0"/>
              <a:t>“It was shown that in both cases, at a power of 15 MW, the permissible temperature of the modulator is not provided, and the resulting deformations of the jacket are unacceptable. </a:t>
            </a:r>
          </a:p>
          <a:p>
            <a:pPr indent="176213" algn="just"/>
            <a:r>
              <a:rPr lang="en-US" sz="1600" dirty="0"/>
              <a:t>Possible technical solutions to these problems may lead to deterioration in the reactor characteristics below the specified limits.”</a:t>
            </a:r>
            <a:endParaRPr lang="ru-RU" sz="1600" dirty="0"/>
          </a:p>
        </p:txBody>
      </p:sp>
      <p:sp>
        <p:nvSpPr>
          <p:cNvPr id="10" name="TextBox 9">
            <a:extLst>
              <a:ext uri="{FF2B5EF4-FFF2-40B4-BE49-F238E27FC236}">
                <a16:creationId xmlns:a16="http://schemas.microsoft.com/office/drawing/2014/main" id="{7F27928C-5C33-51E7-0DD1-33BF13C7F81C}"/>
              </a:ext>
            </a:extLst>
          </p:cNvPr>
          <p:cNvSpPr txBox="1"/>
          <p:nvPr/>
        </p:nvSpPr>
        <p:spPr>
          <a:xfrm>
            <a:off x="6242668" y="5176650"/>
            <a:ext cx="5885639" cy="1200329"/>
          </a:xfrm>
          <a:prstGeom prst="rect">
            <a:avLst/>
          </a:prstGeom>
          <a:noFill/>
        </p:spPr>
        <p:txBody>
          <a:bodyPr wrap="square">
            <a:spAutoFit/>
          </a:bodyPr>
          <a:lstStyle/>
          <a:p>
            <a:r>
              <a:rPr lang="en-US" dirty="0">
                <a:solidFill>
                  <a:srgbClr val="FF0000"/>
                </a:solidFill>
              </a:rPr>
              <a:t>FLNP physicists continue to check these conclusions.</a:t>
            </a:r>
          </a:p>
          <a:p>
            <a:r>
              <a:rPr lang="en-US" dirty="0">
                <a:solidFill>
                  <a:srgbClr val="FF0000"/>
                </a:solidFill>
              </a:rPr>
              <a:t>Next step: determine the facility parameters at which permissible deviations are achieved. This is a labor-intensive and expensive task.</a:t>
            </a:r>
            <a:endParaRPr lang="ru-RU" dirty="0">
              <a:solidFill>
                <a:srgbClr val="FF0000"/>
              </a:solidFill>
            </a:endParaRPr>
          </a:p>
        </p:txBody>
      </p:sp>
    </p:spTree>
    <p:extLst>
      <p:ext uri="{BB962C8B-B14F-4D97-AF65-F5344CB8AC3E}">
        <p14:creationId xmlns:p14="http://schemas.microsoft.com/office/powerpoint/2010/main" val="3427534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r>
              <a:rPr lang="ru-RU"/>
              <a:t>24.06.2024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11</a:t>
            </a:fld>
            <a:endParaRPr lang="ru-RU"/>
          </a:p>
        </p:txBody>
      </p:sp>
      <p:sp>
        <p:nvSpPr>
          <p:cNvPr id="3" name="Нижний колонтитул 2">
            <a:extLst>
              <a:ext uri="{FF2B5EF4-FFF2-40B4-BE49-F238E27FC236}">
                <a16:creationId xmlns:a16="http://schemas.microsoft.com/office/drawing/2014/main" id="{D8469D38-FC8D-4DB4-2FD7-675B8445B97C}"/>
              </a:ext>
            </a:extLst>
          </p:cNvPr>
          <p:cNvSpPr>
            <a:spLocks noGrp="1"/>
          </p:cNvSpPr>
          <p:nvPr>
            <p:ph type="ftr" sz="quarter" idx="11"/>
          </p:nvPr>
        </p:nvSpPr>
        <p:spPr/>
        <p:txBody>
          <a:bodyPr/>
          <a:lstStyle/>
          <a:p>
            <a:r>
              <a:rPr lang="en-US"/>
              <a:t>59th meeting of the PAC for Condensed Matter Physics</a:t>
            </a:r>
            <a:endParaRPr lang="ru-RU" dirty="0"/>
          </a:p>
        </p:txBody>
      </p:sp>
      <p:sp>
        <p:nvSpPr>
          <p:cNvPr id="4" name="Прямоугольник 3">
            <a:extLst>
              <a:ext uri="{FF2B5EF4-FFF2-40B4-BE49-F238E27FC236}">
                <a16:creationId xmlns:a16="http://schemas.microsoft.com/office/drawing/2014/main" id="{9C576C90-D4C3-85C9-1243-072AD4BCA495}"/>
              </a:ext>
            </a:extLst>
          </p:cNvPr>
          <p:cNvSpPr/>
          <p:nvPr/>
        </p:nvSpPr>
        <p:spPr>
          <a:xfrm>
            <a:off x="3972054" y="1207785"/>
            <a:ext cx="5785263" cy="1394997"/>
          </a:xfrm>
          <a:prstGeom prst="rect">
            <a:avLst/>
          </a:prstGeom>
        </p:spPr>
        <p:txBody>
          <a:bodyPr wrap="square">
            <a:spAutoFit/>
          </a:bodyPr>
          <a:lstStyle/>
          <a:p>
            <a:pPr marL="342900" indent="-342900" algn="just">
              <a:lnSpc>
                <a:spcPct val="107000"/>
              </a:lnSpc>
              <a:buFontTx/>
              <a:buChar char="-"/>
            </a:pPr>
            <a:r>
              <a:rPr lang="en-US" sz="2000" dirty="0">
                <a:solidFill>
                  <a:prstClr val="black"/>
                </a:solidFill>
                <a:ea typeface="MS Mincho" panose="02020609040205080304" pitchFamily="49" charset="-128"/>
                <a:cs typeface="Times New Roman" panose="02020603050405020304" pitchFamily="18" charset="0"/>
              </a:rPr>
              <a:t>fuel as in IBR-2; </a:t>
            </a:r>
          </a:p>
          <a:p>
            <a:pPr marL="342900" indent="-342900" algn="just">
              <a:lnSpc>
                <a:spcPct val="107000"/>
              </a:lnSpc>
              <a:buFontTx/>
              <a:buChar char="-"/>
            </a:pPr>
            <a:r>
              <a:rPr lang="en-US" sz="2000" dirty="0">
                <a:solidFill>
                  <a:prstClr val="black"/>
                </a:solidFill>
                <a:ea typeface="MS Mincho" panose="02020609040205080304" pitchFamily="49" charset="-128"/>
                <a:cs typeface="Times New Roman" panose="02020603050405020304" pitchFamily="18" charset="0"/>
              </a:rPr>
              <a:t>existing PO-3 modulator of reactivity for IBR-2</a:t>
            </a:r>
          </a:p>
          <a:p>
            <a:pPr marL="342900" indent="-342900" algn="just">
              <a:lnSpc>
                <a:spcPct val="107000"/>
              </a:lnSpc>
              <a:buFontTx/>
              <a:buChar char="-"/>
            </a:pPr>
            <a:r>
              <a:rPr lang="en-US" sz="2000" dirty="0">
                <a:solidFill>
                  <a:prstClr val="black"/>
                </a:solidFill>
                <a:ea typeface="MS Mincho" panose="02020609040205080304" pitchFamily="49" charset="-128"/>
                <a:cs typeface="Times New Roman" panose="02020603050405020304" pitchFamily="18" charset="0"/>
              </a:rPr>
              <a:t>vessel is practically the same as the MBIR vessel; </a:t>
            </a:r>
          </a:p>
          <a:p>
            <a:pPr marL="342900" indent="-342900" algn="just">
              <a:lnSpc>
                <a:spcPct val="107000"/>
              </a:lnSpc>
              <a:buFontTx/>
              <a:buChar char="-"/>
            </a:pPr>
            <a:r>
              <a:rPr lang="en-US" sz="2000" dirty="0">
                <a:solidFill>
                  <a:prstClr val="black"/>
                </a:solidFill>
                <a:ea typeface="MS Mincho" panose="02020609040205080304" pitchFamily="49" charset="-128"/>
                <a:cs typeface="Times New Roman" panose="02020603050405020304" pitchFamily="18" charset="0"/>
              </a:rPr>
              <a:t>new core design.</a:t>
            </a:r>
          </a:p>
        </p:txBody>
      </p:sp>
      <p:pic>
        <p:nvPicPr>
          <p:cNvPr id="6" name="Рисунок 22">
            <a:extLst>
              <a:ext uri="{FF2B5EF4-FFF2-40B4-BE49-F238E27FC236}">
                <a16:creationId xmlns:a16="http://schemas.microsoft.com/office/drawing/2014/main" id="{1BFEB3F5-F421-F725-DA04-461EE2DDAD78}"/>
              </a:ext>
            </a:extLst>
          </p:cNvPr>
          <p:cNvPicPr/>
          <p:nvPr/>
        </p:nvPicPr>
        <p:blipFill>
          <a:blip r:embed="rId2"/>
          <a:stretch>
            <a:fillRect/>
          </a:stretch>
        </p:blipFill>
        <p:spPr>
          <a:xfrm>
            <a:off x="9767502" y="1329091"/>
            <a:ext cx="2117325" cy="1890313"/>
          </a:xfrm>
          <a:prstGeom prst="rect">
            <a:avLst/>
          </a:prstGeom>
        </p:spPr>
      </p:pic>
      <p:grpSp>
        <p:nvGrpSpPr>
          <p:cNvPr id="20" name="Группа 19">
            <a:extLst>
              <a:ext uri="{FF2B5EF4-FFF2-40B4-BE49-F238E27FC236}">
                <a16:creationId xmlns:a16="http://schemas.microsoft.com/office/drawing/2014/main" id="{96360424-549E-07F2-C805-6EDC013BBF68}"/>
              </a:ext>
            </a:extLst>
          </p:cNvPr>
          <p:cNvGrpSpPr/>
          <p:nvPr/>
        </p:nvGrpSpPr>
        <p:grpSpPr>
          <a:xfrm>
            <a:off x="198099" y="1385422"/>
            <a:ext cx="3793551" cy="3866703"/>
            <a:chOff x="-38235" y="1055472"/>
            <a:chExt cx="3411694" cy="3477483"/>
          </a:xfrm>
        </p:grpSpPr>
        <p:pic>
          <p:nvPicPr>
            <p:cNvPr id="5" name="Picture 13">
              <a:extLst>
                <a:ext uri="{FF2B5EF4-FFF2-40B4-BE49-F238E27FC236}">
                  <a16:creationId xmlns:a16="http://schemas.microsoft.com/office/drawing/2014/main" id="{6AC9811B-9BE4-FA21-D9C1-A90289465806}"/>
                </a:ext>
              </a:extLst>
            </p:cNvPr>
            <p:cNvPicPr/>
            <p:nvPr/>
          </p:nvPicPr>
          <p:blipFill rotWithShape="1">
            <a:blip r:embed="rId3"/>
            <a:srcRect t="2050" b="5880"/>
            <a:stretch/>
          </p:blipFill>
          <p:spPr bwMode="auto">
            <a:xfrm>
              <a:off x="59860" y="1055472"/>
              <a:ext cx="3313599" cy="3477483"/>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9854DEFD-D50B-A4A9-8399-2D3E9D3F99AD}"/>
                </a:ext>
              </a:extLst>
            </p:cNvPr>
            <p:cNvSpPr txBox="1"/>
            <p:nvPr/>
          </p:nvSpPr>
          <p:spPr>
            <a:xfrm>
              <a:off x="399684" y="1961246"/>
              <a:ext cx="690606" cy="332155"/>
            </a:xfrm>
            <a:prstGeom prst="rect">
              <a:avLst/>
            </a:prstGeom>
            <a:solidFill>
              <a:schemeClr val="bg1"/>
            </a:solidFill>
          </p:spPr>
          <p:txBody>
            <a:bodyPr wrap="none" rtlCol="0">
              <a:spAutoFit/>
            </a:bodyPr>
            <a:lstStyle/>
            <a:p>
              <a:r>
                <a:rPr lang="en-US" dirty="0"/>
                <a:t>Vessel</a:t>
              </a:r>
              <a:endParaRPr lang="ru-RU" dirty="0"/>
            </a:p>
          </p:txBody>
        </p:sp>
        <p:sp>
          <p:nvSpPr>
            <p:cNvPr id="9" name="TextBox 8">
              <a:extLst>
                <a:ext uri="{FF2B5EF4-FFF2-40B4-BE49-F238E27FC236}">
                  <a16:creationId xmlns:a16="http://schemas.microsoft.com/office/drawing/2014/main" id="{5E339E68-DB65-BE5C-4A1F-C9A99A12568F}"/>
                </a:ext>
              </a:extLst>
            </p:cNvPr>
            <p:cNvSpPr txBox="1"/>
            <p:nvPr/>
          </p:nvSpPr>
          <p:spPr>
            <a:xfrm>
              <a:off x="-38235" y="2496016"/>
              <a:ext cx="1008460" cy="199293"/>
            </a:xfrm>
            <a:prstGeom prst="rect">
              <a:avLst/>
            </a:prstGeom>
            <a:solidFill>
              <a:schemeClr val="bg1"/>
            </a:solidFill>
          </p:spPr>
          <p:txBody>
            <a:bodyPr wrap="none" lIns="0" tIns="0" rIns="0" bIns="0" rtlCol="0">
              <a:spAutoFit/>
            </a:bodyPr>
            <a:lstStyle/>
            <a:p>
              <a:pPr algn="ctr">
                <a:lnSpc>
                  <a:spcPct val="80000"/>
                </a:lnSpc>
              </a:pPr>
              <a:r>
                <a:rPr lang="en-US" dirty="0"/>
                <a:t>Coolant exit</a:t>
              </a:r>
              <a:endParaRPr lang="ru-RU" dirty="0"/>
            </a:p>
          </p:txBody>
        </p:sp>
        <p:sp>
          <p:nvSpPr>
            <p:cNvPr id="10" name="TextBox 9">
              <a:extLst>
                <a:ext uri="{FF2B5EF4-FFF2-40B4-BE49-F238E27FC236}">
                  <a16:creationId xmlns:a16="http://schemas.microsoft.com/office/drawing/2014/main" id="{A3DC5A2F-0CF2-57EB-0973-8407FD725F47}"/>
                </a:ext>
              </a:extLst>
            </p:cNvPr>
            <p:cNvSpPr txBox="1"/>
            <p:nvPr/>
          </p:nvSpPr>
          <p:spPr>
            <a:xfrm>
              <a:off x="207038" y="2794214"/>
              <a:ext cx="808143" cy="199293"/>
            </a:xfrm>
            <a:prstGeom prst="rect">
              <a:avLst/>
            </a:prstGeom>
            <a:solidFill>
              <a:schemeClr val="bg1"/>
            </a:solidFill>
          </p:spPr>
          <p:txBody>
            <a:bodyPr wrap="square" lIns="0" tIns="0" rIns="0" bIns="0" rtlCol="0">
              <a:spAutoFit/>
            </a:bodyPr>
            <a:lstStyle/>
            <a:p>
              <a:pPr algn="ctr">
                <a:lnSpc>
                  <a:spcPct val="80000"/>
                </a:lnSpc>
              </a:pPr>
              <a:r>
                <a:rPr lang="en-US" dirty="0"/>
                <a:t>Entrance</a:t>
              </a:r>
              <a:endParaRPr lang="ru-RU" dirty="0"/>
            </a:p>
          </p:txBody>
        </p:sp>
        <p:sp>
          <p:nvSpPr>
            <p:cNvPr id="11" name="TextBox 10">
              <a:extLst>
                <a:ext uri="{FF2B5EF4-FFF2-40B4-BE49-F238E27FC236}">
                  <a16:creationId xmlns:a16="http://schemas.microsoft.com/office/drawing/2014/main" id="{4762C1F2-11E6-B179-125E-607FD096AFF5}"/>
                </a:ext>
              </a:extLst>
            </p:cNvPr>
            <p:cNvSpPr txBox="1"/>
            <p:nvPr/>
          </p:nvSpPr>
          <p:spPr>
            <a:xfrm>
              <a:off x="69882" y="3001789"/>
              <a:ext cx="980089" cy="398586"/>
            </a:xfrm>
            <a:prstGeom prst="rect">
              <a:avLst/>
            </a:prstGeom>
            <a:solidFill>
              <a:schemeClr val="bg1"/>
            </a:solidFill>
          </p:spPr>
          <p:txBody>
            <a:bodyPr wrap="none" lIns="0" tIns="0" rIns="0" bIns="0" rtlCol="0">
              <a:spAutoFit/>
            </a:bodyPr>
            <a:lstStyle/>
            <a:p>
              <a:pPr algn="ctr">
                <a:lnSpc>
                  <a:spcPct val="80000"/>
                </a:lnSpc>
              </a:pPr>
              <a:r>
                <a:rPr lang="en-US" dirty="0"/>
                <a:t>Water</a:t>
              </a:r>
            </a:p>
            <a:p>
              <a:pPr algn="ctr">
                <a:lnSpc>
                  <a:spcPct val="80000"/>
                </a:lnSpc>
              </a:pPr>
              <a:r>
                <a:rPr lang="en-US" dirty="0"/>
                <a:t>moderators</a:t>
              </a:r>
              <a:endParaRPr lang="ru-RU" dirty="0"/>
            </a:p>
          </p:txBody>
        </p:sp>
        <p:sp>
          <p:nvSpPr>
            <p:cNvPr id="12" name="TextBox 11">
              <a:extLst>
                <a:ext uri="{FF2B5EF4-FFF2-40B4-BE49-F238E27FC236}">
                  <a16:creationId xmlns:a16="http://schemas.microsoft.com/office/drawing/2014/main" id="{9584AC9A-7D3C-10E3-9816-34DF791CBB3C}"/>
                </a:ext>
              </a:extLst>
            </p:cNvPr>
            <p:cNvSpPr txBox="1"/>
            <p:nvPr/>
          </p:nvSpPr>
          <p:spPr>
            <a:xfrm>
              <a:off x="2420481" y="1553990"/>
              <a:ext cx="952373" cy="403546"/>
            </a:xfrm>
            <a:prstGeom prst="rect">
              <a:avLst/>
            </a:prstGeom>
            <a:solidFill>
              <a:schemeClr val="bg1"/>
            </a:solidFill>
          </p:spPr>
          <p:txBody>
            <a:bodyPr wrap="square" lIns="0" tIns="0" rIns="0" bIns="0" rtlCol="0">
              <a:spAutoFit/>
            </a:bodyPr>
            <a:lstStyle/>
            <a:p>
              <a:pPr algn="ctr">
                <a:lnSpc>
                  <a:spcPct val="80000"/>
                </a:lnSpc>
              </a:pPr>
              <a:r>
                <a:rPr lang="en-US" dirty="0"/>
                <a:t>Rotated </a:t>
              </a:r>
            </a:p>
            <a:p>
              <a:pPr algn="ctr">
                <a:lnSpc>
                  <a:spcPct val="80000"/>
                </a:lnSpc>
              </a:pPr>
              <a:r>
                <a:rPr lang="en-US" dirty="0"/>
                <a:t>plug</a:t>
              </a:r>
              <a:endParaRPr lang="ru-RU" dirty="0"/>
            </a:p>
          </p:txBody>
        </p:sp>
        <p:sp>
          <p:nvSpPr>
            <p:cNvPr id="14" name="TextBox 13">
              <a:extLst>
                <a:ext uri="{FF2B5EF4-FFF2-40B4-BE49-F238E27FC236}">
                  <a16:creationId xmlns:a16="http://schemas.microsoft.com/office/drawing/2014/main" id="{44EF0422-8FD5-3A92-0103-E837E9A7A75B}"/>
                </a:ext>
              </a:extLst>
            </p:cNvPr>
            <p:cNvSpPr txBox="1"/>
            <p:nvPr/>
          </p:nvSpPr>
          <p:spPr>
            <a:xfrm>
              <a:off x="2420481" y="2609573"/>
              <a:ext cx="518728" cy="602839"/>
            </a:xfrm>
            <a:prstGeom prst="rect">
              <a:avLst/>
            </a:prstGeom>
            <a:solidFill>
              <a:schemeClr val="bg1"/>
            </a:solidFill>
          </p:spPr>
          <p:txBody>
            <a:bodyPr wrap="square" lIns="0" tIns="0" rIns="0" bIns="0" rtlCol="0">
              <a:spAutoFit/>
            </a:bodyPr>
            <a:lstStyle/>
            <a:p>
              <a:pPr algn="ctr">
                <a:lnSpc>
                  <a:spcPct val="80000"/>
                </a:lnSpc>
              </a:pPr>
              <a:endParaRPr lang="en-US" dirty="0"/>
            </a:p>
            <a:p>
              <a:pPr algn="ctr">
                <a:lnSpc>
                  <a:spcPct val="80000"/>
                </a:lnSpc>
              </a:pPr>
              <a:r>
                <a:rPr lang="en-US" dirty="0"/>
                <a:t>Core</a:t>
              </a:r>
            </a:p>
            <a:p>
              <a:pPr algn="ctr">
                <a:lnSpc>
                  <a:spcPct val="80000"/>
                </a:lnSpc>
              </a:pPr>
              <a:endParaRPr lang="en-US" dirty="0"/>
            </a:p>
          </p:txBody>
        </p:sp>
        <p:sp>
          <p:nvSpPr>
            <p:cNvPr id="15" name="TextBox 14">
              <a:extLst>
                <a:ext uri="{FF2B5EF4-FFF2-40B4-BE49-F238E27FC236}">
                  <a16:creationId xmlns:a16="http://schemas.microsoft.com/office/drawing/2014/main" id="{40303827-599B-328D-1A6F-BCA4BB178FCF}"/>
                </a:ext>
              </a:extLst>
            </p:cNvPr>
            <p:cNvSpPr txBox="1"/>
            <p:nvPr/>
          </p:nvSpPr>
          <p:spPr>
            <a:xfrm>
              <a:off x="2420481" y="3514156"/>
              <a:ext cx="544811" cy="199293"/>
            </a:xfrm>
            <a:prstGeom prst="rect">
              <a:avLst/>
            </a:prstGeom>
            <a:solidFill>
              <a:schemeClr val="bg1"/>
            </a:solidFill>
          </p:spPr>
          <p:txBody>
            <a:bodyPr wrap="square" lIns="0" tIns="0" rIns="0" bIns="0" rtlCol="0">
              <a:spAutoFit/>
            </a:bodyPr>
            <a:lstStyle/>
            <a:p>
              <a:pPr algn="ctr">
                <a:lnSpc>
                  <a:spcPct val="80000"/>
                </a:lnSpc>
              </a:pPr>
              <a:r>
                <a:rPr lang="en-US" dirty="0"/>
                <a:t>BMR</a:t>
              </a:r>
              <a:endParaRPr lang="ru-RU" dirty="0"/>
            </a:p>
          </p:txBody>
        </p:sp>
        <p:sp>
          <p:nvSpPr>
            <p:cNvPr id="16" name="TextBox 15">
              <a:extLst>
                <a:ext uri="{FF2B5EF4-FFF2-40B4-BE49-F238E27FC236}">
                  <a16:creationId xmlns:a16="http://schemas.microsoft.com/office/drawing/2014/main" id="{F482AAB5-D80C-C706-38DF-7D0FE9F2EA30}"/>
                </a:ext>
              </a:extLst>
            </p:cNvPr>
            <p:cNvSpPr txBox="1"/>
            <p:nvPr/>
          </p:nvSpPr>
          <p:spPr>
            <a:xfrm>
              <a:off x="559927" y="3470845"/>
              <a:ext cx="455253" cy="227113"/>
            </a:xfrm>
            <a:prstGeom prst="rect">
              <a:avLst/>
            </a:prstGeom>
            <a:solidFill>
              <a:schemeClr val="bg1"/>
            </a:solidFill>
          </p:spPr>
          <p:txBody>
            <a:bodyPr wrap="none" lIns="0" tIns="0" rIns="0" bIns="0" rtlCol="0">
              <a:spAutoFit/>
            </a:bodyPr>
            <a:lstStyle/>
            <a:p>
              <a:pPr algn="ctr">
                <a:lnSpc>
                  <a:spcPct val="80000"/>
                </a:lnSpc>
              </a:pPr>
              <a:r>
                <a:rPr lang="en-US" dirty="0"/>
                <a:t>AMR</a:t>
              </a:r>
              <a:endParaRPr lang="ru-RU" dirty="0"/>
            </a:p>
          </p:txBody>
        </p:sp>
        <p:sp>
          <p:nvSpPr>
            <p:cNvPr id="19" name="TextBox 18">
              <a:extLst>
                <a:ext uri="{FF2B5EF4-FFF2-40B4-BE49-F238E27FC236}">
                  <a16:creationId xmlns:a16="http://schemas.microsoft.com/office/drawing/2014/main" id="{0A81C8C9-7EDD-3BDA-DB7F-C0BDEF8C61B2}"/>
                </a:ext>
              </a:extLst>
            </p:cNvPr>
            <p:cNvSpPr txBox="1"/>
            <p:nvPr/>
          </p:nvSpPr>
          <p:spPr>
            <a:xfrm>
              <a:off x="2325405" y="1271865"/>
              <a:ext cx="976229" cy="227113"/>
            </a:xfrm>
            <a:prstGeom prst="rect">
              <a:avLst/>
            </a:prstGeom>
            <a:solidFill>
              <a:schemeClr val="bg1"/>
            </a:solidFill>
          </p:spPr>
          <p:txBody>
            <a:bodyPr wrap="none" lIns="0" tIns="0" rIns="0" bIns="0" rtlCol="0">
              <a:spAutoFit/>
            </a:bodyPr>
            <a:lstStyle/>
            <a:p>
              <a:pPr algn="ctr">
                <a:lnSpc>
                  <a:spcPct val="80000"/>
                </a:lnSpc>
              </a:pPr>
              <a:r>
                <a:rPr lang="en-US" dirty="0"/>
                <a:t>AM of CPS</a:t>
              </a:r>
              <a:endParaRPr lang="ru-RU" dirty="0"/>
            </a:p>
          </p:txBody>
        </p:sp>
      </p:grpSp>
      <p:sp>
        <p:nvSpPr>
          <p:cNvPr id="22" name="TextBox 21">
            <a:extLst>
              <a:ext uri="{FF2B5EF4-FFF2-40B4-BE49-F238E27FC236}">
                <a16:creationId xmlns:a16="http://schemas.microsoft.com/office/drawing/2014/main" id="{DD397037-5713-FFB7-8E80-3FDBC187254F}"/>
              </a:ext>
            </a:extLst>
          </p:cNvPr>
          <p:cNvSpPr txBox="1"/>
          <p:nvPr/>
        </p:nvSpPr>
        <p:spPr>
          <a:xfrm>
            <a:off x="581297" y="895977"/>
            <a:ext cx="6283234" cy="400110"/>
          </a:xfrm>
          <a:prstGeom prst="rect">
            <a:avLst/>
          </a:prstGeom>
          <a:noFill/>
        </p:spPr>
        <p:txBody>
          <a:bodyPr wrap="square">
            <a:spAutoFit/>
          </a:bodyPr>
          <a:lstStyle/>
          <a:p>
            <a:r>
              <a:rPr lang="en-US" sz="2000" b="1" dirty="0"/>
              <a:t>Another concept of the reactor from FLNP (2020-2024): </a:t>
            </a:r>
          </a:p>
        </p:txBody>
      </p:sp>
      <p:sp>
        <p:nvSpPr>
          <p:cNvPr id="24" name="TextBox 23">
            <a:extLst>
              <a:ext uri="{FF2B5EF4-FFF2-40B4-BE49-F238E27FC236}">
                <a16:creationId xmlns:a16="http://schemas.microsoft.com/office/drawing/2014/main" id="{329D395C-2596-4D50-213C-9D767968482D}"/>
              </a:ext>
            </a:extLst>
          </p:cNvPr>
          <p:cNvSpPr txBox="1"/>
          <p:nvPr/>
        </p:nvSpPr>
        <p:spPr>
          <a:xfrm>
            <a:off x="7818103" y="3354762"/>
            <a:ext cx="4487126" cy="2031325"/>
          </a:xfrm>
          <a:prstGeom prst="rect">
            <a:avLst/>
          </a:prstGeom>
          <a:noFill/>
        </p:spPr>
        <p:txBody>
          <a:bodyPr wrap="square">
            <a:spAutoFit/>
          </a:bodyPr>
          <a:lstStyle/>
          <a:p>
            <a:pPr marL="176213" indent="-176213"/>
            <a:r>
              <a:rPr lang="en-US" dirty="0"/>
              <a:t>102 fuel assemblies,</a:t>
            </a:r>
          </a:p>
          <a:p>
            <a:pPr marL="176213" indent="-176213"/>
            <a:r>
              <a:rPr lang="en-US" dirty="0"/>
              <a:t>86 fuel assemblies with plutonium dioxide,</a:t>
            </a:r>
          </a:p>
          <a:p>
            <a:pPr marL="176213" indent="-176213"/>
            <a:r>
              <a:rPr lang="en-US" dirty="0"/>
              <a:t>8 control rods with enriched boron,</a:t>
            </a:r>
          </a:p>
          <a:p>
            <a:pPr marL="176213" indent="-176213"/>
            <a:r>
              <a:rPr lang="en-US" dirty="0"/>
              <a:t>8 fuel assemblies – simulator cassettes to compensate for burnout,</a:t>
            </a:r>
          </a:p>
          <a:p>
            <a:pPr marL="176213" indent="-176213"/>
            <a:r>
              <a:rPr lang="en-US" dirty="0"/>
              <a:t>13 fuel assemblies with tungsten inserts 6 cm long in the center of each fuel element.</a:t>
            </a:r>
            <a:endParaRPr lang="ru-RU" dirty="0"/>
          </a:p>
        </p:txBody>
      </p:sp>
      <p:graphicFrame>
        <p:nvGraphicFramePr>
          <p:cNvPr id="25" name="Таблица 24">
            <a:extLst>
              <a:ext uri="{FF2B5EF4-FFF2-40B4-BE49-F238E27FC236}">
                <a16:creationId xmlns:a16="http://schemas.microsoft.com/office/drawing/2014/main" id="{0A1F5BB3-C973-70A7-AD94-9A9EB6877C7B}"/>
              </a:ext>
            </a:extLst>
          </p:cNvPr>
          <p:cNvGraphicFramePr>
            <a:graphicFrameLocks noGrp="1"/>
          </p:cNvGraphicFramePr>
          <p:nvPr>
            <p:extLst>
              <p:ext uri="{D42A27DB-BD31-4B8C-83A1-F6EECF244321}">
                <p14:modId xmlns:p14="http://schemas.microsoft.com/office/powerpoint/2010/main" val="3164310787"/>
              </p:ext>
            </p:extLst>
          </p:nvPr>
        </p:nvGraphicFramePr>
        <p:xfrm>
          <a:off x="4235324" y="2768909"/>
          <a:ext cx="3364282" cy="2483216"/>
        </p:xfrm>
        <a:graphic>
          <a:graphicData uri="http://schemas.openxmlformats.org/drawingml/2006/table">
            <a:tbl>
              <a:tblPr firstRow="1" bandRow="1">
                <a:tableStyleId>{5C22544A-7EE6-4342-B048-85BDC9FD1C3A}</a:tableStyleId>
              </a:tblPr>
              <a:tblGrid>
                <a:gridCol w="2066913">
                  <a:extLst>
                    <a:ext uri="{9D8B030D-6E8A-4147-A177-3AD203B41FA5}">
                      <a16:colId xmlns:a16="http://schemas.microsoft.com/office/drawing/2014/main" val="1107843935"/>
                    </a:ext>
                  </a:extLst>
                </a:gridCol>
                <a:gridCol w="1297369">
                  <a:extLst>
                    <a:ext uri="{9D8B030D-6E8A-4147-A177-3AD203B41FA5}">
                      <a16:colId xmlns:a16="http://schemas.microsoft.com/office/drawing/2014/main" val="2584462264"/>
                    </a:ext>
                  </a:extLst>
                </a:gridCol>
              </a:tblGrid>
              <a:tr h="411396">
                <a:tc>
                  <a:txBody>
                    <a:bodyPr/>
                    <a:lstStyle/>
                    <a:p>
                      <a:pPr algn="ctr">
                        <a:lnSpc>
                          <a:spcPct val="107000"/>
                        </a:lnSpc>
                        <a:spcAft>
                          <a:spcPts val="0"/>
                        </a:spcAft>
                      </a:pPr>
                      <a:r>
                        <a:rPr lang="en-US" sz="1800" dirty="0">
                          <a:effectLst/>
                          <a:latin typeface="+mn-lt"/>
                          <a:cs typeface="Times New Roman" panose="02020603050405020304" pitchFamily="18" charset="0"/>
                        </a:rPr>
                        <a:t>Parameter</a:t>
                      </a:r>
                      <a:endParaRPr lang="en-US" sz="1800" dirty="0">
                        <a:effectLst/>
                        <a:latin typeface="+mn-lt"/>
                        <a:ea typeface="Calibri" panose="020F0502020204030204" pitchFamily="34" charset="0"/>
                        <a:cs typeface="Times New Roman" panose="02020603050405020304" pitchFamily="18" charset="0"/>
                      </a:endParaRPr>
                    </a:p>
                  </a:txBody>
                  <a:tcPr marL="46838" marR="46838" marT="9007" marB="0"/>
                </a:tc>
                <a:tc>
                  <a:txBody>
                    <a:bodyPr/>
                    <a:lstStyle/>
                    <a:p>
                      <a:pPr algn="ctr">
                        <a:lnSpc>
                          <a:spcPct val="107000"/>
                        </a:lnSpc>
                        <a:spcAft>
                          <a:spcPts val="0"/>
                        </a:spcAft>
                      </a:pPr>
                      <a:r>
                        <a:rPr lang="en-US" sz="1800" dirty="0">
                          <a:effectLst/>
                          <a:latin typeface="+mn-lt"/>
                          <a:ea typeface="Calibri" panose="020F0502020204030204" pitchFamily="34" charset="0"/>
                          <a:cs typeface="Times New Roman" panose="02020603050405020304" pitchFamily="18" charset="0"/>
                        </a:rPr>
                        <a:t>value</a:t>
                      </a:r>
                    </a:p>
                  </a:txBody>
                  <a:tcPr marL="46838" marR="46838" marT="9007" marB="0"/>
                </a:tc>
                <a:extLst>
                  <a:ext uri="{0D108BD9-81ED-4DB2-BD59-A6C34878D82A}">
                    <a16:rowId xmlns:a16="http://schemas.microsoft.com/office/drawing/2014/main" val="2069439062"/>
                  </a:ext>
                </a:extLst>
              </a:tr>
              <a:tr h="330888">
                <a:tc>
                  <a:txBody>
                    <a:bodyPr/>
                    <a:lstStyle/>
                    <a:p>
                      <a:pPr>
                        <a:lnSpc>
                          <a:spcPct val="107000"/>
                        </a:lnSpc>
                        <a:spcAft>
                          <a:spcPts val="0"/>
                        </a:spcAft>
                      </a:pPr>
                      <a:r>
                        <a:rPr lang="en-US" sz="1800" dirty="0">
                          <a:solidFill>
                            <a:schemeClr val="tx1"/>
                          </a:solidFill>
                          <a:effectLst/>
                          <a:latin typeface="+mn-lt"/>
                          <a:cs typeface="Times New Roman" panose="02020603050405020304" pitchFamily="18" charset="0"/>
                        </a:rPr>
                        <a:t>Average power</a:t>
                      </a:r>
                      <a:r>
                        <a:rPr lang="ru-RU" sz="1800" dirty="0">
                          <a:solidFill>
                            <a:schemeClr val="tx1"/>
                          </a:solidFill>
                          <a:effectLst/>
                          <a:latin typeface="+mn-lt"/>
                          <a:cs typeface="Times New Roman" panose="02020603050405020304" pitchFamily="18" charset="0"/>
                        </a:rPr>
                        <a:t>, </a:t>
                      </a:r>
                      <a:r>
                        <a:rPr lang="en-US" sz="1800" dirty="0">
                          <a:solidFill>
                            <a:schemeClr val="tx1"/>
                          </a:solidFill>
                          <a:effectLst/>
                          <a:latin typeface="+mn-lt"/>
                          <a:cs typeface="Times New Roman" panose="02020603050405020304" pitchFamily="18" charset="0"/>
                        </a:rPr>
                        <a:t>MW</a:t>
                      </a:r>
                      <a:r>
                        <a:rPr lang="ru-RU" sz="1800" dirty="0">
                          <a:solidFill>
                            <a:schemeClr val="tx1"/>
                          </a:solidFill>
                          <a:effectLst/>
                          <a:latin typeface="+mn-lt"/>
                          <a:cs typeface="Times New Roman" panose="02020603050405020304" pitchFamily="18" charset="0"/>
                        </a:rPr>
                        <a:t> </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46838" marR="46838" marT="9007" marB="0"/>
                </a:tc>
                <a:tc>
                  <a:txBody>
                    <a:bodyPr/>
                    <a:lstStyle/>
                    <a:p>
                      <a:pPr algn="ctr">
                        <a:lnSpc>
                          <a:spcPct val="107000"/>
                        </a:lnSpc>
                        <a:spcAft>
                          <a:spcPts val="0"/>
                        </a:spcAft>
                      </a:pPr>
                      <a:r>
                        <a:rPr lang="ru-RU" sz="1800" dirty="0">
                          <a:solidFill>
                            <a:schemeClr val="tx1"/>
                          </a:solidFill>
                          <a:effectLst/>
                          <a:latin typeface="+mn-lt"/>
                          <a:cs typeface="Times New Roman" panose="02020603050405020304" pitchFamily="18" charset="0"/>
                        </a:rPr>
                        <a:t>4</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34788369"/>
                  </a:ext>
                </a:extLst>
              </a:tr>
              <a:tr h="226985">
                <a:tc>
                  <a:txBody>
                    <a:bodyPr/>
                    <a:lstStyle/>
                    <a:p>
                      <a:pPr>
                        <a:lnSpc>
                          <a:spcPct val="107000"/>
                        </a:lnSpc>
                        <a:spcAft>
                          <a:spcPts val="0"/>
                        </a:spcAft>
                      </a:pPr>
                      <a:r>
                        <a:rPr lang="en-US" sz="1800" dirty="0">
                          <a:effectLst/>
                          <a:latin typeface="+mn-lt"/>
                          <a:cs typeface="Times New Roman" panose="02020603050405020304" pitchFamily="18" charset="0"/>
                        </a:rPr>
                        <a:t>Coolant</a:t>
                      </a:r>
                      <a:r>
                        <a:rPr lang="ru-RU" sz="1800" dirty="0">
                          <a:effectLst/>
                          <a:latin typeface="+mn-lt"/>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a:txBody>
                  <a:tcPr marL="46838" marR="46838" marT="9007" marB="0"/>
                </a:tc>
                <a:tc>
                  <a:txBody>
                    <a:bodyPr/>
                    <a:lstStyle/>
                    <a:p>
                      <a:pPr algn="ctr">
                        <a:lnSpc>
                          <a:spcPct val="107000"/>
                        </a:lnSpc>
                        <a:spcAft>
                          <a:spcPts val="0"/>
                        </a:spcAft>
                      </a:pPr>
                      <a:r>
                        <a:rPr lang="en-US" sz="1800" dirty="0">
                          <a:effectLst/>
                          <a:latin typeface="+mn-lt"/>
                          <a:cs typeface="Times New Roman" panose="02020603050405020304" pitchFamily="18" charset="0"/>
                        </a:rPr>
                        <a:t>Sodium</a:t>
                      </a:r>
                      <a:endParaRPr lang="en-US" sz="1800" dirty="0">
                        <a:effectLst/>
                        <a:latin typeface="+mn-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046526222"/>
                  </a:ext>
                </a:extLst>
              </a:tr>
              <a:tr h="240196">
                <a:tc>
                  <a:txBody>
                    <a:bodyPr/>
                    <a:lstStyle/>
                    <a:p>
                      <a:pPr>
                        <a:lnSpc>
                          <a:spcPct val="107000"/>
                        </a:lnSpc>
                        <a:spcAft>
                          <a:spcPts val="0"/>
                        </a:spcAft>
                      </a:pPr>
                      <a:r>
                        <a:rPr lang="en-US" sz="1800" dirty="0">
                          <a:effectLst/>
                          <a:latin typeface="+mn-lt"/>
                          <a:cs typeface="Times New Roman" panose="02020603050405020304" pitchFamily="18" charset="0"/>
                        </a:rPr>
                        <a:t>Repetition rate</a:t>
                      </a:r>
                      <a:r>
                        <a:rPr lang="ru-RU" sz="1800" dirty="0">
                          <a:effectLst/>
                          <a:latin typeface="+mn-lt"/>
                          <a:cs typeface="Times New Roman" panose="02020603050405020304" pitchFamily="18" charset="0"/>
                        </a:rPr>
                        <a:t>, </a:t>
                      </a:r>
                      <a:r>
                        <a:rPr lang="en-US" sz="1800" dirty="0">
                          <a:effectLst/>
                          <a:latin typeface="+mn-lt"/>
                          <a:cs typeface="Times New Roman" panose="02020603050405020304" pitchFamily="18" charset="0"/>
                        </a:rPr>
                        <a:t>1/s</a:t>
                      </a:r>
                      <a:r>
                        <a:rPr lang="ru-RU" sz="1800" dirty="0">
                          <a:effectLst/>
                          <a:latin typeface="+mn-lt"/>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a:txBody>
                  <a:tcPr marL="46838" marR="46838" marT="9007" marB="0"/>
                </a:tc>
                <a:tc>
                  <a:txBody>
                    <a:bodyPr/>
                    <a:lstStyle/>
                    <a:p>
                      <a:pPr algn="ctr">
                        <a:lnSpc>
                          <a:spcPct val="107000"/>
                        </a:lnSpc>
                        <a:spcAft>
                          <a:spcPts val="0"/>
                        </a:spcAft>
                      </a:pPr>
                      <a:r>
                        <a:rPr lang="ru-RU" sz="1800" dirty="0">
                          <a:effectLst/>
                          <a:latin typeface="+mn-lt"/>
                          <a:cs typeface="Times New Roman" panose="02020603050405020304" pitchFamily="18" charset="0"/>
                        </a:rPr>
                        <a:t>10</a:t>
                      </a:r>
                      <a:endParaRPr lang="en-US" sz="1800" dirty="0">
                        <a:effectLst/>
                        <a:latin typeface="+mn-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770891295"/>
                  </a:ext>
                </a:extLst>
              </a:tr>
              <a:tr h="226985">
                <a:tc>
                  <a:txBody>
                    <a:bodyPr/>
                    <a:lstStyle/>
                    <a:p>
                      <a:pPr>
                        <a:lnSpc>
                          <a:spcPct val="107000"/>
                        </a:lnSpc>
                        <a:spcAft>
                          <a:spcPts val="0"/>
                        </a:spcAft>
                      </a:pPr>
                      <a:r>
                        <a:rPr lang="en-US" sz="1800" dirty="0">
                          <a:effectLst/>
                          <a:latin typeface="+mn-lt"/>
                          <a:cs typeface="Times New Roman" panose="02020603050405020304" pitchFamily="18" charset="0"/>
                        </a:rPr>
                        <a:t>Fuel</a:t>
                      </a:r>
                      <a:r>
                        <a:rPr lang="ru-RU" sz="1800" dirty="0">
                          <a:effectLst/>
                          <a:latin typeface="+mn-lt"/>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a:txBody>
                  <a:tcPr marL="46838" marR="46838" marT="9007" marB="0"/>
                </a:tc>
                <a:tc>
                  <a:txBody>
                    <a:bodyPr/>
                    <a:lstStyle/>
                    <a:p>
                      <a:pPr algn="ctr">
                        <a:lnSpc>
                          <a:spcPct val="107000"/>
                        </a:lnSpc>
                        <a:spcAft>
                          <a:spcPts val="0"/>
                        </a:spcAft>
                      </a:pPr>
                      <a:r>
                        <a:rPr lang="en-US" sz="1800" dirty="0">
                          <a:effectLst/>
                          <a:latin typeface="+mn-lt"/>
                          <a:cs typeface="Times New Roman" panose="02020603050405020304" pitchFamily="18" charset="0"/>
                        </a:rPr>
                        <a:t>PuO</a:t>
                      </a:r>
                      <a:r>
                        <a:rPr lang="en-US" sz="1800" baseline="-25000" dirty="0">
                          <a:effectLst/>
                          <a:latin typeface="+mn-lt"/>
                          <a:cs typeface="Times New Roman" panose="02020603050405020304" pitchFamily="18" charset="0"/>
                        </a:rPr>
                        <a:t>2</a:t>
                      </a:r>
                      <a:endParaRPr lang="en-US" sz="1800" dirty="0">
                        <a:effectLst/>
                        <a:latin typeface="+mn-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740896041"/>
                  </a:ext>
                </a:extLst>
              </a:tr>
              <a:tr h="226985">
                <a:tc>
                  <a:txBody>
                    <a:bodyPr/>
                    <a:lstStyle/>
                    <a:p>
                      <a:pPr>
                        <a:lnSpc>
                          <a:spcPct val="107000"/>
                        </a:lnSpc>
                        <a:spcAft>
                          <a:spcPts val="0"/>
                        </a:spcAft>
                      </a:pPr>
                      <a:r>
                        <a:rPr lang="en-US" sz="1800" dirty="0">
                          <a:effectLst/>
                          <a:latin typeface="+mn-lt"/>
                          <a:cs typeface="Times New Roman" panose="02020603050405020304" pitchFamily="18" charset="0"/>
                        </a:rPr>
                        <a:t>Core volume, l</a:t>
                      </a:r>
                      <a:endParaRPr lang="en-US" sz="1800" dirty="0">
                        <a:effectLst/>
                        <a:latin typeface="+mn-lt"/>
                        <a:ea typeface="Calibri" panose="020F0502020204030204" pitchFamily="34" charset="0"/>
                        <a:cs typeface="Times New Roman" panose="02020603050405020304" pitchFamily="18" charset="0"/>
                      </a:endParaRPr>
                    </a:p>
                  </a:txBody>
                  <a:tcPr marL="46838" marR="46838" marT="9007" marB="0"/>
                </a:tc>
                <a:tc>
                  <a:txBody>
                    <a:bodyPr/>
                    <a:lstStyle/>
                    <a:p>
                      <a:pPr algn="ctr">
                        <a:lnSpc>
                          <a:spcPct val="107000"/>
                        </a:lnSpc>
                        <a:spcAft>
                          <a:spcPts val="0"/>
                        </a:spcAft>
                      </a:pPr>
                      <a:r>
                        <a:rPr lang="ru-RU" sz="1800" dirty="0">
                          <a:effectLst/>
                          <a:latin typeface="+mn-lt"/>
                          <a:cs typeface="Times New Roman" panose="02020603050405020304" pitchFamily="18" charset="0"/>
                        </a:rPr>
                        <a:t>~23,4</a:t>
                      </a:r>
                      <a:endParaRPr lang="en-US" sz="1800" dirty="0">
                        <a:effectLst/>
                        <a:latin typeface="+mn-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099033839"/>
                  </a:ext>
                </a:extLst>
              </a:tr>
              <a:tr h="370083">
                <a:tc>
                  <a:txBody>
                    <a:bodyPr/>
                    <a:lstStyle/>
                    <a:p>
                      <a:pPr>
                        <a:lnSpc>
                          <a:spcPct val="107000"/>
                        </a:lnSpc>
                        <a:spcAft>
                          <a:spcPts val="0"/>
                        </a:spcAft>
                      </a:pPr>
                      <a:r>
                        <a:rPr lang="en-US" dirty="0"/>
                        <a:t>Thermal neutron flux density</a:t>
                      </a:r>
                      <a:r>
                        <a:rPr lang="ru-RU" dirty="0"/>
                        <a:t>, 10</a:t>
                      </a:r>
                      <a:r>
                        <a:rPr lang="ru-RU" baseline="30000" dirty="0"/>
                        <a:t>13</a:t>
                      </a:r>
                      <a:r>
                        <a:rPr lang="ru-RU" dirty="0"/>
                        <a:t> </a:t>
                      </a:r>
                      <a:r>
                        <a:rPr lang="en-US" dirty="0"/>
                        <a:t>n/cm</a:t>
                      </a:r>
                      <a:r>
                        <a:rPr lang="en-US" baseline="30000" dirty="0"/>
                        <a:t>2</a:t>
                      </a:r>
                      <a:r>
                        <a:rPr lang="en-US" dirty="0"/>
                        <a:t> ∙s</a:t>
                      </a:r>
                      <a:endParaRPr lang="en-US" sz="1800" dirty="0">
                        <a:effectLst/>
                        <a:latin typeface="+mn-lt"/>
                        <a:ea typeface="Calibri" panose="020F0502020204030204" pitchFamily="34" charset="0"/>
                        <a:cs typeface="Times New Roman" panose="02020603050405020304" pitchFamily="18" charset="0"/>
                      </a:endParaRPr>
                    </a:p>
                  </a:txBody>
                  <a:tcPr marL="46838" marR="46838" marT="9007" marB="0"/>
                </a:tc>
                <a:tc>
                  <a:txBody>
                    <a:bodyPr/>
                    <a:lstStyle/>
                    <a:p>
                      <a:pPr algn="ctr">
                        <a:lnSpc>
                          <a:spcPct val="107000"/>
                        </a:lnSpc>
                        <a:spcAft>
                          <a:spcPts val="0"/>
                        </a:spcAft>
                      </a:pPr>
                      <a:r>
                        <a:rPr lang="en-US" sz="1800" dirty="0">
                          <a:effectLst/>
                          <a:latin typeface="+mn-lt"/>
                          <a:cs typeface="Times New Roman" panose="02020603050405020304" pitchFamily="18" charset="0"/>
                        </a:rPr>
                        <a:t>up to 12</a:t>
                      </a:r>
                      <a:r>
                        <a:rPr lang="en-US" sz="1800" b="1" dirty="0">
                          <a:effectLst/>
                          <a:latin typeface="+mn-lt"/>
                          <a:cs typeface="Times New Roman" panose="02020603050405020304" pitchFamily="18" charset="0"/>
                        </a:rPr>
                        <a:t>*</a:t>
                      </a:r>
                      <a:endParaRPr lang="en-US" sz="1800" b="1" dirty="0">
                        <a:effectLst/>
                        <a:latin typeface="+mn-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880088034"/>
                  </a:ext>
                </a:extLst>
              </a:tr>
            </a:tbl>
          </a:graphicData>
        </a:graphic>
      </p:graphicFrame>
      <p:sp>
        <p:nvSpPr>
          <p:cNvPr id="26" name="TextBox 25">
            <a:extLst>
              <a:ext uri="{FF2B5EF4-FFF2-40B4-BE49-F238E27FC236}">
                <a16:creationId xmlns:a16="http://schemas.microsoft.com/office/drawing/2014/main" id="{56D143EE-C2F9-8555-E18C-F7DE7501CEFC}"/>
              </a:ext>
            </a:extLst>
          </p:cNvPr>
          <p:cNvSpPr txBox="1"/>
          <p:nvPr/>
        </p:nvSpPr>
        <p:spPr>
          <a:xfrm>
            <a:off x="3954310" y="5252125"/>
            <a:ext cx="4114800" cy="307777"/>
          </a:xfrm>
          <a:prstGeom prst="rect">
            <a:avLst/>
          </a:prstGeom>
          <a:noFill/>
        </p:spPr>
        <p:txBody>
          <a:bodyPr wrap="square" rtlCol="0">
            <a:spAutoFit/>
          </a:bodyPr>
          <a:lstStyle/>
          <a:p>
            <a:pPr marL="176213" indent="-176213"/>
            <a:r>
              <a:rPr lang="en-US" sz="1400" b="1" dirty="0"/>
              <a:t>* depending</a:t>
            </a:r>
            <a:r>
              <a:rPr lang="ru-RU" sz="1400" b="1" dirty="0"/>
              <a:t> </a:t>
            </a:r>
            <a:r>
              <a:rPr lang="en-US" sz="1400" b="1" dirty="0"/>
              <a:t>on the thermal neutron pulse width.</a:t>
            </a:r>
            <a:endParaRPr lang="ru-RU" sz="1400" b="1" dirty="0"/>
          </a:p>
        </p:txBody>
      </p:sp>
      <p:sp>
        <p:nvSpPr>
          <p:cNvPr id="27" name="TextBox 26">
            <a:extLst>
              <a:ext uri="{FF2B5EF4-FFF2-40B4-BE49-F238E27FC236}">
                <a16:creationId xmlns:a16="http://schemas.microsoft.com/office/drawing/2014/main" id="{B1F62746-A0E9-788C-185C-070FA50A3CF6}"/>
              </a:ext>
            </a:extLst>
          </p:cNvPr>
          <p:cNvSpPr txBox="1"/>
          <p:nvPr/>
        </p:nvSpPr>
        <p:spPr>
          <a:xfrm>
            <a:off x="507974" y="5903009"/>
            <a:ext cx="6855210" cy="400110"/>
          </a:xfrm>
          <a:prstGeom prst="rect">
            <a:avLst/>
          </a:prstGeom>
          <a:noFill/>
        </p:spPr>
        <p:txBody>
          <a:bodyPr wrap="none" rtlCol="0">
            <a:spAutoFit/>
          </a:bodyPr>
          <a:lstStyle/>
          <a:p>
            <a:r>
              <a:rPr lang="en-US" sz="2000" dirty="0"/>
              <a:t>This concept has not been discussed with the Chief Designer yet.</a:t>
            </a:r>
            <a:endParaRPr lang="ru-RU" sz="2000" dirty="0"/>
          </a:p>
        </p:txBody>
      </p:sp>
      <p:sp>
        <p:nvSpPr>
          <p:cNvPr id="21" name="TextBox 20">
            <a:extLst>
              <a:ext uri="{FF2B5EF4-FFF2-40B4-BE49-F238E27FC236}">
                <a16:creationId xmlns:a16="http://schemas.microsoft.com/office/drawing/2014/main" id="{16B6B135-F0A5-3DB3-72EF-FBE322C2C70B}"/>
              </a:ext>
            </a:extLst>
          </p:cNvPr>
          <p:cNvSpPr txBox="1"/>
          <p:nvPr/>
        </p:nvSpPr>
        <p:spPr>
          <a:xfrm>
            <a:off x="7950728" y="5486326"/>
            <a:ext cx="4354501" cy="738664"/>
          </a:xfrm>
          <a:prstGeom prst="rect">
            <a:avLst/>
          </a:prstGeom>
          <a:noFill/>
        </p:spPr>
        <p:txBody>
          <a:bodyPr wrap="square">
            <a:spAutoFit/>
          </a:bodyPr>
          <a:lstStyle/>
          <a:p>
            <a:r>
              <a:rPr lang="en-US" sz="1400" i="1" dirty="0" err="1"/>
              <a:t>Pepelyshev</a:t>
            </a:r>
            <a:r>
              <a:rPr lang="en-US" sz="1400" i="1" dirty="0"/>
              <a:t> Yu. N. et al. </a:t>
            </a:r>
          </a:p>
          <a:p>
            <a:r>
              <a:rPr lang="en-US" sz="1400" i="1" dirty="0"/>
              <a:t>Preliminary Computations for the Pulsed Reactor IBR-4.</a:t>
            </a:r>
          </a:p>
          <a:p>
            <a:r>
              <a:rPr lang="en-US" sz="1400" i="1" dirty="0"/>
              <a:t>Basic Composition. JINR Preprint P13-2024-7 </a:t>
            </a:r>
            <a:endParaRPr lang="ru-RU" sz="1400" i="1" dirty="0"/>
          </a:p>
        </p:txBody>
      </p:sp>
    </p:spTree>
    <p:extLst>
      <p:ext uri="{BB962C8B-B14F-4D97-AF65-F5344CB8AC3E}">
        <p14:creationId xmlns:p14="http://schemas.microsoft.com/office/powerpoint/2010/main" val="25259105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r>
              <a:rPr lang="ru-RU"/>
              <a:t>24.06.2024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12</a:t>
            </a:fld>
            <a:endParaRPr lang="ru-RU"/>
          </a:p>
        </p:txBody>
      </p:sp>
      <p:sp>
        <p:nvSpPr>
          <p:cNvPr id="3" name="Нижний колонтитул 2">
            <a:extLst>
              <a:ext uri="{FF2B5EF4-FFF2-40B4-BE49-F238E27FC236}">
                <a16:creationId xmlns:a16="http://schemas.microsoft.com/office/drawing/2014/main" id="{AEE7467D-C1C6-202D-7C49-FF67FA479147}"/>
              </a:ext>
            </a:extLst>
          </p:cNvPr>
          <p:cNvSpPr>
            <a:spLocks noGrp="1"/>
          </p:cNvSpPr>
          <p:nvPr>
            <p:ph type="ftr" sz="quarter" idx="11"/>
          </p:nvPr>
        </p:nvSpPr>
        <p:spPr/>
        <p:txBody>
          <a:bodyPr/>
          <a:lstStyle/>
          <a:p>
            <a:r>
              <a:rPr lang="en-US"/>
              <a:t>59th meeting of the PAC for Condensed Matter Physics</a:t>
            </a:r>
            <a:endParaRPr lang="ru-RU" dirty="0"/>
          </a:p>
        </p:txBody>
      </p:sp>
      <p:sp>
        <p:nvSpPr>
          <p:cNvPr id="5" name="TextBox 4">
            <a:extLst>
              <a:ext uri="{FF2B5EF4-FFF2-40B4-BE49-F238E27FC236}">
                <a16:creationId xmlns:a16="http://schemas.microsoft.com/office/drawing/2014/main" id="{7F282BD5-3E52-7C9D-BF03-D933A959505D}"/>
              </a:ext>
            </a:extLst>
          </p:cNvPr>
          <p:cNvSpPr txBox="1"/>
          <p:nvPr/>
        </p:nvSpPr>
        <p:spPr>
          <a:xfrm>
            <a:off x="592260" y="791377"/>
            <a:ext cx="11318133" cy="1477328"/>
          </a:xfrm>
          <a:prstGeom prst="rect">
            <a:avLst/>
          </a:prstGeom>
          <a:noFill/>
        </p:spPr>
        <p:txBody>
          <a:bodyPr wrap="square">
            <a:spAutoFit/>
          </a:bodyPr>
          <a:lstStyle/>
          <a:p>
            <a:pPr indent="358775" algn="just"/>
            <a:r>
              <a:rPr lang="en-US" dirty="0"/>
              <a:t>Key issues for </a:t>
            </a:r>
            <a:r>
              <a:rPr lang="en-US" b="1" u="sng" dirty="0"/>
              <a:t>any new pulsed reactor </a:t>
            </a:r>
            <a:r>
              <a:rPr lang="en-US" dirty="0"/>
              <a:t>include the prediction of pulse energy fluctuations to keep them within acceptable limits, and the determination of reactor stability limits. The IBR-2 exploitation experience shows a strong dependence of fluctuations on the core configuration and its power.</a:t>
            </a:r>
          </a:p>
          <a:p>
            <a:pPr indent="358775" algn="just"/>
            <a:r>
              <a:rPr lang="en-US" dirty="0"/>
              <a:t>Increasing the power of new facilities requires the creation of an adequate theory/model for predicting these characteristics. The model can be tested at low energies only on IBR-2. </a:t>
            </a:r>
            <a:endParaRPr lang="ru-RU" dirty="0"/>
          </a:p>
        </p:txBody>
      </p:sp>
      <p:sp>
        <p:nvSpPr>
          <p:cNvPr id="7" name="TextBox 6">
            <a:extLst>
              <a:ext uri="{FF2B5EF4-FFF2-40B4-BE49-F238E27FC236}">
                <a16:creationId xmlns:a16="http://schemas.microsoft.com/office/drawing/2014/main" id="{DDB7BF5E-A467-CBFA-BBC4-028E62D755A7}"/>
              </a:ext>
            </a:extLst>
          </p:cNvPr>
          <p:cNvSpPr txBox="1"/>
          <p:nvPr/>
        </p:nvSpPr>
        <p:spPr>
          <a:xfrm>
            <a:off x="592260" y="2370495"/>
            <a:ext cx="10819910" cy="923330"/>
          </a:xfrm>
          <a:prstGeom prst="rect">
            <a:avLst/>
          </a:prstGeom>
          <a:noFill/>
        </p:spPr>
        <p:txBody>
          <a:bodyPr wrap="square">
            <a:spAutoFit/>
          </a:bodyPr>
          <a:lstStyle/>
          <a:p>
            <a:r>
              <a:rPr lang="en-US" dirty="0"/>
              <a:t>Our physicists have been working on this problem for a long time. The problem of </a:t>
            </a:r>
            <a:r>
              <a:rPr lang="en-US" b="1" dirty="0"/>
              <a:t>dynamic bending </a:t>
            </a:r>
            <a:r>
              <a:rPr lang="en-US" dirty="0"/>
              <a:t>was found and partially studied, which is significant for single fuel rod loading into the core.</a:t>
            </a:r>
          </a:p>
          <a:p>
            <a:r>
              <a:rPr lang="en-US" dirty="0"/>
              <a:t>The results were presented at 55-57- PACs by Maxim </a:t>
            </a:r>
            <a:r>
              <a:rPr lang="en-US" dirty="0" err="1"/>
              <a:t>Bulavin</a:t>
            </a:r>
            <a:r>
              <a:rPr lang="en-US" dirty="0"/>
              <a:t>:</a:t>
            </a:r>
            <a:endParaRPr lang="ru-RU" dirty="0"/>
          </a:p>
        </p:txBody>
      </p:sp>
      <p:pic>
        <p:nvPicPr>
          <p:cNvPr id="8" name="Рисунок 7">
            <a:extLst>
              <a:ext uri="{FF2B5EF4-FFF2-40B4-BE49-F238E27FC236}">
                <a16:creationId xmlns:a16="http://schemas.microsoft.com/office/drawing/2014/main" id="{ED028E75-B820-05E7-8A1E-B61906669B40}"/>
              </a:ext>
            </a:extLst>
          </p:cNvPr>
          <p:cNvPicPr>
            <a:picLocks noChangeAspect="1"/>
          </p:cNvPicPr>
          <p:nvPr/>
        </p:nvPicPr>
        <p:blipFill>
          <a:blip r:embed="rId2"/>
          <a:stretch>
            <a:fillRect/>
          </a:stretch>
        </p:blipFill>
        <p:spPr>
          <a:xfrm>
            <a:off x="450602" y="3395615"/>
            <a:ext cx="3105857" cy="2383971"/>
          </a:xfrm>
          <a:prstGeom prst="rect">
            <a:avLst/>
          </a:prstGeom>
        </p:spPr>
      </p:pic>
      <p:pic>
        <p:nvPicPr>
          <p:cNvPr id="9" name="Рисунок 8">
            <a:extLst>
              <a:ext uri="{FF2B5EF4-FFF2-40B4-BE49-F238E27FC236}">
                <a16:creationId xmlns:a16="http://schemas.microsoft.com/office/drawing/2014/main" id="{33B41A79-83DD-722B-17CA-E17653D58D66}"/>
              </a:ext>
            </a:extLst>
          </p:cNvPr>
          <p:cNvPicPr>
            <a:picLocks noChangeAspect="1"/>
          </p:cNvPicPr>
          <p:nvPr/>
        </p:nvPicPr>
        <p:blipFill>
          <a:blip r:embed="rId3"/>
          <a:stretch>
            <a:fillRect/>
          </a:stretch>
        </p:blipFill>
        <p:spPr>
          <a:xfrm>
            <a:off x="3791065" y="3248273"/>
            <a:ext cx="1775159" cy="2808831"/>
          </a:xfrm>
          <a:prstGeom prst="rect">
            <a:avLst/>
          </a:prstGeom>
        </p:spPr>
      </p:pic>
      <p:pic>
        <p:nvPicPr>
          <p:cNvPr id="10" name="Рисунок 9">
            <a:extLst>
              <a:ext uri="{FF2B5EF4-FFF2-40B4-BE49-F238E27FC236}">
                <a16:creationId xmlns:a16="http://schemas.microsoft.com/office/drawing/2014/main" id="{A1967BA1-6C66-5D5F-B88A-1499A6C1C8AC}"/>
              </a:ext>
            </a:extLst>
          </p:cNvPr>
          <p:cNvPicPr>
            <a:picLocks noChangeAspect="1"/>
          </p:cNvPicPr>
          <p:nvPr/>
        </p:nvPicPr>
        <p:blipFill>
          <a:blip r:embed="rId4"/>
          <a:stretch>
            <a:fillRect/>
          </a:stretch>
        </p:blipFill>
        <p:spPr>
          <a:xfrm>
            <a:off x="5816311" y="3176035"/>
            <a:ext cx="5925087" cy="2692679"/>
          </a:xfrm>
          <a:prstGeom prst="rect">
            <a:avLst/>
          </a:prstGeom>
        </p:spPr>
      </p:pic>
      <p:sp>
        <p:nvSpPr>
          <p:cNvPr id="12" name="TextBox 11">
            <a:extLst>
              <a:ext uri="{FF2B5EF4-FFF2-40B4-BE49-F238E27FC236}">
                <a16:creationId xmlns:a16="http://schemas.microsoft.com/office/drawing/2014/main" id="{EB430489-308E-D026-C0E8-1473DBCC0E2C}"/>
              </a:ext>
            </a:extLst>
          </p:cNvPr>
          <p:cNvSpPr txBox="1"/>
          <p:nvPr/>
        </p:nvSpPr>
        <p:spPr>
          <a:xfrm>
            <a:off x="2151147" y="6041920"/>
            <a:ext cx="8353156" cy="369332"/>
          </a:xfrm>
          <a:prstGeom prst="rect">
            <a:avLst/>
          </a:prstGeom>
          <a:noFill/>
        </p:spPr>
        <p:txBody>
          <a:bodyPr wrap="square">
            <a:spAutoFit/>
          </a:bodyPr>
          <a:lstStyle/>
          <a:p>
            <a:pPr algn="ctr"/>
            <a:r>
              <a:rPr lang="en-US" dirty="0">
                <a:solidFill>
                  <a:srgbClr val="FF0000"/>
                </a:solidFill>
              </a:rPr>
              <a:t>We plan to continue this work theoretically and in experiments together with VNIITF. </a:t>
            </a:r>
          </a:p>
        </p:txBody>
      </p:sp>
    </p:spTree>
    <p:extLst>
      <p:ext uri="{BB962C8B-B14F-4D97-AF65-F5344CB8AC3E}">
        <p14:creationId xmlns:p14="http://schemas.microsoft.com/office/powerpoint/2010/main" val="9809198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r>
              <a:rPr lang="ru-RU"/>
              <a:t>24.06.2024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13</a:t>
            </a:fld>
            <a:endParaRPr lang="ru-RU"/>
          </a:p>
        </p:txBody>
      </p:sp>
      <p:sp>
        <p:nvSpPr>
          <p:cNvPr id="3" name="Нижний колонтитул 2">
            <a:extLst>
              <a:ext uri="{FF2B5EF4-FFF2-40B4-BE49-F238E27FC236}">
                <a16:creationId xmlns:a16="http://schemas.microsoft.com/office/drawing/2014/main" id="{AC30C76F-8C48-5E31-3F57-0BD526D4FF7E}"/>
              </a:ext>
            </a:extLst>
          </p:cNvPr>
          <p:cNvSpPr>
            <a:spLocks noGrp="1"/>
          </p:cNvSpPr>
          <p:nvPr>
            <p:ph type="ftr" sz="quarter" idx="11"/>
          </p:nvPr>
        </p:nvSpPr>
        <p:spPr/>
        <p:txBody>
          <a:bodyPr/>
          <a:lstStyle/>
          <a:p>
            <a:r>
              <a:rPr lang="en-US"/>
              <a:t>59th meeting of the PAC for Condensed Matter Physics</a:t>
            </a:r>
            <a:endParaRPr lang="ru-RU" dirty="0"/>
          </a:p>
        </p:txBody>
      </p:sp>
      <p:pic>
        <p:nvPicPr>
          <p:cNvPr id="5" name="Рисунок 4">
            <a:extLst>
              <a:ext uri="{FF2B5EF4-FFF2-40B4-BE49-F238E27FC236}">
                <a16:creationId xmlns:a16="http://schemas.microsoft.com/office/drawing/2014/main" id="{13E3707B-9BC2-631A-219B-104EE335A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987" y="1357350"/>
            <a:ext cx="8168302" cy="4029461"/>
          </a:xfrm>
          <a:prstGeom prst="rect">
            <a:avLst/>
          </a:prstGeom>
        </p:spPr>
      </p:pic>
      <p:cxnSp>
        <p:nvCxnSpPr>
          <p:cNvPr id="6" name="Прямая со стрелкой 5">
            <a:extLst>
              <a:ext uri="{FF2B5EF4-FFF2-40B4-BE49-F238E27FC236}">
                <a16:creationId xmlns:a16="http://schemas.microsoft.com/office/drawing/2014/main" id="{5B3F54A9-8811-E997-9E18-03E7D2B3D2C3}"/>
              </a:ext>
            </a:extLst>
          </p:cNvPr>
          <p:cNvCxnSpPr/>
          <p:nvPr/>
        </p:nvCxnSpPr>
        <p:spPr>
          <a:xfrm flipV="1">
            <a:off x="1579418" y="4864698"/>
            <a:ext cx="1" cy="314107"/>
          </a:xfrm>
          <a:prstGeom prst="straightConnector1">
            <a:avLst/>
          </a:prstGeom>
          <a:ln w="76200">
            <a:solidFill>
              <a:srgbClr val="74A9DA"/>
            </a:solidFill>
            <a:tailEnd type="triangle"/>
          </a:ln>
        </p:spPr>
        <p:style>
          <a:lnRef idx="1">
            <a:schemeClr val="accent1"/>
          </a:lnRef>
          <a:fillRef idx="0">
            <a:schemeClr val="accent1"/>
          </a:fillRef>
          <a:effectRef idx="0">
            <a:schemeClr val="accent1"/>
          </a:effectRef>
          <a:fontRef idx="minor">
            <a:schemeClr val="tx1"/>
          </a:fontRef>
        </p:style>
      </p:cxnSp>
      <p:pic>
        <p:nvPicPr>
          <p:cNvPr id="7" name="Рисунок 6">
            <a:extLst>
              <a:ext uri="{FF2B5EF4-FFF2-40B4-BE49-F238E27FC236}">
                <a16:creationId xmlns:a16="http://schemas.microsoft.com/office/drawing/2014/main" id="{B540B63B-A863-A780-A673-2DA20B5B8A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59" y="1249728"/>
            <a:ext cx="5361391" cy="3614970"/>
          </a:xfrm>
          <a:prstGeom prst="rect">
            <a:avLst/>
          </a:prstGeom>
        </p:spPr>
      </p:pic>
      <p:pic>
        <p:nvPicPr>
          <p:cNvPr id="8" name="Рисунок 7">
            <a:extLst>
              <a:ext uri="{FF2B5EF4-FFF2-40B4-BE49-F238E27FC236}">
                <a16:creationId xmlns:a16="http://schemas.microsoft.com/office/drawing/2014/main" id="{E973E28D-ED46-3EC2-BE29-CF58211B51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2280" y="1248236"/>
            <a:ext cx="5869009" cy="3619222"/>
          </a:xfrm>
          <a:prstGeom prst="rect">
            <a:avLst/>
          </a:prstGeom>
        </p:spPr>
      </p:pic>
      <p:sp>
        <p:nvSpPr>
          <p:cNvPr id="9" name="Прямоугольник 8">
            <a:extLst>
              <a:ext uri="{FF2B5EF4-FFF2-40B4-BE49-F238E27FC236}">
                <a16:creationId xmlns:a16="http://schemas.microsoft.com/office/drawing/2014/main" id="{B082C2CD-E01D-8E1D-DFEA-AE860CF27C0B}"/>
              </a:ext>
            </a:extLst>
          </p:cNvPr>
          <p:cNvSpPr/>
          <p:nvPr/>
        </p:nvSpPr>
        <p:spPr>
          <a:xfrm>
            <a:off x="1014670" y="4587699"/>
            <a:ext cx="3493735" cy="276999"/>
          </a:xfrm>
          <a:prstGeom prst="rect">
            <a:avLst/>
          </a:prstGeom>
        </p:spPr>
        <p:txBody>
          <a:bodyPr wrap="square">
            <a:spAutoFit/>
          </a:bodyPr>
          <a:lstStyle/>
          <a:p>
            <a:pPr algn="ctr"/>
            <a:r>
              <a:rPr lang="en-US" sz="1200" b="1" dirty="0">
                <a:latin typeface="Book Antiqua" panose="02040602050305030304" pitchFamily="18" charset="0"/>
              </a:rPr>
              <a:t>Energy release gradient in the IBR-2M core</a:t>
            </a:r>
            <a:endParaRPr lang="ru-RU" sz="1200" b="1" dirty="0">
              <a:latin typeface="Book Antiqua" panose="02040602050305030304" pitchFamily="18" charset="0"/>
            </a:endParaRPr>
          </a:p>
        </p:txBody>
      </p:sp>
      <p:cxnSp>
        <p:nvCxnSpPr>
          <p:cNvPr id="10" name="Прямая со стрелкой 9">
            <a:extLst>
              <a:ext uri="{FF2B5EF4-FFF2-40B4-BE49-F238E27FC236}">
                <a16:creationId xmlns:a16="http://schemas.microsoft.com/office/drawing/2014/main" id="{F8763E15-4060-E6C9-0528-62A6F36708B5}"/>
              </a:ext>
            </a:extLst>
          </p:cNvPr>
          <p:cNvCxnSpPr/>
          <p:nvPr/>
        </p:nvCxnSpPr>
        <p:spPr>
          <a:xfrm flipV="1">
            <a:off x="9037253" y="4864698"/>
            <a:ext cx="1" cy="314107"/>
          </a:xfrm>
          <a:prstGeom prst="straightConnector1">
            <a:avLst/>
          </a:prstGeom>
          <a:ln w="76200">
            <a:solidFill>
              <a:srgbClr val="74A9DA"/>
            </a:solidFill>
            <a:tailEnd type="triangle"/>
          </a:ln>
        </p:spPr>
        <p:style>
          <a:lnRef idx="1">
            <a:schemeClr val="accent1"/>
          </a:lnRef>
          <a:fillRef idx="0">
            <a:schemeClr val="accent1"/>
          </a:fillRef>
          <a:effectRef idx="0">
            <a:schemeClr val="accent1"/>
          </a:effectRef>
          <a:fontRef idx="minor">
            <a:schemeClr val="tx1"/>
          </a:fontRef>
        </p:style>
      </p:cxnSp>
      <p:sp>
        <p:nvSpPr>
          <p:cNvPr id="11" name="Прямоугольник 10">
            <a:extLst>
              <a:ext uri="{FF2B5EF4-FFF2-40B4-BE49-F238E27FC236}">
                <a16:creationId xmlns:a16="http://schemas.microsoft.com/office/drawing/2014/main" id="{39091CCA-64B2-C4C2-9BC3-C47D97C37C69}"/>
              </a:ext>
            </a:extLst>
          </p:cNvPr>
          <p:cNvSpPr/>
          <p:nvPr/>
        </p:nvSpPr>
        <p:spPr>
          <a:xfrm>
            <a:off x="5430329" y="4587699"/>
            <a:ext cx="6096000" cy="276999"/>
          </a:xfrm>
          <a:prstGeom prst="rect">
            <a:avLst/>
          </a:prstGeom>
        </p:spPr>
        <p:txBody>
          <a:bodyPr>
            <a:spAutoFit/>
          </a:bodyPr>
          <a:lstStyle/>
          <a:p>
            <a:pPr algn="ctr"/>
            <a:r>
              <a:rPr lang="en-US" sz="1200" b="1" dirty="0">
                <a:latin typeface="Book Antiqua" panose="02040602050305030304" pitchFamily="18" charset="0"/>
              </a:rPr>
              <a:t>Fuel element dynamic bending and its influence on reactivity effects</a:t>
            </a:r>
            <a:endParaRPr lang="ru-RU" sz="1200" b="1" dirty="0">
              <a:latin typeface="Book Antiqua" panose="02040602050305030304" pitchFamily="18" charset="0"/>
            </a:endParaRPr>
          </a:p>
        </p:txBody>
      </p:sp>
      <p:sp>
        <p:nvSpPr>
          <p:cNvPr id="12" name="Прямоугольник 11">
            <a:extLst>
              <a:ext uri="{FF2B5EF4-FFF2-40B4-BE49-F238E27FC236}">
                <a16:creationId xmlns:a16="http://schemas.microsoft.com/office/drawing/2014/main" id="{34E013AE-8722-F03A-C4B1-2F57B9A358BA}"/>
              </a:ext>
            </a:extLst>
          </p:cNvPr>
          <p:cNvSpPr/>
          <p:nvPr/>
        </p:nvSpPr>
        <p:spPr>
          <a:xfrm>
            <a:off x="781049" y="818741"/>
            <a:ext cx="7047107" cy="400110"/>
          </a:xfrm>
          <a:prstGeom prst="rect">
            <a:avLst/>
          </a:prstGeom>
          <a:noFill/>
        </p:spPr>
        <p:txBody>
          <a:bodyPr wrap="square">
            <a:spAutoFit/>
          </a:bodyPr>
          <a:lstStyle/>
          <a:p>
            <a:pPr algn="ctr"/>
            <a:r>
              <a:rPr lang="en-US" sz="2000" dirty="0"/>
              <a:t>Evaluation of dynamic stability of pulsed reactors (IBR-2 example)</a:t>
            </a:r>
            <a:endParaRPr lang="ru-RU" sz="2000" dirty="0"/>
          </a:p>
        </p:txBody>
      </p:sp>
      <p:pic>
        <p:nvPicPr>
          <p:cNvPr id="14" name="Рисунок 13">
            <a:extLst>
              <a:ext uri="{FF2B5EF4-FFF2-40B4-BE49-F238E27FC236}">
                <a16:creationId xmlns:a16="http://schemas.microsoft.com/office/drawing/2014/main" id="{E4109688-D278-219D-4308-01C96FBF0D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478" y="4972320"/>
            <a:ext cx="11371694" cy="1300619"/>
          </a:xfrm>
          <a:prstGeom prst="rect">
            <a:avLst/>
          </a:prstGeom>
        </p:spPr>
      </p:pic>
      <p:pic>
        <p:nvPicPr>
          <p:cNvPr id="19" name="Рисунок 18" descr="Изображение выглядит как серебряный, в помещении, зажигалка, дизайн&#10;&#10;Автоматически созданное описание со средним доверительным уровнем">
            <a:extLst>
              <a:ext uri="{FF2B5EF4-FFF2-40B4-BE49-F238E27FC236}">
                <a16:creationId xmlns:a16="http://schemas.microsoft.com/office/drawing/2014/main" id="{1B4A1E6C-F333-1572-0AD5-D06C401D52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813" y="940526"/>
            <a:ext cx="410321" cy="1573424"/>
          </a:xfrm>
          <a:prstGeom prst="rect">
            <a:avLst/>
          </a:prstGeom>
        </p:spPr>
      </p:pic>
      <p:pic>
        <p:nvPicPr>
          <p:cNvPr id="21" name="Рисунок 20" descr="Изображение выглядит как серебряный, металл, труба, цилиндр&#10;&#10;Автоматически созданное описание">
            <a:extLst>
              <a:ext uri="{FF2B5EF4-FFF2-40B4-BE49-F238E27FC236}">
                <a16:creationId xmlns:a16="http://schemas.microsoft.com/office/drawing/2014/main" id="{624FC9DE-F2A6-83C6-4871-3C9092C4EB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14" y="2567761"/>
            <a:ext cx="738934" cy="2577047"/>
          </a:xfrm>
          <a:prstGeom prst="rect">
            <a:avLst/>
          </a:prstGeom>
        </p:spPr>
      </p:pic>
    </p:spTree>
    <p:extLst>
      <p:ext uri="{BB962C8B-B14F-4D97-AF65-F5344CB8AC3E}">
        <p14:creationId xmlns:p14="http://schemas.microsoft.com/office/powerpoint/2010/main" val="36524936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r>
              <a:rPr lang="ru-RU"/>
              <a:t>24.06.2024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14</a:t>
            </a:fld>
            <a:endParaRPr lang="ru-RU"/>
          </a:p>
        </p:txBody>
      </p:sp>
      <p:sp>
        <p:nvSpPr>
          <p:cNvPr id="3" name="Нижний колонтитул 2">
            <a:extLst>
              <a:ext uri="{FF2B5EF4-FFF2-40B4-BE49-F238E27FC236}">
                <a16:creationId xmlns:a16="http://schemas.microsoft.com/office/drawing/2014/main" id="{7264ACDB-78E1-8D2E-2FAB-9F958AAFB6B3}"/>
              </a:ext>
            </a:extLst>
          </p:cNvPr>
          <p:cNvSpPr>
            <a:spLocks noGrp="1"/>
          </p:cNvSpPr>
          <p:nvPr>
            <p:ph type="ftr" sz="quarter" idx="11"/>
          </p:nvPr>
        </p:nvSpPr>
        <p:spPr/>
        <p:txBody>
          <a:bodyPr/>
          <a:lstStyle/>
          <a:p>
            <a:r>
              <a:rPr lang="en-US"/>
              <a:t>59th meeting of the PAC for Condensed Matter Physics</a:t>
            </a:r>
            <a:endParaRPr lang="ru-RU" dirty="0"/>
          </a:p>
        </p:txBody>
      </p:sp>
      <p:pic>
        <p:nvPicPr>
          <p:cNvPr id="4" name="Рисунок 3">
            <a:extLst>
              <a:ext uri="{FF2B5EF4-FFF2-40B4-BE49-F238E27FC236}">
                <a16:creationId xmlns:a16="http://schemas.microsoft.com/office/drawing/2014/main" id="{FB11BA69-21D5-898F-1C3B-1C730EB4D6CA}"/>
              </a:ext>
            </a:extLst>
          </p:cNvPr>
          <p:cNvPicPr>
            <a:picLocks noChangeAspect="1"/>
          </p:cNvPicPr>
          <p:nvPr/>
        </p:nvPicPr>
        <p:blipFill>
          <a:blip r:embed="rId3"/>
          <a:stretch>
            <a:fillRect/>
          </a:stretch>
        </p:blipFill>
        <p:spPr>
          <a:xfrm>
            <a:off x="1120808" y="752664"/>
            <a:ext cx="10053354" cy="5652641"/>
          </a:xfrm>
          <a:prstGeom prst="rect">
            <a:avLst/>
          </a:prstGeom>
        </p:spPr>
      </p:pic>
      <p:sp>
        <p:nvSpPr>
          <p:cNvPr id="30" name="Прямоугольник 29">
            <a:extLst>
              <a:ext uri="{FF2B5EF4-FFF2-40B4-BE49-F238E27FC236}">
                <a16:creationId xmlns:a16="http://schemas.microsoft.com/office/drawing/2014/main" id="{2AFB1329-133E-9A31-B26A-32ED2CBCFD84}"/>
              </a:ext>
            </a:extLst>
          </p:cNvPr>
          <p:cNvSpPr/>
          <p:nvPr/>
        </p:nvSpPr>
        <p:spPr>
          <a:xfrm>
            <a:off x="10475499" y="1018903"/>
            <a:ext cx="660240" cy="5532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a:extLst>
              <a:ext uri="{FF2B5EF4-FFF2-40B4-BE49-F238E27FC236}">
                <a16:creationId xmlns:a16="http://schemas.microsoft.com/office/drawing/2014/main" id="{CB53236B-FDB8-8335-8219-9F0153CAA8FB}"/>
              </a:ext>
            </a:extLst>
          </p:cNvPr>
          <p:cNvSpPr/>
          <p:nvPr/>
        </p:nvSpPr>
        <p:spPr>
          <a:xfrm>
            <a:off x="1325880" y="6041571"/>
            <a:ext cx="9809859" cy="5372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33" name="Группа 32">
            <a:extLst>
              <a:ext uri="{FF2B5EF4-FFF2-40B4-BE49-F238E27FC236}">
                <a16:creationId xmlns:a16="http://schemas.microsoft.com/office/drawing/2014/main" id="{BE52D457-937D-72D9-EAB8-9FC7A044DB26}"/>
              </a:ext>
            </a:extLst>
          </p:cNvPr>
          <p:cNvGrpSpPr/>
          <p:nvPr/>
        </p:nvGrpSpPr>
        <p:grpSpPr>
          <a:xfrm>
            <a:off x="1075854" y="1456509"/>
            <a:ext cx="9375199" cy="4781005"/>
            <a:chOff x="1075854" y="1456509"/>
            <a:chExt cx="9375199" cy="4781005"/>
          </a:xfrm>
        </p:grpSpPr>
        <p:grpSp>
          <p:nvGrpSpPr>
            <p:cNvPr id="12" name="Группа 11">
              <a:extLst>
                <a:ext uri="{FF2B5EF4-FFF2-40B4-BE49-F238E27FC236}">
                  <a16:creationId xmlns:a16="http://schemas.microsoft.com/office/drawing/2014/main" id="{7A871989-8524-0A9A-30FA-C6CBE98D8CFE}"/>
                </a:ext>
              </a:extLst>
            </p:cNvPr>
            <p:cNvGrpSpPr/>
            <p:nvPr/>
          </p:nvGrpSpPr>
          <p:grpSpPr>
            <a:xfrm>
              <a:off x="1404257" y="2377733"/>
              <a:ext cx="3670663" cy="1187790"/>
              <a:chOff x="1404257" y="2377733"/>
              <a:chExt cx="3670663" cy="1187790"/>
            </a:xfrm>
          </p:grpSpPr>
          <p:cxnSp>
            <p:nvCxnSpPr>
              <p:cNvPr id="6" name="Прямая соединительная линия 5">
                <a:extLst>
                  <a:ext uri="{FF2B5EF4-FFF2-40B4-BE49-F238E27FC236}">
                    <a16:creationId xmlns:a16="http://schemas.microsoft.com/office/drawing/2014/main" id="{A8D8E98B-F9CB-58D2-D1DE-E627B6A09B79}"/>
                  </a:ext>
                </a:extLst>
              </p:cNvPr>
              <p:cNvCxnSpPr/>
              <p:nvPr/>
            </p:nvCxnSpPr>
            <p:spPr>
              <a:xfrm>
                <a:off x="3363686" y="2377733"/>
                <a:ext cx="1534886" cy="0"/>
              </a:xfrm>
              <a:prstGeom prst="line">
                <a:avLst/>
              </a:prstGeom>
              <a:ln w="254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Прямая соединительная линия 6">
                <a:extLst>
                  <a:ext uri="{FF2B5EF4-FFF2-40B4-BE49-F238E27FC236}">
                    <a16:creationId xmlns:a16="http://schemas.microsoft.com/office/drawing/2014/main" id="{F568C6C6-F47E-0D05-B7CE-F1CC27410E2E}"/>
                  </a:ext>
                </a:extLst>
              </p:cNvPr>
              <p:cNvCxnSpPr>
                <a:cxnSpLocks/>
              </p:cNvCxnSpPr>
              <p:nvPr/>
            </p:nvCxnSpPr>
            <p:spPr>
              <a:xfrm>
                <a:off x="1654629" y="2542903"/>
                <a:ext cx="2270760" cy="0"/>
              </a:xfrm>
              <a:prstGeom prst="line">
                <a:avLst/>
              </a:prstGeom>
              <a:ln w="25400">
                <a:solidFill>
                  <a:srgbClr val="FF0000"/>
                </a:solidFill>
              </a:ln>
            </p:spPr>
            <p:style>
              <a:lnRef idx="3">
                <a:schemeClr val="accent2"/>
              </a:lnRef>
              <a:fillRef idx="0">
                <a:schemeClr val="accent2"/>
              </a:fillRef>
              <a:effectRef idx="2">
                <a:schemeClr val="accent2"/>
              </a:effectRef>
              <a:fontRef idx="minor">
                <a:schemeClr val="tx1"/>
              </a:fontRef>
            </p:style>
          </p:cxnSp>
          <p:sp>
            <p:nvSpPr>
              <p:cNvPr id="9" name="Прямоугольник 8">
                <a:extLst>
                  <a:ext uri="{FF2B5EF4-FFF2-40B4-BE49-F238E27FC236}">
                    <a16:creationId xmlns:a16="http://schemas.microsoft.com/office/drawing/2014/main" id="{FD60E2AF-99B7-74FF-2771-AF1F657A66FF}"/>
                  </a:ext>
                </a:extLst>
              </p:cNvPr>
              <p:cNvSpPr/>
              <p:nvPr/>
            </p:nvSpPr>
            <p:spPr>
              <a:xfrm>
                <a:off x="1404257" y="3200400"/>
                <a:ext cx="3670663" cy="36512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4A76FF49-1F97-708A-3226-CE1423D0DAA8}"/>
                  </a:ext>
                </a:extLst>
              </p:cNvPr>
              <p:cNvSpPr txBox="1"/>
              <p:nvPr/>
            </p:nvSpPr>
            <p:spPr>
              <a:xfrm>
                <a:off x="1976176" y="2861157"/>
                <a:ext cx="2184252" cy="369332"/>
              </a:xfrm>
              <a:prstGeom prst="rect">
                <a:avLst/>
              </a:prstGeom>
              <a:noFill/>
            </p:spPr>
            <p:txBody>
              <a:bodyPr wrap="none" rtlCol="0">
                <a:spAutoFit/>
              </a:bodyPr>
              <a:lstStyle/>
              <a:p>
                <a:r>
                  <a:rPr lang="en-US" dirty="0">
                    <a:solidFill>
                      <a:srgbClr val="FF0000"/>
                    </a:solidFill>
                  </a:rPr>
                  <a:t>Should be postponed</a:t>
                </a:r>
                <a:endParaRPr lang="ru-RU" dirty="0">
                  <a:solidFill>
                    <a:srgbClr val="FF0000"/>
                  </a:solidFill>
                </a:endParaRPr>
              </a:p>
            </p:txBody>
          </p:sp>
        </p:grpSp>
        <p:grpSp>
          <p:nvGrpSpPr>
            <p:cNvPr id="20" name="Группа 19">
              <a:extLst>
                <a:ext uri="{FF2B5EF4-FFF2-40B4-BE49-F238E27FC236}">
                  <a16:creationId xmlns:a16="http://schemas.microsoft.com/office/drawing/2014/main" id="{69550C56-10C1-0A60-06A8-D3B95A8AA4F7}"/>
                </a:ext>
              </a:extLst>
            </p:cNvPr>
            <p:cNvGrpSpPr/>
            <p:nvPr/>
          </p:nvGrpSpPr>
          <p:grpSpPr>
            <a:xfrm>
              <a:off x="7549117" y="3268841"/>
              <a:ext cx="2901936" cy="369332"/>
              <a:chOff x="7549116" y="3268841"/>
              <a:chExt cx="2913321" cy="369332"/>
            </a:xfrm>
          </p:grpSpPr>
          <p:sp>
            <p:nvSpPr>
              <p:cNvPr id="19" name="TextBox 18">
                <a:extLst>
                  <a:ext uri="{FF2B5EF4-FFF2-40B4-BE49-F238E27FC236}">
                    <a16:creationId xmlns:a16="http://schemas.microsoft.com/office/drawing/2014/main" id="{A07D2C39-CDA7-ECCF-3DBE-388B23B84C58}"/>
                  </a:ext>
                </a:extLst>
              </p:cNvPr>
              <p:cNvSpPr txBox="1"/>
              <p:nvPr/>
            </p:nvSpPr>
            <p:spPr>
              <a:xfrm>
                <a:off x="7596588" y="3268841"/>
                <a:ext cx="2865849" cy="369332"/>
              </a:xfrm>
              <a:prstGeom prst="rect">
                <a:avLst/>
              </a:prstGeom>
              <a:solidFill>
                <a:schemeClr val="bg1"/>
              </a:solidFill>
            </p:spPr>
            <p:txBody>
              <a:bodyPr wrap="none" rtlCol="0">
                <a:spAutoFit/>
              </a:bodyPr>
              <a:lstStyle/>
              <a:p>
                <a:r>
                  <a:rPr lang="en-US" dirty="0"/>
                  <a:t>it is not possible to speed up</a:t>
                </a:r>
                <a:endParaRPr lang="ru-RU" dirty="0"/>
              </a:p>
            </p:txBody>
          </p:sp>
          <p:cxnSp>
            <p:nvCxnSpPr>
              <p:cNvPr id="18" name="Прямая со стрелкой 17">
                <a:extLst>
                  <a:ext uri="{FF2B5EF4-FFF2-40B4-BE49-F238E27FC236}">
                    <a16:creationId xmlns:a16="http://schemas.microsoft.com/office/drawing/2014/main" id="{55E9EAD5-D43E-5407-E477-85B0CDD7C4AB}"/>
                  </a:ext>
                </a:extLst>
              </p:cNvPr>
              <p:cNvCxnSpPr/>
              <p:nvPr/>
            </p:nvCxnSpPr>
            <p:spPr>
              <a:xfrm>
                <a:off x="7549116" y="3638173"/>
                <a:ext cx="2913321"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 name="Прямоугольник 4">
              <a:extLst>
                <a:ext uri="{FF2B5EF4-FFF2-40B4-BE49-F238E27FC236}">
                  <a16:creationId xmlns:a16="http://schemas.microsoft.com/office/drawing/2014/main" id="{789AE6EB-CA16-FCEA-5D40-DCE0E8353940}"/>
                </a:ext>
              </a:extLst>
            </p:cNvPr>
            <p:cNvSpPr/>
            <p:nvPr/>
          </p:nvSpPr>
          <p:spPr>
            <a:xfrm>
              <a:off x="6446520" y="2542903"/>
              <a:ext cx="457200" cy="18723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AFDEF172-4896-F413-5B96-19E530902C5C}"/>
                </a:ext>
              </a:extLst>
            </p:cNvPr>
            <p:cNvSpPr/>
            <p:nvPr/>
          </p:nvSpPr>
          <p:spPr>
            <a:xfrm>
              <a:off x="7039668" y="2525486"/>
              <a:ext cx="457200" cy="18723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6133E54F-2383-4377-A705-6F91434F7B50}"/>
                </a:ext>
              </a:extLst>
            </p:cNvPr>
            <p:cNvSpPr/>
            <p:nvPr/>
          </p:nvSpPr>
          <p:spPr>
            <a:xfrm>
              <a:off x="7610994" y="2525486"/>
              <a:ext cx="457200" cy="18723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extLst>
                <a:ext uri="{FF2B5EF4-FFF2-40B4-BE49-F238E27FC236}">
                  <a16:creationId xmlns:a16="http://schemas.microsoft.com/office/drawing/2014/main" id="{27837D06-16C9-FC83-CBB0-8E9C754BC038}"/>
                </a:ext>
              </a:extLst>
            </p:cNvPr>
            <p:cNvSpPr/>
            <p:nvPr/>
          </p:nvSpPr>
          <p:spPr>
            <a:xfrm>
              <a:off x="8197784" y="2525010"/>
              <a:ext cx="457200" cy="18723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extLst>
                <a:ext uri="{FF2B5EF4-FFF2-40B4-BE49-F238E27FC236}">
                  <a16:creationId xmlns:a16="http://schemas.microsoft.com/office/drawing/2014/main" id="{83C7DB03-7B43-0109-9EB2-EDF0C2F3EEA2}"/>
                </a:ext>
              </a:extLst>
            </p:cNvPr>
            <p:cNvSpPr/>
            <p:nvPr/>
          </p:nvSpPr>
          <p:spPr>
            <a:xfrm>
              <a:off x="8747562" y="2542903"/>
              <a:ext cx="457200" cy="18723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a:extLst>
                <a:ext uri="{FF2B5EF4-FFF2-40B4-BE49-F238E27FC236}">
                  <a16:creationId xmlns:a16="http://schemas.microsoft.com/office/drawing/2014/main" id="{D07DC809-C084-DE45-3E73-A94752667D2A}"/>
                </a:ext>
              </a:extLst>
            </p:cNvPr>
            <p:cNvSpPr/>
            <p:nvPr/>
          </p:nvSpPr>
          <p:spPr>
            <a:xfrm>
              <a:off x="9334352" y="2542903"/>
              <a:ext cx="457200" cy="18723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F6CF79B5-F825-D8FB-B709-BB8AD79C0584}"/>
                </a:ext>
              </a:extLst>
            </p:cNvPr>
            <p:cNvSpPr/>
            <p:nvPr/>
          </p:nvSpPr>
          <p:spPr>
            <a:xfrm>
              <a:off x="9993852" y="2525010"/>
              <a:ext cx="457200" cy="18723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a:extLst>
                <a:ext uri="{FF2B5EF4-FFF2-40B4-BE49-F238E27FC236}">
                  <a16:creationId xmlns:a16="http://schemas.microsoft.com/office/drawing/2014/main" id="{FB298E11-F88D-5491-3917-807EB2002832}"/>
                </a:ext>
              </a:extLst>
            </p:cNvPr>
            <p:cNvSpPr/>
            <p:nvPr/>
          </p:nvSpPr>
          <p:spPr>
            <a:xfrm>
              <a:off x="6459583" y="3565523"/>
              <a:ext cx="457200" cy="18723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a:extLst>
                <a:ext uri="{FF2B5EF4-FFF2-40B4-BE49-F238E27FC236}">
                  <a16:creationId xmlns:a16="http://schemas.microsoft.com/office/drawing/2014/main" id="{B7A828F1-5C4F-305D-CE8B-F1C247F1F47D}"/>
                </a:ext>
              </a:extLst>
            </p:cNvPr>
            <p:cNvSpPr/>
            <p:nvPr/>
          </p:nvSpPr>
          <p:spPr>
            <a:xfrm>
              <a:off x="7039668" y="3565523"/>
              <a:ext cx="457200" cy="18723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a:extLst>
                <a:ext uri="{FF2B5EF4-FFF2-40B4-BE49-F238E27FC236}">
                  <a16:creationId xmlns:a16="http://schemas.microsoft.com/office/drawing/2014/main" id="{0495F205-9329-35FD-394B-0434AE92C270}"/>
                </a:ext>
              </a:extLst>
            </p:cNvPr>
            <p:cNvSpPr/>
            <p:nvPr/>
          </p:nvSpPr>
          <p:spPr>
            <a:xfrm>
              <a:off x="7091916" y="3791493"/>
              <a:ext cx="457200" cy="18723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a:extLst>
                <a:ext uri="{FF2B5EF4-FFF2-40B4-BE49-F238E27FC236}">
                  <a16:creationId xmlns:a16="http://schemas.microsoft.com/office/drawing/2014/main" id="{466D482E-24A0-834B-CE7C-F24DADE82CD9}"/>
                </a:ext>
              </a:extLst>
            </p:cNvPr>
            <p:cNvSpPr/>
            <p:nvPr/>
          </p:nvSpPr>
          <p:spPr>
            <a:xfrm>
              <a:off x="7580172" y="3798024"/>
              <a:ext cx="457200" cy="18723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a:extLst>
                <a:ext uri="{FF2B5EF4-FFF2-40B4-BE49-F238E27FC236}">
                  <a16:creationId xmlns:a16="http://schemas.microsoft.com/office/drawing/2014/main" id="{F384DAEB-7139-3DE7-1877-568F0396CD81}"/>
                </a:ext>
              </a:extLst>
            </p:cNvPr>
            <p:cNvSpPr/>
            <p:nvPr/>
          </p:nvSpPr>
          <p:spPr>
            <a:xfrm>
              <a:off x="8199925" y="4154630"/>
              <a:ext cx="457200" cy="18723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a:extLst>
                <a:ext uri="{FF2B5EF4-FFF2-40B4-BE49-F238E27FC236}">
                  <a16:creationId xmlns:a16="http://schemas.microsoft.com/office/drawing/2014/main" id="{A627BD1D-7D9E-0AC2-6A4B-6F9678DCBB7A}"/>
                </a:ext>
              </a:extLst>
            </p:cNvPr>
            <p:cNvSpPr/>
            <p:nvPr/>
          </p:nvSpPr>
          <p:spPr>
            <a:xfrm>
              <a:off x="8800912" y="4161161"/>
              <a:ext cx="457200" cy="18723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a:extLst>
                <a:ext uri="{FF2B5EF4-FFF2-40B4-BE49-F238E27FC236}">
                  <a16:creationId xmlns:a16="http://schemas.microsoft.com/office/drawing/2014/main" id="{FF8D0291-8979-B6A3-B45F-E1E7F43EB728}"/>
                </a:ext>
              </a:extLst>
            </p:cNvPr>
            <p:cNvSpPr/>
            <p:nvPr/>
          </p:nvSpPr>
          <p:spPr>
            <a:xfrm>
              <a:off x="8807443" y="4707619"/>
              <a:ext cx="457200" cy="18723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a:extLst>
                <a:ext uri="{FF2B5EF4-FFF2-40B4-BE49-F238E27FC236}">
                  <a16:creationId xmlns:a16="http://schemas.microsoft.com/office/drawing/2014/main" id="{4C428C3E-96A1-9869-91F2-B65F6CF9CCA9}"/>
                </a:ext>
              </a:extLst>
            </p:cNvPr>
            <p:cNvSpPr/>
            <p:nvPr/>
          </p:nvSpPr>
          <p:spPr>
            <a:xfrm>
              <a:off x="9357221" y="4698434"/>
              <a:ext cx="457200" cy="18723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id="{DECFC0E6-A2BD-EBE7-B994-F7C43AA62350}"/>
                </a:ext>
              </a:extLst>
            </p:cNvPr>
            <p:cNvSpPr/>
            <p:nvPr/>
          </p:nvSpPr>
          <p:spPr>
            <a:xfrm>
              <a:off x="9965060" y="4707619"/>
              <a:ext cx="457200" cy="18723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a16="http://schemas.microsoft.com/office/drawing/2014/main" id="{1DF52DBE-C43D-CCA4-4CD7-788DA49FDAF8}"/>
                </a:ext>
              </a:extLst>
            </p:cNvPr>
            <p:cNvSpPr/>
            <p:nvPr/>
          </p:nvSpPr>
          <p:spPr>
            <a:xfrm>
              <a:off x="1075854" y="1456509"/>
              <a:ext cx="242356" cy="4781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4" name="TextBox 33">
            <a:extLst>
              <a:ext uri="{FF2B5EF4-FFF2-40B4-BE49-F238E27FC236}">
                <a16:creationId xmlns:a16="http://schemas.microsoft.com/office/drawing/2014/main" id="{C0D75850-D2D7-0D5A-0A90-ADA8811B4F22}"/>
              </a:ext>
            </a:extLst>
          </p:cNvPr>
          <p:cNvSpPr txBox="1"/>
          <p:nvPr/>
        </p:nvSpPr>
        <p:spPr>
          <a:xfrm rot="16200000">
            <a:off x="-454857" y="3302754"/>
            <a:ext cx="3256789" cy="338554"/>
          </a:xfrm>
          <a:prstGeom prst="rect">
            <a:avLst/>
          </a:prstGeom>
          <a:noFill/>
        </p:spPr>
        <p:txBody>
          <a:bodyPr wrap="none" rtlCol="0">
            <a:spAutoFit/>
          </a:bodyPr>
          <a:lstStyle/>
          <a:p>
            <a:r>
              <a:rPr lang="en-US" sz="1600" b="1" u="sng" dirty="0"/>
              <a:t>Plans the framework of 7-years plan</a:t>
            </a:r>
            <a:endParaRPr lang="ru-RU" sz="1600" b="1" u="sng" dirty="0"/>
          </a:p>
        </p:txBody>
      </p:sp>
      <p:sp>
        <p:nvSpPr>
          <p:cNvPr id="37" name="TextBox 36">
            <a:extLst>
              <a:ext uri="{FF2B5EF4-FFF2-40B4-BE49-F238E27FC236}">
                <a16:creationId xmlns:a16="http://schemas.microsoft.com/office/drawing/2014/main" id="{F539BCD2-0384-7AF3-F904-338B8A61E7D2}"/>
              </a:ext>
            </a:extLst>
          </p:cNvPr>
          <p:cNvSpPr txBox="1"/>
          <p:nvPr/>
        </p:nvSpPr>
        <p:spPr>
          <a:xfrm>
            <a:off x="3258184" y="6020412"/>
            <a:ext cx="6099716" cy="369332"/>
          </a:xfrm>
          <a:prstGeom prst="rect">
            <a:avLst/>
          </a:prstGeom>
          <a:noFill/>
        </p:spPr>
        <p:txBody>
          <a:bodyPr wrap="square">
            <a:spAutoFit/>
          </a:bodyPr>
          <a:lstStyle/>
          <a:p>
            <a:r>
              <a:rPr lang="en-US" dirty="0">
                <a:latin typeface="Times New Roman" panose="02020603050405020304" pitchFamily="18" charset="0"/>
                <a:ea typeface="Aptos" panose="020B0004020202020204" pitchFamily="34" charset="0"/>
              </a:rPr>
              <a:t>T</a:t>
            </a:r>
            <a:r>
              <a:rPr lang="en-US" sz="1800" dirty="0">
                <a:effectLst/>
                <a:latin typeface="Times New Roman" panose="02020603050405020304" pitchFamily="18" charset="0"/>
                <a:ea typeface="Aptos" panose="020B0004020202020204" pitchFamily="34" charset="0"/>
              </a:rPr>
              <a:t>he longest possible operation of IBR-2 comes to the fore</a:t>
            </a:r>
            <a:r>
              <a:rPr lang="ru-RU" sz="1800" dirty="0">
                <a:effectLst/>
                <a:latin typeface="Times New Roman" panose="02020603050405020304" pitchFamily="18" charset="0"/>
                <a:ea typeface="Aptos" panose="020B0004020202020204" pitchFamily="34" charset="0"/>
              </a:rPr>
              <a:t>.</a:t>
            </a:r>
            <a:endParaRPr lang="en-US" dirty="0"/>
          </a:p>
        </p:txBody>
      </p:sp>
    </p:spTree>
    <p:extLst>
      <p:ext uri="{BB962C8B-B14F-4D97-AF65-F5344CB8AC3E}">
        <p14:creationId xmlns:p14="http://schemas.microsoft.com/office/powerpoint/2010/main" val="27480320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r>
              <a:rPr lang="ru-RU"/>
              <a:t>24.06.2024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15</a:t>
            </a:fld>
            <a:endParaRPr lang="ru-RU"/>
          </a:p>
        </p:txBody>
      </p:sp>
      <p:sp>
        <p:nvSpPr>
          <p:cNvPr id="3" name="Нижний колонтитул 2">
            <a:extLst>
              <a:ext uri="{FF2B5EF4-FFF2-40B4-BE49-F238E27FC236}">
                <a16:creationId xmlns:a16="http://schemas.microsoft.com/office/drawing/2014/main" id="{1D6BD012-F7E6-1A09-F62B-09EC9B370E2C}"/>
              </a:ext>
            </a:extLst>
          </p:cNvPr>
          <p:cNvSpPr>
            <a:spLocks noGrp="1"/>
          </p:cNvSpPr>
          <p:nvPr>
            <p:ph type="ftr" sz="quarter" idx="11"/>
          </p:nvPr>
        </p:nvSpPr>
        <p:spPr/>
        <p:txBody>
          <a:bodyPr/>
          <a:lstStyle/>
          <a:p>
            <a:r>
              <a:rPr lang="en-US"/>
              <a:t>59th meeting of the PAC for Condensed Matter Physics</a:t>
            </a:r>
            <a:endParaRPr lang="ru-RU" dirty="0"/>
          </a:p>
        </p:txBody>
      </p:sp>
      <p:sp>
        <p:nvSpPr>
          <p:cNvPr id="5" name="TextBox 4">
            <a:extLst>
              <a:ext uri="{FF2B5EF4-FFF2-40B4-BE49-F238E27FC236}">
                <a16:creationId xmlns:a16="http://schemas.microsoft.com/office/drawing/2014/main" id="{428843B2-680F-5EBC-7786-4E0DAA5A4689}"/>
              </a:ext>
            </a:extLst>
          </p:cNvPr>
          <p:cNvSpPr txBox="1"/>
          <p:nvPr/>
        </p:nvSpPr>
        <p:spPr>
          <a:xfrm>
            <a:off x="3791791" y="986916"/>
            <a:ext cx="3969228" cy="461665"/>
          </a:xfrm>
          <a:prstGeom prst="rect">
            <a:avLst/>
          </a:prstGeom>
          <a:noFill/>
        </p:spPr>
        <p:txBody>
          <a:bodyPr wrap="none" rtlCol="0">
            <a:spAutoFit/>
          </a:bodyPr>
          <a:lstStyle/>
          <a:p>
            <a:r>
              <a:rPr lang="en-US" sz="2400" b="1" dirty="0"/>
              <a:t>Scientific program developing</a:t>
            </a:r>
            <a:endParaRPr lang="ru-RU" sz="2400" b="1" dirty="0"/>
          </a:p>
        </p:txBody>
      </p:sp>
      <p:sp>
        <p:nvSpPr>
          <p:cNvPr id="6" name="TextBox 5">
            <a:extLst>
              <a:ext uri="{FF2B5EF4-FFF2-40B4-BE49-F238E27FC236}">
                <a16:creationId xmlns:a16="http://schemas.microsoft.com/office/drawing/2014/main" id="{C5621513-1B57-129B-2B7A-AD2601BFBC1A}"/>
              </a:ext>
            </a:extLst>
          </p:cNvPr>
          <p:cNvSpPr txBox="1"/>
          <p:nvPr/>
        </p:nvSpPr>
        <p:spPr>
          <a:xfrm>
            <a:off x="770709" y="1521980"/>
            <a:ext cx="10633165"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0000"/>
                </a:solidFill>
              </a:rPr>
              <a:t>International Workshop “Advanced Ideas and Experiments for DNS-IV”</a:t>
            </a:r>
            <a:br>
              <a:rPr lang="ru-RU" sz="2000" dirty="0">
                <a:solidFill>
                  <a:srgbClr val="000000"/>
                </a:solidFill>
              </a:rPr>
            </a:br>
            <a:r>
              <a:rPr lang="en-US" sz="2000" dirty="0">
                <a:solidFill>
                  <a:srgbClr val="000000"/>
                </a:solidFill>
              </a:rPr>
              <a:t>(December 6 – 7, 2018, </a:t>
            </a:r>
            <a:r>
              <a:rPr lang="en-US" sz="2000" dirty="0" err="1">
                <a:solidFill>
                  <a:srgbClr val="000000"/>
                </a:solidFill>
              </a:rPr>
              <a:t>Dubna</a:t>
            </a:r>
            <a:r>
              <a:rPr lang="en-US" sz="2000" dirty="0">
                <a:solidFill>
                  <a:srgbClr val="000000"/>
                </a:solidFill>
              </a:rPr>
              <a:t>)</a:t>
            </a:r>
          </a:p>
          <a:p>
            <a:pPr marL="285750" indent="-285750">
              <a:buFont typeface="Arial" panose="020B0604020202020204" pitchFamily="34" charset="0"/>
              <a:buChar char="•"/>
            </a:pPr>
            <a:r>
              <a:rPr lang="en-US" sz="2000" dirty="0"/>
              <a:t>International Working Scientific Group working in 2018-2019</a:t>
            </a:r>
          </a:p>
          <a:p>
            <a:pPr marL="285750" indent="-285750">
              <a:buFont typeface="Arial" panose="020B0604020202020204" pitchFamily="34" charset="0"/>
              <a:buChar char="•"/>
            </a:pPr>
            <a:r>
              <a:rPr lang="en-US" sz="2000" dirty="0"/>
              <a:t>Two working groups </a:t>
            </a:r>
            <a:r>
              <a:rPr lang="ru-RU" sz="2000" dirty="0"/>
              <a:t>(</a:t>
            </a:r>
            <a:r>
              <a:rPr lang="en-US" sz="2000" dirty="0"/>
              <a:t>on the scientific program and instruments</a:t>
            </a:r>
            <a:r>
              <a:rPr lang="ru-RU" sz="2000" dirty="0"/>
              <a:t>)</a:t>
            </a:r>
            <a:r>
              <a:rPr lang="en-US" sz="2000" dirty="0"/>
              <a:t> are working at FLNP in 20</a:t>
            </a:r>
            <a:r>
              <a:rPr lang="ru-RU" sz="2000" dirty="0"/>
              <a:t>22-202</a:t>
            </a:r>
            <a:r>
              <a:rPr lang="en-US" sz="2000" dirty="0"/>
              <a:t>4</a:t>
            </a:r>
            <a:r>
              <a:rPr lang="ru-RU" sz="2000" dirty="0"/>
              <a:t> </a:t>
            </a:r>
            <a:endParaRPr lang="en-US" sz="2000" dirty="0"/>
          </a:p>
          <a:p>
            <a:pPr marL="285750" indent="-285750">
              <a:buFont typeface="Arial" panose="020B0604020202020204" pitchFamily="34" charset="0"/>
              <a:buChar char="•"/>
            </a:pPr>
            <a:r>
              <a:rPr lang="en-US" sz="2000" dirty="0"/>
              <a:t>A number of seminars were organized by these groups </a:t>
            </a:r>
            <a:endParaRPr lang="ru-RU" sz="2000" dirty="0"/>
          </a:p>
        </p:txBody>
      </p:sp>
      <p:sp>
        <p:nvSpPr>
          <p:cNvPr id="7" name="TextBox 6">
            <a:extLst>
              <a:ext uri="{FF2B5EF4-FFF2-40B4-BE49-F238E27FC236}">
                <a16:creationId xmlns:a16="http://schemas.microsoft.com/office/drawing/2014/main" id="{57EAEDD7-3CA6-1404-9014-3823F8109C62}"/>
              </a:ext>
            </a:extLst>
          </p:cNvPr>
          <p:cNvSpPr txBox="1"/>
          <p:nvPr/>
        </p:nvSpPr>
        <p:spPr>
          <a:xfrm>
            <a:off x="488371" y="3703403"/>
            <a:ext cx="6512503" cy="2400657"/>
          </a:xfrm>
          <a:prstGeom prst="rect">
            <a:avLst/>
          </a:prstGeom>
          <a:noFill/>
        </p:spPr>
        <p:txBody>
          <a:bodyPr wrap="square" rtlCol="0">
            <a:spAutoFit/>
          </a:bodyPr>
          <a:lstStyle/>
          <a:p>
            <a:r>
              <a:rPr lang="en-US" sz="2000" b="1" dirty="0"/>
              <a:t>To summarize this work, we are going to publish 3 books:</a:t>
            </a:r>
          </a:p>
          <a:p>
            <a:pPr marL="1079500" indent="-1079500">
              <a:spcAft>
                <a:spcPts val="600"/>
              </a:spcAft>
            </a:pPr>
            <a:r>
              <a:rPr lang="en-US" sz="2000" dirty="0">
                <a:solidFill>
                  <a:schemeClr val="accent2">
                    <a:lumMod val="75000"/>
                  </a:schemeClr>
                </a:solidFill>
              </a:rPr>
              <a:t>Volume 1 “Directions of scientific research on the advanced pulsed neutron source at FLNP JINR” </a:t>
            </a:r>
          </a:p>
          <a:p>
            <a:pPr marL="1079500" indent="-1079500">
              <a:spcAft>
                <a:spcPts val="600"/>
              </a:spcAft>
            </a:pPr>
            <a:r>
              <a:rPr lang="en-US" sz="2000" dirty="0">
                <a:solidFill>
                  <a:srgbClr val="3C62B1"/>
                </a:solidFill>
              </a:rPr>
              <a:t>Volume 2 “Technical parameters of the source and methods of conducting research on extracted beams” </a:t>
            </a:r>
          </a:p>
          <a:p>
            <a:pPr marL="1079500" indent="-1079500">
              <a:spcAft>
                <a:spcPts val="600"/>
              </a:spcAft>
            </a:pPr>
            <a:r>
              <a:rPr lang="en-US" sz="2000" dirty="0">
                <a:solidFill>
                  <a:srgbClr val="3C62B1"/>
                </a:solidFill>
              </a:rPr>
              <a:t>Volume 3 “Concepts of instruments for conducting research on extracted beams”</a:t>
            </a:r>
            <a:endParaRPr lang="ru-RU" sz="2000" b="1" dirty="0">
              <a:solidFill>
                <a:srgbClr val="3C62B1"/>
              </a:solidFill>
            </a:endParaRPr>
          </a:p>
        </p:txBody>
      </p:sp>
      <p:sp>
        <p:nvSpPr>
          <p:cNvPr id="14" name="TextBox 13">
            <a:extLst>
              <a:ext uri="{FF2B5EF4-FFF2-40B4-BE49-F238E27FC236}">
                <a16:creationId xmlns:a16="http://schemas.microsoft.com/office/drawing/2014/main" id="{31A174A8-B326-A93E-9DF7-107070802CA9}"/>
              </a:ext>
            </a:extLst>
          </p:cNvPr>
          <p:cNvSpPr txBox="1"/>
          <p:nvPr/>
        </p:nvSpPr>
        <p:spPr>
          <a:xfrm>
            <a:off x="7687957" y="3778467"/>
            <a:ext cx="4428783" cy="1323439"/>
          </a:xfrm>
          <a:prstGeom prst="rect">
            <a:avLst/>
          </a:prstGeom>
          <a:noFill/>
        </p:spPr>
        <p:txBody>
          <a:bodyPr wrap="square">
            <a:spAutoFit/>
          </a:bodyPr>
          <a:lstStyle/>
          <a:p>
            <a:r>
              <a:rPr lang="en-US" sz="2000" dirty="0">
                <a:solidFill>
                  <a:srgbClr val="FF0000"/>
                </a:solidFill>
              </a:rPr>
              <a:t>Volume 1 is ready in Russian (163 p.). </a:t>
            </a:r>
          </a:p>
          <a:p>
            <a:r>
              <a:rPr lang="en-US" sz="2000" dirty="0">
                <a:solidFill>
                  <a:srgbClr val="FF0000"/>
                </a:solidFill>
              </a:rPr>
              <a:t>We are going to present the English translated text at one of the next PAC meetings. </a:t>
            </a:r>
            <a:endParaRPr lang="ru-RU" sz="2000" dirty="0">
              <a:solidFill>
                <a:srgbClr val="FF0000"/>
              </a:solidFill>
            </a:endParaRPr>
          </a:p>
        </p:txBody>
      </p:sp>
    </p:spTree>
    <p:extLst>
      <p:ext uri="{BB962C8B-B14F-4D97-AF65-F5344CB8AC3E}">
        <p14:creationId xmlns:p14="http://schemas.microsoft.com/office/powerpoint/2010/main" val="1363690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BEB89EB8-0C5A-10B5-398C-B2CD08DC96E5}"/>
              </a:ext>
            </a:extLst>
          </p:cNvPr>
          <p:cNvSpPr>
            <a:spLocks noGrp="1"/>
          </p:cNvSpPr>
          <p:nvPr>
            <p:ph type="dt" sz="half" idx="10"/>
          </p:nvPr>
        </p:nvSpPr>
        <p:spPr/>
        <p:txBody>
          <a:bodyPr/>
          <a:lstStyle/>
          <a:p>
            <a:r>
              <a:rPr lang="ru-RU"/>
              <a:t>24.06.2024</a:t>
            </a:r>
          </a:p>
        </p:txBody>
      </p:sp>
      <p:sp>
        <p:nvSpPr>
          <p:cNvPr id="5" name="Нижний колонтитул 4">
            <a:extLst>
              <a:ext uri="{FF2B5EF4-FFF2-40B4-BE49-F238E27FC236}">
                <a16:creationId xmlns:a16="http://schemas.microsoft.com/office/drawing/2014/main" id="{263ED7E6-C3FA-304B-D615-1C646D4541F6}"/>
              </a:ext>
            </a:extLst>
          </p:cNvPr>
          <p:cNvSpPr>
            <a:spLocks noGrp="1"/>
          </p:cNvSpPr>
          <p:nvPr>
            <p:ph type="ftr" sz="quarter" idx="11"/>
          </p:nvPr>
        </p:nvSpPr>
        <p:spPr/>
        <p:txBody>
          <a:bodyPr/>
          <a:lstStyle/>
          <a:p>
            <a:r>
              <a:rPr lang="en-US"/>
              <a:t>59th meeting of the PAC for Condensed Matter Physics</a:t>
            </a:r>
            <a:endParaRPr lang="ru-RU"/>
          </a:p>
        </p:txBody>
      </p:sp>
      <p:sp>
        <p:nvSpPr>
          <p:cNvPr id="6" name="Номер слайда 5">
            <a:extLst>
              <a:ext uri="{FF2B5EF4-FFF2-40B4-BE49-F238E27FC236}">
                <a16:creationId xmlns:a16="http://schemas.microsoft.com/office/drawing/2014/main" id="{17ADA204-628E-EFA0-8A29-FE3B47B92D9A}"/>
              </a:ext>
            </a:extLst>
          </p:cNvPr>
          <p:cNvSpPr>
            <a:spLocks noGrp="1"/>
          </p:cNvSpPr>
          <p:nvPr>
            <p:ph type="sldNum" sz="quarter" idx="12"/>
          </p:nvPr>
        </p:nvSpPr>
        <p:spPr/>
        <p:txBody>
          <a:bodyPr/>
          <a:lstStyle/>
          <a:p>
            <a:fld id="{A8EBAC1C-CC7F-4E88-9759-5217FD4A440E}" type="slidenum">
              <a:rPr lang="ru-RU" smtClean="0"/>
              <a:t>16</a:t>
            </a:fld>
            <a:endParaRPr lang="ru-RU"/>
          </a:p>
        </p:txBody>
      </p:sp>
      <p:sp>
        <p:nvSpPr>
          <p:cNvPr id="3" name="TextBox 2">
            <a:extLst>
              <a:ext uri="{FF2B5EF4-FFF2-40B4-BE49-F238E27FC236}">
                <a16:creationId xmlns:a16="http://schemas.microsoft.com/office/drawing/2014/main" id="{B660911B-F134-6DD4-EF38-63664B5785D1}"/>
              </a:ext>
            </a:extLst>
          </p:cNvPr>
          <p:cNvSpPr txBox="1"/>
          <p:nvPr/>
        </p:nvSpPr>
        <p:spPr>
          <a:xfrm>
            <a:off x="268599" y="856357"/>
            <a:ext cx="5529436" cy="5201424"/>
          </a:xfrm>
          <a:prstGeom prst="rect">
            <a:avLst/>
          </a:prstGeom>
          <a:noFill/>
        </p:spPr>
        <p:txBody>
          <a:bodyPr wrap="square">
            <a:spAutoFit/>
          </a:bodyPr>
          <a:lstStyle/>
          <a:p>
            <a:r>
              <a:rPr lang="en-US" sz="3200" b="1" dirty="0"/>
              <a:t>Plans for the near future</a:t>
            </a:r>
            <a:r>
              <a:rPr lang="ru-RU" sz="3200" b="1" dirty="0"/>
              <a:t>:</a:t>
            </a:r>
            <a:endParaRPr lang="en-US" sz="3200" b="1" dirty="0"/>
          </a:p>
          <a:p>
            <a:pPr marL="265113" indent="-265113" algn="just">
              <a:buFont typeface="+mj-lt"/>
              <a:buAutoNum type="arabicPeriod"/>
            </a:pPr>
            <a:r>
              <a:rPr lang="en-US" sz="2000" dirty="0"/>
              <a:t>Continue the theoretical study of the effect of bending of fuel rods and fuel assemblies on the stability of a pulsed reactor.</a:t>
            </a:r>
          </a:p>
          <a:p>
            <a:pPr marL="265113" indent="-265113" algn="just">
              <a:buFont typeface="+mj-lt"/>
              <a:buAutoNum type="arabicPeriod"/>
            </a:pPr>
            <a:r>
              <a:rPr lang="en-US" sz="2000" dirty="0"/>
              <a:t>Consider the possibility of experimental testing of the developed models using model fuel rods/fuel assemblies on an experimental stand and using experimental data obtained during the exploitation of IBR-2.</a:t>
            </a:r>
          </a:p>
          <a:p>
            <a:pPr marL="265113" indent="-265113" algn="just">
              <a:buFont typeface="+mj-lt"/>
              <a:buAutoNum type="arabicPeriod"/>
            </a:pPr>
            <a:r>
              <a:rPr lang="en-US" sz="2000" dirty="0"/>
              <a:t>Continue comparative analysis and search for optimal geometries for cold moderators made from various substances (work has been started, but not yet completed).</a:t>
            </a:r>
          </a:p>
          <a:p>
            <a:pPr marL="265113" indent="-265113" algn="just">
              <a:buFont typeface="+mj-lt"/>
              <a:buAutoNum type="arabicPeriod"/>
            </a:pPr>
            <a:r>
              <a:rPr lang="en-US" sz="2000" dirty="0"/>
              <a:t>Reconsideration of other source concepts, taking into account developed models of the core behavior and the current level of technology.</a:t>
            </a:r>
            <a:endParaRPr lang="en-US" sz="3200" b="1" dirty="0"/>
          </a:p>
        </p:txBody>
      </p:sp>
      <p:pic>
        <p:nvPicPr>
          <p:cNvPr id="7" name="Рисунок 6">
            <a:extLst>
              <a:ext uri="{FF2B5EF4-FFF2-40B4-BE49-F238E27FC236}">
                <a16:creationId xmlns:a16="http://schemas.microsoft.com/office/drawing/2014/main" id="{284ACC55-AF69-EF3F-EAB3-F2816E7C4988}"/>
              </a:ext>
            </a:extLst>
          </p:cNvPr>
          <p:cNvPicPr>
            <a:picLocks noChangeAspect="1"/>
          </p:cNvPicPr>
          <p:nvPr/>
        </p:nvPicPr>
        <p:blipFill>
          <a:blip r:embed="rId2"/>
          <a:stretch>
            <a:fillRect/>
          </a:stretch>
        </p:blipFill>
        <p:spPr>
          <a:xfrm>
            <a:off x="12527938" y="1220466"/>
            <a:ext cx="6625602" cy="4417068"/>
          </a:xfrm>
          <a:prstGeom prst="rect">
            <a:avLst/>
          </a:prstGeom>
        </p:spPr>
      </p:pic>
      <p:pic>
        <p:nvPicPr>
          <p:cNvPr id="2" name="Рисунок 1">
            <a:extLst>
              <a:ext uri="{FF2B5EF4-FFF2-40B4-BE49-F238E27FC236}">
                <a16:creationId xmlns:a16="http://schemas.microsoft.com/office/drawing/2014/main" id="{7463C7AF-F020-63DA-995A-BA5155AE767D}"/>
              </a:ext>
            </a:extLst>
          </p:cNvPr>
          <p:cNvPicPr>
            <a:picLocks noChangeAspect="1"/>
          </p:cNvPicPr>
          <p:nvPr/>
        </p:nvPicPr>
        <p:blipFill>
          <a:blip r:embed="rId3"/>
          <a:stretch>
            <a:fillRect/>
          </a:stretch>
        </p:blipFill>
        <p:spPr>
          <a:xfrm>
            <a:off x="6255235" y="1372429"/>
            <a:ext cx="5668166" cy="4467849"/>
          </a:xfrm>
          <a:prstGeom prst="rect">
            <a:avLst/>
          </a:prstGeom>
        </p:spPr>
      </p:pic>
    </p:spTree>
    <p:extLst>
      <p:ext uri="{BB962C8B-B14F-4D97-AF65-F5344CB8AC3E}">
        <p14:creationId xmlns:p14="http://schemas.microsoft.com/office/powerpoint/2010/main" val="11220408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r>
              <a:rPr lang="ru-RU"/>
              <a:t>24.06.2024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17</a:t>
            </a:fld>
            <a:endParaRPr lang="ru-RU"/>
          </a:p>
        </p:txBody>
      </p:sp>
      <p:sp>
        <p:nvSpPr>
          <p:cNvPr id="3" name="Прямоугольник 2">
            <a:extLst>
              <a:ext uri="{FF2B5EF4-FFF2-40B4-BE49-F238E27FC236}">
                <a16:creationId xmlns:a16="http://schemas.microsoft.com/office/drawing/2014/main" id="{6FB8282F-23DE-2FA4-97BE-1BB788DB9622}"/>
              </a:ext>
            </a:extLst>
          </p:cNvPr>
          <p:cNvSpPr/>
          <p:nvPr/>
        </p:nvSpPr>
        <p:spPr>
          <a:xfrm>
            <a:off x="254196" y="1038596"/>
            <a:ext cx="2185214" cy="553998"/>
          </a:xfrm>
          <a:prstGeom prst="rect">
            <a:avLst/>
          </a:prstGeom>
          <a:noFill/>
        </p:spPr>
        <p:txBody>
          <a:bodyPr wrap="none" lIns="91440" tIns="45720" rIns="91440" bIns="45720">
            <a:spAutoFit/>
          </a:bodyPr>
          <a:lstStyle/>
          <a:p>
            <a:r>
              <a:rPr lang="en-US" sz="3000" b="1" dirty="0">
                <a:solidFill>
                  <a:srgbClr val="00518A"/>
                </a:solidFill>
              </a:rPr>
              <a:t>Conclusions:</a:t>
            </a:r>
          </a:p>
        </p:txBody>
      </p:sp>
      <p:sp>
        <p:nvSpPr>
          <p:cNvPr id="4" name="Нижний колонтитул 3">
            <a:extLst>
              <a:ext uri="{FF2B5EF4-FFF2-40B4-BE49-F238E27FC236}">
                <a16:creationId xmlns:a16="http://schemas.microsoft.com/office/drawing/2014/main" id="{FF55C1C9-76E8-285F-51BB-80CC8C287FA1}"/>
              </a:ext>
            </a:extLst>
          </p:cNvPr>
          <p:cNvSpPr>
            <a:spLocks noGrp="1"/>
          </p:cNvSpPr>
          <p:nvPr>
            <p:ph type="ftr" sz="quarter" idx="11"/>
          </p:nvPr>
        </p:nvSpPr>
        <p:spPr/>
        <p:txBody>
          <a:bodyPr/>
          <a:lstStyle/>
          <a:p>
            <a:r>
              <a:rPr lang="en-US"/>
              <a:t>59th meeting of the PAC for Condensed Matter Physics</a:t>
            </a:r>
            <a:endParaRPr lang="ru-RU" dirty="0"/>
          </a:p>
        </p:txBody>
      </p:sp>
      <p:sp>
        <p:nvSpPr>
          <p:cNvPr id="6" name="TextBox 5">
            <a:extLst>
              <a:ext uri="{FF2B5EF4-FFF2-40B4-BE49-F238E27FC236}">
                <a16:creationId xmlns:a16="http://schemas.microsoft.com/office/drawing/2014/main" id="{4DFA7860-5A3E-9B35-E27D-2B1B3C6DF45F}"/>
              </a:ext>
            </a:extLst>
          </p:cNvPr>
          <p:cNvSpPr txBox="1"/>
          <p:nvPr/>
        </p:nvSpPr>
        <p:spPr>
          <a:xfrm>
            <a:off x="547127" y="1668913"/>
            <a:ext cx="11097745" cy="3785652"/>
          </a:xfrm>
          <a:prstGeom prst="rect">
            <a:avLst/>
          </a:prstGeom>
          <a:noFill/>
        </p:spPr>
        <p:txBody>
          <a:bodyPr wrap="square">
            <a:spAutoFit/>
          </a:bodyPr>
          <a:lstStyle/>
          <a:p>
            <a:pPr marL="457200" indent="-457200">
              <a:spcAft>
                <a:spcPts val="600"/>
              </a:spcAft>
              <a:buFont typeface="+mj-lt"/>
              <a:buAutoNum type="arabicPeriod"/>
            </a:pPr>
            <a:r>
              <a:rPr lang="en-US" sz="2000" dirty="0"/>
              <a:t>It is necessary to ensure maximum long-term and reliable operation of IBR-2. To this end, work has begun with the goal of obtaining a new fuel load for the reactor by 2028.</a:t>
            </a:r>
          </a:p>
          <a:p>
            <a:pPr marL="457200" indent="-457200">
              <a:spcAft>
                <a:spcPts val="600"/>
              </a:spcAft>
              <a:buFont typeface="+mj-lt"/>
              <a:buAutoNum type="arabicPeriod"/>
            </a:pPr>
            <a:r>
              <a:rPr lang="en-US" sz="2000" dirty="0"/>
              <a:t>It is necessary to develop mathematical models that describe the processes leading to fluctuations in the reactor pulse energy. It is necessary to try to verify these models based on the experience of IBR-2 exploitation.</a:t>
            </a:r>
            <a:endParaRPr lang="ru-RU" sz="2000" dirty="0"/>
          </a:p>
          <a:p>
            <a:pPr marL="457200" indent="-457200">
              <a:spcAft>
                <a:spcPts val="600"/>
              </a:spcAft>
              <a:buFont typeface="+mj-lt"/>
              <a:buAutoNum type="arabicPeriod"/>
            </a:pPr>
            <a:r>
              <a:rPr lang="en-US" sz="2000" dirty="0"/>
              <a:t>We will continue to work on developing the scientific program for the new reactor, now focusing on selecting priority techniques and moderators.</a:t>
            </a:r>
            <a:endParaRPr lang="ru-RU" sz="2000" dirty="0"/>
          </a:p>
          <a:p>
            <a:pPr marL="457200" indent="-457200">
              <a:spcAft>
                <a:spcPts val="600"/>
              </a:spcAft>
              <a:buFont typeface="+mj-lt"/>
              <a:buAutoNum type="arabicPeriod"/>
            </a:pPr>
            <a:r>
              <a:rPr lang="en-US" sz="2000" dirty="0"/>
              <a:t>Work on developing the concept of the system for quickly changing the working substance for the cold moderator will continue</a:t>
            </a:r>
            <a:r>
              <a:rPr lang="ru-RU" sz="2000" dirty="0"/>
              <a:t>.</a:t>
            </a:r>
          </a:p>
          <a:p>
            <a:pPr marL="457200" indent="-457200">
              <a:spcAft>
                <a:spcPts val="600"/>
              </a:spcAft>
              <a:buFont typeface="+mj-lt"/>
              <a:buAutoNum type="arabicPeriod"/>
            </a:pPr>
            <a:r>
              <a:rPr lang="en-US" sz="2000" dirty="0">
                <a:effectLst/>
              </a:rPr>
              <a:t>It is necessary to reconsider other concepts of the source</a:t>
            </a:r>
            <a:r>
              <a:rPr lang="en-US" sz="2000" dirty="0"/>
              <a:t>, taking into account developed models of reactor behavior and the current level of </a:t>
            </a:r>
            <a:r>
              <a:rPr lang="en-US" sz="2000"/>
              <a:t>technology.</a:t>
            </a:r>
            <a:endParaRPr lang="ru-RU" sz="2000" dirty="0"/>
          </a:p>
        </p:txBody>
      </p:sp>
    </p:spTree>
    <p:extLst>
      <p:ext uri="{BB962C8B-B14F-4D97-AF65-F5344CB8AC3E}">
        <p14:creationId xmlns:p14="http://schemas.microsoft.com/office/powerpoint/2010/main" val="41779698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r>
              <a:rPr lang="ru-RU"/>
              <a:t>24.06.2024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18</a:t>
            </a:fld>
            <a:endParaRPr lang="ru-RU"/>
          </a:p>
        </p:txBody>
      </p:sp>
      <p:sp>
        <p:nvSpPr>
          <p:cNvPr id="3" name="Прямоугольник 2">
            <a:extLst>
              <a:ext uri="{FF2B5EF4-FFF2-40B4-BE49-F238E27FC236}">
                <a16:creationId xmlns:a16="http://schemas.microsoft.com/office/drawing/2014/main" id="{6FB8282F-23DE-2FA4-97BE-1BB788DB9622}"/>
              </a:ext>
            </a:extLst>
          </p:cNvPr>
          <p:cNvSpPr/>
          <p:nvPr/>
        </p:nvSpPr>
        <p:spPr>
          <a:xfrm>
            <a:off x="2606839" y="2967335"/>
            <a:ext cx="6978321" cy="923330"/>
          </a:xfrm>
          <a:prstGeom prst="rect">
            <a:avLst/>
          </a:prstGeom>
          <a:noFill/>
        </p:spPr>
        <p:txBody>
          <a:bodyPr wrap="none" lIns="91440" tIns="45720" rIns="91440" bIns="45720">
            <a:spAutoFit/>
          </a:bodyPr>
          <a:lstStyle/>
          <a:p>
            <a:pPr algn="ctr"/>
            <a:r>
              <a:rPr lang="en-US" sz="5400" b="1" cap="none" spc="0" dirty="0">
                <a:ln w="0"/>
                <a:solidFill>
                  <a:srgbClr val="354A9E"/>
                </a:solidFill>
                <a:effectLst>
                  <a:reflection blurRad="6350" stA="53000" endA="300" endPos="35500" dir="5400000" sy="-90000" algn="bl" rotWithShape="0"/>
                </a:effectLst>
              </a:rPr>
              <a:t>Thank you for attention</a:t>
            </a:r>
            <a:endParaRPr lang="ru-RU" sz="5400" b="1" cap="none" spc="0" dirty="0">
              <a:ln w="0"/>
              <a:solidFill>
                <a:srgbClr val="354A9E"/>
              </a:solidFill>
              <a:effectLst>
                <a:reflection blurRad="6350" stA="53000" endA="300" endPos="35500" dir="5400000" sy="-90000" algn="bl" rotWithShape="0"/>
              </a:effectLst>
            </a:endParaRPr>
          </a:p>
        </p:txBody>
      </p:sp>
      <p:sp>
        <p:nvSpPr>
          <p:cNvPr id="4" name="Нижний колонтитул 3">
            <a:extLst>
              <a:ext uri="{FF2B5EF4-FFF2-40B4-BE49-F238E27FC236}">
                <a16:creationId xmlns:a16="http://schemas.microsoft.com/office/drawing/2014/main" id="{B6A11A97-C0CF-8928-8FFA-3C3F43AD0B1F}"/>
              </a:ext>
            </a:extLst>
          </p:cNvPr>
          <p:cNvSpPr>
            <a:spLocks noGrp="1"/>
          </p:cNvSpPr>
          <p:nvPr>
            <p:ph type="ftr" sz="quarter" idx="11"/>
          </p:nvPr>
        </p:nvSpPr>
        <p:spPr/>
        <p:txBody>
          <a:bodyPr/>
          <a:lstStyle/>
          <a:p>
            <a:r>
              <a:rPr lang="en-US"/>
              <a:t>59th meeting of the PAC for Condensed Matter Physics</a:t>
            </a:r>
            <a:endParaRPr lang="ru-RU" dirty="0"/>
          </a:p>
        </p:txBody>
      </p:sp>
    </p:spTree>
    <p:extLst>
      <p:ext uri="{BB962C8B-B14F-4D97-AF65-F5344CB8AC3E}">
        <p14:creationId xmlns:p14="http://schemas.microsoft.com/office/powerpoint/2010/main" val="3542470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r>
              <a:rPr lang="ru-RU"/>
              <a:t>24.06.2024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19</a:t>
            </a:fld>
            <a:endParaRPr lang="ru-RU"/>
          </a:p>
        </p:txBody>
      </p:sp>
      <p:sp>
        <p:nvSpPr>
          <p:cNvPr id="3" name="Нижний колонтитул 2">
            <a:extLst>
              <a:ext uri="{FF2B5EF4-FFF2-40B4-BE49-F238E27FC236}">
                <a16:creationId xmlns:a16="http://schemas.microsoft.com/office/drawing/2014/main" id="{D9C22177-49A2-8BCC-62C6-504CB8F6CD7F}"/>
              </a:ext>
            </a:extLst>
          </p:cNvPr>
          <p:cNvSpPr>
            <a:spLocks noGrp="1"/>
          </p:cNvSpPr>
          <p:nvPr>
            <p:ph type="ftr" sz="quarter" idx="11"/>
          </p:nvPr>
        </p:nvSpPr>
        <p:spPr/>
        <p:txBody>
          <a:bodyPr/>
          <a:lstStyle/>
          <a:p>
            <a:r>
              <a:rPr lang="en-US"/>
              <a:t>59th meeting of the PAC for Condensed Matter Physics</a:t>
            </a:r>
            <a:endParaRPr lang="ru-RU" dirty="0"/>
          </a:p>
        </p:txBody>
      </p:sp>
      <p:sp>
        <p:nvSpPr>
          <p:cNvPr id="5" name="TextBox 4">
            <a:extLst>
              <a:ext uri="{FF2B5EF4-FFF2-40B4-BE49-F238E27FC236}">
                <a16:creationId xmlns:a16="http://schemas.microsoft.com/office/drawing/2014/main" id="{64F553D6-DE10-8739-90C9-E33198082F16}"/>
              </a:ext>
            </a:extLst>
          </p:cNvPr>
          <p:cNvSpPr txBox="1"/>
          <p:nvPr/>
        </p:nvSpPr>
        <p:spPr>
          <a:xfrm>
            <a:off x="0" y="780148"/>
            <a:ext cx="12192000" cy="615553"/>
          </a:xfrm>
          <a:prstGeom prst="rect">
            <a:avLst/>
          </a:prstGeom>
          <a:noFill/>
        </p:spPr>
        <p:txBody>
          <a:bodyPr wrap="square">
            <a:spAutoFit/>
          </a:bodyPr>
          <a:lstStyle/>
          <a:p>
            <a:pPr algn="ctr"/>
            <a:r>
              <a:rPr lang="en-US" sz="1600" b="1" dirty="0"/>
              <a:t>SEQUENCE AND CONTENT OF WORK IN PREPARING A DECISION ON THE LOCATING AND CONSTRUCTION OF A RESEARCH NUCLEAR REACTOR</a:t>
            </a:r>
          </a:p>
          <a:p>
            <a:pPr algn="ctr"/>
            <a:r>
              <a:rPr lang="en-US" sz="900" dirty="0"/>
              <a:t>(The plan was prepared taking into account the Decree of the Government of the Russian Federation of March 14, 1997 N 306 “On the Rules for Making Decisions on the Location and Construction of Nuclear Installations, Radiation Sources and Storage Facilities” (As amended by the Decree of the Government of the Russian Federation of 01.02.2005 N 49))</a:t>
            </a:r>
          </a:p>
        </p:txBody>
      </p:sp>
      <p:graphicFrame>
        <p:nvGraphicFramePr>
          <p:cNvPr id="8" name="Таблица 7">
            <a:extLst>
              <a:ext uri="{FF2B5EF4-FFF2-40B4-BE49-F238E27FC236}">
                <a16:creationId xmlns:a16="http://schemas.microsoft.com/office/drawing/2014/main" id="{AFE11DBB-5D6B-AD97-668A-2DCA70382B8C}"/>
              </a:ext>
            </a:extLst>
          </p:cNvPr>
          <p:cNvGraphicFramePr>
            <a:graphicFrameLocks noGrp="1"/>
          </p:cNvGraphicFramePr>
          <p:nvPr>
            <p:extLst>
              <p:ext uri="{D42A27DB-BD31-4B8C-83A1-F6EECF244321}">
                <p14:modId xmlns:p14="http://schemas.microsoft.com/office/powerpoint/2010/main" val="173089593"/>
              </p:ext>
            </p:extLst>
          </p:nvPr>
        </p:nvGraphicFramePr>
        <p:xfrm>
          <a:off x="679565" y="1395701"/>
          <a:ext cx="11109960" cy="5388489"/>
        </p:xfrm>
        <a:graphic>
          <a:graphicData uri="http://schemas.openxmlformats.org/drawingml/2006/table">
            <a:tbl>
              <a:tblPr firstRow="1" firstCol="1" bandRow="1">
                <a:tableStyleId>{5C22544A-7EE6-4342-B048-85BDC9FD1C3A}</a:tableStyleId>
              </a:tblPr>
              <a:tblGrid>
                <a:gridCol w="169817">
                  <a:extLst>
                    <a:ext uri="{9D8B030D-6E8A-4147-A177-3AD203B41FA5}">
                      <a16:colId xmlns:a16="http://schemas.microsoft.com/office/drawing/2014/main" val="3011490811"/>
                    </a:ext>
                  </a:extLst>
                </a:gridCol>
                <a:gridCol w="3767584">
                  <a:extLst>
                    <a:ext uri="{9D8B030D-6E8A-4147-A177-3AD203B41FA5}">
                      <a16:colId xmlns:a16="http://schemas.microsoft.com/office/drawing/2014/main" val="401462174"/>
                    </a:ext>
                  </a:extLst>
                </a:gridCol>
                <a:gridCol w="1130403">
                  <a:extLst>
                    <a:ext uri="{9D8B030D-6E8A-4147-A177-3AD203B41FA5}">
                      <a16:colId xmlns:a16="http://schemas.microsoft.com/office/drawing/2014/main" val="3001374458"/>
                    </a:ext>
                  </a:extLst>
                </a:gridCol>
                <a:gridCol w="794381">
                  <a:extLst>
                    <a:ext uri="{9D8B030D-6E8A-4147-A177-3AD203B41FA5}">
                      <a16:colId xmlns:a16="http://schemas.microsoft.com/office/drawing/2014/main" val="2702463784"/>
                    </a:ext>
                  </a:extLst>
                </a:gridCol>
                <a:gridCol w="5247775">
                  <a:extLst>
                    <a:ext uri="{9D8B030D-6E8A-4147-A177-3AD203B41FA5}">
                      <a16:colId xmlns:a16="http://schemas.microsoft.com/office/drawing/2014/main" val="116531473"/>
                    </a:ext>
                  </a:extLst>
                </a:gridCol>
              </a:tblGrid>
              <a:tr h="168685">
                <a:tc>
                  <a:txBody>
                    <a:bodyPr/>
                    <a:lstStyle/>
                    <a:p>
                      <a:pPr algn="ctr">
                        <a:lnSpc>
                          <a:spcPct val="150000"/>
                        </a:lnSpc>
                        <a:spcAft>
                          <a:spcPts val="1000"/>
                        </a:spcAft>
                      </a:pPr>
                      <a:r>
                        <a:rPr lang="ru-RU" sz="1400" dirty="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255" marR="24255" marT="0" marB="0" anchor="ctr"/>
                </a:tc>
                <a:tc>
                  <a:txBody>
                    <a:bodyPr/>
                    <a:lstStyle/>
                    <a:p>
                      <a:pPr algn="ctr">
                        <a:lnSpc>
                          <a:spcPct val="150000"/>
                        </a:lnSpc>
                        <a:spcAft>
                          <a:spcPts val="1000"/>
                        </a:spcAft>
                      </a:pPr>
                      <a:r>
                        <a:rPr lang="ru-RU" sz="1400">
                          <a:effectLst/>
                        </a:rPr>
                        <a:t>Event</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24255" marR="24255" marT="0" marB="0" anchor="ctr"/>
                </a:tc>
                <a:tc>
                  <a:txBody>
                    <a:bodyPr/>
                    <a:lstStyle/>
                    <a:p>
                      <a:pPr algn="ctr">
                        <a:lnSpc>
                          <a:spcPct val="150000"/>
                        </a:lnSpc>
                        <a:spcAft>
                          <a:spcPts val="1000"/>
                        </a:spcAft>
                      </a:pPr>
                      <a:r>
                        <a:rPr lang="ru-RU" sz="1400" dirty="0" err="1">
                          <a:effectLst/>
                        </a:rPr>
                        <a:t>Performer</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255" marR="24255" marT="0" marB="0" anchor="ctr"/>
                </a:tc>
                <a:tc>
                  <a:txBody>
                    <a:bodyPr/>
                    <a:lstStyle/>
                    <a:p>
                      <a:pPr algn="ctr">
                        <a:lnSpc>
                          <a:spcPct val="150000"/>
                        </a:lnSpc>
                        <a:spcAft>
                          <a:spcPts val="1000"/>
                        </a:spcAft>
                      </a:pPr>
                      <a:r>
                        <a:rPr lang="ru-RU" sz="1400">
                          <a:effectLst/>
                        </a:rPr>
                        <a:t>Deadline</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24255" marR="24255" marT="0" marB="0" anchor="ctr"/>
                </a:tc>
                <a:tc>
                  <a:txBody>
                    <a:bodyPr/>
                    <a:lstStyle/>
                    <a:p>
                      <a:pPr algn="ctr">
                        <a:lnSpc>
                          <a:spcPct val="150000"/>
                        </a:lnSpc>
                        <a:spcAft>
                          <a:spcPts val="1000"/>
                        </a:spcAft>
                      </a:pPr>
                      <a:r>
                        <a:rPr lang="ru-RU" sz="1400">
                          <a:effectLst/>
                        </a:rPr>
                        <a:t>Notes</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24255" marR="24255" marT="0" marB="0"/>
                </a:tc>
                <a:extLst>
                  <a:ext uri="{0D108BD9-81ED-4DB2-BD59-A6C34878D82A}">
                    <a16:rowId xmlns:a16="http://schemas.microsoft.com/office/drawing/2014/main" val="1933991549"/>
                  </a:ext>
                </a:extLst>
              </a:tr>
              <a:tr h="474321">
                <a:tc>
                  <a:txBody>
                    <a:bodyPr/>
                    <a:lstStyle/>
                    <a:p>
                      <a:r>
                        <a:rPr lang="en-US" sz="1000" dirty="0">
                          <a:effectLst/>
                        </a:rPr>
                        <a:t>1</a:t>
                      </a:r>
                      <a:endParaRPr lang="ru-RU" sz="1000" dirty="0">
                        <a:effectLst/>
                        <a:latin typeface="Calibri" panose="020F0502020204030204" pitchFamily="34" charset="0"/>
                        <a:cs typeface="Times New Roman" panose="02020603050405020304" pitchFamily="18" charset="0"/>
                      </a:endParaRPr>
                    </a:p>
                  </a:txBody>
                  <a:tcPr marL="24255" marR="24255" marT="0" marB="0"/>
                </a:tc>
                <a:tc>
                  <a:txBody>
                    <a:bodyPr/>
                    <a:lstStyle/>
                    <a:p>
                      <a:r>
                        <a:rPr lang="en-US" sz="1000" dirty="0">
                          <a:effectLst/>
                        </a:rPr>
                        <a:t>Preparation of a letter of intent and it submission to the Rosatom State Corporation and the Government of the Moscow Region</a:t>
                      </a:r>
                      <a:endParaRPr lang="ru-RU" sz="1000" dirty="0">
                        <a:effectLst/>
                        <a:latin typeface="Calibri" panose="020F0502020204030204" pitchFamily="34" charset="0"/>
                        <a:cs typeface="Times New Roman" panose="02020603050405020304" pitchFamily="18" charset="0"/>
                      </a:endParaRPr>
                    </a:p>
                  </a:txBody>
                  <a:tcPr marL="24255" marR="24255" marT="0" marB="0"/>
                </a:tc>
                <a:tc>
                  <a:txBody>
                    <a:bodyPr/>
                    <a:lstStyle/>
                    <a:p>
                      <a:pPr algn="ctr"/>
                      <a:r>
                        <a:rPr lang="en-US" sz="1000" dirty="0">
                          <a:effectLst/>
                        </a:rPr>
                        <a:t>JINR</a:t>
                      </a:r>
                      <a:endParaRPr lang="ru-RU" sz="1000" dirty="0">
                        <a:effectLst/>
                        <a:latin typeface="Calibri" panose="020F0502020204030204" pitchFamily="34" charset="0"/>
                        <a:cs typeface="Times New Roman" panose="02020603050405020304" pitchFamily="18" charset="0"/>
                      </a:endParaRPr>
                    </a:p>
                  </a:txBody>
                  <a:tcPr marL="24255" marR="24255" marT="0" marB="0"/>
                </a:tc>
                <a:tc>
                  <a:txBody>
                    <a:bodyPr/>
                    <a:lstStyle/>
                    <a:p>
                      <a:pPr algn="ctr"/>
                      <a:r>
                        <a:rPr lang="ru-RU" sz="1000" dirty="0">
                          <a:effectLst/>
                        </a:rPr>
                        <a:t>2028</a:t>
                      </a:r>
                      <a:endParaRPr lang="ru-RU" sz="1000" dirty="0">
                        <a:effectLst/>
                        <a:latin typeface="Calibri" panose="020F0502020204030204" pitchFamily="34" charset="0"/>
                        <a:cs typeface="Times New Roman" panose="02020603050405020304" pitchFamily="18" charset="0"/>
                      </a:endParaRPr>
                    </a:p>
                  </a:txBody>
                  <a:tcPr marL="24255" marR="24255" marT="0" marB="0"/>
                </a:tc>
                <a:tc>
                  <a:txBody>
                    <a:bodyPr/>
                    <a:lstStyle/>
                    <a:p>
                      <a:r>
                        <a:rPr lang="en-US" sz="1000" dirty="0">
                          <a:effectLst/>
                        </a:rPr>
                        <a:t>The letter contains information about the goals, sources and investment opportunities, location options, construction and commissioning periods of the facility, technical and economic indicators, nuclear, radiation and environmental safety of the facility. This information will be prepared as a result of the development of the sketch design project of the reactor in 2027-2028.</a:t>
                      </a:r>
                      <a:endParaRPr lang="ru-RU" sz="1000" dirty="0">
                        <a:effectLst/>
                        <a:latin typeface="Calibri" panose="020F0502020204030204" pitchFamily="34" charset="0"/>
                        <a:cs typeface="Times New Roman" panose="02020603050405020304" pitchFamily="18" charset="0"/>
                      </a:endParaRPr>
                    </a:p>
                  </a:txBody>
                  <a:tcPr marL="24255" marR="24255" marT="0" marB="0"/>
                </a:tc>
                <a:extLst>
                  <a:ext uri="{0D108BD9-81ED-4DB2-BD59-A6C34878D82A}">
                    <a16:rowId xmlns:a16="http://schemas.microsoft.com/office/drawing/2014/main" val="1109677028"/>
                  </a:ext>
                </a:extLst>
              </a:tr>
              <a:tr h="474321">
                <a:tc>
                  <a:txBody>
                    <a:bodyPr/>
                    <a:lstStyle/>
                    <a:p>
                      <a:r>
                        <a:rPr lang="en-US" sz="1000">
                          <a:effectLst/>
                        </a:rPr>
                        <a:t>2</a:t>
                      </a:r>
                      <a:endParaRPr lang="ru-RU" sz="1000">
                        <a:effectLst/>
                        <a:latin typeface="Calibri" panose="020F0502020204030204" pitchFamily="34" charset="0"/>
                        <a:cs typeface="Times New Roman" panose="02020603050405020304" pitchFamily="18" charset="0"/>
                      </a:endParaRPr>
                    </a:p>
                  </a:txBody>
                  <a:tcPr marL="24255" marR="24255" marT="0" marB="0"/>
                </a:tc>
                <a:tc>
                  <a:txBody>
                    <a:bodyPr/>
                    <a:lstStyle/>
                    <a:p>
                      <a:r>
                        <a:rPr lang="en-US" sz="1000" dirty="0">
                          <a:effectLst/>
                        </a:rPr>
                        <a:t>Development of investment justification</a:t>
                      </a:r>
                      <a:endParaRPr lang="ru-RU" sz="1000" dirty="0">
                        <a:effectLst/>
                        <a:latin typeface="Calibri" panose="020F0502020204030204" pitchFamily="34" charset="0"/>
                        <a:cs typeface="Times New Roman" panose="02020603050405020304" pitchFamily="18" charset="0"/>
                      </a:endParaRPr>
                    </a:p>
                  </a:txBody>
                  <a:tcPr marL="24255" marR="24255" marT="0" marB="0"/>
                </a:tc>
                <a:tc>
                  <a:txBody>
                    <a:bodyPr/>
                    <a:lstStyle/>
                    <a:p>
                      <a:pPr algn="ctr"/>
                      <a:r>
                        <a:rPr lang="en-US" sz="1000" dirty="0">
                          <a:effectLst/>
                        </a:rPr>
                        <a:t>JINR </a:t>
                      </a:r>
                      <a:r>
                        <a:rPr lang="en-US" sz="900" dirty="0">
                          <a:effectLst/>
                        </a:rPr>
                        <a:t>or third-party organizations under agreements with JINR</a:t>
                      </a:r>
                      <a:endParaRPr lang="ru-RU" sz="900" dirty="0">
                        <a:effectLst/>
                        <a:latin typeface="Calibri" panose="020F0502020204030204" pitchFamily="34" charset="0"/>
                        <a:cs typeface="Times New Roman" panose="02020603050405020304" pitchFamily="18" charset="0"/>
                      </a:endParaRPr>
                    </a:p>
                  </a:txBody>
                  <a:tcPr marL="24255" marR="24255" marT="0" marB="0"/>
                </a:tc>
                <a:tc>
                  <a:txBody>
                    <a:bodyPr/>
                    <a:lstStyle/>
                    <a:p>
                      <a:pPr algn="ctr"/>
                      <a:r>
                        <a:rPr lang="ru-RU" sz="1000" dirty="0">
                          <a:effectLst/>
                        </a:rPr>
                        <a:t>2028-2029</a:t>
                      </a:r>
                      <a:endParaRPr lang="ru-RU" sz="1000" dirty="0">
                        <a:effectLst/>
                        <a:latin typeface="Calibri" panose="020F0502020204030204" pitchFamily="34" charset="0"/>
                        <a:cs typeface="Times New Roman" panose="02020603050405020304" pitchFamily="18" charset="0"/>
                      </a:endParaRPr>
                    </a:p>
                  </a:txBody>
                  <a:tcPr marL="24255" marR="24255" marT="0" marB="0"/>
                </a:tc>
                <a:tc>
                  <a:txBody>
                    <a:bodyPr/>
                    <a:lstStyle/>
                    <a:p>
                      <a:r>
                        <a:rPr lang="en-US" sz="1000" dirty="0">
                          <a:effectLst/>
                        </a:rPr>
                        <a:t>The development of an investment justification is carried out on the basis of a positive decision on the letter of intent.</a:t>
                      </a:r>
                      <a:endParaRPr lang="ru-RU" sz="1000" dirty="0">
                        <a:effectLst/>
                        <a:latin typeface="Calibri" panose="020F0502020204030204" pitchFamily="34" charset="0"/>
                        <a:cs typeface="Times New Roman" panose="02020603050405020304" pitchFamily="18" charset="0"/>
                      </a:endParaRPr>
                    </a:p>
                  </a:txBody>
                  <a:tcPr marL="24255" marR="24255" marT="0" marB="0"/>
                </a:tc>
                <a:extLst>
                  <a:ext uri="{0D108BD9-81ED-4DB2-BD59-A6C34878D82A}">
                    <a16:rowId xmlns:a16="http://schemas.microsoft.com/office/drawing/2014/main" val="172275760"/>
                  </a:ext>
                </a:extLst>
              </a:tr>
              <a:tr h="770772">
                <a:tc>
                  <a:txBody>
                    <a:bodyPr/>
                    <a:lstStyle/>
                    <a:p>
                      <a:r>
                        <a:rPr lang="en-US" sz="1000">
                          <a:effectLst/>
                        </a:rPr>
                        <a:t>3</a:t>
                      </a:r>
                      <a:endParaRPr lang="ru-RU" sz="1000">
                        <a:effectLst/>
                        <a:latin typeface="Calibri" panose="020F0502020204030204" pitchFamily="34" charset="0"/>
                        <a:cs typeface="Times New Roman" panose="02020603050405020304" pitchFamily="18" charset="0"/>
                      </a:endParaRPr>
                    </a:p>
                  </a:txBody>
                  <a:tcPr marL="24255" marR="24255" marT="0" marB="0"/>
                </a:tc>
                <a:tc>
                  <a:txBody>
                    <a:bodyPr/>
                    <a:lstStyle/>
                    <a:p>
                      <a:r>
                        <a:rPr lang="en-US" sz="1000" dirty="0">
                          <a:effectLst/>
                        </a:rPr>
                        <a:t>Sending of investment justification to: - the Government of the Moscow Region for registration and approval selecting a land in accordance with Russian Federation law- the State Corporation </a:t>
                      </a:r>
                      <a:r>
                        <a:rPr lang="en-US" sz="1000" dirty="0" err="1">
                          <a:effectLst/>
                        </a:rPr>
                        <a:t>Rosatom</a:t>
                      </a:r>
                      <a:r>
                        <a:rPr lang="en-US" sz="1000" dirty="0">
                          <a:effectLst/>
                        </a:rPr>
                        <a:t>, the Ministry of Science and Higher Education, the Ministry of Natural Resources, the Ministry of Emergency Situations, the FMBA for examinations and preparing relevant conclusions</a:t>
                      </a:r>
                      <a:endParaRPr lang="ru-RU" sz="1000" dirty="0">
                        <a:effectLst/>
                        <a:latin typeface="Calibri" panose="020F0502020204030204" pitchFamily="34" charset="0"/>
                        <a:cs typeface="Times New Roman" panose="02020603050405020304" pitchFamily="18" charset="0"/>
                      </a:endParaRPr>
                    </a:p>
                  </a:txBody>
                  <a:tcPr marL="24255" marR="24255" marT="0" marB="0"/>
                </a:tc>
                <a:tc>
                  <a:txBody>
                    <a:bodyPr/>
                    <a:lstStyle/>
                    <a:p>
                      <a:pPr algn="ctr"/>
                      <a:r>
                        <a:rPr lang="en-US" sz="1000" dirty="0">
                          <a:effectLst/>
                        </a:rPr>
                        <a:t>JINR</a:t>
                      </a:r>
                      <a:endParaRPr lang="ru-RU" sz="1000" dirty="0">
                        <a:effectLst/>
                        <a:latin typeface="Calibri" panose="020F0502020204030204" pitchFamily="34" charset="0"/>
                        <a:cs typeface="Times New Roman" panose="02020603050405020304" pitchFamily="18" charset="0"/>
                      </a:endParaRPr>
                    </a:p>
                  </a:txBody>
                  <a:tcPr marL="24255" marR="24255" marT="0" marB="0"/>
                </a:tc>
                <a:tc>
                  <a:txBody>
                    <a:bodyPr/>
                    <a:lstStyle/>
                    <a:p>
                      <a:pPr algn="ctr"/>
                      <a:r>
                        <a:rPr lang="ru-RU" sz="1000" dirty="0">
                          <a:effectLst/>
                        </a:rPr>
                        <a:t>2029</a:t>
                      </a:r>
                      <a:endParaRPr lang="ru-RU" sz="1000" dirty="0">
                        <a:effectLst/>
                        <a:latin typeface="Calibri" panose="020F0502020204030204" pitchFamily="34" charset="0"/>
                        <a:cs typeface="Times New Roman" panose="02020603050405020304" pitchFamily="18" charset="0"/>
                      </a:endParaRPr>
                    </a:p>
                  </a:txBody>
                  <a:tcPr marL="24255" marR="24255" marT="0" marB="0"/>
                </a:tc>
                <a:tc>
                  <a:txBody>
                    <a:bodyPr/>
                    <a:lstStyle/>
                    <a:p>
                      <a:r>
                        <a:rPr lang="en-US" sz="1000" dirty="0">
                          <a:effectLst/>
                        </a:rPr>
                        <a:t>The justification for investment includes approval documents, a decision</a:t>
                      </a:r>
                      <a:r>
                        <a:rPr lang="en-US" sz="1000" baseline="0" dirty="0">
                          <a:effectLst/>
                        </a:rPr>
                        <a:t> </a:t>
                      </a:r>
                      <a:r>
                        <a:rPr lang="en-US" sz="1000" dirty="0">
                          <a:effectLst/>
                        </a:rPr>
                        <a:t>on the preliminary location of the facility, the necessary infrastructure, as well as its sanitary protection zone.</a:t>
                      </a:r>
                      <a:endParaRPr lang="ru-RU" sz="1000" dirty="0">
                        <a:effectLst/>
                        <a:latin typeface="Calibri" panose="020F0502020204030204" pitchFamily="34" charset="0"/>
                        <a:cs typeface="Times New Roman" panose="02020603050405020304" pitchFamily="18" charset="0"/>
                      </a:endParaRPr>
                    </a:p>
                  </a:txBody>
                  <a:tcPr marL="24255" marR="24255" marT="0" marB="0"/>
                </a:tc>
                <a:extLst>
                  <a:ext uri="{0D108BD9-81ED-4DB2-BD59-A6C34878D82A}">
                    <a16:rowId xmlns:a16="http://schemas.microsoft.com/office/drawing/2014/main" val="830217935"/>
                  </a:ext>
                </a:extLst>
              </a:tr>
              <a:tr h="901416">
                <a:tc>
                  <a:txBody>
                    <a:bodyPr/>
                    <a:lstStyle/>
                    <a:p>
                      <a:r>
                        <a:rPr lang="en-US" sz="1000">
                          <a:effectLst/>
                        </a:rPr>
                        <a:t>4</a:t>
                      </a:r>
                      <a:endParaRPr lang="ru-RU" sz="1000">
                        <a:effectLst/>
                        <a:latin typeface="Calibri" panose="020F0502020204030204" pitchFamily="34" charset="0"/>
                        <a:cs typeface="Times New Roman" panose="02020603050405020304" pitchFamily="18" charset="0"/>
                      </a:endParaRPr>
                    </a:p>
                  </a:txBody>
                  <a:tcPr marL="24255" marR="24255" marT="0" marB="0"/>
                </a:tc>
                <a:tc>
                  <a:txBody>
                    <a:bodyPr/>
                    <a:lstStyle/>
                    <a:p>
                      <a:r>
                        <a:rPr lang="en-US" sz="1000" dirty="0">
                          <a:effectLst/>
                        </a:rPr>
                        <a:t>Investment justification approval</a:t>
                      </a:r>
                      <a:endParaRPr lang="ru-RU" sz="1000" dirty="0">
                        <a:effectLst/>
                        <a:latin typeface="Calibri" panose="020F0502020204030204" pitchFamily="34" charset="0"/>
                        <a:cs typeface="Times New Roman" panose="02020603050405020304" pitchFamily="18" charset="0"/>
                      </a:endParaRPr>
                    </a:p>
                  </a:txBody>
                  <a:tcPr marL="24255" marR="24255" marT="0" marB="0"/>
                </a:tc>
                <a:tc>
                  <a:txBody>
                    <a:bodyPr/>
                    <a:lstStyle/>
                    <a:p>
                      <a:pPr algn="ctr"/>
                      <a:r>
                        <a:rPr lang="en-US" sz="1000">
                          <a:effectLst/>
                        </a:rPr>
                        <a:t>JINR</a:t>
                      </a:r>
                      <a:endParaRPr lang="ru-RU" sz="1000">
                        <a:effectLst/>
                        <a:latin typeface="Calibri" panose="020F0502020204030204" pitchFamily="34" charset="0"/>
                        <a:cs typeface="Times New Roman" panose="02020603050405020304" pitchFamily="18" charset="0"/>
                      </a:endParaRPr>
                    </a:p>
                  </a:txBody>
                  <a:tcPr marL="24255" marR="24255" marT="0" marB="0"/>
                </a:tc>
                <a:tc>
                  <a:txBody>
                    <a:bodyPr/>
                    <a:lstStyle/>
                    <a:p>
                      <a:pPr algn="ctr"/>
                      <a:r>
                        <a:rPr lang="ru-RU" sz="1000">
                          <a:effectLst/>
                        </a:rPr>
                        <a:t>2029-2030</a:t>
                      </a:r>
                      <a:endParaRPr lang="ru-RU" sz="1000">
                        <a:effectLst/>
                        <a:latin typeface="Calibri" panose="020F0502020204030204" pitchFamily="34" charset="0"/>
                        <a:cs typeface="Times New Roman" panose="02020603050405020304" pitchFamily="18" charset="0"/>
                      </a:endParaRPr>
                    </a:p>
                  </a:txBody>
                  <a:tcPr marL="24255" marR="24255" marT="0" marB="0"/>
                </a:tc>
                <a:tc>
                  <a:txBody>
                    <a:bodyPr/>
                    <a:lstStyle/>
                    <a:p>
                      <a:r>
                        <a:rPr lang="en-US" sz="1000" dirty="0">
                          <a:effectLst/>
                        </a:rPr>
                        <a:t>Investment justification based on the conclusions of state examinations </a:t>
                      </a:r>
                      <a:r>
                        <a:rPr lang="en-US" sz="1000" dirty="0" err="1">
                          <a:effectLst/>
                        </a:rPr>
                        <a:t>asenvironmental</a:t>
                      </a:r>
                      <a:r>
                        <a:rPr lang="en-US" sz="1000" dirty="0">
                          <a:effectLst/>
                        </a:rPr>
                        <a:t>, conclusions of the relevant federal authorities (Rosatom State Corporation, Ministry of Science and Higher Education, Ministry of Natural Resources, Ministry of Emergency Situations, FMBA) and the decision of the Moscow Region Government to approve the location of the facility.</a:t>
                      </a:r>
                      <a:r>
                        <a:rPr lang="en-US" sz="1000" baseline="0" dirty="0">
                          <a:effectLst/>
                        </a:rPr>
                        <a:t> </a:t>
                      </a:r>
                      <a:r>
                        <a:rPr lang="en-US" sz="1000" dirty="0">
                          <a:effectLst/>
                        </a:rPr>
                        <a:t>Investment justification materials can be used by the customer to conduct sociological research, public opinion polls on the possibility of constructing a facility, developing a business plan that provides confirmation to the lender or organization of the loan guarantee, solvency and financial stability of the enterprise in terms of the investor’s ability to fulfill its </a:t>
                      </a:r>
                      <a:r>
                        <a:rPr lang="ru-RU" sz="1000" dirty="0" err="1">
                          <a:effectLst/>
                        </a:rPr>
                        <a:t>obligations</a:t>
                      </a:r>
                      <a:r>
                        <a:rPr lang="ru-RU" sz="1000" dirty="0">
                          <a:effectLst/>
                        </a:rPr>
                        <a:t>.</a:t>
                      </a:r>
                      <a:endParaRPr lang="ru-RU" sz="1000" dirty="0">
                        <a:effectLst/>
                        <a:latin typeface="Calibri" panose="020F0502020204030204" pitchFamily="34" charset="0"/>
                        <a:cs typeface="Times New Roman" panose="02020603050405020304" pitchFamily="18" charset="0"/>
                      </a:endParaRPr>
                    </a:p>
                  </a:txBody>
                  <a:tcPr marL="24255" marR="24255" marT="0" marB="0"/>
                </a:tc>
                <a:extLst>
                  <a:ext uri="{0D108BD9-81ED-4DB2-BD59-A6C34878D82A}">
                    <a16:rowId xmlns:a16="http://schemas.microsoft.com/office/drawing/2014/main" val="3260356572"/>
                  </a:ext>
                </a:extLst>
              </a:tr>
              <a:tr h="533612">
                <a:tc>
                  <a:txBody>
                    <a:bodyPr/>
                    <a:lstStyle/>
                    <a:p>
                      <a:r>
                        <a:rPr lang="en-US" sz="1000">
                          <a:effectLst/>
                        </a:rPr>
                        <a:t>5</a:t>
                      </a:r>
                      <a:endParaRPr lang="ru-RU" sz="1000">
                        <a:effectLst/>
                        <a:latin typeface="Calibri" panose="020F0502020204030204" pitchFamily="34" charset="0"/>
                        <a:cs typeface="Times New Roman" panose="02020603050405020304" pitchFamily="18" charset="0"/>
                      </a:endParaRPr>
                    </a:p>
                  </a:txBody>
                  <a:tcPr marL="24255" marR="24255" marT="0" marB="0"/>
                </a:tc>
                <a:tc>
                  <a:txBody>
                    <a:bodyPr/>
                    <a:lstStyle/>
                    <a:p>
                      <a:r>
                        <a:rPr lang="en-US" sz="1000">
                          <a:effectLst/>
                        </a:rPr>
                        <a:t>Development of a feasibility study (</a:t>
                      </a:r>
                      <a:r>
                        <a:rPr lang="ru-RU" sz="1000">
                          <a:effectLst/>
                        </a:rPr>
                        <a:t>F</a:t>
                      </a:r>
                      <a:r>
                        <a:rPr lang="en-US" sz="1000">
                          <a:effectLst/>
                        </a:rPr>
                        <a:t>S)</a:t>
                      </a:r>
                      <a:endParaRPr lang="ru-RU" sz="1000">
                        <a:effectLst/>
                        <a:latin typeface="Calibri" panose="020F0502020204030204" pitchFamily="34" charset="0"/>
                        <a:cs typeface="Times New Roman" panose="02020603050405020304" pitchFamily="18" charset="0"/>
                      </a:endParaRPr>
                    </a:p>
                  </a:txBody>
                  <a:tcPr marL="24255" marR="24255" marT="0" marB="0"/>
                </a:tc>
                <a:tc>
                  <a:txBody>
                    <a:bodyPr/>
                    <a:lstStyle/>
                    <a:p>
                      <a:pPr algn="ctr"/>
                      <a:r>
                        <a:rPr lang="en-US" sz="1000" dirty="0">
                          <a:effectLst/>
                        </a:rPr>
                        <a:t>JINR </a:t>
                      </a:r>
                      <a:r>
                        <a:rPr lang="en-US" sz="900" dirty="0">
                          <a:effectLst/>
                        </a:rPr>
                        <a:t>and/or third-party organizations under agreements with JINR</a:t>
                      </a:r>
                      <a:endParaRPr lang="ru-RU" sz="900" dirty="0">
                        <a:effectLst/>
                        <a:latin typeface="Calibri" panose="020F0502020204030204" pitchFamily="34" charset="0"/>
                        <a:cs typeface="Times New Roman" panose="02020603050405020304" pitchFamily="18" charset="0"/>
                      </a:endParaRPr>
                    </a:p>
                  </a:txBody>
                  <a:tcPr marL="24255" marR="24255" marT="0" marB="0"/>
                </a:tc>
                <a:tc>
                  <a:txBody>
                    <a:bodyPr/>
                    <a:lstStyle/>
                    <a:p>
                      <a:pPr algn="ctr"/>
                      <a:r>
                        <a:rPr lang="ru-RU" sz="1000">
                          <a:effectLst/>
                        </a:rPr>
                        <a:t>2030-2032</a:t>
                      </a:r>
                      <a:endParaRPr lang="ru-RU" sz="1000">
                        <a:effectLst/>
                        <a:latin typeface="Calibri" panose="020F0502020204030204" pitchFamily="34" charset="0"/>
                        <a:cs typeface="Times New Roman" panose="02020603050405020304" pitchFamily="18" charset="0"/>
                      </a:endParaRPr>
                    </a:p>
                  </a:txBody>
                  <a:tcPr marL="24255" marR="24255" marT="0" marB="0"/>
                </a:tc>
                <a:tc>
                  <a:txBody>
                    <a:bodyPr/>
                    <a:lstStyle/>
                    <a:p>
                      <a:r>
                        <a:rPr lang="en-US" sz="1000">
                          <a:effectLst/>
                        </a:rPr>
                        <a:t>The feasibility study is the main design document necessary for the location and construction of the facility. The feasibility study undergoes the necessary approvals, state examinations, including environmental, and is approved by the relevant federal executive body.</a:t>
                      </a:r>
                      <a:endParaRPr lang="ru-RU" sz="1000">
                        <a:effectLst/>
                        <a:latin typeface="Calibri" panose="020F0502020204030204" pitchFamily="34" charset="0"/>
                        <a:cs typeface="Times New Roman" panose="02020603050405020304" pitchFamily="18" charset="0"/>
                      </a:endParaRPr>
                    </a:p>
                  </a:txBody>
                  <a:tcPr marL="24255" marR="24255" marT="0" marB="0"/>
                </a:tc>
                <a:extLst>
                  <a:ext uri="{0D108BD9-81ED-4DB2-BD59-A6C34878D82A}">
                    <a16:rowId xmlns:a16="http://schemas.microsoft.com/office/drawing/2014/main" val="1236666236"/>
                  </a:ext>
                </a:extLst>
              </a:tr>
              <a:tr h="533612">
                <a:tc>
                  <a:txBody>
                    <a:bodyPr/>
                    <a:lstStyle/>
                    <a:p>
                      <a:r>
                        <a:rPr lang="en-US" sz="1000">
                          <a:effectLst/>
                        </a:rPr>
                        <a:t>6 </a:t>
                      </a:r>
                      <a:endParaRPr lang="ru-RU" sz="1000">
                        <a:effectLst/>
                        <a:latin typeface="Calibri" panose="020F0502020204030204" pitchFamily="34" charset="0"/>
                        <a:cs typeface="Times New Roman" panose="02020603050405020304" pitchFamily="18" charset="0"/>
                      </a:endParaRPr>
                    </a:p>
                  </a:txBody>
                  <a:tcPr marL="24255" marR="24255" marT="0" marB="0"/>
                </a:tc>
                <a:tc>
                  <a:txBody>
                    <a:bodyPr/>
                    <a:lstStyle/>
                    <a:p>
                      <a:r>
                        <a:rPr lang="en-US" sz="1000">
                          <a:effectLst/>
                        </a:rPr>
                        <a:t>Preparing an application to include the object to the federal program</a:t>
                      </a:r>
                      <a:endParaRPr lang="ru-RU" sz="1000">
                        <a:effectLst/>
                        <a:latin typeface="Calibri" panose="020F0502020204030204" pitchFamily="34" charset="0"/>
                        <a:cs typeface="Times New Roman" panose="02020603050405020304" pitchFamily="18" charset="0"/>
                      </a:endParaRPr>
                    </a:p>
                  </a:txBody>
                  <a:tcPr marL="24255" marR="24255" marT="0" marB="0"/>
                </a:tc>
                <a:tc>
                  <a:txBody>
                    <a:bodyPr/>
                    <a:lstStyle/>
                    <a:p>
                      <a:pPr algn="ctr"/>
                      <a:r>
                        <a:rPr lang="en-US" sz="1000">
                          <a:effectLst/>
                        </a:rPr>
                        <a:t>State Corporation Rosatom (Government of the Russian Federation*)</a:t>
                      </a:r>
                      <a:endParaRPr lang="ru-RU" sz="1000">
                        <a:effectLst/>
                        <a:latin typeface="Calibri" panose="020F0502020204030204" pitchFamily="34" charset="0"/>
                        <a:cs typeface="Times New Roman" panose="02020603050405020304" pitchFamily="18" charset="0"/>
                      </a:endParaRPr>
                    </a:p>
                  </a:txBody>
                  <a:tcPr marL="24255" marR="24255" marT="0" marB="0"/>
                </a:tc>
                <a:tc>
                  <a:txBody>
                    <a:bodyPr/>
                    <a:lstStyle/>
                    <a:p>
                      <a:pPr algn="ctr"/>
                      <a:r>
                        <a:rPr lang="ru-RU" sz="1000">
                          <a:effectLst/>
                        </a:rPr>
                        <a:t>2032</a:t>
                      </a:r>
                      <a:endParaRPr lang="ru-RU" sz="1000">
                        <a:effectLst/>
                        <a:latin typeface="Calibri" panose="020F0502020204030204" pitchFamily="34" charset="0"/>
                        <a:cs typeface="Times New Roman" panose="02020603050405020304" pitchFamily="18" charset="0"/>
                      </a:endParaRPr>
                    </a:p>
                  </a:txBody>
                  <a:tcPr marL="24255" marR="24255" marT="0" marB="0"/>
                </a:tc>
                <a:tc>
                  <a:txBody>
                    <a:bodyPr/>
                    <a:lstStyle/>
                    <a:p>
                      <a:r>
                        <a:rPr lang="en-US" sz="1000" dirty="0">
                          <a:effectLst/>
                        </a:rPr>
                        <a:t>It is needed when constructing facilities using budget funds. It based on approved investment justifications or feasibility studies. * The decision on the location and construction of federal facilities not included in federal programs is made by the Government of the Russian Federation on the basis of a proposal from a federal executive body or an executive body of a constituent entity of the Russian Federation.</a:t>
                      </a:r>
                      <a:endParaRPr lang="ru-RU" sz="1000" dirty="0">
                        <a:effectLst/>
                        <a:latin typeface="Calibri" panose="020F0502020204030204" pitchFamily="34" charset="0"/>
                        <a:cs typeface="Times New Roman" panose="02020603050405020304" pitchFamily="18" charset="0"/>
                      </a:endParaRPr>
                    </a:p>
                  </a:txBody>
                  <a:tcPr marL="24255" marR="24255" marT="0" marB="0"/>
                </a:tc>
                <a:extLst>
                  <a:ext uri="{0D108BD9-81ED-4DB2-BD59-A6C34878D82A}">
                    <a16:rowId xmlns:a16="http://schemas.microsoft.com/office/drawing/2014/main" val="2060348045"/>
                  </a:ext>
                </a:extLst>
              </a:tr>
              <a:tr h="253331">
                <a:tc>
                  <a:txBody>
                    <a:bodyPr/>
                    <a:lstStyle/>
                    <a:p>
                      <a:r>
                        <a:rPr lang="en-US" sz="1000">
                          <a:effectLst/>
                        </a:rPr>
                        <a:t>7</a:t>
                      </a:r>
                      <a:endParaRPr lang="ru-RU" sz="1000">
                        <a:effectLst/>
                        <a:latin typeface="Calibri" panose="020F0502020204030204" pitchFamily="34" charset="0"/>
                        <a:cs typeface="Times New Roman" panose="02020603050405020304" pitchFamily="18" charset="0"/>
                      </a:endParaRPr>
                    </a:p>
                  </a:txBody>
                  <a:tcPr marL="24255" marR="24255" marT="0" marB="0"/>
                </a:tc>
                <a:tc>
                  <a:txBody>
                    <a:bodyPr/>
                    <a:lstStyle/>
                    <a:p>
                      <a:r>
                        <a:rPr lang="en-US" sz="1000" dirty="0">
                          <a:effectLst/>
                        </a:rPr>
                        <a:t>Obtaining a license from </a:t>
                      </a:r>
                      <a:r>
                        <a:rPr lang="en-US" sz="1000" dirty="0" err="1">
                          <a:effectLst/>
                        </a:rPr>
                        <a:t>Rostekhnadzor</a:t>
                      </a:r>
                      <a:r>
                        <a:rPr lang="en-US" sz="1000" dirty="0">
                          <a:effectLst/>
                        </a:rPr>
                        <a:t> for the placement and construction of the facility</a:t>
                      </a:r>
                      <a:endParaRPr lang="ru-RU" sz="1000" dirty="0">
                        <a:effectLst/>
                        <a:latin typeface="Calibri" panose="020F0502020204030204" pitchFamily="34" charset="0"/>
                        <a:cs typeface="Times New Roman" panose="02020603050405020304" pitchFamily="18" charset="0"/>
                      </a:endParaRPr>
                    </a:p>
                  </a:txBody>
                  <a:tcPr marL="24255" marR="24255" marT="0" marB="0"/>
                </a:tc>
                <a:tc>
                  <a:txBody>
                    <a:bodyPr/>
                    <a:lstStyle/>
                    <a:p>
                      <a:pPr algn="ctr"/>
                      <a:r>
                        <a:rPr lang="en-US" sz="1000">
                          <a:effectLst/>
                        </a:rPr>
                        <a:t>JINR</a:t>
                      </a:r>
                      <a:endParaRPr lang="ru-RU" sz="1000">
                        <a:effectLst/>
                        <a:latin typeface="Calibri" panose="020F0502020204030204" pitchFamily="34" charset="0"/>
                        <a:cs typeface="Times New Roman" panose="02020603050405020304" pitchFamily="18" charset="0"/>
                      </a:endParaRPr>
                    </a:p>
                  </a:txBody>
                  <a:tcPr marL="24255" marR="24255" marT="0" marB="0"/>
                </a:tc>
                <a:tc>
                  <a:txBody>
                    <a:bodyPr/>
                    <a:lstStyle/>
                    <a:p>
                      <a:pPr algn="ctr"/>
                      <a:r>
                        <a:rPr lang="ru-RU" sz="1000">
                          <a:effectLst/>
                        </a:rPr>
                        <a:t>2033-2034</a:t>
                      </a:r>
                      <a:endParaRPr lang="ru-RU" sz="1000">
                        <a:effectLst/>
                        <a:latin typeface="Calibri" panose="020F0502020204030204" pitchFamily="34" charset="0"/>
                        <a:cs typeface="Times New Roman" panose="02020603050405020304" pitchFamily="18" charset="0"/>
                      </a:endParaRPr>
                    </a:p>
                  </a:txBody>
                  <a:tcPr marL="24255" marR="24255" marT="0" marB="0"/>
                </a:tc>
                <a:tc>
                  <a:txBody>
                    <a:bodyPr/>
                    <a:lstStyle/>
                    <a:p>
                      <a:r>
                        <a:rPr lang="en-US" sz="1000">
                          <a:effectLst/>
                        </a:rPr>
                        <a:t>A license for the placement and construction of a facility is issued by Rostechnadzor at the request of the operating organization based on a review of the materials developed in the feasibility study.</a:t>
                      </a:r>
                      <a:endParaRPr lang="ru-RU" sz="1000">
                        <a:effectLst/>
                        <a:latin typeface="Calibri" panose="020F0502020204030204" pitchFamily="34" charset="0"/>
                        <a:cs typeface="Times New Roman" panose="02020603050405020304" pitchFamily="18" charset="0"/>
                      </a:endParaRPr>
                    </a:p>
                  </a:txBody>
                  <a:tcPr marL="24255" marR="24255" marT="0" marB="0"/>
                </a:tc>
                <a:extLst>
                  <a:ext uri="{0D108BD9-81ED-4DB2-BD59-A6C34878D82A}">
                    <a16:rowId xmlns:a16="http://schemas.microsoft.com/office/drawing/2014/main" val="2053607299"/>
                  </a:ext>
                </a:extLst>
              </a:tr>
              <a:tr h="253331">
                <a:tc>
                  <a:txBody>
                    <a:bodyPr/>
                    <a:lstStyle/>
                    <a:p>
                      <a:r>
                        <a:rPr lang="en-US" sz="1000">
                          <a:effectLst/>
                        </a:rPr>
                        <a:t>8</a:t>
                      </a:r>
                      <a:endParaRPr lang="ru-RU" sz="1000">
                        <a:effectLst/>
                        <a:latin typeface="Calibri" panose="020F0502020204030204" pitchFamily="34" charset="0"/>
                        <a:cs typeface="Times New Roman" panose="02020603050405020304" pitchFamily="18" charset="0"/>
                      </a:endParaRPr>
                    </a:p>
                  </a:txBody>
                  <a:tcPr marL="24255" marR="24255" marT="0" marB="0"/>
                </a:tc>
                <a:tc>
                  <a:txBody>
                    <a:bodyPr/>
                    <a:lstStyle/>
                    <a:p>
                      <a:r>
                        <a:rPr lang="en-US" sz="1000" dirty="0" err="1">
                          <a:effectLst/>
                        </a:rPr>
                        <a:t>Begining</a:t>
                      </a:r>
                      <a:r>
                        <a:rPr lang="en-US" sz="1000" dirty="0">
                          <a:effectLst/>
                        </a:rPr>
                        <a:t> of construction of the facility</a:t>
                      </a:r>
                      <a:endParaRPr lang="ru-RU" sz="1000" dirty="0">
                        <a:effectLst/>
                        <a:latin typeface="Calibri" panose="020F0502020204030204" pitchFamily="34" charset="0"/>
                        <a:cs typeface="Times New Roman" panose="02020603050405020304" pitchFamily="18" charset="0"/>
                      </a:endParaRPr>
                    </a:p>
                  </a:txBody>
                  <a:tcPr marL="24255" marR="24255" marT="0" marB="0"/>
                </a:tc>
                <a:tc>
                  <a:txBody>
                    <a:bodyPr/>
                    <a:lstStyle/>
                    <a:p>
                      <a:pPr algn="ctr"/>
                      <a:r>
                        <a:rPr lang="en-US" sz="1000" dirty="0">
                          <a:effectLst/>
                        </a:rPr>
                        <a:t>JINR</a:t>
                      </a:r>
                      <a:endParaRPr lang="ru-RU" sz="1000" dirty="0">
                        <a:effectLst/>
                        <a:latin typeface="Calibri" panose="020F0502020204030204" pitchFamily="34" charset="0"/>
                        <a:cs typeface="Times New Roman" panose="02020603050405020304" pitchFamily="18" charset="0"/>
                      </a:endParaRPr>
                    </a:p>
                  </a:txBody>
                  <a:tcPr marL="24255" marR="24255" marT="0" marB="0"/>
                </a:tc>
                <a:tc>
                  <a:txBody>
                    <a:bodyPr/>
                    <a:lstStyle/>
                    <a:p>
                      <a:pPr algn="ctr"/>
                      <a:r>
                        <a:rPr lang="ru-RU" sz="1000" dirty="0">
                          <a:effectLst/>
                        </a:rPr>
                        <a:t>2034-2035</a:t>
                      </a:r>
                      <a:endParaRPr lang="ru-RU" sz="1000" dirty="0">
                        <a:effectLst/>
                        <a:latin typeface="Calibri" panose="020F0502020204030204" pitchFamily="34" charset="0"/>
                        <a:cs typeface="Times New Roman" panose="02020603050405020304" pitchFamily="18" charset="0"/>
                      </a:endParaRPr>
                    </a:p>
                  </a:txBody>
                  <a:tcPr marL="24255" marR="24255" marT="0" marB="0"/>
                </a:tc>
                <a:tc>
                  <a:txBody>
                    <a:bodyPr/>
                    <a:lstStyle/>
                    <a:p>
                      <a:r>
                        <a:rPr lang="ru-RU" sz="1000" dirty="0">
                          <a:effectLst/>
                        </a:rPr>
                        <a:t> </a:t>
                      </a:r>
                      <a:endParaRPr lang="ru-RU" sz="1000" dirty="0">
                        <a:effectLst/>
                        <a:latin typeface="Calibri" panose="020F0502020204030204" pitchFamily="34" charset="0"/>
                        <a:cs typeface="Times New Roman" panose="02020603050405020304" pitchFamily="18" charset="0"/>
                      </a:endParaRPr>
                    </a:p>
                  </a:txBody>
                  <a:tcPr marL="24255" marR="24255" marT="0" marB="0"/>
                </a:tc>
                <a:extLst>
                  <a:ext uri="{0D108BD9-81ED-4DB2-BD59-A6C34878D82A}">
                    <a16:rowId xmlns:a16="http://schemas.microsoft.com/office/drawing/2014/main" val="3541397149"/>
                  </a:ext>
                </a:extLst>
              </a:tr>
            </a:tbl>
          </a:graphicData>
        </a:graphic>
      </p:graphicFrame>
    </p:spTree>
    <p:extLst>
      <p:ext uri="{BB962C8B-B14F-4D97-AF65-F5344CB8AC3E}">
        <p14:creationId xmlns:p14="http://schemas.microsoft.com/office/powerpoint/2010/main" val="18310865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r>
              <a:rPr lang="ru-RU"/>
              <a:t>24.06.2024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2</a:t>
            </a:fld>
            <a:endParaRPr lang="ru-RU"/>
          </a:p>
        </p:txBody>
      </p:sp>
      <p:sp>
        <p:nvSpPr>
          <p:cNvPr id="3" name="Нижний колонтитул 2">
            <a:extLst>
              <a:ext uri="{FF2B5EF4-FFF2-40B4-BE49-F238E27FC236}">
                <a16:creationId xmlns:a16="http://schemas.microsoft.com/office/drawing/2014/main" id="{E193D6DD-6708-B2D0-C673-530780E5F286}"/>
              </a:ext>
            </a:extLst>
          </p:cNvPr>
          <p:cNvSpPr>
            <a:spLocks noGrp="1"/>
          </p:cNvSpPr>
          <p:nvPr>
            <p:ph type="ftr" sz="quarter" idx="11"/>
          </p:nvPr>
        </p:nvSpPr>
        <p:spPr/>
        <p:txBody>
          <a:bodyPr/>
          <a:lstStyle/>
          <a:p>
            <a:r>
              <a:rPr lang="en-US"/>
              <a:t>59th meeting of the PAC for Condensed Matter Physics</a:t>
            </a:r>
            <a:endParaRPr lang="ru-RU" dirty="0"/>
          </a:p>
        </p:txBody>
      </p:sp>
      <p:sp>
        <p:nvSpPr>
          <p:cNvPr id="4" name="TextBox 3">
            <a:extLst>
              <a:ext uri="{FF2B5EF4-FFF2-40B4-BE49-F238E27FC236}">
                <a16:creationId xmlns:a16="http://schemas.microsoft.com/office/drawing/2014/main" id="{F48D9B38-0497-D1AE-25C1-A2DA798C6651}"/>
              </a:ext>
            </a:extLst>
          </p:cNvPr>
          <p:cNvSpPr txBox="1"/>
          <p:nvPr/>
        </p:nvSpPr>
        <p:spPr>
          <a:xfrm>
            <a:off x="2322136" y="1477147"/>
            <a:ext cx="6512745" cy="3277820"/>
          </a:xfrm>
          <a:prstGeom prst="rect">
            <a:avLst/>
          </a:prstGeom>
          <a:noFill/>
        </p:spPr>
        <p:txBody>
          <a:bodyPr wrap="none" rtlCol="0">
            <a:spAutoFit/>
          </a:bodyPr>
          <a:lstStyle/>
          <a:p>
            <a:pPr algn="ctr"/>
            <a:r>
              <a:rPr lang="en-US" sz="3200" b="1" dirty="0">
                <a:solidFill>
                  <a:srgbClr val="3C62B1"/>
                </a:solidFill>
              </a:rPr>
              <a:t>Contents:</a:t>
            </a:r>
          </a:p>
          <a:p>
            <a:endParaRPr lang="en-US" sz="3200" b="1" dirty="0"/>
          </a:p>
          <a:p>
            <a:pPr marL="342900" indent="-342900">
              <a:spcAft>
                <a:spcPts val="600"/>
              </a:spcAft>
              <a:buAutoNum type="arabicPeriod"/>
            </a:pPr>
            <a:r>
              <a:rPr lang="en-US" sz="3200" b="1" dirty="0"/>
              <a:t>History of the project development</a:t>
            </a:r>
          </a:p>
          <a:p>
            <a:pPr marL="342900" indent="-342900">
              <a:spcAft>
                <a:spcPts val="600"/>
              </a:spcAft>
              <a:buAutoNum type="arabicPeriod"/>
            </a:pPr>
            <a:r>
              <a:rPr lang="en-US" sz="3200" b="1" dirty="0"/>
              <a:t>New results and progress</a:t>
            </a:r>
          </a:p>
          <a:p>
            <a:pPr marL="342900" indent="-342900">
              <a:spcAft>
                <a:spcPts val="600"/>
              </a:spcAft>
              <a:buAutoNum type="arabicPeriod"/>
            </a:pPr>
            <a:r>
              <a:rPr lang="en-US" sz="3200" b="1" dirty="0"/>
              <a:t>Plans for the near future</a:t>
            </a:r>
          </a:p>
          <a:p>
            <a:pPr marL="342900" indent="-342900">
              <a:spcAft>
                <a:spcPts val="600"/>
              </a:spcAft>
              <a:buAutoNum type="arabicPeriod"/>
            </a:pPr>
            <a:r>
              <a:rPr lang="en-US" sz="3200" b="1" dirty="0"/>
              <a:t>Conclusion</a:t>
            </a:r>
            <a:endParaRPr lang="ru-RU" sz="3200" b="1" dirty="0"/>
          </a:p>
        </p:txBody>
      </p:sp>
    </p:spTree>
    <p:extLst>
      <p:ext uri="{BB962C8B-B14F-4D97-AF65-F5344CB8AC3E}">
        <p14:creationId xmlns:p14="http://schemas.microsoft.com/office/powerpoint/2010/main" val="25712487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r>
              <a:rPr lang="ru-RU"/>
              <a:t>24.06.2024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20</a:t>
            </a:fld>
            <a:endParaRPr lang="ru-RU"/>
          </a:p>
        </p:txBody>
      </p:sp>
      <p:sp>
        <p:nvSpPr>
          <p:cNvPr id="3" name="Нижний колонтитул 2">
            <a:extLst>
              <a:ext uri="{FF2B5EF4-FFF2-40B4-BE49-F238E27FC236}">
                <a16:creationId xmlns:a16="http://schemas.microsoft.com/office/drawing/2014/main" id="{53120C62-53D3-998A-0827-40EFA38FB995}"/>
              </a:ext>
            </a:extLst>
          </p:cNvPr>
          <p:cNvSpPr>
            <a:spLocks noGrp="1"/>
          </p:cNvSpPr>
          <p:nvPr>
            <p:ph type="ftr" sz="quarter" idx="11"/>
          </p:nvPr>
        </p:nvSpPr>
        <p:spPr/>
        <p:txBody>
          <a:bodyPr/>
          <a:lstStyle/>
          <a:p>
            <a:r>
              <a:rPr lang="en-US"/>
              <a:t>59th meeting of the PAC for Condensed Matter Physics</a:t>
            </a:r>
            <a:endParaRPr lang="ru-RU" dirty="0"/>
          </a:p>
        </p:txBody>
      </p:sp>
      <p:sp>
        <p:nvSpPr>
          <p:cNvPr id="5" name="TextBox 4">
            <a:extLst>
              <a:ext uri="{FF2B5EF4-FFF2-40B4-BE49-F238E27FC236}">
                <a16:creationId xmlns:a16="http://schemas.microsoft.com/office/drawing/2014/main" id="{F6DDC6AC-2C2F-8195-11B8-5404830CE6E7}"/>
              </a:ext>
            </a:extLst>
          </p:cNvPr>
          <p:cNvSpPr txBox="1"/>
          <p:nvPr/>
        </p:nvSpPr>
        <p:spPr>
          <a:xfrm>
            <a:off x="306167" y="919055"/>
            <a:ext cx="11581033" cy="1015663"/>
          </a:xfrm>
          <a:prstGeom prst="rect">
            <a:avLst/>
          </a:prstGeom>
          <a:noFill/>
        </p:spPr>
        <p:txBody>
          <a:bodyPr wrap="square">
            <a:spAutoFit/>
          </a:bodyPr>
          <a:lstStyle/>
          <a:p>
            <a:r>
              <a:rPr lang="en-US" sz="2000" dirty="0"/>
              <a:t>The time interval from completion of the sketch design project to the start of construction of the facility cannot be less than </a:t>
            </a:r>
            <a:r>
              <a:rPr lang="en-US" sz="2000" b="1" dirty="0"/>
              <a:t>seven years</a:t>
            </a:r>
            <a:r>
              <a:rPr lang="en-US" sz="2000" dirty="0"/>
              <a:t>, taking into account the necessary administrative steps, examination of documents and</a:t>
            </a:r>
            <a:r>
              <a:rPr lang="ru-RU" sz="2000" dirty="0"/>
              <a:t> </a:t>
            </a:r>
            <a:r>
              <a:rPr lang="en-US" sz="2000" dirty="0"/>
              <a:t>required approvals.</a:t>
            </a:r>
          </a:p>
        </p:txBody>
      </p:sp>
      <p:sp>
        <p:nvSpPr>
          <p:cNvPr id="7" name="TextBox 6">
            <a:extLst>
              <a:ext uri="{FF2B5EF4-FFF2-40B4-BE49-F238E27FC236}">
                <a16:creationId xmlns:a16="http://schemas.microsoft.com/office/drawing/2014/main" id="{0D01676F-545F-9B46-2624-FEB88BA40A24}"/>
              </a:ext>
            </a:extLst>
          </p:cNvPr>
          <p:cNvSpPr txBox="1"/>
          <p:nvPr/>
        </p:nvSpPr>
        <p:spPr>
          <a:xfrm>
            <a:off x="328182" y="2062466"/>
            <a:ext cx="7040616" cy="1323439"/>
          </a:xfrm>
          <a:prstGeom prst="rect">
            <a:avLst/>
          </a:prstGeom>
          <a:noFill/>
        </p:spPr>
        <p:txBody>
          <a:bodyPr wrap="square">
            <a:spAutoFit/>
          </a:bodyPr>
          <a:lstStyle/>
          <a:p>
            <a:r>
              <a:rPr lang="en-US" sz="2000" dirty="0"/>
              <a:t>Thus, even if the preliminary design is completed in 2026-2027, construction may begin no earlier than 2034. Unfortunately, we cannot fall out of the global trend of increasing the time required for the creation of modern advanced neutron sources.</a:t>
            </a:r>
          </a:p>
        </p:txBody>
      </p:sp>
      <p:sp>
        <p:nvSpPr>
          <p:cNvPr id="9" name="TextBox 8">
            <a:extLst>
              <a:ext uri="{FF2B5EF4-FFF2-40B4-BE49-F238E27FC236}">
                <a16:creationId xmlns:a16="http://schemas.microsoft.com/office/drawing/2014/main" id="{02B843C6-FD4B-97B5-69AF-F7C4E0083DE6}"/>
              </a:ext>
            </a:extLst>
          </p:cNvPr>
          <p:cNvSpPr txBox="1"/>
          <p:nvPr/>
        </p:nvSpPr>
        <p:spPr>
          <a:xfrm>
            <a:off x="490685" y="5452647"/>
            <a:ext cx="11222544" cy="707886"/>
          </a:xfrm>
          <a:prstGeom prst="rect">
            <a:avLst/>
          </a:prstGeom>
          <a:noFill/>
        </p:spPr>
        <p:txBody>
          <a:bodyPr wrap="square">
            <a:spAutoFit/>
          </a:bodyPr>
          <a:lstStyle/>
          <a:p>
            <a:pPr algn="ctr"/>
            <a:r>
              <a:rPr lang="en-US" sz="2000" dirty="0">
                <a:solidFill>
                  <a:srgbClr val="FF0000"/>
                </a:solidFill>
              </a:rPr>
              <a:t>Meeting the deadlines is only possible if the interaction with Rosatom enterprises on this task changes significantly. Rosatom should become one of the investors. </a:t>
            </a:r>
            <a:endParaRPr lang="ru-RU" sz="2000" dirty="0">
              <a:solidFill>
                <a:srgbClr val="FF0000"/>
              </a:solidFill>
            </a:endParaRPr>
          </a:p>
        </p:txBody>
      </p:sp>
      <p:pic>
        <p:nvPicPr>
          <p:cNvPr id="10" name="Рисунок 9">
            <a:extLst>
              <a:ext uri="{FF2B5EF4-FFF2-40B4-BE49-F238E27FC236}">
                <a16:creationId xmlns:a16="http://schemas.microsoft.com/office/drawing/2014/main" id="{EBE08E6F-989D-86E1-7B00-D3CA71742867}"/>
              </a:ext>
            </a:extLst>
          </p:cNvPr>
          <p:cNvPicPr>
            <a:picLocks noChangeAspect="1"/>
          </p:cNvPicPr>
          <p:nvPr/>
        </p:nvPicPr>
        <p:blipFill rotWithShape="1">
          <a:blip r:embed="rId2"/>
          <a:srcRect l="1710" t="1055" b="1295"/>
          <a:stretch/>
        </p:blipFill>
        <p:spPr>
          <a:xfrm>
            <a:off x="8343511" y="1719411"/>
            <a:ext cx="3542322" cy="3511894"/>
          </a:xfrm>
          <a:prstGeom prst="rect">
            <a:avLst/>
          </a:prstGeom>
        </p:spPr>
      </p:pic>
      <p:pic>
        <p:nvPicPr>
          <p:cNvPr id="11" name="Рисунок 10">
            <a:extLst>
              <a:ext uri="{FF2B5EF4-FFF2-40B4-BE49-F238E27FC236}">
                <a16:creationId xmlns:a16="http://schemas.microsoft.com/office/drawing/2014/main" id="{6CFF65B5-E6A6-ED77-99B4-54F895F24DA2}"/>
              </a:ext>
            </a:extLst>
          </p:cNvPr>
          <p:cNvPicPr>
            <a:picLocks noChangeAspect="1"/>
          </p:cNvPicPr>
          <p:nvPr/>
        </p:nvPicPr>
        <p:blipFill rotWithShape="1">
          <a:blip r:embed="rId3"/>
          <a:srcRect l="2145" r="2355"/>
          <a:stretch/>
        </p:blipFill>
        <p:spPr>
          <a:xfrm>
            <a:off x="5098875" y="3553549"/>
            <a:ext cx="3054525" cy="1705828"/>
          </a:xfrm>
          <a:prstGeom prst="rect">
            <a:avLst/>
          </a:prstGeom>
        </p:spPr>
      </p:pic>
    </p:spTree>
    <p:extLst>
      <p:ext uri="{BB962C8B-B14F-4D97-AF65-F5344CB8AC3E}">
        <p14:creationId xmlns:p14="http://schemas.microsoft.com/office/powerpoint/2010/main" val="22615886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r>
              <a:rPr lang="ru-RU"/>
              <a:t>24.06.2024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3</a:t>
            </a:fld>
            <a:endParaRPr lang="ru-RU"/>
          </a:p>
        </p:txBody>
      </p:sp>
      <p:sp>
        <p:nvSpPr>
          <p:cNvPr id="3" name="Нижний колонтитул 2">
            <a:extLst>
              <a:ext uri="{FF2B5EF4-FFF2-40B4-BE49-F238E27FC236}">
                <a16:creationId xmlns:a16="http://schemas.microsoft.com/office/drawing/2014/main" id="{E193D6DD-6708-B2D0-C673-530780E5F286}"/>
              </a:ext>
            </a:extLst>
          </p:cNvPr>
          <p:cNvSpPr>
            <a:spLocks noGrp="1"/>
          </p:cNvSpPr>
          <p:nvPr>
            <p:ph type="ftr" sz="quarter" idx="11"/>
          </p:nvPr>
        </p:nvSpPr>
        <p:spPr/>
        <p:txBody>
          <a:bodyPr/>
          <a:lstStyle/>
          <a:p>
            <a:r>
              <a:rPr lang="en-US"/>
              <a:t>59th meeting of the PAC for Condensed Matter Physics</a:t>
            </a:r>
            <a:endParaRPr lang="ru-RU" dirty="0"/>
          </a:p>
        </p:txBody>
      </p:sp>
      <p:sp>
        <p:nvSpPr>
          <p:cNvPr id="4" name="TextBox 3">
            <a:extLst>
              <a:ext uri="{FF2B5EF4-FFF2-40B4-BE49-F238E27FC236}">
                <a16:creationId xmlns:a16="http://schemas.microsoft.com/office/drawing/2014/main" id="{F48D9B38-0497-D1AE-25C1-A2DA798C6651}"/>
              </a:ext>
            </a:extLst>
          </p:cNvPr>
          <p:cNvSpPr txBox="1"/>
          <p:nvPr/>
        </p:nvSpPr>
        <p:spPr>
          <a:xfrm>
            <a:off x="542968" y="1021001"/>
            <a:ext cx="6166496" cy="584775"/>
          </a:xfrm>
          <a:prstGeom prst="rect">
            <a:avLst/>
          </a:prstGeom>
          <a:noFill/>
        </p:spPr>
        <p:txBody>
          <a:bodyPr wrap="none" rtlCol="0">
            <a:spAutoFit/>
          </a:bodyPr>
          <a:lstStyle/>
          <a:p>
            <a:r>
              <a:rPr lang="en-US" sz="3200" b="1" dirty="0">
                <a:solidFill>
                  <a:srgbClr val="3C62B1"/>
                </a:solidFill>
              </a:rPr>
              <a:t>History of the project development</a:t>
            </a:r>
          </a:p>
        </p:txBody>
      </p:sp>
      <p:pic>
        <p:nvPicPr>
          <p:cNvPr id="8" name="Рисунок 7">
            <a:extLst>
              <a:ext uri="{FF2B5EF4-FFF2-40B4-BE49-F238E27FC236}">
                <a16:creationId xmlns:a16="http://schemas.microsoft.com/office/drawing/2014/main" id="{44CF0124-A886-FC23-D4C8-C89684EE0A92}"/>
              </a:ext>
            </a:extLst>
          </p:cNvPr>
          <p:cNvPicPr>
            <a:picLocks noChangeAspect="1"/>
          </p:cNvPicPr>
          <p:nvPr/>
        </p:nvPicPr>
        <p:blipFill>
          <a:blip r:embed="rId2"/>
          <a:stretch>
            <a:fillRect/>
          </a:stretch>
        </p:blipFill>
        <p:spPr>
          <a:xfrm>
            <a:off x="5243541" y="1605776"/>
            <a:ext cx="6848351" cy="4716966"/>
          </a:xfrm>
          <a:prstGeom prst="rect">
            <a:avLst/>
          </a:prstGeom>
        </p:spPr>
      </p:pic>
    </p:spTree>
    <p:extLst>
      <p:ext uri="{BB962C8B-B14F-4D97-AF65-F5344CB8AC3E}">
        <p14:creationId xmlns:p14="http://schemas.microsoft.com/office/powerpoint/2010/main" val="40907943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r>
              <a:rPr lang="ru-RU"/>
              <a:t>24.06.2024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4</a:t>
            </a:fld>
            <a:endParaRPr lang="ru-RU"/>
          </a:p>
        </p:txBody>
      </p:sp>
      <p:sp>
        <p:nvSpPr>
          <p:cNvPr id="5" name="Prostokąt 8">
            <a:extLst>
              <a:ext uri="{FF2B5EF4-FFF2-40B4-BE49-F238E27FC236}">
                <a16:creationId xmlns:a16="http://schemas.microsoft.com/office/drawing/2014/main" id="{89478ECF-3DB4-8703-CF16-1F7E2691D972}"/>
              </a:ext>
            </a:extLst>
          </p:cNvPr>
          <p:cNvSpPr/>
          <p:nvPr/>
        </p:nvSpPr>
        <p:spPr>
          <a:xfrm>
            <a:off x="330516" y="878744"/>
            <a:ext cx="3891860" cy="553998"/>
          </a:xfrm>
          <a:prstGeom prst="rect">
            <a:avLst/>
          </a:prstGeom>
          <a:noFill/>
        </p:spPr>
        <p:txBody>
          <a:bodyPr wrap="square">
            <a:spAutoFit/>
          </a:bodyPr>
          <a:lstStyle/>
          <a:p>
            <a:pPr algn="ctr">
              <a:defRPr/>
            </a:pPr>
            <a:r>
              <a:rPr lang="en-US" sz="3000" b="1" dirty="0">
                <a:solidFill>
                  <a:srgbClr val="4472C4"/>
                </a:solidFill>
                <a:ea typeface="+mj-ea"/>
                <a:cs typeface="+mj-cs"/>
              </a:rPr>
              <a:t>IBR-2 Pulsed Reactor</a:t>
            </a:r>
          </a:p>
        </p:txBody>
      </p:sp>
      <p:graphicFrame>
        <p:nvGraphicFramePr>
          <p:cNvPr id="6" name="Table 8">
            <a:extLst>
              <a:ext uri="{FF2B5EF4-FFF2-40B4-BE49-F238E27FC236}">
                <a16:creationId xmlns:a16="http://schemas.microsoft.com/office/drawing/2014/main" id="{8790EDA0-61D5-2A65-E13A-D30BF6EA312A}"/>
              </a:ext>
            </a:extLst>
          </p:cNvPr>
          <p:cNvGraphicFramePr>
            <a:graphicFrameLocks noGrp="1"/>
          </p:cNvGraphicFramePr>
          <p:nvPr>
            <p:extLst>
              <p:ext uri="{D42A27DB-BD31-4B8C-83A1-F6EECF244321}">
                <p14:modId xmlns:p14="http://schemas.microsoft.com/office/powerpoint/2010/main" val="148250225"/>
              </p:ext>
            </p:extLst>
          </p:nvPr>
        </p:nvGraphicFramePr>
        <p:xfrm>
          <a:off x="4434664" y="878744"/>
          <a:ext cx="4572000" cy="5542280"/>
        </p:xfrm>
        <a:graphic>
          <a:graphicData uri="http://schemas.openxmlformats.org/drawingml/2006/table">
            <a:tbl>
              <a:tblPr firstRow="1" bandRow="1">
                <a:tableStyleId>{BC89EF96-8CEA-46FF-86C4-4CE0E7609802}</a:tableStyleId>
              </a:tblPr>
              <a:tblGrid>
                <a:gridCol w="2702668">
                  <a:extLst>
                    <a:ext uri="{9D8B030D-6E8A-4147-A177-3AD203B41FA5}">
                      <a16:colId xmlns:a16="http://schemas.microsoft.com/office/drawing/2014/main" val="20000"/>
                    </a:ext>
                  </a:extLst>
                </a:gridCol>
                <a:gridCol w="1869332">
                  <a:extLst>
                    <a:ext uri="{9D8B030D-6E8A-4147-A177-3AD203B41FA5}">
                      <a16:colId xmlns:a16="http://schemas.microsoft.com/office/drawing/2014/main" val="20001"/>
                    </a:ext>
                  </a:extLst>
                </a:gridCol>
              </a:tblGrid>
              <a:tr h="370840">
                <a:tc>
                  <a:txBody>
                    <a:bodyPr/>
                    <a:lstStyle/>
                    <a:p>
                      <a:pPr marL="0" algn="l" rtl="0" eaLnBrk="1" latinLnBrk="0" hangingPunct="1"/>
                      <a:r>
                        <a:rPr kumimoji="0" lang="pl-PL" sz="2000" kern="1200" dirty="0"/>
                        <a:t>Average power, MW</a:t>
                      </a:r>
                      <a:endParaRPr kumimoji="0" lang="pl-PL" sz="2000" b="0" kern="1200" dirty="0">
                        <a:solidFill>
                          <a:schemeClr val="tx1"/>
                        </a:solidFill>
                        <a:latin typeface="+mn-lt"/>
                        <a:ea typeface="+mn-ea"/>
                        <a:cs typeface="+mn-cs"/>
                      </a:endParaRPr>
                    </a:p>
                  </a:txBody>
                  <a:tcPr/>
                </a:tc>
                <a:tc>
                  <a:txBody>
                    <a:bodyPr/>
                    <a:lstStyle/>
                    <a:p>
                      <a:pPr marL="0" algn="ctr" rtl="0" eaLnBrk="1" latinLnBrk="0" hangingPunct="1"/>
                      <a:r>
                        <a:rPr kumimoji="0" lang="pl-PL" sz="2000" kern="1200" dirty="0"/>
                        <a:t>2</a:t>
                      </a:r>
                      <a:endParaRPr kumimoji="0" lang="pl-PL" sz="2000" b="0" kern="1200" dirty="0">
                        <a:solidFill>
                          <a:schemeClr val="tx1"/>
                        </a:solidFill>
                        <a:latin typeface="+mn-lt"/>
                        <a:ea typeface="+mn-ea"/>
                        <a:cs typeface="+mn-cs"/>
                      </a:endParaRPr>
                    </a:p>
                  </a:txBody>
                  <a:tcPr/>
                </a:tc>
                <a:extLst>
                  <a:ext uri="{0D108BD9-81ED-4DB2-BD59-A6C34878D82A}">
                    <a16:rowId xmlns:a16="http://schemas.microsoft.com/office/drawing/2014/main" val="10000"/>
                  </a:ext>
                </a:extLst>
              </a:tr>
              <a:tr h="370840">
                <a:tc>
                  <a:txBody>
                    <a:bodyPr/>
                    <a:lstStyle/>
                    <a:p>
                      <a:pPr marL="0" algn="l" rtl="0" eaLnBrk="1" latinLnBrk="0" hangingPunct="1"/>
                      <a:r>
                        <a:rPr kumimoji="0" lang="pl-PL" sz="1800" kern="1200" dirty="0"/>
                        <a:t>Fuel</a:t>
                      </a:r>
                      <a:endParaRPr kumimoji="0" lang="pl-PL" sz="1800" kern="1200" dirty="0">
                        <a:solidFill>
                          <a:schemeClr val="tx1"/>
                        </a:solidFill>
                        <a:latin typeface="+mn-lt"/>
                        <a:ea typeface="+mn-ea"/>
                        <a:cs typeface="+mn-cs"/>
                      </a:endParaRPr>
                    </a:p>
                  </a:txBody>
                  <a:tcPr/>
                </a:tc>
                <a:tc>
                  <a:txBody>
                    <a:bodyPr/>
                    <a:lstStyle/>
                    <a:p>
                      <a:pPr marL="0" algn="ctr" rtl="0" eaLnBrk="1" latinLnBrk="0" hangingPunct="1"/>
                      <a:r>
                        <a:rPr kumimoji="0" lang="pl-PL" sz="1800" kern="1200" dirty="0"/>
                        <a:t>PuO</a:t>
                      </a:r>
                      <a:r>
                        <a:rPr kumimoji="0" lang="pl-PL" sz="1800" kern="1200" baseline="-25000" dirty="0"/>
                        <a:t>2</a:t>
                      </a:r>
                      <a:endParaRPr kumimoji="0" lang="pl-PL" sz="1800" kern="1200" baseline="-25000" dirty="0">
                        <a:solidFill>
                          <a:schemeClr val="tx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r>
                        <a:rPr lang="pl-PL" sz="1800" dirty="0"/>
                        <a:t>Pulse repetiton rate, Hz</a:t>
                      </a:r>
                      <a:endParaRPr lang="pl-PL" sz="1800" b="0" dirty="0"/>
                    </a:p>
                  </a:txBody>
                  <a:tcPr/>
                </a:tc>
                <a:tc>
                  <a:txBody>
                    <a:bodyPr/>
                    <a:lstStyle/>
                    <a:p>
                      <a:pPr algn="ctr"/>
                      <a:r>
                        <a:rPr lang="pl-PL" sz="1800" b="1" dirty="0"/>
                        <a:t>5</a:t>
                      </a:r>
                    </a:p>
                  </a:txBody>
                  <a:tcPr/>
                </a:tc>
                <a:extLst>
                  <a:ext uri="{0D108BD9-81ED-4DB2-BD59-A6C34878D82A}">
                    <a16:rowId xmlns:a16="http://schemas.microsoft.com/office/drawing/2014/main" val="10004"/>
                  </a:ext>
                </a:extLst>
              </a:tr>
              <a:tr h="370840">
                <a:tc>
                  <a:txBody>
                    <a:bodyPr/>
                    <a:lstStyle/>
                    <a:p>
                      <a:r>
                        <a:rPr lang="en-US" sz="1800" dirty="0"/>
                        <a:t>Pulse half-width, µs:</a:t>
                      </a:r>
                      <a:br>
                        <a:rPr lang="en-US" sz="1800" dirty="0"/>
                      </a:br>
                      <a:r>
                        <a:rPr lang="en-US" sz="1800" dirty="0"/>
                        <a:t>fast neutrons</a:t>
                      </a:r>
                      <a:br>
                        <a:rPr lang="en-US" sz="1800" dirty="0"/>
                      </a:br>
                      <a:r>
                        <a:rPr lang="en-US" sz="1800" dirty="0"/>
                        <a:t>thermal neutrons</a:t>
                      </a:r>
                      <a:endParaRPr lang="pl-PL" sz="1800" b="0" dirty="0"/>
                    </a:p>
                  </a:txBody>
                  <a:tcPr/>
                </a:tc>
                <a:tc>
                  <a:txBody>
                    <a:bodyPr/>
                    <a:lstStyle/>
                    <a:p>
                      <a:pPr algn="ctr"/>
                      <a:endParaRPr lang="pl-PL" sz="1800" dirty="0"/>
                    </a:p>
                    <a:p>
                      <a:pPr algn="ctr"/>
                      <a:r>
                        <a:rPr lang="pl-PL" sz="1800" dirty="0"/>
                        <a:t>200*</a:t>
                      </a:r>
                    </a:p>
                    <a:p>
                      <a:pPr algn="ctr"/>
                      <a:r>
                        <a:rPr lang="pl-PL" sz="1800" b="1" dirty="0"/>
                        <a:t>340</a:t>
                      </a:r>
                    </a:p>
                  </a:txBody>
                  <a:tcPr/>
                </a:tc>
                <a:extLst>
                  <a:ext uri="{0D108BD9-81ED-4DB2-BD59-A6C34878D82A}">
                    <a16:rowId xmlns:a16="http://schemas.microsoft.com/office/drawing/2014/main" val="10005"/>
                  </a:ext>
                </a:extLst>
              </a:tr>
              <a:tr h="370840">
                <a:tc>
                  <a:txBody>
                    <a:bodyPr/>
                    <a:lstStyle/>
                    <a:p>
                      <a:r>
                        <a:rPr lang="pl-PL" sz="1800" dirty="0"/>
                        <a:t>Rotation rate,</a:t>
                      </a:r>
                      <a:r>
                        <a:rPr lang="pl-PL" sz="1800" baseline="0" dirty="0"/>
                        <a:t> rev/min</a:t>
                      </a:r>
                    </a:p>
                    <a:p>
                      <a:pPr marL="285750" indent="-285750">
                        <a:buFont typeface="Arial" pitchFamily="34" charset="0"/>
                        <a:buChar char="•"/>
                      </a:pPr>
                      <a:r>
                        <a:rPr lang="pl-PL" sz="1800" baseline="0" dirty="0"/>
                        <a:t>Main reflector</a:t>
                      </a:r>
                    </a:p>
                    <a:p>
                      <a:pPr marL="285750" indent="-285750">
                        <a:buFont typeface="Arial" pitchFamily="34" charset="0"/>
                        <a:buChar char="•"/>
                      </a:pPr>
                      <a:r>
                        <a:rPr lang="pl-PL" sz="1800" baseline="0" dirty="0"/>
                        <a:t>Auxiliary reflector</a:t>
                      </a:r>
                      <a:endParaRPr lang="pl-PL" sz="1800" b="0" dirty="0"/>
                    </a:p>
                  </a:txBody>
                  <a:tcPr/>
                </a:tc>
                <a:tc>
                  <a:txBody>
                    <a:bodyPr/>
                    <a:lstStyle/>
                    <a:p>
                      <a:pPr algn="ctr"/>
                      <a:endParaRPr lang="pl-PL" sz="1800" dirty="0"/>
                    </a:p>
                    <a:p>
                      <a:pPr algn="ctr"/>
                      <a:r>
                        <a:rPr lang="pl-PL" sz="1800" dirty="0"/>
                        <a:t>600</a:t>
                      </a:r>
                    </a:p>
                    <a:p>
                      <a:pPr algn="ctr"/>
                      <a:r>
                        <a:rPr lang="pl-PL" sz="1800" dirty="0"/>
                        <a:t>300</a:t>
                      </a:r>
                      <a:endParaRPr lang="pl-PL" sz="1800" b="0" dirty="0"/>
                    </a:p>
                  </a:txBody>
                  <a:tcPr/>
                </a:tc>
                <a:extLst>
                  <a:ext uri="{0D108BD9-81ED-4DB2-BD59-A6C34878D82A}">
                    <a16:rowId xmlns:a16="http://schemas.microsoft.com/office/drawing/2014/main" val="10006"/>
                  </a:ext>
                </a:extLst>
              </a:tr>
              <a:tr h="370840">
                <a:tc>
                  <a:txBody>
                    <a:bodyPr/>
                    <a:lstStyle/>
                    <a:p>
                      <a:r>
                        <a:rPr lang="pl-PL" sz="1800" dirty="0"/>
                        <a:t>MMR and AMR material</a:t>
                      </a:r>
                      <a:endParaRPr lang="pl-PL" sz="1800" b="0" dirty="0"/>
                    </a:p>
                  </a:txBody>
                  <a:tcPr/>
                </a:tc>
                <a:tc>
                  <a:txBody>
                    <a:bodyPr/>
                    <a:lstStyle/>
                    <a:p>
                      <a:pPr algn="ctr"/>
                      <a:r>
                        <a:rPr lang="pl-PL" sz="1800" dirty="0"/>
                        <a:t>Nickel + steel</a:t>
                      </a:r>
                      <a:endParaRPr lang="pl-PL" sz="1800" b="0" dirty="0"/>
                    </a:p>
                  </a:txBody>
                  <a:tcPr/>
                </a:tc>
                <a:extLst>
                  <a:ext uri="{0D108BD9-81ED-4DB2-BD59-A6C34878D82A}">
                    <a16:rowId xmlns:a16="http://schemas.microsoft.com/office/drawing/2014/main" val="10007"/>
                  </a:ext>
                </a:extLst>
              </a:tr>
              <a:tr h="370840">
                <a:tc>
                  <a:txBody>
                    <a:bodyPr/>
                    <a:lstStyle/>
                    <a:p>
                      <a:r>
                        <a:rPr lang="pl-PL" sz="1800" dirty="0"/>
                        <a:t>MR service life, hours</a:t>
                      </a:r>
                      <a:endParaRPr lang="pl-PL" sz="1800" b="0" dirty="0"/>
                    </a:p>
                  </a:txBody>
                  <a:tcPr/>
                </a:tc>
                <a:tc>
                  <a:txBody>
                    <a:bodyPr/>
                    <a:lstStyle/>
                    <a:p>
                      <a:pPr algn="ctr"/>
                      <a:r>
                        <a:rPr lang="pl-PL" sz="1800" dirty="0"/>
                        <a:t>55 000</a:t>
                      </a:r>
                      <a:endParaRPr lang="pl-PL" sz="1800" b="0" dirty="0"/>
                    </a:p>
                  </a:txBody>
                  <a:tcPr/>
                </a:tc>
                <a:extLst>
                  <a:ext uri="{0D108BD9-81ED-4DB2-BD59-A6C34878D82A}">
                    <a16:rowId xmlns:a16="http://schemas.microsoft.com/office/drawing/2014/main" val="10008"/>
                  </a:ext>
                </a:extLst>
              </a:tr>
              <a:tr h="370840">
                <a:tc>
                  <a:txBody>
                    <a:bodyPr/>
                    <a:lstStyle/>
                    <a:p>
                      <a:r>
                        <a:rPr lang="pl-PL" sz="1800" dirty="0"/>
                        <a:t>Background, %</a:t>
                      </a:r>
                      <a:endParaRPr lang="pl-PL" sz="1800" b="0" dirty="0"/>
                    </a:p>
                  </a:txBody>
                  <a:tcPr/>
                </a:tc>
                <a:tc>
                  <a:txBody>
                    <a:bodyPr/>
                    <a:lstStyle/>
                    <a:p>
                      <a:pPr algn="ctr"/>
                      <a:r>
                        <a:rPr lang="pl-PL" sz="1800" b="1" dirty="0"/>
                        <a:t>7</a:t>
                      </a:r>
                      <a:r>
                        <a:rPr lang="en-US" sz="1800" b="1" dirty="0"/>
                        <a:t>.5</a:t>
                      </a:r>
                      <a:endParaRPr lang="pl-PL" sz="1800" b="1" dirty="0"/>
                    </a:p>
                  </a:txBody>
                  <a:tcPr/>
                </a:tc>
                <a:extLst>
                  <a:ext uri="{0D108BD9-81ED-4DB2-BD59-A6C34878D82A}">
                    <a16:rowId xmlns:a16="http://schemas.microsoft.com/office/drawing/2014/main" val="10009"/>
                  </a:ext>
                </a:extLst>
              </a:tr>
              <a:tr h="370840">
                <a:tc>
                  <a:txBody>
                    <a:bodyPr/>
                    <a:lstStyle/>
                    <a:p>
                      <a:r>
                        <a:rPr lang="pl-PL" sz="1800" dirty="0"/>
                        <a:t>T</a:t>
                      </a:r>
                      <a:r>
                        <a:rPr lang="en-US" sz="1800" dirty="0"/>
                        <a:t>h</a:t>
                      </a:r>
                      <a:r>
                        <a:rPr lang="pl-PL" sz="1800" dirty="0"/>
                        <a:t>ermal</a:t>
                      </a:r>
                      <a:r>
                        <a:rPr lang="pl-PL" sz="1800" baseline="0" dirty="0"/>
                        <a:t> neutron flux density from the surface of the moderator</a:t>
                      </a:r>
                    </a:p>
                    <a:p>
                      <a:pPr marL="285750" indent="-285750">
                        <a:buFont typeface="Arial" pitchFamily="34" charset="0"/>
                        <a:buChar char="•"/>
                      </a:pPr>
                      <a:r>
                        <a:rPr lang="pl-PL" sz="1800" baseline="0" dirty="0"/>
                        <a:t>Time average</a:t>
                      </a:r>
                    </a:p>
                    <a:p>
                      <a:pPr marL="285750" indent="-285750">
                        <a:buFont typeface="Arial" pitchFamily="34" charset="0"/>
                        <a:buChar char="•"/>
                      </a:pPr>
                      <a:r>
                        <a:rPr lang="pl-PL" sz="1800" baseline="0" dirty="0"/>
                        <a:t>Burst maximum</a:t>
                      </a:r>
                      <a:endParaRPr lang="pl-PL" sz="1800" b="0" dirty="0"/>
                    </a:p>
                  </a:txBody>
                  <a:tcPr/>
                </a:tc>
                <a:tc>
                  <a:txBody>
                    <a:bodyPr/>
                    <a:lstStyle/>
                    <a:p>
                      <a:pPr algn="ctr"/>
                      <a:endParaRPr lang="pl-PL" sz="1800" dirty="0"/>
                    </a:p>
                    <a:p>
                      <a:pPr algn="ctr"/>
                      <a:endParaRPr lang="pl-PL" sz="1800" dirty="0"/>
                    </a:p>
                    <a:p>
                      <a:pPr algn="ctr"/>
                      <a:endParaRPr lang="en-US" sz="1800" b="1" dirty="0"/>
                    </a:p>
                    <a:p>
                      <a:pPr algn="ctr"/>
                      <a:r>
                        <a:rPr lang="pl-PL" sz="1800" b="1" dirty="0"/>
                        <a:t>~10</a:t>
                      </a:r>
                      <a:r>
                        <a:rPr lang="pl-PL" sz="1800" b="1" baseline="30000" dirty="0"/>
                        <a:t>13</a:t>
                      </a:r>
                      <a:r>
                        <a:rPr lang="pl-PL" sz="1800" b="1" dirty="0"/>
                        <a:t> n/cm</a:t>
                      </a:r>
                      <a:r>
                        <a:rPr lang="pl-PL" sz="1800" b="1" baseline="30000" dirty="0"/>
                        <a:t>2</a:t>
                      </a:r>
                      <a:r>
                        <a:rPr lang="pl-PL" sz="1800" b="1" dirty="0"/>
                        <a:t> s</a:t>
                      </a:r>
                    </a:p>
                    <a:p>
                      <a:pPr marL="0" marR="0" indent="0" algn="ctr" defTabSz="914400" rtl="0" eaLnBrk="1" fontAlgn="auto" latinLnBrk="0" hangingPunct="1">
                        <a:lnSpc>
                          <a:spcPct val="100000"/>
                        </a:lnSpc>
                        <a:spcBef>
                          <a:spcPts val="0"/>
                        </a:spcBef>
                        <a:spcAft>
                          <a:spcPts val="0"/>
                        </a:spcAft>
                        <a:buClrTx/>
                        <a:buSzTx/>
                        <a:buFontTx/>
                        <a:buNone/>
                        <a:tabLst/>
                        <a:defRPr/>
                      </a:pPr>
                      <a:r>
                        <a:rPr lang="pl-PL" sz="1800" b="1" dirty="0"/>
                        <a:t>~10</a:t>
                      </a:r>
                      <a:r>
                        <a:rPr lang="pl-PL" sz="1800" b="1" baseline="30000" dirty="0"/>
                        <a:t>16</a:t>
                      </a:r>
                      <a:r>
                        <a:rPr lang="pl-PL" sz="1800" b="1" dirty="0"/>
                        <a:t> n/cm</a:t>
                      </a:r>
                      <a:r>
                        <a:rPr lang="pl-PL" sz="1800" b="1" baseline="30000" dirty="0"/>
                        <a:t>2</a:t>
                      </a:r>
                      <a:r>
                        <a:rPr lang="pl-PL" sz="1800" b="1" dirty="0"/>
                        <a:t> s</a:t>
                      </a:r>
                    </a:p>
                  </a:txBody>
                  <a:tcPr/>
                </a:tc>
                <a:extLst>
                  <a:ext uri="{0D108BD9-81ED-4DB2-BD59-A6C34878D82A}">
                    <a16:rowId xmlns:a16="http://schemas.microsoft.com/office/drawing/2014/main" val="10010"/>
                  </a:ext>
                </a:extLst>
              </a:tr>
            </a:tbl>
          </a:graphicData>
        </a:graphic>
      </p:graphicFrame>
      <p:grpSp>
        <p:nvGrpSpPr>
          <p:cNvPr id="10" name="Группа 9">
            <a:extLst>
              <a:ext uri="{FF2B5EF4-FFF2-40B4-BE49-F238E27FC236}">
                <a16:creationId xmlns:a16="http://schemas.microsoft.com/office/drawing/2014/main" id="{8DA87B99-4420-0506-95F9-BEB7FB98EC6A}"/>
              </a:ext>
            </a:extLst>
          </p:cNvPr>
          <p:cNvGrpSpPr/>
          <p:nvPr/>
        </p:nvGrpSpPr>
        <p:grpSpPr>
          <a:xfrm>
            <a:off x="-25572" y="1340119"/>
            <a:ext cx="4070160" cy="3509186"/>
            <a:chOff x="330516" y="1558329"/>
            <a:chExt cx="4070160" cy="3509186"/>
          </a:xfrm>
        </p:grpSpPr>
        <p:pic>
          <p:nvPicPr>
            <p:cNvPr id="4" name="Рисунок 3">
              <a:extLst>
                <a:ext uri="{FF2B5EF4-FFF2-40B4-BE49-F238E27FC236}">
                  <a16:creationId xmlns:a16="http://schemas.microsoft.com/office/drawing/2014/main" id="{EFBA424C-F3CB-5098-998C-1687A6C52F17}"/>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330516" y="1558329"/>
              <a:ext cx="4070160" cy="3509186"/>
            </a:xfrm>
            <a:prstGeom prst="rect">
              <a:avLst/>
            </a:prstGeom>
            <a:solidFill>
              <a:srgbClr val="8678E4"/>
            </a:solidFill>
          </p:spPr>
        </p:pic>
        <p:pic>
          <p:nvPicPr>
            <p:cNvPr id="7" name="Рисунок 6" descr="Изображение выглядит как в помещении, ваза, пьедестал, искусство&#10;&#10;Автоматически созданное описание">
              <a:extLst>
                <a:ext uri="{FF2B5EF4-FFF2-40B4-BE49-F238E27FC236}">
                  <a16:creationId xmlns:a16="http://schemas.microsoft.com/office/drawing/2014/main" id="{7AC42BFF-9CCB-6410-1744-A101AE5CD0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0477" y="3217166"/>
              <a:ext cx="740199" cy="1449659"/>
            </a:xfrm>
            <a:prstGeom prst="rect">
              <a:avLst/>
            </a:prstGeom>
          </p:spPr>
        </p:pic>
        <p:sp>
          <p:nvSpPr>
            <p:cNvPr id="8" name="TextBox 7">
              <a:extLst>
                <a:ext uri="{FF2B5EF4-FFF2-40B4-BE49-F238E27FC236}">
                  <a16:creationId xmlns:a16="http://schemas.microsoft.com/office/drawing/2014/main" id="{4F83B49D-8A62-02F4-3BD1-B4F93071BD7A}"/>
                </a:ext>
              </a:extLst>
            </p:cNvPr>
            <p:cNvSpPr txBox="1"/>
            <p:nvPr/>
          </p:nvSpPr>
          <p:spPr>
            <a:xfrm>
              <a:off x="3469780" y="4682504"/>
              <a:ext cx="930896" cy="369332"/>
            </a:xfrm>
            <a:prstGeom prst="rect">
              <a:avLst/>
            </a:prstGeom>
            <a:noFill/>
          </p:spPr>
          <p:txBody>
            <a:bodyPr wrap="none" rtlCol="0">
              <a:spAutoFit/>
            </a:bodyPr>
            <a:lstStyle/>
            <a:p>
              <a:r>
                <a:rPr lang="en-US" dirty="0"/>
                <a:t>V</a:t>
              </a:r>
              <a:r>
                <a:rPr lang="en-US" baseline="-25000" dirty="0"/>
                <a:t>AC</a:t>
              </a:r>
              <a:r>
                <a:rPr lang="en-US" dirty="0"/>
                <a:t>&lt;20 l</a:t>
              </a:r>
            </a:p>
          </p:txBody>
        </p:sp>
        <p:sp>
          <p:nvSpPr>
            <p:cNvPr id="9" name="Прямоугольник 8">
              <a:extLst>
                <a:ext uri="{FF2B5EF4-FFF2-40B4-BE49-F238E27FC236}">
                  <a16:creationId xmlns:a16="http://schemas.microsoft.com/office/drawing/2014/main" id="{374F94EF-2478-FAD4-2B9B-B7E13FE3F0D1}"/>
                </a:ext>
              </a:extLst>
            </p:cNvPr>
            <p:cNvSpPr/>
            <p:nvPr/>
          </p:nvSpPr>
          <p:spPr>
            <a:xfrm>
              <a:off x="330516" y="1558329"/>
              <a:ext cx="999520" cy="249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1" name="TextBox 10">
            <a:extLst>
              <a:ext uri="{FF2B5EF4-FFF2-40B4-BE49-F238E27FC236}">
                <a16:creationId xmlns:a16="http://schemas.microsoft.com/office/drawing/2014/main" id="{6D123082-1781-72A0-681B-4C2DCD38F134}"/>
              </a:ext>
            </a:extLst>
          </p:cNvPr>
          <p:cNvSpPr txBox="1"/>
          <p:nvPr/>
        </p:nvSpPr>
        <p:spPr>
          <a:xfrm>
            <a:off x="9228749" y="1083007"/>
            <a:ext cx="2859565" cy="4524315"/>
          </a:xfrm>
          <a:prstGeom prst="rect">
            <a:avLst/>
          </a:prstGeom>
          <a:noFill/>
        </p:spPr>
        <p:txBody>
          <a:bodyPr wrap="none" rtlCol="0">
            <a:spAutoFit/>
          </a:bodyPr>
          <a:lstStyle/>
          <a:p>
            <a:pPr>
              <a:spcAft>
                <a:spcPts val="1200"/>
              </a:spcAft>
            </a:pPr>
            <a:r>
              <a:rPr lang="en-US" sz="2400" b="1" dirty="0"/>
              <a:t>1966</a:t>
            </a:r>
            <a:r>
              <a:rPr lang="en-US" sz="2000" dirty="0"/>
              <a:t> first technical </a:t>
            </a:r>
            <a:br>
              <a:rPr lang="en-US" sz="2000" dirty="0"/>
            </a:br>
            <a:r>
              <a:rPr lang="en-US" sz="2000" dirty="0"/>
              <a:t>            specifications </a:t>
            </a:r>
          </a:p>
          <a:p>
            <a:pPr>
              <a:spcAft>
                <a:spcPts val="1200"/>
              </a:spcAft>
            </a:pPr>
            <a:r>
              <a:rPr lang="ru-RU" sz="2400" b="1" dirty="0"/>
              <a:t>1977</a:t>
            </a:r>
            <a:r>
              <a:rPr lang="ru-RU" sz="2000" dirty="0"/>
              <a:t> </a:t>
            </a:r>
            <a:r>
              <a:rPr lang="en-US" sz="2000" dirty="0"/>
              <a:t>physical start-up</a:t>
            </a:r>
            <a:endParaRPr lang="ru-RU" sz="2000" dirty="0"/>
          </a:p>
          <a:p>
            <a:pPr>
              <a:spcAft>
                <a:spcPts val="1200"/>
              </a:spcAft>
            </a:pPr>
            <a:r>
              <a:rPr lang="ru-RU" sz="2400" b="1" dirty="0"/>
              <a:t>1984</a:t>
            </a:r>
            <a:r>
              <a:rPr lang="ru-RU" sz="2000" dirty="0"/>
              <a:t> </a:t>
            </a:r>
            <a:r>
              <a:rPr lang="en-US" sz="2000" dirty="0"/>
              <a:t>put into operation</a:t>
            </a:r>
          </a:p>
          <a:p>
            <a:r>
              <a:rPr lang="en-US" sz="2400" b="1" dirty="0"/>
              <a:t>2006-</a:t>
            </a:r>
          </a:p>
          <a:p>
            <a:pPr>
              <a:spcAft>
                <a:spcPts val="1200"/>
              </a:spcAft>
            </a:pPr>
            <a:r>
              <a:rPr lang="en-US" sz="2400" b="1" dirty="0"/>
              <a:t>2010 </a:t>
            </a:r>
            <a:r>
              <a:rPr lang="en-US" sz="2000" dirty="0"/>
              <a:t>modernization</a:t>
            </a:r>
          </a:p>
          <a:p>
            <a:r>
              <a:rPr lang="en-US" sz="2000" b="1" dirty="0"/>
              <a:t>2022-</a:t>
            </a:r>
          </a:p>
          <a:p>
            <a:pPr>
              <a:spcAft>
                <a:spcPts val="1200"/>
              </a:spcAft>
            </a:pPr>
            <a:r>
              <a:rPr lang="en-US" sz="2000" b="1" dirty="0"/>
              <a:t>2024 </a:t>
            </a:r>
            <a:r>
              <a:rPr lang="en-US" sz="2000" dirty="0"/>
              <a:t>shutdown</a:t>
            </a:r>
          </a:p>
          <a:p>
            <a:pPr>
              <a:spcAft>
                <a:spcPts val="1200"/>
              </a:spcAft>
            </a:pPr>
            <a:r>
              <a:rPr lang="en-US" sz="2400" b="1" dirty="0"/>
              <a:t>2029</a:t>
            </a:r>
            <a:r>
              <a:rPr lang="en-US" sz="2000" dirty="0"/>
              <a:t> fuel reloading</a:t>
            </a:r>
            <a:endParaRPr lang="ru-RU" sz="2000" dirty="0"/>
          </a:p>
          <a:p>
            <a:r>
              <a:rPr lang="ru-RU" sz="2400" b="1" dirty="0"/>
              <a:t>2042</a:t>
            </a:r>
            <a:r>
              <a:rPr lang="ru-RU" sz="2000" dirty="0"/>
              <a:t> </a:t>
            </a:r>
            <a:r>
              <a:rPr lang="en-US" sz="2000" dirty="0"/>
              <a:t>decommissioning</a:t>
            </a:r>
            <a:r>
              <a:rPr lang="ru-RU" sz="2000" dirty="0"/>
              <a:t> </a:t>
            </a:r>
            <a:r>
              <a:rPr lang="ru-RU" sz="2000" b="1" dirty="0"/>
              <a:t>?</a:t>
            </a:r>
          </a:p>
        </p:txBody>
      </p:sp>
      <p:sp>
        <p:nvSpPr>
          <p:cNvPr id="15" name="TextBox 14">
            <a:extLst>
              <a:ext uri="{FF2B5EF4-FFF2-40B4-BE49-F238E27FC236}">
                <a16:creationId xmlns:a16="http://schemas.microsoft.com/office/drawing/2014/main" id="{BA961AE1-260E-3601-1D98-DDD7B16AE6EE}"/>
              </a:ext>
            </a:extLst>
          </p:cNvPr>
          <p:cNvSpPr txBox="1"/>
          <p:nvPr/>
        </p:nvSpPr>
        <p:spPr>
          <a:xfrm>
            <a:off x="330516" y="5417224"/>
            <a:ext cx="3597248" cy="707886"/>
          </a:xfrm>
          <a:prstGeom prst="rect">
            <a:avLst/>
          </a:prstGeom>
          <a:noFill/>
        </p:spPr>
        <p:txBody>
          <a:bodyPr wrap="square" rtlCol="0">
            <a:spAutoFit/>
          </a:bodyPr>
          <a:lstStyle/>
          <a:p>
            <a:pPr algn="ctr"/>
            <a:r>
              <a:rPr lang="en-US" sz="2000" dirty="0"/>
              <a:t>The process of developing the new source started in 2017</a:t>
            </a:r>
            <a:endParaRPr lang="ru-RU" sz="2000" dirty="0"/>
          </a:p>
        </p:txBody>
      </p:sp>
      <p:sp>
        <p:nvSpPr>
          <p:cNvPr id="16" name="Нижний колонтитул 15">
            <a:extLst>
              <a:ext uri="{FF2B5EF4-FFF2-40B4-BE49-F238E27FC236}">
                <a16:creationId xmlns:a16="http://schemas.microsoft.com/office/drawing/2014/main" id="{8BDE2511-7F73-D3BB-9951-AC005A0A3434}"/>
              </a:ext>
            </a:extLst>
          </p:cNvPr>
          <p:cNvSpPr>
            <a:spLocks noGrp="1"/>
          </p:cNvSpPr>
          <p:nvPr>
            <p:ph type="ftr" sz="quarter" idx="11"/>
          </p:nvPr>
        </p:nvSpPr>
        <p:spPr/>
        <p:txBody>
          <a:bodyPr/>
          <a:lstStyle/>
          <a:p>
            <a:r>
              <a:rPr lang="en-US"/>
              <a:t>59th meeting of the PAC for Condensed Matter Physics</a:t>
            </a:r>
            <a:endParaRPr lang="ru-RU" dirty="0"/>
          </a:p>
        </p:txBody>
      </p:sp>
    </p:spTree>
    <p:extLst>
      <p:ext uri="{BB962C8B-B14F-4D97-AF65-F5344CB8AC3E}">
        <p14:creationId xmlns:p14="http://schemas.microsoft.com/office/powerpoint/2010/main" val="2959907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r>
              <a:rPr lang="ru-RU"/>
              <a:t>24.06.2024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5</a:t>
            </a:fld>
            <a:endParaRPr lang="ru-RU"/>
          </a:p>
        </p:txBody>
      </p:sp>
      <p:sp>
        <p:nvSpPr>
          <p:cNvPr id="3" name="Нижний колонтитул 2">
            <a:extLst>
              <a:ext uri="{FF2B5EF4-FFF2-40B4-BE49-F238E27FC236}">
                <a16:creationId xmlns:a16="http://schemas.microsoft.com/office/drawing/2014/main" id="{3C96A72D-79D6-E9D8-649F-18B6EA7BFBDF}"/>
              </a:ext>
            </a:extLst>
          </p:cNvPr>
          <p:cNvSpPr>
            <a:spLocks noGrp="1"/>
          </p:cNvSpPr>
          <p:nvPr>
            <p:ph type="ftr" sz="quarter" idx="11"/>
          </p:nvPr>
        </p:nvSpPr>
        <p:spPr>
          <a:xfrm>
            <a:off x="4085978" y="6552927"/>
            <a:ext cx="4114800" cy="365125"/>
          </a:xfrm>
        </p:spPr>
        <p:txBody>
          <a:bodyPr/>
          <a:lstStyle/>
          <a:p>
            <a:r>
              <a:rPr lang="en-US" dirty="0"/>
              <a:t>59th meeting of the PAC for Condensed Matter Physics</a:t>
            </a:r>
            <a:endParaRPr lang="ru-RU" dirty="0"/>
          </a:p>
        </p:txBody>
      </p:sp>
      <p:sp>
        <p:nvSpPr>
          <p:cNvPr id="5" name="TextBox 4">
            <a:extLst>
              <a:ext uri="{FF2B5EF4-FFF2-40B4-BE49-F238E27FC236}">
                <a16:creationId xmlns:a16="http://schemas.microsoft.com/office/drawing/2014/main" id="{8718E1C8-AB47-9D62-D2D0-C3A1310C7484}"/>
              </a:ext>
            </a:extLst>
          </p:cNvPr>
          <p:cNvSpPr txBox="1"/>
          <p:nvPr/>
        </p:nvSpPr>
        <p:spPr>
          <a:xfrm>
            <a:off x="244186" y="751143"/>
            <a:ext cx="11703628" cy="1015663"/>
          </a:xfrm>
          <a:prstGeom prst="rect">
            <a:avLst/>
          </a:prstGeom>
          <a:noFill/>
        </p:spPr>
        <p:txBody>
          <a:bodyPr wrap="square">
            <a:spAutoFit/>
          </a:bodyPr>
          <a:lstStyle/>
          <a:p>
            <a:pPr algn="just"/>
            <a:r>
              <a:rPr lang="en-US" sz="2000" dirty="0"/>
              <a:t>A pulsed source was primarily considered, since it takes maximum advantage of the experience and developments of FLNP. Such a source will further complement the PIK reactor under construction in </a:t>
            </a:r>
            <a:r>
              <a:rPr lang="en-US" sz="2000" dirty="0" err="1"/>
              <a:t>Gatchina</a:t>
            </a:r>
            <a:r>
              <a:rPr lang="en-US" sz="2000" dirty="0"/>
              <a:t> (Russia).</a:t>
            </a:r>
            <a:endParaRPr lang="ru-RU" sz="2000" dirty="0"/>
          </a:p>
        </p:txBody>
      </p:sp>
      <p:grpSp>
        <p:nvGrpSpPr>
          <p:cNvPr id="8" name="Группа 7">
            <a:extLst>
              <a:ext uri="{FF2B5EF4-FFF2-40B4-BE49-F238E27FC236}">
                <a16:creationId xmlns:a16="http://schemas.microsoft.com/office/drawing/2014/main" id="{A2A7948B-18A8-FA4F-1AEB-E09B3ED8C462}"/>
              </a:ext>
            </a:extLst>
          </p:cNvPr>
          <p:cNvGrpSpPr/>
          <p:nvPr/>
        </p:nvGrpSpPr>
        <p:grpSpPr>
          <a:xfrm>
            <a:off x="9198268" y="4455092"/>
            <a:ext cx="2842582" cy="2147303"/>
            <a:chOff x="8153400" y="3958110"/>
            <a:chExt cx="3718882" cy="2809264"/>
          </a:xfrm>
        </p:grpSpPr>
        <p:pic>
          <p:nvPicPr>
            <p:cNvPr id="6" name="Рисунок 5">
              <a:extLst>
                <a:ext uri="{FF2B5EF4-FFF2-40B4-BE49-F238E27FC236}">
                  <a16:creationId xmlns:a16="http://schemas.microsoft.com/office/drawing/2014/main" id="{7365B5DC-0B16-02B3-58F4-3C61707075E7}"/>
                </a:ext>
              </a:extLst>
            </p:cNvPr>
            <p:cNvPicPr>
              <a:picLocks noChangeAspect="1"/>
            </p:cNvPicPr>
            <p:nvPr/>
          </p:nvPicPr>
          <p:blipFill>
            <a:blip r:embed="rId3"/>
            <a:stretch>
              <a:fillRect/>
            </a:stretch>
          </p:blipFill>
          <p:spPr>
            <a:xfrm>
              <a:off x="8153400" y="3958110"/>
              <a:ext cx="3718882" cy="2804403"/>
            </a:xfrm>
            <a:prstGeom prst="rect">
              <a:avLst/>
            </a:prstGeom>
          </p:spPr>
        </p:pic>
        <p:sp>
          <p:nvSpPr>
            <p:cNvPr id="7" name="TextBox 6">
              <a:extLst>
                <a:ext uri="{FF2B5EF4-FFF2-40B4-BE49-F238E27FC236}">
                  <a16:creationId xmlns:a16="http://schemas.microsoft.com/office/drawing/2014/main" id="{3E8B678D-9419-760C-A891-1F67A1E02765}"/>
                </a:ext>
              </a:extLst>
            </p:cNvPr>
            <p:cNvSpPr txBox="1"/>
            <p:nvPr/>
          </p:nvSpPr>
          <p:spPr>
            <a:xfrm>
              <a:off x="10926708" y="6485514"/>
              <a:ext cx="945574" cy="281860"/>
            </a:xfrm>
            <a:prstGeom prst="rect">
              <a:avLst/>
            </a:prstGeom>
            <a:noFill/>
          </p:spPr>
          <p:txBody>
            <a:bodyPr wrap="square" rtlCol="0">
              <a:spAutoFit/>
            </a:bodyPr>
            <a:lstStyle/>
            <a:p>
              <a:r>
                <a:rPr lang="en-US" sz="800" i="1" dirty="0" err="1"/>
                <a:t>E.P.Shabalin</a:t>
              </a:r>
              <a:endParaRPr lang="ru-RU" sz="800" i="1" dirty="0"/>
            </a:p>
          </p:txBody>
        </p:sp>
      </p:grpSp>
      <p:pic>
        <p:nvPicPr>
          <p:cNvPr id="10" name="Рисунок 9">
            <a:extLst>
              <a:ext uri="{FF2B5EF4-FFF2-40B4-BE49-F238E27FC236}">
                <a16:creationId xmlns:a16="http://schemas.microsoft.com/office/drawing/2014/main" id="{099A3C7A-D92C-5CBD-E5C0-3832AA1E621E}"/>
              </a:ext>
            </a:extLst>
          </p:cNvPr>
          <p:cNvPicPr>
            <a:picLocks noChangeAspect="1"/>
          </p:cNvPicPr>
          <p:nvPr/>
        </p:nvPicPr>
        <p:blipFill>
          <a:blip r:embed="rId4" cstate="print"/>
          <a:stretch>
            <a:fillRect/>
          </a:stretch>
        </p:blipFill>
        <p:spPr>
          <a:xfrm>
            <a:off x="1960238" y="4402295"/>
            <a:ext cx="2184179" cy="1772151"/>
          </a:xfrm>
          <a:prstGeom prst="rect">
            <a:avLst/>
          </a:prstGeom>
        </p:spPr>
      </p:pic>
      <p:graphicFrame>
        <p:nvGraphicFramePr>
          <p:cNvPr id="11" name="Объект 10">
            <a:extLst>
              <a:ext uri="{FF2B5EF4-FFF2-40B4-BE49-F238E27FC236}">
                <a16:creationId xmlns:a16="http://schemas.microsoft.com/office/drawing/2014/main" id="{022A73C3-E944-007D-4909-5283EA87FC80}"/>
              </a:ext>
            </a:extLst>
          </p:cNvPr>
          <p:cNvGraphicFramePr>
            <a:graphicFrameLocks noChangeAspect="1"/>
          </p:cNvGraphicFramePr>
          <p:nvPr>
            <p:extLst>
              <p:ext uri="{D42A27DB-BD31-4B8C-83A1-F6EECF244321}">
                <p14:modId xmlns:p14="http://schemas.microsoft.com/office/powerpoint/2010/main" val="1793175881"/>
              </p:ext>
            </p:extLst>
          </p:nvPr>
        </p:nvGraphicFramePr>
        <p:xfrm>
          <a:off x="4200890" y="4539762"/>
          <a:ext cx="2386906" cy="1544018"/>
        </p:xfrm>
        <a:graphic>
          <a:graphicData uri="http://schemas.openxmlformats.org/presentationml/2006/ole">
            <mc:AlternateContent xmlns:mc="http://schemas.openxmlformats.org/markup-compatibility/2006">
              <mc:Choice xmlns:v="urn:schemas-microsoft-com:vml" Requires="v">
                <p:oleObj r:id="rId5" imgW="4667931" imgH="3042938" progId="">
                  <p:embed/>
                </p:oleObj>
              </mc:Choice>
              <mc:Fallback>
                <p:oleObj r:id="rId5" imgW="4667931" imgH="3042938" progId="">
                  <p:embed/>
                  <p:pic>
                    <p:nvPicPr>
                      <p:cNvPr id="11" name="Объект 10">
                        <a:extLst>
                          <a:ext uri="{FF2B5EF4-FFF2-40B4-BE49-F238E27FC236}">
                            <a16:creationId xmlns:a16="http://schemas.microsoft.com/office/drawing/2014/main" id="{022A73C3-E944-007D-4909-5283EA87FC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0890" y="4539762"/>
                        <a:ext cx="2386906" cy="1544018"/>
                      </a:xfrm>
                      <a:prstGeom prst="rect">
                        <a:avLst/>
                      </a:prstGeom>
                      <a:noFill/>
                    </p:spPr>
                  </p:pic>
                </p:oleObj>
              </mc:Fallback>
            </mc:AlternateContent>
          </a:graphicData>
        </a:graphic>
      </p:graphicFrame>
      <p:sp>
        <p:nvSpPr>
          <p:cNvPr id="12" name="Прямоугольник 11">
            <a:extLst>
              <a:ext uri="{FF2B5EF4-FFF2-40B4-BE49-F238E27FC236}">
                <a16:creationId xmlns:a16="http://schemas.microsoft.com/office/drawing/2014/main" id="{547B4D10-2348-3C07-F25A-F82576D6B5E6}"/>
              </a:ext>
            </a:extLst>
          </p:cNvPr>
          <p:cNvSpPr/>
          <p:nvPr/>
        </p:nvSpPr>
        <p:spPr>
          <a:xfrm>
            <a:off x="4100880" y="6097690"/>
            <a:ext cx="2767436" cy="584775"/>
          </a:xfrm>
          <a:prstGeom prst="rect">
            <a:avLst/>
          </a:prstGeom>
        </p:spPr>
        <p:txBody>
          <a:bodyPr wrap="square">
            <a:spAutoFit/>
          </a:bodyPr>
          <a:lstStyle/>
          <a:p>
            <a:r>
              <a:rPr lang="en-US" sz="800" dirty="0" err="1"/>
              <a:t>Vinogradov</a:t>
            </a:r>
            <a:r>
              <a:rPr lang="en-US" sz="800" dirty="0"/>
              <a:t> A.V., </a:t>
            </a:r>
            <a:r>
              <a:rPr lang="en-US" sz="800" dirty="0" err="1"/>
              <a:t>Pepelyshev</a:t>
            </a:r>
            <a:r>
              <a:rPr lang="en-US" sz="800" dirty="0"/>
              <a:t> </a:t>
            </a:r>
            <a:r>
              <a:rPr lang="en-US" sz="800" dirty="0" err="1"/>
              <a:t>Yu.N</a:t>
            </a:r>
            <a:r>
              <a:rPr lang="en-US" sz="800" dirty="0"/>
              <a:t>., </a:t>
            </a:r>
            <a:r>
              <a:rPr lang="en-US" sz="800" dirty="0" err="1"/>
              <a:t>Rogov</a:t>
            </a:r>
            <a:r>
              <a:rPr lang="en-US" sz="800" dirty="0"/>
              <a:t> A.D., </a:t>
            </a:r>
            <a:r>
              <a:rPr lang="en-US" sz="800" dirty="0" err="1"/>
              <a:t>Sidorkin</a:t>
            </a:r>
            <a:r>
              <a:rPr lang="en-US" sz="800" dirty="0"/>
              <a:t> S.F. “</a:t>
            </a:r>
            <a:r>
              <a:rPr lang="en-US" sz="800" b="1" dirty="0"/>
              <a:t>High-flux pulsed neutron source driven by a proton accelerator for beam research</a:t>
            </a:r>
            <a:r>
              <a:rPr lang="en-US" sz="800" dirty="0"/>
              <a:t>” JINR Preprint </a:t>
            </a:r>
            <a:r>
              <a:rPr lang="ru-RU" sz="800" dirty="0"/>
              <a:t>Р-13-2018-40 (</a:t>
            </a:r>
            <a:r>
              <a:rPr lang="en-US" sz="800" dirty="0"/>
              <a:t>in</a:t>
            </a:r>
            <a:r>
              <a:rPr lang="ru-RU" sz="800" dirty="0"/>
              <a:t> </a:t>
            </a:r>
            <a:r>
              <a:rPr lang="en-US" sz="800" dirty="0"/>
              <a:t>Russian</a:t>
            </a:r>
            <a:r>
              <a:rPr lang="ru-RU" sz="800" dirty="0"/>
              <a:t>)</a:t>
            </a:r>
          </a:p>
        </p:txBody>
      </p:sp>
      <p:sp>
        <p:nvSpPr>
          <p:cNvPr id="14" name="Прямоугольник 13">
            <a:extLst>
              <a:ext uri="{FF2B5EF4-FFF2-40B4-BE49-F238E27FC236}">
                <a16:creationId xmlns:a16="http://schemas.microsoft.com/office/drawing/2014/main" id="{D1CE00AC-12B2-D45D-CD08-6D7642071AE4}"/>
              </a:ext>
            </a:extLst>
          </p:cNvPr>
          <p:cNvSpPr/>
          <p:nvPr/>
        </p:nvSpPr>
        <p:spPr>
          <a:xfrm>
            <a:off x="1071574" y="6265864"/>
            <a:ext cx="3072843" cy="584775"/>
          </a:xfrm>
          <a:prstGeom prst="rect">
            <a:avLst/>
          </a:prstGeom>
        </p:spPr>
        <p:txBody>
          <a:bodyPr wrap="square">
            <a:spAutoFit/>
          </a:bodyPr>
          <a:lstStyle/>
          <a:p>
            <a:r>
              <a:rPr lang="en-US" sz="800" dirty="0"/>
              <a:t>E.P. </a:t>
            </a:r>
            <a:r>
              <a:rPr lang="da-DK" sz="800" dirty="0"/>
              <a:t>Shabalin, V.L. Aksenov, </a:t>
            </a:r>
            <a:r>
              <a:rPr lang="en-US" sz="800" dirty="0"/>
              <a:t>G.G. </a:t>
            </a:r>
            <a:r>
              <a:rPr lang="en-US" sz="800" dirty="0" err="1"/>
              <a:t>Komyshev</a:t>
            </a:r>
            <a:r>
              <a:rPr lang="en-US" sz="800" dirty="0"/>
              <a:t>, A.D. </a:t>
            </a:r>
            <a:r>
              <a:rPr lang="en-US" sz="800" dirty="0" err="1"/>
              <a:t>Rogov</a:t>
            </a:r>
            <a:r>
              <a:rPr lang="en-US" sz="800" dirty="0"/>
              <a:t> “</a:t>
            </a:r>
            <a:r>
              <a:rPr lang="en-US" sz="800" b="1" dirty="0"/>
              <a:t>Highly Intense Pulsed Neutron Source Based on Neptunium</a:t>
            </a:r>
            <a:r>
              <a:rPr lang="en-US" sz="800" dirty="0"/>
              <a:t>” JINR Preprint </a:t>
            </a:r>
            <a:r>
              <a:rPr lang="da-DK" sz="800" dirty="0"/>
              <a:t>P13-2017-57</a:t>
            </a:r>
            <a:r>
              <a:rPr lang="ru-RU" sz="800" dirty="0"/>
              <a:t> (</a:t>
            </a:r>
            <a:r>
              <a:rPr lang="en-US" sz="800" dirty="0"/>
              <a:t>in</a:t>
            </a:r>
            <a:r>
              <a:rPr lang="ru-RU" sz="800" dirty="0"/>
              <a:t> </a:t>
            </a:r>
            <a:r>
              <a:rPr lang="en-US" sz="800" dirty="0"/>
              <a:t>Russian</a:t>
            </a:r>
            <a:r>
              <a:rPr lang="ru-RU" sz="800" dirty="0"/>
              <a:t>)</a:t>
            </a:r>
            <a:r>
              <a:rPr lang="en-US" sz="800" dirty="0"/>
              <a:t> </a:t>
            </a:r>
          </a:p>
          <a:p>
            <a:r>
              <a:rPr lang="en-US" sz="800" dirty="0">
                <a:hlinkClick r:id="rId7"/>
              </a:rPr>
              <a:t>http://flnph.jinr.ru/images/content/Books/Blok.pdf</a:t>
            </a:r>
            <a:r>
              <a:rPr lang="en-US" sz="800" dirty="0"/>
              <a:t> (in English)</a:t>
            </a:r>
            <a:endParaRPr lang="ru-RU" sz="800" dirty="0"/>
          </a:p>
        </p:txBody>
      </p:sp>
      <p:sp>
        <p:nvSpPr>
          <p:cNvPr id="15" name="TextBox 14">
            <a:extLst>
              <a:ext uri="{FF2B5EF4-FFF2-40B4-BE49-F238E27FC236}">
                <a16:creationId xmlns:a16="http://schemas.microsoft.com/office/drawing/2014/main" id="{0C3AE8AD-9EC0-6CAF-2097-57673EB1EF6A}"/>
              </a:ext>
            </a:extLst>
          </p:cNvPr>
          <p:cNvSpPr txBox="1"/>
          <p:nvPr/>
        </p:nvSpPr>
        <p:spPr>
          <a:xfrm>
            <a:off x="90273" y="5224286"/>
            <a:ext cx="806631" cy="461665"/>
          </a:xfrm>
          <a:prstGeom prst="rect">
            <a:avLst/>
          </a:prstGeom>
          <a:noFill/>
        </p:spPr>
        <p:txBody>
          <a:bodyPr wrap="none" rtlCol="0">
            <a:spAutoFit/>
          </a:bodyPr>
          <a:lstStyle/>
          <a:p>
            <a:r>
              <a:rPr lang="en-US" sz="2400" b="1" dirty="0"/>
              <a:t>2018</a:t>
            </a:r>
            <a:endParaRPr lang="ru-RU" sz="2400" b="1" dirty="0"/>
          </a:p>
        </p:txBody>
      </p:sp>
      <p:sp>
        <p:nvSpPr>
          <p:cNvPr id="17" name="Прямоугольник 16">
            <a:extLst>
              <a:ext uri="{FF2B5EF4-FFF2-40B4-BE49-F238E27FC236}">
                <a16:creationId xmlns:a16="http://schemas.microsoft.com/office/drawing/2014/main" id="{CEB229F4-A154-8480-DE84-FE3D0EDFDE93}"/>
              </a:ext>
            </a:extLst>
          </p:cNvPr>
          <p:cNvSpPr/>
          <p:nvPr/>
        </p:nvSpPr>
        <p:spPr>
          <a:xfrm>
            <a:off x="896904" y="1844716"/>
            <a:ext cx="7541498" cy="2554545"/>
          </a:xfrm>
          <a:prstGeom prst="rect">
            <a:avLst/>
          </a:prstGeom>
        </p:spPr>
        <p:txBody>
          <a:bodyPr wrap="square">
            <a:spAutoFit/>
          </a:bodyPr>
          <a:lstStyle/>
          <a:p>
            <a:pPr marL="180975" indent="-180975"/>
            <a:r>
              <a:rPr lang="en-US" sz="2000" dirty="0"/>
              <a:t>• Density of the thermal neutron flux on the surface of a flat-water moderator of the source must be at least ~ 10</a:t>
            </a:r>
            <a:r>
              <a:rPr lang="en-US" sz="2000" baseline="30000" dirty="0"/>
              <a:t>14</a:t>
            </a:r>
            <a:r>
              <a:rPr lang="en-US" sz="2000" dirty="0"/>
              <a:t> n / (cm</a:t>
            </a:r>
            <a:r>
              <a:rPr lang="en-US" sz="2000" baseline="30000" dirty="0"/>
              <a:t>2</a:t>
            </a:r>
            <a:r>
              <a:rPr lang="en-US" sz="2000" dirty="0"/>
              <a:t> s);</a:t>
            </a:r>
          </a:p>
          <a:p>
            <a:pPr marL="180975" indent="-180975"/>
            <a:r>
              <a:rPr lang="en-US" sz="2000" dirty="0"/>
              <a:t>• Prompt thermal neutron flux density on the surface of a flat-water moderator of the source must be at least ~ 10</a:t>
            </a:r>
            <a:r>
              <a:rPr lang="en-US" sz="2000" baseline="30000" dirty="0"/>
              <a:t>17</a:t>
            </a:r>
            <a:r>
              <a:rPr lang="en-US" sz="2000" dirty="0"/>
              <a:t> n / (cm</a:t>
            </a:r>
            <a:r>
              <a:rPr lang="en-US" sz="2000" baseline="30000" dirty="0"/>
              <a:t>2</a:t>
            </a:r>
            <a:r>
              <a:rPr lang="en-US" sz="2000" dirty="0"/>
              <a:t> s);</a:t>
            </a:r>
          </a:p>
          <a:p>
            <a:pPr marL="180975" indent="-180975"/>
            <a:r>
              <a:rPr lang="en-US" sz="2000" dirty="0"/>
              <a:t>• Pulse width – 20-200 </a:t>
            </a:r>
            <a:r>
              <a:rPr lang="en-US" sz="2000" dirty="0">
                <a:sym typeface="Symbol" panose="05050102010706020507" pitchFamily="18" charset="2"/>
              </a:rPr>
              <a:t>s;</a:t>
            </a:r>
          </a:p>
          <a:p>
            <a:pPr marL="180975" indent="-180975"/>
            <a:r>
              <a:rPr lang="en-US" sz="2000" dirty="0"/>
              <a:t>• Repetition rate – 10-30 Hz;</a:t>
            </a:r>
          </a:p>
          <a:p>
            <a:pPr marL="180975" indent="-180975"/>
            <a:r>
              <a:rPr lang="en-US" sz="2000" dirty="0"/>
              <a:t>• It is necessary to ensure a high level of nuclear and radiation safety;</a:t>
            </a:r>
          </a:p>
          <a:p>
            <a:pPr marL="180975" indent="-180975"/>
            <a:r>
              <a:rPr lang="en-US" sz="2000" dirty="0"/>
              <a:t>• Realizability.</a:t>
            </a:r>
            <a:endParaRPr lang="ru-RU" sz="2000" dirty="0"/>
          </a:p>
        </p:txBody>
      </p:sp>
      <p:sp>
        <p:nvSpPr>
          <p:cNvPr id="18" name="Прямоугольник 17">
            <a:extLst>
              <a:ext uri="{FF2B5EF4-FFF2-40B4-BE49-F238E27FC236}">
                <a16:creationId xmlns:a16="http://schemas.microsoft.com/office/drawing/2014/main" id="{7A0EC119-B998-CD58-2546-56A113E6621B}"/>
              </a:ext>
            </a:extLst>
          </p:cNvPr>
          <p:cNvSpPr/>
          <p:nvPr/>
        </p:nvSpPr>
        <p:spPr>
          <a:xfrm>
            <a:off x="3471803" y="1526059"/>
            <a:ext cx="6780113" cy="400110"/>
          </a:xfrm>
          <a:prstGeom prst="rect">
            <a:avLst/>
          </a:prstGeom>
        </p:spPr>
        <p:txBody>
          <a:bodyPr wrap="square">
            <a:spAutoFit/>
          </a:bodyPr>
          <a:lstStyle/>
          <a:p>
            <a:pPr algn="ctr"/>
            <a:r>
              <a:rPr lang="en-US" sz="2000" b="1" dirty="0"/>
              <a:t>Conceptual requirements for the pulsed neutron source:</a:t>
            </a:r>
          </a:p>
        </p:txBody>
      </p:sp>
      <p:sp>
        <p:nvSpPr>
          <p:cNvPr id="19" name="TextBox 18">
            <a:extLst>
              <a:ext uri="{FF2B5EF4-FFF2-40B4-BE49-F238E27FC236}">
                <a16:creationId xmlns:a16="http://schemas.microsoft.com/office/drawing/2014/main" id="{B3B2CFD8-2B99-8C71-1B2C-4A43682C1132}"/>
              </a:ext>
            </a:extLst>
          </p:cNvPr>
          <p:cNvSpPr txBox="1"/>
          <p:nvPr/>
        </p:nvSpPr>
        <p:spPr>
          <a:xfrm>
            <a:off x="90273" y="1834951"/>
            <a:ext cx="806631" cy="461665"/>
          </a:xfrm>
          <a:prstGeom prst="rect">
            <a:avLst/>
          </a:prstGeom>
          <a:noFill/>
        </p:spPr>
        <p:txBody>
          <a:bodyPr wrap="none" rtlCol="0">
            <a:spAutoFit/>
          </a:bodyPr>
          <a:lstStyle/>
          <a:p>
            <a:r>
              <a:rPr lang="en-US" sz="2400" b="1" dirty="0"/>
              <a:t>2017</a:t>
            </a:r>
            <a:endParaRPr lang="ru-RU" sz="2400" b="1" dirty="0"/>
          </a:p>
        </p:txBody>
      </p:sp>
      <p:pic>
        <p:nvPicPr>
          <p:cNvPr id="22" name="Рисунок 21">
            <a:extLst>
              <a:ext uri="{FF2B5EF4-FFF2-40B4-BE49-F238E27FC236}">
                <a16:creationId xmlns:a16="http://schemas.microsoft.com/office/drawing/2014/main" id="{E656EF3D-8FD1-EF11-CB1F-0AFDC2C36500}"/>
              </a:ext>
            </a:extLst>
          </p:cNvPr>
          <p:cNvPicPr>
            <a:picLocks noChangeAspect="1"/>
          </p:cNvPicPr>
          <p:nvPr/>
        </p:nvPicPr>
        <p:blipFill>
          <a:blip r:embed="rId8"/>
          <a:stretch>
            <a:fillRect/>
          </a:stretch>
        </p:blipFill>
        <p:spPr>
          <a:xfrm>
            <a:off x="1008916" y="4499945"/>
            <a:ext cx="1150745" cy="1636402"/>
          </a:xfrm>
          <a:prstGeom prst="rect">
            <a:avLst/>
          </a:prstGeom>
        </p:spPr>
      </p:pic>
      <p:sp>
        <p:nvSpPr>
          <p:cNvPr id="23" name="Прямоугольник: скругленные углы 22">
            <a:extLst>
              <a:ext uri="{FF2B5EF4-FFF2-40B4-BE49-F238E27FC236}">
                <a16:creationId xmlns:a16="http://schemas.microsoft.com/office/drawing/2014/main" id="{D78A183C-AE85-9EE9-4EC1-1C5E9FB17221}"/>
              </a:ext>
            </a:extLst>
          </p:cNvPr>
          <p:cNvSpPr/>
          <p:nvPr/>
        </p:nvSpPr>
        <p:spPr>
          <a:xfrm>
            <a:off x="6727112" y="4521457"/>
            <a:ext cx="2049432" cy="1374888"/>
          </a:xfrm>
          <a:prstGeom prst="round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 la </a:t>
            </a:r>
            <a:endParaRPr lang="ru-RU" dirty="0"/>
          </a:p>
          <a:p>
            <a:pPr algn="ctr"/>
            <a:r>
              <a:rPr lang="en-US" dirty="0"/>
              <a:t>SNS, CSNS, ISIS or ESS</a:t>
            </a:r>
            <a:endParaRPr lang="ru-RU" dirty="0"/>
          </a:p>
        </p:txBody>
      </p:sp>
      <p:sp>
        <p:nvSpPr>
          <p:cNvPr id="25" name="Прямоугольник 24">
            <a:extLst>
              <a:ext uri="{FF2B5EF4-FFF2-40B4-BE49-F238E27FC236}">
                <a16:creationId xmlns:a16="http://schemas.microsoft.com/office/drawing/2014/main" id="{8CDBE728-3040-3940-E78C-38F52DDBABA0}"/>
              </a:ext>
            </a:extLst>
          </p:cNvPr>
          <p:cNvSpPr/>
          <p:nvPr/>
        </p:nvSpPr>
        <p:spPr>
          <a:xfrm rot="2537513">
            <a:off x="12237884" y="3191682"/>
            <a:ext cx="2782183" cy="27367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a:extLst>
              <a:ext uri="{FF2B5EF4-FFF2-40B4-BE49-F238E27FC236}">
                <a16:creationId xmlns:a16="http://schemas.microsoft.com/office/drawing/2014/main" id="{8F7B2954-6FFE-65E2-5895-7E7FA577B3BA}"/>
              </a:ext>
            </a:extLst>
          </p:cNvPr>
          <p:cNvSpPr/>
          <p:nvPr/>
        </p:nvSpPr>
        <p:spPr>
          <a:xfrm rot="19200071">
            <a:off x="6281397" y="4516913"/>
            <a:ext cx="3607378" cy="765339"/>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indent="-176213">
              <a:buFont typeface="Arial" panose="020B0604020202020204" pitchFamily="34" charset="0"/>
              <a:buChar char="•"/>
            </a:pPr>
            <a:r>
              <a:rPr lang="en-US" sz="1200" b="1" dirty="0">
                <a:solidFill>
                  <a:schemeClr val="tx1"/>
                </a:solidFill>
              </a:rPr>
              <a:t>It is difficult to surpass the parameters of existing projects. </a:t>
            </a:r>
            <a:endParaRPr lang="ru-RU" sz="1200" b="1" dirty="0">
              <a:solidFill>
                <a:schemeClr val="tx1"/>
              </a:solidFill>
            </a:endParaRPr>
          </a:p>
          <a:p>
            <a:pPr marL="176213" indent="-176213">
              <a:buFont typeface="Arial" panose="020B0604020202020204" pitchFamily="34" charset="0"/>
              <a:buChar char="•"/>
            </a:pPr>
            <a:r>
              <a:rPr lang="en-US" sz="1200" b="1" dirty="0">
                <a:solidFill>
                  <a:schemeClr val="tx1"/>
                </a:solidFill>
              </a:rPr>
              <a:t>Russia does not have the necessary technologies. </a:t>
            </a:r>
            <a:endParaRPr lang="ru-RU" sz="1200" b="1" dirty="0">
              <a:solidFill>
                <a:schemeClr val="tx1"/>
              </a:solidFill>
            </a:endParaRPr>
          </a:p>
          <a:p>
            <a:pPr marL="176213" indent="-176213">
              <a:buFont typeface="Arial" panose="020B0604020202020204" pitchFamily="34" charset="0"/>
              <a:buChar char="•"/>
            </a:pPr>
            <a:r>
              <a:rPr lang="en-US" sz="1200" b="1" dirty="0">
                <a:solidFill>
                  <a:schemeClr val="tx1"/>
                </a:solidFill>
              </a:rPr>
              <a:t>Very expensive.</a:t>
            </a:r>
            <a:endParaRPr lang="ru-RU" sz="1200" b="1" dirty="0">
              <a:solidFill>
                <a:schemeClr val="tx1"/>
              </a:solidFill>
            </a:endParaRPr>
          </a:p>
        </p:txBody>
      </p:sp>
      <p:sp>
        <p:nvSpPr>
          <p:cNvPr id="26" name="Овал 25">
            <a:extLst>
              <a:ext uri="{FF2B5EF4-FFF2-40B4-BE49-F238E27FC236}">
                <a16:creationId xmlns:a16="http://schemas.microsoft.com/office/drawing/2014/main" id="{5116B3C4-4DE2-0D1B-0B78-ACF6ADF565BD}"/>
              </a:ext>
            </a:extLst>
          </p:cNvPr>
          <p:cNvSpPr/>
          <p:nvPr/>
        </p:nvSpPr>
        <p:spPr>
          <a:xfrm>
            <a:off x="10619559" y="5685951"/>
            <a:ext cx="1406196" cy="57991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TextBox 27">
            <a:extLst>
              <a:ext uri="{FF2B5EF4-FFF2-40B4-BE49-F238E27FC236}">
                <a16:creationId xmlns:a16="http://schemas.microsoft.com/office/drawing/2014/main" id="{E9A145CB-BD71-A457-372D-3C3947652CF4}"/>
              </a:ext>
            </a:extLst>
          </p:cNvPr>
          <p:cNvSpPr txBox="1"/>
          <p:nvPr/>
        </p:nvSpPr>
        <p:spPr>
          <a:xfrm>
            <a:off x="8365623" y="2017418"/>
            <a:ext cx="3826377" cy="1077218"/>
          </a:xfrm>
          <a:prstGeom prst="rect">
            <a:avLst/>
          </a:prstGeom>
          <a:noFill/>
        </p:spPr>
        <p:txBody>
          <a:bodyPr wrap="square">
            <a:spAutoFit/>
          </a:bodyPr>
          <a:lstStyle/>
          <a:p>
            <a:r>
              <a:rPr lang="en-US" sz="1600" i="1" dirty="0" err="1"/>
              <a:t>A.M.Balagurov</a:t>
            </a:r>
            <a:r>
              <a:rPr lang="en-US" sz="1600" i="1" dirty="0"/>
              <a:t>, </a:t>
            </a:r>
            <a:r>
              <a:rPr lang="en-US" sz="1600" i="1" dirty="0" err="1"/>
              <a:t>M.V.Avdeev</a:t>
            </a:r>
            <a:r>
              <a:rPr lang="en-US" sz="1600" i="1" dirty="0"/>
              <a:t>, </a:t>
            </a:r>
            <a:r>
              <a:rPr lang="en-US" sz="1600" i="1" dirty="0" err="1"/>
              <a:t>V.I.Bodnarchuk</a:t>
            </a:r>
            <a:r>
              <a:rPr lang="en-US" sz="1600" i="1" dirty="0"/>
              <a:t>, </a:t>
            </a:r>
            <a:r>
              <a:rPr lang="en-US" sz="1600" i="1" dirty="0" err="1"/>
              <a:t>E.A.Goremychkin</a:t>
            </a:r>
            <a:r>
              <a:rPr lang="en-US" sz="1600" i="1" dirty="0"/>
              <a:t>, </a:t>
            </a:r>
            <a:r>
              <a:rPr lang="en-US" sz="1600" i="1" dirty="0" err="1"/>
              <a:t>S.E.Kichanov</a:t>
            </a:r>
            <a:r>
              <a:rPr lang="en-US" sz="1600" i="1" dirty="0"/>
              <a:t>. </a:t>
            </a:r>
          </a:p>
          <a:p>
            <a:r>
              <a:rPr lang="en-US" sz="1600" i="1" dirty="0"/>
              <a:t>Workshop “</a:t>
            </a:r>
            <a:r>
              <a:rPr lang="en-US" sz="1600" b="1" i="1" dirty="0"/>
              <a:t>Advanced Ideas for DNS-IV</a:t>
            </a:r>
            <a:r>
              <a:rPr lang="en-US" sz="1600" i="1" dirty="0"/>
              <a:t>”,</a:t>
            </a:r>
          </a:p>
          <a:p>
            <a:r>
              <a:rPr lang="en-US" sz="1600" i="1" dirty="0"/>
              <a:t>December, 2018, Dubna</a:t>
            </a:r>
          </a:p>
        </p:txBody>
      </p:sp>
      <p:sp>
        <p:nvSpPr>
          <p:cNvPr id="9" name="TextBox 8">
            <a:extLst>
              <a:ext uri="{FF2B5EF4-FFF2-40B4-BE49-F238E27FC236}">
                <a16:creationId xmlns:a16="http://schemas.microsoft.com/office/drawing/2014/main" id="{28D57DD4-9F59-8B59-1DF0-674999CED57C}"/>
              </a:ext>
            </a:extLst>
          </p:cNvPr>
          <p:cNvSpPr txBox="1"/>
          <p:nvPr/>
        </p:nvSpPr>
        <p:spPr>
          <a:xfrm>
            <a:off x="3973052" y="4140755"/>
            <a:ext cx="2842582" cy="461665"/>
          </a:xfrm>
          <a:prstGeom prst="rect">
            <a:avLst/>
          </a:prstGeom>
          <a:noFill/>
        </p:spPr>
        <p:txBody>
          <a:bodyPr wrap="square">
            <a:spAutoFit/>
          </a:bodyPr>
          <a:lstStyle/>
          <a:p>
            <a:r>
              <a:rPr lang="en-US" sz="1200" dirty="0"/>
              <a:t>Was presented at 48th meeting of the PAC for Condensed Matter Physics Jun.2018</a:t>
            </a:r>
            <a:endParaRPr lang="ru-RU" sz="1200" dirty="0"/>
          </a:p>
        </p:txBody>
      </p:sp>
      <p:sp>
        <p:nvSpPr>
          <p:cNvPr id="4" name="Прямоугольник 3">
            <a:extLst>
              <a:ext uri="{FF2B5EF4-FFF2-40B4-BE49-F238E27FC236}">
                <a16:creationId xmlns:a16="http://schemas.microsoft.com/office/drawing/2014/main" id="{E184C517-3721-5B35-0F22-197B7AD8A75A}"/>
              </a:ext>
            </a:extLst>
          </p:cNvPr>
          <p:cNvSpPr/>
          <p:nvPr/>
        </p:nvSpPr>
        <p:spPr>
          <a:xfrm>
            <a:off x="8112263" y="4886594"/>
            <a:ext cx="934007" cy="1569660"/>
          </a:xfrm>
          <a:prstGeom prst="rect">
            <a:avLst/>
          </a:prstGeom>
          <a:noFill/>
        </p:spPr>
        <p:txBody>
          <a:bodyPr wrap="square" lIns="91440" tIns="45720" rIns="91440" bIns="45720">
            <a:spAutoFit/>
          </a:bodyPr>
          <a:lstStyle/>
          <a:p>
            <a:pPr algn="ctr"/>
            <a:r>
              <a:rPr lang="en-US" sz="9600" b="1" dirty="0">
                <a:solidFill>
                  <a:srgbClr val="FF0000"/>
                </a:solidFill>
              </a:rPr>
              <a:t>?</a:t>
            </a:r>
            <a:endParaRPr lang="ru-RU" sz="96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9192689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animBg="1"/>
      <p:bldP spid="26"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r>
              <a:rPr lang="ru-RU"/>
              <a:t>24.06.2024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6</a:t>
            </a:fld>
            <a:endParaRPr lang="ru-RU"/>
          </a:p>
        </p:txBody>
      </p:sp>
      <p:sp>
        <p:nvSpPr>
          <p:cNvPr id="3" name="Нижний колонтитул 2">
            <a:extLst>
              <a:ext uri="{FF2B5EF4-FFF2-40B4-BE49-F238E27FC236}">
                <a16:creationId xmlns:a16="http://schemas.microsoft.com/office/drawing/2014/main" id="{B080CD65-18D3-9FEA-3B1A-E5A989903E0B}"/>
              </a:ext>
            </a:extLst>
          </p:cNvPr>
          <p:cNvSpPr>
            <a:spLocks noGrp="1"/>
          </p:cNvSpPr>
          <p:nvPr>
            <p:ph type="ftr" sz="quarter" idx="11"/>
          </p:nvPr>
        </p:nvSpPr>
        <p:spPr/>
        <p:txBody>
          <a:bodyPr/>
          <a:lstStyle/>
          <a:p>
            <a:r>
              <a:rPr lang="en-US"/>
              <a:t>59th meeting of the PAC for Condensed Matter Physics</a:t>
            </a:r>
            <a:endParaRPr lang="ru-RU" dirty="0"/>
          </a:p>
        </p:txBody>
      </p:sp>
      <p:pic>
        <p:nvPicPr>
          <p:cNvPr id="5" name="Рисунок 4">
            <a:extLst>
              <a:ext uri="{FF2B5EF4-FFF2-40B4-BE49-F238E27FC236}">
                <a16:creationId xmlns:a16="http://schemas.microsoft.com/office/drawing/2014/main" id="{AA3CE818-5E6F-A6A0-97D6-90052C3751A7}"/>
              </a:ext>
            </a:extLst>
          </p:cNvPr>
          <p:cNvPicPr>
            <a:picLocks noChangeAspect="1"/>
          </p:cNvPicPr>
          <p:nvPr/>
        </p:nvPicPr>
        <p:blipFill>
          <a:blip r:embed="rId2" cstate="print"/>
          <a:stretch>
            <a:fillRect/>
          </a:stretch>
        </p:blipFill>
        <p:spPr>
          <a:xfrm>
            <a:off x="3774556" y="1448932"/>
            <a:ext cx="2184179" cy="1772151"/>
          </a:xfrm>
          <a:prstGeom prst="rect">
            <a:avLst/>
          </a:prstGeom>
        </p:spPr>
      </p:pic>
      <p:graphicFrame>
        <p:nvGraphicFramePr>
          <p:cNvPr id="6" name="Объект 5">
            <a:extLst>
              <a:ext uri="{FF2B5EF4-FFF2-40B4-BE49-F238E27FC236}">
                <a16:creationId xmlns:a16="http://schemas.microsoft.com/office/drawing/2014/main" id="{D425A8C0-BF59-DC02-9168-CD494705DE3F}"/>
              </a:ext>
            </a:extLst>
          </p:cNvPr>
          <p:cNvGraphicFramePr>
            <a:graphicFrameLocks noChangeAspect="1"/>
          </p:cNvGraphicFramePr>
          <p:nvPr>
            <p:extLst>
              <p:ext uri="{D42A27DB-BD31-4B8C-83A1-F6EECF244321}">
                <p14:modId xmlns:p14="http://schemas.microsoft.com/office/powerpoint/2010/main" val="4252321694"/>
              </p:ext>
            </p:extLst>
          </p:nvPr>
        </p:nvGraphicFramePr>
        <p:xfrm>
          <a:off x="6465411" y="1534677"/>
          <a:ext cx="2386906" cy="1544018"/>
        </p:xfrm>
        <a:graphic>
          <a:graphicData uri="http://schemas.openxmlformats.org/presentationml/2006/ole">
            <mc:AlternateContent xmlns:mc="http://schemas.openxmlformats.org/markup-compatibility/2006">
              <mc:Choice xmlns:v="urn:schemas-microsoft-com:vml" Requires="v">
                <p:oleObj r:id="rId3" imgW="4667931" imgH="3042938" progId="">
                  <p:embed/>
                </p:oleObj>
              </mc:Choice>
              <mc:Fallback>
                <p:oleObj r:id="rId3" imgW="4667931" imgH="3042938" progId="">
                  <p:embed/>
                  <p:pic>
                    <p:nvPicPr>
                      <p:cNvPr id="6" name="Объект 5">
                        <a:extLst>
                          <a:ext uri="{FF2B5EF4-FFF2-40B4-BE49-F238E27FC236}">
                            <a16:creationId xmlns:a16="http://schemas.microsoft.com/office/drawing/2014/main" id="{D425A8C0-BF59-DC02-9168-CD494705DE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5411" y="1534677"/>
                        <a:ext cx="2386906" cy="1544018"/>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1C547F71-648A-EDE6-EF05-7012385E5E03}"/>
              </a:ext>
            </a:extLst>
          </p:cNvPr>
          <p:cNvSpPr txBox="1"/>
          <p:nvPr/>
        </p:nvSpPr>
        <p:spPr>
          <a:xfrm>
            <a:off x="395680" y="2147983"/>
            <a:ext cx="806631" cy="461665"/>
          </a:xfrm>
          <a:prstGeom prst="rect">
            <a:avLst/>
          </a:prstGeom>
          <a:noFill/>
        </p:spPr>
        <p:txBody>
          <a:bodyPr wrap="none" rtlCol="0">
            <a:spAutoFit/>
          </a:bodyPr>
          <a:lstStyle/>
          <a:p>
            <a:r>
              <a:rPr lang="en-US" sz="2400" b="1" dirty="0"/>
              <a:t>2019</a:t>
            </a:r>
            <a:endParaRPr lang="ru-RU" sz="2400" b="1" dirty="0"/>
          </a:p>
        </p:txBody>
      </p:sp>
      <p:pic>
        <p:nvPicPr>
          <p:cNvPr id="8" name="Рисунок 7">
            <a:extLst>
              <a:ext uri="{FF2B5EF4-FFF2-40B4-BE49-F238E27FC236}">
                <a16:creationId xmlns:a16="http://schemas.microsoft.com/office/drawing/2014/main" id="{B1CE61EB-9D2F-954E-FED2-987E9D437F36}"/>
              </a:ext>
            </a:extLst>
          </p:cNvPr>
          <p:cNvPicPr>
            <a:picLocks noChangeAspect="1"/>
          </p:cNvPicPr>
          <p:nvPr/>
        </p:nvPicPr>
        <p:blipFill>
          <a:blip r:embed="rId5"/>
          <a:stretch>
            <a:fillRect/>
          </a:stretch>
        </p:blipFill>
        <p:spPr>
          <a:xfrm>
            <a:off x="2601014" y="1541208"/>
            <a:ext cx="1150745" cy="1636402"/>
          </a:xfrm>
          <a:prstGeom prst="rect">
            <a:avLst/>
          </a:prstGeom>
        </p:spPr>
      </p:pic>
      <p:grpSp>
        <p:nvGrpSpPr>
          <p:cNvPr id="4" name="Группа 3">
            <a:extLst>
              <a:ext uri="{FF2B5EF4-FFF2-40B4-BE49-F238E27FC236}">
                <a16:creationId xmlns:a16="http://schemas.microsoft.com/office/drawing/2014/main" id="{2A510385-02E0-72A8-F463-E09F4663694A}"/>
              </a:ext>
            </a:extLst>
          </p:cNvPr>
          <p:cNvGrpSpPr/>
          <p:nvPr/>
        </p:nvGrpSpPr>
        <p:grpSpPr>
          <a:xfrm>
            <a:off x="6466360" y="1191553"/>
            <a:ext cx="2782183" cy="2085013"/>
            <a:chOff x="6466360" y="1191553"/>
            <a:chExt cx="2782183" cy="2085013"/>
          </a:xfrm>
        </p:grpSpPr>
        <p:pic>
          <p:nvPicPr>
            <p:cNvPr id="10" name="Рисунок 9">
              <a:extLst>
                <a:ext uri="{FF2B5EF4-FFF2-40B4-BE49-F238E27FC236}">
                  <a16:creationId xmlns:a16="http://schemas.microsoft.com/office/drawing/2014/main" id="{E196C8EC-CD67-7991-0281-93344C403189}"/>
                </a:ext>
              </a:extLst>
            </p:cNvPr>
            <p:cNvPicPr>
              <a:picLocks noChangeAspect="1"/>
            </p:cNvPicPr>
            <p:nvPr/>
          </p:nvPicPr>
          <p:blipFill>
            <a:blip r:embed="rId6"/>
            <a:stretch>
              <a:fillRect/>
            </a:stretch>
          </p:blipFill>
          <p:spPr>
            <a:xfrm>
              <a:off x="6765448" y="1191553"/>
              <a:ext cx="2249619" cy="2085013"/>
            </a:xfrm>
            <a:prstGeom prst="rect">
              <a:avLst/>
            </a:prstGeom>
          </p:spPr>
        </p:pic>
        <p:sp>
          <p:nvSpPr>
            <p:cNvPr id="11" name="Прямоугольник 10">
              <a:extLst>
                <a:ext uri="{FF2B5EF4-FFF2-40B4-BE49-F238E27FC236}">
                  <a16:creationId xmlns:a16="http://schemas.microsoft.com/office/drawing/2014/main" id="{D904F939-B4C8-08E9-4A00-90C3B77308A7}"/>
                </a:ext>
              </a:extLst>
            </p:cNvPr>
            <p:cNvSpPr/>
            <p:nvPr/>
          </p:nvSpPr>
          <p:spPr>
            <a:xfrm rot="18946480">
              <a:off x="6466360" y="2123035"/>
              <a:ext cx="2782183" cy="27367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4" name="TextBox 13">
            <a:extLst>
              <a:ext uri="{FF2B5EF4-FFF2-40B4-BE49-F238E27FC236}">
                <a16:creationId xmlns:a16="http://schemas.microsoft.com/office/drawing/2014/main" id="{27EA72A3-2A46-03FD-EE4E-E19B47F447B5}"/>
              </a:ext>
            </a:extLst>
          </p:cNvPr>
          <p:cNvSpPr txBox="1"/>
          <p:nvPr/>
        </p:nvSpPr>
        <p:spPr>
          <a:xfrm>
            <a:off x="8882004" y="1566691"/>
            <a:ext cx="3123656" cy="1200329"/>
          </a:xfrm>
          <a:prstGeom prst="rect">
            <a:avLst/>
          </a:prstGeom>
          <a:noFill/>
        </p:spPr>
        <p:txBody>
          <a:bodyPr wrap="square">
            <a:spAutoFit/>
          </a:bodyPr>
          <a:lstStyle/>
          <a:p>
            <a:r>
              <a:rPr lang="en-US" dirty="0"/>
              <a:t>The main problem, according to NIKIET, is the impossibility of justifying the horizontal arrangement of fuel rods</a:t>
            </a:r>
            <a:r>
              <a:rPr lang="ru-RU" dirty="0"/>
              <a:t>.</a:t>
            </a:r>
          </a:p>
        </p:txBody>
      </p:sp>
      <p:sp>
        <p:nvSpPr>
          <p:cNvPr id="16" name="Стрелка: вниз 15">
            <a:extLst>
              <a:ext uri="{FF2B5EF4-FFF2-40B4-BE49-F238E27FC236}">
                <a16:creationId xmlns:a16="http://schemas.microsoft.com/office/drawing/2014/main" id="{E65F4119-FC9E-D84A-8078-B8DB385DC387}"/>
              </a:ext>
            </a:extLst>
          </p:cNvPr>
          <p:cNvSpPr/>
          <p:nvPr/>
        </p:nvSpPr>
        <p:spPr>
          <a:xfrm rot="18587798">
            <a:off x="5808053" y="2650750"/>
            <a:ext cx="333103" cy="2241315"/>
          </a:xfrm>
          <a:prstGeom prst="downArrow">
            <a:avLst/>
          </a:prstGeom>
          <a:solidFill>
            <a:srgbClr val="3C62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елка: вниз 16">
            <a:extLst>
              <a:ext uri="{FF2B5EF4-FFF2-40B4-BE49-F238E27FC236}">
                <a16:creationId xmlns:a16="http://schemas.microsoft.com/office/drawing/2014/main" id="{2546B37A-8C4B-0AF6-6989-114E0DA0EFB0}"/>
              </a:ext>
            </a:extLst>
          </p:cNvPr>
          <p:cNvSpPr/>
          <p:nvPr/>
        </p:nvSpPr>
        <p:spPr>
          <a:xfrm rot="3885527">
            <a:off x="3100130" y="2527091"/>
            <a:ext cx="333103" cy="1614430"/>
          </a:xfrm>
          <a:prstGeom prst="downArrow">
            <a:avLst/>
          </a:prstGeom>
          <a:solidFill>
            <a:srgbClr val="3C62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70550A66-A4E6-915B-F65A-D78CFE407B8A}"/>
              </a:ext>
            </a:extLst>
          </p:cNvPr>
          <p:cNvPicPr>
            <a:picLocks noChangeAspect="1"/>
          </p:cNvPicPr>
          <p:nvPr/>
        </p:nvPicPr>
        <p:blipFill>
          <a:blip r:embed="rId2" cstate="print"/>
          <a:stretch>
            <a:fillRect/>
          </a:stretch>
        </p:blipFill>
        <p:spPr>
          <a:xfrm>
            <a:off x="6951398" y="3973944"/>
            <a:ext cx="2184179" cy="1772151"/>
          </a:xfrm>
          <a:prstGeom prst="rect">
            <a:avLst/>
          </a:prstGeom>
        </p:spPr>
      </p:pic>
      <p:sp>
        <p:nvSpPr>
          <p:cNvPr id="19" name="Прямоугольник 18">
            <a:extLst>
              <a:ext uri="{FF2B5EF4-FFF2-40B4-BE49-F238E27FC236}">
                <a16:creationId xmlns:a16="http://schemas.microsoft.com/office/drawing/2014/main" id="{268DA7F9-8C29-F347-8B08-6B549E6C4ADB}"/>
              </a:ext>
            </a:extLst>
          </p:cNvPr>
          <p:cNvSpPr/>
          <p:nvPr/>
        </p:nvSpPr>
        <p:spPr>
          <a:xfrm rot="18946480">
            <a:off x="6704649" y="4741980"/>
            <a:ext cx="2782183" cy="27367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a:extLst>
              <a:ext uri="{FF2B5EF4-FFF2-40B4-BE49-F238E27FC236}">
                <a16:creationId xmlns:a16="http://schemas.microsoft.com/office/drawing/2014/main" id="{4B14CAC1-2EFB-816C-CB75-6AB7ACCD8BC7}"/>
              </a:ext>
            </a:extLst>
          </p:cNvPr>
          <p:cNvSpPr/>
          <p:nvPr/>
        </p:nvSpPr>
        <p:spPr>
          <a:xfrm rot="2733832">
            <a:off x="6704648" y="4706420"/>
            <a:ext cx="2782183" cy="27367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a:extLst>
              <a:ext uri="{FF2B5EF4-FFF2-40B4-BE49-F238E27FC236}">
                <a16:creationId xmlns:a16="http://schemas.microsoft.com/office/drawing/2014/main" id="{C5EA432C-B6DB-B749-4D1A-3691972205F5}"/>
              </a:ext>
            </a:extLst>
          </p:cNvPr>
          <p:cNvSpPr txBox="1"/>
          <p:nvPr/>
        </p:nvSpPr>
        <p:spPr>
          <a:xfrm>
            <a:off x="9298952" y="3472105"/>
            <a:ext cx="2937446" cy="2308324"/>
          </a:xfrm>
          <a:prstGeom prst="rect">
            <a:avLst/>
          </a:prstGeom>
          <a:noFill/>
        </p:spPr>
        <p:txBody>
          <a:bodyPr wrap="square">
            <a:spAutoFit/>
          </a:bodyPr>
          <a:lstStyle/>
          <a:p>
            <a:r>
              <a:rPr lang="en-US" dirty="0"/>
              <a:t>Instability of the accelerator operation can lead to the appearance of a pulse that goes beyond the design limits. To date, there is no technology for creating a stable high-current linear proton accelerator.</a:t>
            </a:r>
            <a:endParaRPr lang="ru-RU" dirty="0"/>
          </a:p>
        </p:txBody>
      </p:sp>
      <p:sp>
        <p:nvSpPr>
          <p:cNvPr id="24" name="TextBox 23">
            <a:extLst>
              <a:ext uri="{FF2B5EF4-FFF2-40B4-BE49-F238E27FC236}">
                <a16:creationId xmlns:a16="http://schemas.microsoft.com/office/drawing/2014/main" id="{3303A9D2-E324-0826-4FE7-D3B75E19A26E}"/>
              </a:ext>
            </a:extLst>
          </p:cNvPr>
          <p:cNvSpPr txBox="1"/>
          <p:nvPr/>
        </p:nvSpPr>
        <p:spPr>
          <a:xfrm>
            <a:off x="2475203" y="3658301"/>
            <a:ext cx="2844097" cy="1754326"/>
          </a:xfrm>
          <a:prstGeom prst="rect">
            <a:avLst/>
          </a:prstGeom>
          <a:noFill/>
        </p:spPr>
        <p:txBody>
          <a:bodyPr wrap="square">
            <a:spAutoFit/>
          </a:bodyPr>
          <a:lstStyle/>
          <a:p>
            <a:r>
              <a:rPr lang="en-US" dirty="0"/>
              <a:t>Concept was developed by NIKIET in 2019. It was supported as a streamline by the 51st meeting of PAC for Condensed Matter Physics on June 20, 2020</a:t>
            </a:r>
            <a:endParaRPr lang="ru-RU" dirty="0"/>
          </a:p>
        </p:txBody>
      </p:sp>
      <p:pic>
        <p:nvPicPr>
          <p:cNvPr id="25" name="Рисунок 24" descr="D:\work\ИБР\ИБР-4\IBR-3D\28.03\react_v_betone.tif">
            <a:extLst>
              <a:ext uri="{FF2B5EF4-FFF2-40B4-BE49-F238E27FC236}">
                <a16:creationId xmlns:a16="http://schemas.microsoft.com/office/drawing/2014/main" id="{4282D7BD-2CD5-6B69-2C9D-B728A4FF0BFC}"/>
              </a:ext>
            </a:extLst>
          </p:cNvPr>
          <p:cNvPicPr>
            <a:picLocks noChangeAspect="1"/>
          </p:cNvPicPr>
          <p:nvPr/>
        </p:nvPicPr>
        <p:blipFill>
          <a:blip r:embed="rId7" cstate="print"/>
          <a:srcRect/>
          <a:stretch>
            <a:fillRect/>
          </a:stretch>
        </p:blipFill>
        <p:spPr bwMode="auto">
          <a:xfrm>
            <a:off x="572827" y="3169375"/>
            <a:ext cx="1760900" cy="3158830"/>
          </a:xfrm>
          <a:prstGeom prst="rect">
            <a:avLst/>
          </a:prstGeom>
          <a:noFill/>
          <a:ln w="9525">
            <a:noFill/>
            <a:miter lim="800000"/>
            <a:headEnd/>
            <a:tailEnd/>
          </a:ln>
        </p:spPr>
      </p:pic>
      <p:sp>
        <p:nvSpPr>
          <p:cNvPr id="27" name="TextBox 26">
            <a:extLst>
              <a:ext uri="{FF2B5EF4-FFF2-40B4-BE49-F238E27FC236}">
                <a16:creationId xmlns:a16="http://schemas.microsoft.com/office/drawing/2014/main" id="{0AE0B099-68EB-7DDD-51DA-D575FD712416}"/>
              </a:ext>
            </a:extLst>
          </p:cNvPr>
          <p:cNvSpPr txBox="1"/>
          <p:nvPr/>
        </p:nvSpPr>
        <p:spPr>
          <a:xfrm>
            <a:off x="233671" y="795852"/>
            <a:ext cx="11724658" cy="646331"/>
          </a:xfrm>
          <a:prstGeom prst="rect">
            <a:avLst/>
          </a:prstGeom>
          <a:noFill/>
        </p:spPr>
        <p:txBody>
          <a:bodyPr wrap="square">
            <a:spAutoFit/>
          </a:bodyPr>
          <a:lstStyle/>
          <a:p>
            <a:r>
              <a:rPr lang="en-US" dirty="0"/>
              <a:t>New Theme “Development of the Conceptual Design of a New Advanced Neutron Source at JINR” </a:t>
            </a:r>
            <a:br>
              <a:rPr lang="en-US" dirty="0"/>
            </a:br>
            <a:r>
              <a:rPr lang="en-US" dirty="0"/>
              <a:t>50th Meeting of the PAC for Condensed Matter Physics, 17 June 2019</a:t>
            </a:r>
            <a:endParaRPr lang="ru-RU" dirty="0"/>
          </a:p>
        </p:txBody>
      </p:sp>
      <p:sp>
        <p:nvSpPr>
          <p:cNvPr id="15" name="TextBox 14">
            <a:extLst>
              <a:ext uri="{FF2B5EF4-FFF2-40B4-BE49-F238E27FC236}">
                <a16:creationId xmlns:a16="http://schemas.microsoft.com/office/drawing/2014/main" id="{9EF3329C-4292-B3E0-BBF0-7569C3E31FDB}"/>
              </a:ext>
            </a:extLst>
          </p:cNvPr>
          <p:cNvSpPr txBox="1"/>
          <p:nvPr/>
        </p:nvSpPr>
        <p:spPr>
          <a:xfrm>
            <a:off x="2564178" y="5370951"/>
            <a:ext cx="4051816" cy="1169551"/>
          </a:xfrm>
          <a:prstGeom prst="rect">
            <a:avLst/>
          </a:prstGeom>
          <a:noFill/>
        </p:spPr>
        <p:txBody>
          <a:bodyPr wrap="square">
            <a:spAutoFit/>
          </a:bodyPr>
          <a:lstStyle/>
          <a:p>
            <a:r>
              <a:rPr lang="ru-RU" sz="1400" dirty="0"/>
              <a:t>«</a:t>
            </a:r>
            <a:r>
              <a:rPr lang="en-US" sz="1400" dirty="0"/>
              <a:t>... the determining factor for the feasibility of the project is the production of fuel based on neptunium nitride... A difficult issue is the creation of an effective control system. In addition, it is important to determine the problems of dynamic instability...</a:t>
            </a:r>
            <a:r>
              <a:rPr lang="ru-RU" sz="1400" dirty="0"/>
              <a:t>»</a:t>
            </a:r>
          </a:p>
        </p:txBody>
      </p:sp>
      <p:sp>
        <p:nvSpPr>
          <p:cNvPr id="23" name="TextBox 22">
            <a:extLst>
              <a:ext uri="{FF2B5EF4-FFF2-40B4-BE49-F238E27FC236}">
                <a16:creationId xmlns:a16="http://schemas.microsoft.com/office/drawing/2014/main" id="{9FA869B2-22B8-1473-DC85-1E364394BCE2}"/>
              </a:ext>
            </a:extLst>
          </p:cNvPr>
          <p:cNvSpPr txBox="1"/>
          <p:nvPr/>
        </p:nvSpPr>
        <p:spPr>
          <a:xfrm>
            <a:off x="7591153" y="5900595"/>
            <a:ext cx="4367176" cy="461665"/>
          </a:xfrm>
          <a:prstGeom prst="rect">
            <a:avLst/>
          </a:prstGeom>
          <a:noFill/>
        </p:spPr>
        <p:txBody>
          <a:bodyPr wrap="square">
            <a:spAutoFit/>
          </a:bodyPr>
          <a:lstStyle/>
          <a:p>
            <a:r>
              <a:rPr lang="en-US" sz="1200" i="1" dirty="0" err="1"/>
              <a:t>Rzyanin</a:t>
            </a:r>
            <a:r>
              <a:rPr lang="en-US" sz="1200" i="1" dirty="0"/>
              <a:t> M. V., </a:t>
            </a:r>
            <a:r>
              <a:rPr lang="en-US" sz="1200" i="1" dirty="0" err="1"/>
              <a:t>Shabalin</a:t>
            </a:r>
            <a:r>
              <a:rPr lang="en-US" sz="1200" i="1" dirty="0"/>
              <a:t> E. P. JINR Preprint P3-2019-8 </a:t>
            </a:r>
            <a:endParaRPr lang="ru-RU" sz="1200" i="1" dirty="0"/>
          </a:p>
          <a:p>
            <a:r>
              <a:rPr lang="en-US" sz="1200" b="1" i="1" dirty="0"/>
              <a:t>On the Issue of Stability and Safety of the </a:t>
            </a:r>
            <a:r>
              <a:rPr lang="en-US" sz="1200" b="1" i="1" dirty="0" err="1"/>
              <a:t>Superbooster</a:t>
            </a:r>
            <a:r>
              <a:rPr lang="en-US" sz="1200" b="1" i="1" dirty="0"/>
              <a:t> </a:t>
            </a:r>
            <a:r>
              <a:rPr lang="ru-RU" sz="1200" b="1" i="1" dirty="0"/>
              <a:t>«</a:t>
            </a:r>
            <a:r>
              <a:rPr lang="en-US" sz="1200" b="1" i="1" dirty="0" err="1"/>
              <a:t>Neptun</a:t>
            </a:r>
            <a:r>
              <a:rPr lang="ru-RU" sz="1200" b="1" i="1" dirty="0"/>
              <a:t>»</a:t>
            </a:r>
          </a:p>
        </p:txBody>
      </p:sp>
    </p:spTree>
    <p:extLst>
      <p:ext uri="{BB962C8B-B14F-4D97-AF65-F5344CB8AC3E}">
        <p14:creationId xmlns:p14="http://schemas.microsoft.com/office/powerpoint/2010/main" val="4014726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r>
              <a:rPr lang="ru-RU"/>
              <a:t>24.06.2024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7</a:t>
            </a:fld>
            <a:endParaRPr lang="ru-RU"/>
          </a:p>
        </p:txBody>
      </p:sp>
      <p:sp>
        <p:nvSpPr>
          <p:cNvPr id="3" name="Нижний колонтитул 2">
            <a:extLst>
              <a:ext uri="{FF2B5EF4-FFF2-40B4-BE49-F238E27FC236}">
                <a16:creationId xmlns:a16="http://schemas.microsoft.com/office/drawing/2014/main" id="{9D2DED0A-7DFF-103C-86A3-FE01EA3E88C7}"/>
              </a:ext>
            </a:extLst>
          </p:cNvPr>
          <p:cNvSpPr>
            <a:spLocks noGrp="1"/>
          </p:cNvSpPr>
          <p:nvPr>
            <p:ph type="ftr" sz="quarter" idx="11"/>
          </p:nvPr>
        </p:nvSpPr>
        <p:spPr/>
        <p:txBody>
          <a:bodyPr/>
          <a:lstStyle/>
          <a:p>
            <a:r>
              <a:rPr lang="en-US"/>
              <a:t>59th meeting of the PAC for Condensed Matter Physics</a:t>
            </a:r>
            <a:endParaRPr lang="ru-RU" dirty="0"/>
          </a:p>
        </p:txBody>
      </p:sp>
      <p:pic>
        <p:nvPicPr>
          <p:cNvPr id="5" name="Рисунок 4">
            <a:extLst>
              <a:ext uri="{FF2B5EF4-FFF2-40B4-BE49-F238E27FC236}">
                <a16:creationId xmlns:a16="http://schemas.microsoft.com/office/drawing/2014/main" id="{9A607FD3-B1A1-CC23-9883-53010243F2E3}"/>
              </a:ext>
            </a:extLst>
          </p:cNvPr>
          <p:cNvPicPr>
            <a:picLocks noChangeAspect="1"/>
          </p:cNvPicPr>
          <p:nvPr/>
        </p:nvPicPr>
        <p:blipFill>
          <a:blip r:embed="rId2"/>
          <a:stretch>
            <a:fillRect/>
          </a:stretch>
        </p:blipFill>
        <p:spPr>
          <a:xfrm>
            <a:off x="854614" y="1065749"/>
            <a:ext cx="3032063" cy="5434632"/>
          </a:xfrm>
          <a:prstGeom prst="rect">
            <a:avLst/>
          </a:prstGeom>
        </p:spPr>
      </p:pic>
      <p:sp>
        <p:nvSpPr>
          <p:cNvPr id="7" name="TextBox 6">
            <a:extLst>
              <a:ext uri="{FF2B5EF4-FFF2-40B4-BE49-F238E27FC236}">
                <a16:creationId xmlns:a16="http://schemas.microsoft.com/office/drawing/2014/main" id="{08F9A395-C7ED-2C74-BA29-8B4607B43598}"/>
              </a:ext>
            </a:extLst>
          </p:cNvPr>
          <p:cNvSpPr txBox="1"/>
          <p:nvPr/>
        </p:nvSpPr>
        <p:spPr>
          <a:xfrm>
            <a:off x="4125951" y="849576"/>
            <a:ext cx="8128802" cy="707886"/>
          </a:xfrm>
          <a:prstGeom prst="rect">
            <a:avLst/>
          </a:prstGeom>
          <a:noFill/>
        </p:spPr>
        <p:txBody>
          <a:bodyPr wrap="square">
            <a:spAutoFit/>
          </a:bodyPr>
          <a:lstStyle/>
          <a:p>
            <a:r>
              <a:rPr lang="en-US" sz="2000" dirty="0"/>
              <a:t>NIKIET (Chief Designer) has prepared a technical proposal for the reactor and 4 variants of its core configuration (different arrangement of fuel rods).</a:t>
            </a:r>
          </a:p>
        </p:txBody>
      </p:sp>
      <p:sp>
        <p:nvSpPr>
          <p:cNvPr id="6" name="TextBox 5">
            <a:extLst>
              <a:ext uri="{FF2B5EF4-FFF2-40B4-BE49-F238E27FC236}">
                <a16:creationId xmlns:a16="http://schemas.microsoft.com/office/drawing/2014/main" id="{4D782986-84E7-CE69-5900-A0EC37A6019C}"/>
              </a:ext>
            </a:extLst>
          </p:cNvPr>
          <p:cNvSpPr txBox="1"/>
          <p:nvPr/>
        </p:nvSpPr>
        <p:spPr>
          <a:xfrm>
            <a:off x="38841" y="2136831"/>
            <a:ext cx="1051891" cy="461665"/>
          </a:xfrm>
          <a:prstGeom prst="rect">
            <a:avLst/>
          </a:prstGeom>
          <a:noFill/>
        </p:spPr>
        <p:txBody>
          <a:bodyPr wrap="none" rtlCol="0">
            <a:spAutoFit/>
          </a:bodyPr>
          <a:lstStyle/>
          <a:p>
            <a:r>
              <a:rPr lang="en-US" sz="2400" b="1" dirty="0"/>
              <a:t>2020…</a:t>
            </a:r>
            <a:endParaRPr lang="ru-RU" sz="2400" b="1" dirty="0"/>
          </a:p>
        </p:txBody>
      </p:sp>
      <p:sp>
        <p:nvSpPr>
          <p:cNvPr id="9" name="TextBox 8">
            <a:extLst>
              <a:ext uri="{FF2B5EF4-FFF2-40B4-BE49-F238E27FC236}">
                <a16:creationId xmlns:a16="http://schemas.microsoft.com/office/drawing/2014/main" id="{D77A5C34-5C6B-7800-22CA-C4D25547F298}"/>
              </a:ext>
            </a:extLst>
          </p:cNvPr>
          <p:cNvSpPr txBox="1"/>
          <p:nvPr/>
        </p:nvSpPr>
        <p:spPr>
          <a:xfrm>
            <a:off x="4125950" y="1505154"/>
            <a:ext cx="7813499" cy="3323987"/>
          </a:xfrm>
          <a:prstGeom prst="rect">
            <a:avLst/>
          </a:prstGeom>
          <a:noFill/>
        </p:spPr>
        <p:txBody>
          <a:bodyPr wrap="square">
            <a:spAutoFit/>
          </a:bodyPr>
          <a:lstStyle/>
          <a:p>
            <a:r>
              <a:rPr lang="en-US" sz="2000" b="1" dirty="0"/>
              <a:t>2020-2024</a:t>
            </a:r>
          </a:p>
          <a:p>
            <a:pPr marL="285750" indent="-285750">
              <a:spcAft>
                <a:spcPts val="600"/>
              </a:spcAft>
              <a:buFont typeface="Arial" panose="020B0604020202020204" pitchFamily="34" charset="0"/>
              <a:buChar char="•"/>
            </a:pPr>
            <a:r>
              <a:rPr lang="en-US" sz="2000" dirty="0"/>
              <a:t>Work on the problem of reactor stability. Study of the phenomenon of dynamic bending of fuel rods. </a:t>
            </a:r>
          </a:p>
          <a:p>
            <a:pPr marL="285750" indent="-285750">
              <a:spcAft>
                <a:spcPts val="600"/>
              </a:spcAft>
              <a:buFont typeface="Arial" panose="020B0604020202020204" pitchFamily="34" charset="0"/>
              <a:buChar char="•"/>
            </a:pPr>
            <a:r>
              <a:rPr lang="en-US" sz="2000" dirty="0"/>
              <a:t>Discussion with Chief Designer of a possible core configuration: a single fuel</a:t>
            </a:r>
            <a:r>
              <a:rPr lang="ru-RU" sz="2000" dirty="0"/>
              <a:t> </a:t>
            </a:r>
            <a:r>
              <a:rPr lang="en-US" sz="2000" dirty="0"/>
              <a:t>rod load or a one-piece core allows one to calculate the effect of fuel rod bending on the behavior of the reactor but does not ensure  compliance with nuclear safety requirements.</a:t>
            </a:r>
          </a:p>
          <a:p>
            <a:pPr marL="285750" indent="-285750">
              <a:spcAft>
                <a:spcPts val="600"/>
              </a:spcAft>
              <a:buFont typeface="Arial" panose="020B0604020202020204" pitchFamily="34" charset="0"/>
              <a:buChar char="•"/>
            </a:pPr>
            <a:r>
              <a:rPr lang="en-US" sz="2000" dirty="0"/>
              <a:t>As a result, the type of core assembly has not been finally determined and the search for optimal configuration of fuel assemblies is underway .</a:t>
            </a:r>
            <a:endParaRPr lang="ru-RU" sz="2000" dirty="0"/>
          </a:p>
        </p:txBody>
      </p:sp>
      <p:sp>
        <p:nvSpPr>
          <p:cNvPr id="11" name="TextBox 10">
            <a:extLst>
              <a:ext uri="{FF2B5EF4-FFF2-40B4-BE49-F238E27FC236}">
                <a16:creationId xmlns:a16="http://schemas.microsoft.com/office/drawing/2014/main" id="{41F7310C-B2C3-6E8E-983E-F1DDF71F5CA7}"/>
              </a:ext>
            </a:extLst>
          </p:cNvPr>
          <p:cNvSpPr txBox="1"/>
          <p:nvPr/>
        </p:nvSpPr>
        <p:spPr>
          <a:xfrm>
            <a:off x="5695446" y="4433195"/>
            <a:ext cx="6460705" cy="2246769"/>
          </a:xfrm>
          <a:prstGeom prst="rect">
            <a:avLst/>
          </a:prstGeom>
          <a:noFill/>
        </p:spPr>
        <p:txBody>
          <a:bodyPr wrap="square">
            <a:spAutoFit/>
          </a:bodyPr>
          <a:lstStyle/>
          <a:p>
            <a:pPr marL="176213" indent="-176213"/>
            <a:endParaRPr lang="en-US" sz="1400" i="1" dirty="0">
              <a:solidFill>
                <a:srgbClr val="000000"/>
              </a:solidFill>
            </a:endParaRPr>
          </a:p>
          <a:p>
            <a:pPr marL="176213" indent="-176213"/>
            <a:r>
              <a:rPr lang="en-US" sz="1400" i="1" dirty="0">
                <a:solidFill>
                  <a:srgbClr val="000000"/>
                </a:solidFill>
              </a:rPr>
              <a:t>1. </a:t>
            </a:r>
            <a:r>
              <a:rPr lang="en-US" sz="1400" i="1" dirty="0" err="1">
                <a:solidFill>
                  <a:srgbClr val="000000"/>
                </a:solidFill>
              </a:rPr>
              <a:t>Shabalin</a:t>
            </a:r>
            <a:r>
              <a:rPr lang="en-US" sz="1400" i="1" dirty="0">
                <a:solidFill>
                  <a:srgbClr val="000000"/>
                </a:solidFill>
              </a:rPr>
              <a:t> E. P., </a:t>
            </a:r>
            <a:r>
              <a:rPr lang="en-US" sz="1400" i="1" dirty="0" err="1">
                <a:solidFill>
                  <a:srgbClr val="000000"/>
                </a:solidFill>
              </a:rPr>
              <a:t>Rzyanin</a:t>
            </a:r>
            <a:r>
              <a:rPr lang="en-US" sz="1400" i="1" dirty="0">
                <a:solidFill>
                  <a:srgbClr val="000000"/>
                </a:solidFill>
              </a:rPr>
              <a:t> M. V.</a:t>
            </a:r>
            <a:br>
              <a:rPr lang="en-US" sz="1400" i="1" dirty="0">
                <a:solidFill>
                  <a:srgbClr val="000000"/>
                </a:solidFill>
              </a:rPr>
            </a:br>
            <a:r>
              <a:rPr lang="en-US" sz="1400" i="1" dirty="0">
                <a:solidFill>
                  <a:srgbClr val="000000"/>
                </a:solidFill>
              </a:rPr>
              <a:t>Analysis of the Pulsed Fast Reactor “</a:t>
            </a:r>
            <a:r>
              <a:rPr lang="en-US" sz="1400" i="1" dirty="0" err="1">
                <a:solidFill>
                  <a:srgbClr val="000000"/>
                </a:solidFill>
              </a:rPr>
              <a:t>Neptun</a:t>
            </a:r>
            <a:r>
              <a:rPr lang="en-US" sz="1400" i="1" dirty="0">
                <a:solidFill>
                  <a:srgbClr val="000000"/>
                </a:solidFill>
              </a:rPr>
              <a:t>” Dynamics: Comparison of Calculation Models. JINR Preprint P3-2020-13 </a:t>
            </a:r>
          </a:p>
          <a:p>
            <a:r>
              <a:rPr lang="en-US" sz="1400" i="1" dirty="0"/>
              <a:t>2. </a:t>
            </a:r>
            <a:r>
              <a:rPr lang="en-US" sz="1400" i="1" dirty="0" err="1"/>
              <a:t>Shabalin</a:t>
            </a:r>
            <a:r>
              <a:rPr lang="en-US" sz="1400" i="1" dirty="0"/>
              <a:t> E. P., Hassan A. A., </a:t>
            </a:r>
            <a:r>
              <a:rPr lang="en-US" sz="1400" i="1" dirty="0" err="1"/>
              <a:t>Rzyanin</a:t>
            </a:r>
            <a:r>
              <a:rPr lang="en-US" sz="1400" i="1" dirty="0"/>
              <a:t> M. V., </a:t>
            </a:r>
            <a:r>
              <a:rPr lang="en-US" sz="1400" i="1" dirty="0" err="1"/>
              <a:t>Podlesnyy</a:t>
            </a:r>
            <a:r>
              <a:rPr lang="en-US" sz="1400" i="1" dirty="0"/>
              <a:t> M. M.</a:t>
            </a:r>
          </a:p>
          <a:p>
            <a:pPr marL="176213"/>
            <a:r>
              <a:rPr lang="en-US" sz="1400" i="1" dirty="0"/>
              <a:t>Method of Reducing the Level of Power Oscillation in the Pulsed Reactor «Neptune»</a:t>
            </a:r>
          </a:p>
          <a:p>
            <a:pPr marL="176213"/>
            <a:r>
              <a:rPr lang="en-US" sz="1400" i="1" dirty="0"/>
              <a:t>PEPAN Letters (Ru: </a:t>
            </a:r>
            <a:r>
              <a:rPr lang="ru-RU" sz="1400" i="1" dirty="0">
                <a:solidFill>
                  <a:srgbClr val="000000"/>
                </a:solidFill>
              </a:rPr>
              <a:t>2021. Т. 18, № 3(235). </a:t>
            </a:r>
            <a:r>
              <a:rPr lang="en-US" sz="1400" i="1" dirty="0">
                <a:solidFill>
                  <a:srgbClr val="000000"/>
                </a:solidFill>
              </a:rPr>
              <a:t>p</a:t>
            </a:r>
            <a:r>
              <a:rPr lang="ru-RU" sz="1400" i="1" dirty="0">
                <a:solidFill>
                  <a:srgbClr val="000000"/>
                </a:solidFill>
              </a:rPr>
              <a:t>. 283–296</a:t>
            </a:r>
            <a:r>
              <a:rPr lang="en-US" sz="1400" i="1" dirty="0"/>
              <a:t>)</a:t>
            </a:r>
          </a:p>
          <a:p>
            <a:r>
              <a:rPr lang="en-US" sz="1400" i="1" dirty="0"/>
              <a:t>3. </a:t>
            </a:r>
            <a:r>
              <a:rPr lang="en-US" sz="1400" i="1" dirty="0" err="1"/>
              <a:t>Shabalin</a:t>
            </a:r>
            <a:r>
              <a:rPr lang="en-US" sz="1400" i="1" dirty="0"/>
              <a:t> E. P. </a:t>
            </a:r>
          </a:p>
          <a:p>
            <a:pPr indent="176213"/>
            <a:r>
              <a:rPr lang="en-US" sz="1400" i="1" dirty="0"/>
              <a:t>Three Particular Properties of Periodically Pulsed Reactor Dynamics </a:t>
            </a:r>
          </a:p>
          <a:p>
            <a:pPr indent="176213"/>
            <a:r>
              <a:rPr lang="en-US" sz="1400" i="1" dirty="0">
                <a:solidFill>
                  <a:srgbClr val="000000"/>
                </a:solidFill>
              </a:rPr>
              <a:t>JINR Preprint </a:t>
            </a:r>
            <a:r>
              <a:rPr lang="en-US" sz="1400" i="1" dirty="0"/>
              <a:t>P13-2022-36</a:t>
            </a:r>
          </a:p>
        </p:txBody>
      </p:sp>
    </p:spTree>
    <p:extLst>
      <p:ext uri="{BB962C8B-B14F-4D97-AF65-F5344CB8AC3E}">
        <p14:creationId xmlns:p14="http://schemas.microsoft.com/office/powerpoint/2010/main" val="3814939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BEB89EB8-0C5A-10B5-398C-B2CD08DC96E5}"/>
              </a:ext>
            </a:extLst>
          </p:cNvPr>
          <p:cNvSpPr>
            <a:spLocks noGrp="1"/>
          </p:cNvSpPr>
          <p:nvPr>
            <p:ph type="dt" sz="half" idx="10"/>
          </p:nvPr>
        </p:nvSpPr>
        <p:spPr/>
        <p:txBody>
          <a:bodyPr/>
          <a:lstStyle/>
          <a:p>
            <a:r>
              <a:rPr lang="ru-RU"/>
              <a:t>24.06.2024</a:t>
            </a:r>
          </a:p>
        </p:txBody>
      </p:sp>
      <p:sp>
        <p:nvSpPr>
          <p:cNvPr id="5" name="Нижний колонтитул 4">
            <a:extLst>
              <a:ext uri="{FF2B5EF4-FFF2-40B4-BE49-F238E27FC236}">
                <a16:creationId xmlns:a16="http://schemas.microsoft.com/office/drawing/2014/main" id="{263ED7E6-C3FA-304B-D615-1C646D4541F6}"/>
              </a:ext>
            </a:extLst>
          </p:cNvPr>
          <p:cNvSpPr>
            <a:spLocks noGrp="1"/>
          </p:cNvSpPr>
          <p:nvPr>
            <p:ph type="ftr" sz="quarter" idx="11"/>
          </p:nvPr>
        </p:nvSpPr>
        <p:spPr/>
        <p:txBody>
          <a:bodyPr/>
          <a:lstStyle/>
          <a:p>
            <a:r>
              <a:rPr lang="en-US"/>
              <a:t>59th meeting of the PAC for Condensed Matter Physics</a:t>
            </a:r>
            <a:endParaRPr lang="ru-RU"/>
          </a:p>
        </p:txBody>
      </p:sp>
      <p:sp>
        <p:nvSpPr>
          <p:cNvPr id="6" name="Номер слайда 5">
            <a:extLst>
              <a:ext uri="{FF2B5EF4-FFF2-40B4-BE49-F238E27FC236}">
                <a16:creationId xmlns:a16="http://schemas.microsoft.com/office/drawing/2014/main" id="{17ADA204-628E-EFA0-8A29-FE3B47B92D9A}"/>
              </a:ext>
            </a:extLst>
          </p:cNvPr>
          <p:cNvSpPr>
            <a:spLocks noGrp="1"/>
          </p:cNvSpPr>
          <p:nvPr>
            <p:ph type="sldNum" sz="quarter" idx="12"/>
          </p:nvPr>
        </p:nvSpPr>
        <p:spPr/>
        <p:txBody>
          <a:bodyPr/>
          <a:lstStyle/>
          <a:p>
            <a:fld id="{A8EBAC1C-CC7F-4E88-9759-5217FD4A440E}" type="slidenum">
              <a:rPr lang="ru-RU" smtClean="0"/>
              <a:t>8</a:t>
            </a:fld>
            <a:endParaRPr lang="ru-RU"/>
          </a:p>
        </p:txBody>
      </p:sp>
      <p:grpSp>
        <p:nvGrpSpPr>
          <p:cNvPr id="2" name="Group 82">
            <a:extLst>
              <a:ext uri="{FF2B5EF4-FFF2-40B4-BE49-F238E27FC236}">
                <a16:creationId xmlns:a16="http://schemas.microsoft.com/office/drawing/2014/main" id="{E6BEA5AC-66E7-7A55-BB48-0D352ADCE6B3}"/>
              </a:ext>
            </a:extLst>
          </p:cNvPr>
          <p:cNvGrpSpPr/>
          <p:nvPr/>
        </p:nvGrpSpPr>
        <p:grpSpPr>
          <a:xfrm>
            <a:off x="3240996" y="1051895"/>
            <a:ext cx="2270792" cy="1244784"/>
            <a:chOff x="914830" y="744998"/>
            <a:chExt cx="1820272" cy="995602"/>
          </a:xfrm>
        </p:grpSpPr>
        <p:sp>
          <p:nvSpPr>
            <p:cNvPr id="3" name="TextBox 2">
              <a:extLst>
                <a:ext uri="{FF2B5EF4-FFF2-40B4-BE49-F238E27FC236}">
                  <a16:creationId xmlns:a16="http://schemas.microsoft.com/office/drawing/2014/main" id="{5B601921-E5B8-A4DE-29B1-6078E2D1AB72}"/>
                </a:ext>
              </a:extLst>
            </p:cNvPr>
            <p:cNvSpPr txBox="1"/>
            <p:nvPr/>
          </p:nvSpPr>
          <p:spPr>
            <a:xfrm>
              <a:off x="914830" y="744998"/>
              <a:ext cx="597631" cy="341632"/>
            </a:xfrm>
            <a:prstGeom prst="rect">
              <a:avLst/>
            </a:prstGeom>
            <a:noFill/>
          </p:spPr>
          <p:txBody>
            <a:bodyPr wrap="square" rtlCol="0">
              <a:spAutoFit/>
            </a:bodyPr>
            <a:lstStyle/>
            <a:p>
              <a:pPr algn="l">
                <a:lnSpc>
                  <a:spcPct val="90000"/>
                </a:lnSpc>
              </a:pPr>
              <a:r>
                <a:rPr lang="en-US" dirty="0">
                  <a:solidFill>
                    <a:srgbClr val="0188CC"/>
                  </a:solidFill>
                </a:rPr>
                <a:t>USA</a:t>
              </a:r>
            </a:p>
          </p:txBody>
        </p:sp>
        <p:sp>
          <p:nvSpPr>
            <p:cNvPr id="7" name="TextBox 6">
              <a:extLst>
                <a:ext uri="{FF2B5EF4-FFF2-40B4-BE49-F238E27FC236}">
                  <a16:creationId xmlns:a16="http://schemas.microsoft.com/office/drawing/2014/main" id="{821CE84D-FDF9-AB0E-E4B3-6AC3A62A4EB2}"/>
                </a:ext>
              </a:extLst>
            </p:cNvPr>
            <p:cNvSpPr txBox="1"/>
            <p:nvPr/>
          </p:nvSpPr>
          <p:spPr>
            <a:xfrm>
              <a:off x="917762" y="940281"/>
              <a:ext cx="597631" cy="341632"/>
            </a:xfrm>
            <a:prstGeom prst="rect">
              <a:avLst/>
            </a:prstGeom>
            <a:noFill/>
          </p:spPr>
          <p:txBody>
            <a:bodyPr wrap="square" rtlCol="0">
              <a:spAutoFit/>
            </a:bodyPr>
            <a:lstStyle/>
            <a:p>
              <a:pPr algn="l">
                <a:lnSpc>
                  <a:spcPct val="90000"/>
                </a:lnSpc>
              </a:pPr>
              <a:r>
                <a:rPr lang="en-US" dirty="0">
                  <a:solidFill>
                    <a:srgbClr val="FFBD8D"/>
                  </a:solidFill>
                </a:rPr>
                <a:t>Asia</a:t>
              </a:r>
            </a:p>
          </p:txBody>
        </p:sp>
        <p:sp>
          <p:nvSpPr>
            <p:cNvPr id="8" name="TextBox 7">
              <a:extLst>
                <a:ext uri="{FF2B5EF4-FFF2-40B4-BE49-F238E27FC236}">
                  <a16:creationId xmlns:a16="http://schemas.microsoft.com/office/drawing/2014/main" id="{9F680832-86BD-959E-90C8-86BE32542A68}"/>
                </a:ext>
              </a:extLst>
            </p:cNvPr>
            <p:cNvSpPr txBox="1"/>
            <p:nvPr/>
          </p:nvSpPr>
          <p:spPr>
            <a:xfrm>
              <a:off x="917762" y="1149669"/>
              <a:ext cx="742850" cy="590931"/>
            </a:xfrm>
            <a:prstGeom prst="rect">
              <a:avLst/>
            </a:prstGeom>
            <a:noFill/>
          </p:spPr>
          <p:txBody>
            <a:bodyPr wrap="square" rtlCol="0">
              <a:spAutoFit/>
            </a:bodyPr>
            <a:lstStyle/>
            <a:p>
              <a:pPr algn="l">
                <a:lnSpc>
                  <a:spcPct val="90000"/>
                </a:lnSpc>
              </a:pPr>
              <a:r>
                <a:rPr lang="en-US" dirty="0">
                  <a:solidFill>
                    <a:srgbClr val="60CA00"/>
                  </a:solidFill>
                </a:rPr>
                <a:t>Europe</a:t>
              </a:r>
            </a:p>
          </p:txBody>
        </p:sp>
        <p:sp>
          <p:nvSpPr>
            <p:cNvPr id="9" name="TextBox 8">
              <a:extLst>
                <a:ext uri="{FF2B5EF4-FFF2-40B4-BE49-F238E27FC236}">
                  <a16:creationId xmlns:a16="http://schemas.microsoft.com/office/drawing/2014/main" id="{A4FC177A-CECC-ABA9-BD35-8C96A73792B0}"/>
                </a:ext>
              </a:extLst>
            </p:cNvPr>
            <p:cNvSpPr txBox="1"/>
            <p:nvPr/>
          </p:nvSpPr>
          <p:spPr>
            <a:xfrm>
              <a:off x="1945944" y="1050874"/>
              <a:ext cx="784404" cy="590931"/>
            </a:xfrm>
            <a:prstGeom prst="rect">
              <a:avLst/>
            </a:prstGeom>
            <a:noFill/>
          </p:spPr>
          <p:txBody>
            <a:bodyPr wrap="square" rtlCol="0">
              <a:spAutoFit/>
            </a:bodyPr>
            <a:lstStyle/>
            <a:p>
              <a:pPr algn="l">
                <a:lnSpc>
                  <a:spcPct val="90000"/>
                </a:lnSpc>
              </a:pPr>
              <a:r>
                <a:rPr lang="en-US" dirty="0"/>
                <a:t>Planned</a:t>
              </a:r>
            </a:p>
          </p:txBody>
        </p:sp>
        <p:sp>
          <p:nvSpPr>
            <p:cNvPr id="10" name="TextBox 9">
              <a:extLst>
                <a:ext uri="{FF2B5EF4-FFF2-40B4-BE49-F238E27FC236}">
                  <a16:creationId xmlns:a16="http://schemas.microsoft.com/office/drawing/2014/main" id="{F5C7C563-6FB6-9E19-3CDD-FE2F2F4D79E8}"/>
                </a:ext>
              </a:extLst>
            </p:cNvPr>
            <p:cNvSpPr txBox="1"/>
            <p:nvPr/>
          </p:nvSpPr>
          <p:spPr>
            <a:xfrm>
              <a:off x="1950698" y="794532"/>
              <a:ext cx="784404" cy="590931"/>
            </a:xfrm>
            <a:prstGeom prst="rect">
              <a:avLst/>
            </a:prstGeom>
            <a:noFill/>
          </p:spPr>
          <p:txBody>
            <a:bodyPr wrap="square" rtlCol="0">
              <a:spAutoFit/>
            </a:bodyPr>
            <a:lstStyle/>
            <a:p>
              <a:pPr algn="l">
                <a:lnSpc>
                  <a:spcPct val="90000"/>
                </a:lnSpc>
              </a:pPr>
              <a:r>
                <a:rPr lang="en-US" dirty="0"/>
                <a:t>Existing</a:t>
              </a:r>
            </a:p>
          </p:txBody>
        </p:sp>
        <p:sp>
          <p:nvSpPr>
            <p:cNvPr id="11" name="Oval 88">
              <a:extLst>
                <a:ext uri="{FF2B5EF4-FFF2-40B4-BE49-F238E27FC236}">
                  <a16:creationId xmlns:a16="http://schemas.microsoft.com/office/drawing/2014/main" id="{1C73E5BC-6C5A-285D-B663-FBAC88CA2989}"/>
                </a:ext>
              </a:extLst>
            </p:cNvPr>
            <p:cNvSpPr/>
            <p:nvPr/>
          </p:nvSpPr>
          <p:spPr>
            <a:xfrm>
              <a:off x="1863846" y="1107186"/>
              <a:ext cx="98351" cy="98351"/>
            </a:xfrm>
            <a:prstGeom prst="ellipse">
              <a:avLst/>
            </a:prstGeom>
            <a:solidFill>
              <a:schemeClr val="bg1"/>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Oval 89">
              <a:extLst>
                <a:ext uri="{FF2B5EF4-FFF2-40B4-BE49-F238E27FC236}">
                  <a16:creationId xmlns:a16="http://schemas.microsoft.com/office/drawing/2014/main" id="{85BEB74E-BDDE-FF44-E432-26287A269BAD}"/>
                </a:ext>
              </a:extLst>
            </p:cNvPr>
            <p:cNvSpPr/>
            <p:nvPr/>
          </p:nvSpPr>
          <p:spPr>
            <a:xfrm>
              <a:off x="1868600" y="840727"/>
              <a:ext cx="98351" cy="98351"/>
            </a:xfrm>
            <a:prstGeom prst="ellipse">
              <a:avLst/>
            </a:prstGeom>
            <a:solidFill>
              <a:schemeClr val="tx1"/>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14" name="Группа 13">
            <a:extLst>
              <a:ext uri="{FF2B5EF4-FFF2-40B4-BE49-F238E27FC236}">
                <a16:creationId xmlns:a16="http://schemas.microsoft.com/office/drawing/2014/main" id="{82C89C54-5324-7F2E-02CE-3AC538B55A9C}"/>
              </a:ext>
            </a:extLst>
          </p:cNvPr>
          <p:cNvGrpSpPr/>
          <p:nvPr/>
        </p:nvGrpSpPr>
        <p:grpSpPr>
          <a:xfrm>
            <a:off x="5741462" y="951667"/>
            <a:ext cx="5612338" cy="5125748"/>
            <a:chOff x="1859297" y="1571171"/>
            <a:chExt cx="4241591" cy="3871264"/>
          </a:xfrm>
        </p:grpSpPr>
        <p:grpSp>
          <p:nvGrpSpPr>
            <p:cNvPr id="15" name="Group 79">
              <a:extLst>
                <a:ext uri="{FF2B5EF4-FFF2-40B4-BE49-F238E27FC236}">
                  <a16:creationId xmlns:a16="http://schemas.microsoft.com/office/drawing/2014/main" id="{EA90DA75-7B00-004B-DB7D-341F5D0A24B2}"/>
                </a:ext>
              </a:extLst>
            </p:cNvPr>
            <p:cNvGrpSpPr/>
            <p:nvPr/>
          </p:nvGrpSpPr>
          <p:grpSpPr>
            <a:xfrm>
              <a:off x="1859297" y="1571171"/>
              <a:ext cx="4241591" cy="3871264"/>
              <a:chOff x="828871" y="1669385"/>
              <a:chExt cx="3751488" cy="3423950"/>
            </a:xfrm>
          </p:grpSpPr>
          <p:grpSp>
            <p:nvGrpSpPr>
              <p:cNvPr id="25" name="Group 8">
                <a:extLst>
                  <a:ext uri="{FF2B5EF4-FFF2-40B4-BE49-F238E27FC236}">
                    <a16:creationId xmlns:a16="http://schemas.microsoft.com/office/drawing/2014/main" id="{2D9B8513-77BB-BE07-3300-F4E628081DBD}"/>
                  </a:ext>
                </a:extLst>
              </p:cNvPr>
              <p:cNvGrpSpPr/>
              <p:nvPr/>
            </p:nvGrpSpPr>
            <p:grpSpPr>
              <a:xfrm>
                <a:off x="828871" y="1764666"/>
                <a:ext cx="3655314" cy="3328669"/>
                <a:chOff x="4016548" y="1356877"/>
                <a:chExt cx="4873752" cy="4438225"/>
              </a:xfrm>
            </p:grpSpPr>
            <p:grpSp>
              <p:nvGrpSpPr>
                <p:cNvPr id="31" name="Group 9">
                  <a:extLst>
                    <a:ext uri="{FF2B5EF4-FFF2-40B4-BE49-F238E27FC236}">
                      <a16:creationId xmlns:a16="http://schemas.microsoft.com/office/drawing/2014/main" id="{7F57AB5E-8316-872A-1573-FA82AC186056}"/>
                    </a:ext>
                  </a:extLst>
                </p:cNvPr>
                <p:cNvGrpSpPr/>
                <p:nvPr/>
              </p:nvGrpSpPr>
              <p:grpSpPr>
                <a:xfrm>
                  <a:off x="4016548" y="1356877"/>
                  <a:ext cx="4873752" cy="4438225"/>
                  <a:chOff x="4016548" y="1356877"/>
                  <a:chExt cx="4873752" cy="4438225"/>
                </a:xfrm>
              </p:grpSpPr>
              <p:pic>
                <p:nvPicPr>
                  <p:cNvPr id="38" name="Picture 16">
                    <a:extLst>
                      <a:ext uri="{FF2B5EF4-FFF2-40B4-BE49-F238E27FC236}">
                        <a16:creationId xmlns:a16="http://schemas.microsoft.com/office/drawing/2014/main" id="{CE6A18E1-AE5D-5795-CFE4-D014E1CBC9B3}"/>
                      </a:ext>
                    </a:extLst>
                  </p:cNvPr>
                  <p:cNvPicPr>
                    <a:picLocks noChangeAspect="1"/>
                  </p:cNvPicPr>
                  <p:nvPr/>
                </p:nvPicPr>
                <p:blipFill>
                  <a:blip r:embed="rId2"/>
                  <a:stretch>
                    <a:fillRect/>
                  </a:stretch>
                </p:blipFill>
                <p:spPr>
                  <a:xfrm>
                    <a:off x="4016548" y="1356877"/>
                    <a:ext cx="4873752" cy="4438225"/>
                  </a:xfrm>
                  <a:prstGeom prst="rect">
                    <a:avLst/>
                  </a:prstGeom>
                </p:spPr>
              </p:pic>
              <p:sp>
                <p:nvSpPr>
                  <p:cNvPr id="39" name="TextBox 38">
                    <a:extLst>
                      <a:ext uri="{FF2B5EF4-FFF2-40B4-BE49-F238E27FC236}">
                        <a16:creationId xmlns:a16="http://schemas.microsoft.com/office/drawing/2014/main" id="{0F2A0BDF-D0EF-E1C0-0661-BB85ECA8223F}"/>
                      </a:ext>
                    </a:extLst>
                  </p:cNvPr>
                  <p:cNvSpPr txBox="1"/>
                  <p:nvPr/>
                </p:nvSpPr>
                <p:spPr>
                  <a:xfrm>
                    <a:off x="4979748" y="1594856"/>
                    <a:ext cx="1182145" cy="329378"/>
                  </a:xfrm>
                  <a:prstGeom prst="rect">
                    <a:avLst/>
                  </a:prstGeom>
                  <a:noFill/>
                </p:spPr>
                <p:txBody>
                  <a:bodyPr wrap="square" rtlCol="0">
                    <a:spAutoFit/>
                  </a:bodyPr>
                  <a:lstStyle/>
                  <a:p>
                    <a:pPr>
                      <a:lnSpc>
                        <a:spcPct val="90000"/>
                      </a:lnSpc>
                    </a:pPr>
                    <a:r>
                      <a:rPr lang="en-US" sz="1350" b="1" dirty="0">
                        <a:solidFill>
                          <a:srgbClr val="0432FF"/>
                        </a:solidFill>
                      </a:rPr>
                      <a:t> </a:t>
                    </a:r>
                    <a:r>
                      <a:rPr lang="en-US" sz="1350" b="1" dirty="0">
                        <a:solidFill>
                          <a:srgbClr val="0432FF"/>
                        </a:solidFill>
                        <a:sym typeface="Symbol" panose="05050102010706020507" pitchFamily="18" charset="2"/>
                      </a:rPr>
                      <a:t></a:t>
                    </a:r>
                    <a:r>
                      <a:rPr lang="en-US" sz="1350" b="1" dirty="0">
                        <a:solidFill>
                          <a:srgbClr val="0432FF"/>
                        </a:solidFill>
                      </a:rPr>
                      <a:t> = 1 Å</a:t>
                    </a:r>
                  </a:p>
                </p:txBody>
              </p:sp>
              <p:sp>
                <p:nvSpPr>
                  <p:cNvPr id="40" name="TextBox 39">
                    <a:extLst>
                      <a:ext uri="{FF2B5EF4-FFF2-40B4-BE49-F238E27FC236}">
                        <a16:creationId xmlns:a16="http://schemas.microsoft.com/office/drawing/2014/main" id="{9D6BDABB-F970-DC25-685C-B8F56F46578C}"/>
                      </a:ext>
                    </a:extLst>
                  </p:cNvPr>
                  <p:cNvSpPr txBox="1"/>
                  <p:nvPr/>
                </p:nvSpPr>
                <p:spPr>
                  <a:xfrm>
                    <a:off x="5737955" y="1713258"/>
                    <a:ext cx="982013" cy="280380"/>
                  </a:xfrm>
                  <a:prstGeom prst="rect">
                    <a:avLst/>
                  </a:prstGeom>
                  <a:noFill/>
                </p:spPr>
                <p:txBody>
                  <a:bodyPr wrap="square" rtlCol="0">
                    <a:spAutoFit/>
                  </a:bodyPr>
                  <a:lstStyle/>
                  <a:p>
                    <a:pPr algn="r">
                      <a:lnSpc>
                        <a:spcPct val="90000"/>
                      </a:lnSpc>
                    </a:pPr>
                    <a:r>
                      <a:rPr lang="en-US" sz="1050" dirty="0">
                        <a:solidFill>
                          <a:srgbClr val="0188CC"/>
                        </a:solidFill>
                      </a:rPr>
                      <a:t>SNS-STS</a:t>
                    </a:r>
                  </a:p>
                </p:txBody>
              </p:sp>
              <p:sp>
                <p:nvSpPr>
                  <p:cNvPr id="41" name="TextBox 40">
                    <a:extLst>
                      <a:ext uri="{FF2B5EF4-FFF2-40B4-BE49-F238E27FC236}">
                        <a16:creationId xmlns:a16="http://schemas.microsoft.com/office/drawing/2014/main" id="{485EE9C0-3239-62DF-A328-E74EBD1AF137}"/>
                      </a:ext>
                    </a:extLst>
                  </p:cNvPr>
                  <p:cNvSpPr txBox="1"/>
                  <p:nvPr/>
                </p:nvSpPr>
                <p:spPr>
                  <a:xfrm>
                    <a:off x="7602571" y="2035797"/>
                    <a:ext cx="847447" cy="451875"/>
                  </a:xfrm>
                  <a:prstGeom prst="rect">
                    <a:avLst/>
                  </a:prstGeom>
                  <a:noFill/>
                </p:spPr>
                <p:txBody>
                  <a:bodyPr wrap="square" rtlCol="0">
                    <a:spAutoFit/>
                  </a:bodyPr>
                  <a:lstStyle/>
                  <a:p>
                    <a:pPr algn="ctr">
                      <a:lnSpc>
                        <a:spcPct val="90000"/>
                      </a:lnSpc>
                    </a:pPr>
                    <a:r>
                      <a:rPr lang="en-US" sz="1050" dirty="0">
                        <a:solidFill>
                          <a:srgbClr val="66CB00"/>
                        </a:solidFill>
                      </a:rPr>
                      <a:t>ESS </a:t>
                    </a:r>
                    <a:br>
                      <a:rPr lang="en-US" sz="1050" dirty="0">
                        <a:solidFill>
                          <a:srgbClr val="66CB00"/>
                        </a:solidFill>
                      </a:rPr>
                    </a:br>
                    <a:r>
                      <a:rPr lang="en-US" sz="1050" dirty="0">
                        <a:solidFill>
                          <a:srgbClr val="66CB00"/>
                        </a:solidFill>
                      </a:rPr>
                      <a:t>(5 MW)</a:t>
                    </a:r>
                  </a:p>
                </p:txBody>
              </p:sp>
              <p:sp>
                <p:nvSpPr>
                  <p:cNvPr id="42" name="TextBox 41">
                    <a:extLst>
                      <a:ext uri="{FF2B5EF4-FFF2-40B4-BE49-F238E27FC236}">
                        <a16:creationId xmlns:a16="http://schemas.microsoft.com/office/drawing/2014/main" id="{D0E41708-DD17-7FF3-349A-75D8A4A2BB67}"/>
                      </a:ext>
                    </a:extLst>
                  </p:cNvPr>
                  <p:cNvSpPr txBox="1"/>
                  <p:nvPr/>
                </p:nvSpPr>
                <p:spPr>
                  <a:xfrm>
                    <a:off x="7311120" y="2914575"/>
                    <a:ext cx="802992" cy="451875"/>
                  </a:xfrm>
                  <a:prstGeom prst="rect">
                    <a:avLst/>
                  </a:prstGeom>
                  <a:noFill/>
                </p:spPr>
                <p:txBody>
                  <a:bodyPr wrap="square" rtlCol="0">
                    <a:spAutoFit/>
                  </a:bodyPr>
                  <a:lstStyle/>
                  <a:p>
                    <a:pPr algn="ctr">
                      <a:lnSpc>
                        <a:spcPct val="90000"/>
                      </a:lnSpc>
                    </a:pPr>
                    <a:r>
                      <a:rPr lang="en-US" sz="1050" dirty="0">
                        <a:solidFill>
                          <a:srgbClr val="60CA00"/>
                        </a:solidFill>
                      </a:rPr>
                      <a:t>ESS </a:t>
                    </a:r>
                    <a:br>
                      <a:rPr lang="en-US" sz="1050" dirty="0">
                        <a:solidFill>
                          <a:srgbClr val="60CA00"/>
                        </a:solidFill>
                      </a:rPr>
                    </a:br>
                    <a:r>
                      <a:rPr lang="en-US" sz="1050" dirty="0">
                        <a:solidFill>
                          <a:srgbClr val="60CA00"/>
                        </a:solidFill>
                      </a:rPr>
                      <a:t>(2 MW)</a:t>
                    </a:r>
                  </a:p>
                </p:txBody>
              </p:sp>
              <p:sp>
                <p:nvSpPr>
                  <p:cNvPr id="43" name="TextBox 42">
                    <a:extLst>
                      <a:ext uri="{FF2B5EF4-FFF2-40B4-BE49-F238E27FC236}">
                        <a16:creationId xmlns:a16="http://schemas.microsoft.com/office/drawing/2014/main" id="{E028DEB9-2C42-6A08-A605-54B05F4790B3}"/>
                      </a:ext>
                    </a:extLst>
                  </p:cNvPr>
                  <p:cNvSpPr txBox="1"/>
                  <p:nvPr/>
                </p:nvSpPr>
                <p:spPr>
                  <a:xfrm>
                    <a:off x="5533131" y="2248156"/>
                    <a:ext cx="982013" cy="280380"/>
                  </a:xfrm>
                  <a:prstGeom prst="rect">
                    <a:avLst/>
                  </a:prstGeom>
                  <a:noFill/>
                </p:spPr>
                <p:txBody>
                  <a:bodyPr wrap="square" rtlCol="0">
                    <a:spAutoFit/>
                  </a:bodyPr>
                  <a:lstStyle/>
                  <a:p>
                    <a:pPr algn="r">
                      <a:lnSpc>
                        <a:spcPct val="90000"/>
                      </a:lnSpc>
                    </a:pPr>
                    <a:r>
                      <a:rPr lang="en-US" sz="1050" dirty="0">
                        <a:solidFill>
                          <a:srgbClr val="FFBD8D"/>
                        </a:solidFill>
                      </a:rPr>
                      <a:t>J-PARC</a:t>
                    </a:r>
                  </a:p>
                </p:txBody>
              </p:sp>
              <p:sp>
                <p:nvSpPr>
                  <p:cNvPr id="44" name="TextBox 43">
                    <a:extLst>
                      <a:ext uri="{FF2B5EF4-FFF2-40B4-BE49-F238E27FC236}">
                        <a16:creationId xmlns:a16="http://schemas.microsoft.com/office/drawing/2014/main" id="{879F9671-FB67-71A8-B011-927F200C2E81}"/>
                      </a:ext>
                    </a:extLst>
                  </p:cNvPr>
                  <p:cNvSpPr txBox="1"/>
                  <p:nvPr/>
                </p:nvSpPr>
                <p:spPr>
                  <a:xfrm>
                    <a:off x="5450771" y="1962069"/>
                    <a:ext cx="1611956" cy="280380"/>
                  </a:xfrm>
                  <a:prstGeom prst="rect">
                    <a:avLst/>
                  </a:prstGeom>
                  <a:noFill/>
                </p:spPr>
                <p:txBody>
                  <a:bodyPr wrap="square" rtlCol="0">
                    <a:spAutoFit/>
                  </a:bodyPr>
                  <a:lstStyle/>
                  <a:p>
                    <a:pPr algn="r">
                      <a:lnSpc>
                        <a:spcPct val="90000"/>
                      </a:lnSpc>
                    </a:pPr>
                    <a:r>
                      <a:rPr lang="en-US" sz="1050" dirty="0">
                        <a:solidFill>
                          <a:srgbClr val="0188CC"/>
                        </a:solidFill>
                      </a:rPr>
                      <a:t>SNS-FTS (2 MW)</a:t>
                    </a:r>
                  </a:p>
                </p:txBody>
              </p:sp>
              <p:sp>
                <p:nvSpPr>
                  <p:cNvPr id="45" name="TextBox 44">
                    <a:extLst>
                      <a:ext uri="{FF2B5EF4-FFF2-40B4-BE49-F238E27FC236}">
                        <a16:creationId xmlns:a16="http://schemas.microsoft.com/office/drawing/2014/main" id="{B91EAFA6-8B9E-AB59-092E-572FAF691815}"/>
                      </a:ext>
                    </a:extLst>
                  </p:cNvPr>
                  <p:cNvSpPr txBox="1"/>
                  <p:nvPr/>
                </p:nvSpPr>
                <p:spPr>
                  <a:xfrm>
                    <a:off x="6081035" y="2800103"/>
                    <a:ext cx="690591" cy="280380"/>
                  </a:xfrm>
                  <a:prstGeom prst="rect">
                    <a:avLst/>
                  </a:prstGeom>
                  <a:noFill/>
                </p:spPr>
                <p:txBody>
                  <a:bodyPr wrap="square" rtlCol="0">
                    <a:spAutoFit/>
                  </a:bodyPr>
                  <a:lstStyle/>
                  <a:p>
                    <a:pPr>
                      <a:lnSpc>
                        <a:spcPct val="90000"/>
                      </a:lnSpc>
                    </a:pPr>
                    <a:r>
                      <a:rPr lang="en-US" sz="1050" dirty="0">
                        <a:solidFill>
                          <a:srgbClr val="FFBD8D"/>
                        </a:solidFill>
                      </a:rPr>
                      <a:t>CSNS</a:t>
                    </a:r>
                  </a:p>
                </p:txBody>
              </p:sp>
              <p:sp>
                <p:nvSpPr>
                  <p:cNvPr id="46" name="TextBox 45">
                    <a:extLst>
                      <a:ext uri="{FF2B5EF4-FFF2-40B4-BE49-F238E27FC236}">
                        <a16:creationId xmlns:a16="http://schemas.microsoft.com/office/drawing/2014/main" id="{ECECDAEA-13B4-9348-94B1-596DA460B25B}"/>
                      </a:ext>
                    </a:extLst>
                  </p:cNvPr>
                  <p:cNvSpPr txBox="1"/>
                  <p:nvPr/>
                </p:nvSpPr>
                <p:spPr>
                  <a:xfrm>
                    <a:off x="6733275" y="2213102"/>
                    <a:ext cx="982013" cy="280380"/>
                  </a:xfrm>
                  <a:prstGeom prst="rect">
                    <a:avLst/>
                  </a:prstGeom>
                  <a:noFill/>
                </p:spPr>
                <p:txBody>
                  <a:bodyPr wrap="square" rtlCol="0">
                    <a:spAutoFit/>
                  </a:bodyPr>
                  <a:lstStyle/>
                  <a:p>
                    <a:pPr algn="r">
                      <a:lnSpc>
                        <a:spcPct val="90000"/>
                      </a:lnSpc>
                    </a:pPr>
                    <a:r>
                      <a:rPr lang="en-US" sz="1050" dirty="0">
                        <a:solidFill>
                          <a:srgbClr val="0188CC"/>
                        </a:solidFill>
                      </a:rPr>
                      <a:t>SNS-FTS</a:t>
                    </a:r>
                  </a:p>
                </p:txBody>
              </p:sp>
              <p:sp>
                <p:nvSpPr>
                  <p:cNvPr id="47" name="TextBox 46">
                    <a:extLst>
                      <a:ext uri="{FF2B5EF4-FFF2-40B4-BE49-F238E27FC236}">
                        <a16:creationId xmlns:a16="http://schemas.microsoft.com/office/drawing/2014/main" id="{2B63DA2B-CE39-C4D1-8938-8B6ED27E8A15}"/>
                      </a:ext>
                    </a:extLst>
                  </p:cNvPr>
                  <p:cNvSpPr txBox="1"/>
                  <p:nvPr/>
                </p:nvSpPr>
                <p:spPr>
                  <a:xfrm>
                    <a:off x="4779083" y="3198330"/>
                    <a:ext cx="982013" cy="280380"/>
                  </a:xfrm>
                  <a:prstGeom prst="rect">
                    <a:avLst/>
                  </a:prstGeom>
                  <a:noFill/>
                </p:spPr>
                <p:txBody>
                  <a:bodyPr wrap="square" rtlCol="0">
                    <a:spAutoFit/>
                  </a:bodyPr>
                  <a:lstStyle/>
                  <a:p>
                    <a:pPr algn="r">
                      <a:lnSpc>
                        <a:spcPct val="90000"/>
                      </a:lnSpc>
                    </a:pPr>
                    <a:r>
                      <a:rPr lang="en-US" sz="1050" dirty="0">
                        <a:solidFill>
                          <a:srgbClr val="92D050"/>
                        </a:solidFill>
                      </a:rPr>
                      <a:t>ISIS TS2</a:t>
                    </a:r>
                  </a:p>
                </p:txBody>
              </p:sp>
              <p:sp>
                <p:nvSpPr>
                  <p:cNvPr id="48" name="TextBox 47">
                    <a:extLst>
                      <a:ext uri="{FF2B5EF4-FFF2-40B4-BE49-F238E27FC236}">
                        <a16:creationId xmlns:a16="http://schemas.microsoft.com/office/drawing/2014/main" id="{9CCF3FF6-BFF4-0D77-EDE7-F6F76C2A572C}"/>
                      </a:ext>
                    </a:extLst>
                  </p:cNvPr>
                  <p:cNvSpPr txBox="1"/>
                  <p:nvPr/>
                </p:nvSpPr>
                <p:spPr>
                  <a:xfrm>
                    <a:off x="5759804" y="3098198"/>
                    <a:ext cx="982013" cy="280380"/>
                  </a:xfrm>
                  <a:prstGeom prst="rect">
                    <a:avLst/>
                  </a:prstGeom>
                  <a:noFill/>
                </p:spPr>
                <p:txBody>
                  <a:bodyPr wrap="square" rtlCol="0">
                    <a:spAutoFit/>
                  </a:bodyPr>
                  <a:lstStyle/>
                  <a:p>
                    <a:pPr algn="r">
                      <a:lnSpc>
                        <a:spcPct val="90000"/>
                      </a:lnSpc>
                    </a:pPr>
                    <a:r>
                      <a:rPr lang="en-US" sz="1050" dirty="0">
                        <a:solidFill>
                          <a:srgbClr val="60CA00"/>
                        </a:solidFill>
                      </a:rPr>
                      <a:t>ISIS TS1</a:t>
                    </a:r>
                  </a:p>
                </p:txBody>
              </p:sp>
              <p:sp>
                <p:nvSpPr>
                  <p:cNvPr id="49" name="TextBox 48">
                    <a:extLst>
                      <a:ext uri="{FF2B5EF4-FFF2-40B4-BE49-F238E27FC236}">
                        <a16:creationId xmlns:a16="http://schemas.microsoft.com/office/drawing/2014/main" id="{8C3728DE-3D81-7A8A-8D1F-7138685646FF}"/>
                      </a:ext>
                    </a:extLst>
                  </p:cNvPr>
                  <p:cNvSpPr txBox="1"/>
                  <p:nvPr/>
                </p:nvSpPr>
                <p:spPr>
                  <a:xfrm>
                    <a:off x="7286491" y="3293092"/>
                    <a:ext cx="982013" cy="280380"/>
                  </a:xfrm>
                  <a:prstGeom prst="rect">
                    <a:avLst/>
                  </a:prstGeom>
                  <a:noFill/>
                </p:spPr>
                <p:txBody>
                  <a:bodyPr wrap="square" rtlCol="0">
                    <a:spAutoFit/>
                  </a:bodyPr>
                  <a:lstStyle/>
                  <a:p>
                    <a:pPr algn="r">
                      <a:lnSpc>
                        <a:spcPct val="90000"/>
                      </a:lnSpc>
                    </a:pPr>
                    <a:r>
                      <a:rPr lang="en-US" sz="1050" dirty="0">
                        <a:solidFill>
                          <a:srgbClr val="0188CC"/>
                        </a:solidFill>
                      </a:rPr>
                      <a:t>HFIR</a:t>
                    </a:r>
                  </a:p>
                </p:txBody>
              </p:sp>
              <p:sp>
                <p:nvSpPr>
                  <p:cNvPr id="50" name="TextBox 49">
                    <a:extLst>
                      <a:ext uri="{FF2B5EF4-FFF2-40B4-BE49-F238E27FC236}">
                        <a16:creationId xmlns:a16="http://schemas.microsoft.com/office/drawing/2014/main" id="{669054E8-39D3-18D1-EFC8-40B98BE5DD24}"/>
                      </a:ext>
                    </a:extLst>
                  </p:cNvPr>
                  <p:cNvSpPr txBox="1"/>
                  <p:nvPr/>
                </p:nvSpPr>
                <p:spPr>
                  <a:xfrm>
                    <a:off x="7473199" y="3480878"/>
                    <a:ext cx="411105" cy="280380"/>
                  </a:xfrm>
                  <a:prstGeom prst="rect">
                    <a:avLst/>
                  </a:prstGeom>
                  <a:noFill/>
                </p:spPr>
                <p:txBody>
                  <a:bodyPr wrap="square" rtlCol="0">
                    <a:spAutoFit/>
                  </a:bodyPr>
                  <a:lstStyle/>
                  <a:p>
                    <a:pPr algn="r">
                      <a:lnSpc>
                        <a:spcPct val="90000"/>
                      </a:lnSpc>
                    </a:pPr>
                    <a:r>
                      <a:rPr lang="en-US" sz="1050" b="1" dirty="0">
                        <a:solidFill>
                          <a:srgbClr val="60CA00"/>
                        </a:solidFill>
                      </a:rPr>
                      <a:t>ILL</a:t>
                    </a:r>
                  </a:p>
                </p:txBody>
              </p:sp>
              <p:sp>
                <p:nvSpPr>
                  <p:cNvPr id="51" name="TextBox 50">
                    <a:extLst>
                      <a:ext uri="{FF2B5EF4-FFF2-40B4-BE49-F238E27FC236}">
                        <a16:creationId xmlns:a16="http://schemas.microsoft.com/office/drawing/2014/main" id="{77960858-D4EC-76C1-C19C-B3D2208E513C}"/>
                      </a:ext>
                    </a:extLst>
                  </p:cNvPr>
                  <p:cNvSpPr txBox="1"/>
                  <p:nvPr/>
                </p:nvSpPr>
                <p:spPr>
                  <a:xfrm>
                    <a:off x="7056219" y="3689533"/>
                    <a:ext cx="982013" cy="280380"/>
                  </a:xfrm>
                  <a:prstGeom prst="rect">
                    <a:avLst/>
                  </a:prstGeom>
                  <a:noFill/>
                </p:spPr>
                <p:txBody>
                  <a:bodyPr wrap="square" rtlCol="0">
                    <a:spAutoFit/>
                  </a:bodyPr>
                  <a:lstStyle/>
                  <a:p>
                    <a:pPr algn="r">
                      <a:lnSpc>
                        <a:spcPct val="90000"/>
                      </a:lnSpc>
                    </a:pPr>
                    <a:r>
                      <a:rPr lang="en-US" sz="1050" b="1" dirty="0">
                        <a:solidFill>
                          <a:srgbClr val="60CA00"/>
                        </a:solidFill>
                      </a:rPr>
                      <a:t>FRM-II</a:t>
                    </a:r>
                  </a:p>
                </p:txBody>
              </p:sp>
              <p:sp>
                <p:nvSpPr>
                  <p:cNvPr id="52" name="TextBox 51">
                    <a:extLst>
                      <a:ext uri="{FF2B5EF4-FFF2-40B4-BE49-F238E27FC236}">
                        <a16:creationId xmlns:a16="http://schemas.microsoft.com/office/drawing/2014/main" id="{CFDF8D23-F3EC-4D96-37FA-13CC122C070D}"/>
                      </a:ext>
                    </a:extLst>
                  </p:cNvPr>
                  <p:cNvSpPr txBox="1"/>
                  <p:nvPr/>
                </p:nvSpPr>
                <p:spPr>
                  <a:xfrm>
                    <a:off x="6160905" y="4557733"/>
                    <a:ext cx="982013" cy="280380"/>
                  </a:xfrm>
                  <a:prstGeom prst="rect">
                    <a:avLst/>
                  </a:prstGeom>
                  <a:noFill/>
                </p:spPr>
                <p:txBody>
                  <a:bodyPr wrap="square" rtlCol="0">
                    <a:spAutoFit/>
                  </a:bodyPr>
                  <a:lstStyle/>
                  <a:p>
                    <a:pPr algn="r">
                      <a:lnSpc>
                        <a:spcPct val="90000"/>
                      </a:lnSpc>
                    </a:pPr>
                    <a:r>
                      <a:rPr lang="en-US" sz="1050" dirty="0">
                        <a:solidFill>
                          <a:srgbClr val="66CB00"/>
                        </a:solidFill>
                      </a:rPr>
                      <a:t>PSI</a:t>
                    </a:r>
                  </a:p>
                </p:txBody>
              </p:sp>
              <p:cxnSp>
                <p:nvCxnSpPr>
                  <p:cNvPr id="53" name="Straight Connector 32">
                    <a:extLst>
                      <a:ext uri="{FF2B5EF4-FFF2-40B4-BE49-F238E27FC236}">
                        <a16:creationId xmlns:a16="http://schemas.microsoft.com/office/drawing/2014/main" id="{E8B64564-C82D-AFB6-A412-1D887CA77948}"/>
                      </a:ext>
                    </a:extLst>
                  </p:cNvPr>
                  <p:cNvCxnSpPr>
                    <a:cxnSpLocks/>
                  </p:cNvCxnSpPr>
                  <p:nvPr/>
                </p:nvCxnSpPr>
                <p:spPr>
                  <a:xfrm flipV="1">
                    <a:off x="7829694" y="3623994"/>
                    <a:ext cx="246888" cy="11878"/>
                  </a:xfrm>
                  <a:prstGeom prst="line">
                    <a:avLst/>
                  </a:prstGeom>
                  <a:ln w="19050">
                    <a:solidFill>
                      <a:srgbClr val="60CA00"/>
                    </a:solidFill>
                    <a:miter lim="800000"/>
                  </a:ln>
                </p:spPr>
                <p:style>
                  <a:lnRef idx="1">
                    <a:schemeClr val="accent1"/>
                  </a:lnRef>
                  <a:fillRef idx="0">
                    <a:schemeClr val="accent1"/>
                  </a:fillRef>
                  <a:effectRef idx="0">
                    <a:schemeClr val="accent1"/>
                  </a:effectRef>
                  <a:fontRef idx="minor">
                    <a:schemeClr val="tx1"/>
                  </a:fontRef>
                </p:style>
              </p:cxnSp>
            </p:grpSp>
            <p:cxnSp>
              <p:nvCxnSpPr>
                <p:cNvPr id="32" name="Straight Connector 10">
                  <a:extLst>
                    <a:ext uri="{FF2B5EF4-FFF2-40B4-BE49-F238E27FC236}">
                      <a16:creationId xmlns:a16="http://schemas.microsoft.com/office/drawing/2014/main" id="{FD739B6D-5041-7422-7862-F124C387331E}"/>
                    </a:ext>
                  </a:extLst>
                </p:cNvPr>
                <p:cNvCxnSpPr>
                  <a:cxnSpLocks/>
                </p:cNvCxnSpPr>
                <p:nvPr/>
              </p:nvCxnSpPr>
              <p:spPr>
                <a:xfrm flipH="1">
                  <a:off x="5616663" y="1861829"/>
                  <a:ext cx="1827734" cy="1331133"/>
                </a:xfrm>
                <a:prstGeom prst="line">
                  <a:avLst/>
                </a:prstGeom>
                <a:ln w="28575">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11">
                  <a:extLst>
                    <a:ext uri="{FF2B5EF4-FFF2-40B4-BE49-F238E27FC236}">
                      <a16:creationId xmlns:a16="http://schemas.microsoft.com/office/drawing/2014/main" id="{979B85B1-9B10-E22A-F830-610587B0367F}"/>
                    </a:ext>
                  </a:extLst>
                </p:cNvPr>
                <p:cNvCxnSpPr>
                  <a:cxnSpLocks/>
                </p:cNvCxnSpPr>
                <p:nvPr/>
              </p:nvCxnSpPr>
              <p:spPr>
                <a:xfrm flipH="1">
                  <a:off x="7090087" y="2524394"/>
                  <a:ext cx="970075" cy="861193"/>
                </a:xfrm>
                <a:prstGeom prst="line">
                  <a:avLst/>
                </a:prstGeom>
                <a:ln w="28575">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F3D5F7D-2C45-3A9C-1745-EFA6BC940278}"/>
                    </a:ext>
                  </a:extLst>
                </p:cNvPr>
                <p:cNvSpPr txBox="1"/>
                <p:nvPr/>
              </p:nvSpPr>
              <p:spPr>
                <a:xfrm>
                  <a:off x="6857296" y="1562630"/>
                  <a:ext cx="725089" cy="171494"/>
                </a:xfrm>
                <a:prstGeom prst="rect">
                  <a:avLst/>
                </a:prstGeom>
                <a:noFill/>
              </p:spPr>
              <p:txBody>
                <a:bodyPr wrap="square" lIns="0" tIns="0" rIns="0" bIns="0" rtlCol="0">
                  <a:spAutoFit/>
                </a:bodyPr>
                <a:lstStyle/>
                <a:p>
                  <a:pPr algn="r">
                    <a:lnSpc>
                      <a:spcPct val="90000"/>
                    </a:lnSpc>
                  </a:pPr>
                  <a:r>
                    <a:rPr lang="en-US" sz="1050" dirty="0">
                      <a:solidFill>
                        <a:schemeClr val="bg1">
                          <a:lumMod val="65000"/>
                        </a:schemeClr>
                      </a:solidFill>
                    </a:rPr>
                    <a:t>short-pulse</a:t>
                  </a:r>
                </a:p>
              </p:txBody>
            </p:sp>
            <p:sp>
              <p:nvSpPr>
                <p:cNvPr id="35" name="TextBox 34">
                  <a:extLst>
                    <a:ext uri="{FF2B5EF4-FFF2-40B4-BE49-F238E27FC236}">
                      <a16:creationId xmlns:a16="http://schemas.microsoft.com/office/drawing/2014/main" id="{4253A9F0-3E8D-E376-42C0-900D9F116567}"/>
                    </a:ext>
                  </a:extLst>
                </p:cNvPr>
                <p:cNvSpPr txBox="1"/>
                <p:nvPr/>
              </p:nvSpPr>
              <p:spPr>
                <a:xfrm>
                  <a:off x="6320756" y="3351391"/>
                  <a:ext cx="1140983" cy="280380"/>
                </a:xfrm>
                <a:prstGeom prst="rect">
                  <a:avLst/>
                </a:prstGeom>
                <a:noFill/>
              </p:spPr>
              <p:txBody>
                <a:bodyPr wrap="square" rtlCol="0">
                  <a:spAutoFit/>
                </a:bodyPr>
                <a:lstStyle/>
                <a:p>
                  <a:pPr algn="r">
                    <a:lnSpc>
                      <a:spcPct val="90000"/>
                    </a:lnSpc>
                  </a:pPr>
                  <a:r>
                    <a:rPr lang="en-US" sz="1050" dirty="0">
                      <a:solidFill>
                        <a:schemeClr val="bg1">
                          <a:lumMod val="65000"/>
                        </a:schemeClr>
                      </a:solidFill>
                    </a:rPr>
                    <a:t>long-pulse</a:t>
                  </a:r>
                </a:p>
              </p:txBody>
            </p:sp>
            <p:sp>
              <p:nvSpPr>
                <p:cNvPr id="36" name="TextBox 35">
                  <a:extLst>
                    <a:ext uri="{FF2B5EF4-FFF2-40B4-BE49-F238E27FC236}">
                      <a16:creationId xmlns:a16="http://schemas.microsoft.com/office/drawing/2014/main" id="{BEDD7AAC-8F9E-D02B-5B7B-95BE9AFDD7CE}"/>
                    </a:ext>
                  </a:extLst>
                </p:cNvPr>
                <p:cNvSpPr txBox="1"/>
                <p:nvPr/>
              </p:nvSpPr>
              <p:spPr>
                <a:xfrm>
                  <a:off x="5651039" y="4766231"/>
                  <a:ext cx="1360853" cy="280380"/>
                </a:xfrm>
                <a:prstGeom prst="rect">
                  <a:avLst/>
                </a:prstGeom>
                <a:noFill/>
              </p:spPr>
              <p:txBody>
                <a:bodyPr wrap="square" rtlCol="0">
                  <a:spAutoFit/>
                </a:bodyPr>
                <a:lstStyle/>
                <a:p>
                  <a:pPr algn="r">
                    <a:lnSpc>
                      <a:spcPct val="90000"/>
                    </a:lnSpc>
                  </a:pPr>
                  <a:r>
                    <a:rPr lang="en-US" sz="1050" dirty="0">
                      <a:solidFill>
                        <a:schemeClr val="bg1">
                          <a:lumMod val="65000"/>
                        </a:schemeClr>
                      </a:solidFill>
                    </a:rPr>
                    <a:t>steady-state</a:t>
                  </a:r>
                </a:p>
              </p:txBody>
            </p:sp>
            <p:cxnSp>
              <p:nvCxnSpPr>
                <p:cNvPr id="37" name="Straight Connector 12">
                  <a:extLst>
                    <a:ext uri="{FF2B5EF4-FFF2-40B4-BE49-F238E27FC236}">
                      <a16:creationId xmlns:a16="http://schemas.microsoft.com/office/drawing/2014/main" id="{1E681560-1451-01EB-9B67-E6F411681369}"/>
                    </a:ext>
                  </a:extLst>
                </p:cNvPr>
                <p:cNvCxnSpPr>
                  <a:cxnSpLocks/>
                </p:cNvCxnSpPr>
                <p:nvPr/>
              </p:nvCxnSpPr>
              <p:spPr>
                <a:xfrm flipH="1">
                  <a:off x="6949440" y="3539324"/>
                  <a:ext cx="1304185" cy="1334774"/>
                </a:xfrm>
                <a:prstGeom prst="line">
                  <a:avLst/>
                </a:prstGeom>
                <a:ln w="28575">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grpSp>
          <p:cxnSp>
            <p:nvCxnSpPr>
              <p:cNvPr id="26" name="Straight Connector 62">
                <a:extLst>
                  <a:ext uri="{FF2B5EF4-FFF2-40B4-BE49-F238E27FC236}">
                    <a16:creationId xmlns:a16="http://schemas.microsoft.com/office/drawing/2014/main" id="{A68A2A1C-A360-390C-E10B-134D5F9D21EA}"/>
                  </a:ext>
                </a:extLst>
              </p:cNvPr>
              <p:cNvCxnSpPr>
                <a:cxnSpLocks noChangeAspect="1"/>
              </p:cNvCxnSpPr>
              <p:nvPr/>
            </p:nvCxnSpPr>
            <p:spPr>
              <a:xfrm>
                <a:off x="1553214" y="4108776"/>
                <a:ext cx="1024324" cy="453779"/>
              </a:xfrm>
              <a:prstGeom prst="line">
                <a:avLst/>
              </a:prstGeom>
              <a:ln w="6350">
                <a:solidFill>
                  <a:srgbClr val="FFC000">
                    <a:alpha val="40000"/>
                  </a:srgbClr>
                </a:solidFill>
                <a:prstDash val="dash"/>
                <a:miter lim="800000"/>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E37D228-C31D-BF29-5348-E2A4CAEC67DD}"/>
                  </a:ext>
                </a:extLst>
              </p:cNvPr>
              <p:cNvSpPr txBox="1"/>
              <p:nvPr/>
            </p:nvSpPr>
            <p:spPr>
              <a:xfrm>
                <a:off x="4014178" y="2288951"/>
                <a:ext cx="566181" cy="228659"/>
              </a:xfrm>
              <a:prstGeom prst="rect">
                <a:avLst/>
              </a:prstGeom>
              <a:solidFill>
                <a:schemeClr val="bg1"/>
              </a:solidFill>
            </p:spPr>
            <p:txBody>
              <a:bodyPr wrap="square" rtlCol="0">
                <a:spAutoFit/>
              </a:bodyPr>
              <a:lstStyle/>
              <a:p>
                <a:pPr>
                  <a:lnSpc>
                    <a:spcPct val="90000"/>
                  </a:lnSpc>
                </a:pPr>
                <a:r>
                  <a:rPr lang="en-GB" sz="1200" b="1" dirty="0">
                    <a:solidFill>
                      <a:srgbClr val="60CA00"/>
                    </a:solidFill>
                  </a:rPr>
                  <a:t>8⋅10</a:t>
                </a:r>
                <a:r>
                  <a:rPr lang="en-GB" sz="1200" b="1" baseline="30000" dirty="0">
                    <a:solidFill>
                      <a:srgbClr val="60CA00"/>
                    </a:solidFill>
                  </a:rPr>
                  <a:t>14</a:t>
                </a:r>
              </a:p>
            </p:txBody>
          </p:sp>
          <p:cxnSp>
            <p:nvCxnSpPr>
              <p:cNvPr id="28" name="Straight Arrow Connector 69">
                <a:extLst>
                  <a:ext uri="{FF2B5EF4-FFF2-40B4-BE49-F238E27FC236}">
                    <a16:creationId xmlns:a16="http://schemas.microsoft.com/office/drawing/2014/main" id="{22505F78-EF91-BEF0-B137-2D309080B3B0}"/>
                  </a:ext>
                </a:extLst>
              </p:cNvPr>
              <p:cNvCxnSpPr>
                <a:cxnSpLocks/>
              </p:cNvCxnSpPr>
              <p:nvPr/>
            </p:nvCxnSpPr>
            <p:spPr>
              <a:xfrm flipV="1">
                <a:off x="3386092" y="1887216"/>
                <a:ext cx="364940" cy="264872"/>
              </a:xfrm>
              <a:prstGeom prst="straightConnector1">
                <a:avLst/>
              </a:prstGeom>
              <a:ln w="28575">
                <a:solidFill>
                  <a:schemeClr val="bg1">
                    <a:lumMod val="50000"/>
                    <a:alpha val="60000"/>
                  </a:schemeClr>
                </a:solidFill>
                <a:prstDash val="dash"/>
                <a:miter lim="800000"/>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6A72DF1-1745-E5A7-5D8A-EF6B70E8E82C}"/>
                  </a:ext>
                </a:extLst>
              </p:cNvPr>
              <p:cNvSpPr txBox="1"/>
              <p:nvPr/>
            </p:nvSpPr>
            <p:spPr>
              <a:xfrm>
                <a:off x="3102160" y="1669385"/>
                <a:ext cx="820402" cy="228659"/>
              </a:xfrm>
              <a:prstGeom prst="rect">
                <a:avLst/>
              </a:prstGeom>
              <a:noFill/>
            </p:spPr>
            <p:txBody>
              <a:bodyPr wrap="square" rtlCol="0">
                <a:spAutoFit/>
              </a:bodyPr>
              <a:lstStyle/>
              <a:p>
                <a:pPr algn="l">
                  <a:lnSpc>
                    <a:spcPct val="90000"/>
                  </a:lnSpc>
                </a:pPr>
                <a:r>
                  <a:rPr lang="de-DE" sz="1200" b="1" dirty="0">
                    <a:solidFill>
                      <a:srgbClr val="FF0000"/>
                    </a:solidFill>
                  </a:rPr>
                  <a:t>NEPTUNE:</a:t>
                </a:r>
                <a:endParaRPr lang="en-GB" sz="1200" b="1" dirty="0">
                  <a:solidFill>
                    <a:srgbClr val="FF0000"/>
                  </a:solidFill>
                </a:endParaRPr>
              </a:p>
            </p:txBody>
          </p:sp>
          <p:sp>
            <p:nvSpPr>
              <p:cNvPr id="30" name="TextBox 29">
                <a:extLst>
                  <a:ext uri="{FF2B5EF4-FFF2-40B4-BE49-F238E27FC236}">
                    <a16:creationId xmlns:a16="http://schemas.microsoft.com/office/drawing/2014/main" id="{D0B39007-B2F9-BA67-A343-8E429EFEBF3C}"/>
                  </a:ext>
                </a:extLst>
              </p:cNvPr>
              <p:cNvSpPr txBox="1"/>
              <p:nvPr/>
            </p:nvSpPr>
            <p:spPr>
              <a:xfrm>
                <a:off x="3715709" y="1669385"/>
                <a:ext cx="786388" cy="228659"/>
              </a:xfrm>
              <a:prstGeom prst="rect">
                <a:avLst/>
              </a:prstGeom>
              <a:noFill/>
            </p:spPr>
            <p:txBody>
              <a:bodyPr wrap="square" rtlCol="0">
                <a:spAutoFit/>
              </a:bodyPr>
              <a:lstStyle/>
              <a:p>
                <a:pPr algn="l">
                  <a:lnSpc>
                    <a:spcPct val="90000"/>
                  </a:lnSpc>
                </a:pPr>
                <a:r>
                  <a:rPr lang="en-GB" sz="1200" b="1" dirty="0">
                    <a:solidFill>
                      <a:srgbClr val="FF0000"/>
                    </a:solidFill>
                  </a:rPr>
                  <a:t>7⋅10</a:t>
                </a:r>
                <a:r>
                  <a:rPr lang="en-GB" sz="1200" b="1" baseline="30000" dirty="0">
                    <a:solidFill>
                      <a:srgbClr val="FF0000"/>
                    </a:solidFill>
                  </a:rPr>
                  <a:t>15</a:t>
                </a:r>
              </a:p>
            </p:txBody>
          </p:sp>
        </p:grpSp>
        <p:sp>
          <p:nvSpPr>
            <p:cNvPr id="16" name="Oval 96">
              <a:extLst>
                <a:ext uri="{FF2B5EF4-FFF2-40B4-BE49-F238E27FC236}">
                  <a16:creationId xmlns:a16="http://schemas.microsoft.com/office/drawing/2014/main" id="{528624F7-0174-0D80-1346-5E921C1A0117}"/>
                </a:ext>
              </a:extLst>
            </p:cNvPr>
            <p:cNvSpPr>
              <a:spLocks noChangeAspect="1"/>
            </p:cNvSpPr>
            <p:nvPr/>
          </p:nvSpPr>
          <p:spPr>
            <a:xfrm flipH="1">
              <a:off x="5289436" y="3629087"/>
              <a:ext cx="72000" cy="72000"/>
            </a:xfrm>
            <a:prstGeom prst="ellipse">
              <a:avLst/>
            </a:prstGeom>
            <a:noFill/>
            <a:ln w="19050">
              <a:solidFill>
                <a:srgbClr val="60CA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GB" sz="1350" dirty="0">
                <a:solidFill>
                  <a:schemeClr val="tx1"/>
                </a:solidFill>
              </a:endParaRPr>
            </a:p>
          </p:txBody>
        </p:sp>
        <p:sp>
          <p:nvSpPr>
            <p:cNvPr id="17" name="TextBox 16">
              <a:extLst>
                <a:ext uri="{FF2B5EF4-FFF2-40B4-BE49-F238E27FC236}">
                  <a16:creationId xmlns:a16="http://schemas.microsoft.com/office/drawing/2014/main" id="{68686964-5C1B-2955-1218-1F67676C3A24}"/>
                </a:ext>
              </a:extLst>
            </p:cNvPr>
            <p:cNvSpPr txBox="1"/>
            <p:nvPr/>
          </p:nvSpPr>
          <p:spPr>
            <a:xfrm>
              <a:off x="5242735" y="3691605"/>
              <a:ext cx="806094" cy="258532"/>
            </a:xfrm>
            <a:prstGeom prst="rect">
              <a:avLst/>
            </a:prstGeom>
            <a:noFill/>
          </p:spPr>
          <p:txBody>
            <a:bodyPr wrap="square" rtlCol="0">
              <a:spAutoFit/>
            </a:bodyPr>
            <a:lstStyle/>
            <a:p>
              <a:pPr algn="l">
                <a:lnSpc>
                  <a:spcPct val="90000"/>
                </a:lnSpc>
              </a:pPr>
              <a:r>
                <a:rPr lang="en-GB" sz="1200" b="1" dirty="0">
                  <a:solidFill>
                    <a:srgbClr val="60CA00"/>
                  </a:solidFill>
                </a:rPr>
                <a:t>PIK</a:t>
              </a:r>
            </a:p>
          </p:txBody>
        </p:sp>
        <p:sp>
          <p:nvSpPr>
            <p:cNvPr id="18" name="Oval 103">
              <a:extLst>
                <a:ext uri="{FF2B5EF4-FFF2-40B4-BE49-F238E27FC236}">
                  <a16:creationId xmlns:a16="http://schemas.microsoft.com/office/drawing/2014/main" id="{F4EBA92A-6E2A-1D63-9A1D-C48F2A6B0B33}"/>
                </a:ext>
              </a:extLst>
            </p:cNvPr>
            <p:cNvSpPr>
              <a:spLocks noChangeAspect="1"/>
            </p:cNvSpPr>
            <p:nvPr/>
          </p:nvSpPr>
          <p:spPr>
            <a:xfrm flipH="1">
              <a:off x="4042117" y="2878361"/>
              <a:ext cx="82424" cy="82424"/>
            </a:xfrm>
            <a:prstGeom prst="ellipse">
              <a:avLst/>
            </a:prstGeom>
            <a:solidFill>
              <a:srgbClr val="FF0000"/>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GB" sz="1350" dirty="0">
                <a:solidFill>
                  <a:schemeClr val="tx1"/>
                </a:solidFill>
              </a:endParaRPr>
            </a:p>
          </p:txBody>
        </p:sp>
        <p:sp>
          <p:nvSpPr>
            <p:cNvPr id="19" name="TextBox 18">
              <a:extLst>
                <a:ext uri="{FF2B5EF4-FFF2-40B4-BE49-F238E27FC236}">
                  <a16:creationId xmlns:a16="http://schemas.microsoft.com/office/drawing/2014/main" id="{2210A76B-E7D7-79E6-7773-107759A102DD}"/>
                </a:ext>
              </a:extLst>
            </p:cNvPr>
            <p:cNvSpPr txBox="1"/>
            <p:nvPr/>
          </p:nvSpPr>
          <p:spPr>
            <a:xfrm>
              <a:off x="4073761" y="2699583"/>
              <a:ext cx="806094" cy="244682"/>
            </a:xfrm>
            <a:prstGeom prst="rect">
              <a:avLst/>
            </a:prstGeom>
            <a:noFill/>
          </p:spPr>
          <p:txBody>
            <a:bodyPr wrap="square" rtlCol="0">
              <a:spAutoFit/>
            </a:bodyPr>
            <a:lstStyle/>
            <a:p>
              <a:pPr algn="l">
                <a:lnSpc>
                  <a:spcPct val="90000"/>
                </a:lnSpc>
              </a:pPr>
              <a:r>
                <a:rPr lang="en-US" sz="1050" b="1" dirty="0">
                  <a:solidFill>
                    <a:srgbClr val="FF0000"/>
                  </a:solidFill>
                </a:rPr>
                <a:t>IBR</a:t>
              </a:r>
              <a:r>
                <a:rPr lang="de-DE" sz="1050" b="1" dirty="0">
                  <a:solidFill>
                    <a:srgbClr val="FF0000"/>
                  </a:solidFill>
                </a:rPr>
                <a:t>-2</a:t>
              </a:r>
              <a:endParaRPr lang="en-GB" sz="1050" b="1" dirty="0">
                <a:solidFill>
                  <a:srgbClr val="FF0000"/>
                </a:solidFill>
              </a:endParaRPr>
            </a:p>
          </p:txBody>
        </p:sp>
        <p:sp>
          <p:nvSpPr>
            <p:cNvPr id="20" name="TextBox 19">
              <a:extLst>
                <a:ext uri="{FF2B5EF4-FFF2-40B4-BE49-F238E27FC236}">
                  <a16:creationId xmlns:a16="http://schemas.microsoft.com/office/drawing/2014/main" id="{A3D7A083-3E7E-A878-3386-C9AFD22E59DD}"/>
                </a:ext>
              </a:extLst>
            </p:cNvPr>
            <p:cNvSpPr txBox="1"/>
            <p:nvPr/>
          </p:nvSpPr>
          <p:spPr>
            <a:xfrm>
              <a:off x="3843668" y="2822315"/>
              <a:ext cx="967533" cy="237757"/>
            </a:xfrm>
            <a:prstGeom prst="rect">
              <a:avLst/>
            </a:prstGeom>
            <a:noFill/>
          </p:spPr>
          <p:txBody>
            <a:bodyPr wrap="square" rtlCol="0">
              <a:spAutoFit/>
            </a:bodyPr>
            <a:lstStyle/>
            <a:p>
              <a:pPr algn="r">
                <a:lnSpc>
                  <a:spcPct val="90000"/>
                </a:lnSpc>
              </a:pPr>
              <a:r>
                <a:rPr lang="en-US" sz="1050" dirty="0">
                  <a:solidFill>
                    <a:srgbClr val="FF0000"/>
                  </a:solidFill>
                </a:rPr>
                <a:t>long-pulse</a:t>
              </a:r>
            </a:p>
          </p:txBody>
        </p:sp>
        <p:sp>
          <p:nvSpPr>
            <p:cNvPr id="21" name="Oval 122">
              <a:extLst>
                <a:ext uri="{FF2B5EF4-FFF2-40B4-BE49-F238E27FC236}">
                  <a16:creationId xmlns:a16="http://schemas.microsoft.com/office/drawing/2014/main" id="{9CCDBFD5-B135-F6FB-50D2-1D1A100F75F6}"/>
                </a:ext>
              </a:extLst>
            </p:cNvPr>
            <p:cNvSpPr>
              <a:spLocks noChangeAspect="1"/>
            </p:cNvSpPr>
            <p:nvPr/>
          </p:nvSpPr>
          <p:spPr>
            <a:xfrm flipH="1">
              <a:off x="5092274" y="1856129"/>
              <a:ext cx="82424" cy="82424"/>
            </a:xfrm>
            <a:prstGeom prst="ellipse">
              <a:avLst/>
            </a:prstGeom>
            <a:noFill/>
            <a:ln w="1905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GB" sz="1350" dirty="0">
                <a:solidFill>
                  <a:schemeClr val="tx1"/>
                </a:solidFill>
              </a:endParaRPr>
            </a:p>
          </p:txBody>
        </p:sp>
        <p:sp>
          <p:nvSpPr>
            <p:cNvPr id="22" name="Oval 103">
              <a:extLst>
                <a:ext uri="{FF2B5EF4-FFF2-40B4-BE49-F238E27FC236}">
                  <a16:creationId xmlns:a16="http://schemas.microsoft.com/office/drawing/2014/main" id="{C0740675-806B-9AA7-F1E5-38D1D2678578}"/>
                </a:ext>
              </a:extLst>
            </p:cNvPr>
            <p:cNvSpPr>
              <a:spLocks noChangeAspect="1"/>
            </p:cNvSpPr>
            <p:nvPr/>
          </p:nvSpPr>
          <p:spPr>
            <a:xfrm flipH="1">
              <a:off x="3551638" y="3043667"/>
              <a:ext cx="90666" cy="90666"/>
            </a:xfrm>
            <a:prstGeom prst="ellipse">
              <a:avLst/>
            </a:prstGeom>
            <a:solidFill>
              <a:schemeClr val="accent2">
                <a:lumMod val="60000"/>
                <a:lumOff val="4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GB" sz="1350" dirty="0">
                <a:solidFill>
                  <a:schemeClr val="tx1"/>
                </a:solidFill>
              </a:endParaRPr>
            </a:p>
          </p:txBody>
        </p:sp>
        <p:sp>
          <p:nvSpPr>
            <p:cNvPr id="23" name="Oval 103">
              <a:extLst>
                <a:ext uri="{FF2B5EF4-FFF2-40B4-BE49-F238E27FC236}">
                  <a16:creationId xmlns:a16="http://schemas.microsoft.com/office/drawing/2014/main" id="{B936E4B8-AB77-B295-1876-2646D0BFFF94}"/>
                </a:ext>
              </a:extLst>
            </p:cNvPr>
            <p:cNvSpPr>
              <a:spLocks noChangeAspect="1"/>
            </p:cNvSpPr>
            <p:nvPr/>
          </p:nvSpPr>
          <p:spPr>
            <a:xfrm flipH="1">
              <a:off x="3932372" y="2513498"/>
              <a:ext cx="90666" cy="90666"/>
            </a:xfrm>
            <a:prstGeom prst="ellipse">
              <a:avLst/>
            </a:prstGeom>
            <a:solidFill>
              <a:srgbClr val="FFBD8D"/>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GB" sz="1350" dirty="0">
                <a:solidFill>
                  <a:schemeClr val="accent1">
                    <a:lumMod val="75000"/>
                  </a:schemeClr>
                </a:solidFill>
                <a:highlight>
                  <a:srgbClr val="FFFF00"/>
                </a:highlight>
              </a:endParaRPr>
            </a:p>
          </p:txBody>
        </p:sp>
        <p:sp>
          <p:nvSpPr>
            <p:cNvPr id="24" name="Oval 103">
              <a:extLst>
                <a:ext uri="{FF2B5EF4-FFF2-40B4-BE49-F238E27FC236}">
                  <a16:creationId xmlns:a16="http://schemas.microsoft.com/office/drawing/2014/main" id="{DC2465ED-A1F1-C602-3C7E-0B0050B0514B}"/>
                </a:ext>
              </a:extLst>
            </p:cNvPr>
            <p:cNvSpPr>
              <a:spLocks noChangeAspect="1"/>
            </p:cNvSpPr>
            <p:nvPr/>
          </p:nvSpPr>
          <p:spPr>
            <a:xfrm flipH="1">
              <a:off x="4571080" y="4329251"/>
              <a:ext cx="144000" cy="144000"/>
            </a:xfrm>
            <a:prstGeom prst="ellipse">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l">
                <a:lnSpc>
                  <a:spcPct val="90000"/>
                </a:lnSpc>
              </a:pPr>
              <a:endParaRPr lang="en-GB" sz="1350" dirty="0">
                <a:solidFill>
                  <a:schemeClr val="tx1"/>
                </a:solidFill>
              </a:endParaRPr>
            </a:p>
          </p:txBody>
        </p:sp>
      </p:grpSp>
      <p:sp>
        <p:nvSpPr>
          <p:cNvPr id="55" name="TextBox 54">
            <a:extLst>
              <a:ext uri="{FF2B5EF4-FFF2-40B4-BE49-F238E27FC236}">
                <a16:creationId xmlns:a16="http://schemas.microsoft.com/office/drawing/2014/main" id="{9CFD9398-3484-089A-D62D-A866883A563B}"/>
              </a:ext>
            </a:extLst>
          </p:cNvPr>
          <p:cNvSpPr txBox="1"/>
          <p:nvPr/>
        </p:nvSpPr>
        <p:spPr>
          <a:xfrm>
            <a:off x="734975" y="2134886"/>
            <a:ext cx="4821251" cy="1015663"/>
          </a:xfrm>
          <a:prstGeom prst="rect">
            <a:avLst/>
          </a:prstGeom>
          <a:noFill/>
        </p:spPr>
        <p:txBody>
          <a:bodyPr wrap="square">
            <a:spAutoFit/>
          </a:bodyPr>
          <a:lstStyle/>
          <a:p>
            <a:r>
              <a:rPr lang="en-US" sz="2000" dirty="0"/>
              <a:t>The planned parameters of the new source should bring it to a leading position among existing sources and ongoing projects.</a:t>
            </a:r>
            <a:endParaRPr lang="ru-RU" sz="2000" dirty="0"/>
          </a:p>
        </p:txBody>
      </p:sp>
      <p:sp>
        <p:nvSpPr>
          <p:cNvPr id="13" name="TextBox 12">
            <a:extLst>
              <a:ext uri="{FF2B5EF4-FFF2-40B4-BE49-F238E27FC236}">
                <a16:creationId xmlns:a16="http://schemas.microsoft.com/office/drawing/2014/main" id="{9083B78E-9D16-CA27-1DB4-3D24C7BA33F0}"/>
              </a:ext>
            </a:extLst>
          </p:cNvPr>
          <p:cNvSpPr txBox="1"/>
          <p:nvPr/>
        </p:nvSpPr>
        <p:spPr>
          <a:xfrm>
            <a:off x="9520143" y="6159137"/>
            <a:ext cx="1079142" cy="369332"/>
          </a:xfrm>
          <a:prstGeom prst="rect">
            <a:avLst/>
          </a:prstGeom>
          <a:noFill/>
        </p:spPr>
        <p:txBody>
          <a:bodyPr wrap="none" rtlCol="0">
            <a:spAutoFit/>
          </a:bodyPr>
          <a:lstStyle/>
          <a:p>
            <a:r>
              <a:rPr lang="en-US" i="1" dirty="0"/>
              <a:t>By </a:t>
            </a:r>
            <a:r>
              <a:rPr lang="en-US" i="1" dirty="0" err="1"/>
              <a:t>A.Ioffe</a:t>
            </a:r>
            <a:endParaRPr lang="ru-RU" i="1" dirty="0"/>
          </a:p>
        </p:txBody>
      </p:sp>
    </p:spTree>
    <p:extLst>
      <p:ext uri="{BB962C8B-B14F-4D97-AF65-F5344CB8AC3E}">
        <p14:creationId xmlns:p14="http://schemas.microsoft.com/office/powerpoint/2010/main" val="2333104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r>
              <a:rPr lang="ru-RU"/>
              <a:t>24.06.2024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9</a:t>
            </a:fld>
            <a:endParaRPr lang="ru-RU"/>
          </a:p>
        </p:txBody>
      </p:sp>
      <p:sp>
        <p:nvSpPr>
          <p:cNvPr id="3" name="Нижний колонтитул 2">
            <a:extLst>
              <a:ext uri="{FF2B5EF4-FFF2-40B4-BE49-F238E27FC236}">
                <a16:creationId xmlns:a16="http://schemas.microsoft.com/office/drawing/2014/main" id="{E193D6DD-6708-B2D0-C673-530780E5F286}"/>
              </a:ext>
            </a:extLst>
          </p:cNvPr>
          <p:cNvSpPr>
            <a:spLocks noGrp="1"/>
          </p:cNvSpPr>
          <p:nvPr>
            <p:ph type="ftr" sz="quarter" idx="11"/>
          </p:nvPr>
        </p:nvSpPr>
        <p:spPr/>
        <p:txBody>
          <a:bodyPr/>
          <a:lstStyle/>
          <a:p>
            <a:r>
              <a:rPr lang="en-US"/>
              <a:t>59th meeting of the PAC for Condensed Matter Physics</a:t>
            </a:r>
            <a:endParaRPr lang="ru-RU" dirty="0"/>
          </a:p>
        </p:txBody>
      </p:sp>
      <p:pic>
        <p:nvPicPr>
          <p:cNvPr id="5" name="Рисунок 4">
            <a:extLst>
              <a:ext uri="{FF2B5EF4-FFF2-40B4-BE49-F238E27FC236}">
                <a16:creationId xmlns:a16="http://schemas.microsoft.com/office/drawing/2014/main" id="{F5551936-1F3A-52C3-F165-0AC916AA93FE}"/>
              </a:ext>
            </a:extLst>
          </p:cNvPr>
          <p:cNvPicPr>
            <a:picLocks noChangeAspect="1"/>
          </p:cNvPicPr>
          <p:nvPr/>
        </p:nvPicPr>
        <p:blipFill>
          <a:blip r:embed="rId2"/>
          <a:stretch>
            <a:fillRect/>
          </a:stretch>
        </p:blipFill>
        <p:spPr>
          <a:xfrm>
            <a:off x="2017764" y="882534"/>
            <a:ext cx="7776232" cy="5671482"/>
          </a:xfrm>
          <a:prstGeom prst="rect">
            <a:avLst/>
          </a:prstGeom>
        </p:spPr>
      </p:pic>
      <p:sp>
        <p:nvSpPr>
          <p:cNvPr id="4" name="TextBox 3">
            <a:extLst>
              <a:ext uri="{FF2B5EF4-FFF2-40B4-BE49-F238E27FC236}">
                <a16:creationId xmlns:a16="http://schemas.microsoft.com/office/drawing/2014/main" id="{F48D9B38-0497-D1AE-25C1-A2DA798C6651}"/>
              </a:ext>
            </a:extLst>
          </p:cNvPr>
          <p:cNvSpPr txBox="1"/>
          <p:nvPr/>
        </p:nvSpPr>
        <p:spPr>
          <a:xfrm>
            <a:off x="2129818" y="793033"/>
            <a:ext cx="4475712" cy="584775"/>
          </a:xfrm>
          <a:prstGeom prst="rect">
            <a:avLst/>
          </a:prstGeom>
          <a:noFill/>
        </p:spPr>
        <p:txBody>
          <a:bodyPr wrap="none" rtlCol="0">
            <a:spAutoFit/>
          </a:bodyPr>
          <a:lstStyle/>
          <a:p>
            <a:r>
              <a:rPr lang="en-US" sz="3200" b="1" dirty="0">
                <a:solidFill>
                  <a:srgbClr val="3C62B1"/>
                </a:solidFill>
              </a:rPr>
              <a:t>New results and progress</a:t>
            </a:r>
          </a:p>
        </p:txBody>
      </p:sp>
    </p:spTree>
    <p:extLst>
      <p:ext uri="{BB962C8B-B14F-4D97-AF65-F5344CB8AC3E}">
        <p14:creationId xmlns:p14="http://schemas.microsoft.com/office/powerpoint/2010/main" val="22517037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17517</TotalTime>
  <Words>3340</Words>
  <Application>Microsoft Office PowerPoint</Application>
  <PresentationFormat>Широкоэкранный</PresentationFormat>
  <Paragraphs>339</Paragraphs>
  <Slides>20</Slides>
  <Notes>3</Notes>
  <HiddenSlides>0</HiddenSlides>
  <MMClips>0</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0</vt:i4>
      </vt:variant>
      <vt:variant>
        <vt:lpstr>Заголовки слайдов</vt:lpstr>
      </vt:variant>
      <vt:variant>
        <vt:i4>20</vt:i4>
      </vt:variant>
    </vt:vector>
  </HeadingPairs>
  <TitlesOfParts>
    <vt:vector size="28" baseType="lpstr">
      <vt:lpstr>MS Mincho</vt:lpstr>
      <vt:lpstr>Arial</vt:lpstr>
      <vt:lpstr>Book Antiqua</vt:lpstr>
      <vt:lpstr>Calibri</vt:lpstr>
      <vt:lpstr>Calibri Light</vt:lpstr>
      <vt:lpstr>Symbol</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Egor Lychagin</dc:creator>
  <cp:lastModifiedBy>Egor Lychagin</cp:lastModifiedBy>
  <cp:revision>71</cp:revision>
  <dcterms:created xsi:type="dcterms:W3CDTF">2022-06-12T17:37:09Z</dcterms:created>
  <dcterms:modified xsi:type="dcterms:W3CDTF">2024-06-24T06:12:03Z</dcterms:modified>
</cp:coreProperties>
</file>