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60" r:id="rId5"/>
    <p:sldId id="271" r:id="rId6"/>
    <p:sldId id="257" r:id="rId7"/>
    <p:sldId id="258" r:id="rId8"/>
    <p:sldId id="259" r:id="rId9"/>
    <p:sldId id="272" r:id="rId10"/>
    <p:sldId id="261" r:id="rId11"/>
    <p:sldId id="262" r:id="rId12"/>
    <p:sldId id="263" r:id="rId13"/>
    <p:sldId id="264" r:id="rId14"/>
    <p:sldId id="269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CC1D7-0817-487A-BF5D-F86B5D562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969B4A-5EA2-4ABF-BB54-D70F43F9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8AED5-9A9F-4EAD-8CEA-719F050E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F73A8-71D1-42EB-8EED-93C2A030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DE0A9-78D0-41BD-BFF4-B7F4C864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8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E377C-FD14-4181-B404-4F698C82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6921C6-5747-46EC-8A41-2A594E2D2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7E5E72-618B-4231-9AC6-15AD0ABE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A33AB-6212-470F-9697-CE816FF7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87DB1-7488-44AE-A726-064E68BD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8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04FCD3-BE0D-43C3-B605-9C9FA3A89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C46B86-1F12-4B44-B67D-05B9F496D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2320E9-B19C-4374-BEA5-4E2A6C58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8E01D-137C-42B2-91E6-24F46582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78EA9-6779-4F78-9AD3-D6688E0E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4D324-2D8E-4602-90B1-E8F08CC7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4098A-6525-45D9-87E3-84D7ABD03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5DFDA-A687-4C84-BC4F-A69FC6E9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90DD0-7111-4D52-AC21-AAB8187F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BDF70-E546-4FC7-AC02-16301B4E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1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4F2A5-275E-4CAA-BDB6-32BA7675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13B3D9-BFD6-4F33-8951-FF60C42F0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4C018-18C5-42BA-B4EB-9ADCB649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8F680-CE56-46C4-97D2-E74DE70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12738F-AB84-4135-9F30-56B7D61C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2A154-2046-461E-B8A9-FA8B8232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61B26-20C1-4734-82EE-02F757882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3CC05-0A4D-4C65-B5FD-4ECAB0563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229F44-24EA-4942-BA1B-6BDDF7E1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B4D117-418D-4F5A-9826-58A1D225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DD0FE4-B9F1-45AC-9AB6-52F6EA65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8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FA56-F69D-4FFE-B2FF-CE65F72F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48BC4B-81E8-4D62-A374-3539601E1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577BE-944F-4DA4-967E-DC13541CF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4F9F18-73B1-4371-AF6F-EC250CBF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1BCEDC-C0D3-40FE-8E7D-210AF0B29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631C59-97B1-4B48-B3BA-0E69F457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8A6034-A544-407D-A0A0-1CAEED01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C7918D-DC3A-4906-AF3A-670F0BBA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7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410B3-CC96-4D30-BBB8-4C40DCA8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F158F-86E6-4BC9-9319-9B1F287D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D08429-DF9A-4E68-93AA-ACEAC8AB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573D04-DC08-4817-9C03-213851BF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9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66B16E-6AAF-445A-A375-7139DFDD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422DF5-B6B7-437F-A1F0-6706CCAE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6DA95B-F7A3-49F9-852A-8367FD01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6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E87FC-9C08-45D1-848D-DCCEF7AD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A4A47-7BF0-43FA-BB2F-776375FD7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69BB54-24D0-4C51-937A-F2596418F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B6570-9DC0-41B7-BD8A-029FFE67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E6B519-E7A4-410B-BC8E-834C6F53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188DCD-4547-4804-9CE2-8C74C54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5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0931C-419E-4014-BC2E-3CDA30B5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2B59E2-6199-41F0-A183-98237C127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86AAFC-9EF7-4B40-9CD8-E5D3238B1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1BA218-0ECC-4D20-98DD-816367FE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414B6F-8588-4A10-8EA8-832EA24C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78C8CD-33E3-4E08-BD9C-83E1EF28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7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D8DB3-859B-491A-A7DC-8CBD3C06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EB6293-98A9-4E8F-8A67-4C700ACBB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5007A-8CCF-4567-84AB-619C8DB1B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91ED7-E9B7-4C76-8574-086ACF0B2359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DDD91-77B6-45CD-A08D-B249B203A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CA7C4-FE51-41D4-9240-48F9BE277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0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44004-EFB1-4D4B-AD3C-469EE3738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Программный комплекс для автоматизированного сбора и систематизации научных публикаций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971DFB-6272-45CB-AC2E-BD4FAD348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923306"/>
          </a:xfrm>
        </p:spPr>
        <p:txBody>
          <a:bodyPr>
            <a:normAutofit/>
          </a:bodyPr>
          <a:lstStyle/>
          <a:p>
            <a:r>
              <a:rPr lang="ru-RU" sz="1400" dirty="0"/>
              <a:t>Кондратьев А. О.</a:t>
            </a:r>
          </a:p>
          <a:p>
            <a:r>
              <a:rPr lang="ru-RU" sz="1400" dirty="0"/>
              <a:t>Инженер-программист 2 категории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DB06A97-4275-49A4-9B20-641F3E0E4BA1}"/>
              </a:ext>
            </a:extLst>
          </p:cNvPr>
          <p:cNvSpPr txBox="1">
            <a:spLocks/>
          </p:cNvSpPr>
          <p:nvPr/>
        </p:nvSpPr>
        <p:spPr>
          <a:xfrm>
            <a:off x="1524000" y="6533222"/>
            <a:ext cx="9144000" cy="28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ОИЯИ, ЛИТ им. М. Г. Мещерякова, 2024г.</a:t>
            </a:r>
          </a:p>
        </p:txBody>
      </p:sp>
    </p:spTree>
    <p:extLst>
      <p:ext uri="{BB962C8B-B14F-4D97-AF65-F5344CB8AC3E}">
        <p14:creationId xmlns:p14="http://schemas.microsoft.com/office/powerpoint/2010/main" val="290201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02EF8D-6908-4559-ADD2-22E22EEB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38" y="7848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800" b="1" kern="100" dirty="0">
                <a:latin typeface="Times New Roman" panose="02020603050405020304" pitchFamily="18" charset="0"/>
              </a:rPr>
              <a:t>Алгоритм поиска различных </a:t>
            </a:r>
            <a:r>
              <a:rPr lang="en-US" sz="1800" b="1" kern="100" dirty="0">
                <a:latin typeface="Times New Roman" panose="02020603050405020304" pitchFamily="18" charset="0"/>
              </a:rPr>
              <a:t>id </a:t>
            </a:r>
            <a:r>
              <a:rPr lang="ru-RU" sz="1800" b="1" kern="100" dirty="0">
                <a:latin typeface="Times New Roman" panose="02020603050405020304" pitchFamily="18" charset="0"/>
              </a:rPr>
              <a:t>автора</a:t>
            </a:r>
            <a:endParaRPr lang="ru-RU" sz="18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90045AA-C67E-436D-9DE5-FC64BF83B160}"/>
              </a:ext>
            </a:extLst>
          </p:cNvPr>
          <p:cNvGrpSpPr/>
          <p:nvPr/>
        </p:nvGrpSpPr>
        <p:grpSpPr>
          <a:xfrm>
            <a:off x="61706" y="592816"/>
            <a:ext cx="12031333" cy="6186699"/>
            <a:chOff x="61706" y="66345"/>
            <a:chExt cx="9875006" cy="423059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A46902B3-C3F4-4A79-82C5-14AAB4D31C65}"/>
                </a:ext>
              </a:extLst>
            </p:cNvPr>
            <p:cNvSpPr/>
            <p:nvPr/>
          </p:nvSpPr>
          <p:spPr>
            <a:xfrm>
              <a:off x="61706" y="66345"/>
              <a:ext cx="9875006" cy="423059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D8C694C2-6392-43F3-8502-E9D4568824D2}"/>
                </a:ext>
              </a:extLst>
            </p:cNvPr>
            <p:cNvSpPr/>
            <p:nvPr/>
          </p:nvSpPr>
          <p:spPr>
            <a:xfrm>
              <a:off x="368489" y="299427"/>
              <a:ext cx="2259787" cy="156414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2"/>
                  </a:solidFill>
                </a:rPr>
                <a:t>База данных</a:t>
              </a:r>
            </a:p>
            <a:p>
              <a:pPr algn="ctr"/>
              <a:r>
                <a:rPr lang="ru-RU" sz="1100" dirty="0">
                  <a:solidFill>
                    <a:schemeClr val="tx2"/>
                  </a:solidFill>
                </a:rPr>
                <a:t>источника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217E9E43-CB46-4743-863E-5504F7B1B0A6}"/>
                </a:ext>
              </a:extLst>
            </p:cNvPr>
            <p:cNvSpPr/>
            <p:nvPr/>
          </p:nvSpPr>
          <p:spPr>
            <a:xfrm>
              <a:off x="6906781" y="299427"/>
              <a:ext cx="2259787" cy="156414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Профиль автора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Dspace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F61C3E6C-438C-4705-8157-F1664CCBF04A}"/>
                </a:ext>
              </a:extLst>
            </p:cNvPr>
            <p:cNvSpPr/>
            <p:nvPr/>
          </p:nvSpPr>
          <p:spPr>
            <a:xfrm>
              <a:off x="3472246" y="299427"/>
              <a:ext cx="2259787" cy="1564141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Профиль автора во</a:t>
              </a:r>
            </a:p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внешнем источнике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5B567E6D-C9F8-4191-BDB2-666C2FCADDB2}"/>
                </a:ext>
              </a:extLst>
            </p:cNvPr>
            <p:cNvSpPr/>
            <p:nvPr/>
          </p:nvSpPr>
          <p:spPr>
            <a:xfrm>
              <a:off x="368488" y="2284344"/>
              <a:ext cx="2259787" cy="1564141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Получение ссылок на профили авторов </a:t>
              </a:r>
              <a:r>
                <a:rPr lang="ru-RU" sz="1200">
                  <a:solidFill>
                    <a:schemeClr val="tx2"/>
                  </a:solidFill>
                </a:rPr>
                <a:t>или </a:t>
              </a:r>
              <a:r>
                <a:rPr lang="en-US" sz="1200" dirty="0">
                  <a:solidFill>
                    <a:schemeClr val="tx2"/>
                  </a:solidFill>
                </a:rPr>
                <a:t>uuid </a:t>
              </a:r>
              <a:r>
                <a:rPr lang="ru-RU" sz="1200" dirty="0">
                  <a:solidFill>
                    <a:schemeClr val="tx2"/>
                  </a:solidFill>
                </a:rPr>
                <a:t>авторов во внешнем источнике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5B2A04EB-1D00-449F-9534-6F470BC8D113}"/>
                </a:ext>
              </a:extLst>
            </p:cNvPr>
            <p:cNvSpPr/>
            <p:nvPr/>
          </p:nvSpPr>
          <p:spPr>
            <a:xfrm>
              <a:off x="3472246" y="2242842"/>
              <a:ext cx="999796" cy="1564141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Получение метаданных профилей авторов в </a:t>
              </a:r>
              <a:r>
                <a:rPr lang="ru-RU" sz="1200">
                  <a:solidFill>
                    <a:schemeClr val="tx2"/>
                  </a:solidFill>
                </a:rPr>
                <a:t>формате </a:t>
              </a:r>
              <a:r>
                <a:rPr lang="en-US" sz="1200" dirty="0">
                  <a:solidFill>
                    <a:schemeClr val="tx2"/>
                  </a:solidFill>
                </a:rPr>
                <a:t>json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2000ECFB-35FD-437F-9D92-6C182FC6CAA3}"/>
                </a:ext>
              </a:extLst>
            </p:cNvPr>
            <p:cNvSpPr/>
            <p:nvPr/>
          </p:nvSpPr>
          <p:spPr>
            <a:xfrm>
              <a:off x="4735551" y="2242841"/>
              <a:ext cx="999796" cy="1564141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err="1">
                  <a:solidFill>
                    <a:schemeClr val="tx2"/>
                  </a:solidFill>
                </a:rPr>
                <a:t>Парсинг</a:t>
              </a:r>
              <a:r>
                <a:rPr lang="ru-RU" sz="1200" dirty="0">
                  <a:solidFill>
                    <a:schemeClr val="tx2"/>
                  </a:solidFill>
                </a:rPr>
                <a:t> полученных данных 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9864CAC-2B49-4215-AE88-F95A0201CE9B}"/>
                </a:ext>
              </a:extLst>
            </p:cNvPr>
            <p:cNvSpPr/>
            <p:nvPr/>
          </p:nvSpPr>
          <p:spPr>
            <a:xfrm>
              <a:off x="6906781" y="2242841"/>
              <a:ext cx="2259786" cy="156414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45000">
                  <a:schemeClr val="accent6">
                    <a:lumMod val="40000"/>
                    <a:lumOff val="60000"/>
                  </a:schemeClr>
                </a:gs>
                <a:gs pos="84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tx2"/>
                  </a:solidFill>
                </a:rPr>
                <a:t>Соотношение полученных </a:t>
              </a:r>
              <a:r>
                <a:rPr lang="en-US" sz="1000" dirty="0">
                  <a:solidFill>
                    <a:schemeClr val="tx2"/>
                  </a:solidFill>
                </a:rPr>
                <a:t>id </a:t>
              </a:r>
              <a:r>
                <a:rPr lang="ru-RU" sz="1000" dirty="0">
                  <a:solidFill>
                    <a:schemeClr val="tx2"/>
                  </a:solidFill>
                </a:rPr>
                <a:t>авторов с профилями авторов </a:t>
              </a:r>
              <a:r>
                <a:rPr lang="en-US" sz="1000" dirty="0">
                  <a:solidFill>
                    <a:schemeClr val="tx2"/>
                  </a:solidFill>
                </a:rPr>
                <a:t>Dspace</a:t>
              </a:r>
              <a:endParaRPr lang="ru-RU" sz="1000" dirty="0">
                <a:solidFill>
                  <a:schemeClr val="tx2"/>
                </a:solidFill>
              </a:endParaRPr>
            </a:p>
          </p:txBody>
        </p:sp>
        <p:sp>
          <p:nvSpPr>
            <p:cNvPr id="14" name="Стрелка: вниз 13">
              <a:extLst>
                <a:ext uri="{FF2B5EF4-FFF2-40B4-BE49-F238E27FC236}">
                  <a16:creationId xmlns:a16="http://schemas.microsoft.com/office/drawing/2014/main" id="{2C1ADB50-437B-4E94-848C-D6E9FBF24A6F}"/>
                </a:ext>
              </a:extLst>
            </p:cNvPr>
            <p:cNvSpPr/>
            <p:nvPr/>
          </p:nvSpPr>
          <p:spPr>
            <a:xfrm rot="16200000">
              <a:off x="2740391" y="2692755"/>
              <a:ext cx="619739" cy="74731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5" name="Стрелка: вниз 14">
              <a:extLst>
                <a:ext uri="{FF2B5EF4-FFF2-40B4-BE49-F238E27FC236}">
                  <a16:creationId xmlns:a16="http://schemas.microsoft.com/office/drawing/2014/main" id="{A1F30B04-A6D4-40C5-B4C3-69DAAF94092D}"/>
                </a:ext>
              </a:extLst>
            </p:cNvPr>
            <p:cNvSpPr/>
            <p:nvPr/>
          </p:nvSpPr>
          <p:spPr>
            <a:xfrm rot="10800000">
              <a:off x="3662274" y="1895886"/>
              <a:ext cx="619739" cy="314637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6" name="Стрелка: вниз 15">
              <a:extLst>
                <a:ext uri="{FF2B5EF4-FFF2-40B4-BE49-F238E27FC236}">
                  <a16:creationId xmlns:a16="http://schemas.microsoft.com/office/drawing/2014/main" id="{BCC53346-5421-4B75-87E4-D8B43AF8E996}"/>
                </a:ext>
              </a:extLst>
            </p:cNvPr>
            <p:cNvSpPr/>
            <p:nvPr/>
          </p:nvSpPr>
          <p:spPr>
            <a:xfrm>
              <a:off x="1188511" y="1919634"/>
              <a:ext cx="619739" cy="314637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7" name="Стрелка: вниз 16">
              <a:extLst>
                <a:ext uri="{FF2B5EF4-FFF2-40B4-BE49-F238E27FC236}">
                  <a16:creationId xmlns:a16="http://schemas.microsoft.com/office/drawing/2014/main" id="{84F2F3B5-D203-4D70-84DF-A1CFEC89A99A}"/>
                </a:ext>
              </a:extLst>
            </p:cNvPr>
            <p:cNvSpPr/>
            <p:nvPr/>
          </p:nvSpPr>
          <p:spPr>
            <a:xfrm>
              <a:off x="4925579" y="1895886"/>
              <a:ext cx="619739" cy="314637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8" name="Стрелка: вниз 17">
              <a:extLst>
                <a:ext uri="{FF2B5EF4-FFF2-40B4-BE49-F238E27FC236}">
                  <a16:creationId xmlns:a16="http://schemas.microsoft.com/office/drawing/2014/main" id="{C52F1F76-6512-4B62-9A09-4665088E7A5B}"/>
                </a:ext>
              </a:extLst>
            </p:cNvPr>
            <p:cNvSpPr/>
            <p:nvPr/>
          </p:nvSpPr>
          <p:spPr>
            <a:xfrm rot="16200000">
              <a:off x="6011195" y="2491510"/>
              <a:ext cx="619739" cy="1066800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9" name="Стрелка: вниз 18">
              <a:extLst>
                <a:ext uri="{FF2B5EF4-FFF2-40B4-BE49-F238E27FC236}">
                  <a16:creationId xmlns:a16="http://schemas.microsoft.com/office/drawing/2014/main" id="{EB4E337A-8588-409B-A72B-4816D0BC9A10}"/>
                </a:ext>
              </a:extLst>
            </p:cNvPr>
            <p:cNvSpPr/>
            <p:nvPr/>
          </p:nvSpPr>
          <p:spPr>
            <a:xfrm rot="10800000">
              <a:off x="7726804" y="1895886"/>
              <a:ext cx="619739" cy="314637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45000">
                  <a:schemeClr val="accent6">
                    <a:lumMod val="40000"/>
                    <a:lumOff val="60000"/>
                  </a:schemeClr>
                </a:gs>
                <a:gs pos="84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7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3CDF91D-868B-4C49-9999-109049371370}"/>
              </a:ext>
            </a:extLst>
          </p:cNvPr>
          <p:cNvGrpSpPr/>
          <p:nvPr/>
        </p:nvGrpSpPr>
        <p:grpSpPr>
          <a:xfrm>
            <a:off x="59377" y="635125"/>
            <a:ext cx="12013869" cy="6149644"/>
            <a:chOff x="35342" y="29173"/>
            <a:chExt cx="9961926" cy="5537862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977CBD99-D5D8-4A5C-BC01-46D5494394A0}"/>
                </a:ext>
              </a:extLst>
            </p:cNvPr>
            <p:cNvSpPr/>
            <p:nvPr/>
          </p:nvSpPr>
          <p:spPr>
            <a:xfrm>
              <a:off x="35342" y="29173"/>
              <a:ext cx="9961926" cy="5537862"/>
            </a:xfrm>
            <a:prstGeom prst="roundRect">
              <a:avLst>
                <a:gd name="adj" fmla="val 7941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EF1BA808-6128-4323-AB98-9827EBCDB398}"/>
                </a:ext>
              </a:extLst>
            </p:cNvPr>
            <p:cNvSpPr/>
            <p:nvPr/>
          </p:nvSpPr>
          <p:spPr>
            <a:xfrm>
              <a:off x="307264" y="71747"/>
              <a:ext cx="3046357" cy="36253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2"/>
                  </a:solidFill>
                </a:rPr>
                <a:t>База данных уникальных публикаций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C7601B22-6B3B-4D7B-B5A5-516533036C9E}"/>
                </a:ext>
              </a:extLst>
            </p:cNvPr>
            <p:cNvSpPr/>
            <p:nvPr/>
          </p:nvSpPr>
          <p:spPr>
            <a:xfrm>
              <a:off x="307263" y="752211"/>
              <a:ext cx="3046357" cy="36253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2"/>
                  </a:solidFill>
                </a:rPr>
                <a:t>Получение метаданных публикаций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1309979-2C6F-4165-B34F-98113E25A246}"/>
                </a:ext>
              </a:extLst>
            </p:cNvPr>
            <p:cNvSpPr/>
            <p:nvPr/>
          </p:nvSpPr>
          <p:spPr>
            <a:xfrm>
              <a:off x="307263" y="1353085"/>
              <a:ext cx="3046357" cy="36253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2"/>
                  </a:solidFill>
                </a:rPr>
                <a:t>Приведение публикаций к </a:t>
              </a:r>
              <a:r>
                <a:rPr lang="ru-RU" sz="1100">
                  <a:solidFill>
                    <a:schemeClr val="tx2"/>
                  </a:solidFill>
                </a:rPr>
                <a:t>типам </a:t>
              </a:r>
              <a:r>
                <a:rPr lang="en-US" sz="1100" dirty="0">
                  <a:solidFill>
                    <a:schemeClr val="tx2"/>
                  </a:solidFill>
                </a:rPr>
                <a:t>Dspace</a:t>
              </a:r>
              <a:endParaRPr lang="ru-RU" sz="1100" dirty="0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D10FE8B-4576-46F3-9C6A-F438A79FDC40}"/>
                </a:ext>
              </a:extLst>
            </p:cNvPr>
            <p:cNvSpPr/>
            <p:nvPr/>
          </p:nvSpPr>
          <p:spPr>
            <a:xfrm>
              <a:off x="4876800" y="74785"/>
              <a:ext cx="4035083" cy="36253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Dspace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2A505DC6-7EB4-4B75-8307-917DACA51A12}"/>
                </a:ext>
              </a:extLst>
            </p:cNvPr>
            <p:cNvSpPr/>
            <p:nvPr/>
          </p:nvSpPr>
          <p:spPr>
            <a:xfrm>
              <a:off x="4876799" y="693890"/>
              <a:ext cx="1668982" cy="103532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Получение метаданных публикаций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57B5E52-718E-4259-AF57-3ABF938DC0D5}"/>
                </a:ext>
              </a:extLst>
            </p:cNvPr>
            <p:cNvSpPr/>
            <p:nvPr/>
          </p:nvSpPr>
          <p:spPr>
            <a:xfrm>
              <a:off x="7298322" y="705536"/>
              <a:ext cx="1668982" cy="103532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Получение метаданных профилей авторов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EF560B00-76F3-4252-BA52-7B186119DF81}"/>
                </a:ext>
              </a:extLst>
            </p:cNvPr>
            <p:cNvSpPr/>
            <p:nvPr/>
          </p:nvSpPr>
          <p:spPr>
            <a:xfrm>
              <a:off x="83356" y="2145194"/>
              <a:ext cx="6462425" cy="36253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36000">
                  <a:schemeClr val="accent6">
                    <a:lumMod val="60000"/>
                    <a:lumOff val="4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2"/>
                  </a:solidFill>
                </a:rPr>
                <a:t>Проверка наличия публикации </a:t>
              </a:r>
              <a:r>
                <a:rPr lang="ru-RU" sz="1100">
                  <a:solidFill>
                    <a:schemeClr val="tx2"/>
                  </a:solidFill>
                </a:rPr>
                <a:t>в </a:t>
              </a:r>
              <a:r>
                <a:rPr lang="en-US" sz="1100">
                  <a:solidFill>
                    <a:schemeClr val="tx2"/>
                  </a:solidFill>
                </a:rPr>
                <a:t>Dspace</a:t>
              </a:r>
              <a:endParaRPr lang="ru-RU" sz="1100" dirty="0">
                <a:solidFill>
                  <a:schemeClr val="tx2"/>
                </a:solidFill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CD703CED-DB03-4A75-9205-5377AA6DCAB2}"/>
                </a:ext>
              </a:extLst>
            </p:cNvPr>
            <p:cNvSpPr/>
            <p:nvPr/>
          </p:nvSpPr>
          <p:spPr>
            <a:xfrm>
              <a:off x="8132814" y="3177976"/>
              <a:ext cx="1668982" cy="103532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Импорт публикаций </a:t>
              </a:r>
              <a:r>
                <a:rPr lang="ru-RU" sz="1400">
                  <a:solidFill>
                    <a:schemeClr val="tx1"/>
                  </a:solidFill>
                </a:rPr>
                <a:t>в </a:t>
              </a:r>
              <a:r>
                <a:rPr lang="en-US" sz="1400">
                  <a:solidFill>
                    <a:schemeClr val="tx1"/>
                  </a:solidFill>
                </a:rPr>
                <a:t>D</a:t>
              </a:r>
              <a:r>
                <a:rPr lang="en-US" sz="1400" dirty="0">
                  <a:solidFill>
                    <a:schemeClr val="tx1"/>
                  </a:solidFill>
                </a:rPr>
                <a:t>space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114EA9B3-116D-434A-AFCB-5D5083346F0C}"/>
                </a:ext>
              </a:extLst>
            </p:cNvPr>
            <p:cNvSpPr/>
            <p:nvPr/>
          </p:nvSpPr>
          <p:spPr>
            <a:xfrm>
              <a:off x="83356" y="2740459"/>
              <a:ext cx="1648800" cy="36253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2"/>
                  </a:solidFill>
                </a:rPr>
                <a:t>Коррекция</a:t>
              </a:r>
            </a:p>
          </p:txBody>
        </p:sp>
        <p:sp>
          <p:nvSpPr>
            <p:cNvPr id="15" name="Стрелка: изогнутая 14">
              <a:extLst>
                <a:ext uri="{FF2B5EF4-FFF2-40B4-BE49-F238E27FC236}">
                  <a16:creationId xmlns:a16="http://schemas.microsoft.com/office/drawing/2014/main" id="{50FBBA5B-6B54-4BCD-8C6B-3962A2DFF088}"/>
                </a:ext>
              </a:extLst>
            </p:cNvPr>
            <p:cNvSpPr/>
            <p:nvPr/>
          </p:nvSpPr>
          <p:spPr>
            <a:xfrm rot="10800000" flipV="1">
              <a:off x="8967305" y="130875"/>
              <a:ext cx="586274" cy="2980314"/>
            </a:xfrm>
            <a:prstGeom prst="bentArrow">
              <a:avLst>
                <a:gd name="adj1" fmla="val 20312"/>
                <a:gd name="adj2" fmla="val 22006"/>
                <a:gd name="adj3" fmla="val 32619"/>
                <a:gd name="adj4" fmla="val 19186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16" name="Стрелка: изогнутая 15">
              <a:extLst>
                <a:ext uri="{FF2B5EF4-FFF2-40B4-BE49-F238E27FC236}">
                  <a16:creationId xmlns:a16="http://schemas.microsoft.com/office/drawing/2014/main" id="{F6594E9B-9EA7-4AA7-BBAD-DE112A470B86}"/>
                </a:ext>
              </a:extLst>
            </p:cNvPr>
            <p:cNvSpPr/>
            <p:nvPr/>
          </p:nvSpPr>
          <p:spPr>
            <a:xfrm flipV="1">
              <a:off x="784302" y="3144051"/>
              <a:ext cx="7315130" cy="870388"/>
            </a:xfrm>
            <a:prstGeom prst="bentArrow">
              <a:avLst>
                <a:gd name="adj1" fmla="val 16286"/>
                <a:gd name="adj2" fmla="val 15216"/>
                <a:gd name="adj3" fmla="val 17732"/>
                <a:gd name="adj4" fmla="val 20820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36000">
                  <a:schemeClr val="accent6">
                    <a:lumMod val="60000"/>
                    <a:lumOff val="4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2"/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AB47D70-21D2-4831-BE2C-436AAC0F17B6}"/>
                </a:ext>
              </a:extLst>
            </p:cNvPr>
            <p:cNvSpPr/>
            <p:nvPr/>
          </p:nvSpPr>
          <p:spPr>
            <a:xfrm>
              <a:off x="1962614" y="3336302"/>
              <a:ext cx="5536541" cy="36253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Приведение </a:t>
              </a:r>
              <a:r>
                <a:rPr lang="ru-RU" sz="1400">
                  <a:solidFill>
                    <a:schemeClr val="tx1"/>
                  </a:solidFill>
                </a:rPr>
                <a:t>к </a:t>
              </a:r>
              <a:r>
                <a:rPr lang="en-US" sz="1400" dirty="0">
                  <a:solidFill>
                    <a:schemeClr val="tx1"/>
                  </a:solidFill>
                </a:rPr>
                <a:t>Simple Archive Format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Стрелка: вниз 17">
              <a:extLst>
                <a:ext uri="{FF2B5EF4-FFF2-40B4-BE49-F238E27FC236}">
                  <a16:creationId xmlns:a16="http://schemas.microsoft.com/office/drawing/2014/main" id="{3258ED7B-06CA-4F2E-ABCF-A21F12A37F8E}"/>
                </a:ext>
              </a:extLst>
            </p:cNvPr>
            <p:cNvSpPr/>
            <p:nvPr/>
          </p:nvSpPr>
          <p:spPr>
            <a:xfrm rot="16200000">
              <a:off x="7721450" y="3215844"/>
              <a:ext cx="257525" cy="498438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038A69C1-4EC7-4D1D-A5A1-7523AC25E5A5}"/>
                </a:ext>
              </a:extLst>
            </p:cNvPr>
            <p:cNvSpPr/>
            <p:nvPr/>
          </p:nvSpPr>
          <p:spPr>
            <a:xfrm>
              <a:off x="3129713" y="2740459"/>
              <a:ext cx="5009594" cy="36253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Привязка публикаций к профилям </a:t>
              </a:r>
              <a:r>
                <a:rPr lang="ru-RU" sz="1400">
                  <a:solidFill>
                    <a:schemeClr val="tx1"/>
                  </a:solidFill>
                </a:rPr>
                <a:t>авторов </a:t>
              </a:r>
              <a:r>
                <a:rPr lang="en-US" sz="1400" dirty="0">
                  <a:solidFill>
                    <a:schemeClr val="tx1"/>
                  </a:solidFill>
                </a:rPr>
                <a:t>Dspace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Стрелка: вниз 19">
              <a:extLst>
                <a:ext uri="{FF2B5EF4-FFF2-40B4-BE49-F238E27FC236}">
                  <a16:creationId xmlns:a16="http://schemas.microsoft.com/office/drawing/2014/main" id="{562B5A6D-395C-443D-8501-ADD52FA10B3B}"/>
                </a:ext>
              </a:extLst>
            </p:cNvPr>
            <p:cNvSpPr/>
            <p:nvPr/>
          </p:nvSpPr>
          <p:spPr>
            <a:xfrm>
              <a:off x="5582527" y="1755937"/>
              <a:ext cx="257525" cy="362536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18DCB411-E19A-4D14-864C-458E1273FD66}"/>
                </a:ext>
              </a:extLst>
            </p:cNvPr>
            <p:cNvSpPr/>
            <p:nvPr/>
          </p:nvSpPr>
          <p:spPr>
            <a:xfrm>
              <a:off x="7723120" y="1777137"/>
              <a:ext cx="257525" cy="913264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22" name="Стрелка: вниз 21">
              <a:extLst>
                <a:ext uri="{FF2B5EF4-FFF2-40B4-BE49-F238E27FC236}">
                  <a16:creationId xmlns:a16="http://schemas.microsoft.com/office/drawing/2014/main" id="{EAE54A50-3CB6-4351-B2FD-F1E25C0C1FBA}"/>
                </a:ext>
              </a:extLst>
            </p:cNvPr>
            <p:cNvSpPr/>
            <p:nvPr/>
          </p:nvSpPr>
          <p:spPr>
            <a:xfrm>
              <a:off x="5568189" y="460714"/>
              <a:ext cx="257525" cy="209336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23" name="Стрелка: вниз 22">
              <a:extLst>
                <a:ext uri="{FF2B5EF4-FFF2-40B4-BE49-F238E27FC236}">
                  <a16:creationId xmlns:a16="http://schemas.microsoft.com/office/drawing/2014/main" id="{DD639A20-9461-401D-AAF5-FCEC7DF70704}"/>
                </a:ext>
              </a:extLst>
            </p:cNvPr>
            <p:cNvSpPr/>
            <p:nvPr/>
          </p:nvSpPr>
          <p:spPr>
            <a:xfrm>
              <a:off x="8010544" y="467074"/>
              <a:ext cx="257525" cy="209336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24" name="Стрелка: вниз 23">
              <a:extLst>
                <a:ext uri="{FF2B5EF4-FFF2-40B4-BE49-F238E27FC236}">
                  <a16:creationId xmlns:a16="http://schemas.microsoft.com/office/drawing/2014/main" id="{98B12B95-470A-4C66-91C9-B5475F924B66}"/>
                </a:ext>
              </a:extLst>
            </p:cNvPr>
            <p:cNvSpPr/>
            <p:nvPr/>
          </p:nvSpPr>
          <p:spPr>
            <a:xfrm>
              <a:off x="3549818" y="2544320"/>
              <a:ext cx="257525" cy="167166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25" name="Стрелка: вниз 24">
              <a:extLst>
                <a:ext uri="{FF2B5EF4-FFF2-40B4-BE49-F238E27FC236}">
                  <a16:creationId xmlns:a16="http://schemas.microsoft.com/office/drawing/2014/main" id="{1B05B528-9E63-4FA4-B6EE-CC67BD40ECAE}"/>
                </a:ext>
              </a:extLst>
            </p:cNvPr>
            <p:cNvSpPr/>
            <p:nvPr/>
          </p:nvSpPr>
          <p:spPr>
            <a:xfrm>
              <a:off x="740757" y="2544320"/>
              <a:ext cx="257525" cy="167166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2"/>
                </a:solidFill>
              </a:endParaRPr>
            </a:p>
          </p:txBody>
        </p:sp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id="{64BB9E07-3BA5-4194-9BCA-CA0200EB3E44}"/>
                </a:ext>
              </a:extLst>
            </p:cNvPr>
            <p:cNvSpPr/>
            <p:nvPr/>
          </p:nvSpPr>
          <p:spPr>
            <a:xfrm>
              <a:off x="4782787" y="3148608"/>
              <a:ext cx="257525" cy="167166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27" name="Стрелка: вниз 26">
              <a:extLst>
                <a:ext uri="{FF2B5EF4-FFF2-40B4-BE49-F238E27FC236}">
                  <a16:creationId xmlns:a16="http://schemas.microsoft.com/office/drawing/2014/main" id="{B40042CA-AD11-4C68-9D95-259972577557}"/>
                </a:ext>
              </a:extLst>
            </p:cNvPr>
            <p:cNvSpPr/>
            <p:nvPr/>
          </p:nvSpPr>
          <p:spPr>
            <a:xfrm>
              <a:off x="1603393" y="485278"/>
              <a:ext cx="257525" cy="21836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2"/>
                </a:solidFill>
              </a:endParaRPr>
            </a:p>
          </p:txBody>
        </p:sp>
        <p:sp>
          <p:nvSpPr>
            <p:cNvPr id="28" name="Стрелка: вниз 27">
              <a:extLst>
                <a:ext uri="{FF2B5EF4-FFF2-40B4-BE49-F238E27FC236}">
                  <a16:creationId xmlns:a16="http://schemas.microsoft.com/office/drawing/2014/main" id="{F89F105E-176F-4BCD-8784-359F15893008}"/>
                </a:ext>
              </a:extLst>
            </p:cNvPr>
            <p:cNvSpPr/>
            <p:nvPr/>
          </p:nvSpPr>
          <p:spPr>
            <a:xfrm>
              <a:off x="1603393" y="1133211"/>
              <a:ext cx="257525" cy="20141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2"/>
                </a:solidFill>
              </a:endParaRPr>
            </a:p>
          </p:txBody>
        </p:sp>
        <p:sp>
          <p:nvSpPr>
            <p:cNvPr id="29" name="Стрелка: вниз 28">
              <a:extLst>
                <a:ext uri="{FF2B5EF4-FFF2-40B4-BE49-F238E27FC236}">
                  <a16:creationId xmlns:a16="http://schemas.microsoft.com/office/drawing/2014/main" id="{003C0D8A-8EC4-4BD6-A899-258753A51CD2}"/>
                </a:ext>
              </a:extLst>
            </p:cNvPr>
            <p:cNvSpPr/>
            <p:nvPr/>
          </p:nvSpPr>
          <p:spPr>
            <a:xfrm>
              <a:off x="1606533" y="1794519"/>
              <a:ext cx="257525" cy="323954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2"/>
                </a:solidFill>
              </a:endParaRP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C2B7F01-AE7B-4993-9E49-096E8A6AA2A7}"/>
                </a:ext>
              </a:extLst>
            </p:cNvPr>
            <p:cNvSpPr/>
            <p:nvPr/>
          </p:nvSpPr>
          <p:spPr>
            <a:xfrm>
              <a:off x="8153782" y="4380690"/>
              <a:ext cx="1668982" cy="103532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" dirty="0">
                  <a:solidFill>
                    <a:schemeClr val="tx1"/>
                  </a:solidFill>
                </a:rPr>
                <a:t>База данных публикаций для </a:t>
              </a:r>
              <a:r>
                <a:rPr lang="en-US" sz="960" dirty="0">
                  <a:solidFill>
                    <a:schemeClr val="tx1"/>
                  </a:solidFill>
                </a:rPr>
                <a:t>pin.jinr.ru</a:t>
              </a:r>
              <a:endParaRPr lang="ru-RU" sz="960" dirty="0">
                <a:solidFill>
                  <a:schemeClr val="tx1"/>
                </a:solidFill>
              </a:endParaRPr>
            </a:p>
          </p:txBody>
        </p:sp>
        <p:sp>
          <p:nvSpPr>
            <p:cNvPr id="31" name="Стрелка: изогнутая 30">
              <a:extLst>
                <a:ext uri="{FF2B5EF4-FFF2-40B4-BE49-F238E27FC236}">
                  <a16:creationId xmlns:a16="http://schemas.microsoft.com/office/drawing/2014/main" id="{607286D0-A820-4FFB-953D-58AEF8BE4482}"/>
                </a:ext>
              </a:extLst>
            </p:cNvPr>
            <p:cNvSpPr/>
            <p:nvPr/>
          </p:nvSpPr>
          <p:spPr>
            <a:xfrm flipV="1">
              <a:off x="268328" y="3144049"/>
              <a:ext cx="7831104" cy="2065785"/>
            </a:xfrm>
            <a:prstGeom prst="bentArrow">
              <a:avLst>
                <a:gd name="adj1" fmla="val 7289"/>
                <a:gd name="adj2" fmla="val 8828"/>
                <a:gd name="adj3" fmla="val 17732"/>
                <a:gd name="adj4" fmla="val 2082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64000">
                  <a:schemeClr val="accent1">
                    <a:lumMod val="60000"/>
                    <a:lumOff val="40000"/>
                  </a:schemeClr>
                </a:gs>
                <a:gs pos="30000">
                  <a:srgbClr val="F6BC94"/>
                </a:gs>
                <a:gs pos="99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2"/>
                </a:solidFill>
              </a:endParaRPr>
            </a:p>
          </p:txBody>
        </p:sp>
        <p:sp>
          <p:nvSpPr>
            <p:cNvPr id="32" name="Стрелка: изогнутая 31">
              <a:extLst>
                <a:ext uri="{FF2B5EF4-FFF2-40B4-BE49-F238E27FC236}">
                  <a16:creationId xmlns:a16="http://schemas.microsoft.com/office/drawing/2014/main" id="{2701EA1B-503C-42A9-9C6B-221DD104986E}"/>
                </a:ext>
              </a:extLst>
            </p:cNvPr>
            <p:cNvSpPr/>
            <p:nvPr/>
          </p:nvSpPr>
          <p:spPr>
            <a:xfrm flipV="1">
              <a:off x="6643811" y="3131968"/>
              <a:ext cx="1455621" cy="1696510"/>
            </a:xfrm>
            <a:prstGeom prst="bentArrow">
              <a:avLst>
                <a:gd name="adj1" fmla="val 10980"/>
                <a:gd name="adj2" fmla="val 12094"/>
                <a:gd name="adj3" fmla="val 17732"/>
                <a:gd name="adj4" fmla="val 2082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40000">
                  <a:schemeClr val="accent2">
                    <a:lumMod val="60000"/>
                    <a:lumOff val="40000"/>
                  </a:schemeClr>
                </a:gs>
                <a:gs pos="72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2"/>
                </a:solidFill>
              </a:endParaRPr>
            </a:p>
          </p:txBody>
        </p:sp>
      </p:grp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27BC472F-1F27-48B3-8312-DD171E2F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48" y="116467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7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импорта публикаций в репозиторий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Dspace</a:t>
            </a:r>
            <a:r>
              <a:rPr lang="ru-RU" sz="17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8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A59D47-1230-4441-8FBA-C547EFBE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48" y="116467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7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авторов для уже загруженных публикаций</a:t>
            </a:r>
            <a:r>
              <a:rPr lang="ru-RU" sz="17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F8DA7CD-568C-4E82-B87F-124B4ECB5458}"/>
              </a:ext>
            </a:extLst>
          </p:cNvPr>
          <p:cNvGrpSpPr/>
          <p:nvPr/>
        </p:nvGrpSpPr>
        <p:grpSpPr>
          <a:xfrm>
            <a:off x="84890" y="898528"/>
            <a:ext cx="12032036" cy="4682465"/>
            <a:chOff x="35342" y="29173"/>
            <a:chExt cx="9961926" cy="2583929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851912E1-E180-470C-A37C-18A3AE91A64E}"/>
                </a:ext>
              </a:extLst>
            </p:cNvPr>
            <p:cNvSpPr/>
            <p:nvPr/>
          </p:nvSpPr>
          <p:spPr>
            <a:xfrm>
              <a:off x="35342" y="29173"/>
              <a:ext cx="9961926" cy="2583929"/>
            </a:xfrm>
            <a:prstGeom prst="roundRect">
              <a:avLst>
                <a:gd name="adj" fmla="val 7941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D4D0A62C-38B5-4470-AECD-2371EB28DB14}"/>
                </a:ext>
              </a:extLst>
            </p:cNvPr>
            <p:cNvSpPr/>
            <p:nvPr/>
          </p:nvSpPr>
          <p:spPr>
            <a:xfrm>
              <a:off x="223024" y="163994"/>
              <a:ext cx="4035083" cy="36253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Dspace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EC7C0D75-05CD-417D-8180-8EBA06CDE292}"/>
                </a:ext>
              </a:extLst>
            </p:cNvPr>
            <p:cNvSpPr/>
            <p:nvPr/>
          </p:nvSpPr>
          <p:spPr>
            <a:xfrm>
              <a:off x="223023" y="803330"/>
              <a:ext cx="1858539" cy="84705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Получение данных из профилей авторов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B1F681E1-9C20-4393-9EDD-FB9CA3470CAE}"/>
                </a:ext>
              </a:extLst>
            </p:cNvPr>
            <p:cNvSpPr/>
            <p:nvPr/>
          </p:nvSpPr>
          <p:spPr>
            <a:xfrm>
              <a:off x="2399568" y="803330"/>
              <a:ext cx="1858539" cy="84705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Получение данных об авторах из публикаций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B2488E24-3EC7-48C3-8E8C-FBDC93FA3279}"/>
                </a:ext>
              </a:extLst>
            </p:cNvPr>
            <p:cNvSpPr/>
            <p:nvPr/>
          </p:nvSpPr>
          <p:spPr>
            <a:xfrm>
              <a:off x="223024" y="2089438"/>
              <a:ext cx="4035083" cy="36253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Привязка публикаций к профилям </a:t>
              </a:r>
              <a:r>
                <a:rPr lang="ru-RU" sz="1400">
                  <a:solidFill>
                    <a:schemeClr val="tx1"/>
                  </a:solidFill>
                </a:rPr>
                <a:t>авторов </a:t>
              </a:r>
              <a:r>
                <a:rPr lang="en-US" sz="1400" dirty="0">
                  <a:solidFill>
                    <a:schemeClr val="tx1"/>
                  </a:solidFill>
                </a:rPr>
                <a:t>Dspace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3BEA88F-1B8D-4BFE-A374-84C238C4190F}"/>
                </a:ext>
              </a:extLst>
            </p:cNvPr>
            <p:cNvSpPr/>
            <p:nvPr/>
          </p:nvSpPr>
          <p:spPr>
            <a:xfrm>
              <a:off x="4676077" y="163994"/>
              <a:ext cx="4035083" cy="36253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Импорт обновленных данных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A422931-0727-4296-B4B4-56D33823B446}"/>
                </a:ext>
              </a:extLst>
            </p:cNvPr>
            <p:cNvSpPr/>
            <p:nvPr/>
          </p:nvSpPr>
          <p:spPr>
            <a:xfrm>
              <a:off x="6852620" y="803330"/>
              <a:ext cx="1858540" cy="84705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База данных публикаций для </a:t>
              </a:r>
              <a:r>
                <a:rPr lang="en-US" sz="1400" dirty="0">
                  <a:solidFill>
                    <a:schemeClr val="tx1"/>
                  </a:solidFill>
                </a:rPr>
                <a:t>pin.jinr.ru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Стрелка: вниз 12">
              <a:extLst>
                <a:ext uri="{FF2B5EF4-FFF2-40B4-BE49-F238E27FC236}">
                  <a16:creationId xmlns:a16="http://schemas.microsoft.com/office/drawing/2014/main" id="{4CDA744F-BAC4-4BB2-8AE7-C0C65A5005F4}"/>
                </a:ext>
              </a:extLst>
            </p:cNvPr>
            <p:cNvSpPr/>
            <p:nvPr/>
          </p:nvSpPr>
          <p:spPr>
            <a:xfrm>
              <a:off x="1023529" y="560262"/>
              <a:ext cx="257525" cy="209336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14" name="Стрелка: вниз 13">
              <a:extLst>
                <a:ext uri="{FF2B5EF4-FFF2-40B4-BE49-F238E27FC236}">
                  <a16:creationId xmlns:a16="http://schemas.microsoft.com/office/drawing/2014/main" id="{91726D2F-9EA0-4750-8611-AEE43D54D2CC}"/>
                </a:ext>
              </a:extLst>
            </p:cNvPr>
            <p:cNvSpPr/>
            <p:nvPr/>
          </p:nvSpPr>
          <p:spPr>
            <a:xfrm>
              <a:off x="3200074" y="560262"/>
              <a:ext cx="257525" cy="209336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15" name="Стрелка: вниз 14">
              <a:extLst>
                <a:ext uri="{FF2B5EF4-FFF2-40B4-BE49-F238E27FC236}">
                  <a16:creationId xmlns:a16="http://schemas.microsoft.com/office/drawing/2014/main" id="{3724B5D0-ECDF-40A2-8C44-084A124BC360}"/>
                </a:ext>
              </a:extLst>
            </p:cNvPr>
            <p:cNvSpPr/>
            <p:nvPr/>
          </p:nvSpPr>
          <p:spPr>
            <a:xfrm>
              <a:off x="1023528" y="1709393"/>
              <a:ext cx="257525" cy="331279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16" name="Стрелка: вниз 15">
              <a:extLst>
                <a:ext uri="{FF2B5EF4-FFF2-40B4-BE49-F238E27FC236}">
                  <a16:creationId xmlns:a16="http://schemas.microsoft.com/office/drawing/2014/main" id="{E5F7E2DC-698D-432D-B6AE-97E9D04389C3}"/>
                </a:ext>
              </a:extLst>
            </p:cNvPr>
            <p:cNvSpPr/>
            <p:nvPr/>
          </p:nvSpPr>
          <p:spPr>
            <a:xfrm>
              <a:off x="3200074" y="1709393"/>
              <a:ext cx="257525" cy="331279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17" name="Стрелка: вниз 16">
              <a:extLst>
                <a:ext uri="{FF2B5EF4-FFF2-40B4-BE49-F238E27FC236}">
                  <a16:creationId xmlns:a16="http://schemas.microsoft.com/office/drawing/2014/main" id="{1071E5B9-76B3-4381-A5DD-E9293C2C44E6}"/>
                </a:ext>
              </a:extLst>
            </p:cNvPr>
            <p:cNvSpPr/>
            <p:nvPr/>
          </p:nvSpPr>
          <p:spPr>
            <a:xfrm rot="5400000">
              <a:off x="4338329" y="171294"/>
              <a:ext cx="257525" cy="347936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18" name="Стрелка: изогнутая 17">
              <a:extLst>
                <a:ext uri="{FF2B5EF4-FFF2-40B4-BE49-F238E27FC236}">
                  <a16:creationId xmlns:a16="http://schemas.microsoft.com/office/drawing/2014/main" id="{E528550A-17AB-4FD7-8783-E96305F8A234}"/>
                </a:ext>
              </a:extLst>
            </p:cNvPr>
            <p:cNvSpPr/>
            <p:nvPr/>
          </p:nvSpPr>
          <p:spPr>
            <a:xfrm rot="16200000" flipV="1">
              <a:off x="4004759" y="878189"/>
              <a:ext cx="1773547" cy="1137694"/>
            </a:xfrm>
            <a:prstGeom prst="bentArrow">
              <a:avLst>
                <a:gd name="adj1" fmla="val 10804"/>
                <a:gd name="adj2" fmla="val 14659"/>
                <a:gd name="adj3" fmla="val 23798"/>
                <a:gd name="adj4" fmla="val 19186"/>
              </a:avLst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40000"/>
                    <a:lumOff val="6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Стрелка: вниз 18">
              <a:extLst>
                <a:ext uri="{FF2B5EF4-FFF2-40B4-BE49-F238E27FC236}">
                  <a16:creationId xmlns:a16="http://schemas.microsoft.com/office/drawing/2014/main" id="{53DF4D35-4B07-4EF6-9A55-49E9FE5717EC}"/>
                </a:ext>
              </a:extLst>
            </p:cNvPr>
            <p:cNvSpPr/>
            <p:nvPr/>
          </p:nvSpPr>
          <p:spPr>
            <a:xfrm>
              <a:off x="7653127" y="560262"/>
              <a:ext cx="257525" cy="209336"/>
            </a:xfrm>
            <a:prstGeom prst="downArrow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40000">
                  <a:schemeClr val="accent2">
                    <a:lumMod val="60000"/>
                    <a:lumOff val="40000"/>
                  </a:schemeClr>
                </a:gs>
                <a:gs pos="72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2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E0CD9E-00FF-42DE-ABA7-FF8838A89343}"/>
              </a:ext>
            </a:extLst>
          </p:cNvPr>
          <p:cNvSpPr txBox="1"/>
          <p:nvPr/>
        </p:nvSpPr>
        <p:spPr>
          <a:xfrm>
            <a:off x="2670582" y="5852621"/>
            <a:ext cx="691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Для 8885 публикаций идентифицировано и привязано 1334 автора.</a:t>
            </a:r>
          </a:p>
        </p:txBody>
      </p:sp>
    </p:spTree>
    <p:extLst>
      <p:ext uri="{BB962C8B-B14F-4D97-AF65-F5344CB8AC3E}">
        <p14:creationId xmlns:p14="http://schemas.microsoft.com/office/powerpoint/2010/main" val="388549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B4C8C7-BEED-4B2D-928D-C2DE5A81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48" y="116467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7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синхронизации профилей авторов репозитория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Dspace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pin.jinr.ru</a:t>
            </a:r>
            <a:r>
              <a:rPr lang="ru-RU" sz="17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280E4B9-0D75-443C-8FFB-FE29F4FD9174}"/>
              </a:ext>
            </a:extLst>
          </p:cNvPr>
          <p:cNvGrpSpPr/>
          <p:nvPr/>
        </p:nvGrpSpPr>
        <p:grpSpPr>
          <a:xfrm>
            <a:off x="93189" y="733001"/>
            <a:ext cx="11857073" cy="5359042"/>
            <a:chOff x="43641" y="66344"/>
            <a:chExt cx="9919392" cy="553786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3BDCDFF1-AC1D-44A3-BFBD-FB8B25F5D800}"/>
                </a:ext>
              </a:extLst>
            </p:cNvPr>
            <p:cNvSpPr/>
            <p:nvPr/>
          </p:nvSpPr>
          <p:spPr>
            <a:xfrm>
              <a:off x="1710994" y="66344"/>
              <a:ext cx="4386876" cy="553786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94A8BCE9-D8F8-4FE3-B017-9B8AC95771EC}"/>
                </a:ext>
              </a:extLst>
            </p:cNvPr>
            <p:cNvSpPr/>
            <p:nvPr/>
          </p:nvSpPr>
          <p:spPr>
            <a:xfrm>
              <a:off x="43641" y="322205"/>
              <a:ext cx="1531483" cy="106331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pin.jinr.ru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E2DB1BD2-2762-4E7F-9EA0-A25640AFB334}"/>
                </a:ext>
              </a:extLst>
            </p:cNvPr>
            <p:cNvSpPr/>
            <p:nvPr/>
          </p:nvSpPr>
          <p:spPr>
            <a:xfrm>
              <a:off x="6274621" y="66344"/>
              <a:ext cx="3688412" cy="276800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20000"/>
                    <a:lumOff val="8000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DAF4CE-59DA-4722-8E50-4DE57AE0FAE5}"/>
                </a:ext>
              </a:extLst>
            </p:cNvPr>
            <p:cNvSpPr txBox="1"/>
            <p:nvPr/>
          </p:nvSpPr>
          <p:spPr>
            <a:xfrm>
              <a:off x="9001300" y="2581196"/>
              <a:ext cx="6992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Dspace</a:t>
              </a:r>
              <a:endParaRPr lang="ru-RU" sz="1100" dirty="0"/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C95F01B-2237-4ABD-9F0C-9A98D9DCCED4}"/>
                </a:ext>
              </a:extLst>
            </p:cNvPr>
            <p:cNvSpPr/>
            <p:nvPr/>
          </p:nvSpPr>
          <p:spPr>
            <a:xfrm>
              <a:off x="6468006" y="165117"/>
              <a:ext cx="3275680" cy="241607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8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420CDFF-3ABC-4C5A-B8A3-5ED8087E8222}"/>
                </a:ext>
              </a:extLst>
            </p:cNvPr>
            <p:cNvSpPr/>
            <p:nvPr/>
          </p:nvSpPr>
          <p:spPr>
            <a:xfrm>
              <a:off x="1804064" y="334569"/>
              <a:ext cx="2062523" cy="103858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Метаданные сотрудников ОИЯИ, полученные </a:t>
              </a:r>
              <a:r>
                <a:rPr lang="ru-RU" sz="1400">
                  <a:solidFill>
                    <a:schemeClr val="tx1"/>
                  </a:solidFill>
                </a:rPr>
                <a:t>из </a:t>
              </a:r>
              <a:r>
                <a:rPr lang="en-US" sz="1400" dirty="0">
                  <a:solidFill>
                    <a:schemeClr val="tx1"/>
                  </a:solidFill>
                </a:rPr>
                <a:t>pin.jinr.ru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0302B7E5-221C-416D-B0CC-A92D687CAA75}"/>
                </a:ext>
              </a:extLst>
            </p:cNvPr>
            <p:cNvSpPr/>
            <p:nvPr/>
          </p:nvSpPr>
          <p:spPr>
            <a:xfrm>
              <a:off x="3959657" y="334569"/>
              <a:ext cx="2062523" cy="103858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Метаданные сотрудников ОИЯИ, полученные </a:t>
              </a:r>
              <a:r>
                <a:rPr lang="ru-RU" sz="1400">
                  <a:solidFill>
                    <a:schemeClr val="tx1"/>
                  </a:solidFill>
                </a:rPr>
                <a:t>из </a:t>
              </a:r>
              <a:r>
                <a:rPr lang="en-US" sz="1400" dirty="0">
                  <a:solidFill>
                    <a:schemeClr val="tx1"/>
                  </a:solidFill>
                </a:rPr>
                <a:t>Dspace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73DAA142-1FBA-4343-94C6-E74FB0D12754}"/>
                </a:ext>
              </a:extLst>
            </p:cNvPr>
            <p:cNvSpPr/>
            <p:nvPr/>
          </p:nvSpPr>
          <p:spPr>
            <a:xfrm>
              <a:off x="1804065" y="1641382"/>
              <a:ext cx="4218116" cy="103858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Проверка изменений в метаданных сотрудников ОИЯИ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85B92084-61B2-405E-BD0C-F620C8ACADBF}"/>
                </a:ext>
              </a:extLst>
            </p:cNvPr>
            <p:cNvSpPr/>
            <p:nvPr/>
          </p:nvSpPr>
          <p:spPr>
            <a:xfrm>
              <a:off x="1804065" y="2966080"/>
              <a:ext cx="4218116" cy="103858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Формирование новых записей и записей с изменениями метаданных сотрудников ОИЯИ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4C8DE12D-ECC4-40C9-B64C-FC7EAFE850FB}"/>
                </a:ext>
              </a:extLst>
            </p:cNvPr>
            <p:cNvSpPr/>
            <p:nvPr/>
          </p:nvSpPr>
          <p:spPr>
            <a:xfrm>
              <a:off x="1804065" y="4297393"/>
              <a:ext cx="4218116" cy="103858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Импорт сформированных записей сотрудников ОИЯИ </a:t>
              </a:r>
              <a:r>
                <a:rPr lang="ru-RU" sz="1400">
                  <a:solidFill>
                    <a:schemeClr val="tx1"/>
                  </a:solidFill>
                </a:rPr>
                <a:t>в </a:t>
              </a:r>
              <a:r>
                <a:rPr lang="en-US" sz="1400" dirty="0">
                  <a:solidFill>
                    <a:schemeClr val="tx1"/>
                  </a:solidFill>
                </a:rPr>
                <a:t>Dspace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4AB1A8-E599-48BE-93FC-E8F419794995}"/>
                </a:ext>
              </a:extLst>
            </p:cNvPr>
            <p:cNvSpPr txBox="1"/>
            <p:nvPr/>
          </p:nvSpPr>
          <p:spPr>
            <a:xfrm>
              <a:off x="8162849" y="156663"/>
              <a:ext cx="14901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Коллекция профилей авторов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E0A26E7B-C877-42B5-BD99-3A871FAAE6F5}"/>
                </a:ext>
              </a:extLst>
            </p:cNvPr>
            <p:cNvSpPr/>
            <p:nvPr/>
          </p:nvSpPr>
          <p:spPr>
            <a:xfrm>
              <a:off x="6602100" y="1427480"/>
              <a:ext cx="1373405" cy="907434"/>
            </a:xfrm>
            <a:prstGeom prst="roundRect">
              <a:avLst/>
            </a:prstGeom>
            <a:gradFill flip="none" rotWithShape="1">
              <a:gsLst>
                <a:gs pos="21000">
                  <a:schemeClr val="accent6">
                    <a:lumMod val="75000"/>
                  </a:schemeClr>
                </a:gs>
                <a:gs pos="59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Действующие сотрудники ОИЯИ</a:t>
              </a: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8807D3D-DDEC-4FE9-AA6F-DCE3CF92C974}"/>
                </a:ext>
              </a:extLst>
            </p:cNvPr>
            <p:cNvSpPr/>
            <p:nvPr/>
          </p:nvSpPr>
          <p:spPr>
            <a:xfrm>
              <a:off x="8221212" y="1427480"/>
              <a:ext cx="1373405" cy="907434"/>
            </a:xfrm>
            <a:prstGeom prst="roundRect">
              <a:avLst/>
            </a:prstGeom>
            <a:gradFill flip="none" rotWithShape="1">
              <a:gsLst>
                <a:gs pos="21000">
                  <a:schemeClr val="accent6">
                    <a:lumMod val="75000"/>
                  </a:schemeClr>
                </a:gs>
                <a:gs pos="59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Архив ОИЯИ</a:t>
              </a:r>
            </a:p>
          </p:txBody>
        </p:sp>
        <p:sp>
          <p:nvSpPr>
            <p:cNvPr id="19" name="Стрелка: вправо 18">
              <a:extLst>
                <a:ext uri="{FF2B5EF4-FFF2-40B4-BE49-F238E27FC236}">
                  <a16:creationId xmlns:a16="http://schemas.microsoft.com/office/drawing/2014/main" id="{D1E79587-1C45-40F5-92B3-916F8D9D7271}"/>
                </a:ext>
              </a:extLst>
            </p:cNvPr>
            <p:cNvSpPr/>
            <p:nvPr/>
          </p:nvSpPr>
          <p:spPr>
            <a:xfrm>
              <a:off x="1597629" y="669001"/>
              <a:ext cx="308512" cy="369724"/>
            </a:xfrm>
            <a:prstGeom prst="rightArrow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20" name="Стрелка: вниз 19">
              <a:extLst>
                <a:ext uri="{FF2B5EF4-FFF2-40B4-BE49-F238E27FC236}">
                  <a16:creationId xmlns:a16="http://schemas.microsoft.com/office/drawing/2014/main" id="{920D94E7-F24C-4B49-8CEB-F034CB5DF4D2}"/>
                </a:ext>
              </a:extLst>
            </p:cNvPr>
            <p:cNvSpPr/>
            <p:nvPr/>
          </p:nvSpPr>
          <p:spPr>
            <a:xfrm rot="5400000">
              <a:off x="6082109" y="518733"/>
              <a:ext cx="369724" cy="670257"/>
            </a:xfrm>
            <a:prstGeom prst="downArrow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29000">
                  <a:schemeClr val="accent6">
                    <a:lumMod val="60000"/>
                    <a:lumOff val="40000"/>
                  </a:schemeClr>
                </a:gs>
                <a:gs pos="6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12A90441-7078-4786-AF01-19338417F044}"/>
                </a:ext>
              </a:extLst>
            </p:cNvPr>
            <p:cNvSpPr/>
            <p:nvPr/>
          </p:nvSpPr>
          <p:spPr>
            <a:xfrm>
              <a:off x="2639071" y="1265582"/>
              <a:ext cx="392507" cy="483375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22" name="Стрелка: вниз 21">
              <a:extLst>
                <a:ext uri="{FF2B5EF4-FFF2-40B4-BE49-F238E27FC236}">
                  <a16:creationId xmlns:a16="http://schemas.microsoft.com/office/drawing/2014/main" id="{C69A46C0-EDFB-45EB-89C4-BC916F19AFDD}"/>
                </a:ext>
              </a:extLst>
            </p:cNvPr>
            <p:cNvSpPr/>
            <p:nvPr/>
          </p:nvSpPr>
          <p:spPr>
            <a:xfrm>
              <a:off x="4844058" y="1265582"/>
              <a:ext cx="392507" cy="483375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23" name="Стрелка: вниз 22">
              <a:extLst>
                <a:ext uri="{FF2B5EF4-FFF2-40B4-BE49-F238E27FC236}">
                  <a16:creationId xmlns:a16="http://schemas.microsoft.com/office/drawing/2014/main" id="{E64DF6CC-D761-4B88-A61D-90443EFE9AA8}"/>
                </a:ext>
              </a:extLst>
            </p:cNvPr>
            <p:cNvSpPr/>
            <p:nvPr/>
          </p:nvSpPr>
          <p:spPr>
            <a:xfrm>
              <a:off x="3293532" y="2581196"/>
              <a:ext cx="1146110" cy="483375"/>
            </a:xfrm>
            <a:prstGeom prst="down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24" name="Стрелка: вниз 23">
              <a:extLst>
                <a:ext uri="{FF2B5EF4-FFF2-40B4-BE49-F238E27FC236}">
                  <a16:creationId xmlns:a16="http://schemas.microsoft.com/office/drawing/2014/main" id="{ACC9BAAD-91B8-47D0-9721-4C24B49B3EFE}"/>
                </a:ext>
              </a:extLst>
            </p:cNvPr>
            <p:cNvSpPr/>
            <p:nvPr/>
          </p:nvSpPr>
          <p:spPr>
            <a:xfrm>
              <a:off x="3293532" y="3909343"/>
              <a:ext cx="1146110" cy="483375"/>
            </a:xfrm>
            <a:prstGeom prst="down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25" name="Стрелка: изогнутая 24">
              <a:extLst>
                <a:ext uri="{FF2B5EF4-FFF2-40B4-BE49-F238E27FC236}">
                  <a16:creationId xmlns:a16="http://schemas.microsoft.com/office/drawing/2014/main" id="{730ACDEF-3DFF-479B-8AFF-2804FFAB9598}"/>
                </a:ext>
              </a:extLst>
            </p:cNvPr>
            <p:cNvSpPr/>
            <p:nvPr/>
          </p:nvSpPr>
          <p:spPr>
            <a:xfrm rot="16200000" flipV="1">
              <a:off x="6103973" y="2430901"/>
              <a:ext cx="2594390" cy="2675417"/>
            </a:xfrm>
            <a:prstGeom prst="bentArrow">
              <a:avLst>
                <a:gd name="adj1" fmla="val 20312"/>
                <a:gd name="adj2" fmla="val 24238"/>
                <a:gd name="adj3" fmla="val 46287"/>
                <a:gd name="adj4" fmla="val 19186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0000">
                  <a:schemeClr val="accent2">
                    <a:lumMod val="40000"/>
                    <a:lumOff val="60000"/>
                  </a:schemeClr>
                </a:gs>
                <a:gs pos="39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56521F-0A48-4992-B23A-6A2398D6B685}"/>
              </a:ext>
            </a:extLst>
          </p:cNvPr>
          <p:cNvSpPr txBox="1"/>
          <p:nvPr/>
        </p:nvSpPr>
        <p:spPr>
          <a:xfrm>
            <a:off x="2715544" y="6295828"/>
            <a:ext cx="623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Загружено 5268 действующих и 13467 архивных </a:t>
            </a:r>
            <a:r>
              <a:rPr lang="ru-RU" dirty="0">
                <a:solidFill>
                  <a:srgbClr val="212529"/>
                </a:solidFill>
                <a:latin typeface="-apple-system"/>
              </a:rPr>
              <a:t>сотрудников.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61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55612A-23E3-471E-A843-20CA6E4BC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новых модулей и алгоритмов автоматизации сбора и систематизации научных публикаций для цифрового репозитория </a:t>
            </a:r>
            <a:r>
              <a:rPr lang="en-US" dirty="0"/>
              <a:t>Dspace</a:t>
            </a:r>
            <a:r>
              <a:rPr lang="ru-RU" dirty="0"/>
              <a:t>, с учетом поставленных задач;</a:t>
            </a:r>
          </a:p>
          <a:p>
            <a:r>
              <a:rPr lang="ru-RU" dirty="0"/>
              <a:t>Оптимизация и обновление уже существующих модулей и алгоритмов;</a:t>
            </a:r>
          </a:p>
          <a:p>
            <a:r>
              <a:rPr lang="ru-RU" dirty="0"/>
              <a:t>Улучшение функционала поиска и сбора метаданных и полных текстов публикаций из внешних источников;</a:t>
            </a:r>
          </a:p>
          <a:p>
            <a:r>
              <a:rPr lang="ru-RU" dirty="0"/>
              <a:t>Улучшение идентификации авторов публикаций и профилей авторов </a:t>
            </a:r>
            <a:r>
              <a:rPr lang="en-US" dirty="0"/>
              <a:t>Dspace</a:t>
            </a:r>
            <a:r>
              <a:rPr lang="ru-RU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23D4CD-BE8B-4506-B58C-01F58D3B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48" y="116467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7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развития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программного комплекса для автоматизированного сбора и систематизации научных публикаций на 3 года</a:t>
            </a:r>
            <a:r>
              <a:rPr lang="ru-RU" sz="17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6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9DC10BB-8973-42FA-A66C-00DCA8B0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48" y="116467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7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предыдущих проектах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E4720C0-D9DA-4DFD-A357-60008249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246"/>
            <a:ext cx="10515600" cy="462895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Участие в проекте по интеграции промежуточного программного обеспечения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AliEn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 эксперимента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ALICE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 на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LHC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 суперкомпьютера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Titan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;</a:t>
            </a:r>
            <a:endParaRPr lang="ru-RU" sz="1800" kern="100" dirty="0">
              <a:effectLst/>
              <a:latin typeface="Liberation Serif" panose="02020603050405020304" pitchFamily="18" charset="0"/>
              <a:ea typeface="Noto Serif CJK SC"/>
              <a:cs typeface="Noto Sans Devanagari"/>
            </a:endParaRPr>
          </a:p>
          <a:p>
            <a:pPr algn="just"/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рефакторинг драйвера облачной инфраструктуры ЛИТ ОИЯИ на платформе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Open Nebula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для развертывания контейнера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OpenVZ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.</a:t>
            </a:r>
            <a:endParaRPr lang="ru-RU" sz="1800" kern="100" dirty="0">
              <a:effectLst/>
              <a:latin typeface="Liberation Serif" panose="02020603050405020304" pitchFamily="18" charset="0"/>
              <a:ea typeface="Noto Serif CJK SC"/>
              <a:cs typeface="Noto Sans Devanagari"/>
            </a:endParaRPr>
          </a:p>
          <a:p>
            <a:pPr algn="just"/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администрирование сервиса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Jira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сегмента эксперимента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ALICE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на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LHC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;</a:t>
            </a:r>
            <a:endParaRPr lang="ru-RU" sz="1800" kern="100" dirty="0">
              <a:effectLst/>
              <a:latin typeface="Liberation Serif" panose="02020603050405020304" pitchFamily="18" charset="0"/>
              <a:ea typeface="Noto Serif CJK SC"/>
              <a:cs typeface="Noto Sans Devanagari"/>
            </a:endParaRPr>
          </a:p>
          <a:p>
            <a:pPr algn="just"/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разработка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plug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-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in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’а для сервиса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Jira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сегмента эксперимента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ALICE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на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LHC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;</a:t>
            </a:r>
            <a:endParaRPr lang="ru-RU" sz="1800" kern="100" dirty="0">
              <a:effectLst/>
              <a:latin typeface="Liberation Serif" panose="02020603050405020304" pitchFamily="18" charset="0"/>
              <a:ea typeface="Noto Serif CJK SC"/>
              <a:cs typeface="Noto Sans Devanagari"/>
            </a:endParaRPr>
          </a:p>
          <a:p>
            <a:pPr algn="just"/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разработка интерфейса взаимодействия промежуточного программного обеспечения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jAliEn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 и центральных сервисов эксперимента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ALICE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;</a:t>
            </a:r>
            <a:endParaRPr lang="ru-RU" sz="1800" kern="100" dirty="0">
              <a:effectLst/>
              <a:latin typeface="Liberation Serif" panose="02020603050405020304" pitchFamily="18" charset="0"/>
              <a:ea typeface="Noto Serif CJK SC"/>
              <a:cs typeface="Noto Sans Devanagari"/>
            </a:endParaRPr>
          </a:p>
          <a:p>
            <a:pPr algn="just"/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установка, настройка и оптимизация сервиса </a:t>
            </a:r>
            <a:r>
              <a:rPr lang="en-US" sz="1800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Electronic logbook for module assembly</a:t>
            </a:r>
            <a:r>
              <a:rPr lang="ru-RU" sz="1800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 для проекта </a:t>
            </a:r>
            <a:r>
              <a:rPr lang="en-US" sz="1800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BMN STS</a:t>
            </a:r>
            <a:r>
              <a:rPr lang="ru-RU" sz="1800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 (</a:t>
            </a:r>
            <a:r>
              <a:rPr lang="en-US" sz="1800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NICA</a:t>
            </a:r>
            <a:r>
              <a:rPr lang="ru-RU" sz="1800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);</a:t>
            </a:r>
            <a:endParaRPr lang="ru-RU" sz="1800" kern="100" dirty="0">
              <a:effectLst/>
              <a:latin typeface="Liberation Serif" panose="02020603050405020304" pitchFamily="18" charset="0"/>
              <a:ea typeface="Noto Serif CJK SC"/>
              <a:cs typeface="Noto Sans Devanagari"/>
            </a:endParaRPr>
          </a:p>
          <a:p>
            <a:pPr algn="just"/>
            <a:r>
              <a:rPr lang="ru-RU" sz="1800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разработка </a:t>
            </a:r>
            <a:r>
              <a:rPr lang="ru-RU" sz="1800" kern="100" spc="-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и тестирование </a:t>
            </a:r>
            <a:r>
              <a:rPr lang="en-US" sz="1800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API</a:t>
            </a:r>
            <a:r>
              <a:rPr lang="ru-RU" sz="1800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 – клиента для </a:t>
            </a:r>
            <a:r>
              <a:rPr lang="en-US" sz="1800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Tango device server</a:t>
            </a:r>
            <a:r>
              <a:rPr lang="ru-RU" sz="1800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. Клиент включает в себя: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алгоритм получения, обработки и хранения данных с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Tango device server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,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http server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 для отправки полученных и обработанных данных на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Web User Interface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. Также, разработан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Web User Interface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 для графического отображения данных, полученных и обработанных с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Tango device server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(В рамках проекта «Разработка интеллектуальной автоматизированной системы обеспечения жидким азотом для стенда криогенных испытаний СП магнитов»)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;</a:t>
            </a:r>
            <a:endParaRPr lang="ru-RU" sz="1800" kern="100" dirty="0">
              <a:effectLst/>
              <a:latin typeface="Liberation Serif" panose="02020603050405020304" pitchFamily="18" charset="0"/>
              <a:ea typeface="Noto Serif CJK SC"/>
              <a:cs typeface="Noto Sans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3346393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496DE7-3EE4-4997-9256-870819D0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83" y="0"/>
            <a:ext cx="9816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0BA7D8-A4BD-4CFD-845D-487FDB0C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85" y="260187"/>
            <a:ext cx="7385430" cy="63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C48DC-9DB9-421F-87AA-D041C932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423599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2E5C36-2078-4DC5-B7FE-E9808978D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062"/>
            <a:ext cx="12192000" cy="62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4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C015AC-5EEF-4827-85B5-188350E4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96"/>
            <a:ext cx="12192000" cy="48873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EB0655-1F60-493A-9F73-CDAF75CD1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1802"/>
            <a:ext cx="12192000" cy="14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5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B5BB6E-1838-441A-AE84-9C96B1A3C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246"/>
            <a:ext cx="10515600" cy="462895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Автоматизация сбора метаданных и полных текстов публикаций из различных внешних источников;</a:t>
            </a:r>
          </a:p>
          <a:p>
            <a:r>
              <a:rPr lang="ru-RU" dirty="0"/>
              <a:t>Систематизация полученных данных. Создание базы данных уникальных публикаций;</a:t>
            </a:r>
          </a:p>
          <a:p>
            <a:r>
              <a:rPr lang="ru-RU" dirty="0"/>
              <a:t>Автоматизация поиска различных </a:t>
            </a:r>
            <a:r>
              <a:rPr lang="en-US" dirty="0"/>
              <a:t>id </a:t>
            </a:r>
            <a:r>
              <a:rPr lang="ru-RU" dirty="0"/>
              <a:t>авторов (</a:t>
            </a:r>
            <a:r>
              <a:rPr lang="en-US" dirty="0" err="1"/>
              <a:t>elibrary</a:t>
            </a:r>
            <a:r>
              <a:rPr lang="en-US" dirty="0"/>
              <a:t> author id, </a:t>
            </a:r>
            <a:r>
              <a:rPr lang="en-US" dirty="0" err="1"/>
              <a:t>scopus</a:t>
            </a:r>
            <a:r>
              <a:rPr lang="en-US" dirty="0"/>
              <a:t> id </a:t>
            </a:r>
            <a:r>
              <a:rPr lang="ru-RU" dirty="0"/>
              <a:t>и др.)</a:t>
            </a:r>
          </a:p>
          <a:p>
            <a:r>
              <a:rPr lang="ru-RU" dirty="0"/>
              <a:t>Автоматизация импорта публикаций в репозиторий </a:t>
            </a:r>
            <a:r>
              <a:rPr lang="en-US" dirty="0"/>
              <a:t>Dspace</a:t>
            </a:r>
            <a:r>
              <a:rPr lang="ru-RU" dirty="0"/>
              <a:t>; </a:t>
            </a:r>
          </a:p>
          <a:p>
            <a:r>
              <a:rPr lang="ru-RU" dirty="0"/>
              <a:t>Автоматический импорт публикаций в </a:t>
            </a:r>
            <a:r>
              <a:rPr lang="en-US" dirty="0"/>
              <a:t>pin.jinr.ru</a:t>
            </a:r>
            <a:r>
              <a:rPr lang="ru-RU" dirty="0"/>
              <a:t>;</a:t>
            </a:r>
          </a:p>
          <a:p>
            <a:r>
              <a:rPr lang="ru-RU" dirty="0"/>
              <a:t>Автоматизация поиска авторов для уже загруженных публикаций;</a:t>
            </a:r>
          </a:p>
          <a:p>
            <a:r>
              <a:rPr lang="ru-RU" dirty="0"/>
              <a:t>Автоматическая синхронизация профилей авторов репозитория </a:t>
            </a:r>
            <a:r>
              <a:rPr lang="en-US" dirty="0"/>
              <a:t>Dspace </a:t>
            </a:r>
            <a:r>
              <a:rPr lang="ru-RU" dirty="0"/>
              <a:t>и </a:t>
            </a:r>
            <a:r>
              <a:rPr lang="en-US" dirty="0"/>
              <a:t>pin.jinr.ru</a:t>
            </a:r>
            <a:r>
              <a:rPr lang="ru-RU" dirty="0"/>
              <a:t>;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FF9986B-E75D-4C67-B25E-394917953C09}"/>
              </a:ext>
            </a:extLst>
          </p:cNvPr>
          <p:cNvSpPr txBox="1">
            <a:spLocks/>
          </p:cNvSpPr>
          <p:nvPr/>
        </p:nvSpPr>
        <p:spPr>
          <a:xfrm>
            <a:off x="851538" y="78485"/>
            <a:ext cx="10515600" cy="648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kern="100" dirty="0">
                <a:latin typeface="Times New Roman" panose="02020603050405020304" pitchFamily="18" charset="0"/>
              </a:rPr>
              <a:t>Основные задачи: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1373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C2D140-8396-4D6E-95E3-E0F07D87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18" y="1255201"/>
            <a:ext cx="4307415" cy="36575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F9E2B9-D5B1-41BE-AD7A-1928A165A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73" y="839188"/>
            <a:ext cx="7222767" cy="36094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FED2C-0567-4D12-A2CA-6B3C96A27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74" y="3397469"/>
            <a:ext cx="6461533" cy="3201296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6B1BA9-27DD-4E28-9A71-1F18BC109DC6}"/>
              </a:ext>
            </a:extLst>
          </p:cNvPr>
          <p:cNvCxnSpPr/>
          <p:nvPr/>
        </p:nvCxnSpPr>
        <p:spPr>
          <a:xfrm>
            <a:off x="2730642" y="2357593"/>
            <a:ext cx="3523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47FB84F-A3FE-4B90-9894-7B939852079D}"/>
              </a:ext>
            </a:extLst>
          </p:cNvPr>
          <p:cNvCxnSpPr/>
          <p:nvPr/>
        </p:nvCxnSpPr>
        <p:spPr>
          <a:xfrm>
            <a:off x="2198367" y="4152541"/>
            <a:ext cx="3523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EFE49D1-4184-460C-9B10-A7C7360B81DF}"/>
              </a:ext>
            </a:extLst>
          </p:cNvPr>
          <p:cNvCxnSpPr/>
          <p:nvPr/>
        </p:nvCxnSpPr>
        <p:spPr>
          <a:xfrm>
            <a:off x="9108169" y="3429000"/>
            <a:ext cx="3523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8BBF03-E0C3-4ED0-9DAE-155CA6B8AF73}"/>
              </a:ext>
            </a:extLst>
          </p:cNvPr>
          <p:cNvSpPr txBox="1"/>
          <p:nvPr/>
        </p:nvSpPr>
        <p:spPr>
          <a:xfrm>
            <a:off x="8130204" y="5397207"/>
            <a:ext cx="2890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 HEP: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eLibrary: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38,643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Scopus: </a:t>
            </a:r>
            <a:r>
              <a:rPr lang="en-US" dirty="0">
                <a:solidFill>
                  <a:srgbClr val="34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36,008</a:t>
            </a:r>
            <a:endParaRPr lang="ru-RU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F50EFEE-60C0-4EAF-8838-224B5FCA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38" y="7848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800" b="1" kern="100" dirty="0">
                <a:latin typeface="Times New Roman" panose="02020603050405020304" pitchFamily="18" charset="0"/>
              </a:rPr>
              <a:t>Внешние источники сбора метаданных публикаций.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9265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7E36D-4397-49B7-9F64-89BD322C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800" b="1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Программный комплекс для автоматизированного сбора и систематизации научных публикаций</a:t>
            </a:r>
            <a:endParaRPr lang="ru-RU" sz="18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0CA13E7-88BF-4315-A2C2-E7AC886C522C}"/>
              </a:ext>
            </a:extLst>
          </p:cNvPr>
          <p:cNvGrpSpPr/>
          <p:nvPr/>
        </p:nvGrpSpPr>
        <p:grpSpPr>
          <a:xfrm>
            <a:off x="918914" y="890649"/>
            <a:ext cx="10354171" cy="5869421"/>
            <a:chOff x="1117393" y="1218249"/>
            <a:chExt cx="9957214" cy="5537863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4F2BC399-D045-4C22-A1B3-36FA267CF209}"/>
                </a:ext>
              </a:extLst>
            </p:cNvPr>
            <p:cNvSpPr/>
            <p:nvPr/>
          </p:nvSpPr>
          <p:spPr>
            <a:xfrm>
              <a:off x="1117393" y="1218250"/>
              <a:ext cx="4905676" cy="553786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15D53C83-E019-452D-BC33-F09064CC4BE3}"/>
                </a:ext>
              </a:extLst>
            </p:cNvPr>
            <p:cNvSpPr/>
            <p:nvPr/>
          </p:nvSpPr>
          <p:spPr>
            <a:xfrm>
              <a:off x="6168931" y="1218249"/>
              <a:ext cx="4905676" cy="553786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8F44571A-3CA1-4657-8183-8F2EA9EE6F8F}"/>
                </a:ext>
              </a:extLst>
            </p:cNvPr>
            <p:cNvSpPr/>
            <p:nvPr/>
          </p:nvSpPr>
          <p:spPr>
            <a:xfrm>
              <a:off x="1429648" y="1401285"/>
              <a:ext cx="1122610" cy="34636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Scopus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F05FE841-B436-4BD1-9AEC-7F76D4E6AC79}"/>
                </a:ext>
              </a:extLst>
            </p:cNvPr>
            <p:cNvSpPr/>
            <p:nvPr/>
          </p:nvSpPr>
          <p:spPr>
            <a:xfrm>
              <a:off x="3046886" y="1401285"/>
              <a:ext cx="1122610" cy="34636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eLibrary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863D564-8286-4CB8-A122-666951D29F83}"/>
                </a:ext>
              </a:extLst>
            </p:cNvPr>
            <p:cNvSpPr/>
            <p:nvPr/>
          </p:nvSpPr>
          <p:spPr>
            <a:xfrm>
              <a:off x="4643622" y="1401287"/>
              <a:ext cx="1122610" cy="34636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Inspire HEP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C4BB5A4A-3F33-4133-8F46-076743F7420A}"/>
                </a:ext>
              </a:extLst>
            </p:cNvPr>
            <p:cNvSpPr/>
            <p:nvPr/>
          </p:nvSpPr>
          <p:spPr>
            <a:xfrm>
              <a:off x="1429648" y="2544023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Сборщик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Scopus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52487FA-44AD-467D-B72F-2D34FD60F204}"/>
                </a:ext>
              </a:extLst>
            </p:cNvPr>
            <p:cNvSpPr/>
            <p:nvPr/>
          </p:nvSpPr>
          <p:spPr>
            <a:xfrm>
              <a:off x="3046886" y="2544023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Сборщик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eLibrary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F8D403DE-D5D9-46DF-8CB9-DC306371CA9E}"/>
                </a:ext>
              </a:extLst>
            </p:cNvPr>
            <p:cNvSpPr/>
            <p:nvPr/>
          </p:nvSpPr>
          <p:spPr>
            <a:xfrm>
              <a:off x="4643622" y="2544023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Сборщик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Inspire HEP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1A166B3-F3E2-4DC5-BEDB-420D520A7ABF}"/>
                </a:ext>
              </a:extLst>
            </p:cNvPr>
            <p:cNvSpPr/>
            <p:nvPr/>
          </p:nvSpPr>
          <p:spPr>
            <a:xfrm>
              <a:off x="1429648" y="5512090"/>
              <a:ext cx="4336584" cy="111125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>
                  <a:solidFill>
                    <a:schemeClr val="tx2"/>
                  </a:solidFill>
                </a:rPr>
                <a:t>База данных</a:t>
              </a:r>
              <a:r>
                <a:rPr lang="en-US" sz="1200" dirty="0">
                  <a:solidFill>
                    <a:schemeClr val="tx2"/>
                  </a:solidFill>
                </a:rPr>
                <a:t> </a:t>
              </a:r>
              <a:r>
                <a:rPr lang="ru-RU" sz="1200" dirty="0">
                  <a:solidFill>
                    <a:schemeClr val="tx2"/>
                  </a:solidFill>
                </a:rPr>
                <a:t>с уникальными публикациями</a:t>
              </a:r>
            </a:p>
          </p:txBody>
        </p:sp>
        <p:sp>
          <p:nvSpPr>
            <p:cNvPr id="14" name="Стрелка: вниз 13">
              <a:extLst>
                <a:ext uri="{FF2B5EF4-FFF2-40B4-BE49-F238E27FC236}">
                  <a16:creationId xmlns:a16="http://schemas.microsoft.com/office/drawing/2014/main" id="{BA25DEB4-353E-4711-8C1F-1C544AEF6996}"/>
                </a:ext>
              </a:extLst>
            </p:cNvPr>
            <p:cNvSpPr/>
            <p:nvPr/>
          </p:nvSpPr>
          <p:spPr>
            <a:xfrm>
              <a:off x="1837017" y="1769636"/>
              <a:ext cx="307872" cy="731158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5" name="Стрелка: вниз 14">
              <a:extLst>
                <a:ext uri="{FF2B5EF4-FFF2-40B4-BE49-F238E27FC236}">
                  <a16:creationId xmlns:a16="http://schemas.microsoft.com/office/drawing/2014/main" id="{EF9793D2-6BF5-40DA-BBF2-129FDF907CCF}"/>
                </a:ext>
              </a:extLst>
            </p:cNvPr>
            <p:cNvSpPr/>
            <p:nvPr/>
          </p:nvSpPr>
          <p:spPr>
            <a:xfrm>
              <a:off x="5050991" y="1769636"/>
              <a:ext cx="307872" cy="731157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B5A0F6-F7A2-4F5F-9549-35B1489C1C17}"/>
                </a:ext>
              </a:extLst>
            </p:cNvPr>
            <p:cNvSpPr txBox="1"/>
            <p:nvPr/>
          </p:nvSpPr>
          <p:spPr>
            <a:xfrm>
              <a:off x="2486169" y="1875682"/>
              <a:ext cx="22440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Получение метаданных и полных текстов</a:t>
              </a:r>
            </a:p>
          </p:txBody>
        </p:sp>
        <p:sp>
          <p:nvSpPr>
            <p:cNvPr id="17" name="Стрелка: вниз 16">
              <a:extLst>
                <a:ext uri="{FF2B5EF4-FFF2-40B4-BE49-F238E27FC236}">
                  <a16:creationId xmlns:a16="http://schemas.microsoft.com/office/drawing/2014/main" id="{9231D4EC-90E0-4E0E-8511-E825BE0EB1D9}"/>
                </a:ext>
              </a:extLst>
            </p:cNvPr>
            <p:cNvSpPr/>
            <p:nvPr/>
          </p:nvSpPr>
          <p:spPr>
            <a:xfrm>
              <a:off x="3454255" y="2242709"/>
              <a:ext cx="307872" cy="258084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1D04670-107B-44EF-8256-4E7F82C5D8AF}"/>
                </a:ext>
              </a:extLst>
            </p:cNvPr>
            <p:cNvSpPr/>
            <p:nvPr/>
          </p:nvSpPr>
          <p:spPr>
            <a:xfrm>
              <a:off x="3521831" y="1769636"/>
              <a:ext cx="172720" cy="19304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3955E2-D08F-45FA-8DE7-C0C0778024D3}"/>
                </a:ext>
              </a:extLst>
            </p:cNvPr>
            <p:cNvSpPr txBox="1"/>
            <p:nvPr/>
          </p:nvSpPr>
          <p:spPr>
            <a:xfrm>
              <a:off x="2540367" y="3366719"/>
              <a:ext cx="22440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Добавление метаданных и ссылок на полные тексты в базу данных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F63FC8E-46F5-4983-8E7B-C95D9501990B}"/>
                </a:ext>
              </a:extLst>
            </p:cNvPr>
            <p:cNvSpPr/>
            <p:nvPr/>
          </p:nvSpPr>
          <p:spPr>
            <a:xfrm>
              <a:off x="3521831" y="3166618"/>
              <a:ext cx="172720" cy="19304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7A68CA57-9637-4B8D-94BA-ABDA82922E9F}"/>
                </a:ext>
              </a:extLst>
            </p:cNvPr>
            <p:cNvSpPr/>
            <p:nvPr/>
          </p:nvSpPr>
          <p:spPr>
            <a:xfrm>
              <a:off x="3454255" y="3824099"/>
              <a:ext cx="307872" cy="258084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2" name="Стрелка: вниз 21">
              <a:extLst>
                <a:ext uri="{FF2B5EF4-FFF2-40B4-BE49-F238E27FC236}">
                  <a16:creationId xmlns:a16="http://schemas.microsoft.com/office/drawing/2014/main" id="{159FA300-16D4-439E-99AA-F82FD69CE4FF}"/>
                </a:ext>
              </a:extLst>
            </p:cNvPr>
            <p:cNvSpPr/>
            <p:nvPr/>
          </p:nvSpPr>
          <p:spPr>
            <a:xfrm>
              <a:off x="1837563" y="3176070"/>
              <a:ext cx="307872" cy="90302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3" name="Стрелка: вниз 22">
              <a:extLst>
                <a:ext uri="{FF2B5EF4-FFF2-40B4-BE49-F238E27FC236}">
                  <a16:creationId xmlns:a16="http://schemas.microsoft.com/office/drawing/2014/main" id="{E45B767D-2E74-448D-8342-8E14F4603A22}"/>
                </a:ext>
              </a:extLst>
            </p:cNvPr>
            <p:cNvSpPr/>
            <p:nvPr/>
          </p:nvSpPr>
          <p:spPr>
            <a:xfrm>
              <a:off x="5050991" y="3181681"/>
              <a:ext cx="307872" cy="90302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4" name="Стрелка: вниз 23">
              <a:extLst>
                <a:ext uri="{FF2B5EF4-FFF2-40B4-BE49-F238E27FC236}">
                  <a16:creationId xmlns:a16="http://schemas.microsoft.com/office/drawing/2014/main" id="{48C5EDC4-7C42-48E0-8D37-057BFA4EFC12}"/>
                </a:ext>
              </a:extLst>
            </p:cNvPr>
            <p:cNvSpPr/>
            <p:nvPr/>
          </p:nvSpPr>
          <p:spPr>
            <a:xfrm>
              <a:off x="1429648" y="4786807"/>
              <a:ext cx="4336583" cy="676036"/>
            </a:xfrm>
            <a:prstGeom prst="downArrow">
              <a:avLst>
                <a:gd name="adj1" fmla="val 50000"/>
                <a:gd name="adj2" fmla="val 100000"/>
              </a:avLst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2C3B4F-12AD-4AB1-A402-6318F55C1B4C}"/>
                </a:ext>
              </a:extLst>
            </p:cNvPr>
            <p:cNvSpPr txBox="1"/>
            <p:nvPr/>
          </p:nvSpPr>
          <p:spPr>
            <a:xfrm>
              <a:off x="2486169" y="4791445"/>
              <a:ext cx="22440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0" strike="noStrike" spc="-1" dirty="0">
                  <a:solidFill>
                    <a:schemeClr val="tx2"/>
                  </a:solidFill>
                  <a:latin typeface="Arial"/>
                </a:rPr>
                <a:t>Создание уникальной записи публикации и добавление её в базу данных</a:t>
              </a: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F5D70908-1018-4080-B2F8-E27317EF0212}"/>
                </a:ext>
              </a:extLst>
            </p:cNvPr>
            <p:cNvSpPr/>
            <p:nvPr/>
          </p:nvSpPr>
          <p:spPr>
            <a:xfrm>
              <a:off x="8739967" y="1289360"/>
              <a:ext cx="1102212" cy="30122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" dirty="0">
                  <a:solidFill>
                    <a:schemeClr val="tx1"/>
                  </a:solidFill>
                </a:rPr>
                <a:t>pin.jinr.ru</a:t>
              </a:r>
              <a:endParaRPr lang="ru-RU" sz="960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32CC2AD5-D3C9-4A19-8856-9F29BE7B585A}"/>
                </a:ext>
              </a:extLst>
            </p:cNvPr>
            <p:cNvSpPr/>
            <p:nvPr/>
          </p:nvSpPr>
          <p:spPr>
            <a:xfrm>
              <a:off x="7795923" y="3230778"/>
              <a:ext cx="3255817" cy="174702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20000"/>
                    <a:lumOff val="8000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D8A6A715-7A7F-4E21-914A-53BEEDE6D3F5}"/>
                </a:ext>
              </a:extLst>
            </p:cNvPr>
            <p:cNvSpPr/>
            <p:nvPr/>
          </p:nvSpPr>
          <p:spPr>
            <a:xfrm>
              <a:off x="8737744" y="1842496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" dirty="0">
                  <a:solidFill>
                    <a:schemeClr val="tx1"/>
                  </a:solidFill>
                </a:rPr>
                <a:t>Модуль синхронизации с </a:t>
              </a:r>
              <a:r>
                <a:rPr lang="en-US" sz="960" dirty="0">
                  <a:solidFill>
                    <a:schemeClr val="tx1"/>
                  </a:solidFill>
                </a:rPr>
                <a:t>pin.jinr.ru</a:t>
              </a:r>
              <a:endParaRPr lang="ru-RU" sz="960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093CB3D-CC72-4DDE-90D8-2837EB9566DF}"/>
                </a:ext>
              </a:extLst>
            </p:cNvPr>
            <p:cNvSpPr/>
            <p:nvPr/>
          </p:nvSpPr>
          <p:spPr>
            <a:xfrm>
              <a:off x="9907966" y="3389367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8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Профили сотрудников</a:t>
              </a:r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7A4F7702-D756-44BE-8983-9D418641375A}"/>
                </a:ext>
              </a:extLst>
            </p:cNvPr>
            <p:cNvSpPr/>
            <p:nvPr/>
          </p:nvSpPr>
          <p:spPr>
            <a:xfrm>
              <a:off x="7821965" y="4141348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8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Коллекция публикаций</a:t>
              </a: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EC1BF213-1301-42AF-82FE-0C7A93059797}"/>
                </a:ext>
              </a:extLst>
            </p:cNvPr>
            <p:cNvSpPr/>
            <p:nvPr/>
          </p:nvSpPr>
          <p:spPr>
            <a:xfrm>
              <a:off x="9903518" y="4134764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8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Коллекция публикаций, загруженных сотрудниками</a:t>
              </a: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DA8AA2F-2D76-4A4F-A842-9D09BC039F26}"/>
                </a:ext>
              </a:extLst>
            </p:cNvPr>
            <p:cNvSpPr/>
            <p:nvPr/>
          </p:nvSpPr>
          <p:spPr>
            <a:xfrm>
              <a:off x="7821965" y="3389367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8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Коллекция профилей</a:t>
              </a:r>
            </a:p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авторов</a:t>
              </a: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A4A28D72-9BF7-4F54-97B9-3546E520B4DD}"/>
                </a:ext>
              </a:extLst>
            </p:cNvPr>
            <p:cNvSpPr/>
            <p:nvPr/>
          </p:nvSpPr>
          <p:spPr>
            <a:xfrm>
              <a:off x="9907966" y="1842497"/>
              <a:ext cx="1102212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" dirty="0">
                  <a:solidFill>
                    <a:schemeClr val="tx1"/>
                  </a:solidFill>
                </a:rPr>
                <a:t>Модуль создания профиля сотрудника</a:t>
              </a: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5F075C6E-1129-45FA-A6A4-B375BBBE6BF3}"/>
                </a:ext>
              </a:extLst>
            </p:cNvPr>
            <p:cNvSpPr/>
            <p:nvPr/>
          </p:nvSpPr>
          <p:spPr>
            <a:xfrm>
              <a:off x="9903518" y="5227795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" dirty="0">
                  <a:solidFill>
                    <a:schemeClr val="tx1"/>
                  </a:solidFill>
                </a:rPr>
                <a:t>Модуль смены коллекции для публикации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2D3D9E32-3974-4F01-8A70-60895B290429}"/>
                </a:ext>
              </a:extLst>
            </p:cNvPr>
            <p:cNvSpPr/>
            <p:nvPr/>
          </p:nvSpPr>
          <p:spPr>
            <a:xfrm>
              <a:off x="7558153" y="1842496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" dirty="0">
                  <a:solidFill>
                    <a:schemeClr val="tx1"/>
                  </a:solidFill>
                </a:rPr>
                <a:t>Модуль добавления </a:t>
              </a:r>
              <a:r>
                <a:rPr lang="en-US" sz="960" dirty="0">
                  <a:solidFill>
                    <a:schemeClr val="tx1"/>
                  </a:solidFill>
                </a:rPr>
                <a:t>id </a:t>
              </a:r>
              <a:r>
                <a:rPr lang="ru-RU" sz="960" dirty="0">
                  <a:solidFill>
                    <a:schemeClr val="tx1"/>
                  </a:solidFill>
                </a:rPr>
                <a:t>сотрудников из </a:t>
              </a:r>
              <a:r>
                <a:rPr lang="en-US" sz="960" dirty="0">
                  <a:solidFill>
                    <a:schemeClr val="tx1"/>
                  </a:solidFill>
                </a:rPr>
                <a:t>Join2</a:t>
              </a:r>
              <a:endParaRPr lang="ru-RU" sz="960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044E5A8-7393-409D-AAF1-ABB9A214F82B}"/>
                </a:ext>
              </a:extLst>
            </p:cNvPr>
            <p:cNvSpPr/>
            <p:nvPr/>
          </p:nvSpPr>
          <p:spPr>
            <a:xfrm>
              <a:off x="6383247" y="1842496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</a:rPr>
                <a:t>Модуль добавления вариантов имен сотрудников</a:t>
              </a:r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F02A8E98-2B4E-4084-9A13-86821F157749}"/>
                </a:ext>
              </a:extLst>
            </p:cNvPr>
            <p:cNvSpPr/>
            <p:nvPr/>
          </p:nvSpPr>
          <p:spPr>
            <a:xfrm>
              <a:off x="8545313" y="6035087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</a:rPr>
                <a:t>Модуль удаления данных из коллекции</a:t>
              </a:r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430C0FBA-9147-4E8E-A03E-FC49FD713248}"/>
                </a:ext>
              </a:extLst>
            </p:cNvPr>
            <p:cNvSpPr/>
            <p:nvPr/>
          </p:nvSpPr>
          <p:spPr>
            <a:xfrm>
              <a:off x="6364967" y="5752021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" dirty="0">
                  <a:solidFill>
                    <a:schemeClr val="tx1"/>
                  </a:solidFill>
                </a:rPr>
                <a:t>Модуль добавления публикации</a:t>
              </a:r>
            </a:p>
          </p:txBody>
        </p:sp>
        <p:sp>
          <p:nvSpPr>
            <p:cNvPr id="41" name="Стрелка: вниз 40">
              <a:extLst>
                <a:ext uri="{FF2B5EF4-FFF2-40B4-BE49-F238E27FC236}">
                  <a16:creationId xmlns:a16="http://schemas.microsoft.com/office/drawing/2014/main" id="{30D20479-0165-4568-B5FA-8402090872FE}"/>
                </a:ext>
              </a:extLst>
            </p:cNvPr>
            <p:cNvSpPr/>
            <p:nvPr/>
          </p:nvSpPr>
          <p:spPr>
            <a:xfrm>
              <a:off x="9192203" y="1651751"/>
              <a:ext cx="257525" cy="130448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Стрелка: вниз 42">
              <a:extLst>
                <a:ext uri="{FF2B5EF4-FFF2-40B4-BE49-F238E27FC236}">
                  <a16:creationId xmlns:a16="http://schemas.microsoft.com/office/drawing/2014/main" id="{03C64519-BFD5-4A50-BC72-DDAF00D9AE6A}"/>
                </a:ext>
              </a:extLst>
            </p:cNvPr>
            <p:cNvSpPr/>
            <p:nvPr/>
          </p:nvSpPr>
          <p:spPr>
            <a:xfrm>
              <a:off x="10348409" y="2534180"/>
              <a:ext cx="257525" cy="793035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вниз 43">
              <a:extLst>
                <a:ext uri="{FF2B5EF4-FFF2-40B4-BE49-F238E27FC236}">
                  <a16:creationId xmlns:a16="http://schemas.microsoft.com/office/drawing/2014/main" id="{252C6188-CFA9-4632-BA91-453C68104BEC}"/>
                </a:ext>
              </a:extLst>
            </p:cNvPr>
            <p:cNvSpPr/>
            <p:nvPr/>
          </p:nvSpPr>
          <p:spPr>
            <a:xfrm>
              <a:off x="8721417" y="2534180"/>
              <a:ext cx="257525" cy="793035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Стрелка: вниз 44">
              <a:extLst>
                <a:ext uri="{FF2B5EF4-FFF2-40B4-BE49-F238E27FC236}">
                  <a16:creationId xmlns:a16="http://schemas.microsoft.com/office/drawing/2014/main" id="{A80EF720-CDE0-481C-99A0-E1919797AA13}"/>
                </a:ext>
              </a:extLst>
            </p:cNvPr>
            <p:cNvSpPr/>
            <p:nvPr/>
          </p:nvSpPr>
          <p:spPr>
            <a:xfrm>
              <a:off x="8167812" y="2536035"/>
              <a:ext cx="257525" cy="793035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0339D17F-5BA8-4E9D-9601-A3065242B6F3}"/>
                </a:ext>
              </a:extLst>
            </p:cNvPr>
            <p:cNvSpPr/>
            <p:nvPr/>
          </p:nvSpPr>
          <p:spPr>
            <a:xfrm flipV="1">
              <a:off x="7182992" y="2534179"/>
              <a:ext cx="540000" cy="1172965"/>
            </a:xfrm>
            <a:prstGeom prst="bentArrow">
              <a:avLst>
                <a:gd name="adj1" fmla="val 25000"/>
                <a:gd name="adj2" fmla="val 22885"/>
                <a:gd name="adj3" fmla="val 25000"/>
                <a:gd name="adj4" fmla="val 11567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Стрелка: вниз 46">
              <a:extLst>
                <a:ext uri="{FF2B5EF4-FFF2-40B4-BE49-F238E27FC236}">
                  <a16:creationId xmlns:a16="http://schemas.microsoft.com/office/drawing/2014/main" id="{DC8A5B5B-6F2E-4804-998A-47E19185143F}"/>
                </a:ext>
              </a:extLst>
            </p:cNvPr>
            <p:cNvSpPr/>
            <p:nvPr/>
          </p:nvSpPr>
          <p:spPr>
            <a:xfrm>
              <a:off x="10348409" y="4804854"/>
              <a:ext cx="257525" cy="370411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Стрелка: изогнутая 47">
              <a:extLst>
                <a:ext uri="{FF2B5EF4-FFF2-40B4-BE49-F238E27FC236}">
                  <a16:creationId xmlns:a16="http://schemas.microsoft.com/office/drawing/2014/main" id="{EABC221C-718A-4F48-8A2B-BB1685A6B3AA}"/>
                </a:ext>
              </a:extLst>
            </p:cNvPr>
            <p:cNvSpPr/>
            <p:nvPr/>
          </p:nvSpPr>
          <p:spPr>
            <a:xfrm rot="5400000" flipH="1" flipV="1">
              <a:off x="8795686" y="4544836"/>
              <a:ext cx="793035" cy="1331337"/>
            </a:xfrm>
            <a:prstGeom prst="bentArrow">
              <a:avLst>
                <a:gd name="adj1" fmla="val 21157"/>
                <a:gd name="adj2" fmla="val 22245"/>
                <a:gd name="adj3" fmla="val 33968"/>
                <a:gd name="adj4" fmla="val 23738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9B415DC-1FC9-459A-AAAA-2F12886ACD33}"/>
                </a:ext>
              </a:extLst>
            </p:cNvPr>
            <p:cNvSpPr txBox="1"/>
            <p:nvPr/>
          </p:nvSpPr>
          <p:spPr>
            <a:xfrm>
              <a:off x="9150932" y="4728449"/>
              <a:ext cx="6992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Dspace</a:t>
              </a:r>
              <a:endParaRPr lang="ru-RU" sz="1100" dirty="0"/>
            </a:p>
          </p:txBody>
        </p:sp>
        <p:sp>
          <p:nvSpPr>
            <p:cNvPr id="50" name="Стрелка: изогнутая 49">
              <a:extLst>
                <a:ext uri="{FF2B5EF4-FFF2-40B4-BE49-F238E27FC236}">
                  <a16:creationId xmlns:a16="http://schemas.microsoft.com/office/drawing/2014/main" id="{D770916E-34FB-4666-BC49-4B2089A8E8CD}"/>
                </a:ext>
              </a:extLst>
            </p:cNvPr>
            <p:cNvSpPr/>
            <p:nvPr/>
          </p:nvSpPr>
          <p:spPr>
            <a:xfrm rot="16200000" flipV="1">
              <a:off x="7355175" y="4987559"/>
              <a:ext cx="1322039" cy="974891"/>
            </a:xfrm>
            <a:prstGeom prst="bentArrow">
              <a:avLst>
                <a:gd name="adj1" fmla="val 20312"/>
                <a:gd name="adj2" fmla="val 22006"/>
                <a:gd name="adj3" fmla="val 32619"/>
                <a:gd name="adj4" fmla="val 19186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" name="Стрелка: вправо 50">
              <a:extLst>
                <a:ext uri="{FF2B5EF4-FFF2-40B4-BE49-F238E27FC236}">
                  <a16:creationId xmlns:a16="http://schemas.microsoft.com/office/drawing/2014/main" id="{BA7212E5-1AF8-48C3-BFDB-9CD532362E1F}"/>
                </a:ext>
              </a:extLst>
            </p:cNvPr>
            <p:cNvSpPr/>
            <p:nvPr/>
          </p:nvSpPr>
          <p:spPr>
            <a:xfrm>
              <a:off x="5801942" y="5841654"/>
              <a:ext cx="553089" cy="45212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65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B5992DDB-B109-44F9-B148-AA13B33AB49E}"/>
                </a:ext>
              </a:extLst>
            </p:cNvPr>
            <p:cNvSpPr/>
            <p:nvPr/>
          </p:nvSpPr>
          <p:spPr>
            <a:xfrm>
              <a:off x="1355790" y="4091626"/>
              <a:ext cx="4467912" cy="674525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D546A867-5BF1-4E3D-AB26-DE24C63C0188}"/>
                </a:ext>
              </a:extLst>
            </p:cNvPr>
            <p:cNvSpPr/>
            <p:nvPr/>
          </p:nvSpPr>
          <p:spPr>
            <a:xfrm>
              <a:off x="1429648" y="4141348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База данных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Scopus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1470A2CE-80FA-4BC4-947A-8178A324A6F7}"/>
                </a:ext>
              </a:extLst>
            </p:cNvPr>
            <p:cNvSpPr/>
            <p:nvPr/>
          </p:nvSpPr>
          <p:spPr>
            <a:xfrm>
              <a:off x="6271737" y="3707144"/>
              <a:ext cx="1334822" cy="123283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20000"/>
                    <a:lumOff val="8000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5BA01307-5497-4D78-BBBB-CFD3C57EB189}"/>
                </a:ext>
              </a:extLst>
            </p:cNvPr>
            <p:cNvSpPr/>
            <p:nvPr/>
          </p:nvSpPr>
          <p:spPr>
            <a:xfrm>
              <a:off x="3046886" y="4141348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База данных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eLibrary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BDC5BB46-703E-4CDA-8073-56DA51E3EA2F}"/>
                </a:ext>
              </a:extLst>
            </p:cNvPr>
            <p:cNvSpPr/>
            <p:nvPr/>
          </p:nvSpPr>
          <p:spPr>
            <a:xfrm>
              <a:off x="4643622" y="4141348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База данных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Inspire HEP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59" name="Стрелка: вправо 58">
              <a:extLst>
                <a:ext uri="{FF2B5EF4-FFF2-40B4-BE49-F238E27FC236}">
                  <a16:creationId xmlns:a16="http://schemas.microsoft.com/office/drawing/2014/main" id="{F37F1091-C2B0-4125-A686-CBBEDFB813C1}"/>
                </a:ext>
              </a:extLst>
            </p:cNvPr>
            <p:cNvSpPr/>
            <p:nvPr/>
          </p:nvSpPr>
          <p:spPr>
            <a:xfrm>
              <a:off x="5857049" y="4023267"/>
              <a:ext cx="468915" cy="801456"/>
            </a:xfrm>
            <a:prstGeom prst="rightArrow">
              <a:avLst>
                <a:gd name="adj1" fmla="val 50000"/>
                <a:gd name="adj2" fmla="val 94244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65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ACD6FA67-BE0C-4CEB-A5DF-7F8539BD0709}"/>
                </a:ext>
              </a:extLst>
            </p:cNvPr>
            <p:cNvSpPr/>
            <p:nvPr/>
          </p:nvSpPr>
          <p:spPr>
            <a:xfrm>
              <a:off x="6393529" y="5023074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" dirty="0">
                  <a:solidFill>
                    <a:schemeClr val="tx1"/>
                  </a:solidFill>
                </a:rPr>
                <a:t>Модуль поиска авторов</a:t>
              </a:r>
            </a:p>
          </p:txBody>
        </p:sp>
        <p:sp>
          <p:nvSpPr>
            <p:cNvPr id="61" name="Стрелка: изогнутая 60">
              <a:extLst>
                <a:ext uri="{FF2B5EF4-FFF2-40B4-BE49-F238E27FC236}">
                  <a16:creationId xmlns:a16="http://schemas.microsoft.com/office/drawing/2014/main" id="{5D8B2ECA-2983-467C-98A9-D97D5A77CB2B}"/>
                </a:ext>
              </a:extLst>
            </p:cNvPr>
            <p:cNvSpPr/>
            <p:nvPr/>
          </p:nvSpPr>
          <p:spPr>
            <a:xfrm rot="16200000" flipV="1">
              <a:off x="7524732" y="4824724"/>
              <a:ext cx="586274" cy="533605"/>
            </a:xfrm>
            <a:prstGeom prst="bentArrow">
              <a:avLst>
                <a:gd name="adj1" fmla="val 20312"/>
                <a:gd name="adj2" fmla="val 22006"/>
                <a:gd name="adj3" fmla="val 32619"/>
                <a:gd name="adj4" fmla="val 19186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9785B36D-F0FA-438F-8C08-A7173D0BC6D6}"/>
                </a:ext>
              </a:extLst>
            </p:cNvPr>
            <p:cNvSpPr/>
            <p:nvPr/>
          </p:nvSpPr>
          <p:spPr>
            <a:xfrm>
              <a:off x="6438435" y="4450811"/>
              <a:ext cx="974893" cy="42282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tx1"/>
                  </a:solidFill>
                </a:rPr>
                <a:t>Модуль добавления </a:t>
              </a:r>
              <a:r>
                <a:rPr lang="en-US" sz="600" dirty="0">
                  <a:solidFill>
                    <a:schemeClr val="tx1"/>
                  </a:solidFill>
                </a:rPr>
                <a:t>ORCID </a:t>
              </a:r>
              <a:r>
                <a:rPr lang="ru-RU" sz="600" dirty="0">
                  <a:solidFill>
                    <a:schemeClr val="tx1"/>
                  </a:solidFill>
                </a:rPr>
                <a:t>и </a:t>
              </a:r>
              <a:r>
                <a:rPr lang="en-US" sz="600" dirty="0">
                  <a:solidFill>
                    <a:schemeClr val="tx1"/>
                  </a:solidFill>
                </a:rPr>
                <a:t>Inspire id</a:t>
              </a:r>
              <a:r>
                <a:rPr lang="ru-RU" sz="600" dirty="0">
                  <a:solidFill>
                    <a:schemeClr val="tx1"/>
                  </a:solidFill>
                </a:rPr>
                <a:t> сотрудников</a:t>
              </a:r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02EBA769-EB49-45A6-9FF4-624EC4BE7924}"/>
                </a:ext>
              </a:extLst>
            </p:cNvPr>
            <p:cNvSpPr/>
            <p:nvPr/>
          </p:nvSpPr>
          <p:spPr>
            <a:xfrm>
              <a:off x="6447293" y="3841996"/>
              <a:ext cx="974893" cy="40402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tx1"/>
                  </a:solidFill>
                </a:rPr>
                <a:t>Модуль добавления </a:t>
              </a:r>
            </a:p>
            <a:p>
              <a:pPr algn="ctr"/>
              <a:r>
                <a:rPr lang="ru-RU" sz="600" dirty="0">
                  <a:solidFill>
                    <a:schemeClr val="tx1"/>
                  </a:solidFill>
                </a:rPr>
                <a:t>Различных </a:t>
              </a:r>
              <a:r>
                <a:rPr lang="en-US" sz="600" dirty="0">
                  <a:solidFill>
                    <a:schemeClr val="tx1"/>
                  </a:solidFill>
                </a:rPr>
                <a:t>id </a:t>
              </a:r>
              <a:endParaRPr lang="ru-RU" sz="6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600" dirty="0">
                  <a:solidFill>
                    <a:schemeClr val="tx1"/>
                  </a:solidFill>
                </a:rPr>
                <a:t>Сотрудников</a:t>
              </a:r>
            </a:p>
          </p:txBody>
        </p:sp>
        <p:sp>
          <p:nvSpPr>
            <p:cNvPr id="53" name="Стрелка: вниз 52">
              <a:extLst>
                <a:ext uri="{FF2B5EF4-FFF2-40B4-BE49-F238E27FC236}">
                  <a16:creationId xmlns:a16="http://schemas.microsoft.com/office/drawing/2014/main" id="{89F2EBE8-07D4-4729-926A-BBFC54BB545E}"/>
                </a:ext>
              </a:extLst>
            </p:cNvPr>
            <p:cNvSpPr/>
            <p:nvPr/>
          </p:nvSpPr>
          <p:spPr>
            <a:xfrm rot="16200000">
              <a:off x="7586766" y="3708911"/>
              <a:ext cx="228950" cy="300350"/>
            </a:xfrm>
            <a:prstGeom prst="downArrow">
              <a:avLst>
                <a:gd name="adj1" fmla="val 50000"/>
                <a:gd name="adj2" fmla="val 83075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07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825FAB-A149-4093-8BBD-8F3A74D4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38" y="7848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800" b="1" kern="100" dirty="0">
                <a:latin typeface="Times New Roman" panose="02020603050405020304" pitchFamily="18" charset="0"/>
              </a:rPr>
              <a:t>Алгоритм сбора метаданных публикаций из внешнего источника</a:t>
            </a:r>
            <a:endParaRPr lang="ru-RU" sz="18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55BDC9C-790E-4FC1-89A6-F83D0FFE69F0}"/>
              </a:ext>
            </a:extLst>
          </p:cNvPr>
          <p:cNvGrpSpPr/>
          <p:nvPr/>
        </p:nvGrpSpPr>
        <p:grpSpPr>
          <a:xfrm>
            <a:off x="152749" y="617518"/>
            <a:ext cx="9022919" cy="6068290"/>
            <a:chOff x="61706" y="66345"/>
            <a:chExt cx="9875006" cy="423059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A7293E0C-1943-499A-8A73-59D1E29EDD91}"/>
                </a:ext>
              </a:extLst>
            </p:cNvPr>
            <p:cNvSpPr/>
            <p:nvPr/>
          </p:nvSpPr>
          <p:spPr>
            <a:xfrm>
              <a:off x="61706" y="66345"/>
              <a:ext cx="9875006" cy="423059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39E10A1-9D10-48C2-A9E4-E87674A734BF}"/>
                </a:ext>
              </a:extLst>
            </p:cNvPr>
            <p:cNvSpPr/>
            <p:nvPr/>
          </p:nvSpPr>
          <p:spPr>
            <a:xfrm>
              <a:off x="368489" y="299427"/>
              <a:ext cx="2259787" cy="92720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Внешний источник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7BE79C4C-AF0B-401E-9730-6B6BF39E596A}"/>
                </a:ext>
              </a:extLst>
            </p:cNvPr>
            <p:cNvSpPr/>
            <p:nvPr/>
          </p:nvSpPr>
          <p:spPr>
            <a:xfrm>
              <a:off x="7370141" y="377437"/>
              <a:ext cx="2259787" cy="2577635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База данных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9D0E26D-7FB2-4E67-A6D7-5201819F85AD}"/>
                </a:ext>
              </a:extLst>
            </p:cNvPr>
            <p:cNvSpPr/>
            <p:nvPr/>
          </p:nvSpPr>
          <p:spPr>
            <a:xfrm>
              <a:off x="368489" y="1668918"/>
              <a:ext cx="2259787" cy="92720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Получение метаданных</a:t>
              </a:r>
            </a:p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публикаций в формате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Json/xml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B33E9327-18DA-4301-8B9C-D5164E00DAC1}"/>
                </a:ext>
              </a:extLst>
            </p:cNvPr>
            <p:cNvSpPr/>
            <p:nvPr/>
          </p:nvSpPr>
          <p:spPr>
            <a:xfrm>
              <a:off x="368488" y="3172958"/>
              <a:ext cx="2259787" cy="92720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err="1">
                  <a:solidFill>
                    <a:schemeClr val="tx2"/>
                  </a:solidFill>
                </a:rPr>
                <a:t>Парсинг</a:t>
              </a:r>
              <a:r>
                <a:rPr lang="ru-RU" sz="1200" dirty="0">
                  <a:solidFill>
                    <a:schemeClr val="tx2"/>
                  </a:solidFill>
                </a:rPr>
                <a:t> полученных данных.</a:t>
              </a:r>
            </a:p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Поиск полного текста публикаций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093D0E9-8925-471E-9587-06FEC9FB40B9}"/>
                </a:ext>
              </a:extLst>
            </p:cNvPr>
            <p:cNvSpPr/>
            <p:nvPr/>
          </p:nvSpPr>
          <p:spPr>
            <a:xfrm>
              <a:off x="7370141" y="3172958"/>
              <a:ext cx="2259787" cy="92720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Получение метаданных</a:t>
              </a:r>
            </a:p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публикаций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3CBD305-F44C-470D-A405-65A553E22383}"/>
                </a:ext>
              </a:extLst>
            </p:cNvPr>
            <p:cNvSpPr/>
            <p:nvPr/>
          </p:nvSpPr>
          <p:spPr>
            <a:xfrm>
              <a:off x="3085171" y="3184342"/>
              <a:ext cx="3861498" cy="92720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Сравнение метаданных.</a:t>
              </a:r>
            </a:p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Выявление дублей.</a:t>
              </a:r>
            </a:p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Поиск публикаций, нуждающихся в коррекции.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BCD8ED4-CBA4-4264-8615-8A5BAC131DDB}"/>
                </a:ext>
              </a:extLst>
            </p:cNvPr>
            <p:cNvSpPr/>
            <p:nvPr/>
          </p:nvSpPr>
          <p:spPr>
            <a:xfrm>
              <a:off x="5116952" y="1606461"/>
              <a:ext cx="1829716" cy="119689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Импорт новых публикаций </a:t>
              </a:r>
            </a:p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в базу данных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D5A7F367-693F-425E-81FF-21850E7302D3}"/>
                </a:ext>
              </a:extLst>
            </p:cNvPr>
            <p:cNvSpPr/>
            <p:nvPr/>
          </p:nvSpPr>
          <p:spPr>
            <a:xfrm>
              <a:off x="3085171" y="377437"/>
              <a:ext cx="1829716" cy="119689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Коррекция уже записанных </a:t>
              </a:r>
            </a:p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публикаций</a:t>
              </a:r>
            </a:p>
          </p:txBody>
        </p:sp>
        <p:sp>
          <p:nvSpPr>
            <p:cNvPr id="15" name="Стрелка: вниз 14">
              <a:extLst>
                <a:ext uri="{FF2B5EF4-FFF2-40B4-BE49-F238E27FC236}">
                  <a16:creationId xmlns:a16="http://schemas.microsoft.com/office/drawing/2014/main" id="{31A2753A-151A-49AB-9B7D-D4146B1894A0}"/>
                </a:ext>
              </a:extLst>
            </p:cNvPr>
            <p:cNvSpPr/>
            <p:nvPr/>
          </p:nvSpPr>
          <p:spPr>
            <a:xfrm>
              <a:off x="1188511" y="1268385"/>
              <a:ext cx="619739" cy="358782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6" name="Стрелка: вниз 15">
              <a:extLst>
                <a:ext uri="{FF2B5EF4-FFF2-40B4-BE49-F238E27FC236}">
                  <a16:creationId xmlns:a16="http://schemas.microsoft.com/office/drawing/2014/main" id="{0EC6B382-4E6B-4E85-93AB-E6681B255395}"/>
                </a:ext>
              </a:extLst>
            </p:cNvPr>
            <p:cNvSpPr/>
            <p:nvPr/>
          </p:nvSpPr>
          <p:spPr>
            <a:xfrm>
              <a:off x="1188510" y="2637876"/>
              <a:ext cx="619739" cy="473314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7" name="Стрелка: вниз 16">
              <a:extLst>
                <a:ext uri="{FF2B5EF4-FFF2-40B4-BE49-F238E27FC236}">
                  <a16:creationId xmlns:a16="http://schemas.microsoft.com/office/drawing/2014/main" id="{44E32D0B-3704-4C36-88FC-4BBE1818C253}"/>
                </a:ext>
              </a:extLst>
            </p:cNvPr>
            <p:cNvSpPr/>
            <p:nvPr/>
          </p:nvSpPr>
          <p:spPr>
            <a:xfrm rot="16200000">
              <a:off x="2546853" y="3452920"/>
              <a:ext cx="619739" cy="390049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8" name="Стрелка: вниз 17">
              <a:extLst>
                <a:ext uri="{FF2B5EF4-FFF2-40B4-BE49-F238E27FC236}">
                  <a16:creationId xmlns:a16="http://schemas.microsoft.com/office/drawing/2014/main" id="{51D2BC27-C864-43E6-B606-2E0F3E5CEB7E}"/>
                </a:ext>
              </a:extLst>
            </p:cNvPr>
            <p:cNvSpPr/>
            <p:nvPr/>
          </p:nvSpPr>
          <p:spPr>
            <a:xfrm rot="5400000">
              <a:off x="6831824" y="3441536"/>
              <a:ext cx="619739" cy="390049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9" name="Стрелка: вниз 18">
              <a:extLst>
                <a:ext uri="{FF2B5EF4-FFF2-40B4-BE49-F238E27FC236}">
                  <a16:creationId xmlns:a16="http://schemas.microsoft.com/office/drawing/2014/main" id="{D2D2FC35-82CB-4590-8017-30B3C5155BCF}"/>
                </a:ext>
              </a:extLst>
            </p:cNvPr>
            <p:cNvSpPr/>
            <p:nvPr/>
          </p:nvSpPr>
          <p:spPr>
            <a:xfrm rot="10800000">
              <a:off x="5721940" y="2835274"/>
              <a:ext cx="619739" cy="316897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0" name="Стрелка: вниз 19">
              <a:extLst>
                <a:ext uri="{FF2B5EF4-FFF2-40B4-BE49-F238E27FC236}">
                  <a16:creationId xmlns:a16="http://schemas.microsoft.com/office/drawing/2014/main" id="{8EC9B97A-6A93-44AC-85F6-7160587C62DE}"/>
                </a:ext>
              </a:extLst>
            </p:cNvPr>
            <p:cNvSpPr/>
            <p:nvPr/>
          </p:nvSpPr>
          <p:spPr>
            <a:xfrm rot="10800000">
              <a:off x="3690159" y="1606461"/>
              <a:ext cx="619739" cy="1498513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620B9577-8726-459A-8D75-9EA474C9BBE9}"/>
                </a:ext>
              </a:extLst>
            </p:cNvPr>
            <p:cNvSpPr/>
            <p:nvPr/>
          </p:nvSpPr>
          <p:spPr>
            <a:xfrm rot="16200000">
              <a:off x="5835919" y="-220295"/>
              <a:ext cx="619739" cy="2381859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2" name="Стрелка: вниз 21">
              <a:extLst>
                <a:ext uri="{FF2B5EF4-FFF2-40B4-BE49-F238E27FC236}">
                  <a16:creationId xmlns:a16="http://schemas.microsoft.com/office/drawing/2014/main" id="{8D657F62-0E33-44C5-A776-EF5945D74C06}"/>
                </a:ext>
              </a:extLst>
            </p:cNvPr>
            <p:cNvSpPr/>
            <p:nvPr/>
          </p:nvSpPr>
          <p:spPr>
            <a:xfrm rot="16200000">
              <a:off x="6848535" y="1974072"/>
              <a:ext cx="619739" cy="316897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3" name="Стрелка: вниз 22">
              <a:extLst>
                <a:ext uri="{FF2B5EF4-FFF2-40B4-BE49-F238E27FC236}">
                  <a16:creationId xmlns:a16="http://schemas.microsoft.com/office/drawing/2014/main" id="{3904FD88-FB37-4EDB-83B3-E6B6D1AB3D3F}"/>
                </a:ext>
              </a:extLst>
            </p:cNvPr>
            <p:cNvSpPr/>
            <p:nvPr/>
          </p:nvSpPr>
          <p:spPr>
            <a:xfrm>
              <a:off x="8190164" y="2905567"/>
              <a:ext cx="619739" cy="316897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2">
                    <a:lumMod val="40000"/>
                    <a:lumOff val="6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2E39295-AACD-41D2-99E8-D02C7E974585}"/>
              </a:ext>
            </a:extLst>
          </p:cNvPr>
          <p:cNvSpPr txBox="1"/>
          <p:nvPr/>
        </p:nvSpPr>
        <p:spPr>
          <a:xfrm>
            <a:off x="9578052" y="3301190"/>
            <a:ext cx="2432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2019 по 2024 гг.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 HEP: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3,869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eLibrary: 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7,360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Scopus: </a:t>
            </a:r>
            <a:r>
              <a:rPr lang="ru-RU" i="0" dirty="0">
                <a:solidFill>
                  <a:srgbClr val="3437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7,416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3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A707CA9-6FDF-4E48-9DD4-CB955316FB7B}"/>
              </a:ext>
            </a:extLst>
          </p:cNvPr>
          <p:cNvGrpSpPr/>
          <p:nvPr/>
        </p:nvGrpSpPr>
        <p:grpSpPr>
          <a:xfrm>
            <a:off x="162269" y="672935"/>
            <a:ext cx="11895144" cy="5735782"/>
            <a:chOff x="59349" y="66344"/>
            <a:chExt cx="9961926" cy="5537862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468DED9-C697-407E-87F2-31496EC4C8B7}"/>
                </a:ext>
              </a:extLst>
            </p:cNvPr>
            <p:cNvSpPr/>
            <p:nvPr/>
          </p:nvSpPr>
          <p:spPr>
            <a:xfrm>
              <a:off x="59349" y="66344"/>
              <a:ext cx="9961926" cy="5537862"/>
            </a:xfrm>
            <a:prstGeom prst="roundRect">
              <a:avLst>
                <a:gd name="adj" fmla="val 7941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705CB0D9-B710-4878-9133-CDC60E152B94}"/>
                </a:ext>
              </a:extLst>
            </p:cNvPr>
            <p:cNvSpPr/>
            <p:nvPr/>
          </p:nvSpPr>
          <p:spPr>
            <a:xfrm>
              <a:off x="313815" y="110310"/>
              <a:ext cx="3046357" cy="362536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Inspire HEP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BE0FF01-FDE0-42CF-BD72-6BF99EE4CD9D}"/>
                </a:ext>
              </a:extLst>
            </p:cNvPr>
            <p:cNvSpPr/>
            <p:nvPr/>
          </p:nvSpPr>
          <p:spPr>
            <a:xfrm>
              <a:off x="3534309" y="89745"/>
              <a:ext cx="3046357" cy="362536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eLibrary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68AE5A6-C742-413A-BD8F-829222B20CE6}"/>
                </a:ext>
              </a:extLst>
            </p:cNvPr>
            <p:cNvSpPr/>
            <p:nvPr/>
          </p:nvSpPr>
          <p:spPr>
            <a:xfrm>
              <a:off x="6754804" y="110310"/>
              <a:ext cx="3046357" cy="362536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Scopus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D71FC85-AE3F-40B2-BED0-EA25CE841E83}"/>
                </a:ext>
              </a:extLst>
            </p:cNvPr>
            <p:cNvSpPr/>
            <p:nvPr/>
          </p:nvSpPr>
          <p:spPr>
            <a:xfrm>
              <a:off x="313815" y="1350603"/>
              <a:ext cx="6266851" cy="362536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Проверка на совпадение полей метаданных: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DOI, </a:t>
              </a:r>
              <a:r>
                <a:rPr lang="ru-RU" sz="1200">
                  <a:solidFill>
                    <a:schemeClr val="tx2"/>
                  </a:solidFill>
                </a:rPr>
                <a:t>номер </a:t>
              </a:r>
              <a:r>
                <a:rPr lang="en-US" sz="1200">
                  <a:solidFill>
                    <a:schemeClr val="tx2"/>
                  </a:solidFill>
                </a:rPr>
                <a:t>arxiv</a:t>
              </a:r>
              <a:r>
                <a:rPr lang="en-US" sz="1200" dirty="0">
                  <a:solidFill>
                    <a:schemeClr val="tx2"/>
                  </a:solidFill>
                </a:rPr>
                <a:t>, </a:t>
              </a:r>
              <a:r>
                <a:rPr lang="en-US" sz="1200">
                  <a:solidFill>
                    <a:schemeClr val="tx2"/>
                  </a:solidFill>
                </a:rPr>
                <a:t>Scopus id</a:t>
              </a:r>
              <a:r>
                <a:rPr lang="ru-RU" sz="1200">
                  <a:solidFill>
                    <a:schemeClr val="tx2"/>
                  </a:solidFill>
                </a:rPr>
                <a:t> публикации</a:t>
              </a:r>
              <a:r>
                <a:rPr lang="en-US" sz="1200" dirty="0">
                  <a:solidFill>
                    <a:schemeClr val="tx2"/>
                  </a:solidFill>
                </a:rPr>
                <a:t>, </a:t>
              </a:r>
              <a:r>
                <a:rPr lang="ru-RU" sz="1200" dirty="0">
                  <a:solidFill>
                    <a:schemeClr val="tx2"/>
                  </a:solidFill>
                </a:rPr>
                <a:t>Название публикации</a:t>
              </a:r>
            </a:p>
          </p:txBody>
        </p:sp>
        <p:sp>
          <p:nvSpPr>
            <p:cNvPr id="10" name="Стрелка: вниз 9">
              <a:extLst>
                <a:ext uri="{FF2B5EF4-FFF2-40B4-BE49-F238E27FC236}">
                  <a16:creationId xmlns:a16="http://schemas.microsoft.com/office/drawing/2014/main" id="{8C6937CC-4F04-4A24-95AD-2EFFE0DCDCB3}"/>
                </a:ext>
              </a:extLst>
            </p:cNvPr>
            <p:cNvSpPr/>
            <p:nvPr/>
          </p:nvSpPr>
          <p:spPr>
            <a:xfrm>
              <a:off x="1683057" y="1133542"/>
              <a:ext cx="307872" cy="209303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BD0365EF-A054-48AF-AEB5-5BC4EA8ABE2D}"/>
                </a:ext>
              </a:extLst>
            </p:cNvPr>
            <p:cNvSpPr/>
            <p:nvPr/>
          </p:nvSpPr>
          <p:spPr>
            <a:xfrm>
              <a:off x="313815" y="2047249"/>
              <a:ext cx="3046358" cy="63526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tx2"/>
                  </a:solidFill>
                </a:rPr>
                <a:t>Список публикаций с совпавшими полями.</a:t>
              </a:r>
            </a:p>
            <a:p>
              <a:pPr algn="ctr"/>
              <a:r>
                <a:rPr lang="ru-RU" sz="1000" dirty="0">
                  <a:solidFill>
                    <a:schemeClr val="tx2"/>
                  </a:solidFill>
                </a:rPr>
                <a:t>Поля метаданных, которые есть в </a:t>
              </a:r>
              <a:r>
                <a:rPr lang="en-US" sz="1000" dirty="0">
                  <a:solidFill>
                    <a:schemeClr val="tx2"/>
                  </a:solidFill>
                </a:rPr>
                <a:t>eLibrary</a:t>
              </a:r>
              <a:r>
                <a:rPr lang="ru-RU" sz="1000" dirty="0">
                  <a:solidFill>
                    <a:schemeClr val="tx2"/>
                  </a:solidFill>
                </a:rPr>
                <a:t>, но нет в </a:t>
              </a:r>
              <a:r>
                <a:rPr lang="en-US" sz="1000" dirty="0">
                  <a:solidFill>
                    <a:schemeClr val="tx2"/>
                  </a:solidFill>
                </a:rPr>
                <a:t>Inspire</a:t>
              </a:r>
              <a:r>
                <a:rPr lang="ru-RU" sz="1000" dirty="0">
                  <a:solidFill>
                    <a:schemeClr val="tx2"/>
                  </a:solidFill>
                </a:rPr>
                <a:t>, подставляются в публикацию </a:t>
              </a:r>
              <a:r>
                <a:rPr lang="en-US" sz="1000" dirty="0">
                  <a:solidFill>
                    <a:schemeClr val="tx2"/>
                  </a:solidFill>
                </a:rPr>
                <a:t>Inspire</a:t>
              </a:r>
              <a:r>
                <a:rPr lang="ru-RU" sz="10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FCE89B70-E6EE-4067-9728-6452C628E220}"/>
                </a:ext>
              </a:extLst>
            </p:cNvPr>
            <p:cNvSpPr/>
            <p:nvPr/>
          </p:nvSpPr>
          <p:spPr>
            <a:xfrm>
              <a:off x="3534308" y="2043920"/>
              <a:ext cx="3046358" cy="63859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Список </a:t>
              </a:r>
              <a:r>
                <a:rPr lang="ru-RU" sz="1200">
                  <a:solidFill>
                    <a:schemeClr val="tx2"/>
                  </a:solidFill>
                </a:rPr>
                <a:t>публикаций </a:t>
              </a:r>
              <a:r>
                <a:rPr lang="en-US" sz="1200" dirty="0">
                  <a:solidFill>
                    <a:schemeClr val="tx2"/>
                  </a:solidFill>
                </a:rPr>
                <a:t>eLibrary </a:t>
              </a:r>
              <a:r>
                <a:rPr lang="ru-RU" sz="1200">
                  <a:solidFill>
                    <a:schemeClr val="tx2"/>
                  </a:solidFill>
                </a:rPr>
                <a:t>и </a:t>
              </a:r>
              <a:r>
                <a:rPr lang="en-US" sz="1200" dirty="0">
                  <a:solidFill>
                    <a:schemeClr val="tx2"/>
                  </a:solidFill>
                </a:rPr>
                <a:t>Inspire</a:t>
              </a:r>
              <a:r>
                <a:rPr lang="ru-RU" sz="1200" dirty="0">
                  <a:solidFill>
                    <a:schemeClr val="tx2"/>
                  </a:solidFill>
                </a:rPr>
                <a:t> с не совпавшими полями.</a:t>
              </a:r>
            </a:p>
          </p:txBody>
        </p:sp>
        <p:sp>
          <p:nvSpPr>
            <p:cNvPr id="13" name="Стрелка: вниз 12">
              <a:extLst>
                <a:ext uri="{FF2B5EF4-FFF2-40B4-BE49-F238E27FC236}">
                  <a16:creationId xmlns:a16="http://schemas.microsoft.com/office/drawing/2014/main" id="{D009800B-374E-4726-9D55-C964E75E1DEE}"/>
                </a:ext>
              </a:extLst>
            </p:cNvPr>
            <p:cNvSpPr/>
            <p:nvPr/>
          </p:nvSpPr>
          <p:spPr>
            <a:xfrm>
              <a:off x="1683057" y="1760879"/>
              <a:ext cx="307872" cy="258881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4" name="Стрелка: вниз 13">
              <a:extLst>
                <a:ext uri="{FF2B5EF4-FFF2-40B4-BE49-F238E27FC236}">
                  <a16:creationId xmlns:a16="http://schemas.microsoft.com/office/drawing/2014/main" id="{C7AD4749-8744-4D79-A712-D57244159D86}"/>
                </a:ext>
              </a:extLst>
            </p:cNvPr>
            <p:cNvSpPr/>
            <p:nvPr/>
          </p:nvSpPr>
          <p:spPr>
            <a:xfrm>
              <a:off x="4890950" y="1760527"/>
              <a:ext cx="307872" cy="258881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F17D408-E57A-4412-B92E-9EFEDB397422}"/>
                </a:ext>
              </a:extLst>
            </p:cNvPr>
            <p:cNvSpPr/>
            <p:nvPr/>
          </p:nvSpPr>
          <p:spPr>
            <a:xfrm>
              <a:off x="312392" y="3011258"/>
              <a:ext cx="3046358" cy="362536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2"/>
                  </a:solidFill>
                </a:rPr>
                <a:t>Проверка на совпадение полей метаданных:</a:t>
              </a:r>
            </a:p>
            <a:p>
              <a:pPr algn="ctr"/>
              <a:r>
                <a:rPr lang="en-US" sz="800" dirty="0">
                  <a:solidFill>
                    <a:schemeClr val="tx2"/>
                  </a:solidFill>
                </a:rPr>
                <a:t>DOI, </a:t>
              </a:r>
              <a:r>
                <a:rPr lang="ru-RU" sz="800" dirty="0">
                  <a:solidFill>
                    <a:schemeClr val="tx2"/>
                  </a:solidFill>
                </a:rPr>
                <a:t>номер </a:t>
              </a:r>
              <a:r>
                <a:rPr lang="en-US" sz="800" dirty="0" err="1">
                  <a:solidFill>
                    <a:schemeClr val="tx2"/>
                  </a:solidFill>
                </a:rPr>
                <a:t>arxiv</a:t>
              </a:r>
              <a:r>
                <a:rPr lang="en-US" sz="800" dirty="0">
                  <a:solidFill>
                    <a:schemeClr val="tx2"/>
                  </a:solidFill>
                </a:rPr>
                <a:t>, Scopus id</a:t>
              </a:r>
              <a:r>
                <a:rPr lang="ru-RU" sz="800" dirty="0">
                  <a:solidFill>
                    <a:schemeClr val="tx2"/>
                  </a:solidFill>
                </a:rPr>
                <a:t> публикации</a:t>
              </a:r>
              <a:r>
                <a:rPr lang="en-US" sz="800" dirty="0">
                  <a:solidFill>
                    <a:schemeClr val="tx2"/>
                  </a:solidFill>
                </a:rPr>
                <a:t>, </a:t>
              </a:r>
              <a:r>
                <a:rPr lang="ru-RU" sz="800" dirty="0">
                  <a:solidFill>
                    <a:schemeClr val="tx2"/>
                  </a:solidFill>
                </a:rPr>
                <a:t>Название публикации</a:t>
              </a:r>
            </a:p>
          </p:txBody>
        </p:sp>
        <p:sp>
          <p:nvSpPr>
            <p:cNvPr id="16" name="Стрелка: изогнутая 15">
              <a:extLst>
                <a:ext uri="{FF2B5EF4-FFF2-40B4-BE49-F238E27FC236}">
                  <a16:creationId xmlns:a16="http://schemas.microsoft.com/office/drawing/2014/main" id="{6178BD1D-11E0-4793-B103-EBFF7FC2D739}"/>
                </a:ext>
              </a:extLst>
            </p:cNvPr>
            <p:cNvSpPr/>
            <p:nvPr/>
          </p:nvSpPr>
          <p:spPr>
            <a:xfrm flipH="1" flipV="1">
              <a:off x="3447240" y="1135424"/>
              <a:ext cx="3919300" cy="2280556"/>
            </a:xfrm>
            <a:prstGeom prst="bentArrow">
              <a:avLst>
                <a:gd name="adj1" fmla="val 11190"/>
                <a:gd name="adj2" fmla="val 9392"/>
                <a:gd name="adj3" fmla="val 14577"/>
                <a:gd name="adj4" fmla="val 21163"/>
              </a:avLst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7" name="Стрелка: вниз 16">
              <a:extLst>
                <a:ext uri="{FF2B5EF4-FFF2-40B4-BE49-F238E27FC236}">
                  <a16:creationId xmlns:a16="http://schemas.microsoft.com/office/drawing/2014/main" id="{CF8FAA77-21C4-4680-9974-9D9D8F384889}"/>
                </a:ext>
              </a:extLst>
            </p:cNvPr>
            <p:cNvSpPr/>
            <p:nvPr/>
          </p:nvSpPr>
          <p:spPr>
            <a:xfrm>
              <a:off x="1681635" y="2724080"/>
              <a:ext cx="307872" cy="258881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9DFFED0C-AD95-42CB-898C-3C7E3837FD76}"/>
                </a:ext>
              </a:extLst>
            </p:cNvPr>
            <p:cNvSpPr/>
            <p:nvPr/>
          </p:nvSpPr>
          <p:spPr>
            <a:xfrm>
              <a:off x="310802" y="3859852"/>
              <a:ext cx="1434632" cy="699661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chemeClr val="tx2"/>
                  </a:solidFill>
                </a:rPr>
                <a:t>Список публикаций с совпавшими полями.</a:t>
              </a:r>
            </a:p>
            <a:p>
              <a:pPr algn="ctr"/>
              <a:r>
                <a:rPr lang="ru-RU" sz="700" dirty="0">
                  <a:solidFill>
                    <a:schemeClr val="tx2"/>
                  </a:solidFill>
                </a:rPr>
                <a:t>Поля метаданных, которые есть в </a:t>
              </a:r>
              <a:r>
                <a:rPr lang="en-US" sz="700" dirty="0">
                  <a:solidFill>
                    <a:schemeClr val="tx2"/>
                  </a:solidFill>
                </a:rPr>
                <a:t>Scopus</a:t>
              </a:r>
              <a:r>
                <a:rPr lang="ru-RU" sz="700" dirty="0">
                  <a:solidFill>
                    <a:schemeClr val="tx2"/>
                  </a:solidFill>
                </a:rPr>
                <a:t>, но нет в списке, подставляются в публикацию </a:t>
              </a:r>
              <a:r>
                <a:rPr lang="en-US" sz="700" dirty="0">
                  <a:solidFill>
                    <a:schemeClr val="tx2"/>
                  </a:solidFill>
                </a:rPr>
                <a:t>Inspire</a:t>
              </a:r>
              <a:r>
                <a:rPr lang="ru-RU" sz="7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19" name="Стрелка: вниз 18">
              <a:extLst>
                <a:ext uri="{FF2B5EF4-FFF2-40B4-BE49-F238E27FC236}">
                  <a16:creationId xmlns:a16="http://schemas.microsoft.com/office/drawing/2014/main" id="{39971ABD-52EF-44A4-B1EE-1C6F78D183C9}"/>
                </a:ext>
              </a:extLst>
            </p:cNvPr>
            <p:cNvSpPr/>
            <p:nvPr/>
          </p:nvSpPr>
          <p:spPr>
            <a:xfrm>
              <a:off x="875772" y="3415982"/>
              <a:ext cx="307872" cy="405162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638A86A3-4FDD-4CAA-BA57-4EB13DAAF6A1}"/>
                </a:ext>
              </a:extLst>
            </p:cNvPr>
            <p:cNvSpPr/>
            <p:nvPr/>
          </p:nvSpPr>
          <p:spPr>
            <a:xfrm>
              <a:off x="1924118" y="3859851"/>
              <a:ext cx="1434632" cy="699661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Список публикаций с не совпавшими полями.</a:t>
              </a:r>
            </a:p>
          </p:txBody>
        </p:sp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4D1D970D-A96A-42D8-BDC2-B8AF60A026E9}"/>
                </a:ext>
              </a:extLst>
            </p:cNvPr>
            <p:cNvSpPr/>
            <p:nvPr/>
          </p:nvSpPr>
          <p:spPr>
            <a:xfrm>
              <a:off x="2487498" y="3409510"/>
              <a:ext cx="307872" cy="411634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70FE28D5-0655-48AB-BCE5-349286F5B952}"/>
                </a:ext>
              </a:extLst>
            </p:cNvPr>
            <p:cNvSpPr/>
            <p:nvPr/>
          </p:nvSpPr>
          <p:spPr>
            <a:xfrm>
              <a:off x="3878759" y="3547920"/>
              <a:ext cx="2689519" cy="362536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2"/>
                  </a:solidFill>
                </a:rPr>
                <a:t>Проверка на совпадение полей метаданных:</a:t>
              </a:r>
            </a:p>
            <a:p>
              <a:pPr algn="ctr"/>
              <a:r>
                <a:rPr lang="en-US" sz="800" dirty="0">
                  <a:solidFill>
                    <a:schemeClr val="tx2"/>
                  </a:solidFill>
                </a:rPr>
                <a:t>DOI, </a:t>
              </a:r>
              <a:r>
                <a:rPr lang="ru-RU" sz="800" dirty="0">
                  <a:solidFill>
                    <a:schemeClr val="tx2"/>
                  </a:solidFill>
                </a:rPr>
                <a:t>номер </a:t>
              </a:r>
              <a:r>
                <a:rPr lang="en-US" sz="800" dirty="0" err="1">
                  <a:solidFill>
                    <a:schemeClr val="tx2"/>
                  </a:solidFill>
                </a:rPr>
                <a:t>arxiv</a:t>
              </a:r>
              <a:r>
                <a:rPr lang="en-US" sz="800" dirty="0">
                  <a:solidFill>
                    <a:schemeClr val="tx2"/>
                  </a:solidFill>
                </a:rPr>
                <a:t>, Scopus id</a:t>
              </a:r>
              <a:r>
                <a:rPr lang="ru-RU" sz="800" dirty="0">
                  <a:solidFill>
                    <a:schemeClr val="tx2"/>
                  </a:solidFill>
                </a:rPr>
                <a:t> публикации</a:t>
              </a:r>
              <a:r>
                <a:rPr lang="en-US" sz="800" dirty="0">
                  <a:solidFill>
                    <a:schemeClr val="tx2"/>
                  </a:solidFill>
                </a:rPr>
                <a:t>, </a:t>
              </a:r>
              <a:r>
                <a:rPr lang="ru-RU" sz="800" dirty="0">
                  <a:solidFill>
                    <a:schemeClr val="tx2"/>
                  </a:solidFill>
                </a:rPr>
                <a:t>Название публикации</a:t>
              </a: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5170A2A6-34F9-4FF9-AEC1-F0BB2D59F57E}"/>
                </a:ext>
              </a:extLst>
            </p:cNvPr>
            <p:cNvSpPr/>
            <p:nvPr/>
          </p:nvSpPr>
          <p:spPr>
            <a:xfrm>
              <a:off x="3492647" y="4116498"/>
              <a:ext cx="2390707" cy="44301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2"/>
                  </a:solidFill>
                </a:rPr>
                <a:t>Список публикаций с совпавшими полями.</a:t>
              </a:r>
            </a:p>
            <a:p>
              <a:pPr algn="ctr"/>
              <a:r>
                <a:rPr lang="ru-RU" sz="800" dirty="0">
                  <a:solidFill>
                    <a:schemeClr val="tx2"/>
                  </a:solidFill>
                </a:rPr>
                <a:t>Поля метаданных, которые есть в </a:t>
              </a:r>
              <a:r>
                <a:rPr lang="en-US" sz="800" dirty="0">
                  <a:solidFill>
                    <a:schemeClr val="tx2"/>
                  </a:solidFill>
                </a:rPr>
                <a:t>Scopus</a:t>
              </a:r>
              <a:r>
                <a:rPr lang="ru-RU" sz="800" dirty="0">
                  <a:solidFill>
                    <a:schemeClr val="tx2"/>
                  </a:solidFill>
                </a:rPr>
                <a:t>, но нет в списке, подставляются в публикацию </a:t>
              </a:r>
              <a:r>
                <a:rPr lang="en-US" sz="800" dirty="0">
                  <a:solidFill>
                    <a:schemeClr val="tx2"/>
                  </a:solidFill>
                </a:rPr>
                <a:t>Inspire</a:t>
              </a:r>
              <a:r>
                <a:rPr lang="ru-RU" sz="8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80BD1617-4E02-43FC-94DF-891CB1B08BC3}"/>
                </a:ext>
              </a:extLst>
            </p:cNvPr>
            <p:cNvSpPr/>
            <p:nvPr/>
          </p:nvSpPr>
          <p:spPr>
            <a:xfrm>
              <a:off x="6017251" y="4116498"/>
              <a:ext cx="2390707" cy="44301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Список публикаций с не совпавшими полями.</a:t>
              </a:r>
            </a:p>
          </p:txBody>
        </p:sp>
        <p:sp>
          <p:nvSpPr>
            <p:cNvPr id="25" name="Стрелка: вниз 24">
              <a:extLst>
                <a:ext uri="{FF2B5EF4-FFF2-40B4-BE49-F238E27FC236}">
                  <a16:creationId xmlns:a16="http://schemas.microsoft.com/office/drawing/2014/main" id="{4582823B-5066-444F-B0AC-1F699D605D34}"/>
                </a:ext>
              </a:extLst>
            </p:cNvPr>
            <p:cNvSpPr/>
            <p:nvPr/>
          </p:nvSpPr>
          <p:spPr>
            <a:xfrm>
              <a:off x="4903551" y="2742373"/>
              <a:ext cx="307872" cy="766537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id="{6DA7A90B-60C3-4D87-B3AF-5D3AECF16D00}"/>
                </a:ext>
              </a:extLst>
            </p:cNvPr>
            <p:cNvSpPr/>
            <p:nvPr/>
          </p:nvSpPr>
          <p:spPr>
            <a:xfrm>
              <a:off x="4534064" y="3922205"/>
              <a:ext cx="307872" cy="182543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7" name="Стрелка: вниз 26">
              <a:extLst>
                <a:ext uri="{FF2B5EF4-FFF2-40B4-BE49-F238E27FC236}">
                  <a16:creationId xmlns:a16="http://schemas.microsoft.com/office/drawing/2014/main" id="{E12E7F79-F1B4-4405-8BAE-61650FFB0838}"/>
                </a:ext>
              </a:extLst>
            </p:cNvPr>
            <p:cNvSpPr/>
            <p:nvPr/>
          </p:nvSpPr>
          <p:spPr>
            <a:xfrm>
              <a:off x="6167451" y="3931514"/>
              <a:ext cx="307872" cy="182543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8" name="Стрелка: изогнутая 27">
              <a:extLst>
                <a:ext uri="{FF2B5EF4-FFF2-40B4-BE49-F238E27FC236}">
                  <a16:creationId xmlns:a16="http://schemas.microsoft.com/office/drawing/2014/main" id="{53CC10AF-0428-43D7-95F2-D8DCABA8FDC9}"/>
                </a:ext>
              </a:extLst>
            </p:cNvPr>
            <p:cNvSpPr/>
            <p:nvPr/>
          </p:nvSpPr>
          <p:spPr>
            <a:xfrm flipH="1" flipV="1">
              <a:off x="6640426" y="1130471"/>
              <a:ext cx="1185624" cy="2737895"/>
            </a:xfrm>
            <a:prstGeom prst="bentArrow">
              <a:avLst>
                <a:gd name="adj1" fmla="val 15030"/>
                <a:gd name="adj2" fmla="val 11985"/>
                <a:gd name="adj3" fmla="val 20412"/>
                <a:gd name="adj4" fmla="val 17531"/>
              </a:avLst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9" name="Стрелка: вниз 28">
              <a:extLst>
                <a:ext uri="{FF2B5EF4-FFF2-40B4-BE49-F238E27FC236}">
                  <a16:creationId xmlns:a16="http://schemas.microsoft.com/office/drawing/2014/main" id="{85B3F1E4-44E3-4612-94C9-FF26F7250FE5}"/>
                </a:ext>
              </a:extLst>
            </p:cNvPr>
            <p:cNvSpPr/>
            <p:nvPr/>
          </p:nvSpPr>
          <p:spPr>
            <a:xfrm>
              <a:off x="874182" y="4621423"/>
              <a:ext cx="307872" cy="182543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30" name="Стрелка: вниз 29">
              <a:extLst>
                <a:ext uri="{FF2B5EF4-FFF2-40B4-BE49-F238E27FC236}">
                  <a16:creationId xmlns:a16="http://schemas.microsoft.com/office/drawing/2014/main" id="{DC089F85-44F7-411F-91DF-CB815662DA2B}"/>
                </a:ext>
              </a:extLst>
            </p:cNvPr>
            <p:cNvSpPr/>
            <p:nvPr/>
          </p:nvSpPr>
          <p:spPr>
            <a:xfrm>
              <a:off x="2487498" y="4621423"/>
              <a:ext cx="307872" cy="182543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31" name="Стрелка: вниз 30">
              <a:extLst>
                <a:ext uri="{FF2B5EF4-FFF2-40B4-BE49-F238E27FC236}">
                  <a16:creationId xmlns:a16="http://schemas.microsoft.com/office/drawing/2014/main" id="{F0EE91F8-541E-49B7-8590-A23B0CE9FEF3}"/>
                </a:ext>
              </a:extLst>
            </p:cNvPr>
            <p:cNvSpPr/>
            <p:nvPr/>
          </p:nvSpPr>
          <p:spPr>
            <a:xfrm>
              <a:off x="4534064" y="4629010"/>
              <a:ext cx="307872" cy="182543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32" name="Стрелка: вниз 31">
              <a:extLst>
                <a:ext uri="{FF2B5EF4-FFF2-40B4-BE49-F238E27FC236}">
                  <a16:creationId xmlns:a16="http://schemas.microsoft.com/office/drawing/2014/main" id="{CB9F43FE-6237-474C-AE40-D46E606A0EDD}"/>
                </a:ext>
              </a:extLst>
            </p:cNvPr>
            <p:cNvSpPr/>
            <p:nvPr/>
          </p:nvSpPr>
          <p:spPr>
            <a:xfrm>
              <a:off x="7058668" y="4623694"/>
              <a:ext cx="307872" cy="182543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32AFEDA-4FF6-4923-B142-BBBBAEFF1A62}"/>
                </a:ext>
              </a:extLst>
            </p:cNvPr>
            <p:cNvSpPr/>
            <p:nvPr/>
          </p:nvSpPr>
          <p:spPr>
            <a:xfrm>
              <a:off x="310800" y="5111113"/>
              <a:ext cx="9490359" cy="44301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База данных уникальных публикаций.</a:t>
              </a:r>
            </a:p>
          </p:txBody>
        </p:sp>
        <p:sp>
          <p:nvSpPr>
            <p:cNvPr id="34" name="Стрелка: вниз 33">
              <a:extLst>
                <a:ext uri="{FF2B5EF4-FFF2-40B4-BE49-F238E27FC236}">
                  <a16:creationId xmlns:a16="http://schemas.microsoft.com/office/drawing/2014/main" id="{7EDF5F04-340C-4CB6-A064-8068C020F94E}"/>
                </a:ext>
              </a:extLst>
            </p:cNvPr>
            <p:cNvSpPr/>
            <p:nvPr/>
          </p:nvSpPr>
          <p:spPr>
            <a:xfrm>
              <a:off x="310799" y="4817327"/>
              <a:ext cx="8097159" cy="231266"/>
            </a:xfrm>
            <a:prstGeom prst="downArrow">
              <a:avLst>
                <a:gd name="adj1" fmla="val 50000"/>
                <a:gd name="adj2" fmla="val 100000"/>
              </a:avLst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Список уникальных публикаций</a:t>
              </a: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B0FDDF99-0056-444A-92AF-7DE5D52167F8}"/>
                </a:ext>
              </a:extLst>
            </p:cNvPr>
            <p:cNvSpPr/>
            <p:nvPr/>
          </p:nvSpPr>
          <p:spPr>
            <a:xfrm>
              <a:off x="295131" y="589065"/>
              <a:ext cx="9490359" cy="179645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Поиск публикаций нуждающихся в коррекции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4F715952-7F59-420F-BE5A-EBDBA76140C1}"/>
                </a:ext>
              </a:extLst>
            </p:cNvPr>
            <p:cNvSpPr/>
            <p:nvPr/>
          </p:nvSpPr>
          <p:spPr>
            <a:xfrm>
              <a:off x="310799" y="921916"/>
              <a:ext cx="7562663" cy="179645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Новые публикации</a:t>
              </a:r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D70F21BA-F8B9-4A6E-869B-BD460961DA56}"/>
                </a:ext>
              </a:extLst>
            </p:cNvPr>
            <p:cNvSpPr/>
            <p:nvPr/>
          </p:nvSpPr>
          <p:spPr>
            <a:xfrm>
              <a:off x="8048541" y="920324"/>
              <a:ext cx="1752617" cy="179645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Коррекция публикаций</a:t>
              </a:r>
            </a:p>
          </p:txBody>
        </p:sp>
        <p:sp>
          <p:nvSpPr>
            <p:cNvPr id="38" name="Стрелка: вниз 37">
              <a:extLst>
                <a:ext uri="{FF2B5EF4-FFF2-40B4-BE49-F238E27FC236}">
                  <a16:creationId xmlns:a16="http://schemas.microsoft.com/office/drawing/2014/main" id="{BC181385-11DE-4BA8-810E-A31C7E5B52BE}"/>
                </a:ext>
              </a:extLst>
            </p:cNvPr>
            <p:cNvSpPr/>
            <p:nvPr/>
          </p:nvSpPr>
          <p:spPr>
            <a:xfrm>
              <a:off x="4903551" y="1135425"/>
              <a:ext cx="307872" cy="209303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39" name="Стрелка: вниз 38">
              <a:extLst>
                <a:ext uri="{FF2B5EF4-FFF2-40B4-BE49-F238E27FC236}">
                  <a16:creationId xmlns:a16="http://schemas.microsoft.com/office/drawing/2014/main" id="{5D33E5A7-2C25-452C-A555-60760B8FB716}"/>
                </a:ext>
              </a:extLst>
            </p:cNvPr>
            <p:cNvSpPr/>
            <p:nvPr/>
          </p:nvSpPr>
          <p:spPr>
            <a:xfrm>
              <a:off x="1681635" y="760289"/>
              <a:ext cx="307872" cy="16845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40" name="Стрелка: вниз 39">
              <a:extLst>
                <a:ext uri="{FF2B5EF4-FFF2-40B4-BE49-F238E27FC236}">
                  <a16:creationId xmlns:a16="http://schemas.microsoft.com/office/drawing/2014/main" id="{5B68D0B9-133F-48EB-B764-57B503A921F8}"/>
                </a:ext>
              </a:extLst>
            </p:cNvPr>
            <p:cNvSpPr/>
            <p:nvPr/>
          </p:nvSpPr>
          <p:spPr>
            <a:xfrm>
              <a:off x="1681635" y="444844"/>
              <a:ext cx="307872" cy="16845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41" name="Стрелка: вниз 40">
              <a:extLst>
                <a:ext uri="{FF2B5EF4-FFF2-40B4-BE49-F238E27FC236}">
                  <a16:creationId xmlns:a16="http://schemas.microsoft.com/office/drawing/2014/main" id="{A8A547D3-80A3-44A9-9B3B-AF2A60122EF7}"/>
                </a:ext>
              </a:extLst>
            </p:cNvPr>
            <p:cNvSpPr/>
            <p:nvPr/>
          </p:nvSpPr>
          <p:spPr>
            <a:xfrm>
              <a:off x="4906691" y="422679"/>
              <a:ext cx="307872" cy="16845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42" name="Стрелка: вниз 41">
              <a:extLst>
                <a:ext uri="{FF2B5EF4-FFF2-40B4-BE49-F238E27FC236}">
                  <a16:creationId xmlns:a16="http://schemas.microsoft.com/office/drawing/2014/main" id="{7612D397-10B4-46DA-814B-66BB7A158B18}"/>
                </a:ext>
              </a:extLst>
            </p:cNvPr>
            <p:cNvSpPr/>
            <p:nvPr/>
          </p:nvSpPr>
          <p:spPr>
            <a:xfrm>
              <a:off x="4902043" y="786351"/>
              <a:ext cx="307872" cy="16845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43" name="Стрелка: вниз 42">
              <a:extLst>
                <a:ext uri="{FF2B5EF4-FFF2-40B4-BE49-F238E27FC236}">
                  <a16:creationId xmlns:a16="http://schemas.microsoft.com/office/drawing/2014/main" id="{9DED6217-5F3B-4919-B2E6-C2093FC2610D}"/>
                </a:ext>
              </a:extLst>
            </p:cNvPr>
            <p:cNvSpPr/>
            <p:nvPr/>
          </p:nvSpPr>
          <p:spPr>
            <a:xfrm>
              <a:off x="8773074" y="1130472"/>
              <a:ext cx="307872" cy="3951013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44" name="Стрелка: вниз 43">
              <a:extLst>
                <a:ext uri="{FF2B5EF4-FFF2-40B4-BE49-F238E27FC236}">
                  <a16:creationId xmlns:a16="http://schemas.microsoft.com/office/drawing/2014/main" id="{848406A5-2C5A-44E3-A18E-BBD5E1F8BB1A}"/>
                </a:ext>
              </a:extLst>
            </p:cNvPr>
            <p:cNvSpPr/>
            <p:nvPr/>
          </p:nvSpPr>
          <p:spPr>
            <a:xfrm>
              <a:off x="8770913" y="768710"/>
              <a:ext cx="307872" cy="16845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45" name="Стрелка: вниз 44">
              <a:extLst>
                <a:ext uri="{FF2B5EF4-FFF2-40B4-BE49-F238E27FC236}">
                  <a16:creationId xmlns:a16="http://schemas.microsoft.com/office/drawing/2014/main" id="{6CF518C2-FDE8-49D7-AF12-56789697960A}"/>
                </a:ext>
              </a:extLst>
            </p:cNvPr>
            <p:cNvSpPr/>
            <p:nvPr/>
          </p:nvSpPr>
          <p:spPr>
            <a:xfrm>
              <a:off x="8124046" y="452281"/>
              <a:ext cx="307872" cy="16845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46" name="Стрелка: вниз 45">
              <a:extLst>
                <a:ext uri="{FF2B5EF4-FFF2-40B4-BE49-F238E27FC236}">
                  <a16:creationId xmlns:a16="http://schemas.microsoft.com/office/drawing/2014/main" id="{5056F944-5B0C-490C-9E62-D1ED79D8B5C9}"/>
                </a:ext>
              </a:extLst>
            </p:cNvPr>
            <p:cNvSpPr/>
            <p:nvPr/>
          </p:nvSpPr>
          <p:spPr>
            <a:xfrm>
              <a:off x="7468842" y="760289"/>
              <a:ext cx="307872" cy="16845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</p:grp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6C6BE99C-CE5B-4476-9C48-E0EE9F63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48" y="116467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700" b="1" kern="100" dirty="0">
                <a:latin typeface="Times New Roman" panose="02020603050405020304" pitchFamily="18" charset="0"/>
              </a:rPr>
              <a:t>Алгоритм систематизации полученных метаданных публикаций. Создание уникальной публикации.</a:t>
            </a:r>
            <a:endParaRPr lang="ru-RU" sz="1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25CA78-4B8B-4051-93EA-049407B55139}"/>
              </a:ext>
            </a:extLst>
          </p:cNvPr>
          <p:cNvSpPr txBox="1"/>
          <p:nvPr/>
        </p:nvSpPr>
        <p:spPr>
          <a:xfrm>
            <a:off x="2801827" y="6424856"/>
            <a:ext cx="628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 2019 по 2024 гг. в базе данных 8885 уникальных публикаций</a:t>
            </a:r>
          </a:p>
        </p:txBody>
      </p:sp>
    </p:spTree>
    <p:extLst>
      <p:ext uri="{BB962C8B-B14F-4D97-AF65-F5344CB8AC3E}">
        <p14:creationId xmlns:p14="http://schemas.microsoft.com/office/powerpoint/2010/main" val="373174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46BA75E-5C0C-4A81-934D-B42599A4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48" y="116467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700" b="1" kern="100" dirty="0">
                <a:latin typeface="Times New Roman" panose="02020603050405020304" pitchFamily="18" charset="0"/>
              </a:rPr>
              <a:t>Результат работы алгоритма систематизации полученных метаданных публикаций.</a:t>
            </a:r>
            <a:endParaRPr lang="ru-RU" sz="1700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5BF711D-2996-491F-8B2B-941849409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25618"/>
              </p:ext>
            </p:extLst>
          </p:nvPr>
        </p:nvGraphicFramePr>
        <p:xfrm>
          <a:off x="193964" y="716478"/>
          <a:ext cx="11677404" cy="562928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19351">
                  <a:extLst>
                    <a:ext uri="{9D8B030D-6E8A-4147-A177-3AD203B41FA5}">
                      <a16:colId xmlns:a16="http://schemas.microsoft.com/office/drawing/2014/main" val="62488238"/>
                    </a:ext>
                  </a:extLst>
                </a:gridCol>
                <a:gridCol w="2919351">
                  <a:extLst>
                    <a:ext uri="{9D8B030D-6E8A-4147-A177-3AD203B41FA5}">
                      <a16:colId xmlns:a16="http://schemas.microsoft.com/office/drawing/2014/main" val="3342129812"/>
                    </a:ext>
                  </a:extLst>
                </a:gridCol>
                <a:gridCol w="2919351">
                  <a:extLst>
                    <a:ext uri="{9D8B030D-6E8A-4147-A177-3AD203B41FA5}">
                      <a16:colId xmlns:a16="http://schemas.microsoft.com/office/drawing/2014/main" val="4083690798"/>
                    </a:ext>
                  </a:extLst>
                </a:gridCol>
                <a:gridCol w="2919351">
                  <a:extLst>
                    <a:ext uri="{9D8B030D-6E8A-4147-A177-3AD203B41FA5}">
                      <a16:colId xmlns:a16="http://schemas.microsoft.com/office/drawing/2014/main" val="1789232477"/>
                    </a:ext>
                  </a:extLst>
                </a:gridCol>
              </a:tblGrid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err="1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</a:rPr>
                        <a:t>dc.date.issued</a:t>
                      </a:r>
                      <a:endParaRPr lang="en-US" sz="1300" b="1" i="0" u="none" strike="noStrike" dirty="0">
                        <a:solidFill>
                          <a:srgbClr val="343A4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err="1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local.publication.uri</a:t>
                      </a:r>
                      <a:endParaRPr lang="en-US" sz="1300" b="1" i="0" u="none" strike="noStrike" dirty="0">
                        <a:solidFill>
                          <a:srgbClr val="343A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dc.identifier.scopus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local.IndexedByRISC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5421430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err="1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</a:rPr>
                        <a:t>oaire.citation.issue</a:t>
                      </a:r>
                      <a:endParaRPr lang="en-US" sz="1300" b="1" i="0" u="none" strike="noStrike" dirty="0">
                        <a:solidFill>
                          <a:srgbClr val="343A4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dc.identifier.isbn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dc.description.sponsorship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pages_number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1682869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err="1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dc.relation.ispartof</a:t>
                      </a:r>
                      <a:endParaRPr lang="en-US" sz="1300" b="1" i="0" u="none" strike="noStrike" dirty="0">
                        <a:solidFill>
                          <a:srgbClr val="343A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dc.format.medium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dc.covarage.spatial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90260759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oaire.citation.volume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dc.publisher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copyright_material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cpx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13173429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dc.identifier.doi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dc.rights.uri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copyright_statement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pui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6287461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dc.title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dc.rights.license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control_number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reaxyscar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90769682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dc.contributor.author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local.inspire.publication-id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license_material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scp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7247603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dc.subject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oaire.citation.startPage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preprint_date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local.udc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8851397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dc.description.abstract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oaire.citation.endPage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conference_link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2101510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dc.date.copyright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oaire.citation.title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conference_acronyms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local.Rubric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4155619"/>
                  </a:ext>
                </a:extLst>
              </a:tr>
              <a:tr h="402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dc.rights.holder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oaire.citation.conferenceDate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impactFactor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preprint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20139062"/>
                  </a:ext>
                </a:extLst>
              </a:tr>
              <a:tr h="402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dc.description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oaire.citation.conferencePlace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local.IndexedByVak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open_access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8123874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dc.identifier.other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local.elibrary.publication-id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local.IndexedByScopus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local_pdf_link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8826323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dc.type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dc.language.iso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local.IndexedByWoS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acknowledgements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6462213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dc.subject.classification</a:t>
                      </a:r>
                      <a:endParaRPr lang="en-US" sz="1300" b="1" i="0" u="none" strike="noStrike" dirty="0">
                        <a:solidFill>
                          <a:srgbClr val="21252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err="1">
                          <a:solidFill>
                            <a:srgbClr val="343A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dc.identifier.issn</a:t>
                      </a:r>
                      <a:endParaRPr lang="en-US" sz="1300" b="1" i="0" u="none" strike="noStrike" dirty="0">
                        <a:solidFill>
                          <a:srgbClr val="343A4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local.IndexedByRSCI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full_text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9080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898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1213</Words>
  <Application>Microsoft Office PowerPoint</Application>
  <PresentationFormat>Широкоэкранный</PresentationFormat>
  <Paragraphs>214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Liberation Serif</vt:lpstr>
      <vt:lpstr>Times New Roman</vt:lpstr>
      <vt:lpstr>Тема Office</vt:lpstr>
      <vt:lpstr>Программный комплекс для автоматизированного сбора и систематизации научных публикаций</vt:lpstr>
      <vt:lpstr>Презентация PowerPoint</vt:lpstr>
      <vt:lpstr>Презентация PowerPoint</vt:lpstr>
      <vt:lpstr>Презентация PowerPoint</vt:lpstr>
      <vt:lpstr>Внешние источники сбора метаданных публикаций.</vt:lpstr>
      <vt:lpstr>Программный комплекс для автоматизированного сбора и систематизации научных публикаций</vt:lpstr>
      <vt:lpstr>Алгоритм сбора метаданных публикаций из внешнего источника</vt:lpstr>
      <vt:lpstr>Алгоритм систематизации полученных метаданных публикаций. Создание уникальной публикации.</vt:lpstr>
      <vt:lpstr>Результат работы алгоритма систематизации полученных метаданных публикаций.</vt:lpstr>
      <vt:lpstr>Алгоритм поиска различных id автора</vt:lpstr>
      <vt:lpstr>Алгоритм импорта публикаций в репозиторий Dspace.</vt:lpstr>
      <vt:lpstr>Алгоритм поиска авторов для уже загруженных публикаций.</vt:lpstr>
      <vt:lpstr>Алгоритм синхронизации профилей авторов репозитория Dspace и pin.jinr.ru.</vt:lpstr>
      <vt:lpstr>Планы развития программного комплекса для автоматизированного сбора и систематизации научных публикаций на 3 года.</vt:lpstr>
      <vt:lpstr>Участие в предыдущих проектах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akondrat</dc:creator>
  <cp:lastModifiedBy>Андрей Кондратьев</cp:lastModifiedBy>
  <cp:revision>53</cp:revision>
  <dcterms:created xsi:type="dcterms:W3CDTF">2024-04-24T06:09:26Z</dcterms:created>
  <dcterms:modified xsi:type="dcterms:W3CDTF">2024-05-22T18:47:07Z</dcterms:modified>
</cp:coreProperties>
</file>