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648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558DD3-2808-47C3-8A69-ACFDEAC91B1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55188EA3-7BF9-408A-B43C-C0A01D21F3C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1217C3A-FDC0-4AA7-B09C-2DD1348901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4A6C3E7-B105-4D2D-95C6-24A9CD92A35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DEF7E63-F494-4D41-80A6-9737433C40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B4ACF4F-70F1-4CB2-930F-D63B0163A60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48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D5FD473-CDA8-41E0-9510-B2A2D1D6B8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48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8DD01CC-DB88-41FC-B2AA-A8E0EDBFB3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7C8F409-07E3-4ADA-BA5D-0E695B862C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06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8000" y="1604520"/>
            <a:ext cx="53506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3B18AE9-7840-4127-B103-1E15097DDE1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5FEE8FD-24F6-4B80-B344-8141F5E9606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428ADB16-A9D5-4FB4-B95F-828DD0FE9D1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DD2EFBF-2EEB-4091-8FEC-F625C2D7017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E4347A5-56A7-4206-B88D-0386AE4D2B8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113F9F3-CC58-4959-9766-042C23CADBC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526AB0E-617E-4548-8B49-F7C05DBE1CC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A94EFA7-3E1E-4745-9CB4-85F2CFBF289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90C3AA0-4A60-42EA-83E6-0B3FBCA7CCE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48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&lt;footer&gt;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F1C7E89-05FD-4F1A-8104-40E9E169D3E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488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EA30D10-D205-49B0-92B7-6457DD2EDE3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5DFA51E-60D7-4B24-841C-1998E48A76C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032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8000" y="1604520"/>
            <a:ext cx="5350320" cy="396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A1AB3C4-D041-417B-902F-784CDBF726BB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FF0D46E-1416-466A-9DDD-9176489B8E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8964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C954EF-9799-4C03-9F6B-DB7B5FA754E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r.jinr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864000" y="2520000"/>
            <a:ext cx="9533160" cy="341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Бондяков А.С.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Инженер-программист 1й категории ЛИТ ОИЯИ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20000" y="1080000"/>
            <a:ext cx="10793160" cy="161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Архитектура цифрового репозитория публикаций на платформе DSpace.</a:t>
            </a:r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/>
        </p:blipFill>
        <p:spPr>
          <a:xfrm>
            <a:off x="4640760" y="2373840"/>
            <a:ext cx="2937600" cy="212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216000" y="1261080"/>
            <a:ext cx="7008120" cy="539640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95"/>
          <p:cNvSpPr/>
          <p:nvPr/>
        </p:nvSpPr>
        <p:spPr>
          <a:xfrm>
            <a:off x="7596000" y="216000"/>
            <a:ext cx="395748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Фасеты боковой панели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searchFilterAuthor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searchFilterSubject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searchFilterDate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searchFilterFiles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searchFilterType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Фильтры поиска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searchFilterTitle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searchFilterAuthor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searchFilterSubject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searchFilterDate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Сортировка полей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sortTitle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sortDateIssued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Последние материалы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Неиндексированные поля метаданных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04840" y="233280"/>
            <a:ext cx="3201840" cy="85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Функция Discovery в DSpace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Настройки по умолчанию: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02101-EA57-E764-3144-CFB22D371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30" y="1222829"/>
            <a:ext cx="1864984" cy="30717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/>
          <p:nvPr/>
        </p:nvPicPr>
        <p:blipFill>
          <a:blip r:embed="rId2"/>
          <a:stretch/>
        </p:blipFill>
        <p:spPr>
          <a:xfrm>
            <a:off x="720000" y="1405080"/>
            <a:ext cx="6747840" cy="488808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3"/>
          <a:stretch/>
        </p:blipFill>
        <p:spPr>
          <a:xfrm>
            <a:off x="8322840" y="720000"/>
            <a:ext cx="1966320" cy="199692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4"/>
          <a:stretch/>
        </p:blipFill>
        <p:spPr>
          <a:xfrm>
            <a:off x="7474680" y="2819880"/>
            <a:ext cx="1966320" cy="3833280"/>
          </a:xfrm>
          <a:prstGeom prst="rect">
            <a:avLst/>
          </a:prstGeom>
          <a:ln w="0"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720000" y="582840"/>
            <a:ext cx="4493520" cy="112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Функция Discovery в DSpace </a:t>
            </a:r>
          </a:p>
          <a:p>
            <a:pPr>
              <a:lnSpc>
                <a:spcPct val="100000"/>
              </a:lnSpc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Рисунок 101"/>
          <p:cNvPicPr/>
          <p:nvPr/>
        </p:nvPicPr>
        <p:blipFill>
          <a:blip r:embed="rId5"/>
          <a:stretch/>
        </p:blipFill>
        <p:spPr>
          <a:xfrm>
            <a:off x="10719720" y="144000"/>
            <a:ext cx="1302840" cy="65808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6"/>
          <a:stretch/>
        </p:blipFill>
        <p:spPr>
          <a:xfrm>
            <a:off x="9722160" y="3240000"/>
            <a:ext cx="1797840" cy="133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540000" y="445320"/>
            <a:ext cx="1043388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Опыт внедрения и использования DSpace:</a:t>
            </a: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тестовая версия цифрового репозитория публикаций представлена в рамках цифровой эко системы ОИЯИ в режиме опытной эксплуатации.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4032000" y="1584000"/>
            <a:ext cx="5573160" cy="479448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5"/>
          <p:cNvSpPr/>
          <p:nvPr/>
        </p:nvSpPr>
        <p:spPr>
          <a:xfrm>
            <a:off x="678960" y="5774400"/>
            <a:ext cx="838764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u="sng" strike="noStrike" spc="-1">
                <a:solidFill>
                  <a:srgbClr val="0563C1"/>
                </a:solidFill>
                <a:uFillTx/>
                <a:latin typeface="Arial"/>
                <a:hlinkClick r:id="rId3"/>
              </a:rPr>
              <a:t>https://jr.jinr.ru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- опытная эксплуатация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540000" y="553320"/>
            <a:ext cx="1025388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Планы развития DSpace на 5 лет: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1. **Улучшение пользовательского интерфейса:** Используя возможности Angular -  оптимизация производительности и добавление новых элементов в интерфейс.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2. **Расширение возможностей поиска:** Улучшение системы поиска и фильтрации контента посредством функционала Discovery.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3. **Расширение функциональности:** Добавление новых возможностей, таких как поддержка различных типов контента, возможность работы с мультимедийными данными.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4. **Повышение производительности:** Оптимизация производительности DSpace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 (Solr, Node.js) для повышения скорости доступа к контенту.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5. **Улучшение масштабируемости:** Развитие возможностей масштабирования системы для обеспечения работы с большим объемом данных и пользователей.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6. **Обновление DSpace:** Разработка эффективной схемы обновления и резервного копирования.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107"/>
          <p:cNvSpPr/>
          <p:nvPr/>
        </p:nvSpPr>
        <p:spPr>
          <a:xfrm>
            <a:off x="180000" y="534240"/>
            <a:ext cx="11513160" cy="520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Участие в предыдущих проектах: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- Создание грид-сайта «AZ-IFAN» дата-центра Института физики НАН Азербайджана, успешное прохождение процедуры сертификации и получение статуса Tier-3 в инфраструктуре EGI, интеграция грид-сайта «AZ-IFAN» в глобальную инфраструктуру эксперимента ATLAS (CERN);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- Создание и интеграция облачной инфраструктуры дата-центра Института физики в облачную инфраструктуру ЛИТ ОИЯИ;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- Создание вычислительного кластера дата-центра Института физики НАН Азербайджана, ориентированного на решение задач по основным научным направлениям данного института;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- Создание в облачной инфраструктуре ОИЯИ, полигона TANGO, для разработки программного комплекса в среде распределённой системы управления TANGO (В рамках проекта «Разработка интеллектуальной автоматизированной системы обеспечения жидким азотом для стенда криогенных испытаний СП магнитов»);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1080000" y="-115920"/>
            <a:ext cx="5039280" cy="714132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3"/>
          <a:stretch/>
        </p:blipFill>
        <p:spPr>
          <a:xfrm>
            <a:off x="5940000" y="-47160"/>
            <a:ext cx="5039280" cy="714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1080000" y="180000"/>
            <a:ext cx="5759280" cy="816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1076610"/>
            <a:ext cx="10963800" cy="150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92000" y="180000"/>
            <a:ext cx="8992800" cy="519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Определение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DSpace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как системы управления цифровыми ресурсами.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DSpace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— это открытая платформа для создания, управления и публикации цифровых ресурсов, разработанная для учреждений и организаций, предоставляющая широкие возможности для хранения, поиска, архивирования и распространения цифровой информации.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- Основные задачи: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Установка, настройка и расширение функциональности системы.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Оптимизация программного обеспечения, систем поиска, обеспечивающих эффективное функционирование репозитория.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Системное администрирование, сопровождение, организация резервного копирования.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"/>
          <a:stretch/>
        </p:blipFill>
        <p:spPr>
          <a:xfrm>
            <a:off x="10440000" y="180000"/>
            <a:ext cx="1492920" cy="107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3"/>
          <p:cNvSpPr/>
          <p:nvPr/>
        </p:nvSpPr>
        <p:spPr>
          <a:xfrm>
            <a:off x="609840" y="378000"/>
            <a:ext cx="1090800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Обзор технологии DSpace:</a:t>
            </a:r>
            <a:br>
              <a:rPr sz="1800"/>
            </a:br>
            <a:br>
              <a:rPr sz="1800"/>
            </a:b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DSpace состоит из внешнего интерфейса (UI) и внутреннего интерфейса (REST API)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2"/>
          <a:stretch/>
        </p:blipFill>
        <p:spPr>
          <a:xfrm>
            <a:off x="206280" y="3226320"/>
            <a:ext cx="3679560" cy="256752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61"/>
          <p:cNvPicPr/>
          <p:nvPr/>
        </p:nvPicPr>
        <p:blipFill>
          <a:blip r:embed="rId3"/>
          <a:stretch/>
        </p:blipFill>
        <p:spPr>
          <a:xfrm>
            <a:off x="4267440" y="2664000"/>
            <a:ext cx="3578400" cy="215784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4"/>
          <a:stretch/>
        </p:blipFill>
        <p:spPr>
          <a:xfrm>
            <a:off x="8208000" y="2954160"/>
            <a:ext cx="3735720" cy="190368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4"/>
          <p:cNvSpPr/>
          <p:nvPr/>
        </p:nvSpPr>
        <p:spPr>
          <a:xfrm>
            <a:off x="214200" y="1998000"/>
            <a:ext cx="356364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UI построен на платформе Angular, написанной на языке Typescript . Он использует Bootstrap и HTML5 для оформления тем и стилей.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5"/>
          <a:stretch/>
        </p:blipFill>
        <p:spPr>
          <a:xfrm>
            <a:off x="10757520" y="139320"/>
            <a:ext cx="1300320" cy="93852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6"/>
          <p:cNvSpPr/>
          <p:nvPr/>
        </p:nvSpPr>
        <p:spPr>
          <a:xfrm>
            <a:off x="4280040" y="1598400"/>
            <a:ext cx="356364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REST API построен на Spring Boot, написанном на Java. REST API использует браузер Spring Data REST Hal. Все ответы REST API возвращаются в формате JSON.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7"/>
          <p:cNvSpPr/>
          <p:nvPr/>
        </p:nvSpPr>
        <p:spPr>
          <a:xfrm>
            <a:off x="8345880" y="1809360"/>
            <a:ext cx="356364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Apache Solr используется для индексации всех объектов для поиска/просмотра.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8"/>
          <p:cNvSpPr/>
          <p:nvPr/>
        </p:nvSpPr>
        <p:spPr>
          <a:xfrm>
            <a:off x="4275720" y="5794920"/>
            <a:ext cx="356364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Сборка REST API: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Apache Maven — создает установочный пакет;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Apache Ant — устанавливает REST API.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Запускается посредством Tomcat.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9"/>
          <p:cNvSpPr/>
          <p:nvPr/>
        </p:nvSpPr>
        <p:spPr>
          <a:xfrm>
            <a:off x="277560" y="6125400"/>
            <a:ext cx="3563640" cy="62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Сборка UI: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Angular;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Запускается посредством NodeJS.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1480" y="2285640"/>
            <a:ext cx="388692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Обзор архитектуры DSpace:</a:t>
            </a:r>
            <a:br>
              <a:rPr sz="1800"/>
            </a:br>
            <a:br>
              <a:rPr sz="1800"/>
            </a:b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Архитектура DSpace включает в себя три основных компонента: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1. **Хранилище (Storage Layer)**: отвечает за физическое хранение цифровых объектов, включая файлы, метаданные и другие элементы.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2. **Приложение (Application Layer)**: предоставляет пользовательский интерфейс для загрузки, поиска и просмотра цифровых контентов, а также управления правами доступа.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3. **Бизнес-логика (Business Logic Layer)**: обеспечивает функциональность по управлению метаданными, поиску, интеграции с внешними системами и другими операциями.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3924000" y="356760"/>
            <a:ext cx="8266680" cy="583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2"/>
          <p:cNvSpPr/>
          <p:nvPr/>
        </p:nvSpPr>
        <p:spPr>
          <a:xfrm>
            <a:off x="213840" y="953640"/>
            <a:ext cx="5327280" cy="150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Логическая структура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DSpace: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включает в себя уровни иерархии, такие как коммьюнити (сообщества) и коллекции, для организации и структурирования цифровых объектов. Каждый объект имеет метаданные, которые обеспечивают контекст и описание ресурса.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5364000" y="137160"/>
            <a:ext cx="6475320" cy="666648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12A75-86A1-34A7-6FDB-165DFBF0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8" y="3425368"/>
            <a:ext cx="4103912" cy="3156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80000" y="193320"/>
            <a:ext cx="6293160" cy="59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Функциональные 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возможности 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DSpace:</a:t>
            </a:r>
          </a:p>
        </p:txBody>
      </p:sp>
      <p:pic>
        <p:nvPicPr>
          <p:cNvPr id="75" name="Рисунок 74"/>
          <p:cNvPicPr/>
          <p:nvPr/>
        </p:nvPicPr>
        <p:blipFill>
          <a:blip r:embed="rId2"/>
          <a:stretch/>
        </p:blipFill>
        <p:spPr>
          <a:xfrm>
            <a:off x="2160000" y="39240"/>
            <a:ext cx="9583560" cy="676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: скругленные углы 3"/>
          <p:cNvSpPr/>
          <p:nvPr/>
        </p:nvSpPr>
        <p:spPr>
          <a:xfrm>
            <a:off x="446040" y="686160"/>
            <a:ext cx="2725200" cy="188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135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330" b="0" strike="noStrike" spc="-1">
                <a:solidFill>
                  <a:schemeClr val="dk2"/>
                </a:solidFill>
                <a:latin typeface="Calibri"/>
              </a:rPr>
              <a:t>База данных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330" b="0" strike="noStrike" spc="-1">
                <a:solidFill>
                  <a:schemeClr val="dk2"/>
                </a:solidFill>
                <a:latin typeface="Calibri"/>
              </a:rPr>
              <a:t>Dspace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Стрелка: вниз 4"/>
          <p:cNvSpPr/>
          <p:nvPr/>
        </p:nvSpPr>
        <p:spPr>
          <a:xfrm>
            <a:off x="1437480" y="2606400"/>
            <a:ext cx="741600" cy="12045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135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330" b="0" strike="noStrike" spc="-1">
              <a:solidFill>
                <a:schemeClr val="dk2"/>
              </a:solidFill>
              <a:latin typeface="Calibri"/>
            </a:endParaRPr>
          </a:p>
        </p:txBody>
      </p:sp>
      <p:sp>
        <p:nvSpPr>
          <p:cNvPr id="78" name="Прямоугольник: скругленные углы 5"/>
          <p:cNvSpPr/>
          <p:nvPr/>
        </p:nvSpPr>
        <p:spPr>
          <a:xfrm>
            <a:off x="538920" y="3879000"/>
            <a:ext cx="2725200" cy="1113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135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lang="ru-RU" sz="1330" b="0" strike="noStrike" spc="-1">
                <a:solidFill>
                  <a:schemeClr val="dk2"/>
                </a:solidFill>
                <a:latin typeface="Calibri"/>
              </a:rPr>
              <a:t>Количество публикаций за последние 5 лет;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lang="ru-RU" sz="1330" b="0" strike="noStrike" spc="-1">
                <a:solidFill>
                  <a:schemeClr val="dk2"/>
                </a:solidFill>
                <a:latin typeface="Calibri"/>
              </a:rPr>
              <a:t>Количество типов публикаций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: скругленные углы 6"/>
          <p:cNvSpPr/>
          <p:nvPr/>
        </p:nvSpPr>
        <p:spPr>
          <a:xfrm>
            <a:off x="4509000" y="3879000"/>
            <a:ext cx="2725200" cy="1113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135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330" b="0" strike="noStrike" spc="-1">
                <a:solidFill>
                  <a:schemeClr val="dk2"/>
                </a:solidFill>
                <a:latin typeface="Calibri"/>
              </a:rPr>
              <a:t>Создание </a:t>
            </a:r>
            <a:r>
              <a:rPr lang="en-US" sz="1330" b="0" strike="noStrike" spc="-1">
                <a:solidFill>
                  <a:schemeClr val="dk2"/>
                </a:solidFill>
                <a:latin typeface="Calibri"/>
              </a:rPr>
              <a:t>.csv</a:t>
            </a:r>
            <a:r>
              <a:rPr lang="ru-RU" sz="1330" b="0" strike="noStrike" spc="-1">
                <a:solidFill>
                  <a:schemeClr val="dk2"/>
                </a:solidFill>
                <a:latin typeface="Calibri"/>
              </a:rPr>
              <a:t> файлов для </a:t>
            </a:r>
            <a:r>
              <a:rPr lang="en-US" sz="1330" b="0" strike="noStrike" spc="-1">
                <a:solidFill>
                  <a:schemeClr val="dk2"/>
                </a:solidFill>
                <a:latin typeface="Calibri"/>
              </a:rPr>
              <a:t>Grafana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Прямоугольник: скругленные углы 7"/>
          <p:cNvSpPr/>
          <p:nvPr/>
        </p:nvSpPr>
        <p:spPr>
          <a:xfrm>
            <a:off x="8479080" y="3879000"/>
            <a:ext cx="2725200" cy="1113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135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330" b="0" strike="noStrike" spc="-1">
                <a:solidFill>
                  <a:schemeClr val="dk2"/>
                </a:solidFill>
                <a:latin typeface="Calibri"/>
              </a:rPr>
              <a:t>Отправка данных в </a:t>
            </a:r>
            <a:r>
              <a:rPr lang="en-US" sz="1330" b="0" strike="noStrike" spc="-1">
                <a:solidFill>
                  <a:schemeClr val="dk2"/>
                </a:solidFill>
                <a:latin typeface="Calibri"/>
              </a:rPr>
              <a:t>Grafana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Прямоугольник: скругленные углы 8"/>
          <p:cNvSpPr/>
          <p:nvPr/>
        </p:nvSpPr>
        <p:spPr>
          <a:xfrm>
            <a:off x="8479080" y="686160"/>
            <a:ext cx="2725200" cy="1883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135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330" b="0" strike="noStrike" spc="-1">
                <a:solidFill>
                  <a:schemeClr val="dk2"/>
                </a:solidFill>
                <a:latin typeface="Calibri"/>
              </a:rPr>
              <a:t>Grafana</a:t>
            </a:r>
            <a:endParaRPr lang="ru-RU" sz="13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Стрелка: вниз 9"/>
          <p:cNvSpPr/>
          <p:nvPr/>
        </p:nvSpPr>
        <p:spPr>
          <a:xfrm rot="16200000">
            <a:off x="3511440" y="3865680"/>
            <a:ext cx="741600" cy="11559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81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330" b="0" strike="noStrike" spc="-1">
              <a:solidFill>
                <a:schemeClr val="dk2"/>
              </a:solidFill>
              <a:latin typeface="Calibri"/>
            </a:endParaRPr>
          </a:p>
        </p:txBody>
      </p:sp>
      <p:sp>
        <p:nvSpPr>
          <p:cNvPr id="83" name="Стрелка: вниз 10"/>
          <p:cNvSpPr/>
          <p:nvPr/>
        </p:nvSpPr>
        <p:spPr>
          <a:xfrm rot="16200000">
            <a:off x="7485840" y="3865680"/>
            <a:ext cx="741600" cy="11559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81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330" b="0" strike="noStrike" spc="-1">
              <a:solidFill>
                <a:schemeClr val="dk2"/>
              </a:solidFill>
              <a:latin typeface="Calibri"/>
            </a:endParaRPr>
          </a:p>
        </p:txBody>
      </p:sp>
      <p:sp>
        <p:nvSpPr>
          <p:cNvPr id="84" name="Стрелка: вниз 12"/>
          <p:cNvSpPr/>
          <p:nvPr/>
        </p:nvSpPr>
        <p:spPr>
          <a:xfrm rot="10800000">
            <a:off x="9478800" y="2614320"/>
            <a:ext cx="741600" cy="12045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6F8FC"/>
              </a:gs>
              <a:gs pos="74000">
                <a:srgbClr val="B4C7E7"/>
              </a:gs>
              <a:gs pos="83000">
                <a:srgbClr val="8FAADC"/>
              </a:gs>
              <a:gs pos="100000">
                <a:srgbClr val="2E75B6"/>
              </a:gs>
            </a:gsLst>
            <a:lin ang="2700000"/>
          </a:gradFill>
          <a:ln>
            <a:solidFill>
              <a:srgbClr val="ADB9CA"/>
            </a:solidFill>
          </a:ln>
          <a:effectLst>
            <a:outerShdw blurRad="50760" dist="2556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330" b="0" strike="noStrike" spc="-1">
              <a:solidFill>
                <a:schemeClr val="dk2"/>
              </a:solidFill>
              <a:latin typeface="Calibri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600000" y="5953320"/>
            <a:ext cx="496836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Схема визуализации данных репозитория.</a:t>
            </a:r>
          </a:p>
        </p:txBody>
      </p:sp>
      <p:pic>
        <p:nvPicPr>
          <p:cNvPr id="86" name="Рисунок 85"/>
          <p:cNvPicPr/>
          <p:nvPr/>
        </p:nvPicPr>
        <p:blipFill>
          <a:blip r:embed="rId2"/>
          <a:stretch/>
        </p:blipFill>
        <p:spPr>
          <a:xfrm>
            <a:off x="2340000" y="636120"/>
            <a:ext cx="831240" cy="92412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3"/>
          <a:stretch/>
        </p:blipFill>
        <p:spPr>
          <a:xfrm>
            <a:off x="6074280" y="611280"/>
            <a:ext cx="2163600" cy="107460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4"/>
          <a:stretch/>
        </p:blipFill>
        <p:spPr>
          <a:xfrm>
            <a:off x="5472000" y="1775520"/>
            <a:ext cx="2836800" cy="88236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88"/>
          <p:cNvPicPr/>
          <p:nvPr/>
        </p:nvPicPr>
        <p:blipFill>
          <a:blip r:embed="rId5"/>
          <a:stretch/>
        </p:blipFill>
        <p:spPr>
          <a:xfrm>
            <a:off x="10480320" y="778320"/>
            <a:ext cx="570600" cy="62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>
            <a:off x="2238120" y="316800"/>
            <a:ext cx="7742520" cy="623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263520" y="920160"/>
            <a:ext cx="10711080" cy="21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Функция Discovery в DSpace отвечает за поиск и обнаружение содержимого,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хранящегося в репозитории.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Она обеспечивает пользователям возможность эффективно искать нужные материалы,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администраторам - управлять процессом поиска и предоставления доступа к данным.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Управление Discovery осуществляется посредством редактирования файла discovery.xml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2800" y="312120"/>
            <a:ext cx="423396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Функция Discovery в DSpace</a:t>
            </a:r>
          </a:p>
        </p:txBody>
      </p:sp>
      <p:pic>
        <p:nvPicPr>
          <p:cNvPr id="93" name="Рисунок 92"/>
          <p:cNvPicPr/>
          <p:nvPr/>
        </p:nvPicPr>
        <p:blipFill>
          <a:blip r:embed="rId2"/>
          <a:stretch/>
        </p:blipFill>
        <p:spPr>
          <a:xfrm>
            <a:off x="6356880" y="3589560"/>
            <a:ext cx="5193720" cy="292104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3"/>
          <a:stretch/>
        </p:blipFill>
        <p:spPr>
          <a:xfrm>
            <a:off x="396000" y="2952360"/>
            <a:ext cx="5180040" cy="366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730</Words>
  <Application>Microsoft Macintosh PowerPoint</Application>
  <PresentationFormat>Широкоэкранный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Обзор архитектуры DSpace:  Архитектура DSpace включает в себя три основных компонента:  1. **Хранилище (Storage Layer)**: отвечает за физическое хранение цифровых объектов, включая файлы, метаданные и другие элементы.  2. **Приложение (Application Layer)**: предоставляет пользовательский интерфейс для загрузки, поиска и просмотра цифровых контентов, а также управления правами доступа.  3. **Бизнес-логика (Business Logic Layer)**: обеспечивает функциональность по управлению метаданными, поиску, интеграции с внешними системами и другими операциями.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akondrat</dc:creator>
  <dc:description/>
  <cp:lastModifiedBy>Aleksey Aleksey</cp:lastModifiedBy>
  <cp:revision>62</cp:revision>
  <cp:lastPrinted>2024-05-21T12:20:37Z</cp:lastPrinted>
  <dcterms:created xsi:type="dcterms:W3CDTF">2024-04-24T06:51:29Z</dcterms:created>
  <dcterms:modified xsi:type="dcterms:W3CDTF">2024-05-23T06:41:11Z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