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49"/>
  </p:notesMasterIdLst>
  <p:sldIdLst>
    <p:sldId id="256" r:id="rId2"/>
    <p:sldId id="257" r:id="rId3"/>
    <p:sldId id="531" r:id="rId4"/>
    <p:sldId id="478" r:id="rId5"/>
    <p:sldId id="512" r:id="rId6"/>
    <p:sldId id="511" r:id="rId7"/>
    <p:sldId id="510" r:id="rId8"/>
    <p:sldId id="472" r:id="rId9"/>
    <p:sldId id="483" r:id="rId10"/>
    <p:sldId id="506" r:id="rId11"/>
    <p:sldId id="507" r:id="rId12"/>
    <p:sldId id="532" r:id="rId13"/>
    <p:sldId id="626" r:id="rId14"/>
    <p:sldId id="547" r:id="rId15"/>
    <p:sldId id="636" r:id="rId16"/>
    <p:sldId id="638" r:id="rId17"/>
    <p:sldId id="533" r:id="rId18"/>
    <p:sldId id="495" r:id="rId19"/>
    <p:sldId id="629" r:id="rId20"/>
    <p:sldId id="642" r:id="rId21"/>
    <p:sldId id="643" r:id="rId22"/>
    <p:sldId id="637" r:id="rId23"/>
    <p:sldId id="641" r:id="rId24"/>
    <p:sldId id="639" r:id="rId25"/>
    <p:sldId id="640" r:id="rId26"/>
    <p:sldId id="526" r:id="rId27"/>
    <p:sldId id="645" r:id="rId28"/>
    <p:sldId id="525" r:id="rId29"/>
    <p:sldId id="647" r:id="rId30"/>
    <p:sldId id="648" r:id="rId31"/>
    <p:sldId id="649" r:id="rId32"/>
    <p:sldId id="650" r:id="rId33"/>
    <p:sldId id="651" r:id="rId34"/>
    <p:sldId id="661" r:id="rId35"/>
    <p:sldId id="662" r:id="rId36"/>
    <p:sldId id="663" r:id="rId37"/>
    <p:sldId id="664" r:id="rId38"/>
    <p:sldId id="665" r:id="rId39"/>
    <p:sldId id="624" r:id="rId40"/>
    <p:sldId id="666" r:id="rId41"/>
    <p:sldId id="646" r:id="rId42"/>
    <p:sldId id="657" r:id="rId43"/>
    <p:sldId id="658" r:id="rId44"/>
    <p:sldId id="659" r:id="rId45"/>
    <p:sldId id="660" r:id="rId46"/>
    <p:sldId id="535" r:id="rId47"/>
    <p:sldId id="327" r:id="rId48"/>
  </p:sldIdLst>
  <p:sldSz cx="9144000" cy="6858000" type="screen4x3"/>
  <p:notesSz cx="6858000" cy="9144000"/>
  <p:embeddedFontLst>
    <p:embeddedFont>
      <p:font typeface="Agency FB" panose="020B0503020202020204" pitchFamily="34" charset="0"/>
      <p:regular r:id="rId50"/>
      <p:bold r:id="rId51"/>
    </p:embeddedFont>
    <p:embeddedFont>
      <p:font typeface="Bernard MT Condensed" panose="02050806060905020404" pitchFamily="18" charset="0"/>
      <p:regular r:id="rId52"/>
    </p:embeddedFont>
    <p:embeddedFont>
      <p:font typeface="Comfortaa" panose="020B0604020202020204" charset="0"/>
      <p:regular r:id="rId53"/>
    </p:embeddedFont>
    <p:embeddedFont>
      <p:font typeface="Consolas" panose="020B0609020204030204" pitchFamily="49" charset="0"/>
      <p:regular r:id="rId54"/>
      <p:bold r:id="rId55"/>
      <p:italic r:id="rId56"/>
      <p:boldItalic r:id="rId57"/>
    </p:embeddedFont>
    <p:embeddedFont>
      <p:font typeface="Liberation Sans" panose="020B0604020202020204" charset="0"/>
      <p:regular r:id="rId58"/>
    </p:embeddedFont>
    <p:embeddedFont>
      <p:font typeface="Roboto Slab" pitchFamily="2" charset="0"/>
      <p:regular r:id="rId59"/>
      <p:bold r:id="rId60"/>
    </p:embeddedFont>
    <p:embeddedFont>
      <p:font typeface="Segoe UI" panose="020B0502040204020203" pitchFamily="34" charset="0"/>
      <p:regular r:id="rId61"/>
      <p:bold r:id="rId62"/>
      <p:italic r:id="rId63"/>
      <p:boldItalic r:id="rId64"/>
    </p:embeddedFont>
    <p:embeddedFont>
      <p:font typeface="Segoe UI Light" panose="020B0502040204020203" pitchFamily="34" charset="0"/>
      <p:regular r:id="rId65"/>
      <p: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1"/>
    <a:srgbClr val="104282"/>
    <a:srgbClr val="0055A0"/>
    <a:srgbClr val="FF3300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6374" autoAdjust="0"/>
  </p:normalViewPr>
  <p:slideViewPr>
    <p:cSldViewPr snapToGrid="0" snapToObjects="1">
      <p:cViewPr>
        <p:scale>
          <a:sx n="66" d="100"/>
          <a:sy n="66" d="100"/>
        </p:scale>
        <p:origin x="3066" y="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2686550" y="1919538"/>
            <a:ext cx="3777917" cy="3048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D8FC20-759E-AE60-6B6B-231311942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22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2686550" y="1919538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0" y="6150798"/>
            <a:ext cx="1028958" cy="707202"/>
            <a:chOff x="-752605" y="5762625"/>
            <a:chExt cx="1028958" cy="707202"/>
          </a:xfrm>
        </p:grpSpPr>
        <p:pic>
          <p:nvPicPr>
            <p:cNvPr id="10" name="Image 4" descr="bande-01.eps"/>
            <p:cNvPicPr>
              <a:picLocks noChangeAspect="1"/>
            </p:cNvPicPr>
            <p:nvPr userDrawn="1"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96"/>
            <a:stretch/>
          </p:blipFill>
          <p:spPr>
            <a:xfrm>
              <a:off x="-752605" y="5762625"/>
              <a:ext cx="695325" cy="70720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9" t="3936" r="3868" b="2941"/>
            <a:stretch/>
          </p:blipFill>
          <p:spPr>
            <a:xfrm>
              <a:off x="-600205" y="5762625"/>
              <a:ext cx="876558" cy="707202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4" r:id="rId2"/>
    <p:sldLayoutId id="2147483676" r:id="rId3"/>
    <p:sldLayoutId id="2147483677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74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13" r:id="rId18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jpeg"/><Relationship Id="rId21" Type="http://schemas.openxmlformats.org/officeDocument/2006/relationships/image" Target="../media/image37.gif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26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4F78B6-0DA8-BAB9-3955-E210D270E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89" y="922707"/>
            <a:ext cx="7632421" cy="5724315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DIRAC@JINR Wall time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783221" y="3901372"/>
            <a:ext cx="1163782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Govorun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802494" y="3115828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Tier2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767486" y="2225109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Tier1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447925" y="1866901"/>
            <a:ext cx="3467099" cy="1343577"/>
          </a:xfrm>
          <a:prstGeom prst="roundRect">
            <a:avLst/>
          </a:prstGeom>
          <a:noFill/>
          <a:ln w="952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ernard MT Condensed" panose="02050806060905020404" pitchFamily="18" charset="0"/>
              </a:rPr>
              <a:t>2834 years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ernard MT Condensed" panose="02050806060905020404" pitchFamily="18" charset="0"/>
              </a:rPr>
              <a:t>3.25 M jobs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ernard MT Condensed" panose="02050806060905020404" pitchFamily="18" charset="0"/>
              </a:rPr>
              <a:t>Each lasts ~ 7.6 hours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18" name="Прямая со стрелкой 17"/>
          <p:cNvCxnSpPr>
            <a:cxnSpLocks/>
            <a:stCxn id="17" idx="1"/>
          </p:cNvCxnSpPr>
          <p:nvPr/>
        </p:nvCxnSpPr>
        <p:spPr>
          <a:xfrm flipH="1" flipV="1">
            <a:off x="1685200" y="1777538"/>
            <a:ext cx="762725" cy="7611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97187" y="1777538"/>
            <a:ext cx="840549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9264FC4-8460-5EFE-1BCA-9A9F067C7B57}"/>
              </a:ext>
            </a:extLst>
          </p:cNvPr>
          <p:cNvCxnSpPr/>
          <p:nvPr/>
        </p:nvCxnSpPr>
        <p:spPr>
          <a:xfrm>
            <a:off x="4082415" y="3407817"/>
            <a:ext cx="0" cy="128315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6">
            <a:extLst>
              <a:ext uri="{FF2B5EF4-FFF2-40B4-BE49-F238E27FC236}">
                <a16:creationId xmlns:a16="http://schemas.microsoft.com/office/drawing/2014/main" id="{B1CE4F7C-B1AF-E48C-10F8-929EC439163B}"/>
              </a:ext>
            </a:extLst>
          </p:cNvPr>
          <p:cNvSpPr/>
          <p:nvPr/>
        </p:nvSpPr>
        <p:spPr>
          <a:xfrm>
            <a:off x="2219239" y="3351632"/>
            <a:ext cx="1863176" cy="56492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May 2021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23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B4725A-16B8-E824-2AE2-EC5DF3F3E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13" y="913022"/>
            <a:ext cx="7768007" cy="5826005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DIRAC@JINR Normalized time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26196" y="3187010"/>
            <a:ext cx="1163782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Govorun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926281" y="3929876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Tier2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926281" y="2153868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Tier1</a:t>
            </a:r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CD7A482-C0AB-D0DB-E2A2-F0E6D0A0763E}"/>
              </a:ext>
            </a:extLst>
          </p:cNvPr>
          <p:cNvCxnSpPr/>
          <p:nvPr/>
        </p:nvCxnSpPr>
        <p:spPr>
          <a:xfrm>
            <a:off x="4120515" y="3464967"/>
            <a:ext cx="0" cy="128315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7501F56-F81D-A369-6BCA-2EB2F25F19D1}"/>
              </a:ext>
            </a:extLst>
          </p:cNvPr>
          <p:cNvSpPr/>
          <p:nvPr/>
        </p:nvSpPr>
        <p:spPr>
          <a:xfrm>
            <a:off x="2257339" y="3408782"/>
            <a:ext cx="1863176" cy="56492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May 2021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70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B6BECD-5487-44F3-DFE6-85E27B8B7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12" y="1009650"/>
            <a:ext cx="7615767" cy="5711825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Experiments on DIRAC@JINR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A898C2-7D63-BD36-B7C8-CB44BC4D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843" y="4199333"/>
            <a:ext cx="835393" cy="4421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01878B-BC51-9DA3-EF10-D49163C4E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605" y="3402373"/>
            <a:ext cx="1688033" cy="3440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FE56C7-696B-C82F-7E62-74C77D0B6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843" y="4665233"/>
            <a:ext cx="891886" cy="604900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B681411-2085-6DA1-0700-82C91B705659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7995432" y="4420387"/>
            <a:ext cx="197411" cy="3280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E31CD36-8528-D41E-7BEC-B391E919532A}"/>
              </a:ext>
            </a:extLst>
          </p:cNvPr>
          <p:cNvCxnSpPr>
            <a:cxnSpLocks/>
          </p:cNvCxnSpPr>
          <p:nvPr/>
        </p:nvCxnSpPr>
        <p:spPr>
          <a:xfrm flipH="1">
            <a:off x="8018877" y="5133975"/>
            <a:ext cx="313026" cy="1589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9BEA80-80F5-ECE3-2044-F22214B09DBD}"/>
              </a:ext>
            </a:extLst>
          </p:cNvPr>
          <p:cNvCxnSpPr/>
          <p:nvPr/>
        </p:nvCxnSpPr>
        <p:spPr>
          <a:xfrm>
            <a:off x="3758565" y="4333502"/>
            <a:ext cx="0" cy="128315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6">
            <a:extLst>
              <a:ext uri="{FF2B5EF4-FFF2-40B4-BE49-F238E27FC236}">
                <a16:creationId xmlns:a16="http://schemas.microsoft.com/office/drawing/2014/main" id="{1726F67D-0188-BA10-A8BE-3DA34A44A9AC}"/>
              </a:ext>
            </a:extLst>
          </p:cNvPr>
          <p:cNvSpPr/>
          <p:nvPr/>
        </p:nvSpPr>
        <p:spPr>
          <a:xfrm>
            <a:off x="1895389" y="4277317"/>
            <a:ext cx="1863176" cy="56492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May 2021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490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BM@N Workflow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5AC9C8E-498A-9C05-B886-3ADAEA3C6FAE}"/>
              </a:ext>
            </a:extLst>
          </p:cNvPr>
          <p:cNvSpPr/>
          <p:nvPr/>
        </p:nvSpPr>
        <p:spPr>
          <a:xfrm>
            <a:off x="1810138" y="1917441"/>
            <a:ext cx="2062065" cy="1062528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RawToDigi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699E04-882F-9C8B-E539-4ECE07F3A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18"/>
          <a:stretch/>
        </p:blipFill>
        <p:spPr>
          <a:xfrm>
            <a:off x="296349" y="4423620"/>
            <a:ext cx="2544821" cy="16358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C6447EF-D0D4-1003-6C63-53B46C50F1BF}"/>
              </a:ext>
            </a:extLst>
          </p:cNvPr>
          <p:cNvSpPr/>
          <p:nvPr/>
        </p:nvSpPr>
        <p:spPr>
          <a:xfrm>
            <a:off x="5442856" y="1942716"/>
            <a:ext cx="2062065" cy="1062528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DigiToDst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505503-1C5E-9CD2-E1AF-1D2C0393C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0" y="3308311"/>
            <a:ext cx="772138" cy="772138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03954A9A-1B72-0F03-4600-B696248587A4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1127789" y="4080449"/>
            <a:ext cx="0" cy="4638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135C37D-3792-4F45-3676-523E5B231CE4}"/>
              </a:ext>
            </a:extLst>
          </p:cNvPr>
          <p:cNvCxnSpPr>
            <a:cxnSpLocks/>
            <a:stCxn id="8" idx="0"/>
            <a:endCxn id="4" idx="1"/>
          </p:cNvCxnSpPr>
          <p:nvPr/>
        </p:nvCxnSpPr>
        <p:spPr>
          <a:xfrm flipV="1">
            <a:off x="1127789" y="2448705"/>
            <a:ext cx="682349" cy="8596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4C9479C-D951-32BB-56BE-E909E3C5A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76" y="3269129"/>
            <a:ext cx="772138" cy="772138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94EE002-1D43-FE40-57E1-9A6B25E15216}"/>
              </a:ext>
            </a:extLst>
          </p:cNvPr>
          <p:cNvSpPr/>
          <p:nvPr/>
        </p:nvSpPr>
        <p:spPr>
          <a:xfrm>
            <a:off x="4473590" y="3359288"/>
            <a:ext cx="521970" cy="257175"/>
          </a:xfrm>
          <a:prstGeom prst="roundRect">
            <a:avLst>
              <a:gd name="adj" fmla="val 6296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9DAF71-4789-F995-EF9D-4D5DCFBAEE74}"/>
              </a:ext>
            </a:extLst>
          </p:cNvPr>
          <p:cNvSpPr txBox="1"/>
          <p:nvPr/>
        </p:nvSpPr>
        <p:spPr>
          <a:xfrm>
            <a:off x="4391484" y="3303209"/>
            <a:ext cx="77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rPr>
              <a:t>DIGI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362B9F2-CFC6-2ED3-C255-C845AE409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66" y="3307864"/>
            <a:ext cx="772138" cy="772138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C58F4014-DAA2-95D6-2487-BA0AC43A8FEF}"/>
              </a:ext>
            </a:extLst>
          </p:cNvPr>
          <p:cNvSpPr/>
          <p:nvPr/>
        </p:nvSpPr>
        <p:spPr>
          <a:xfrm>
            <a:off x="7909180" y="3398023"/>
            <a:ext cx="521970" cy="257175"/>
          </a:xfrm>
          <a:prstGeom prst="roundRect">
            <a:avLst>
              <a:gd name="adj" fmla="val 6296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95B3A2-E72D-CDAA-114D-5DD6AF34AA82}"/>
              </a:ext>
            </a:extLst>
          </p:cNvPr>
          <p:cNvSpPr txBox="1"/>
          <p:nvPr/>
        </p:nvSpPr>
        <p:spPr>
          <a:xfrm>
            <a:off x="7877032" y="3326555"/>
            <a:ext cx="772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rPr>
              <a:t>DST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516A53D4-63D8-9C02-DB11-268EF890E1D6}"/>
              </a:ext>
            </a:extLst>
          </p:cNvPr>
          <p:cNvCxnSpPr>
            <a:cxnSpLocks/>
            <a:stCxn id="22" idx="0"/>
            <a:endCxn id="6" idx="1"/>
          </p:cNvCxnSpPr>
          <p:nvPr/>
        </p:nvCxnSpPr>
        <p:spPr>
          <a:xfrm flipV="1">
            <a:off x="4777553" y="2473980"/>
            <a:ext cx="665303" cy="8292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03D2C51-13D9-60D2-9441-CE32B40020F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872203" y="2448705"/>
            <a:ext cx="601387" cy="8382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B4E4BCB3-1370-EE1A-4D7E-A965CAE35363}"/>
              </a:ext>
            </a:extLst>
          </p:cNvPr>
          <p:cNvCxnSpPr>
            <a:cxnSpLocks/>
            <a:stCxn id="6" idx="3"/>
            <a:endCxn id="23" idx="0"/>
          </p:cNvCxnSpPr>
          <p:nvPr/>
        </p:nvCxnSpPr>
        <p:spPr>
          <a:xfrm>
            <a:off x="7504921" y="2473980"/>
            <a:ext cx="626114" cy="8338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411FEFF-5CC6-9FC0-DC43-4F8C8E68F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680" y="4468367"/>
            <a:ext cx="1468709" cy="1468709"/>
          </a:xfrm>
          <a:prstGeom prst="rect">
            <a:avLst/>
          </a:prstGeom>
        </p:spPr>
      </p:pic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EE69B7BE-EDAF-9119-A4E1-243D205AAD1E}"/>
              </a:ext>
            </a:extLst>
          </p:cNvPr>
          <p:cNvCxnSpPr>
            <a:cxnSpLocks/>
            <a:stCxn id="23" idx="2"/>
            <a:endCxn id="37" idx="0"/>
          </p:cNvCxnSpPr>
          <p:nvPr/>
        </p:nvCxnSpPr>
        <p:spPr>
          <a:xfrm>
            <a:off x="8131035" y="4080002"/>
            <a:ext cx="0" cy="3883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253D41C-C234-3997-2AC7-76DD003C241C}"/>
              </a:ext>
            </a:extLst>
          </p:cNvPr>
          <p:cNvSpPr txBox="1"/>
          <p:nvPr/>
        </p:nvSpPr>
        <p:spPr>
          <a:xfrm>
            <a:off x="1568759" y="3181372"/>
            <a:ext cx="17180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~30000 Files</a:t>
            </a:r>
          </a:p>
          <a:p>
            <a:pPr algn="ctr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400 TB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0BB1E-29DD-BF4A-6C22-8446E9BAA602}"/>
              </a:ext>
            </a:extLst>
          </p:cNvPr>
          <p:cNvSpPr txBox="1"/>
          <p:nvPr/>
        </p:nvSpPr>
        <p:spPr>
          <a:xfrm>
            <a:off x="3796664" y="4190085"/>
            <a:ext cx="166549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~30000 Files</a:t>
            </a:r>
          </a:p>
          <a:p>
            <a:pPr algn="ctr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30 TB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07AAC0-9057-3C4C-8A3F-B5785A304381}"/>
              </a:ext>
            </a:extLst>
          </p:cNvPr>
          <p:cNvSpPr txBox="1"/>
          <p:nvPr/>
        </p:nvSpPr>
        <p:spPr>
          <a:xfrm>
            <a:off x="6082281" y="3282618"/>
            <a:ext cx="166549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~30000 Files</a:t>
            </a:r>
          </a:p>
          <a:p>
            <a:pPr algn="ctr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60 TB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FAD3E2-9F37-1A50-6AB0-E3940A2547A1}"/>
              </a:ext>
            </a:extLst>
          </p:cNvPr>
          <p:cNvSpPr txBox="1"/>
          <p:nvPr/>
        </p:nvSpPr>
        <p:spPr>
          <a:xfrm>
            <a:off x="2589163" y="5421092"/>
            <a:ext cx="49157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the </a:t>
            </a:r>
            <a:r>
              <a:rPr lang="en-US" sz="18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first time 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JINR computing infrastructure united by DIRAC was used for raw data reconstruction not in test mode but </a:t>
            </a:r>
            <a:r>
              <a:rPr lang="en-US" sz="18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production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745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264292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Automatization</a:t>
            </a:r>
            <a:r>
              <a:rPr lang="ru-RU" sz="5400" dirty="0">
                <a:latin typeface="Segoe UI Light" panose="020B0502040204020203" pitchFamily="34" charset="0"/>
              </a:rPr>
              <a:t> </a:t>
            </a:r>
            <a:endParaRPr lang="en-US" sz="5400" dirty="0">
              <a:latin typeface="Segoe UI Light" panose="020B0502040204020203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3600" dirty="0">
                <a:latin typeface="Segoe UI Light" panose="020B0502040204020203" pitchFamily="34" charset="0"/>
              </a:rPr>
              <a:t>and</a:t>
            </a:r>
            <a:endParaRPr lang="en-US" sz="5400" dirty="0">
              <a:latin typeface="Segoe UI Light" panose="020B0502040204020203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Tools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56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-1669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Questions that we always ask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C6D782-F6ED-4344-A26C-571515706DED}"/>
              </a:ext>
            </a:extLst>
          </p:cNvPr>
          <p:cNvSpPr txBox="1"/>
          <p:nvPr/>
        </p:nvSpPr>
        <p:spPr>
          <a:xfrm>
            <a:off x="333375" y="1230283"/>
            <a:ext cx="8639175" cy="52322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How 100k jobs executes on heterogeneous distributed computing infrastructure?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Are we efficient?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not, is network is responsible for inefficiency? 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it is not the network, what is the profile of the user job?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Having the information about jobs’ profile, network throughput and characteristics of the resources,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 we guess how the workload will be executed?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118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-1669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How we usually see jobs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DAF669-286D-3C02-708B-BFCDF0EE4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017"/>
            <a:ext cx="9144000" cy="515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27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Individual CPU core performance study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90945" y="982800"/>
            <a:ext cx="8329353" cy="547543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Centralized job management gives possibility for centralized and unified performance study of different computing resources.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Before running user jobs DIRAC Pilots execute benchmark for CPU core they are running on. 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Benchmark is DiracBenchmark2012 or DB12. It  evaluate just CPU core performance. Disk I/O, RAM speed, Network, CPU caches and other highly important aspects of performance are </a:t>
            </a:r>
            <a:r>
              <a:rPr lang="en-US" sz="2400" b="1" dirty="0">
                <a:latin typeface="Segoe UI Light" panose="020B0502040204020203" pitchFamily="34" charset="0"/>
              </a:rPr>
              <a:t>neglected by DB12.</a:t>
            </a:r>
          </a:p>
        </p:txBody>
      </p:sp>
    </p:spTree>
    <p:extLst>
      <p:ext uri="{BB962C8B-B14F-4D97-AF65-F5344CB8AC3E}">
        <p14:creationId xmlns:p14="http://schemas.microsoft.com/office/powerpoint/2010/main" val="2791284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Performance evaluation in distributed infrastructures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356D22-7D5D-40E5-F8FA-6D27D1AD0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b="4729"/>
          <a:stretch/>
        </p:blipFill>
        <p:spPr>
          <a:xfrm>
            <a:off x="1120361" y="1139191"/>
            <a:ext cx="7839789" cy="4753586"/>
          </a:xfrm>
          <a:prstGeom prst="rect">
            <a:avLst/>
          </a:prstGeom>
        </p:spPr>
      </p:pic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F1372B5F-632C-7279-BEE9-F1CAF1C7F919}"/>
              </a:ext>
            </a:extLst>
          </p:cNvPr>
          <p:cNvSpPr/>
          <p:nvPr/>
        </p:nvSpPr>
        <p:spPr>
          <a:xfrm>
            <a:off x="2376919" y="5345118"/>
            <a:ext cx="5969110" cy="183554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6A1BD2-2F9E-93D6-1234-872B5E823DC8}"/>
              </a:ext>
            </a:extLst>
          </p:cNvPr>
          <p:cNvSpPr txBox="1"/>
          <p:nvPr/>
        </p:nvSpPr>
        <p:spPr>
          <a:xfrm>
            <a:off x="4531326" y="5008626"/>
            <a:ext cx="4487862" cy="3814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Immediate errors  or short jobs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25CAE5DA-6F6D-CC2A-9132-9924B4962EA9}"/>
              </a:ext>
            </a:extLst>
          </p:cNvPr>
          <p:cNvSpPr/>
          <p:nvPr/>
        </p:nvSpPr>
        <p:spPr>
          <a:xfrm>
            <a:off x="3285769" y="4234723"/>
            <a:ext cx="262130" cy="1020630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F4F3F108-DADD-6189-FEAA-DEEF09010B3A}"/>
              </a:ext>
            </a:extLst>
          </p:cNvPr>
          <p:cNvSpPr/>
          <p:nvPr/>
        </p:nvSpPr>
        <p:spPr>
          <a:xfrm>
            <a:off x="3830160" y="4304301"/>
            <a:ext cx="262130" cy="1020630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9">
            <a:extLst>
              <a:ext uri="{FF2B5EF4-FFF2-40B4-BE49-F238E27FC236}">
                <a16:creationId xmlns:a16="http://schemas.microsoft.com/office/drawing/2014/main" id="{1478A27E-A0F8-DCA2-8914-284BDBDBDB00}"/>
              </a:ext>
            </a:extLst>
          </p:cNvPr>
          <p:cNvSpPr/>
          <p:nvPr/>
        </p:nvSpPr>
        <p:spPr>
          <a:xfrm>
            <a:off x="4285783" y="4459615"/>
            <a:ext cx="868377" cy="795738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10">
            <a:extLst>
              <a:ext uri="{FF2B5EF4-FFF2-40B4-BE49-F238E27FC236}">
                <a16:creationId xmlns:a16="http://schemas.microsoft.com/office/drawing/2014/main" id="{DCDB7D57-ECC5-9A6E-7041-01FFC471673B}"/>
              </a:ext>
            </a:extLst>
          </p:cNvPr>
          <p:cNvSpPr/>
          <p:nvPr/>
        </p:nvSpPr>
        <p:spPr>
          <a:xfrm>
            <a:off x="5315918" y="4597124"/>
            <a:ext cx="745734" cy="727807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D97BEE2-7DB7-CB70-D4AC-F57EC1E27A22}"/>
              </a:ext>
            </a:extLst>
          </p:cNvPr>
          <p:cNvCxnSpPr/>
          <p:nvPr/>
        </p:nvCxnSpPr>
        <p:spPr>
          <a:xfrm flipH="1">
            <a:off x="1446296" y="4597124"/>
            <a:ext cx="1839473" cy="36390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9DEAB4B-BF27-A2D3-8ABB-8683F0F2388B}"/>
              </a:ext>
            </a:extLst>
          </p:cNvPr>
          <p:cNvCxnSpPr/>
          <p:nvPr/>
        </p:nvCxnSpPr>
        <p:spPr>
          <a:xfrm flipH="1">
            <a:off x="1446296" y="4589553"/>
            <a:ext cx="2394584" cy="38156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298BA75-9CB1-A212-AD7C-1AE3060B528F}"/>
              </a:ext>
            </a:extLst>
          </p:cNvPr>
          <p:cNvCxnSpPr/>
          <p:nvPr/>
        </p:nvCxnSpPr>
        <p:spPr>
          <a:xfrm flipH="1">
            <a:off x="1446296" y="4597124"/>
            <a:ext cx="2839487" cy="37399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1BECB6C-FF35-3782-0C5F-EDD57F60F61B}"/>
              </a:ext>
            </a:extLst>
          </p:cNvPr>
          <p:cNvCxnSpPr/>
          <p:nvPr/>
        </p:nvCxnSpPr>
        <p:spPr>
          <a:xfrm flipH="1">
            <a:off x="1446296" y="4829005"/>
            <a:ext cx="3915179" cy="1421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олилиния 15">
            <a:extLst>
              <a:ext uri="{FF2B5EF4-FFF2-40B4-BE49-F238E27FC236}">
                <a16:creationId xmlns:a16="http://schemas.microsoft.com/office/drawing/2014/main" id="{901F69E9-84DD-CC86-E534-DAB5D6873AEA}"/>
              </a:ext>
            </a:extLst>
          </p:cNvPr>
          <p:cNvSpPr/>
          <p:nvPr/>
        </p:nvSpPr>
        <p:spPr>
          <a:xfrm>
            <a:off x="1812843" y="2705989"/>
            <a:ext cx="6677517" cy="2115361"/>
          </a:xfrm>
          <a:custGeom>
            <a:avLst/>
            <a:gdLst>
              <a:gd name="connsiteX0" fmla="*/ 316739 w 7095344"/>
              <a:gd name="connsiteY0" fmla="*/ 106631 h 2490798"/>
              <a:gd name="connsiteX1" fmla="*/ 1779779 w 7095344"/>
              <a:gd name="connsiteY1" fmla="*/ 912965 h 2490798"/>
              <a:gd name="connsiteX2" fmla="*/ 2852120 w 7095344"/>
              <a:gd name="connsiteY2" fmla="*/ 1395103 h 2490798"/>
              <a:gd name="connsiteX3" fmla="*/ 4672608 w 7095344"/>
              <a:gd name="connsiteY3" fmla="*/ 1636173 h 2490798"/>
              <a:gd name="connsiteX4" fmla="*/ 5969393 w 7095344"/>
              <a:gd name="connsiteY4" fmla="*/ 1794114 h 2490798"/>
              <a:gd name="connsiteX5" fmla="*/ 7033422 w 7095344"/>
              <a:gd name="connsiteY5" fmla="*/ 2051809 h 2490798"/>
              <a:gd name="connsiteX6" fmla="*/ 6750790 w 7095344"/>
              <a:gd name="connsiteY6" fmla="*/ 2484071 h 2490798"/>
              <a:gd name="connsiteX7" fmla="*/ 4955240 w 7095344"/>
              <a:gd name="connsiteY7" fmla="*/ 2301191 h 2490798"/>
              <a:gd name="connsiteX8" fmla="*/ 3733270 w 7095344"/>
              <a:gd name="connsiteY8" fmla="*/ 2109998 h 2490798"/>
              <a:gd name="connsiteX9" fmla="*/ 2394920 w 7095344"/>
              <a:gd name="connsiteY9" fmla="*/ 1885554 h 2490798"/>
              <a:gd name="connsiteX10" fmla="*/ 1073197 w 7095344"/>
              <a:gd name="connsiteY10" fmla="*/ 1469918 h 2490798"/>
              <a:gd name="connsiteX11" fmla="*/ 449742 w 7095344"/>
              <a:gd name="connsiteY11" fmla="*/ 1021031 h 2490798"/>
              <a:gd name="connsiteX12" fmla="*/ 9168 w 7095344"/>
              <a:gd name="connsiteY12" fmla="*/ 414202 h 2490798"/>
              <a:gd name="connsiteX13" fmla="*/ 167110 w 7095344"/>
              <a:gd name="connsiteY13" fmla="*/ 40129 h 2490798"/>
              <a:gd name="connsiteX14" fmla="*/ 316739 w 7095344"/>
              <a:gd name="connsiteY14" fmla="*/ 106631 h 249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95344" h="2490798">
                <a:moveTo>
                  <a:pt x="316739" y="106631"/>
                </a:moveTo>
                <a:cubicBezTo>
                  <a:pt x="585517" y="252104"/>
                  <a:pt x="1357216" y="698220"/>
                  <a:pt x="1779779" y="912965"/>
                </a:cubicBezTo>
                <a:cubicBezTo>
                  <a:pt x="2202343" y="1127710"/>
                  <a:pt x="2369982" y="1274568"/>
                  <a:pt x="2852120" y="1395103"/>
                </a:cubicBezTo>
                <a:cubicBezTo>
                  <a:pt x="3334258" y="1515638"/>
                  <a:pt x="4672608" y="1636173"/>
                  <a:pt x="4672608" y="1636173"/>
                </a:cubicBezTo>
                <a:cubicBezTo>
                  <a:pt x="5192153" y="1702675"/>
                  <a:pt x="5575924" y="1724841"/>
                  <a:pt x="5969393" y="1794114"/>
                </a:cubicBezTo>
                <a:cubicBezTo>
                  <a:pt x="6362862" y="1863387"/>
                  <a:pt x="6903189" y="1936816"/>
                  <a:pt x="7033422" y="2051809"/>
                </a:cubicBezTo>
                <a:cubicBezTo>
                  <a:pt x="7163655" y="2166802"/>
                  <a:pt x="7097154" y="2442507"/>
                  <a:pt x="6750790" y="2484071"/>
                </a:cubicBezTo>
                <a:cubicBezTo>
                  <a:pt x="6404426" y="2525635"/>
                  <a:pt x="5458160" y="2363536"/>
                  <a:pt x="4955240" y="2301191"/>
                </a:cubicBezTo>
                <a:cubicBezTo>
                  <a:pt x="4452320" y="2238846"/>
                  <a:pt x="3733270" y="2109998"/>
                  <a:pt x="3733270" y="2109998"/>
                </a:cubicBezTo>
                <a:cubicBezTo>
                  <a:pt x="3306550" y="2040725"/>
                  <a:pt x="2838266" y="1992234"/>
                  <a:pt x="2394920" y="1885554"/>
                </a:cubicBezTo>
                <a:cubicBezTo>
                  <a:pt x="1951575" y="1778874"/>
                  <a:pt x="1397393" y="1614005"/>
                  <a:pt x="1073197" y="1469918"/>
                </a:cubicBezTo>
                <a:cubicBezTo>
                  <a:pt x="749001" y="1325831"/>
                  <a:pt x="627080" y="1196984"/>
                  <a:pt x="449742" y="1021031"/>
                </a:cubicBezTo>
                <a:cubicBezTo>
                  <a:pt x="272404" y="845078"/>
                  <a:pt x="56273" y="577686"/>
                  <a:pt x="9168" y="414202"/>
                </a:cubicBezTo>
                <a:cubicBezTo>
                  <a:pt x="-37937" y="250718"/>
                  <a:pt x="108921" y="88620"/>
                  <a:pt x="167110" y="40129"/>
                </a:cubicBezTo>
                <a:cubicBezTo>
                  <a:pt x="225299" y="-8362"/>
                  <a:pt x="47961" y="-38842"/>
                  <a:pt x="316739" y="106631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F49C54-4CFB-39C3-BC88-E217292FC447}"/>
              </a:ext>
            </a:extLst>
          </p:cNvPr>
          <p:cNvSpPr txBox="1"/>
          <p:nvPr/>
        </p:nvSpPr>
        <p:spPr>
          <a:xfrm>
            <a:off x="7284719" y="3881119"/>
            <a:ext cx="1478367" cy="3814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 MC</a:t>
            </a:r>
          </a:p>
        </p:txBody>
      </p:sp>
      <p:sp>
        <p:nvSpPr>
          <p:cNvPr id="17" name="Скругленный прямоугольник 17">
            <a:extLst>
              <a:ext uri="{FF2B5EF4-FFF2-40B4-BE49-F238E27FC236}">
                <a16:creationId xmlns:a16="http://schemas.microsoft.com/office/drawing/2014/main" id="{E88826F2-C45B-8422-F0E8-59FAEF3D073E}"/>
              </a:ext>
            </a:extLst>
          </p:cNvPr>
          <p:cNvSpPr/>
          <p:nvPr/>
        </p:nvSpPr>
        <p:spPr>
          <a:xfrm>
            <a:off x="3547899" y="1431307"/>
            <a:ext cx="2208648" cy="2588761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150E5E-17B6-743D-C60E-50E4294B5B99}"/>
              </a:ext>
            </a:extLst>
          </p:cNvPr>
          <p:cNvSpPr txBox="1"/>
          <p:nvPr/>
        </p:nvSpPr>
        <p:spPr>
          <a:xfrm>
            <a:off x="764961" y="1356868"/>
            <a:ext cx="2832002" cy="3814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Folding@Home</a:t>
            </a:r>
            <a:endParaRPr lang="en-US" sz="1600" b="1" dirty="0">
              <a:solidFill>
                <a:srgbClr val="0055A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24C408-3D60-6FB2-3FB3-0354F794EFA3}"/>
              </a:ext>
            </a:extLst>
          </p:cNvPr>
          <p:cNvSpPr txBox="1"/>
          <p:nvPr/>
        </p:nvSpPr>
        <p:spPr>
          <a:xfrm>
            <a:off x="705309" y="4924441"/>
            <a:ext cx="1756753" cy="6588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Errors during execution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8A407CDC-AEA8-924C-3107-441FC1D7E2ED}"/>
              </a:ext>
            </a:extLst>
          </p:cNvPr>
          <p:cNvCxnSpPr>
            <a:cxnSpLocks/>
          </p:cNvCxnSpPr>
          <p:nvPr/>
        </p:nvCxnSpPr>
        <p:spPr>
          <a:xfrm>
            <a:off x="1724025" y="6256570"/>
            <a:ext cx="7128933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180B9FB-4522-CA6E-AF32-03932017B793}"/>
              </a:ext>
            </a:extLst>
          </p:cNvPr>
          <p:cNvSpPr txBox="1"/>
          <p:nvPr/>
        </p:nvSpPr>
        <p:spPr>
          <a:xfrm>
            <a:off x="2052405" y="5951125"/>
            <a:ext cx="629362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 Benchmark of a core on which jobs was executed 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58F39F06-6B6A-64AD-948F-F3733C4D3D57}"/>
              </a:ext>
            </a:extLst>
          </p:cNvPr>
          <p:cNvCxnSpPr>
            <a:cxnSpLocks/>
          </p:cNvCxnSpPr>
          <p:nvPr/>
        </p:nvCxnSpPr>
        <p:spPr>
          <a:xfrm flipV="1">
            <a:off x="1062081" y="1231837"/>
            <a:ext cx="0" cy="449163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D4D00E1-7D1E-8A74-96D4-ABC08689212A}"/>
              </a:ext>
            </a:extLst>
          </p:cNvPr>
          <p:cNvSpPr txBox="1"/>
          <p:nvPr/>
        </p:nvSpPr>
        <p:spPr>
          <a:xfrm>
            <a:off x="-143773" y="2898665"/>
            <a:ext cx="121919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Job execution time</a:t>
            </a:r>
            <a:r>
              <a:rPr lang="ru-RU" sz="1600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1600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sec</a:t>
            </a:r>
            <a:r>
              <a:rPr lang="ru-RU" sz="1600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600" b="1" dirty="0">
              <a:solidFill>
                <a:srgbClr val="0055A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69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5" grpId="0" animBg="1"/>
      <p:bldP spid="16" grpId="0"/>
      <p:bldP spid="17" grpId="0" animBg="1"/>
      <p:bldP spid="18" grpId="0"/>
      <p:bldP spid="21" grpId="0"/>
      <p:bldP spid="28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85176" y="1408362"/>
            <a:ext cx="8527130" cy="441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F9FC30-B672-BE12-71BA-1B844F1DCA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894726" y="-1388836"/>
            <a:ext cx="6440140" cy="7307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C50B54-A771-E752-C879-77CFE2208CB7}"/>
              </a:ext>
            </a:extLst>
          </p:cNvPr>
          <p:cNvSpPr txBox="1"/>
          <p:nvPr/>
        </p:nvSpPr>
        <p:spPr>
          <a:xfrm>
            <a:off x="331694" y="1066800"/>
            <a:ext cx="8603469" cy="1200329"/>
          </a:xfrm>
          <a:prstGeom prst="rect">
            <a:avLst/>
          </a:prstGeom>
          <a:solidFill>
            <a:schemeClr val="bg1"/>
          </a:solidFill>
          <a:ln w="47625">
            <a:solidFill>
              <a:srgbClr val="009900"/>
            </a:solidFill>
          </a:ln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noticed that average Raw2Digi calculation time increased by 60%</a:t>
            </a:r>
          </a:p>
          <a:p>
            <a:pPr algn="ctr"/>
            <a:r>
              <a:rPr lang="en-US" sz="2400" dirty="0"/>
              <a:t>(2500 -&gt; 4000 seconds)</a:t>
            </a:r>
            <a:endParaRPr lang="ru-RU" sz="240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Comparison of production campaigns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6FF386F-5804-92E2-828B-767E20B08D83}"/>
              </a:ext>
            </a:extLst>
          </p:cNvPr>
          <p:cNvSpPr txBox="1">
            <a:spLocks/>
          </p:cNvSpPr>
          <p:nvPr/>
        </p:nvSpPr>
        <p:spPr>
          <a:xfrm>
            <a:off x="958854" y="6053369"/>
            <a:ext cx="7976309" cy="13362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Web application for visualization of proposed method is mostly done by Anna </a:t>
            </a:r>
            <a:r>
              <a:rPr lang="en-US" sz="20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Ilina</a:t>
            </a:r>
            <a:endParaRPr lang="ru-RU" sz="20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8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2450" y="599546"/>
            <a:ext cx="8258175" cy="4151158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400" dirty="0">
                <a:latin typeface="Segoe UI Light" panose="020B0502040204020203" pitchFamily="34" charset="0"/>
              </a:rPr>
              <a:t>Distributed Heterogeneous Computing Infrastructure for NICA Data Processing</a:t>
            </a:r>
            <a:br>
              <a:rPr lang="en-US" sz="4400" dirty="0">
                <a:latin typeface="Segoe UI Light" panose="020B0502040204020203" pitchFamily="34" charset="0"/>
              </a:rPr>
            </a:br>
            <a:endParaRPr lang="en-US" sz="4400" dirty="0">
              <a:latin typeface="Segoe UI Light" panose="020B05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4221481" y="3876676"/>
            <a:ext cx="5053964" cy="1083856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Igor </a:t>
            </a:r>
            <a:r>
              <a:rPr lang="en-US" sz="2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Researcher</a:t>
            </a: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2385930" y="6217032"/>
            <a:ext cx="4424892" cy="419653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May 202</a:t>
            </a:r>
            <a:r>
              <a:rPr lang="ru-RU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542459"/>
            <a:ext cx="2238293" cy="155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Testing configurations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1D73F42-3C26-F090-0909-93EA675D5BEE}"/>
              </a:ext>
            </a:extLst>
          </p:cNvPr>
          <p:cNvGrpSpPr/>
          <p:nvPr/>
        </p:nvGrpSpPr>
        <p:grpSpPr>
          <a:xfrm>
            <a:off x="181584" y="1230572"/>
            <a:ext cx="8022571" cy="4171162"/>
            <a:chOff x="-2764771" y="-675487"/>
            <a:chExt cx="11908771" cy="6858000"/>
          </a:xfrm>
        </p:grpSpPr>
        <p:sp>
          <p:nvSpPr>
            <p:cNvPr id="3" name="Дата 13">
              <a:extLst>
                <a:ext uri="{FF2B5EF4-FFF2-40B4-BE49-F238E27FC236}">
                  <a16:creationId xmlns:a16="http://schemas.microsoft.com/office/drawing/2014/main" id="{5F358574-4C7A-A5B7-ED81-37BFC8168C37}"/>
                </a:ext>
              </a:extLst>
            </p:cNvPr>
            <p:cNvSpPr txBox="1">
              <a:spLocks/>
            </p:cNvSpPr>
            <p:nvPr/>
          </p:nvSpPr>
          <p:spPr>
            <a:xfrm>
              <a:off x="-2473539" y="5614191"/>
              <a:ext cx="1395954" cy="299657"/>
            </a:xfrm>
            <a:prstGeom prst="rect">
              <a:avLst/>
            </a:prstGeom>
          </p:spPr>
          <p:txBody>
            <a:bodyPr vert="horz" lIns="45720" tIns="0" rIns="45720" bIns="0" anchor="b">
              <a:normAutofit fontScale="70000" lnSpcReduction="20000"/>
            </a:bodyPr>
            <a:lstStyle>
              <a:lvl1pPr marL="0" indent="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Arial"/>
                <a:buNone/>
                <a:defRPr kumimoji="0"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05256" indent="-4572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90000"/>
                <a:buFont typeface="Arial"/>
                <a:buNone/>
                <a:defRPr kumimoji="0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2708" indent="-3429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85000"/>
                <a:buFont typeface="Arial"/>
                <a:buNone/>
                <a:defRPr kumimoji="0"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85316" indent="-3429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90000"/>
                <a:buFont typeface="Arial"/>
                <a:buNone/>
                <a:defRPr kumimoji="0"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50492" indent="-3429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/>
                <a:buNone/>
                <a:defRPr kumimoji="0"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078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/>
                <a:buChar char="-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Arial"/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9696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▪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/>
                <a:t>April 25, 2024</a:t>
              </a:r>
              <a:endParaRPr lang="ru-RU" dirty="0"/>
            </a:p>
          </p:txBody>
        </p:sp>
        <p:sp>
          <p:nvSpPr>
            <p:cNvPr id="4" name="Номер слайда 3">
              <a:extLst>
                <a:ext uri="{FF2B5EF4-FFF2-40B4-BE49-F238E27FC236}">
                  <a16:creationId xmlns:a16="http://schemas.microsoft.com/office/drawing/2014/main" id="{40325910-F717-1CED-52D2-F9049DEC5E22}"/>
                </a:ext>
              </a:extLst>
            </p:cNvPr>
            <p:cNvSpPr txBox="1">
              <a:spLocks/>
            </p:cNvSpPr>
            <p:nvPr/>
          </p:nvSpPr>
          <p:spPr>
            <a:xfrm>
              <a:off x="7758926" y="5614192"/>
              <a:ext cx="918882" cy="222436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E31375A4-56A4-47D6-9801-1991572033F7}" type="slidenum">
                <a:rPr lang="ru-RU" smtClean="0"/>
                <a:pPr/>
                <a:t>20</a:t>
              </a:fld>
              <a:endParaRPr lang="ru-RU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03AEFE5-DD58-C1DF-BAA5-8E70DE8B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764771" y="-675487"/>
              <a:ext cx="11908771" cy="6858000"/>
            </a:xfrm>
            <a:prstGeom prst="rect">
              <a:avLst/>
            </a:prstGeom>
          </p:spPr>
        </p:pic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41D3B115-5465-CACE-3F3E-EBB121FDB47F}"/>
                </a:ext>
              </a:extLst>
            </p:cNvPr>
            <p:cNvSpPr txBox="1">
              <a:spLocks/>
            </p:cNvSpPr>
            <p:nvPr/>
          </p:nvSpPr>
          <p:spPr>
            <a:xfrm>
              <a:off x="-1610985" y="-171635"/>
              <a:ext cx="6282418" cy="2196928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Testing different CPU frequency settings on </a:t>
              </a:r>
              <a:r>
                <a:rPr lang="en-US" dirty="0" err="1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Govorun</a:t>
              </a:r>
              <a:endParaRPr lang="ru-RU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977FED3-3E79-C2F9-18F2-E51F2E901B4E}"/>
                </a:ext>
              </a:extLst>
            </p:cNvPr>
            <p:cNvSpPr/>
            <p:nvPr/>
          </p:nvSpPr>
          <p:spPr>
            <a:xfrm>
              <a:off x="-925185" y="3105938"/>
              <a:ext cx="2400300" cy="11386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8F980332-A42E-00C3-9774-41D40385179F}"/>
                </a:ext>
              </a:extLst>
            </p:cNvPr>
            <p:cNvSpPr/>
            <p:nvPr/>
          </p:nvSpPr>
          <p:spPr>
            <a:xfrm>
              <a:off x="2351414" y="3534563"/>
              <a:ext cx="6326393" cy="11386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Заголовок 1">
              <a:extLst>
                <a:ext uri="{FF2B5EF4-FFF2-40B4-BE49-F238E27FC236}">
                  <a16:creationId xmlns:a16="http://schemas.microsoft.com/office/drawing/2014/main" id="{6D79A2B6-F2CC-CC07-6402-D394BF57B7FF}"/>
                </a:ext>
              </a:extLst>
            </p:cNvPr>
            <p:cNvSpPr txBox="1">
              <a:spLocks/>
            </p:cNvSpPr>
            <p:nvPr/>
          </p:nvSpPr>
          <p:spPr>
            <a:xfrm>
              <a:off x="-1131922" y="2537615"/>
              <a:ext cx="2878804" cy="65223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Fixed in BIOS</a:t>
              </a:r>
              <a:endParaRPr lang="ru-RU" sz="2000" dirty="0">
                <a:solidFill>
                  <a:schemeClr val="tx1"/>
                </a:solidFill>
              </a:endParaRPr>
            </a:p>
          </p:txBody>
        </p:sp>
        <p:sp>
          <p:nvSpPr>
            <p:cNvPr id="13" name="Заголовок 1">
              <a:extLst>
                <a:ext uri="{FF2B5EF4-FFF2-40B4-BE49-F238E27FC236}">
                  <a16:creationId xmlns:a16="http://schemas.microsoft.com/office/drawing/2014/main" id="{E20DE6A4-D112-DE01-719D-59E25C16B692}"/>
                </a:ext>
              </a:extLst>
            </p:cNvPr>
            <p:cNvSpPr txBox="1">
              <a:spLocks/>
            </p:cNvSpPr>
            <p:nvPr/>
          </p:nvSpPr>
          <p:spPr>
            <a:xfrm>
              <a:off x="2245564" y="3024467"/>
              <a:ext cx="3512355" cy="79832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Fixed on OS level</a:t>
              </a:r>
              <a:endParaRPr lang="ru-RU" sz="2000" dirty="0">
                <a:solidFill>
                  <a:schemeClr val="tx1"/>
                </a:solidFill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ADD6A611-BE91-521B-0759-8442FD00A612}"/>
                </a:ext>
              </a:extLst>
            </p:cNvPr>
            <p:cNvSpPr/>
            <p:nvPr/>
          </p:nvSpPr>
          <p:spPr>
            <a:xfrm>
              <a:off x="5875665" y="3686962"/>
              <a:ext cx="1571626" cy="11201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Заголовок 1">
              <a:extLst>
                <a:ext uri="{FF2B5EF4-FFF2-40B4-BE49-F238E27FC236}">
                  <a16:creationId xmlns:a16="http://schemas.microsoft.com/office/drawing/2014/main" id="{D147B49D-1A8C-149F-DCD6-35BBCAFDA3CD}"/>
                </a:ext>
              </a:extLst>
            </p:cNvPr>
            <p:cNvSpPr txBox="1">
              <a:spLocks/>
            </p:cNvSpPr>
            <p:nvPr/>
          </p:nvSpPr>
          <p:spPr>
            <a:xfrm>
              <a:off x="4262400" y="4758904"/>
              <a:ext cx="4798157" cy="66897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BIOS max performance</a:t>
              </a:r>
              <a:endParaRPr lang="ru-RU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173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Testing DDC cluster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1A610F-FB3C-D07C-4F99-3F76B2B66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402687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D9F6D04-3678-CEFC-C832-6A144CB01FF4}"/>
              </a:ext>
            </a:extLst>
          </p:cNvPr>
          <p:cNvSpPr txBox="1">
            <a:spLocks/>
          </p:cNvSpPr>
          <p:nvPr/>
        </p:nvSpPr>
        <p:spPr>
          <a:xfrm>
            <a:off x="657678" y="4941277"/>
            <a:ext cx="7845636" cy="1637323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US" sz="2000" dirty="0">
                <a:latin typeface="Segoe UI Light" panose="020B0502040204020203" pitchFamily="34" charset="0"/>
              </a:rPr>
              <a:t>Testing DDC cluster with different amount of simultaneously running jobs on SSD storage and HDD storage.</a:t>
            </a:r>
          </a:p>
          <a:p>
            <a:pPr marL="36576" indent="0">
              <a:buNone/>
            </a:pPr>
            <a:r>
              <a:rPr lang="en-US" sz="2000" dirty="0">
                <a:latin typeface="Segoe UI Light" panose="020B0502040204020203" pitchFamily="34" charset="0"/>
              </a:rPr>
              <a:t>Tests were performed with real BM@N </a:t>
            </a:r>
            <a:r>
              <a:rPr lang="en-US" sz="2000" dirty="0" err="1">
                <a:latin typeface="Segoe UI Light" panose="020B0502040204020203" pitchFamily="34" charset="0"/>
              </a:rPr>
              <a:t>DigiToDst</a:t>
            </a:r>
            <a:r>
              <a:rPr lang="en-US" sz="2000" dirty="0">
                <a:latin typeface="Segoe UI Light" panose="020B0502040204020203" pitchFamily="34" charset="0"/>
              </a:rPr>
              <a:t> jobs</a:t>
            </a:r>
          </a:p>
          <a:p>
            <a:pPr marL="36576" indent="0">
              <a:buNone/>
            </a:pPr>
            <a:r>
              <a:rPr lang="en-US" sz="2000" b="1" dirty="0">
                <a:latin typeface="Segoe UI Light" panose="020B0502040204020203" pitchFamily="34" charset="0"/>
              </a:rPr>
              <a:t>So, we learnt that the difference between 1000 jobs running on HDD and 100 jobs running on SSD is negligible.</a:t>
            </a:r>
          </a:p>
        </p:txBody>
      </p:sp>
    </p:spTree>
    <p:extLst>
      <p:ext uri="{BB962C8B-B14F-4D97-AF65-F5344CB8AC3E}">
        <p14:creationId xmlns:p14="http://schemas.microsoft.com/office/powerpoint/2010/main" val="500322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BM@N issue with </a:t>
            </a:r>
            <a:r>
              <a:rPr lang="en-US" sz="4000" dirty="0" err="1">
                <a:latin typeface="Segoe UI Light" panose="020B0502040204020203" pitchFamily="34" charset="0"/>
              </a:rPr>
              <a:t>RawToDigi</a:t>
            </a:r>
            <a:r>
              <a:rPr lang="en-US" sz="4000" dirty="0">
                <a:latin typeface="Segoe UI Light" panose="020B0502040204020203" pitchFamily="34" charset="0"/>
              </a:rPr>
              <a:t> jobs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2FDDE7-3F02-D439-E01D-96A3181D7AB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85176" y="1408362"/>
            <a:ext cx="8527130" cy="4419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A26571-8CA9-9262-3F5B-0C6D5489687E}"/>
              </a:ext>
            </a:extLst>
          </p:cNvPr>
          <p:cNvSpPr txBox="1"/>
          <p:nvPr/>
        </p:nvSpPr>
        <p:spPr>
          <a:xfrm>
            <a:off x="878139" y="3333098"/>
            <a:ext cx="1174366" cy="72884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Tier1 old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 cores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DejaVu Sans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6EEB97-2A62-2E77-CE83-1B2BF264E35D}"/>
              </a:ext>
            </a:extLst>
          </p:cNvPr>
          <p:cNvSpPr txBox="1"/>
          <p:nvPr/>
        </p:nvSpPr>
        <p:spPr>
          <a:xfrm>
            <a:off x="4760109" y="4337057"/>
            <a:ext cx="2373532" cy="72884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Tier1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 </a:t>
            </a: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new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 cores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and 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NICA cluster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DejaVu Sans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700B72-B24A-8FE1-5A37-099A31361C8E}"/>
              </a:ext>
            </a:extLst>
          </p:cNvPr>
          <p:cNvSpPr txBox="1"/>
          <p:nvPr/>
        </p:nvSpPr>
        <p:spPr>
          <a:xfrm>
            <a:off x="7158563" y="3421621"/>
            <a:ext cx="1526765" cy="424402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Govorun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2148A3E2-2A0F-E88E-7975-41B05782BFED}"/>
              </a:ext>
            </a:extLst>
          </p:cNvPr>
          <p:cNvSpPr txBox="1">
            <a:spLocks/>
          </p:cNvSpPr>
          <p:nvPr/>
        </p:nvSpPr>
        <p:spPr>
          <a:xfrm>
            <a:off x="1774497" y="5872904"/>
            <a:ext cx="5548488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CPU core performance on benchmarks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5B9FA973-3627-AF58-6B3B-9E17379DF925}"/>
              </a:ext>
            </a:extLst>
          </p:cNvPr>
          <p:cNvCxnSpPr/>
          <p:nvPr/>
        </p:nvCxnSpPr>
        <p:spPr>
          <a:xfrm>
            <a:off x="707912" y="5881869"/>
            <a:ext cx="8104394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2DC063D-443B-4448-99E5-E479F1F15FF6}"/>
              </a:ext>
            </a:extLst>
          </p:cNvPr>
          <p:cNvCxnSpPr/>
          <p:nvPr/>
        </p:nvCxnSpPr>
        <p:spPr>
          <a:xfrm flipV="1">
            <a:off x="367253" y="1497106"/>
            <a:ext cx="0" cy="414169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EB46436C-CCEB-E53A-ED3F-CFD4DC0668FC}"/>
              </a:ext>
            </a:extLst>
          </p:cNvPr>
          <p:cNvSpPr txBox="1">
            <a:spLocks/>
          </p:cNvSpPr>
          <p:nvPr/>
        </p:nvSpPr>
        <p:spPr>
          <a:xfrm>
            <a:off x="116027" y="1744691"/>
            <a:ext cx="3156091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Duration of a job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DD08A9ED-21A7-8093-942F-B6872B351A34}"/>
              </a:ext>
            </a:extLst>
          </p:cNvPr>
          <p:cNvSpPr txBox="1">
            <a:spLocks/>
          </p:cNvSpPr>
          <p:nvPr/>
        </p:nvSpPr>
        <p:spPr>
          <a:xfrm>
            <a:off x="2563391" y="2519572"/>
            <a:ext cx="5782750" cy="6326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Each point is a job with particular duration on a core with particular perfomance the benchmark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C2D349-9231-23AB-88D8-E49A95DC2F33}"/>
              </a:ext>
            </a:extLst>
          </p:cNvPr>
          <p:cNvSpPr txBox="1"/>
          <p:nvPr/>
        </p:nvSpPr>
        <p:spPr>
          <a:xfrm>
            <a:off x="3099780" y="3371228"/>
            <a:ext cx="2373532" cy="728845"/>
          </a:xfrm>
          <a:prstGeom prst="rect">
            <a:avLst/>
          </a:prstGeom>
          <a:noFill/>
          <a:ln w="29160">
            <a:solidFill>
              <a:srgbClr val="FFC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Expected job duration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DejaVu Sans" pitchFamily="2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6508E23F-1666-721B-C27D-C75A05428414}"/>
              </a:ext>
            </a:extLst>
          </p:cNvPr>
          <p:cNvCxnSpPr>
            <a:cxnSpLocks/>
            <a:endCxn id="20" idx="7"/>
          </p:cNvCxnSpPr>
          <p:nvPr/>
        </p:nvCxnSpPr>
        <p:spPr>
          <a:xfrm flipH="1">
            <a:off x="2928738" y="4100073"/>
            <a:ext cx="171042" cy="75852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id="{F9A07ED6-E6C9-1684-A971-4F028776DD1E}"/>
              </a:ext>
            </a:extLst>
          </p:cNvPr>
          <p:cNvSpPr/>
          <p:nvPr/>
        </p:nvSpPr>
        <p:spPr>
          <a:xfrm>
            <a:off x="1465322" y="4830646"/>
            <a:ext cx="1714498" cy="190852"/>
          </a:xfrm>
          <a:prstGeom prst="ellipse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2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Individual job monitoring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C836836-C2E0-710C-8650-376F79901406}"/>
              </a:ext>
            </a:extLst>
          </p:cNvPr>
          <p:cNvGrpSpPr/>
          <p:nvPr/>
        </p:nvGrpSpPr>
        <p:grpSpPr>
          <a:xfrm>
            <a:off x="2392763" y="1230283"/>
            <a:ext cx="4358473" cy="2050239"/>
            <a:chOff x="1215850" y="1209459"/>
            <a:chExt cx="6618516" cy="3113370"/>
          </a:xfrm>
        </p:grpSpPr>
        <p:sp>
          <p:nvSpPr>
            <p:cNvPr id="4" name="Скругленный прямоугольник 5">
              <a:extLst>
                <a:ext uri="{FF2B5EF4-FFF2-40B4-BE49-F238E27FC236}">
                  <a16:creationId xmlns:a16="http://schemas.microsoft.com/office/drawing/2014/main" id="{249708CC-04F3-BDC4-2D48-8D462814BBE3}"/>
                </a:ext>
              </a:extLst>
            </p:cNvPr>
            <p:cNvSpPr/>
            <p:nvPr/>
          </p:nvSpPr>
          <p:spPr>
            <a:xfrm>
              <a:off x="1400907" y="2868444"/>
              <a:ext cx="4344276" cy="1235884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2060"/>
                  </a:solidFill>
                </a:rPr>
                <a:t>root </a:t>
              </a:r>
              <a:r>
                <a:rPr lang="en-US" sz="1200" dirty="0" err="1">
                  <a:solidFill>
                    <a:srgbClr val="002060"/>
                  </a:solidFill>
                </a:rPr>
                <a:t>RecoData.C</a:t>
              </a:r>
              <a:r>
                <a:rPr lang="en-US" sz="1200" dirty="0">
                  <a:solidFill>
                    <a:srgbClr val="002060"/>
                  </a:solidFill>
                </a:rPr>
                <a:t>(“</a:t>
              </a:r>
              <a:r>
                <a:rPr lang="en-US" sz="1200" dirty="0" err="1">
                  <a:solidFill>
                    <a:srgbClr val="002060"/>
                  </a:solidFill>
                </a:rPr>
                <a:t>input.raw</a:t>
              </a:r>
              <a:r>
                <a:rPr lang="en-US" sz="1200" dirty="0">
                  <a:solidFill>
                    <a:srgbClr val="002060"/>
                  </a:solidFill>
                </a:rPr>
                <a:t>”, ….) </a:t>
              </a:r>
              <a:endParaRPr lang="ru-RU" sz="1200" dirty="0">
                <a:solidFill>
                  <a:srgbClr val="002060"/>
                </a:solidFill>
              </a:endParaRPr>
            </a:p>
          </p:txBody>
        </p:sp>
        <p:sp>
          <p:nvSpPr>
            <p:cNvPr id="5" name="Скругленный прямоугольник 7">
              <a:extLst>
                <a:ext uri="{FF2B5EF4-FFF2-40B4-BE49-F238E27FC236}">
                  <a16:creationId xmlns:a16="http://schemas.microsoft.com/office/drawing/2014/main" id="{043EAECE-C2BF-B440-EDD3-3A5A31259214}"/>
                </a:ext>
              </a:extLst>
            </p:cNvPr>
            <p:cNvSpPr/>
            <p:nvPr/>
          </p:nvSpPr>
          <p:spPr>
            <a:xfrm>
              <a:off x="1215850" y="2243658"/>
              <a:ext cx="6618514" cy="2079171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74E889-D3AB-6AFA-5FA4-F81347025EAC}"/>
                </a:ext>
              </a:extLst>
            </p:cNvPr>
            <p:cNvSpPr txBox="1"/>
            <p:nvPr/>
          </p:nvSpPr>
          <p:spPr>
            <a:xfrm>
              <a:off x="1400907" y="2243658"/>
              <a:ext cx="2048240" cy="420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2060"/>
                  </a:solidFill>
                </a:rPr>
                <a:t>job_monitoring</a:t>
              </a:r>
              <a:endParaRPr lang="ru-RU" sz="1200" dirty="0">
                <a:solidFill>
                  <a:srgbClr val="002060"/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C2DC288-5036-2A6C-D63C-FE5D43586D2F}"/>
                </a:ext>
              </a:extLst>
            </p:cNvPr>
            <p:cNvSpPr/>
            <p:nvPr/>
          </p:nvSpPr>
          <p:spPr>
            <a:xfrm>
              <a:off x="1215851" y="1209459"/>
              <a:ext cx="6618515" cy="67491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</a:rPr>
                <a:t>Monitoring Database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E28ECEE8-842E-9C74-2CA8-67FA707FDB17}"/>
                </a:ext>
              </a:extLst>
            </p:cNvPr>
            <p:cNvCxnSpPr>
              <a:cxnSpLocks/>
              <a:stCxn id="5" idx="0"/>
              <a:endCxn id="8" idx="2"/>
            </p:cNvCxnSpPr>
            <p:nvPr/>
          </p:nvCxnSpPr>
          <p:spPr>
            <a:xfrm flipV="1">
              <a:off x="4525107" y="1884374"/>
              <a:ext cx="2" cy="359284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FFBF5C-DC12-1159-E5E2-6E346E1D183B}"/>
              </a:ext>
            </a:extLst>
          </p:cNvPr>
          <p:cNvSpPr/>
          <p:nvPr/>
        </p:nvSpPr>
        <p:spPr>
          <a:xfrm>
            <a:off x="1707812" y="3763670"/>
            <a:ext cx="61846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Every 30 seconds for a process and its children check and submit to DB: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CPU usage (0-100%)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RAM usage (GB)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Disk write bytes since start of execution (GB)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Disk read bytes since start of execution (GB)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5A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 information is connected to DIRAC Job ID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5A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92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BM@N investigation: normal jobs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01C2982-D1C6-6C01-42E0-FDBA4C46C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7278"/>
            <a:ext cx="9144000" cy="4230994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A0E3C31-DB81-60AE-CD73-213456D92B8F}"/>
              </a:ext>
            </a:extLst>
          </p:cNvPr>
          <p:cNvSpPr txBox="1">
            <a:spLocks/>
          </p:cNvSpPr>
          <p:nvPr/>
        </p:nvSpPr>
        <p:spPr>
          <a:xfrm>
            <a:off x="657678" y="5341327"/>
            <a:ext cx="7845636" cy="1637323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US" sz="2000" b="1" dirty="0">
                <a:latin typeface="Segoe UI Light" panose="020B0502040204020203" pitchFamily="34" charset="0"/>
              </a:rPr>
              <a:t>So, we learnt that BM@N </a:t>
            </a:r>
            <a:r>
              <a:rPr lang="en-US" sz="2000" b="1" dirty="0" err="1">
                <a:latin typeface="Segoe UI Light" panose="020B0502040204020203" pitchFamily="34" charset="0"/>
              </a:rPr>
              <a:t>RawToDigi</a:t>
            </a:r>
            <a:r>
              <a:rPr lang="en-US" sz="2000" b="1" dirty="0">
                <a:latin typeface="Segoe UI Light" panose="020B0502040204020203" pitchFamily="34" charset="0"/>
              </a:rPr>
              <a:t> jobs during processing of 15 GB raw file generate additional 7 GB temporary file and 1 GB resulting Digi file.</a:t>
            </a:r>
          </a:p>
          <a:p>
            <a:pPr marL="36576" indent="0">
              <a:buNone/>
            </a:pPr>
            <a:r>
              <a:rPr lang="en-US" sz="2000" b="1" dirty="0">
                <a:latin typeface="Segoe UI Light" panose="020B0502040204020203" pitchFamily="34" charset="0"/>
              </a:rPr>
              <a:t>During execution the job reads in total ~35 GB from disk.</a:t>
            </a:r>
          </a:p>
        </p:txBody>
      </p:sp>
    </p:spTree>
    <p:extLst>
      <p:ext uri="{BB962C8B-B14F-4D97-AF65-F5344CB8AC3E}">
        <p14:creationId xmlns:p14="http://schemas.microsoft.com/office/powerpoint/2010/main" val="666686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BM@N investigation: slow jobs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0CE9E5-959E-9D06-DE29-65606A429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3503"/>
            <a:ext cx="9144000" cy="42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9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08107D-0FE3-0EB1-8F91-AD321D7A28E7}"/>
              </a:ext>
            </a:extLst>
          </p:cNvPr>
          <p:cNvSpPr txBox="1">
            <a:spLocks/>
          </p:cNvSpPr>
          <p:nvPr/>
        </p:nvSpPr>
        <p:spPr>
          <a:xfrm>
            <a:off x="0" y="-9470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Data transfers monitoring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DA81A3-D6C5-F2F9-A78A-711C1B564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43218" y="3824217"/>
            <a:ext cx="7994294" cy="28972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28AB117-2838-974C-EFE4-B7F48F7460BE}"/>
              </a:ext>
            </a:extLst>
          </p:cNvPr>
          <p:cNvGrpSpPr/>
          <p:nvPr/>
        </p:nvGrpSpPr>
        <p:grpSpPr>
          <a:xfrm>
            <a:off x="2392763" y="1013831"/>
            <a:ext cx="4358473" cy="2645228"/>
            <a:chOff x="1215850" y="1209459"/>
            <a:chExt cx="6618516" cy="4016885"/>
          </a:xfrm>
        </p:grpSpPr>
        <p:sp>
          <p:nvSpPr>
            <p:cNvPr id="7" name="Скругленный прямоугольник 5">
              <a:extLst>
                <a:ext uri="{FF2B5EF4-FFF2-40B4-BE49-F238E27FC236}">
                  <a16:creationId xmlns:a16="http://schemas.microsoft.com/office/drawing/2014/main" id="{42755D28-8889-CBC9-0C6D-16DEE950465E}"/>
                </a:ext>
              </a:extLst>
            </p:cNvPr>
            <p:cNvSpPr/>
            <p:nvPr/>
          </p:nvSpPr>
          <p:spPr>
            <a:xfrm>
              <a:off x="1400907" y="3091955"/>
              <a:ext cx="2318657" cy="1012372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rgbClr val="002060"/>
                  </a:solidFill>
                </a:rPr>
                <a:t>dirac</a:t>
              </a:r>
              <a:r>
                <a:rPr lang="en-US" sz="1200" dirty="0">
                  <a:solidFill>
                    <a:srgbClr val="002060"/>
                  </a:solidFill>
                </a:rPr>
                <a:t>-</a:t>
              </a:r>
              <a:r>
                <a:rPr lang="en-US" sz="1200" dirty="0" err="1">
                  <a:solidFill>
                    <a:srgbClr val="002060"/>
                  </a:solidFill>
                </a:rPr>
                <a:t>dms</a:t>
              </a:r>
              <a:r>
                <a:rPr lang="en-US" sz="1200" dirty="0">
                  <a:solidFill>
                    <a:srgbClr val="002060"/>
                  </a:solidFill>
                </a:rPr>
                <a:t>-get-file</a:t>
              </a:r>
              <a:endParaRPr lang="ru-RU" sz="1200" dirty="0">
                <a:solidFill>
                  <a:srgbClr val="002060"/>
                </a:solidFill>
              </a:endParaRPr>
            </a:p>
          </p:txBody>
        </p:sp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1F900C0E-D830-B41F-6568-0C1A155A4114}"/>
                </a:ext>
              </a:extLst>
            </p:cNvPr>
            <p:cNvSpPr/>
            <p:nvPr/>
          </p:nvSpPr>
          <p:spPr>
            <a:xfrm>
              <a:off x="1215850" y="2243657"/>
              <a:ext cx="2732314" cy="2079172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9F8475-A993-7571-EEC6-63BD65465093}"/>
                </a:ext>
              </a:extLst>
            </p:cNvPr>
            <p:cNvSpPr txBox="1"/>
            <p:nvPr/>
          </p:nvSpPr>
          <p:spPr>
            <a:xfrm>
              <a:off x="1557887" y="2483141"/>
              <a:ext cx="2048240" cy="420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2060"/>
                  </a:solidFill>
                </a:rPr>
                <a:t>jinr</a:t>
              </a:r>
              <a:r>
                <a:rPr lang="en-US" sz="1200" dirty="0">
                  <a:solidFill>
                    <a:srgbClr val="002060"/>
                  </a:solidFill>
                </a:rPr>
                <a:t>-get-file</a:t>
              </a:r>
              <a:endParaRPr lang="ru-RU" sz="1200" dirty="0">
                <a:solidFill>
                  <a:srgbClr val="002060"/>
                </a:solidFill>
              </a:endParaRPr>
            </a:p>
          </p:txBody>
        </p:sp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4B19AB6D-BD0D-0388-1DC7-1A41520F6253}"/>
                </a:ext>
              </a:extLst>
            </p:cNvPr>
            <p:cNvSpPr/>
            <p:nvPr/>
          </p:nvSpPr>
          <p:spPr>
            <a:xfrm>
              <a:off x="5287109" y="3064741"/>
              <a:ext cx="2318657" cy="1012372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rgbClr val="002060"/>
                  </a:solidFill>
                </a:rPr>
                <a:t>dirac</a:t>
              </a:r>
              <a:r>
                <a:rPr lang="en-US" sz="1200" dirty="0">
                  <a:solidFill>
                    <a:srgbClr val="002060"/>
                  </a:solidFill>
                </a:rPr>
                <a:t>-</a:t>
              </a:r>
              <a:r>
                <a:rPr lang="en-US" sz="1200" dirty="0" err="1">
                  <a:solidFill>
                    <a:srgbClr val="002060"/>
                  </a:solidFill>
                </a:rPr>
                <a:t>dms</a:t>
              </a:r>
              <a:r>
                <a:rPr lang="en-US" sz="1200" dirty="0">
                  <a:solidFill>
                    <a:srgbClr val="002060"/>
                  </a:solidFill>
                </a:rPr>
                <a:t>-add-file</a:t>
              </a:r>
              <a:endParaRPr lang="ru-RU" sz="1200" dirty="0">
                <a:solidFill>
                  <a:srgbClr val="002060"/>
                </a:solidFill>
              </a:endParaRPr>
            </a:p>
          </p:txBody>
        </p:sp>
        <p:sp>
          <p:nvSpPr>
            <p:cNvPr id="13" name="Скругленный прямоугольник 10">
              <a:extLst>
                <a:ext uri="{FF2B5EF4-FFF2-40B4-BE49-F238E27FC236}">
                  <a16:creationId xmlns:a16="http://schemas.microsoft.com/office/drawing/2014/main" id="{0A40A862-A4F0-A8B1-8D38-D590E6562615}"/>
                </a:ext>
              </a:extLst>
            </p:cNvPr>
            <p:cNvSpPr/>
            <p:nvPr/>
          </p:nvSpPr>
          <p:spPr>
            <a:xfrm>
              <a:off x="5102052" y="2216443"/>
              <a:ext cx="2732314" cy="2079172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0B7549-7664-2691-79D1-1C59F75F1B9C}"/>
                </a:ext>
              </a:extLst>
            </p:cNvPr>
            <p:cNvSpPr txBox="1"/>
            <p:nvPr/>
          </p:nvSpPr>
          <p:spPr>
            <a:xfrm>
              <a:off x="5424110" y="2455925"/>
              <a:ext cx="2152318" cy="420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2060"/>
                  </a:solidFill>
                </a:rPr>
                <a:t>jinr</a:t>
              </a:r>
              <a:r>
                <a:rPr lang="en-US" sz="1200" dirty="0">
                  <a:solidFill>
                    <a:srgbClr val="002060"/>
                  </a:solidFill>
                </a:rPr>
                <a:t>-add-file</a:t>
              </a:r>
              <a:endParaRPr lang="ru-RU" sz="1200" dirty="0">
                <a:solidFill>
                  <a:srgbClr val="002060"/>
                </a:solidFill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69F91CEC-16E0-43FD-035B-BC7BEC97D2D5}"/>
                </a:ext>
              </a:extLst>
            </p:cNvPr>
            <p:cNvSpPr/>
            <p:nvPr/>
          </p:nvSpPr>
          <p:spPr>
            <a:xfrm>
              <a:off x="1215851" y="4551429"/>
              <a:ext cx="6618515" cy="67491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</a:rPr>
                <a:t>Storage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9B651890-1061-1C23-2AD5-2650CBB2D2E8}"/>
                </a:ext>
              </a:extLst>
            </p:cNvPr>
            <p:cNvSpPr/>
            <p:nvPr/>
          </p:nvSpPr>
          <p:spPr>
            <a:xfrm>
              <a:off x="1215851" y="1209459"/>
              <a:ext cx="6618515" cy="67491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</a:rPr>
                <a:t>Monitoring Database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68D0690E-08F0-AB9D-CD38-822ADB863E84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2582007" y="1884374"/>
              <a:ext cx="0" cy="359283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181DB950-6C5B-93F3-A2E3-B904772B7B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7950" y="1857160"/>
              <a:ext cx="0" cy="359283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12B9D343-5200-8E25-31D3-5489CB1B1989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 flipV="1">
              <a:off x="2554792" y="4104327"/>
              <a:ext cx="5444" cy="447102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DE43326B-A177-75A0-A3D9-02C31FF0AED3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6446437" y="4077113"/>
              <a:ext cx="1" cy="485199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5777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1A5942-9639-7D2D-5C36-CDD342EAA17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94678" y="1089485"/>
            <a:ext cx="8754644" cy="41307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5EC403-D27C-2C9E-56BE-F813106F0975}"/>
              </a:ext>
            </a:extLst>
          </p:cNvPr>
          <p:cNvSpPr txBox="1"/>
          <p:nvPr/>
        </p:nvSpPr>
        <p:spPr>
          <a:xfrm>
            <a:off x="890816" y="5487652"/>
            <a:ext cx="1917653" cy="6508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algn="ctr" hangingPunct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300 jobs running</a:t>
            </a:r>
          </a:p>
          <a:p>
            <a:pPr algn="ctr" hangingPunct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4 MB/s per job</a:t>
            </a:r>
            <a:endParaRPr lang="ru-RU" dirty="0"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C27011A-6358-996E-7A56-03C42F2DCD06}"/>
              </a:ext>
            </a:extLst>
          </p:cNvPr>
          <p:cNvSpPr/>
          <p:nvPr/>
        </p:nvSpPr>
        <p:spPr>
          <a:xfrm flipH="1" flipV="1">
            <a:off x="2497650" y="4385648"/>
            <a:ext cx="1" cy="1102004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hangingPunct="0"/>
            <a:endParaRPr lang="ru-RU"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AE8BF2A-70CB-28F6-16AC-9947D1A5DEF2}"/>
              </a:ext>
            </a:extLst>
          </p:cNvPr>
          <p:cNvCxnSpPr/>
          <p:nvPr/>
        </p:nvCxnSpPr>
        <p:spPr>
          <a:xfrm>
            <a:off x="1013829" y="4385648"/>
            <a:ext cx="326707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A0F0307-DA09-774D-BD97-B05F43A62D7C}"/>
              </a:ext>
            </a:extLst>
          </p:cNvPr>
          <p:cNvSpPr txBox="1"/>
          <p:nvPr/>
        </p:nvSpPr>
        <p:spPr>
          <a:xfrm>
            <a:off x="6712079" y="5487654"/>
            <a:ext cx="2356164" cy="6508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algn="ctr" hangingPunct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1580 jobs running</a:t>
            </a:r>
          </a:p>
          <a:p>
            <a:pPr algn="ctr" hangingPunct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4.1 MB/s per job</a:t>
            </a:r>
            <a:endParaRPr lang="ru-RU" dirty="0"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411B82D-F494-D7F7-5BE5-557C648964E6}"/>
              </a:ext>
            </a:extLst>
          </p:cNvPr>
          <p:cNvSpPr/>
          <p:nvPr/>
        </p:nvSpPr>
        <p:spPr>
          <a:xfrm flipH="1" flipV="1">
            <a:off x="7231882" y="2175849"/>
            <a:ext cx="0" cy="3311804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hangingPunct="0"/>
            <a:endParaRPr lang="ru-RU"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C34695D-F999-E203-D28F-FFCC0D3CA393}"/>
              </a:ext>
            </a:extLst>
          </p:cNvPr>
          <p:cNvCxnSpPr/>
          <p:nvPr/>
        </p:nvCxnSpPr>
        <p:spPr>
          <a:xfrm>
            <a:off x="5890093" y="2175849"/>
            <a:ext cx="249802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B784652-4F19-CB7B-325B-4242544E2807}"/>
              </a:ext>
            </a:extLst>
          </p:cNvPr>
          <p:cNvSpPr txBox="1"/>
          <p:nvPr/>
        </p:nvSpPr>
        <p:spPr>
          <a:xfrm>
            <a:off x="3319577" y="5487654"/>
            <a:ext cx="1544859" cy="385417"/>
          </a:xfrm>
          <a:prstGeom prst="rect">
            <a:avLst/>
          </a:prstGeom>
          <a:noFill/>
          <a:ln w="19050">
            <a:solidFill>
              <a:srgbClr val="FFC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algn="ctr" hangingPunct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NICA Cluster</a:t>
            </a:r>
            <a:endParaRPr lang="ru-RU" dirty="0"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96DEFF8-D201-3BF9-EA89-A901E1D0624A}"/>
              </a:ext>
            </a:extLst>
          </p:cNvPr>
          <p:cNvSpPr/>
          <p:nvPr/>
        </p:nvSpPr>
        <p:spPr>
          <a:xfrm flipH="1" flipV="1">
            <a:off x="4169571" y="4830617"/>
            <a:ext cx="0" cy="657035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hangingPunct="0"/>
            <a:endParaRPr lang="ru-RU"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15CE5C-597A-83B6-96B3-BD86483C48ED}"/>
              </a:ext>
            </a:extLst>
          </p:cNvPr>
          <p:cNvSpPr txBox="1"/>
          <p:nvPr/>
        </p:nvSpPr>
        <p:spPr>
          <a:xfrm>
            <a:off x="5401439" y="5487654"/>
            <a:ext cx="1029876" cy="385417"/>
          </a:xfrm>
          <a:prstGeom prst="rect">
            <a:avLst/>
          </a:prstGeom>
          <a:noFill/>
          <a:ln w="19050">
            <a:solidFill>
              <a:schemeClr val="tx1">
                <a:lumMod val="40000"/>
                <a:lumOff val="60000"/>
              </a:schemeClr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algn="ctr" hangingPunct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Tier1</a:t>
            </a:r>
          </a:p>
        </p:txBody>
      </p:sp>
      <p:sp>
        <p:nv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B8F18774-E5CF-A4BD-05AC-7F9AB30A72BA}"/>
              </a:ext>
            </a:extLst>
          </p:cNvPr>
          <p:cNvSpPr/>
          <p:nvPr/>
        </p:nvSpPr>
        <p:spPr>
          <a:xfrm flipH="1" flipV="1">
            <a:off x="5890093" y="3866127"/>
            <a:ext cx="0" cy="1621524"/>
          </a:xfrm>
          <a:prstGeom prst="line">
            <a:avLst/>
          </a:prstGeom>
          <a:noFill/>
          <a:ln w="19050">
            <a:solidFill>
              <a:schemeClr val="tx1">
                <a:lumMod val="40000"/>
                <a:lumOff val="60000"/>
              </a:schemeClr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hangingPunct="0"/>
            <a:endParaRPr lang="ru-RU"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626366-C311-F89D-0B04-554F465EC2F7}"/>
              </a:ext>
            </a:extLst>
          </p:cNvPr>
          <p:cNvSpPr txBox="1"/>
          <p:nvPr/>
        </p:nvSpPr>
        <p:spPr>
          <a:xfrm>
            <a:off x="878206" y="6306626"/>
            <a:ext cx="7914428" cy="414849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algn="ctr" hangingPunct="0">
              <a:defRPr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Maximal transfer speed (Read+Write) with EOS in MLIT – 7.5 GB/s</a:t>
            </a:r>
            <a:endParaRPr lang="ru-RU" sz="2000" dirty="0"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E9692B58-7030-A103-2385-04436AFDDB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Data transfers monitoring</a:t>
            </a:r>
          </a:p>
        </p:txBody>
      </p:sp>
    </p:spTree>
    <p:extLst>
      <p:ext uri="{BB962C8B-B14F-4D97-AF65-F5344CB8AC3E}">
        <p14:creationId xmlns:p14="http://schemas.microsoft.com/office/powerpoint/2010/main" val="215670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  <p:bldP spid="18" grpId="0" animBg="1"/>
      <p:bldP spid="22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3"/>
            <a:ext cx="9144000" cy="81147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Simulation of job execution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Скругленный прямоугольник 12">
            <a:extLst>
              <a:ext uri="{FF2B5EF4-FFF2-40B4-BE49-F238E27FC236}">
                <a16:creationId xmlns:a16="http://schemas.microsoft.com/office/drawing/2014/main" id="{03690D94-2FC8-2007-C1C8-A58D0FB0AA99}"/>
              </a:ext>
            </a:extLst>
          </p:cNvPr>
          <p:cNvSpPr/>
          <p:nvPr/>
        </p:nvSpPr>
        <p:spPr>
          <a:xfrm>
            <a:off x="6948488" y="5695859"/>
            <a:ext cx="1719263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Task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3" name="Скругленный прямоугольник 13">
            <a:extLst>
              <a:ext uri="{FF2B5EF4-FFF2-40B4-BE49-F238E27FC236}">
                <a16:creationId xmlns:a16="http://schemas.microsoft.com/office/drawing/2014/main" id="{40700931-1AF8-C9C3-0F26-F7CC9BCC7A98}"/>
              </a:ext>
            </a:extLst>
          </p:cNvPr>
          <p:cNvSpPr/>
          <p:nvPr/>
        </p:nvSpPr>
        <p:spPr>
          <a:xfrm>
            <a:off x="6948486" y="4768759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Job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4" name="Скругленный прямоугольник 15">
            <a:extLst>
              <a:ext uri="{FF2B5EF4-FFF2-40B4-BE49-F238E27FC236}">
                <a16:creationId xmlns:a16="http://schemas.microsoft.com/office/drawing/2014/main" id="{FB4F022B-2A4E-D01C-DD26-A8AD511AAE55}"/>
              </a:ext>
            </a:extLst>
          </p:cNvPr>
          <p:cNvSpPr/>
          <p:nvPr/>
        </p:nvSpPr>
        <p:spPr>
          <a:xfrm>
            <a:off x="6948486" y="3841659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Worknode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5" name="Скругленный прямоугольник 16">
            <a:extLst>
              <a:ext uri="{FF2B5EF4-FFF2-40B4-BE49-F238E27FC236}">
                <a16:creationId xmlns:a16="http://schemas.microsoft.com/office/drawing/2014/main" id="{A52D77F6-C630-09D0-4626-7CD7B2711032}"/>
              </a:ext>
            </a:extLst>
          </p:cNvPr>
          <p:cNvSpPr/>
          <p:nvPr/>
        </p:nvSpPr>
        <p:spPr>
          <a:xfrm>
            <a:off x="6948486" y="2914559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Cluster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7" name="Скругленный прямоугольник 17">
            <a:extLst>
              <a:ext uri="{FF2B5EF4-FFF2-40B4-BE49-F238E27FC236}">
                <a16:creationId xmlns:a16="http://schemas.microsoft.com/office/drawing/2014/main" id="{53C2B1CD-4DB2-A233-C338-39979C5A2B47}"/>
              </a:ext>
            </a:extLst>
          </p:cNvPr>
          <p:cNvSpPr/>
          <p:nvPr/>
        </p:nvSpPr>
        <p:spPr>
          <a:xfrm>
            <a:off x="4567236" y="2914558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Storage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8" name="Скругленный прямоугольник 18">
            <a:extLst>
              <a:ext uri="{FF2B5EF4-FFF2-40B4-BE49-F238E27FC236}">
                <a16:creationId xmlns:a16="http://schemas.microsoft.com/office/drawing/2014/main" id="{4FE43507-9B20-82E8-E729-3577B3DE42D3}"/>
              </a:ext>
            </a:extLst>
          </p:cNvPr>
          <p:cNvSpPr/>
          <p:nvPr/>
        </p:nvSpPr>
        <p:spPr>
          <a:xfrm>
            <a:off x="4567236" y="1987459"/>
            <a:ext cx="410051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Controller</a:t>
            </a:r>
            <a:endParaRPr lang="ru-RU" dirty="0">
              <a:solidFill>
                <a:srgbClr val="104282"/>
              </a:solidFill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D17D10D3-ACF7-6915-26AF-275F517D7A72}"/>
              </a:ext>
            </a:extLst>
          </p:cNvPr>
          <p:cNvCxnSpPr>
            <a:stCxn id="3" idx="2"/>
          </p:cNvCxnSpPr>
          <p:nvPr/>
        </p:nvCxnSpPr>
        <p:spPr>
          <a:xfrm flipH="1">
            <a:off x="7477126" y="5264884"/>
            <a:ext cx="330993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D6E67BF-5245-86F8-585C-12CAE502389A}"/>
              </a:ext>
            </a:extLst>
          </p:cNvPr>
          <p:cNvCxnSpPr>
            <a:stCxn id="3" idx="2"/>
            <a:endCxn id="2" idx="0"/>
          </p:cNvCxnSpPr>
          <p:nvPr/>
        </p:nvCxnSpPr>
        <p:spPr>
          <a:xfrm>
            <a:off x="7808119" y="5264884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8EC8040-B0EC-005E-B7CF-37CF4869B9AE}"/>
              </a:ext>
            </a:extLst>
          </p:cNvPr>
          <p:cNvCxnSpPr>
            <a:stCxn id="3" idx="2"/>
          </p:cNvCxnSpPr>
          <p:nvPr/>
        </p:nvCxnSpPr>
        <p:spPr>
          <a:xfrm>
            <a:off x="7808119" y="5264884"/>
            <a:ext cx="354807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6AFFA16-0530-F677-6A46-D09FE18BEA19}"/>
              </a:ext>
            </a:extLst>
          </p:cNvPr>
          <p:cNvCxnSpPr/>
          <p:nvPr/>
        </p:nvCxnSpPr>
        <p:spPr>
          <a:xfrm flipH="1">
            <a:off x="7477127" y="4337784"/>
            <a:ext cx="330993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ED4B188-1122-DEB7-C57D-FEF0220D14C5}"/>
              </a:ext>
            </a:extLst>
          </p:cNvPr>
          <p:cNvCxnSpPr/>
          <p:nvPr/>
        </p:nvCxnSpPr>
        <p:spPr>
          <a:xfrm>
            <a:off x="7808120" y="4337784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971063D-747F-69B1-0658-C6AA216D1C39}"/>
              </a:ext>
            </a:extLst>
          </p:cNvPr>
          <p:cNvCxnSpPr/>
          <p:nvPr/>
        </p:nvCxnSpPr>
        <p:spPr>
          <a:xfrm>
            <a:off x="7808120" y="4337784"/>
            <a:ext cx="354807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4AE739D-3301-2733-8614-B2BB6ACF9AEF}"/>
              </a:ext>
            </a:extLst>
          </p:cNvPr>
          <p:cNvCxnSpPr/>
          <p:nvPr/>
        </p:nvCxnSpPr>
        <p:spPr>
          <a:xfrm flipH="1">
            <a:off x="7477128" y="3412242"/>
            <a:ext cx="330993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7CF6B8E8-6F83-4094-EE35-6F17CE9AFC87}"/>
              </a:ext>
            </a:extLst>
          </p:cNvPr>
          <p:cNvCxnSpPr/>
          <p:nvPr/>
        </p:nvCxnSpPr>
        <p:spPr>
          <a:xfrm>
            <a:off x="7808121" y="3412242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0E11CEE-18E2-DBFA-E346-C28B3FF3D00F}"/>
              </a:ext>
            </a:extLst>
          </p:cNvPr>
          <p:cNvCxnSpPr/>
          <p:nvPr/>
        </p:nvCxnSpPr>
        <p:spPr>
          <a:xfrm>
            <a:off x="7808121" y="3412242"/>
            <a:ext cx="354807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5324216A-32E2-B270-D99A-16A7B2A15170}"/>
              </a:ext>
            </a:extLst>
          </p:cNvPr>
          <p:cNvCxnSpPr/>
          <p:nvPr/>
        </p:nvCxnSpPr>
        <p:spPr>
          <a:xfrm flipH="1">
            <a:off x="7121130" y="2483584"/>
            <a:ext cx="330993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8AC9B97C-EFAC-01E4-D172-7A8075D9A99D}"/>
              </a:ext>
            </a:extLst>
          </p:cNvPr>
          <p:cNvCxnSpPr/>
          <p:nvPr/>
        </p:nvCxnSpPr>
        <p:spPr>
          <a:xfrm>
            <a:off x="7452123" y="2483584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BA4CB5C-AB50-9779-A2D8-E1BE6CDD71B4}"/>
              </a:ext>
            </a:extLst>
          </p:cNvPr>
          <p:cNvCxnSpPr/>
          <p:nvPr/>
        </p:nvCxnSpPr>
        <p:spPr>
          <a:xfrm>
            <a:off x="7452123" y="2483584"/>
            <a:ext cx="354807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1EBD512F-7257-B255-DDF9-664C202331D3}"/>
              </a:ext>
            </a:extLst>
          </p:cNvPr>
          <p:cNvCxnSpPr/>
          <p:nvPr/>
        </p:nvCxnSpPr>
        <p:spPr>
          <a:xfrm>
            <a:off x="5426868" y="2483584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37B095D-086B-89F8-2B81-DD9355A9F223}"/>
              </a:ext>
            </a:extLst>
          </p:cNvPr>
          <p:cNvSpPr txBox="1"/>
          <p:nvPr/>
        </p:nvSpPr>
        <p:spPr>
          <a:xfrm>
            <a:off x="400051" y="1197709"/>
            <a:ext cx="3981450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Written in python to predict CPU, RAM, network and disk load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Uses data about performance of resources integrated in DIRAC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 is used to check the behavior of DIRAC jobs in our infrastructure.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Simulation is done every second, but period may be increased for speeding up simulation.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InfluxDB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is used for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storage.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Grafana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is used for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visualization.</a:t>
            </a:r>
          </a:p>
        </p:txBody>
      </p:sp>
      <p:sp>
        <p:nvSpPr>
          <p:cNvPr id="25" name="Скругленный прямоугольник 35">
            <a:extLst>
              <a:ext uri="{FF2B5EF4-FFF2-40B4-BE49-F238E27FC236}">
                <a16:creationId xmlns:a16="http://schemas.microsoft.com/office/drawing/2014/main" id="{7EE944F7-1A1D-DF92-056B-B80495663A45}"/>
              </a:ext>
            </a:extLst>
          </p:cNvPr>
          <p:cNvSpPr/>
          <p:nvPr/>
        </p:nvSpPr>
        <p:spPr>
          <a:xfrm>
            <a:off x="4567235" y="1060359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JobQueue</a:t>
            </a:r>
            <a:endParaRPr lang="ru-RU" dirty="0">
              <a:solidFill>
                <a:srgbClr val="104282"/>
              </a:solidFill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65FDCAED-693D-F0F0-461E-D5D75038713E}"/>
              </a:ext>
            </a:extLst>
          </p:cNvPr>
          <p:cNvCxnSpPr/>
          <p:nvPr/>
        </p:nvCxnSpPr>
        <p:spPr>
          <a:xfrm flipV="1">
            <a:off x="5893596" y="1527908"/>
            <a:ext cx="0" cy="428768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37">
            <a:extLst>
              <a:ext uri="{FF2B5EF4-FFF2-40B4-BE49-F238E27FC236}">
                <a16:creationId xmlns:a16="http://schemas.microsoft.com/office/drawing/2014/main" id="{672D8E98-A189-3C1D-F7DC-CC0AD51D8E3C}"/>
              </a:ext>
            </a:extLst>
          </p:cNvPr>
          <p:cNvSpPr/>
          <p:nvPr/>
        </p:nvSpPr>
        <p:spPr>
          <a:xfrm>
            <a:off x="6947297" y="1031784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Monitoring</a:t>
            </a:r>
            <a:endParaRPr lang="ru-RU" dirty="0">
              <a:solidFill>
                <a:srgbClr val="104282"/>
              </a:solidFill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64836268-7720-86E0-A364-CB92DE61F58C}"/>
              </a:ext>
            </a:extLst>
          </p:cNvPr>
          <p:cNvCxnSpPr/>
          <p:nvPr/>
        </p:nvCxnSpPr>
        <p:spPr>
          <a:xfrm flipV="1">
            <a:off x="7286625" y="1527908"/>
            <a:ext cx="0" cy="428768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747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3"/>
            <a:ext cx="9144000" cy="81147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BM@N </a:t>
            </a:r>
            <a:r>
              <a:rPr lang="en-US" sz="4000" dirty="0" err="1">
                <a:latin typeface="Segoe UI Light" panose="020B0502040204020203" pitchFamily="34" charset="0"/>
              </a:rPr>
              <a:t>RawToDigi</a:t>
            </a:r>
            <a:r>
              <a:rPr lang="en-US" sz="4000" dirty="0">
                <a:latin typeface="Segoe UI Light" panose="020B0502040204020203" pitchFamily="34" charset="0"/>
              </a:rPr>
              <a:t> simulation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F846B63-B2BC-ABEC-B72D-E7AC4A911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634"/>
            <a:ext cx="9144000" cy="508371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0B81381-32A8-DA88-4AF2-AF4842895BC3}"/>
              </a:ext>
            </a:extLst>
          </p:cNvPr>
          <p:cNvSpPr txBox="1"/>
          <p:nvPr/>
        </p:nvSpPr>
        <p:spPr>
          <a:xfrm>
            <a:off x="0" y="738693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Standard schema of resources. Tier1 – 1500, pilot submission – 30/m</a:t>
            </a:r>
          </a:p>
        </p:txBody>
      </p:sp>
    </p:spTree>
    <p:extLst>
      <p:ext uri="{BB962C8B-B14F-4D97-AF65-F5344CB8AC3E}">
        <p14:creationId xmlns:p14="http://schemas.microsoft.com/office/powerpoint/2010/main" val="3863331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NICA experiments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57726-61EB-4AAC-ABE8-62BB609B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5" name="Скругленный прямоугольник 81">
            <a:extLst>
              <a:ext uri="{FF2B5EF4-FFF2-40B4-BE49-F238E27FC236}">
                <a16:creationId xmlns:a16="http://schemas.microsoft.com/office/drawing/2014/main" id="{DE5A1833-36F4-4C9F-BD9B-B4337CE15BE4}"/>
              </a:ext>
            </a:extLst>
          </p:cNvPr>
          <p:cNvSpPr/>
          <p:nvPr/>
        </p:nvSpPr>
        <p:spPr>
          <a:xfrm>
            <a:off x="3337817" y="1298537"/>
            <a:ext cx="2549518" cy="477841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91FF4-2714-4280-A1C8-547DE55D2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9872" r="20669"/>
          <a:stretch/>
        </p:blipFill>
        <p:spPr>
          <a:xfrm>
            <a:off x="3684551" y="1334370"/>
            <a:ext cx="1856050" cy="1757456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ED43EC2-C6B5-49BC-B782-F65D002D7DDB}"/>
              </a:ext>
            </a:extLst>
          </p:cNvPr>
          <p:cNvSpPr/>
          <p:nvPr/>
        </p:nvSpPr>
        <p:spPr>
          <a:xfrm>
            <a:off x="3423537" y="4473042"/>
            <a:ext cx="2314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December 2025</a:t>
            </a:r>
          </a:p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MC generation, Analysis</a:t>
            </a:r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Скругленный прямоугольник 81">
            <a:extLst>
              <a:ext uri="{FF2B5EF4-FFF2-40B4-BE49-F238E27FC236}">
                <a16:creationId xmlns:a16="http://schemas.microsoft.com/office/drawing/2014/main" id="{929EF647-484E-465B-B307-8C85B4997579}"/>
              </a:ext>
            </a:extLst>
          </p:cNvPr>
          <p:cNvSpPr/>
          <p:nvPr/>
        </p:nvSpPr>
        <p:spPr>
          <a:xfrm>
            <a:off x="362878" y="1260667"/>
            <a:ext cx="2549518" cy="477841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B81E41B-89BB-4CC0-9EE0-6817BB6C0D45}"/>
              </a:ext>
            </a:extLst>
          </p:cNvPr>
          <p:cNvSpPr/>
          <p:nvPr/>
        </p:nvSpPr>
        <p:spPr>
          <a:xfrm>
            <a:off x="362880" y="4419992"/>
            <a:ext cx="25495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Running</a:t>
            </a:r>
            <a:b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MC generation, Analysis, </a:t>
            </a:r>
            <a:b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 data processing </a:t>
            </a:r>
          </a:p>
          <a:p>
            <a:pPr algn="ctr"/>
            <a:endParaRPr lang="en-US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Скругленный прямоугольник 81">
            <a:extLst>
              <a:ext uri="{FF2B5EF4-FFF2-40B4-BE49-F238E27FC236}">
                <a16:creationId xmlns:a16="http://schemas.microsoft.com/office/drawing/2014/main" id="{430B17D7-B65C-4D26-8EE4-B470CF8EC7C5}"/>
              </a:ext>
            </a:extLst>
          </p:cNvPr>
          <p:cNvSpPr/>
          <p:nvPr/>
        </p:nvSpPr>
        <p:spPr>
          <a:xfrm>
            <a:off x="6312755" y="1260667"/>
            <a:ext cx="2549518" cy="477841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0DB8FB4-4BC5-4EE4-5B65-F9D4B7687E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618"/>
          <a:stretch/>
        </p:blipFill>
        <p:spPr>
          <a:xfrm>
            <a:off x="549902" y="1623820"/>
            <a:ext cx="2250937" cy="14469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19C08A4-3879-C24B-233D-B5D7405D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046" y="3091826"/>
            <a:ext cx="2108936" cy="11160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C487D68-EFE3-0182-DEBB-84B4B800E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107" y="3420456"/>
            <a:ext cx="2250937" cy="45883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A32CF0-35ED-8B70-82BD-E2A6323D5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00" y="2981251"/>
            <a:ext cx="1971675" cy="13372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D8EA809-3C21-BE9A-603D-CF07DDD369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93" t="5466" r="19818" b="4588"/>
          <a:stretch/>
        </p:blipFill>
        <p:spPr>
          <a:xfrm>
            <a:off x="6607937" y="1430380"/>
            <a:ext cx="1959154" cy="1491734"/>
          </a:xfrm>
          <a:prstGeom prst="rect">
            <a:avLst/>
          </a:prstGeom>
        </p:spPr>
      </p:pic>
      <p:sp>
        <p:nvSpPr>
          <p:cNvPr id="26" name="Rectangle 67">
            <a:extLst>
              <a:ext uri="{FF2B5EF4-FFF2-40B4-BE49-F238E27FC236}">
                <a16:creationId xmlns:a16="http://schemas.microsoft.com/office/drawing/2014/main" id="{0FB0C159-34B4-A20B-0414-92E48CBC6E66}"/>
              </a:ext>
            </a:extLst>
          </p:cNvPr>
          <p:cNvSpPr/>
          <p:nvPr/>
        </p:nvSpPr>
        <p:spPr>
          <a:xfrm>
            <a:off x="6430260" y="4473042"/>
            <a:ext cx="2314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~ 2028</a:t>
            </a:r>
          </a:p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MC generation, Analysis</a:t>
            </a:r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943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B81381-32A8-DA88-4AF2-AF4842895BC3}"/>
              </a:ext>
            </a:extLst>
          </p:cNvPr>
          <p:cNvSpPr txBox="1"/>
          <p:nvPr/>
        </p:nvSpPr>
        <p:spPr>
          <a:xfrm>
            <a:off x="0" y="738693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Tier1 3000 cores, pilot submission – 30/m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D8A9E5-9A3B-E874-EA24-2F0EC3762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634"/>
            <a:ext cx="9144000" cy="5083716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E10E1D0-7F8F-92FB-0945-E9FEE71851B9}"/>
              </a:ext>
            </a:extLst>
          </p:cNvPr>
          <p:cNvSpPr txBox="1">
            <a:spLocks/>
          </p:cNvSpPr>
          <p:nvPr/>
        </p:nvSpPr>
        <p:spPr>
          <a:xfrm>
            <a:off x="0" y="7673"/>
            <a:ext cx="9144000" cy="81147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BM@N </a:t>
            </a:r>
            <a:r>
              <a:rPr lang="en-US" sz="4000" dirty="0" err="1">
                <a:latin typeface="Segoe UI Light" panose="020B0502040204020203" pitchFamily="34" charset="0"/>
              </a:rPr>
              <a:t>RawToDigi</a:t>
            </a:r>
            <a:r>
              <a:rPr lang="en-US" sz="4000" dirty="0">
                <a:latin typeface="Segoe UI Light" panose="020B0502040204020203" pitchFamily="34" charset="0"/>
              </a:rPr>
              <a:t> simulation</a:t>
            </a:r>
          </a:p>
        </p:txBody>
      </p:sp>
    </p:spTree>
    <p:extLst>
      <p:ext uri="{BB962C8B-B14F-4D97-AF65-F5344CB8AC3E}">
        <p14:creationId xmlns:p14="http://schemas.microsoft.com/office/powerpoint/2010/main" val="1516318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B81381-32A8-DA88-4AF2-AF4842895BC3}"/>
              </a:ext>
            </a:extLst>
          </p:cNvPr>
          <p:cNvSpPr txBox="1"/>
          <p:nvPr/>
        </p:nvSpPr>
        <p:spPr>
          <a:xfrm>
            <a:off x="0" y="738693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Tier1 3000 cores, pilot submission – 60/m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30C163-4102-26B0-C34D-4B84C7242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634"/>
            <a:ext cx="9144000" cy="5083716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E099081-B58E-C0DF-221A-3CA848F9F140}"/>
              </a:ext>
            </a:extLst>
          </p:cNvPr>
          <p:cNvSpPr txBox="1">
            <a:spLocks/>
          </p:cNvSpPr>
          <p:nvPr/>
        </p:nvSpPr>
        <p:spPr>
          <a:xfrm>
            <a:off x="0" y="7673"/>
            <a:ext cx="9144000" cy="81147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BM@N </a:t>
            </a:r>
            <a:r>
              <a:rPr lang="en-US" sz="4000" dirty="0" err="1">
                <a:latin typeface="Segoe UI Light" panose="020B0502040204020203" pitchFamily="34" charset="0"/>
              </a:rPr>
              <a:t>RawToDigi</a:t>
            </a:r>
            <a:r>
              <a:rPr lang="en-US" sz="4000" dirty="0">
                <a:latin typeface="Segoe UI Light" panose="020B0502040204020203" pitchFamily="34" charset="0"/>
              </a:rPr>
              <a:t> simulation</a:t>
            </a:r>
          </a:p>
        </p:txBody>
      </p:sp>
    </p:spTree>
    <p:extLst>
      <p:ext uri="{BB962C8B-B14F-4D97-AF65-F5344CB8AC3E}">
        <p14:creationId xmlns:p14="http://schemas.microsoft.com/office/powerpoint/2010/main" val="1246909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B81381-32A8-DA88-4AF2-AF4842895BC3}"/>
              </a:ext>
            </a:extLst>
          </p:cNvPr>
          <p:cNvSpPr txBox="1"/>
          <p:nvPr/>
        </p:nvSpPr>
        <p:spPr>
          <a:xfrm>
            <a:off x="0" y="738693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Tier1 optimal: ~2200 cores, pilot submission – 60/m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1A869F-3B54-106A-7F61-5858BF250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634"/>
            <a:ext cx="9144000" cy="5083716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1CE62D5D-5FF2-5D5D-1D0F-2D3CFDE70D1B}"/>
              </a:ext>
            </a:extLst>
          </p:cNvPr>
          <p:cNvSpPr txBox="1">
            <a:spLocks/>
          </p:cNvSpPr>
          <p:nvPr/>
        </p:nvSpPr>
        <p:spPr>
          <a:xfrm>
            <a:off x="0" y="7673"/>
            <a:ext cx="9144000" cy="81147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BM@N </a:t>
            </a:r>
            <a:r>
              <a:rPr lang="en-US" sz="4000" dirty="0" err="1">
                <a:latin typeface="Segoe UI Light" panose="020B0502040204020203" pitchFamily="34" charset="0"/>
              </a:rPr>
              <a:t>RawToDigi</a:t>
            </a:r>
            <a:r>
              <a:rPr lang="en-US" sz="4000" dirty="0">
                <a:latin typeface="Segoe UI Light" panose="020B0502040204020203" pitchFamily="34" charset="0"/>
              </a:rPr>
              <a:t> simulation</a:t>
            </a:r>
          </a:p>
        </p:txBody>
      </p:sp>
    </p:spTree>
    <p:extLst>
      <p:ext uri="{BB962C8B-B14F-4D97-AF65-F5344CB8AC3E}">
        <p14:creationId xmlns:p14="http://schemas.microsoft.com/office/powerpoint/2010/main" val="3322431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B81381-32A8-DA88-4AF2-AF4842895BC3}"/>
              </a:ext>
            </a:extLst>
          </p:cNvPr>
          <p:cNvSpPr txBox="1"/>
          <p:nvPr/>
        </p:nvSpPr>
        <p:spPr>
          <a:xfrm>
            <a:off x="0" y="738693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Tier1 optimal: ~2200 cores, pilot submission – 37/m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29F189-62F0-826F-ABE5-2DB14310D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634"/>
            <a:ext cx="9144000" cy="5083716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6C8E0F26-A115-3B85-9EB6-45BA162CDACE}"/>
              </a:ext>
            </a:extLst>
          </p:cNvPr>
          <p:cNvSpPr txBox="1">
            <a:spLocks/>
          </p:cNvSpPr>
          <p:nvPr/>
        </p:nvSpPr>
        <p:spPr>
          <a:xfrm>
            <a:off x="0" y="7673"/>
            <a:ext cx="9144000" cy="81147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BM@N </a:t>
            </a:r>
            <a:r>
              <a:rPr lang="en-US" sz="4000" dirty="0" err="1">
                <a:latin typeface="Segoe UI Light" panose="020B0502040204020203" pitchFamily="34" charset="0"/>
              </a:rPr>
              <a:t>RawToDigi</a:t>
            </a:r>
            <a:r>
              <a:rPr lang="en-US" sz="4000" dirty="0">
                <a:latin typeface="Segoe UI Light" panose="020B0502040204020203" pitchFamily="34" charset="0"/>
              </a:rPr>
              <a:t> simulation</a:t>
            </a:r>
          </a:p>
        </p:txBody>
      </p:sp>
    </p:spTree>
    <p:extLst>
      <p:ext uri="{BB962C8B-B14F-4D97-AF65-F5344CB8AC3E}">
        <p14:creationId xmlns:p14="http://schemas.microsoft.com/office/powerpoint/2010/main" val="4160544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264292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Other work related to distributed infrastructure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477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3"/>
            <a:ext cx="9144000" cy="81147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2023 Summer EOS failure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BBC4C974-E118-7FED-2D6A-B10085BCA0D1}"/>
              </a:ext>
            </a:extLst>
          </p:cNvPr>
          <p:cNvGrpSpPr/>
          <p:nvPr/>
        </p:nvGrpSpPr>
        <p:grpSpPr>
          <a:xfrm>
            <a:off x="260350" y="2847975"/>
            <a:ext cx="8623300" cy="3873500"/>
            <a:chOff x="228600" y="1143000"/>
            <a:chExt cx="9601200" cy="4343400"/>
          </a:xfrm>
        </p:grpSpPr>
        <p:sp>
          <p:nvSpPr>
            <p:cNvPr id="3" name="Полилиния: фигура 2">
              <a:extLst>
                <a:ext uri="{FF2B5EF4-FFF2-40B4-BE49-F238E27FC236}">
                  <a16:creationId xmlns:a16="http://schemas.microsoft.com/office/drawing/2014/main" id="{F5591689-3455-28A8-727F-C8CC135329F4}"/>
                </a:ext>
              </a:extLst>
            </p:cNvPr>
            <p:cNvSpPr/>
            <p:nvPr/>
          </p:nvSpPr>
          <p:spPr>
            <a:xfrm>
              <a:off x="228600" y="1143000"/>
              <a:ext cx="2971800" cy="43434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12600" cap="rnd">
              <a:solidFill>
                <a:srgbClr val="3465A4"/>
              </a:solidFill>
              <a:custDash>
                <a:ds d="301000" sp="99000"/>
              </a:custDash>
            </a:ln>
          </p:spPr>
          <p:txBody>
            <a:bodyPr vert="horz" wrap="square" lIns="96120" tIns="51120" rIns="96120" bIns="5112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id="{573475D6-6432-D896-734D-F46FF0D0A386}"/>
                </a:ext>
              </a:extLst>
            </p:cNvPr>
            <p:cNvSpPr/>
            <p:nvPr/>
          </p:nvSpPr>
          <p:spPr>
            <a:xfrm flipV="1">
              <a:off x="1900800" y="1371240"/>
              <a:ext cx="914400" cy="1143000"/>
            </a:xfrm>
            <a:custGeom>
              <a:avLst>
                <a:gd name="f0" fmla="val 17613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10800"/>
                <a:gd name="f9" fmla="val -2147483647"/>
                <a:gd name="f10" fmla="val 2147483647"/>
                <a:gd name="f11" fmla="+- 0 0 0"/>
                <a:gd name="f12" fmla="*/ f4 1 21600"/>
                <a:gd name="f13" fmla="*/ f5 1 21600"/>
                <a:gd name="f14" fmla="pin 10800 f0 21600"/>
                <a:gd name="f15" fmla="*/ f11 f1 1"/>
                <a:gd name="f16" fmla="val f14"/>
                <a:gd name="f17" fmla="*/ f14 f12 1"/>
                <a:gd name="f18" fmla="*/ f7 f13 1"/>
                <a:gd name="f19" fmla="*/ 0 f12 1"/>
                <a:gd name="f20" fmla="*/ 21600 f12 1"/>
                <a:gd name="f21" fmla="*/ 0 f13 1"/>
                <a:gd name="f22" fmla="*/ 10800 f12 1"/>
                <a:gd name="f23" fmla="*/ f15 1 f3"/>
                <a:gd name="f24" fmla="*/ 10800 f13 1"/>
                <a:gd name="f25" fmla="*/ 21600 f13 1"/>
                <a:gd name="f26" fmla="+- 21600 0 f16"/>
                <a:gd name="f27" fmla="+- f23 0 f2"/>
                <a:gd name="f28" fmla="*/ f26 8000 1"/>
                <a:gd name="f29" fmla="*/ f26 1 2"/>
                <a:gd name="f30" fmla="*/ f26 1 4"/>
                <a:gd name="f31" fmla="*/ f26 1 7"/>
                <a:gd name="f32" fmla="*/ f26 1 16"/>
                <a:gd name="f33" fmla="*/ f28 1 10800"/>
                <a:gd name="f34" fmla="+- f16 f31 0"/>
                <a:gd name="f35" fmla="+- 21600 0 f29"/>
                <a:gd name="f36" fmla="+- f16 f32 0"/>
                <a:gd name="f37" fmla="+- 21600 0 f33"/>
                <a:gd name="f38" fmla="*/ f36 f13 1"/>
                <a:gd name="f39" fmla="+- f37 f30 0"/>
              </a:gdLst>
              <a:ahLst>
                <a:ahXY gdRefX="f0" minX="f8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2" y="f21"/>
                </a:cxn>
                <a:cxn ang="f27">
                  <a:pos x="f19" y="f24"/>
                </a:cxn>
                <a:cxn ang="f27">
                  <a:pos x="f22" y="f25"/>
                </a:cxn>
                <a:cxn ang="f27">
                  <a:pos x="f20" y="f24"/>
                </a:cxn>
              </a:cxnLst>
              <a:rect l="f19" t="f21" r="f20" b="f38"/>
              <a:pathLst>
                <a:path w="21600" h="21600">
                  <a:moveTo>
                    <a:pt x="f6" y="f6"/>
                  </a:moveTo>
                  <a:lnTo>
                    <a:pt x="f7" y="f6"/>
                  </a:lnTo>
                  <a:lnTo>
                    <a:pt x="f7" y="f16"/>
                  </a:lnTo>
                  <a:lnTo>
                    <a:pt x="f16" y="f7"/>
                  </a:lnTo>
                  <a:lnTo>
                    <a:pt x="f6" y="f7"/>
                  </a:lnTo>
                  <a:close/>
                </a:path>
                <a:path w="21600" h="21600">
                  <a:moveTo>
                    <a:pt x="f16" y="f7"/>
                  </a:moveTo>
                  <a:lnTo>
                    <a:pt x="f37" y="f16"/>
                  </a:lnTo>
                  <a:cubicBezTo>
                    <a:pt x="f39" y="f34"/>
                    <a:pt x="f35" y="f36"/>
                    <a:pt x="f7" y="f16"/>
                  </a:cubicBezTo>
                  <a:close/>
                </a:path>
              </a:pathLst>
            </a:custGeom>
            <a:solidFill>
              <a:srgbClr val="FFF5CE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2E125520-A8B7-E6EB-4B46-F80316CDC4CC}"/>
                </a:ext>
              </a:extLst>
            </p:cNvPr>
            <p:cNvSpPr/>
            <p:nvPr/>
          </p:nvSpPr>
          <p:spPr>
            <a:xfrm flipV="1">
              <a:off x="1900800" y="4114440"/>
              <a:ext cx="914400" cy="1143000"/>
            </a:xfrm>
            <a:custGeom>
              <a:avLst>
                <a:gd name="f0" fmla="val 17613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10800"/>
                <a:gd name="f9" fmla="val -2147483647"/>
                <a:gd name="f10" fmla="val 2147483647"/>
                <a:gd name="f11" fmla="+- 0 0 0"/>
                <a:gd name="f12" fmla="*/ f4 1 21600"/>
                <a:gd name="f13" fmla="*/ f5 1 21600"/>
                <a:gd name="f14" fmla="pin 10800 f0 21600"/>
                <a:gd name="f15" fmla="*/ f11 f1 1"/>
                <a:gd name="f16" fmla="val f14"/>
                <a:gd name="f17" fmla="*/ f14 f12 1"/>
                <a:gd name="f18" fmla="*/ f7 f13 1"/>
                <a:gd name="f19" fmla="*/ 0 f12 1"/>
                <a:gd name="f20" fmla="*/ 21600 f12 1"/>
                <a:gd name="f21" fmla="*/ 0 f13 1"/>
                <a:gd name="f22" fmla="*/ 10800 f12 1"/>
                <a:gd name="f23" fmla="*/ f15 1 f3"/>
                <a:gd name="f24" fmla="*/ 10800 f13 1"/>
                <a:gd name="f25" fmla="*/ 21600 f13 1"/>
                <a:gd name="f26" fmla="+- 21600 0 f16"/>
                <a:gd name="f27" fmla="+- f23 0 f2"/>
                <a:gd name="f28" fmla="*/ f26 8000 1"/>
                <a:gd name="f29" fmla="*/ f26 1 2"/>
                <a:gd name="f30" fmla="*/ f26 1 4"/>
                <a:gd name="f31" fmla="*/ f26 1 7"/>
                <a:gd name="f32" fmla="*/ f26 1 16"/>
                <a:gd name="f33" fmla="*/ f28 1 10800"/>
                <a:gd name="f34" fmla="+- f16 f31 0"/>
                <a:gd name="f35" fmla="+- 21600 0 f29"/>
                <a:gd name="f36" fmla="+- f16 f32 0"/>
                <a:gd name="f37" fmla="+- 21600 0 f33"/>
                <a:gd name="f38" fmla="*/ f36 f13 1"/>
                <a:gd name="f39" fmla="+- f37 f30 0"/>
              </a:gdLst>
              <a:ahLst>
                <a:ahXY gdRefX="f0" minX="f8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2" y="f21"/>
                </a:cxn>
                <a:cxn ang="f27">
                  <a:pos x="f19" y="f24"/>
                </a:cxn>
                <a:cxn ang="f27">
                  <a:pos x="f22" y="f25"/>
                </a:cxn>
                <a:cxn ang="f27">
                  <a:pos x="f20" y="f24"/>
                </a:cxn>
              </a:cxnLst>
              <a:rect l="f19" t="f21" r="f20" b="f38"/>
              <a:pathLst>
                <a:path w="21600" h="21600">
                  <a:moveTo>
                    <a:pt x="f6" y="f6"/>
                  </a:moveTo>
                  <a:lnTo>
                    <a:pt x="f7" y="f6"/>
                  </a:lnTo>
                  <a:lnTo>
                    <a:pt x="f7" y="f16"/>
                  </a:lnTo>
                  <a:lnTo>
                    <a:pt x="f16" y="f7"/>
                  </a:lnTo>
                  <a:lnTo>
                    <a:pt x="f6" y="f7"/>
                  </a:lnTo>
                  <a:close/>
                </a:path>
                <a:path w="21600" h="21600">
                  <a:moveTo>
                    <a:pt x="f16" y="f7"/>
                  </a:moveTo>
                  <a:lnTo>
                    <a:pt x="f37" y="f16"/>
                  </a:lnTo>
                  <a:cubicBezTo>
                    <a:pt x="f39" y="f34"/>
                    <a:pt x="f35" y="f36"/>
                    <a:pt x="f7" y="f16"/>
                  </a:cubicBezTo>
                  <a:close/>
                </a:path>
              </a:pathLst>
            </a:custGeom>
            <a:solidFill>
              <a:srgbClr val="FFF5CE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393D01-CBED-E89F-E1AD-A1EFC35C484F}"/>
                </a:ext>
              </a:extLst>
            </p:cNvPr>
            <p:cNvSpPr txBox="1"/>
            <p:nvPr/>
          </p:nvSpPr>
          <p:spPr>
            <a:xfrm>
              <a:off x="1900800" y="1600200"/>
              <a:ext cx="1143000" cy="32684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File №1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5EBBD9-7D44-9E7A-BF10-6BA53970FC13}"/>
                </a:ext>
              </a:extLst>
            </p:cNvPr>
            <p:cNvSpPr txBox="1"/>
            <p:nvPr/>
          </p:nvSpPr>
          <p:spPr>
            <a:xfrm>
              <a:off x="1828800" y="4343400"/>
              <a:ext cx="1143000" cy="56280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File №</a:t>
              </a: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1401487</a:t>
              </a:r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E02722E8-7B88-4D56-F8B2-526F1E7F1619}"/>
                </a:ext>
              </a:extLst>
            </p:cNvPr>
            <p:cNvSpPr/>
            <p:nvPr/>
          </p:nvSpPr>
          <p:spPr>
            <a:xfrm>
              <a:off x="2314800" y="2873880"/>
              <a:ext cx="115200" cy="1152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0D491830-8FCA-AFD6-7422-8BA00E001D61}"/>
                </a:ext>
              </a:extLst>
            </p:cNvPr>
            <p:cNvSpPr/>
            <p:nvPr/>
          </p:nvSpPr>
          <p:spPr>
            <a:xfrm>
              <a:off x="2314800" y="3265200"/>
              <a:ext cx="115200" cy="1152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AC9EAA25-529B-E408-2BA9-0D877FB4C53D}"/>
                </a:ext>
              </a:extLst>
            </p:cNvPr>
            <p:cNvSpPr/>
            <p:nvPr/>
          </p:nvSpPr>
          <p:spPr>
            <a:xfrm>
              <a:off x="2314800" y="3645000"/>
              <a:ext cx="115200" cy="1152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15E1FE-3699-D1E1-5AF7-9F9509BA04A5}"/>
                </a:ext>
              </a:extLst>
            </p:cNvPr>
            <p:cNvSpPr txBox="1"/>
            <p:nvPr/>
          </p:nvSpPr>
          <p:spPr>
            <a:xfrm>
              <a:off x="457200" y="1371599"/>
              <a:ext cx="1143000" cy="79863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800"/>
              </a:pPr>
              <a:r>
                <a:rPr lang="en-US" sz="24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MLIT</a:t>
              </a: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800"/>
              </a:pPr>
              <a:r>
                <a:rPr lang="en-US" sz="24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EOS</a:t>
              </a:r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E89D15D5-CB33-B419-EB77-23A8AC144132}"/>
                </a:ext>
              </a:extLst>
            </p:cNvPr>
            <p:cNvSpPr/>
            <p:nvPr/>
          </p:nvSpPr>
          <p:spPr>
            <a:xfrm>
              <a:off x="6858000" y="1143000"/>
              <a:ext cx="2971800" cy="43434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12600" cap="rnd">
              <a:solidFill>
                <a:srgbClr val="3465A4"/>
              </a:solidFill>
              <a:custDash>
                <a:ds d="301000" sp="99000"/>
              </a:custDash>
            </a:ln>
          </p:spPr>
          <p:txBody>
            <a:bodyPr vert="horz" wrap="square" lIns="96120" tIns="51120" rIns="96120" bIns="5112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6173567B-3A5E-076B-F893-2FE814EBD036}"/>
                </a:ext>
              </a:extLst>
            </p:cNvPr>
            <p:cNvSpPr/>
            <p:nvPr/>
          </p:nvSpPr>
          <p:spPr>
            <a:xfrm flipV="1">
              <a:off x="7158599" y="1371240"/>
              <a:ext cx="914400" cy="1143000"/>
            </a:xfrm>
            <a:custGeom>
              <a:avLst>
                <a:gd name="f0" fmla="val 17613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10800"/>
                <a:gd name="f9" fmla="val -2147483647"/>
                <a:gd name="f10" fmla="val 2147483647"/>
                <a:gd name="f11" fmla="+- 0 0 0"/>
                <a:gd name="f12" fmla="*/ f4 1 21600"/>
                <a:gd name="f13" fmla="*/ f5 1 21600"/>
                <a:gd name="f14" fmla="pin 10800 f0 21600"/>
                <a:gd name="f15" fmla="*/ f11 f1 1"/>
                <a:gd name="f16" fmla="val f14"/>
                <a:gd name="f17" fmla="*/ f14 f12 1"/>
                <a:gd name="f18" fmla="*/ f7 f13 1"/>
                <a:gd name="f19" fmla="*/ 0 f12 1"/>
                <a:gd name="f20" fmla="*/ 21600 f12 1"/>
                <a:gd name="f21" fmla="*/ 0 f13 1"/>
                <a:gd name="f22" fmla="*/ 10800 f12 1"/>
                <a:gd name="f23" fmla="*/ f15 1 f3"/>
                <a:gd name="f24" fmla="*/ 10800 f13 1"/>
                <a:gd name="f25" fmla="*/ 21600 f13 1"/>
                <a:gd name="f26" fmla="+- 21600 0 f16"/>
                <a:gd name="f27" fmla="+- f23 0 f2"/>
                <a:gd name="f28" fmla="*/ f26 8000 1"/>
                <a:gd name="f29" fmla="*/ f26 1 2"/>
                <a:gd name="f30" fmla="*/ f26 1 4"/>
                <a:gd name="f31" fmla="*/ f26 1 7"/>
                <a:gd name="f32" fmla="*/ f26 1 16"/>
                <a:gd name="f33" fmla="*/ f28 1 10800"/>
                <a:gd name="f34" fmla="+- f16 f31 0"/>
                <a:gd name="f35" fmla="+- 21600 0 f29"/>
                <a:gd name="f36" fmla="+- f16 f32 0"/>
                <a:gd name="f37" fmla="+- 21600 0 f33"/>
                <a:gd name="f38" fmla="*/ f36 f13 1"/>
                <a:gd name="f39" fmla="+- f37 f30 0"/>
              </a:gdLst>
              <a:ahLst>
                <a:ahXY gdRefX="f0" minX="f8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2" y="f21"/>
                </a:cxn>
                <a:cxn ang="f27">
                  <a:pos x="f19" y="f24"/>
                </a:cxn>
                <a:cxn ang="f27">
                  <a:pos x="f22" y="f25"/>
                </a:cxn>
                <a:cxn ang="f27">
                  <a:pos x="f20" y="f24"/>
                </a:cxn>
              </a:cxnLst>
              <a:rect l="f19" t="f21" r="f20" b="f38"/>
              <a:pathLst>
                <a:path w="21600" h="21600">
                  <a:moveTo>
                    <a:pt x="f6" y="f6"/>
                  </a:moveTo>
                  <a:lnTo>
                    <a:pt x="f7" y="f6"/>
                  </a:lnTo>
                  <a:lnTo>
                    <a:pt x="f7" y="f16"/>
                  </a:lnTo>
                  <a:lnTo>
                    <a:pt x="f16" y="f7"/>
                  </a:lnTo>
                  <a:lnTo>
                    <a:pt x="f6" y="f7"/>
                  </a:lnTo>
                  <a:close/>
                </a:path>
                <a:path w="21600" h="21600">
                  <a:moveTo>
                    <a:pt x="f16" y="f7"/>
                  </a:moveTo>
                  <a:lnTo>
                    <a:pt x="f37" y="f16"/>
                  </a:lnTo>
                  <a:cubicBezTo>
                    <a:pt x="f39" y="f34"/>
                    <a:pt x="f35" y="f36"/>
                    <a:pt x="f7" y="f16"/>
                  </a:cubicBezTo>
                  <a:close/>
                </a:path>
              </a:pathLst>
            </a:custGeom>
            <a:solidFill>
              <a:srgbClr val="FFDBB6"/>
            </a:solidFill>
            <a:ln w="0" cap="rnd">
              <a:solidFill>
                <a:srgbClr val="3465A4"/>
              </a:solidFill>
              <a:custDash>
                <a:ds d="401000" sp="299000"/>
              </a:custDash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4DDCCD4F-ADEA-57BD-0614-B708A2C75DD4}"/>
                </a:ext>
              </a:extLst>
            </p:cNvPr>
            <p:cNvSpPr/>
            <p:nvPr/>
          </p:nvSpPr>
          <p:spPr>
            <a:xfrm flipV="1">
              <a:off x="7158599" y="4114440"/>
              <a:ext cx="914400" cy="1143000"/>
            </a:xfrm>
            <a:custGeom>
              <a:avLst>
                <a:gd name="f0" fmla="val 17613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10800"/>
                <a:gd name="f9" fmla="val -2147483647"/>
                <a:gd name="f10" fmla="val 2147483647"/>
                <a:gd name="f11" fmla="+- 0 0 0"/>
                <a:gd name="f12" fmla="*/ f4 1 21600"/>
                <a:gd name="f13" fmla="*/ f5 1 21600"/>
                <a:gd name="f14" fmla="pin 10800 f0 21600"/>
                <a:gd name="f15" fmla="*/ f11 f1 1"/>
                <a:gd name="f16" fmla="val f14"/>
                <a:gd name="f17" fmla="*/ f14 f12 1"/>
                <a:gd name="f18" fmla="*/ f7 f13 1"/>
                <a:gd name="f19" fmla="*/ 0 f12 1"/>
                <a:gd name="f20" fmla="*/ 21600 f12 1"/>
                <a:gd name="f21" fmla="*/ 0 f13 1"/>
                <a:gd name="f22" fmla="*/ 10800 f12 1"/>
                <a:gd name="f23" fmla="*/ f15 1 f3"/>
                <a:gd name="f24" fmla="*/ 10800 f13 1"/>
                <a:gd name="f25" fmla="*/ 21600 f13 1"/>
                <a:gd name="f26" fmla="+- 21600 0 f16"/>
                <a:gd name="f27" fmla="+- f23 0 f2"/>
                <a:gd name="f28" fmla="*/ f26 8000 1"/>
                <a:gd name="f29" fmla="*/ f26 1 2"/>
                <a:gd name="f30" fmla="*/ f26 1 4"/>
                <a:gd name="f31" fmla="*/ f26 1 7"/>
                <a:gd name="f32" fmla="*/ f26 1 16"/>
                <a:gd name="f33" fmla="*/ f28 1 10800"/>
                <a:gd name="f34" fmla="+- f16 f31 0"/>
                <a:gd name="f35" fmla="+- 21600 0 f29"/>
                <a:gd name="f36" fmla="+- f16 f32 0"/>
                <a:gd name="f37" fmla="+- 21600 0 f33"/>
                <a:gd name="f38" fmla="*/ f36 f13 1"/>
                <a:gd name="f39" fmla="+- f37 f30 0"/>
              </a:gdLst>
              <a:ahLst>
                <a:ahXY gdRefX="f0" minX="f8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2" y="f21"/>
                </a:cxn>
                <a:cxn ang="f27">
                  <a:pos x="f19" y="f24"/>
                </a:cxn>
                <a:cxn ang="f27">
                  <a:pos x="f22" y="f25"/>
                </a:cxn>
                <a:cxn ang="f27">
                  <a:pos x="f20" y="f24"/>
                </a:cxn>
              </a:cxnLst>
              <a:rect l="f19" t="f21" r="f20" b="f38"/>
              <a:pathLst>
                <a:path w="21600" h="21600">
                  <a:moveTo>
                    <a:pt x="f6" y="f6"/>
                  </a:moveTo>
                  <a:lnTo>
                    <a:pt x="f7" y="f6"/>
                  </a:lnTo>
                  <a:lnTo>
                    <a:pt x="f7" y="f16"/>
                  </a:lnTo>
                  <a:lnTo>
                    <a:pt x="f16" y="f7"/>
                  </a:lnTo>
                  <a:lnTo>
                    <a:pt x="f6" y="f7"/>
                  </a:lnTo>
                  <a:close/>
                </a:path>
                <a:path w="21600" h="21600">
                  <a:moveTo>
                    <a:pt x="f16" y="f7"/>
                  </a:moveTo>
                  <a:lnTo>
                    <a:pt x="f37" y="f16"/>
                  </a:lnTo>
                  <a:cubicBezTo>
                    <a:pt x="f39" y="f34"/>
                    <a:pt x="f35" y="f36"/>
                    <a:pt x="f7" y="f16"/>
                  </a:cubicBezTo>
                  <a:close/>
                </a:path>
              </a:pathLst>
            </a:custGeom>
            <a:solidFill>
              <a:srgbClr val="FFDBB6"/>
            </a:solidFill>
            <a:ln w="0" cap="flat">
              <a:solidFill>
                <a:srgbClr val="3465A4"/>
              </a:solidFill>
              <a:custDash>
                <a:ds d="400000" sp="300000"/>
              </a:custDash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32834C-B9CD-0D28-62D3-C264D1FE4B10}"/>
                </a:ext>
              </a:extLst>
            </p:cNvPr>
            <p:cNvSpPr txBox="1"/>
            <p:nvPr/>
          </p:nvSpPr>
          <p:spPr>
            <a:xfrm>
              <a:off x="7158598" y="1600200"/>
              <a:ext cx="1143000" cy="32684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File №1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979D4D-EA51-2FD1-46A9-52C973897325}"/>
                </a:ext>
              </a:extLst>
            </p:cNvPr>
            <p:cNvSpPr txBox="1"/>
            <p:nvPr/>
          </p:nvSpPr>
          <p:spPr>
            <a:xfrm>
              <a:off x="7086600" y="4343400"/>
              <a:ext cx="1143000" cy="56280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File №</a:t>
              </a: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1401487</a:t>
              </a:r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FE525100-0F3E-8DD3-B7A5-71C9237B6B92}"/>
                </a:ext>
              </a:extLst>
            </p:cNvPr>
            <p:cNvSpPr/>
            <p:nvPr/>
          </p:nvSpPr>
          <p:spPr>
            <a:xfrm>
              <a:off x="7572600" y="2873880"/>
              <a:ext cx="115200" cy="1152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1A45317D-F2AA-535A-23D3-8F8134FCA0E2}"/>
                </a:ext>
              </a:extLst>
            </p:cNvPr>
            <p:cNvSpPr/>
            <p:nvPr/>
          </p:nvSpPr>
          <p:spPr>
            <a:xfrm>
              <a:off x="7572600" y="3265200"/>
              <a:ext cx="115200" cy="1152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C29A9966-E554-AC59-98C6-02EA8297570E}"/>
                </a:ext>
              </a:extLst>
            </p:cNvPr>
            <p:cNvSpPr/>
            <p:nvPr/>
          </p:nvSpPr>
          <p:spPr>
            <a:xfrm>
              <a:off x="7572600" y="3645000"/>
              <a:ext cx="115200" cy="1152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A64B6D-F28A-DC7E-32A6-F3AE114ADB46}"/>
                </a:ext>
              </a:extLst>
            </p:cNvPr>
            <p:cNvSpPr txBox="1"/>
            <p:nvPr/>
          </p:nvSpPr>
          <p:spPr>
            <a:xfrm>
              <a:off x="8229600" y="1371600"/>
              <a:ext cx="1600200" cy="76329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800"/>
              </a:pPr>
              <a:r>
                <a:rPr lang="en-US" sz="2400" b="0" i="0" u="none" strike="noStrike" kern="1200" cap="none" dirty="0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DIRAC</a:t>
              </a: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800"/>
              </a:pPr>
              <a:r>
                <a:rPr lang="en-US" sz="1600" b="0" i="0" u="none" strike="noStrike" kern="1200" cap="none" dirty="0" err="1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FileCatalog</a:t>
              </a:r>
              <a:endParaRPr lang="en-US" sz="16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FD29CE13-6EE2-97FC-0E29-DF2405A1A91F}"/>
                </a:ext>
              </a:extLst>
            </p:cNvPr>
            <p:cNvSpPr/>
            <p:nvPr/>
          </p:nvSpPr>
          <p:spPr>
            <a:xfrm>
              <a:off x="3657600" y="1143000"/>
              <a:ext cx="2743199" cy="2743199"/>
            </a:xfrm>
            <a:custGeom>
              <a:avLst>
                <a:gd name="f0" fmla="val 1578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6E9AC1-5024-43EF-526E-D0EA5D5D0008}"/>
                </a:ext>
              </a:extLst>
            </p:cNvPr>
            <p:cNvSpPr txBox="1"/>
            <p:nvPr/>
          </p:nvSpPr>
          <p:spPr>
            <a:xfrm>
              <a:off x="4042799" y="1179000"/>
              <a:ext cx="2057400" cy="44475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800"/>
              </a:pPr>
              <a:r>
                <a:rPr lang="en-US" sz="2400" b="0" i="0" u="none" strike="noStrike" kern="1200" cap="none" dirty="0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DIRAC </a:t>
              </a:r>
              <a:r>
                <a:rPr lang="en-US" sz="2000" b="0" i="0" u="none" strike="noStrike" kern="1200" cap="none" dirty="0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Jobs</a:t>
              </a:r>
            </a:p>
          </p:txBody>
        </p:sp>
        <p:sp>
          <p:nv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CB992373-B4C9-5717-E0E7-DE012537C0AC}"/>
                </a:ext>
              </a:extLst>
            </p:cNvPr>
            <p:cNvSpPr/>
            <p:nvPr/>
          </p:nvSpPr>
          <p:spPr>
            <a:xfrm flipH="1">
              <a:off x="2971800" y="2042410"/>
              <a:ext cx="1828800" cy="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  <a:tailEnd type="arrow"/>
            </a:ln>
          </p:spPr>
          <p:txBody>
            <a:bodyPr vert="horz" wrap="squar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71D1FED7-841C-4B0A-BDCC-855D9933F489}"/>
                </a:ext>
              </a:extLst>
            </p:cNvPr>
            <p:cNvSpPr/>
            <p:nvPr/>
          </p:nvSpPr>
          <p:spPr>
            <a:xfrm>
              <a:off x="3043800" y="2359127"/>
              <a:ext cx="1756800" cy="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  <a:tailEnd type="arrow"/>
            </a:ln>
          </p:spPr>
          <p:txBody>
            <a:bodyPr vert="horz" wrap="squar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09E594DF-8422-6834-E81C-786A06E53148}"/>
                </a:ext>
              </a:extLst>
            </p:cNvPr>
            <p:cNvSpPr/>
            <p:nvPr/>
          </p:nvSpPr>
          <p:spPr>
            <a:xfrm>
              <a:off x="3393000" y="1777810"/>
              <a:ext cx="1143000" cy="2286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1.Get file</a:t>
              </a:r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BB1C5E1F-B29F-F51D-B64B-5BD7B973AA52}"/>
                </a:ext>
              </a:extLst>
            </p:cNvPr>
            <p:cNvSpPr/>
            <p:nvPr/>
          </p:nvSpPr>
          <p:spPr>
            <a:xfrm>
              <a:off x="3393000" y="2093447"/>
              <a:ext cx="1143000" cy="2286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0" u="none" strike="noStrike" kern="1200" cap="none" dirty="0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2. File</a:t>
              </a:r>
            </a:p>
          </p:txBody>
        </p:sp>
        <p:sp>
          <p:nv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91F272BC-4704-CF26-568A-A2EF91C1EE4C}"/>
                </a:ext>
              </a:extLst>
            </p:cNvPr>
            <p:cNvSpPr/>
            <p:nvPr/>
          </p:nvSpPr>
          <p:spPr>
            <a:xfrm>
              <a:off x="5558400" y="2286000"/>
              <a:ext cx="1756800" cy="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  <a:tailEnd type="arrow"/>
            </a:ln>
          </p:spPr>
          <p:txBody>
            <a:bodyPr vert="horz" wrap="squar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F5D32607-AE63-8D3E-992B-C1D16B5E7150}"/>
                </a:ext>
              </a:extLst>
            </p:cNvPr>
            <p:cNvSpPr/>
            <p:nvPr/>
          </p:nvSpPr>
          <p:spPr>
            <a:xfrm flipV="1">
              <a:off x="4800600" y="2057400"/>
              <a:ext cx="685799" cy="914400"/>
            </a:xfrm>
            <a:custGeom>
              <a:avLst>
                <a:gd name="f0" fmla="val 17613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10800"/>
                <a:gd name="f9" fmla="val -2147483647"/>
                <a:gd name="f10" fmla="val 2147483647"/>
                <a:gd name="f11" fmla="+- 0 0 0"/>
                <a:gd name="f12" fmla="*/ f4 1 21600"/>
                <a:gd name="f13" fmla="*/ f5 1 21600"/>
                <a:gd name="f14" fmla="pin 10800 f0 21600"/>
                <a:gd name="f15" fmla="*/ f11 f1 1"/>
                <a:gd name="f16" fmla="val f14"/>
                <a:gd name="f17" fmla="*/ f14 f12 1"/>
                <a:gd name="f18" fmla="*/ f7 f13 1"/>
                <a:gd name="f19" fmla="*/ 0 f12 1"/>
                <a:gd name="f20" fmla="*/ 21600 f12 1"/>
                <a:gd name="f21" fmla="*/ 0 f13 1"/>
                <a:gd name="f22" fmla="*/ 10800 f12 1"/>
                <a:gd name="f23" fmla="*/ f15 1 f3"/>
                <a:gd name="f24" fmla="*/ 10800 f13 1"/>
                <a:gd name="f25" fmla="*/ 21600 f13 1"/>
                <a:gd name="f26" fmla="+- 21600 0 f16"/>
                <a:gd name="f27" fmla="+- f23 0 f2"/>
                <a:gd name="f28" fmla="*/ f26 8000 1"/>
                <a:gd name="f29" fmla="*/ f26 1 2"/>
                <a:gd name="f30" fmla="*/ f26 1 4"/>
                <a:gd name="f31" fmla="*/ f26 1 7"/>
                <a:gd name="f32" fmla="*/ f26 1 16"/>
                <a:gd name="f33" fmla="*/ f28 1 10800"/>
                <a:gd name="f34" fmla="+- f16 f31 0"/>
                <a:gd name="f35" fmla="+- 21600 0 f29"/>
                <a:gd name="f36" fmla="+- f16 f32 0"/>
                <a:gd name="f37" fmla="+- 21600 0 f33"/>
                <a:gd name="f38" fmla="*/ f36 f13 1"/>
                <a:gd name="f39" fmla="+- f37 f30 0"/>
              </a:gdLst>
              <a:ahLst>
                <a:ahXY gdRefX="f0" minX="f8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2" y="f21"/>
                </a:cxn>
                <a:cxn ang="f27">
                  <a:pos x="f19" y="f24"/>
                </a:cxn>
                <a:cxn ang="f27">
                  <a:pos x="f22" y="f25"/>
                </a:cxn>
                <a:cxn ang="f27">
                  <a:pos x="f20" y="f24"/>
                </a:cxn>
              </a:cxnLst>
              <a:rect l="f19" t="f21" r="f20" b="f38"/>
              <a:pathLst>
                <a:path w="21600" h="21600">
                  <a:moveTo>
                    <a:pt x="f6" y="f6"/>
                  </a:moveTo>
                  <a:lnTo>
                    <a:pt x="f7" y="f6"/>
                  </a:lnTo>
                  <a:lnTo>
                    <a:pt x="f7" y="f16"/>
                  </a:lnTo>
                  <a:lnTo>
                    <a:pt x="f16" y="f7"/>
                  </a:lnTo>
                  <a:lnTo>
                    <a:pt x="f6" y="f7"/>
                  </a:lnTo>
                  <a:close/>
                </a:path>
                <a:path w="21600" h="21600">
                  <a:moveTo>
                    <a:pt x="f16" y="f7"/>
                  </a:moveTo>
                  <a:lnTo>
                    <a:pt x="f37" y="f16"/>
                  </a:lnTo>
                  <a:cubicBezTo>
                    <a:pt x="f39" y="f34"/>
                    <a:pt x="f35" y="f36"/>
                    <a:pt x="f7" y="f16"/>
                  </a:cubicBezTo>
                  <a:close/>
                </a:path>
              </a:pathLst>
            </a:custGeom>
            <a:solidFill>
              <a:srgbClr val="FFF5CE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A43227-8757-6A89-5A04-1D3141BB1856}"/>
                </a:ext>
              </a:extLst>
            </p:cNvPr>
            <p:cNvSpPr txBox="1"/>
            <p:nvPr/>
          </p:nvSpPr>
          <p:spPr>
            <a:xfrm>
              <a:off x="4764600" y="2202480"/>
              <a:ext cx="950400" cy="26791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r>
                <a:rPr lang="en-US" sz="12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File №1</a:t>
              </a:r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755037BE-36B6-2CEE-6343-AF2D6FC92EED}"/>
                </a:ext>
              </a:extLst>
            </p:cNvPr>
            <p:cNvSpPr/>
            <p:nvPr/>
          </p:nvSpPr>
          <p:spPr>
            <a:xfrm>
              <a:off x="5895000" y="1600200"/>
              <a:ext cx="1143000" cy="638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600"/>
              </a:pPr>
              <a:r>
                <a:rPr lang="en-US" sz="14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3. Check checksum</a:t>
              </a:r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83E99643-49B0-3FA3-E6FC-8E18E03ECDF2}"/>
                </a:ext>
              </a:extLst>
            </p:cNvPr>
            <p:cNvSpPr/>
            <p:nvPr/>
          </p:nvSpPr>
          <p:spPr>
            <a:xfrm>
              <a:off x="8229600" y="2514600"/>
              <a:ext cx="1143000" cy="638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600"/>
              </a:pPr>
              <a:r>
                <a:rPr lang="en-US" sz="1400" b="1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Metadata:</a:t>
              </a:r>
            </a:p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600"/>
              </a:pPr>
              <a:r>
                <a:rPr lang="en-US" sz="12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status:ok</a:t>
              </a:r>
            </a:p>
          </p:txBody>
        </p:sp>
        <p:sp>
          <p:nv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7FA65EF7-F805-DA05-3637-069493383E66}"/>
                </a:ext>
              </a:extLst>
            </p:cNvPr>
            <p:cNvSpPr/>
            <p:nvPr/>
          </p:nvSpPr>
          <p:spPr>
            <a:xfrm>
              <a:off x="5558400" y="2743199"/>
              <a:ext cx="2671200" cy="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  <a:tailEnd type="arrow"/>
            </a:ln>
          </p:spPr>
          <p:txBody>
            <a:bodyPr vert="horz" wrap="squar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52436696-3B1B-3ACF-307B-5D9886DD6150}"/>
                </a:ext>
              </a:extLst>
            </p:cNvPr>
            <p:cNvSpPr/>
            <p:nvPr/>
          </p:nvSpPr>
          <p:spPr>
            <a:xfrm>
              <a:off x="5895000" y="2766600"/>
              <a:ext cx="1143000" cy="638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600"/>
              </a:pPr>
              <a:r>
                <a:rPr lang="en-US" sz="14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4. Set metadata</a:t>
              </a:r>
            </a:p>
          </p:txBody>
        </p:sp>
        <p:sp>
          <p:nv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535BC4B8-5B1D-0761-21D3-B2D1368516E4}"/>
                </a:ext>
              </a:extLst>
            </p:cNvPr>
            <p:cNvSpPr/>
            <p:nvPr/>
          </p:nvSpPr>
          <p:spPr>
            <a:xfrm>
              <a:off x="5558400" y="3429000"/>
              <a:ext cx="2671200" cy="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  <a:tailEnd type="arrow"/>
            </a:ln>
          </p:spPr>
          <p:txBody>
            <a:bodyPr vert="horz" wrap="squar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0EEC7603-B9D1-99CF-A55A-9F738111341C}"/>
                </a:ext>
              </a:extLst>
            </p:cNvPr>
            <p:cNvSpPr/>
            <p:nvPr/>
          </p:nvSpPr>
          <p:spPr>
            <a:xfrm>
              <a:off x="8229600" y="3247920"/>
              <a:ext cx="1600200" cy="638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600"/>
              </a:pPr>
              <a:r>
                <a:rPr lang="en-US" sz="1400" b="1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Metadata:</a:t>
              </a:r>
            </a:p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600"/>
              </a:pPr>
              <a:r>
                <a:rPr lang="en-US" sz="12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status:checksum</a:t>
              </a:r>
            </a:p>
          </p:txBody>
        </p:sp>
      </p:grp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6DF05285-437F-B367-22F9-4ABFC47E3FB8}"/>
              </a:ext>
            </a:extLst>
          </p:cNvPr>
          <p:cNvSpPr txBox="1">
            <a:spLocks/>
          </p:cNvSpPr>
          <p:nvPr/>
        </p:nvSpPr>
        <p:spPr>
          <a:xfrm>
            <a:off x="1590783" y="697242"/>
            <a:ext cx="5715000" cy="6230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Failed files vs failed bytes</a:t>
            </a:r>
          </a:p>
        </p:txBody>
      </p:sp>
      <p:graphicFrame>
        <p:nvGraphicFramePr>
          <p:cNvPr id="41" name="Таблица 40">
            <a:extLst>
              <a:ext uri="{FF2B5EF4-FFF2-40B4-BE49-F238E27FC236}">
                <a16:creationId xmlns:a16="http://schemas.microsoft.com/office/drawing/2014/main" id="{9CDBF1E9-A2FA-BD15-10D0-2A7E9E5E3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887248"/>
              </p:ext>
            </p:extLst>
          </p:nvPr>
        </p:nvGraphicFramePr>
        <p:xfrm>
          <a:off x="1910463" y="1397170"/>
          <a:ext cx="5075640" cy="1100519"/>
        </p:xfrm>
        <a:graphic>
          <a:graphicData uri="http://schemas.openxmlformats.org/drawingml/2006/table">
            <a:tbl>
              <a:tblPr firstRow="1" bandRow="1"/>
              <a:tblGrid>
                <a:gridCol w="1691640">
                  <a:extLst>
                    <a:ext uri="{9D8B030D-6E8A-4147-A177-3AD203B41FA5}">
                      <a16:colId xmlns:a16="http://schemas.microsoft.com/office/drawing/2014/main" val="2364918374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124038710"/>
                    </a:ext>
                  </a:extLst>
                </a:gridCol>
                <a:gridCol w="1692360">
                  <a:extLst>
                    <a:ext uri="{9D8B030D-6E8A-4147-A177-3AD203B41FA5}">
                      <a16:colId xmlns:a16="http://schemas.microsoft.com/office/drawing/2014/main" val="1598207384"/>
                    </a:ext>
                  </a:extLst>
                </a:gridCol>
              </a:tblGrid>
              <a:tr h="346320">
                <a:tc>
                  <a:txBody>
                    <a:bodyPr/>
                    <a:lstStyle/>
                    <a:p>
                      <a:pPr marL="0" marR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US" sz="1800" b="0" i="0" u="none" strike="noStrike" kern="1200" cap="none">
                        <a:ln>
                          <a:noFill/>
                        </a:ln>
                        <a:latin typeface="Liberation Sans" pitchFamily="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8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Файлы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8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GBs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059680"/>
                  </a:ext>
                </a:extLst>
              </a:tr>
              <a:tr h="346320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8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600"/>
                      </a:pPr>
                      <a:r>
                        <a:rPr lang="en-US" sz="16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1401487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600"/>
                      </a:pPr>
                      <a:r>
                        <a:rPr lang="en-US" sz="16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868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72776"/>
                  </a:ext>
                </a:extLst>
              </a:tr>
              <a:tr h="368999"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8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Испорчено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600"/>
                      </a:pPr>
                      <a:r>
                        <a:rPr lang="en-US" sz="1600" b="0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218553 </a:t>
                      </a:r>
                      <a:r>
                        <a:rPr lang="en-US" sz="1600" b="0" i="0" u="none" strike="noStrike" kern="1200" cap="none">
                          <a:ln>
                            <a:noFill/>
                          </a:ln>
                          <a:solidFill>
                            <a:srgbClr val="C9211E"/>
                          </a:solidFill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(15.6 %)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600"/>
                      </a:pPr>
                      <a:r>
                        <a:rPr lang="en-US" sz="1600" b="0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301 </a:t>
                      </a:r>
                      <a:r>
                        <a:rPr lang="en-US" sz="1600" b="0" i="0" u="none" strike="noStrike" kern="1200" cap="none" dirty="0">
                          <a:ln>
                            <a:noFill/>
                          </a:ln>
                          <a:solidFill>
                            <a:srgbClr val="C9211E"/>
                          </a:solidFill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(34 %)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933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8480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3"/>
            <a:ext cx="9144000" cy="81147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2023 Summer EOS failure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20174B-CE90-65FA-6983-C92F6AC948C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06488" y="1138803"/>
            <a:ext cx="8799277" cy="37633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177F2F-4A32-5098-EAB0-1E465BAADDF8}"/>
              </a:ext>
            </a:extLst>
          </p:cNvPr>
          <p:cNvSpPr txBox="1"/>
          <p:nvPr/>
        </p:nvSpPr>
        <p:spPr>
          <a:xfrm>
            <a:off x="0" y="738693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Broken files distribution among EOS servers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A06260-E4F2-E714-FDF7-41A05F0189FD}"/>
              </a:ext>
            </a:extLst>
          </p:cNvPr>
          <p:cNvSpPr txBox="1"/>
          <p:nvPr/>
        </p:nvSpPr>
        <p:spPr>
          <a:xfrm>
            <a:off x="1155700" y="5075713"/>
            <a:ext cx="68326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 clear evidence here of problems on a particular server. All servers looks equally filled with broken files.</a:t>
            </a:r>
          </a:p>
        </p:txBody>
      </p:sp>
    </p:spTree>
    <p:extLst>
      <p:ext uri="{BB962C8B-B14F-4D97-AF65-F5344CB8AC3E}">
        <p14:creationId xmlns:p14="http://schemas.microsoft.com/office/powerpoint/2010/main" val="26207220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3"/>
            <a:ext cx="9144000" cy="81147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2023 Summer EOS failure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F0E9E5-A4F5-7397-49B8-05E3A6CCEA5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218196" y="1134106"/>
            <a:ext cx="6707605" cy="52724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E20290-3286-E955-236D-BDCF6E42854E}"/>
              </a:ext>
            </a:extLst>
          </p:cNvPr>
          <p:cNvSpPr txBox="1"/>
          <p:nvPr/>
        </p:nvSpPr>
        <p:spPr>
          <a:xfrm>
            <a:off x="2905479" y="733996"/>
            <a:ext cx="33330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Broken files size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D616C3-3987-1A4A-E4A2-67F80CDDE43C}"/>
              </a:ext>
            </a:extLst>
          </p:cNvPr>
          <p:cNvSpPr txBox="1"/>
          <p:nvPr/>
        </p:nvSpPr>
        <p:spPr>
          <a:xfrm>
            <a:off x="206488" y="934051"/>
            <a:ext cx="216396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Amount of files,</a:t>
            </a:r>
          </a:p>
          <a:p>
            <a:pPr algn="ctr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logarithmic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33D99D-98B0-092E-959E-AC7959363242}"/>
              </a:ext>
            </a:extLst>
          </p:cNvPr>
          <p:cNvSpPr txBox="1"/>
          <p:nvPr/>
        </p:nvSpPr>
        <p:spPr>
          <a:xfrm>
            <a:off x="7534066" y="5369951"/>
            <a:ext cx="160993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File size,</a:t>
            </a:r>
          </a:p>
          <a:p>
            <a:pPr algn="ctr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logarithmic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CA424D-D7F0-00EB-9FB1-30CE382C8B83}"/>
              </a:ext>
            </a:extLst>
          </p:cNvPr>
          <p:cNvSpPr txBox="1"/>
          <p:nvPr/>
        </p:nvSpPr>
        <p:spPr>
          <a:xfrm>
            <a:off x="4066966" y="1421512"/>
            <a:ext cx="160993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&lt;500 MB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86153F-2814-7A7B-1460-683DF162D4DE}"/>
              </a:ext>
            </a:extLst>
          </p:cNvPr>
          <p:cNvSpPr txBox="1"/>
          <p:nvPr/>
        </p:nvSpPr>
        <p:spPr>
          <a:xfrm>
            <a:off x="5676900" y="1421512"/>
            <a:ext cx="160993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&gt;500 MB</a:t>
            </a:r>
          </a:p>
        </p:txBody>
      </p:sp>
    </p:spTree>
    <p:extLst>
      <p:ext uri="{BB962C8B-B14F-4D97-AF65-F5344CB8AC3E}">
        <p14:creationId xmlns:p14="http://schemas.microsoft.com/office/powerpoint/2010/main" val="898259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D90F20-B79C-F83D-2940-C376E3BF2B4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49680" y="713626"/>
            <a:ext cx="7244640" cy="5669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3"/>
            <a:ext cx="9144000" cy="81147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2023 Summer EOS failure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D616C3-3987-1A4A-E4A2-67F80CDDE43C}"/>
              </a:ext>
            </a:extLst>
          </p:cNvPr>
          <p:cNvSpPr txBox="1"/>
          <p:nvPr/>
        </p:nvSpPr>
        <p:spPr>
          <a:xfrm>
            <a:off x="206488" y="713626"/>
            <a:ext cx="21639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Amount of files,</a:t>
            </a:r>
          </a:p>
          <a:p>
            <a:pPr algn="ctr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logarithmic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33D99D-98B0-092E-959E-AC7959363242}"/>
              </a:ext>
            </a:extLst>
          </p:cNvPr>
          <p:cNvSpPr txBox="1"/>
          <p:nvPr/>
        </p:nvSpPr>
        <p:spPr>
          <a:xfrm>
            <a:off x="7863654" y="6104202"/>
            <a:ext cx="128034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Amount of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86153F-2814-7A7B-1460-683DF162D4DE}"/>
              </a:ext>
            </a:extLst>
          </p:cNvPr>
          <p:cNvSpPr txBox="1"/>
          <p:nvPr/>
        </p:nvSpPr>
        <p:spPr>
          <a:xfrm>
            <a:off x="5029200" y="1332827"/>
            <a:ext cx="188933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 files with 12 replicas were broken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AF79C999-82BD-828E-9529-4A21AF06F7DF}"/>
              </a:ext>
            </a:extLst>
          </p:cNvPr>
          <p:cNvCxnSpPr>
            <a:stCxn id="14" idx="3"/>
          </p:cNvCxnSpPr>
          <p:nvPr/>
        </p:nvCxnSpPr>
        <p:spPr>
          <a:xfrm>
            <a:off x="6918534" y="1840659"/>
            <a:ext cx="307766" cy="2802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176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12046" y="1231083"/>
            <a:ext cx="8226854" cy="5507183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Igor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Pelevanyk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Andrey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Moshkin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Oleg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Rogachevsky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Konstantin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Gertsenberger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Katherin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Shtejer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Alexey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Zhemchugov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Responsible for resources: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Tier-1,Tier-2, EOS: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Valery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CTA Tape library: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Vladimir Trofimov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Govorun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Oksana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Streltsova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Dmitry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Podgainy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Dmitry Belyakov, Aleksandr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Kokorev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Maxim Zuev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NICA cluster: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Ivan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Slepov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DDC cluster: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Ilia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Slepnev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Network: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Andrey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Dolbilov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List of participants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69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is DIRAC?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6" name="Content Placeholder 3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US" sz="2400" dirty="0">
                <a:latin typeface="Segoe UI Light" panose="020B0502040204020203" pitchFamily="34" charset="0"/>
              </a:rPr>
              <a:t>DIRAC </a:t>
            </a:r>
            <a:r>
              <a:rPr lang="en-US" sz="2400" dirty="0" err="1">
                <a:latin typeface="Segoe UI Light" panose="020B0502040204020203" pitchFamily="34" charset="0"/>
              </a:rPr>
              <a:t>Interware</a:t>
            </a:r>
            <a:r>
              <a:rPr lang="en-US" sz="2400" dirty="0">
                <a:latin typeface="Segoe UI Light" panose="020B0502040204020203" pitchFamily="34" charset="0"/>
              </a:rPr>
              <a:t> was chosen as a platform for building distributed computing infrastructure.</a:t>
            </a:r>
          </a:p>
          <a:p>
            <a:pPr marL="36576" indent="0">
              <a:buNone/>
            </a:pPr>
            <a:r>
              <a:rPr lang="en-US" sz="2400" dirty="0">
                <a:latin typeface="Segoe UI Light" panose="020B0502040204020203" pitchFamily="34" charset="0"/>
              </a:rPr>
              <a:t>DIRAC provides all the necessary components to build ad-hoc grid infrastructures </a:t>
            </a:r>
            <a:r>
              <a:rPr lang="en-US" sz="2400" b="1" dirty="0">
                <a:latin typeface="Segoe UI Light" panose="020B0502040204020203" pitchFamily="34" charset="0"/>
              </a:rPr>
              <a:t>interconnecting</a:t>
            </a:r>
            <a:r>
              <a:rPr lang="en-US" sz="2400" dirty="0">
                <a:latin typeface="Segoe UI Light" panose="020B0502040204020203" pitchFamily="34" charset="0"/>
              </a:rPr>
              <a:t> computing resources of different types, allowing </a:t>
            </a:r>
            <a:r>
              <a:rPr lang="en-US" sz="2400" b="1" dirty="0">
                <a:latin typeface="Segoe UI Light" panose="020B0502040204020203" pitchFamily="34" charset="0"/>
              </a:rPr>
              <a:t>interoperability</a:t>
            </a:r>
            <a:r>
              <a:rPr lang="en-US" sz="2400" dirty="0">
                <a:latin typeface="Segoe UI Light" panose="020B0502040204020203" pitchFamily="34" charset="0"/>
              </a:rPr>
              <a:t> and simplifying </a:t>
            </a:r>
            <a:r>
              <a:rPr lang="en-US" sz="2400" b="1" dirty="0">
                <a:latin typeface="Segoe UI Light" panose="020B0502040204020203" pitchFamily="34" charset="0"/>
              </a:rPr>
              <a:t>interfaces</a:t>
            </a:r>
            <a:r>
              <a:rPr lang="en-US" sz="2400" dirty="0">
                <a:latin typeface="Segoe UI Light" panose="020B0502040204020203" pitchFamily="34" charset="0"/>
              </a:rPr>
              <a:t>.  This allows to speak about the DIRAC </a:t>
            </a:r>
            <a:r>
              <a:rPr lang="en-US" sz="2400" b="1" i="1" dirty="0" err="1">
                <a:solidFill>
                  <a:srgbClr val="FF0000"/>
                </a:solidFill>
                <a:latin typeface="Segoe UI Light" panose="020B0502040204020203" pitchFamily="34" charset="0"/>
              </a:rPr>
              <a:t>interware</a:t>
            </a:r>
            <a:r>
              <a:rPr lang="en-US" sz="2400" dirty="0">
                <a:latin typeface="Segoe UI Light" panose="020B0502040204020203" pitchFamily="34" charset="0"/>
              </a:rPr>
              <a:t>.  </a:t>
            </a:r>
          </a:p>
          <a:p>
            <a:pPr marL="0" indent="0">
              <a:buFont typeface="Arial"/>
              <a:buNone/>
            </a:pPr>
            <a:endParaRPr lang="en-US" dirty="0">
              <a:latin typeface="Segoe UI Light" panose="020B0502040204020203" pitchFamily="34" charset="0"/>
            </a:endParaRPr>
          </a:p>
          <a:p>
            <a:pPr marL="0" indent="0">
              <a:buFont typeface="Arial"/>
              <a:buNone/>
            </a:pPr>
            <a:endParaRPr lang="en-US" dirty="0">
              <a:latin typeface="Segoe UI Light" panose="020B0502040204020203" pitchFamily="34" charset="0"/>
            </a:endParaRPr>
          </a:p>
        </p:txBody>
      </p:sp>
      <p:pic>
        <p:nvPicPr>
          <p:cNvPr id="47" name="Picture 36" descr="DIRAC_Overlay_System_D_larg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488" y="3577656"/>
            <a:ext cx="6265711" cy="3073640"/>
          </a:xfrm>
          <a:prstGeom prst="rect">
            <a:avLst/>
          </a:prstGeom>
        </p:spPr>
      </p:pic>
      <p:sp>
        <p:nvSpPr>
          <p:cNvPr id="48" name="Скругленный прямоугольник 47"/>
          <p:cNvSpPr/>
          <p:nvPr/>
        </p:nvSpPr>
        <p:spPr>
          <a:xfrm>
            <a:off x="6360398" y="376855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Web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360398" y="4457684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CLI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360398" y="515444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360398" y="5851388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REST</a:t>
            </a:r>
          </a:p>
        </p:txBody>
      </p:sp>
    </p:spTree>
    <p:extLst>
      <p:ext uri="{BB962C8B-B14F-4D97-AF65-F5344CB8AC3E}">
        <p14:creationId xmlns:p14="http://schemas.microsoft.com/office/powerpoint/2010/main" val="31428996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3"/>
            <a:ext cx="9144000" cy="81147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Summary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457200" y="1032737"/>
            <a:ext cx="8329353" cy="4792525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Distributed Heterogeneous Computing Infrastructure build with DIRAC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is actively used by all NICA experiments: MPD, SPD and BMN.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Since 2019 August 3.24 million jobs were successfully executed. Their execution on a single core would take 2834 years.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Several tools were developed to improve our understanding of the behavior of built distributed  heterogeneous computing infrastructure. 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The use of DIRAC allowed investigation of the reason of summer EOS failure.</a:t>
            </a:r>
            <a:b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6576" indent="0">
              <a:buNone/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414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3"/>
            <a:ext cx="9144000" cy="81147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Publications and talks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90945" y="1563825"/>
            <a:ext cx="8329353" cy="4792525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Segoe UI Light" panose="020B0502040204020203" pitchFamily="34" charset="0"/>
              </a:rPr>
              <a:t>There are 44 different publications. Full list may be seen on </a:t>
            </a:r>
            <a:r>
              <a:rPr lang="en-US" sz="2400" i="1" dirty="0">
                <a:latin typeface="Segoe UI Light" panose="020B0502040204020203" pitchFamily="34" charset="0"/>
              </a:rPr>
              <a:t>pin.jinr.ru</a:t>
            </a:r>
            <a:r>
              <a:rPr lang="en-US" sz="2400" dirty="0">
                <a:latin typeface="Segoe UI Light" panose="020B0502040204020203" pitchFamily="34" charset="0"/>
              </a:rPr>
              <a:t> or </a:t>
            </a:r>
            <a:r>
              <a:rPr lang="en-US" sz="2400" i="1" dirty="0">
                <a:latin typeface="Segoe UI Light" panose="020B0502040204020203" pitchFamily="34" charset="0"/>
              </a:rPr>
              <a:t>scopus.com</a:t>
            </a:r>
            <a:r>
              <a:rPr lang="en-US" sz="2400" dirty="0">
                <a:latin typeface="Segoe UI Light" panose="020B0502040204020203" pitchFamily="34" charset="0"/>
              </a:rPr>
              <a:t>.</a:t>
            </a:r>
          </a:p>
          <a:p>
            <a:r>
              <a:rPr lang="en-US" sz="2400" dirty="0">
                <a:latin typeface="Segoe UI Light" panose="020B0502040204020203" pitchFamily="34" charset="0"/>
              </a:rPr>
              <a:t>37 of them indexed in Scopus. 15 of them published since 2021 (including).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More than 25 talks for since 2021 (including). 19 of them – were presented personally. </a:t>
            </a:r>
          </a:p>
          <a:p>
            <a:pPr marL="36576" indent="0">
              <a:buNone/>
            </a:pPr>
            <a:endParaRPr lang="en-US" sz="2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04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Scopus publications 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663688" y="988983"/>
            <a:ext cx="8480312" cy="556421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Baginyan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A., Balandin, A.,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Balashov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N.,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Dolbilov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Gavrish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Golunov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A., Gromova, N.,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Kashunin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Korenkov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V.,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Kutovskiy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N.,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Mitsyn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V.,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Pelevanyuk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Podgainy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D.,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Streltsova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O.,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Strizh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T., Trofimov, V., Vorontsov, A.,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Voytishin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N., &amp; Zuev, M. (2021). CURRENT STATUS of the MICC: AN OVERVIEW. CEUR Workshop Proceedings, 3041.</a:t>
            </a:r>
            <a:endParaRPr lang="ru-RU" sz="1400" kern="100" dirty="0">
              <a:effectLst/>
              <a:latin typeface="Liberation Serif"/>
              <a:ea typeface="AR PL SungtiL GB"/>
              <a:cs typeface="Lohit Devanagari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Kutovskiy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N.,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Pelevanyuk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I., &amp;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Zaborov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D. (2021). USING DISTRIBUTED CLOUDS for SCIENTIFIC COMPUTING. CEUR Workshop Proceedings, 3041.</a:t>
            </a:r>
            <a:endParaRPr lang="ru-RU" sz="1400" kern="100" dirty="0">
              <a:effectLst/>
              <a:latin typeface="Liberation Serif"/>
              <a:ea typeface="AR PL SungtiL GB"/>
              <a:cs typeface="Lohit Devanagari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Belov, S.,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Ilina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Javadzade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J.,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Kadochnikov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Korenkov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V.,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Pelevanyuk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I., Semenov, R.,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Tarabrin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V., &amp;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Zrelov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P. (2021). ANALYTICAL PLATFORM for SOCIO-ECONOMIC STUDIES. CEUR Workshop Proceedings, 3041.</a:t>
            </a:r>
            <a:endParaRPr lang="ru-RU" sz="1400" kern="100" dirty="0">
              <a:effectLst/>
              <a:latin typeface="Liberation Serif"/>
              <a:ea typeface="AR PL SungtiL GB"/>
              <a:cs typeface="Lohit Devanagari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Guskov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Akopov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N., Movsisyan, A.,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Shulyakovsky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R.,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Korjik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M. V.,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Lobko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 S., Makarenko, V. V., Solin, A. A., Solin, A. V., Kuleshov, S., Zamora, J., Chen, L., Shi-Hai, J., Pei-Yu, L., Xiao-Mei, L., Jin-Xin, S., Hao, S., Peng-Fei, S., Yun-Yu, Z., …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Sisakyan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 N. (2021). Conceptual design of the Spin Physics Detector. In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arXiv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. https://doi.org/10.48550/arxiv.2102.00442</a:t>
            </a:r>
            <a:endParaRPr lang="ru-RU" sz="1400" kern="100" dirty="0">
              <a:effectLst/>
              <a:latin typeface="Liberation Serif"/>
              <a:ea typeface="AR PL SungtiL GB"/>
              <a:cs typeface="Lohit Devanagari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Balashov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N.,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Kuprikov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Kutovskiy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N.,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Makhalkin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Mazhitova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Y.,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Pelevanyuk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I., &amp; Semenov, R. (2021). JINR DISTRIBUTED INFORMATION and COMPUTING ENVIRONMENT: PARTICIPANTS, FEATURES and CHALLENGES. CEUR Workshop Proceedings, 3041.</a:t>
            </a:r>
            <a:endParaRPr lang="ru-RU" sz="1400" kern="100" dirty="0">
              <a:effectLst/>
              <a:latin typeface="Liberation Serif"/>
              <a:ea typeface="AR PL SungtiL GB"/>
              <a:cs typeface="Lohit Devanagari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Moshkin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Pelevanyuk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I., &amp;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Rogachevskiy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O. (2021). DESIGN and DEVELOPMENT of APPLICATION SOFTWARE for the MPD DISTRIBUTED COMPUTING INFRASTRUCTURE. CEUR Workshop Proceedings, 3041.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Kutovskiy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N.,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Mitsyn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V.,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Moshkin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Pelevanyuk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Podgayny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D.,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Rogachevsky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O.,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Shchinov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B., Trofimov, V., &amp;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Tsaregorodtsev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 (2021). Integration of Distributed Heterogeneous Computing Resources for the MPD Experiment with DIRAC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Interware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. Physics of Particles and Nuclei, 52(4). https://doi.org/10.1134/S1063779621040419</a:t>
            </a:r>
            <a:endParaRPr lang="ru-RU" sz="1400" kern="100" dirty="0">
              <a:effectLst/>
              <a:latin typeface="Liberation Serif"/>
              <a:ea typeface="AR PL SungtiL GB"/>
              <a:cs typeface="Lohit Devanagari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Pelevanyuk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 (2021). Performance evaluation of computing resources with DIRAC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interware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. AIP Conference Proceedings, 2377. https://doi.org/10.1063/5.0064778</a:t>
            </a:r>
            <a:endParaRPr lang="ru-RU" sz="1400" kern="100" dirty="0">
              <a:effectLst/>
              <a:latin typeface="Liberation Serif"/>
              <a:ea typeface="AR PL SungtiL GB"/>
              <a:cs typeface="Lohit Devanagari"/>
            </a:endParaRPr>
          </a:p>
          <a:p>
            <a:pPr lvl="0">
              <a:tabLst>
                <a:tab pos="457200" algn="l"/>
              </a:tabLst>
            </a:pPr>
            <a:endParaRPr lang="ru-RU" sz="1400" kern="100" dirty="0">
              <a:effectLst/>
              <a:latin typeface="Liberation Serif"/>
              <a:ea typeface="AR PL SungtiL GB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6915360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Scopus publications 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663688" y="988984"/>
            <a:ext cx="8480312" cy="482797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Balashov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N. A.,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Kutovskiy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N. A.,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Makhalkin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 N.,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Mazhitova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Y.,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Pelevanyuk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 S., &amp; Semenov, R. N. (2021). Distributed information and computing infrastructure of JINR member states’ organizations. AIP Conference Proceedings, 2377. https://doi.org/10.1063/5.0063809</a:t>
            </a:r>
            <a:endParaRPr lang="ru-RU" sz="1400" kern="100" dirty="0">
              <a:effectLst/>
              <a:latin typeface="Liberation Serif"/>
              <a:ea typeface="AR PL SungtiL GB"/>
              <a:cs typeface="Lohit Devanagari"/>
            </a:endParaRPr>
          </a:p>
          <a:p>
            <a:pPr marL="342900" lvl="0" indent="-342900"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Pelevanyuk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I., &amp;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Tsaregorodtsev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 (2022). DIRAC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Interware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 as a Service for High-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Thoughput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 Computing in JINR. Physics of Particles and Nuclei Letters, 19(5). https://doi.org/10.1134/S1547477122050338</a:t>
            </a:r>
            <a:endParaRPr lang="ru-RU" sz="1400" kern="100" dirty="0">
              <a:effectLst/>
              <a:latin typeface="Liberation Serif"/>
              <a:ea typeface="AR PL SungtiL GB"/>
              <a:cs typeface="Lohit Devanagari"/>
            </a:endParaRPr>
          </a:p>
          <a:p>
            <a:pPr marL="342900" lvl="0" indent="-342900"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Belov, S. D.,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Filozova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 A.,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Gavrilenko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Y. E.,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Ilina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 V.,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Javadzade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J. N.,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Kadochnikov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 S.,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Korenkov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V. V.,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Pelevanyuk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 S.,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Priakhina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D. I., Semenov, R. N.,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Tarabrin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V. А., &amp;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Zrelov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P. V. (2022). Methods and algorithms of the analytical platform for analyzing the labor market and the compliance of the higher education system with market needs. Proceedings of Science, 429.</a:t>
            </a:r>
            <a:endParaRPr lang="ru-RU" sz="1400" kern="100" dirty="0">
              <a:effectLst/>
              <a:latin typeface="Liberation Serif"/>
              <a:ea typeface="AR PL SungtiL GB"/>
              <a:cs typeface="Lohit Devanagari"/>
            </a:endParaRPr>
          </a:p>
          <a:p>
            <a:pPr marL="342900" lvl="0" indent="-342900"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Korenkov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V.,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Pelevanyuk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I., &amp;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Tsaregorodtsev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 (2023). DIRAC at JINR as a general purpose system for massive computations. Journal of Physics: Conference Series, 2438(1). https://doi.org/10.1088/1742-6596/2438/1/012029</a:t>
            </a:r>
            <a:endParaRPr lang="ru-RU" sz="1400" kern="100" dirty="0">
              <a:effectLst/>
              <a:latin typeface="Liberation Serif"/>
              <a:ea typeface="AR PL SungtiL GB"/>
              <a:cs typeface="Lohit Devanagari"/>
            </a:endParaRPr>
          </a:p>
          <a:p>
            <a:pPr marL="342900" lvl="0" indent="-342900"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Afanasiev, S.,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Agakishiev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G.,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Aleksandrov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E.,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Aleksandrov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I., Alekseev, P.,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Alishina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K., Atkin, E.,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Aushev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T.,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Babkin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V.,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Balashov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N., Baranov, A., Baranov, A., Baranov, D., Baranova, N.,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Barbashina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N.,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Baznat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M.,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Bazylev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S., Belov, M.,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Blau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D., … Zuev, M. (2023). Production of π + and K+ mesons in argon-nucleus interactions at 3.2 A GeV. Journal of High Energy Physics, 2023(7). https://doi.org/10.1007/JHEP07(2023)174</a:t>
            </a:r>
            <a:endParaRPr lang="ru-RU" sz="1400" kern="100" dirty="0">
              <a:effectLst/>
              <a:latin typeface="Liberation Serif"/>
              <a:ea typeface="AR PL SungtiL GB"/>
              <a:cs typeface="Lohit Devanagari"/>
            </a:endParaRPr>
          </a:p>
          <a:p>
            <a:pPr marL="342900" lvl="0" indent="-342900"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Ilina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A. V., &amp;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Pelevanyuk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 S. (2023). System for Planning and Logging Excursions at JINR. Physics of Particles and Nuclei Letters, 20(5). https://doi.org/10.1134/S1547477123050382</a:t>
            </a:r>
            <a:endParaRPr lang="ru-RU" sz="1400" kern="100" dirty="0">
              <a:effectLst/>
              <a:latin typeface="Liberation Serif"/>
              <a:ea typeface="AR PL SungtiL GB"/>
              <a:cs typeface="Lohit Devanagari"/>
            </a:endParaRPr>
          </a:p>
          <a:p>
            <a:pPr marL="342900" lvl="0" indent="-342900"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Pelevanyuk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I. S., &amp; </a:t>
            </a:r>
            <a:r>
              <a:rPr lang="en-US" sz="1400" kern="100" dirty="0" err="1">
                <a:effectLst/>
                <a:latin typeface="Liberation Serif"/>
                <a:ea typeface="AR PL SungtiL GB"/>
                <a:cs typeface="Lohit Devanagari"/>
              </a:rPr>
              <a:t>Campis</a:t>
            </a:r>
            <a:r>
              <a:rPr lang="en-US" sz="1400" kern="100" dirty="0">
                <a:effectLst/>
                <a:latin typeface="Liberation Serif"/>
                <a:ea typeface="AR PL SungtiL GB"/>
                <a:cs typeface="Lohit Devanagari"/>
              </a:rPr>
              <a:t>, D. (2023). Simulation of Job Execution in Distributed Heterogeneous Computing Infrastructures. Physics of Particles and Nuclei Letters, 20(5). https://doi.org/10.1134/S1547477123050618</a:t>
            </a:r>
            <a:endParaRPr lang="ru-RU" sz="1400" kern="100" dirty="0">
              <a:effectLst/>
              <a:latin typeface="Liberation Serif"/>
              <a:ea typeface="AR PL SungtiL GB"/>
              <a:cs typeface="Lohit Devanagari"/>
            </a:endParaRPr>
          </a:p>
          <a:p>
            <a:pPr marL="342900" lvl="0" indent="-342900">
              <a:buFont typeface="+mj-lt"/>
              <a:buAutoNum type="arabicPeriod" startAt="9"/>
              <a:tabLst>
                <a:tab pos="457200" algn="l"/>
              </a:tabLst>
            </a:pPr>
            <a:endParaRPr lang="ru-RU" sz="1400" kern="100" dirty="0">
              <a:effectLst/>
              <a:latin typeface="Liberation Serif"/>
              <a:ea typeface="AR PL SungtiL GB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475841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Talks 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663688" y="988984"/>
            <a:ext cx="8289812" cy="536736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 algn="just">
              <a:buFont typeface="+mj-lt"/>
              <a:buAutoNum type="arabicPeriod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ПКК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по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частицам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 (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постер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) –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Distributed heterogeneous computing infrastructure for the MPD experiment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AYSS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Alushta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 2023 –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BM@N Run 8 raw data production on distributed infrastructure with DIRAC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GRID 2023 –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BM@N Run 8 data reconstruction on a distributed infrastructure with DIRAC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GRID 2023 –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Automated Analysis and Monitoring of Scientific HTC Jobs on Distributed Heterogeneous Computing Resources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Anna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Ilina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 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GRID 2023 –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JINR grid infrastructure: status and plans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Tatiana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Strizh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GRID 2023 –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Changes and challenges at the JINR and its Member states cloud infrastructures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Nikolay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Kutovskiy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AYSS 2023 Conference –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BM@N Run 8 data production on a distributed infrastructure with DIRAC,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DIRAC/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Rucio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 Users’ Workshop 2023 – DIRAC@JINR,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MPD 12th Collaboration Meeting –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DIRAC based MPD mass production and its automatization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BM@N 11th Collaboration Meeting –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BM@N distributed computing status and analytic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Analysis &amp; Software Meeting of the BM@N Experiment –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Status of BM@N Mass Data Production for Run 8 using DIRAC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BM@N 10th Collaboration Meeting –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BM@N Mass Data Production on distributed infrastructure for Run 8 using DIRAC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AYSS 2022, Dubna,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Simulation of job execution in distributed heterogeneous computing infrastructures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2194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Talks 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663688" y="988984"/>
            <a:ext cx="8289812" cy="536736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 algn="just">
              <a:buFont typeface="+mj-lt"/>
              <a:buAutoNum type="arabicPeriod" startAt="14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AYSS 2022, Dubna,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 for planning and logging excursions at JINR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Ilina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 startAt="14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DIRAC Users Workshop 2022,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DIRAC@JINR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I.Pelevanyuk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A.Tsaregorodtsev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 startAt="14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BM@N collaboration meeting 2022,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BM@N mass data production on the distributed computing infrastructure with DIRAC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Gertsenberger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 startAt="14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DLCP 2022, Dubna,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Analytical platform for intellectual </a:t>
            </a:r>
            <a:r>
              <a:rPr lang="en-US" sz="1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labour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market analysis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Ilina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I.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 startAt="14"/>
            </a:pPr>
            <a:r>
              <a:rPr lang="ru-RU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ПаВТ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2022, Дубна, </a:t>
            </a:r>
            <a:r>
              <a:rPr lang="ru-RU" sz="1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использования объединённой суперкомпьютерной инфраструктуры для генерации и реконструкции событий эксперимента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MPD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А. Мошкин, И. </a:t>
            </a:r>
            <a:r>
              <a:rPr lang="ru-RU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Пелеванюк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 startAt="14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GRID 2021, Dubna,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Design and development of application software for MPD distributed computing infrastructure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 startAt="14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GRID 2021, Dubna,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The use of distributed clouds for scientific computing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 startAt="14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SCD 2021, Moscow,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Approaches, services, and monitoring in a distributed heterogeneous computational environment for the MPD experiment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 startAt="14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WNSSC 2021, Sofia,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Use of distributed resources from the performance perspective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Pelevanyuk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 startAt="14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AYSS 2021, Almaty,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DIRAC </a:t>
            </a:r>
            <a:r>
              <a:rPr lang="en-US" sz="1400" b="1" kern="10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Interware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 as a service for high-</a:t>
            </a:r>
            <a:r>
              <a:rPr lang="en-US" sz="1400" b="1" kern="10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thoughput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 computing in JINR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I.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 et al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 startAt="14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DIRAC Users’ Workshop 2021,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DIRAC@JINR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I.Pelevanyuk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A.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Tsaregorodtsev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342900" lvl="0" indent="-342900" algn="just">
              <a:buFont typeface="+mj-lt"/>
              <a:buAutoNum type="arabicPeriod" startAt="14"/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ITTMM 2021, RUDN, </a:t>
            </a:r>
            <a:r>
              <a:rPr lang="en-US" sz="1400" b="1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Estimating processors performance with HEP workload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, </a:t>
            </a:r>
            <a:r>
              <a:rPr lang="en-US" sz="1400" u="sng" kern="10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I.Pelevanyuk</a:t>
            </a:r>
            <a:endParaRPr lang="ru-RU" sz="1400" kern="10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842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History of DIRAC at JINR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06488" y="1098253"/>
            <a:ext cx="8726868" cy="558497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2013</a:t>
            </a:r>
            <a:r>
              <a:rPr lang="en-US" sz="2000" dirty="0">
                <a:latin typeface="Segoe UI Light" panose="020B0502040204020203" pitchFamily="34" charset="0"/>
              </a:rPr>
              <a:t> – Development of monitoring system for BES-III installation. First tries to setup and configure DIRAC infrastructure. 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2017</a:t>
            </a:r>
            <a:r>
              <a:rPr lang="en-US" sz="2000" dirty="0">
                <a:latin typeface="Segoe UI Light" panose="020B0502040204020203" pitchFamily="34" charset="0"/>
              </a:rPr>
              <a:t> – DIRAC </a:t>
            </a:r>
            <a:r>
              <a:rPr lang="en-US" sz="2000" dirty="0" err="1">
                <a:latin typeface="Segoe UI Light" panose="020B0502040204020203" pitchFamily="34" charset="0"/>
              </a:rPr>
              <a:t>Interware</a:t>
            </a:r>
            <a:r>
              <a:rPr lang="en-US" sz="2000" dirty="0">
                <a:latin typeface="Segoe UI Light" panose="020B0502040204020203" pitchFamily="34" charset="0"/>
              </a:rPr>
              <a:t> installed; basic configuration done. Used for educational purposes. </a:t>
            </a:r>
            <a:r>
              <a:rPr lang="en-US" sz="2000" b="1" dirty="0" err="1">
                <a:latin typeface="Segoe UI Light" panose="020B0502040204020203" pitchFamily="34" charset="0"/>
              </a:rPr>
              <a:t>dCache</a:t>
            </a:r>
            <a:r>
              <a:rPr lang="en-US" sz="2000" dirty="0">
                <a:latin typeface="Segoe UI Light" panose="020B0502040204020203" pitchFamily="34" charset="0"/>
              </a:rPr>
              <a:t> storage integrated, </a:t>
            </a:r>
            <a:r>
              <a:rPr lang="en-US" sz="2000" b="1" dirty="0">
                <a:latin typeface="Segoe UI Light" panose="020B0502040204020203" pitchFamily="34" charset="0"/>
              </a:rPr>
              <a:t>Tier2</a:t>
            </a:r>
            <a:r>
              <a:rPr lang="en-US" sz="2000" dirty="0">
                <a:latin typeface="Segoe UI Light" panose="020B0502040204020203" pitchFamily="34" charset="0"/>
              </a:rPr>
              <a:t> integrated.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2018</a:t>
            </a:r>
            <a:r>
              <a:rPr lang="en-US" sz="2000" dirty="0">
                <a:latin typeface="Segoe UI Light" panose="020B0502040204020203" pitchFamily="34" charset="0"/>
              </a:rPr>
              <a:t> – </a:t>
            </a:r>
            <a:r>
              <a:rPr lang="en-US" sz="2000" b="1" dirty="0" err="1">
                <a:latin typeface="Segoe UI Light" panose="020B0502040204020203" pitchFamily="34" charset="0"/>
              </a:rPr>
              <a:t>HybriLIT</a:t>
            </a:r>
            <a:r>
              <a:rPr lang="en-US" sz="2000" dirty="0">
                <a:latin typeface="Segoe UI Light" panose="020B0502040204020203" pitchFamily="34" charset="0"/>
              </a:rPr>
              <a:t> integrated. </a:t>
            </a:r>
            <a:r>
              <a:rPr lang="en-US" sz="2000" b="1" dirty="0">
                <a:latin typeface="Segoe UI Light" panose="020B0502040204020203" pitchFamily="34" charset="0"/>
              </a:rPr>
              <a:t>JINR cloud </a:t>
            </a:r>
            <a:r>
              <a:rPr lang="en-US" sz="2000" dirty="0">
                <a:latin typeface="Segoe UI Light" panose="020B0502040204020203" pitchFamily="34" charset="0"/>
              </a:rPr>
              <a:t>integrated using OCCI protocol. Tests of full cycle of Monte-Carlo for </a:t>
            </a:r>
            <a:r>
              <a:rPr lang="en-US" sz="2000" b="1" dirty="0">
                <a:latin typeface="Segoe UI Light" panose="020B0502040204020203" pitchFamily="34" charset="0"/>
              </a:rPr>
              <a:t>BM@N</a:t>
            </a:r>
            <a:r>
              <a:rPr lang="en-US" sz="2000" dirty="0">
                <a:latin typeface="Segoe UI Light" panose="020B0502040204020203" pitchFamily="34" charset="0"/>
              </a:rPr>
              <a:t> were performed.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2019</a:t>
            </a:r>
            <a:r>
              <a:rPr lang="en-US" sz="2000" dirty="0">
                <a:latin typeface="Segoe UI Light" panose="020B0502040204020203" pitchFamily="34" charset="0"/>
              </a:rPr>
              <a:t> – </a:t>
            </a:r>
            <a:r>
              <a:rPr lang="en-US" sz="2000" b="1" dirty="0">
                <a:latin typeface="Segoe UI Light" panose="020B0502040204020203" pitchFamily="34" charset="0"/>
              </a:rPr>
              <a:t>Clouds</a:t>
            </a:r>
            <a:r>
              <a:rPr lang="en-US" sz="2000" dirty="0">
                <a:latin typeface="Segoe UI Light" panose="020B0502040204020203" pitchFamily="34" charset="0"/>
              </a:rPr>
              <a:t> of JINR Member-States integrated by module developed in JINR. </a:t>
            </a:r>
            <a:r>
              <a:rPr lang="en-US" sz="2000" b="1" dirty="0">
                <a:latin typeface="Segoe UI Light" panose="020B0502040204020203" pitchFamily="34" charset="0"/>
              </a:rPr>
              <a:t>MPD</a:t>
            </a:r>
            <a:r>
              <a:rPr lang="en-US" sz="2000" dirty="0">
                <a:latin typeface="Segoe UI Light" panose="020B0502040204020203" pitchFamily="34" charset="0"/>
              </a:rPr>
              <a:t> starts using DIRAC for massive Monte-Carlo production. </a:t>
            </a:r>
            <a:r>
              <a:rPr lang="en-US" sz="2000" b="1" dirty="0">
                <a:latin typeface="Segoe UI Light" panose="020B0502040204020203" pitchFamily="34" charset="0"/>
              </a:rPr>
              <a:t>Tier1, </a:t>
            </a:r>
            <a:r>
              <a:rPr lang="en-US" sz="2000" b="1" dirty="0" err="1">
                <a:latin typeface="Segoe UI Light" panose="020B0502040204020203" pitchFamily="34" charset="0"/>
              </a:rPr>
              <a:t>Govorun</a:t>
            </a:r>
            <a:r>
              <a:rPr lang="en-US" sz="2000" dirty="0">
                <a:latin typeface="Segoe UI Light" panose="020B0502040204020203" pitchFamily="34" charset="0"/>
              </a:rPr>
              <a:t> and </a:t>
            </a:r>
            <a:r>
              <a:rPr lang="en-US" sz="2000" b="1" dirty="0">
                <a:latin typeface="Segoe UI Light" panose="020B0502040204020203" pitchFamily="34" charset="0"/>
              </a:rPr>
              <a:t>EOS</a:t>
            </a:r>
            <a:r>
              <a:rPr lang="en-US" sz="2000" dirty="0">
                <a:latin typeface="Segoe UI Light" panose="020B0502040204020203" pitchFamily="34" charset="0"/>
              </a:rPr>
              <a:t> integrated in DIRAC.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2020</a:t>
            </a:r>
            <a:r>
              <a:rPr lang="en-US" sz="2000" dirty="0">
                <a:latin typeface="Segoe UI Light" panose="020B0502040204020203" pitchFamily="34" charset="0"/>
              </a:rPr>
              <a:t> – </a:t>
            </a:r>
            <a:r>
              <a:rPr lang="en-US" sz="2000" b="1" dirty="0" err="1">
                <a:latin typeface="Segoe UI Light" panose="020B0502040204020203" pitchFamily="34" charset="0"/>
              </a:rPr>
              <a:t>Folding@Home</a:t>
            </a:r>
            <a:r>
              <a:rPr lang="en-US" sz="2000" b="1" dirty="0">
                <a:latin typeface="Segoe UI Light" panose="020B0502040204020203" pitchFamily="34" charset="0"/>
              </a:rPr>
              <a:t> </a:t>
            </a:r>
            <a:r>
              <a:rPr lang="en-US" sz="2000" dirty="0">
                <a:latin typeface="Segoe UI Light" panose="020B0502040204020203" pitchFamily="34" charset="0"/>
              </a:rPr>
              <a:t>jobs submitted to clouds via DIRAC. </a:t>
            </a:r>
            <a:r>
              <a:rPr lang="en-US" sz="2000" b="1" dirty="0">
                <a:latin typeface="Segoe UI Light" panose="020B0502040204020203" pitchFamily="34" charset="0"/>
              </a:rPr>
              <a:t>Baikal-GVD</a:t>
            </a:r>
            <a:r>
              <a:rPr lang="en-US" sz="2000" dirty="0">
                <a:latin typeface="Segoe UI Light" panose="020B0502040204020203" pitchFamily="34" charset="0"/>
              </a:rPr>
              <a:t> jobs submitted to JINR and PRUE clouds. 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2021</a:t>
            </a:r>
            <a:r>
              <a:rPr lang="en-US" sz="2000" dirty="0">
                <a:latin typeface="Segoe UI Light" panose="020B0502040204020203" pitchFamily="34" charset="0"/>
              </a:rPr>
              <a:t> – First tests for </a:t>
            </a:r>
            <a:r>
              <a:rPr lang="en-US" sz="2000" b="1" dirty="0">
                <a:latin typeface="Segoe UI Light" panose="020B0502040204020203" pitchFamily="34" charset="0"/>
              </a:rPr>
              <a:t>SPD</a:t>
            </a:r>
            <a:r>
              <a:rPr lang="en-US" sz="2000" dirty="0">
                <a:latin typeface="Segoe UI Light" panose="020B0502040204020203" pitchFamily="34" charset="0"/>
              </a:rPr>
              <a:t> Monte-Carlo successfully done. First million jobs done!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2022</a:t>
            </a:r>
            <a:r>
              <a:rPr lang="en-US" sz="2000" dirty="0">
                <a:latin typeface="Segoe UI Light" panose="020B0502040204020203" pitchFamily="34" charset="0"/>
              </a:rPr>
              <a:t>– Total </a:t>
            </a:r>
            <a:r>
              <a:rPr lang="en-US" sz="2000" dirty="0" err="1">
                <a:latin typeface="Segoe UI Light" panose="020B0502040204020203" pitchFamily="34" charset="0"/>
              </a:rPr>
              <a:t>walltime</a:t>
            </a:r>
            <a:r>
              <a:rPr lang="en-US" sz="2000" dirty="0">
                <a:latin typeface="Segoe UI Light" panose="020B0502040204020203" pitchFamily="34" charset="0"/>
              </a:rPr>
              <a:t> exceeds 1000 years. DIRAC in JINR updated to use Python 3. 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2023</a:t>
            </a:r>
            <a:r>
              <a:rPr lang="en-US" sz="2000" dirty="0">
                <a:latin typeface="Segoe UI Light" panose="020B0502040204020203" pitchFamily="34" charset="0"/>
              </a:rPr>
              <a:t> – Full BM@N data processing for Run 8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951734-5850-478B-A829-0EF0D974F137}"/>
              </a:ext>
            </a:extLst>
          </p:cNvPr>
          <p:cNvCxnSpPr>
            <a:cxnSpLocks/>
          </p:cNvCxnSpPr>
          <p:nvPr/>
        </p:nvCxnSpPr>
        <p:spPr>
          <a:xfrm flipH="1">
            <a:off x="133324" y="2252674"/>
            <a:ext cx="8877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063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1. Single system for all aspects of computing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81237" y="1837927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User Interface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90444" y="2617707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249" y="3511774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Workload management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44439" y="3511773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Data management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3249" y="4251352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Integration tools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44441" y="4250236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File Catalog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44438" y="4988699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Metadata management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227642" y="581091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Accounting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53248" y="4988699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Workflow management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44438" y="581091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Management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4196" y="1687484"/>
            <a:ext cx="8570422" cy="4862945"/>
          </a:xfrm>
          <a:prstGeom prst="roundRect">
            <a:avLst>
              <a:gd name="adj" fmla="val 7778"/>
            </a:avLst>
          </a:prstGeom>
          <a:noFill/>
          <a:ln w="3810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033E4C-8C21-4384-8BD4-110180A9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94" y="1812284"/>
            <a:ext cx="2016882" cy="6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4910442" y="2652659"/>
            <a:ext cx="346878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Central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814158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642" y="1588093"/>
            <a:ext cx="6766560" cy="5269907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2. Good performance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759681" y="4114800"/>
            <a:ext cx="196284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2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13" t="25697" r="19841" b="5873"/>
          <a:stretch/>
        </p:blipFill>
        <p:spPr>
          <a:xfrm>
            <a:off x="907417" y="1454550"/>
            <a:ext cx="7619782" cy="4750122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7912" y="5892615"/>
            <a:ext cx="884668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3. Active users and developers community</a:t>
            </a:r>
          </a:p>
        </p:txBody>
      </p:sp>
    </p:spTree>
    <p:extLst>
      <p:ext uri="{BB962C8B-B14F-4D97-AF65-F5344CB8AC3E}">
        <p14:creationId xmlns:p14="http://schemas.microsoft.com/office/powerpoint/2010/main" val="847165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Скругленный прямоугольник 81">
            <a:extLst>
              <a:ext uri="{FF2B5EF4-FFF2-40B4-BE49-F238E27FC236}">
                <a16:creationId xmlns:a16="http://schemas.microsoft.com/office/drawing/2014/main" id="{2D2623D4-7D3C-1E51-56D7-B0295078A73D}"/>
              </a:ext>
            </a:extLst>
          </p:cNvPr>
          <p:cNvSpPr/>
          <p:nvPr/>
        </p:nvSpPr>
        <p:spPr>
          <a:xfrm>
            <a:off x="6267127" y="3171427"/>
            <a:ext cx="2063515" cy="3308045"/>
          </a:xfrm>
          <a:prstGeom prst="roundRect">
            <a:avLst>
              <a:gd name="adj" fmla="val 6656"/>
            </a:avLst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-1542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was done in JINR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FDBEB16-DE29-F01B-ED47-9834A2EEDC38}"/>
              </a:ext>
            </a:extLst>
          </p:cNvPr>
          <p:cNvGrpSpPr/>
          <p:nvPr/>
        </p:nvGrpSpPr>
        <p:grpSpPr>
          <a:xfrm>
            <a:off x="4251912" y="3192423"/>
            <a:ext cx="960581" cy="1273088"/>
            <a:chOff x="4590326" y="9284375"/>
            <a:chExt cx="842975" cy="1094710"/>
          </a:xfrm>
        </p:grpSpPr>
        <p:pic>
          <p:nvPicPr>
            <p:cNvPr id="124" name="Picture 3">
              <a:extLst>
                <a:ext uri="{FF2B5EF4-FFF2-40B4-BE49-F238E27FC236}">
                  <a16:creationId xmlns:a16="http://schemas.microsoft.com/office/drawing/2014/main" id="{A33B3217-5EA1-E4C1-E4F6-7C7537DC1A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" t="10195" r="75605" b="11467"/>
            <a:stretch/>
          </p:blipFill>
          <p:spPr bwMode="auto">
            <a:xfrm>
              <a:off x="4590326" y="9535096"/>
              <a:ext cx="819239" cy="843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5" name="Прямоугольник 124">
              <a:extLst>
                <a:ext uri="{FF2B5EF4-FFF2-40B4-BE49-F238E27FC236}">
                  <a16:creationId xmlns:a16="http://schemas.microsoft.com/office/drawing/2014/main" id="{15C28025-70A6-8874-143E-71ACAC9C5A9A}"/>
                </a:ext>
              </a:extLst>
            </p:cNvPr>
            <p:cNvSpPr/>
            <p:nvPr/>
          </p:nvSpPr>
          <p:spPr>
            <a:xfrm>
              <a:off x="4597989" y="9321909"/>
              <a:ext cx="811577" cy="1057176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847D6F22-DCF7-82FE-F3C4-557CFDCDBB15}"/>
                </a:ext>
              </a:extLst>
            </p:cNvPr>
            <p:cNvSpPr txBox="1"/>
            <p:nvPr/>
          </p:nvSpPr>
          <p:spPr>
            <a:xfrm>
              <a:off x="4602356" y="9284375"/>
              <a:ext cx="830945" cy="30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Tier-1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30B67B1-3677-6902-B4B4-BC903D7256E5}"/>
              </a:ext>
            </a:extLst>
          </p:cNvPr>
          <p:cNvGrpSpPr/>
          <p:nvPr/>
        </p:nvGrpSpPr>
        <p:grpSpPr>
          <a:xfrm>
            <a:off x="5270639" y="3188317"/>
            <a:ext cx="929208" cy="1277192"/>
            <a:chOff x="5629442" y="9284375"/>
            <a:chExt cx="815443" cy="1098239"/>
          </a:xfrm>
        </p:grpSpPr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5605A3D9-9E9D-3981-5CF9-A63AEA2078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7" t="9644" r="50706" b="11467"/>
            <a:stretch/>
          </p:blipFill>
          <p:spPr bwMode="auto">
            <a:xfrm>
              <a:off x="5629442" y="9535096"/>
              <a:ext cx="815442" cy="84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3000DA13-F57B-25E6-B1FB-F7E046E41F4E}"/>
                </a:ext>
              </a:extLst>
            </p:cNvPr>
            <p:cNvGrpSpPr/>
            <p:nvPr/>
          </p:nvGrpSpPr>
          <p:grpSpPr>
            <a:xfrm>
              <a:off x="5629914" y="9284375"/>
              <a:ext cx="814971" cy="1098239"/>
              <a:chOff x="4597990" y="9284375"/>
              <a:chExt cx="814971" cy="1098239"/>
            </a:xfrm>
          </p:grpSpPr>
          <p:sp>
            <p:nvSpPr>
              <p:cNvPr id="122" name="Прямоугольник 121">
                <a:extLst>
                  <a:ext uri="{FF2B5EF4-FFF2-40B4-BE49-F238E27FC236}">
                    <a16:creationId xmlns:a16="http://schemas.microsoft.com/office/drawing/2014/main" id="{86DF0784-D8A0-F781-41A0-86A94343976F}"/>
                  </a:ext>
                </a:extLst>
              </p:cNvPr>
              <p:cNvSpPr/>
              <p:nvPr/>
            </p:nvSpPr>
            <p:spPr>
              <a:xfrm>
                <a:off x="4597990" y="9321909"/>
                <a:ext cx="814971" cy="1060705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75D5D861-C8A0-A1B1-B81B-84A2FDD3FB5D}"/>
                  </a:ext>
                </a:extLst>
              </p:cNvPr>
              <p:cNvSpPr txBox="1"/>
              <p:nvPr/>
            </p:nvSpPr>
            <p:spPr>
              <a:xfrm>
                <a:off x="4602356" y="9284375"/>
                <a:ext cx="810605" cy="304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Tier-2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1386190-0EAA-02F7-CB2E-1079F6E5215A}"/>
              </a:ext>
            </a:extLst>
          </p:cNvPr>
          <p:cNvGrpSpPr/>
          <p:nvPr/>
        </p:nvGrpSpPr>
        <p:grpSpPr>
          <a:xfrm>
            <a:off x="3257042" y="3196401"/>
            <a:ext cx="947243" cy="1275225"/>
            <a:chOff x="7672366" y="9289405"/>
            <a:chExt cx="831270" cy="1096548"/>
          </a:xfrm>
        </p:grpSpPr>
        <p:pic>
          <p:nvPicPr>
            <p:cNvPr id="112" name="Picture 3">
              <a:extLst>
                <a:ext uri="{FF2B5EF4-FFF2-40B4-BE49-F238E27FC236}">
                  <a16:creationId xmlns:a16="http://schemas.microsoft.com/office/drawing/2014/main" id="{2FFA0C92-CF31-EE5C-585D-CAADF97CEB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9" t="10059" r="25572" b="11466"/>
            <a:stretch/>
          </p:blipFill>
          <p:spPr bwMode="auto">
            <a:xfrm>
              <a:off x="7672367" y="9534526"/>
              <a:ext cx="819239" cy="851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B9B11603-A440-09CF-4BA8-C598634B8F87}"/>
                </a:ext>
              </a:extLst>
            </p:cNvPr>
            <p:cNvGrpSpPr/>
            <p:nvPr/>
          </p:nvGrpSpPr>
          <p:grpSpPr>
            <a:xfrm>
              <a:off x="7672366" y="9289405"/>
              <a:ext cx="831270" cy="1088663"/>
              <a:chOff x="4597989" y="9289405"/>
              <a:chExt cx="831270" cy="1088663"/>
            </a:xfrm>
          </p:grpSpPr>
          <p:sp>
            <p:nvSpPr>
              <p:cNvPr id="114" name="Прямоугольник 113">
                <a:extLst>
                  <a:ext uri="{FF2B5EF4-FFF2-40B4-BE49-F238E27FC236}">
                    <a16:creationId xmlns:a16="http://schemas.microsoft.com/office/drawing/2014/main" id="{7C28D836-84E3-2ED3-51F2-B12B8DCE83F1}"/>
                  </a:ext>
                </a:extLst>
              </p:cNvPr>
              <p:cNvSpPr/>
              <p:nvPr/>
            </p:nvSpPr>
            <p:spPr>
              <a:xfrm>
                <a:off x="4597989" y="9321909"/>
                <a:ext cx="826903" cy="1056159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2CFE98E1-EB22-C5C3-CFCD-A9EDEC5E7315}"/>
                  </a:ext>
                </a:extLst>
              </p:cNvPr>
              <p:cNvSpPr txBox="1"/>
              <p:nvPr/>
            </p:nvSpPr>
            <p:spPr>
              <a:xfrm>
                <a:off x="4602357" y="9289405"/>
                <a:ext cx="826902" cy="304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JINR Cloud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1789AC6E-D06F-F728-48A3-79805604D532}"/>
              </a:ext>
            </a:extLst>
          </p:cNvPr>
          <p:cNvGrpSpPr/>
          <p:nvPr/>
        </p:nvGrpSpPr>
        <p:grpSpPr>
          <a:xfrm>
            <a:off x="1791564" y="1634099"/>
            <a:ext cx="925714" cy="1272308"/>
            <a:chOff x="2491317" y="2886747"/>
            <a:chExt cx="925714" cy="1272308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3CA2471D-D929-A87E-98AF-BBD85881102D}"/>
                </a:ext>
              </a:extLst>
            </p:cNvPr>
            <p:cNvGrpSpPr/>
            <p:nvPr/>
          </p:nvGrpSpPr>
          <p:grpSpPr>
            <a:xfrm>
              <a:off x="2491317" y="2886747"/>
              <a:ext cx="925714" cy="1263139"/>
              <a:chOff x="4588708" y="9295641"/>
              <a:chExt cx="983931" cy="1252379"/>
            </a:xfrm>
          </p:grpSpPr>
          <p:sp>
            <p:nvSpPr>
              <p:cNvPr id="110" name="Прямоугольник 109">
                <a:extLst>
                  <a:ext uri="{FF2B5EF4-FFF2-40B4-BE49-F238E27FC236}">
                    <a16:creationId xmlns:a16="http://schemas.microsoft.com/office/drawing/2014/main" id="{40F05930-695E-CB08-E958-1997F17CCB03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D7E6F93B-D9EC-F098-85D5-5A0FA5FEBC95}"/>
                  </a:ext>
                </a:extLst>
              </p:cNvPr>
              <p:cNvSpPr txBox="1"/>
              <p:nvPr/>
            </p:nvSpPr>
            <p:spPr>
              <a:xfrm>
                <a:off x="4588708" y="9295641"/>
                <a:ext cx="975065" cy="30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NICA cluster</a:t>
                </a:r>
                <a:endParaRPr lang="ru-RU" sz="14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44196DDF-F8BC-7FDC-6E21-114BC60869DA}"/>
                </a:ext>
              </a:extLst>
            </p:cNvPr>
            <p:cNvSpPr/>
            <p:nvPr/>
          </p:nvSpPr>
          <p:spPr>
            <a:xfrm>
              <a:off x="2500397" y="3174573"/>
              <a:ext cx="916633" cy="984482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08" name="Овал 107">
              <a:extLst>
                <a:ext uri="{FF2B5EF4-FFF2-40B4-BE49-F238E27FC236}">
                  <a16:creationId xmlns:a16="http://schemas.microsoft.com/office/drawing/2014/main" id="{E5CEF6AC-8DB2-8EA6-27B1-3671B4A7308F}"/>
                </a:ext>
              </a:extLst>
            </p:cNvPr>
            <p:cNvSpPr/>
            <p:nvPr/>
          </p:nvSpPr>
          <p:spPr>
            <a:xfrm>
              <a:off x="2509450" y="3211355"/>
              <a:ext cx="887656" cy="9059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109" name="Picture 4" descr="https://bmn.jinr.ru/wp-content/uploads/2019/08/ncx_cluster.jpg">
              <a:extLst>
                <a:ext uri="{FF2B5EF4-FFF2-40B4-BE49-F238E27FC236}">
                  <a16:creationId xmlns:a16="http://schemas.microsoft.com/office/drawing/2014/main" id="{7310A5C1-B110-EE2B-D609-F1F5BFA722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0" b="6330"/>
            <a:stretch/>
          </p:blipFill>
          <p:spPr bwMode="auto">
            <a:xfrm>
              <a:off x="2525056" y="3218873"/>
              <a:ext cx="868928" cy="8934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6941D2D-79AA-DEE1-7BA6-21C4709055ED}"/>
              </a:ext>
            </a:extLst>
          </p:cNvPr>
          <p:cNvGrpSpPr/>
          <p:nvPr/>
        </p:nvGrpSpPr>
        <p:grpSpPr>
          <a:xfrm>
            <a:off x="7316800" y="1132721"/>
            <a:ext cx="934890" cy="706793"/>
            <a:chOff x="-9885141" y="3641430"/>
            <a:chExt cx="820428" cy="607761"/>
          </a:xfrm>
        </p:grpSpPr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E7E6954-5D4B-7FEB-5C08-D438F3A6D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9389075" y="3924829"/>
              <a:ext cx="324362" cy="324362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47B1BA3D-9C6B-A29B-1957-941782A74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9885141" y="3641430"/>
              <a:ext cx="485304" cy="485304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157D0D0-BA3C-B5E1-E47A-0B32F0D979DE}"/>
              </a:ext>
            </a:extLst>
          </p:cNvPr>
          <p:cNvGrpSpPr/>
          <p:nvPr/>
        </p:nvGrpSpPr>
        <p:grpSpPr>
          <a:xfrm>
            <a:off x="7224522" y="1875915"/>
            <a:ext cx="1169846" cy="599850"/>
            <a:chOff x="-7718063" y="4995352"/>
            <a:chExt cx="1380937" cy="693821"/>
          </a:xfrm>
        </p:grpSpPr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D3ABA3-A400-342A-B0CA-37698C6EE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7718063" y="5048063"/>
              <a:ext cx="552015" cy="637695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EDF5CC07-0E64-97FA-9A6D-781E82E02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47057" y="5315606"/>
              <a:ext cx="373567" cy="37356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3940F0A-F558-D201-7DEE-2F98A764130E}"/>
                </a:ext>
              </a:extLst>
            </p:cNvPr>
            <p:cNvSpPr txBox="1"/>
            <p:nvPr/>
          </p:nvSpPr>
          <p:spPr>
            <a:xfrm>
              <a:off x="-7305846" y="4995352"/>
              <a:ext cx="968720" cy="391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gency FB" panose="00010606040000040003" pitchFamily="2" charset="0"/>
                </a:rPr>
                <a:t>MLIT EOS</a:t>
              </a:r>
              <a:endParaRPr lang="ru-RU" sz="1600" dirty="0"/>
            </a:p>
          </p:txBody>
        </p:sp>
      </p:grp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9F0428C-7631-13A0-0E16-B1746AAC07D4}"/>
              </a:ext>
            </a:extLst>
          </p:cNvPr>
          <p:cNvCxnSpPr>
            <a:cxnSpLocks/>
          </p:cNvCxnSpPr>
          <p:nvPr/>
        </p:nvCxnSpPr>
        <p:spPr>
          <a:xfrm flipH="1" flipV="1">
            <a:off x="2905237" y="1745461"/>
            <a:ext cx="1201856" cy="196415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1879897-22AA-D478-A501-341CD6D2FC4C}"/>
              </a:ext>
            </a:extLst>
          </p:cNvPr>
          <p:cNvCxnSpPr>
            <a:cxnSpLocks/>
          </p:cNvCxnSpPr>
          <p:nvPr/>
        </p:nvCxnSpPr>
        <p:spPr>
          <a:xfrm flipH="1">
            <a:off x="3893193" y="2593410"/>
            <a:ext cx="296561" cy="602991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3E2D2426-1305-A3F8-2C9A-03D71FE7ADDC}"/>
              </a:ext>
            </a:extLst>
          </p:cNvPr>
          <p:cNvCxnSpPr>
            <a:cxnSpLocks/>
            <a:endCxn id="126" idx="0"/>
          </p:cNvCxnSpPr>
          <p:nvPr/>
        </p:nvCxnSpPr>
        <p:spPr>
          <a:xfrm>
            <a:off x="4739056" y="2641973"/>
            <a:ext cx="1" cy="550450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8E01CC30-152C-FCBC-77F1-FD417A0769CE}"/>
              </a:ext>
            </a:extLst>
          </p:cNvPr>
          <p:cNvCxnSpPr>
            <a:cxnSpLocks/>
            <a:endCxn id="123" idx="0"/>
          </p:cNvCxnSpPr>
          <p:nvPr/>
        </p:nvCxnSpPr>
        <p:spPr>
          <a:xfrm>
            <a:off x="5738000" y="2641973"/>
            <a:ext cx="0" cy="54634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D0AA9C9-F131-B93C-D469-B65A36D3A4F3}"/>
              </a:ext>
            </a:extLst>
          </p:cNvPr>
          <p:cNvCxnSpPr>
            <a:cxnSpLocks/>
          </p:cNvCxnSpPr>
          <p:nvPr/>
        </p:nvCxnSpPr>
        <p:spPr>
          <a:xfrm flipV="1">
            <a:off x="6584143" y="2080223"/>
            <a:ext cx="593606" cy="31521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5E87F015-E152-EE5E-408D-B2F05D5D3DE6}"/>
              </a:ext>
            </a:extLst>
          </p:cNvPr>
          <p:cNvCxnSpPr>
            <a:cxnSpLocks/>
          </p:cNvCxnSpPr>
          <p:nvPr/>
        </p:nvCxnSpPr>
        <p:spPr>
          <a:xfrm>
            <a:off x="6553127" y="2274100"/>
            <a:ext cx="599380" cy="40910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E7808970-667B-3BBD-285C-12A2E406E2AB}"/>
              </a:ext>
            </a:extLst>
          </p:cNvPr>
          <p:cNvCxnSpPr>
            <a:cxnSpLocks/>
          </p:cNvCxnSpPr>
          <p:nvPr/>
        </p:nvCxnSpPr>
        <p:spPr>
          <a:xfrm flipV="1">
            <a:off x="6482647" y="1476057"/>
            <a:ext cx="741875" cy="392033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87BF8B1-D922-A607-37C1-313D4A31FD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916" y="6028800"/>
            <a:ext cx="1280379" cy="524402"/>
          </a:xfrm>
          <a:prstGeom prst="rect">
            <a:avLst/>
          </a:prstGeom>
        </p:spPr>
      </p:pic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187D57B5-0AD8-E5BB-DE58-9E8A29E157E2}"/>
              </a:ext>
            </a:extLst>
          </p:cNvPr>
          <p:cNvGrpSpPr/>
          <p:nvPr/>
        </p:nvGrpSpPr>
        <p:grpSpPr>
          <a:xfrm>
            <a:off x="7325600" y="4811397"/>
            <a:ext cx="948606" cy="1269436"/>
            <a:chOff x="6913650" y="4496243"/>
            <a:chExt cx="948606" cy="1269436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3AB76A88-19B7-4548-B77F-A5CEBD54395A}"/>
                </a:ext>
              </a:extLst>
            </p:cNvPr>
            <p:cNvGrpSpPr/>
            <p:nvPr/>
          </p:nvGrpSpPr>
          <p:grpSpPr>
            <a:xfrm>
              <a:off x="6913997" y="4496243"/>
              <a:ext cx="948259" cy="1262085"/>
              <a:chOff x="4597989" y="9299478"/>
              <a:chExt cx="980372" cy="1248542"/>
            </a:xfrm>
          </p:grpSpPr>
          <p:sp>
            <p:nvSpPr>
              <p:cNvPr id="94" name="Прямоугольник 93">
                <a:extLst>
                  <a:ext uri="{FF2B5EF4-FFF2-40B4-BE49-F238E27FC236}">
                    <a16:creationId xmlns:a16="http://schemas.microsoft.com/office/drawing/2014/main" id="{1F371E71-52A7-D38B-1149-93827564FA91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0D63D9E-947A-C52A-1FAD-906DC9D36FF3}"/>
                  </a:ext>
                </a:extLst>
              </p:cNvPr>
              <p:cNvSpPr txBox="1"/>
              <p:nvPr/>
            </p:nvSpPr>
            <p:spPr>
              <a:xfrm>
                <a:off x="4603711" y="9299478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Polytech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952B5738-222D-83A6-A257-E18317EDD1B1}"/>
                </a:ext>
              </a:extLst>
            </p:cNvPr>
            <p:cNvSpPr/>
            <p:nvPr/>
          </p:nvSpPr>
          <p:spPr>
            <a:xfrm>
              <a:off x="6914350" y="4777039"/>
              <a:ext cx="941960" cy="98864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FE371110-45C9-056E-9DB6-73460AB3694A}"/>
                </a:ext>
              </a:extLst>
            </p:cNvPr>
            <p:cNvSpPr/>
            <p:nvPr/>
          </p:nvSpPr>
          <p:spPr>
            <a:xfrm>
              <a:off x="6923403" y="4813819"/>
              <a:ext cx="912181" cy="9265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FFACC2CA-6433-6BF7-DDB2-C9C4F0E922C6}"/>
                </a:ext>
              </a:extLst>
            </p:cNvPr>
            <p:cNvSpPr/>
            <p:nvPr/>
          </p:nvSpPr>
          <p:spPr>
            <a:xfrm>
              <a:off x="6913650" y="4808346"/>
              <a:ext cx="930502" cy="945155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C5AEE372-CDCE-4623-D61D-6795F3C1BAC4}"/>
              </a:ext>
            </a:extLst>
          </p:cNvPr>
          <p:cNvGrpSpPr/>
          <p:nvPr/>
        </p:nvGrpSpPr>
        <p:grpSpPr>
          <a:xfrm>
            <a:off x="6329188" y="4813980"/>
            <a:ext cx="942266" cy="1265620"/>
            <a:chOff x="2627051" y="2893435"/>
            <a:chExt cx="942266" cy="1265620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BD16217E-0FA6-29E6-A0E3-26A69AC8AA77}"/>
                </a:ext>
              </a:extLst>
            </p:cNvPr>
            <p:cNvGrpSpPr/>
            <p:nvPr/>
          </p:nvGrpSpPr>
          <p:grpSpPr>
            <a:xfrm>
              <a:off x="2627051" y="2893435"/>
              <a:ext cx="942266" cy="1259502"/>
              <a:chOff x="4597683" y="9299478"/>
              <a:chExt cx="974956" cy="1248542"/>
            </a:xfrm>
          </p:grpSpPr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id="{A3D14A14-40FC-C1CA-6473-1821497D0090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01D48C7-D488-AF44-6AF2-3B020A85BDB1}"/>
                  </a:ext>
                </a:extLst>
              </p:cNvPr>
              <p:cNvSpPr txBox="1"/>
              <p:nvPr/>
            </p:nvSpPr>
            <p:spPr>
              <a:xfrm>
                <a:off x="4597683" y="9299478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MSC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56CD0175-02D7-11DE-7661-5E5BC24895A0}"/>
                </a:ext>
              </a:extLst>
            </p:cNvPr>
            <p:cNvGrpSpPr/>
            <p:nvPr/>
          </p:nvGrpSpPr>
          <p:grpSpPr>
            <a:xfrm>
              <a:off x="2627745" y="3174230"/>
              <a:ext cx="933897" cy="984825"/>
              <a:chOff x="2644244" y="3139651"/>
              <a:chExt cx="1110628" cy="1171193"/>
            </a:xfrm>
          </p:grpSpPr>
          <p:sp>
            <p:nvSpPr>
              <p:cNvPr id="85" name="Прямоугольник 84">
                <a:extLst>
                  <a:ext uri="{FF2B5EF4-FFF2-40B4-BE49-F238E27FC236}">
                    <a16:creationId xmlns:a16="http://schemas.microsoft.com/office/drawing/2014/main" id="{791F7A6A-5DA1-24F4-D1E7-B5E461C4D9A6}"/>
                  </a:ext>
                </a:extLst>
              </p:cNvPr>
              <p:cNvSpPr/>
              <p:nvPr/>
            </p:nvSpPr>
            <p:spPr>
              <a:xfrm>
                <a:off x="2644244" y="3139651"/>
                <a:ext cx="1110628" cy="1171193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86" name="Овал 85">
                <a:extLst>
                  <a:ext uri="{FF2B5EF4-FFF2-40B4-BE49-F238E27FC236}">
                    <a16:creationId xmlns:a16="http://schemas.microsoft.com/office/drawing/2014/main" id="{E224516E-0C1D-B479-1918-5A098212A41D}"/>
                  </a:ext>
                </a:extLst>
              </p:cNvPr>
              <p:cNvSpPr/>
              <p:nvPr/>
            </p:nvSpPr>
            <p:spPr>
              <a:xfrm>
                <a:off x="2664631" y="3176433"/>
                <a:ext cx="1075517" cy="10976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AF9F1306-283C-12F1-0EB2-200C01FDE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42263" y="3274985"/>
                <a:ext cx="854518" cy="763922"/>
              </a:xfrm>
              <a:prstGeom prst="rect">
                <a:avLst/>
              </a:prstGeom>
            </p:spPr>
          </p:pic>
        </p:grp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7017BF49-1893-264D-F3D8-988ADDE208E5}"/>
              </a:ext>
            </a:extLst>
          </p:cNvPr>
          <p:cNvGrpSpPr/>
          <p:nvPr/>
        </p:nvGrpSpPr>
        <p:grpSpPr>
          <a:xfrm>
            <a:off x="4144980" y="1844659"/>
            <a:ext cx="2369766" cy="748751"/>
            <a:chOff x="24928292" y="7418529"/>
            <a:chExt cx="2625574" cy="812861"/>
          </a:xfrm>
        </p:grpSpPr>
        <p:sp>
          <p:nvSpPr>
            <p:cNvPr id="80" name="Скругленный прямоугольник 71">
              <a:extLst>
                <a:ext uri="{FF2B5EF4-FFF2-40B4-BE49-F238E27FC236}">
                  <a16:creationId xmlns:a16="http://schemas.microsoft.com/office/drawing/2014/main" id="{67984007-D159-B104-6B16-37DB76E3264C}"/>
                </a:ext>
              </a:extLst>
            </p:cNvPr>
            <p:cNvSpPr/>
            <p:nvPr/>
          </p:nvSpPr>
          <p:spPr>
            <a:xfrm>
              <a:off x="24928292" y="7418529"/>
              <a:ext cx="2625574" cy="81286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9E1D46B-1581-24D2-45D7-2968C0E9F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01953" y="7438695"/>
              <a:ext cx="2487203" cy="765356"/>
            </a:xfrm>
            <a:prstGeom prst="rect">
              <a:avLst/>
            </a:prstGeom>
          </p:spPr>
        </p:pic>
      </p:grpSp>
      <p:sp>
        <p:nvSpPr>
          <p:cNvPr id="71" name="Скругленный прямоугольник 77">
            <a:extLst>
              <a:ext uri="{FF2B5EF4-FFF2-40B4-BE49-F238E27FC236}">
                <a16:creationId xmlns:a16="http://schemas.microsoft.com/office/drawing/2014/main" id="{982FEDB2-023E-6817-913C-760B21AB364F}"/>
              </a:ext>
            </a:extLst>
          </p:cNvPr>
          <p:cNvSpPr/>
          <p:nvPr/>
        </p:nvSpPr>
        <p:spPr>
          <a:xfrm>
            <a:off x="3135003" y="1109481"/>
            <a:ext cx="5292090" cy="3458310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E811804-D02D-FEA3-A565-CDFC9FBA13A4}"/>
              </a:ext>
            </a:extLst>
          </p:cNvPr>
          <p:cNvSpPr txBox="1"/>
          <p:nvPr/>
        </p:nvSpPr>
        <p:spPr>
          <a:xfrm>
            <a:off x="2884231" y="1119319"/>
            <a:ext cx="3668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F81BD"/>
                </a:solidFill>
                <a:latin typeface="Agency FB" panose="00010606040000040003" pitchFamily="2" charset="0"/>
              </a:rPr>
              <a:t>MLIT MICC basic facility</a:t>
            </a:r>
            <a:endParaRPr lang="ru-RU" sz="2800" b="1" dirty="0">
              <a:solidFill>
                <a:srgbClr val="4F81BD"/>
              </a:solidFill>
            </a:endParaRPr>
          </a:p>
        </p:txBody>
      </p: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F7797887-F41C-A527-676E-1C1315409805}"/>
              </a:ext>
            </a:extLst>
          </p:cNvPr>
          <p:cNvGrpSpPr/>
          <p:nvPr/>
        </p:nvGrpSpPr>
        <p:grpSpPr>
          <a:xfrm>
            <a:off x="6329694" y="3188317"/>
            <a:ext cx="1950812" cy="1338989"/>
            <a:chOff x="5911447" y="2800926"/>
            <a:chExt cx="1950812" cy="1338989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77A03045-D4FE-652E-2CD8-B6569B3FB855}"/>
                </a:ext>
              </a:extLst>
            </p:cNvPr>
            <p:cNvGrpSpPr/>
            <p:nvPr/>
          </p:nvGrpSpPr>
          <p:grpSpPr>
            <a:xfrm>
              <a:off x="6897859" y="3082407"/>
              <a:ext cx="886770" cy="1057508"/>
              <a:chOff x="29240632" y="9729817"/>
              <a:chExt cx="982494" cy="1148055"/>
            </a:xfrm>
          </p:grpSpPr>
          <p:pic>
            <p:nvPicPr>
              <p:cNvPr id="77" name="Рисунок 76">
                <a:extLst>
                  <a:ext uri="{FF2B5EF4-FFF2-40B4-BE49-F238E27FC236}">
                    <a16:creationId xmlns:a16="http://schemas.microsoft.com/office/drawing/2014/main" id="{CCC83AF6-56A1-BE3F-C3A9-548281FAD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67886" y="9729817"/>
                <a:ext cx="501777" cy="501776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62D28AE-D233-1B7A-9444-77398C1E3491}"/>
                  </a:ext>
                </a:extLst>
              </p:cNvPr>
              <p:cNvSpPr txBox="1"/>
              <p:nvPr/>
            </p:nvSpPr>
            <p:spPr>
              <a:xfrm>
                <a:off x="29240632" y="10126082"/>
                <a:ext cx="982494" cy="751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Lustre</a:t>
                </a:r>
              </a:p>
              <a:p>
                <a:pPr algn="ctr"/>
                <a:r>
                  <a:rPr lang="en-US" sz="1100" dirty="0"/>
                  <a:t>Ultra-fast storage</a:t>
                </a:r>
                <a:endParaRPr lang="ru-RU" sz="1100" dirty="0"/>
              </a:p>
            </p:txBody>
          </p:sp>
          <p:pic>
            <p:nvPicPr>
              <p:cNvPr id="79" name="Рисунок 78">
                <a:extLst>
                  <a:ext uri="{FF2B5EF4-FFF2-40B4-BE49-F238E27FC236}">
                    <a16:creationId xmlns:a16="http://schemas.microsoft.com/office/drawing/2014/main" id="{CB644BBE-30A2-0353-7B82-D7C6C376C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94311" y="9851380"/>
                <a:ext cx="392754" cy="392752"/>
              </a:xfrm>
              <a:prstGeom prst="rect">
                <a:avLst/>
              </a:prstGeom>
            </p:spPr>
          </p:pic>
        </p:grpSp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A5EED011-F24D-3D84-EA60-C2FFDDD20A1F}"/>
                </a:ext>
              </a:extLst>
            </p:cNvPr>
            <p:cNvGrpSpPr/>
            <p:nvPr/>
          </p:nvGrpSpPr>
          <p:grpSpPr>
            <a:xfrm>
              <a:off x="5911447" y="2800926"/>
              <a:ext cx="1950812" cy="1277192"/>
              <a:chOff x="5911447" y="2800926"/>
              <a:chExt cx="1950812" cy="1277192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2E045797-58F0-9EE0-546B-5B2EEFDB6595}"/>
                  </a:ext>
                </a:extLst>
              </p:cNvPr>
              <p:cNvGrpSpPr/>
              <p:nvPr/>
            </p:nvGrpSpPr>
            <p:grpSpPr>
              <a:xfrm>
                <a:off x="5916424" y="2800926"/>
                <a:ext cx="1945835" cy="1277192"/>
                <a:chOff x="6645272" y="9284375"/>
                <a:chExt cx="1707601" cy="1098239"/>
              </a:xfrm>
            </p:grpSpPr>
            <p:pic>
              <p:nvPicPr>
                <p:cNvPr id="116" name="Picture 3">
                  <a:extLst>
                    <a:ext uri="{FF2B5EF4-FFF2-40B4-BE49-F238E27FC236}">
                      <a16:creationId xmlns:a16="http://schemas.microsoft.com/office/drawing/2014/main" id="{CD2D878F-FF02-A85A-59CB-C26864415B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669" t="7796" r="352" b="14163"/>
                <a:stretch/>
              </p:blipFill>
              <p:spPr bwMode="auto">
                <a:xfrm>
                  <a:off x="6645272" y="9535096"/>
                  <a:ext cx="822436" cy="8475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17" name="Группа 116">
                  <a:extLst>
                    <a:ext uri="{FF2B5EF4-FFF2-40B4-BE49-F238E27FC236}">
                      <a16:creationId xmlns:a16="http://schemas.microsoft.com/office/drawing/2014/main" id="{36ADF736-4CB7-1F8F-A02A-0552D03E7D52}"/>
                    </a:ext>
                  </a:extLst>
                </p:cNvPr>
                <p:cNvGrpSpPr/>
                <p:nvPr/>
              </p:nvGrpSpPr>
              <p:grpSpPr>
                <a:xfrm>
                  <a:off x="6645608" y="9284375"/>
                  <a:ext cx="1707265" cy="1098239"/>
                  <a:chOff x="4597989" y="9284375"/>
                  <a:chExt cx="1707265" cy="1098239"/>
                </a:xfrm>
              </p:grpSpPr>
              <p:sp>
                <p:nvSpPr>
                  <p:cNvPr id="118" name="Прямоугольник 117">
                    <a:extLst>
                      <a:ext uri="{FF2B5EF4-FFF2-40B4-BE49-F238E27FC236}">
                        <a16:creationId xmlns:a16="http://schemas.microsoft.com/office/drawing/2014/main" id="{4F2CC2DB-8C9C-AAAE-81DD-1C936479E868}"/>
                      </a:ext>
                    </a:extLst>
                  </p:cNvPr>
                  <p:cNvSpPr/>
                  <p:nvPr/>
                </p:nvSpPr>
                <p:spPr>
                  <a:xfrm>
                    <a:off x="4597989" y="9321909"/>
                    <a:ext cx="1707265" cy="1060705"/>
                  </a:xfrm>
                  <a:prstGeom prst="rect">
                    <a:avLst/>
                  </a:prstGeom>
                  <a:noFill/>
                  <a:ln>
                    <a:solidFill>
                      <a:srgbClr val="4F81B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00"/>
                  </a:p>
                </p:txBody>
              </p:sp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A3F4C41E-C1DE-67FD-8559-3969AF4B979E}"/>
                      </a:ext>
                    </a:extLst>
                  </p:cNvPr>
                  <p:cNvSpPr txBox="1"/>
                  <p:nvPr/>
                </p:nvSpPr>
                <p:spPr>
                  <a:xfrm>
                    <a:off x="5099571" y="9284375"/>
                    <a:ext cx="974650" cy="2803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700" dirty="0">
                        <a:latin typeface="Agency FB" panose="00010606040000040003" pitchFamily="2" charset="0"/>
                        <a:cs typeface="Times New Roman" panose="02020603050405020304" pitchFamily="18" charset="0"/>
                      </a:rPr>
                      <a:t>Govorun</a:t>
                    </a:r>
                    <a:endParaRPr lang="ru-RU" sz="1700" dirty="0"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cxnSp>
            <p:nvCxnSpPr>
              <p:cNvPr id="73" name="Прямая соединительная линия 72">
                <a:extLst>
                  <a:ext uri="{FF2B5EF4-FFF2-40B4-BE49-F238E27FC236}">
                    <a16:creationId xmlns:a16="http://schemas.microsoft.com/office/drawing/2014/main" id="{4E2E6942-B6EF-810A-558C-03E5C4B8A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1447" y="3087650"/>
                <a:ext cx="1950812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FB62520D-C237-74A8-21AF-1D51610568FC}"/>
              </a:ext>
            </a:extLst>
          </p:cNvPr>
          <p:cNvGrpSpPr/>
          <p:nvPr/>
        </p:nvGrpSpPr>
        <p:grpSpPr>
          <a:xfrm>
            <a:off x="7211003" y="2586504"/>
            <a:ext cx="1119639" cy="584923"/>
            <a:chOff x="7545742" y="2290823"/>
            <a:chExt cx="1119639" cy="584923"/>
          </a:xfrm>
        </p:grpSpPr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DA9E5DFF-0401-A438-265C-330B21893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91682" y="2498531"/>
              <a:ext cx="369615" cy="377215"/>
            </a:xfrm>
            <a:prstGeom prst="rect">
              <a:avLst/>
            </a:prstGeom>
          </p:spPr>
        </p:pic>
        <p:grpSp>
          <p:nvGrpSpPr>
            <p:cNvPr id="138" name="Группа 137">
              <a:extLst>
                <a:ext uri="{FF2B5EF4-FFF2-40B4-BE49-F238E27FC236}">
                  <a16:creationId xmlns:a16="http://schemas.microsoft.com/office/drawing/2014/main" id="{141EDE2D-7094-300C-59FF-95CE7F7BAF38}"/>
                </a:ext>
              </a:extLst>
            </p:cNvPr>
            <p:cNvGrpSpPr/>
            <p:nvPr/>
          </p:nvGrpSpPr>
          <p:grpSpPr>
            <a:xfrm>
              <a:off x="7545742" y="2290823"/>
              <a:ext cx="1119639" cy="531170"/>
              <a:chOff x="7545742" y="2290823"/>
              <a:chExt cx="1119639" cy="531170"/>
            </a:xfrm>
          </p:grpSpPr>
          <p:pic>
            <p:nvPicPr>
              <p:cNvPr id="135" name="Рисунок 134">
                <a:extLst>
                  <a:ext uri="{FF2B5EF4-FFF2-40B4-BE49-F238E27FC236}">
                    <a16:creationId xmlns:a16="http://schemas.microsoft.com/office/drawing/2014/main" id="{3EE52D0B-EB70-89C7-429C-9FBAFD1876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r="68166"/>
              <a:stretch/>
            </p:blipFill>
            <p:spPr>
              <a:xfrm>
                <a:off x="7545742" y="2346292"/>
                <a:ext cx="481667" cy="475701"/>
              </a:xfrm>
              <a:prstGeom prst="rect">
                <a:avLst/>
              </a:prstGeom>
            </p:spPr>
          </p:pic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C6B294DA-BBFD-9852-1C7C-1CC7E4C54599}"/>
                  </a:ext>
                </a:extLst>
              </p:cNvPr>
              <p:cNvSpPr txBox="1"/>
              <p:nvPr/>
            </p:nvSpPr>
            <p:spPr>
              <a:xfrm>
                <a:off x="7844740" y="2290823"/>
                <a:ext cx="8206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gency FB" panose="00010606040000040003" pitchFamily="2" charset="0"/>
                  </a:rPr>
                  <a:t>MLIT CTA</a:t>
                </a:r>
                <a:endParaRPr lang="ru-RU" sz="1600" dirty="0"/>
              </a:p>
            </p:txBody>
          </p:sp>
        </p:grp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DB44C646-7FB1-BCBC-E8C1-F5D06478DC76}"/>
              </a:ext>
            </a:extLst>
          </p:cNvPr>
          <p:cNvGrpSpPr/>
          <p:nvPr/>
        </p:nvGrpSpPr>
        <p:grpSpPr>
          <a:xfrm>
            <a:off x="796808" y="1637442"/>
            <a:ext cx="925714" cy="1263139"/>
            <a:chOff x="1496352" y="2886747"/>
            <a:chExt cx="925714" cy="1263139"/>
          </a:xfrm>
        </p:grpSpPr>
        <p:grpSp>
          <p:nvGrpSpPr>
            <p:cNvPr id="151" name="Группа 150">
              <a:extLst>
                <a:ext uri="{FF2B5EF4-FFF2-40B4-BE49-F238E27FC236}">
                  <a16:creationId xmlns:a16="http://schemas.microsoft.com/office/drawing/2014/main" id="{BD2B2EC9-D6CB-2110-4780-240547F38D7F}"/>
                </a:ext>
              </a:extLst>
            </p:cNvPr>
            <p:cNvGrpSpPr/>
            <p:nvPr/>
          </p:nvGrpSpPr>
          <p:grpSpPr>
            <a:xfrm>
              <a:off x="1496352" y="2886747"/>
              <a:ext cx="925714" cy="1263139"/>
              <a:chOff x="4588708" y="9295641"/>
              <a:chExt cx="983931" cy="1252379"/>
            </a:xfrm>
          </p:grpSpPr>
          <p:sp>
            <p:nvSpPr>
              <p:cNvPr id="152" name="Прямоугольник 151">
                <a:extLst>
                  <a:ext uri="{FF2B5EF4-FFF2-40B4-BE49-F238E27FC236}">
                    <a16:creationId xmlns:a16="http://schemas.microsoft.com/office/drawing/2014/main" id="{084DBC4D-E907-9807-A716-BE9C057185AE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23CD243C-D827-A33B-864B-C8E936EAABA3}"/>
                  </a:ext>
                </a:extLst>
              </p:cNvPr>
              <p:cNvSpPr txBox="1"/>
              <p:nvPr/>
            </p:nvSpPr>
            <p:spPr>
              <a:xfrm>
                <a:off x="4588708" y="9295641"/>
                <a:ext cx="975065" cy="30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DDC cluster</a:t>
                </a:r>
                <a:endParaRPr lang="ru-RU" sz="14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id="{B56B7419-E76B-2690-ED7C-86D7C9C1EE5D}"/>
                </a:ext>
              </a:extLst>
            </p:cNvPr>
            <p:cNvSpPr/>
            <p:nvPr/>
          </p:nvSpPr>
          <p:spPr>
            <a:xfrm>
              <a:off x="1505432" y="3174573"/>
              <a:ext cx="916633" cy="975312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55" name="Овал 154">
              <a:extLst>
                <a:ext uri="{FF2B5EF4-FFF2-40B4-BE49-F238E27FC236}">
                  <a16:creationId xmlns:a16="http://schemas.microsoft.com/office/drawing/2014/main" id="{C2551EF6-428C-8B8D-10C3-962AA5CCD00E}"/>
                </a:ext>
              </a:extLst>
            </p:cNvPr>
            <p:cNvSpPr/>
            <p:nvPr/>
          </p:nvSpPr>
          <p:spPr>
            <a:xfrm>
              <a:off x="1514485" y="3211355"/>
              <a:ext cx="887656" cy="9059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DBCCEB4A-A624-1CD8-FAEC-B457F74EB023}"/>
                </a:ext>
              </a:extLst>
            </p:cNvPr>
            <p:cNvSpPr txBox="1"/>
            <p:nvPr/>
          </p:nvSpPr>
          <p:spPr>
            <a:xfrm>
              <a:off x="1499683" y="3265456"/>
              <a:ext cx="9173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DAQ computing</a:t>
              </a:r>
            </a:p>
            <a:p>
              <a:pPr algn="ctr"/>
              <a:r>
                <a:rPr lang="en-US" sz="14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farm</a:t>
              </a:r>
              <a:endParaRPr lang="ru-RU" sz="1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59" name="Скругленный прямоугольник 77">
            <a:extLst>
              <a:ext uri="{FF2B5EF4-FFF2-40B4-BE49-F238E27FC236}">
                <a16:creationId xmlns:a16="http://schemas.microsoft.com/office/drawing/2014/main" id="{811B19B4-96DD-7788-B728-F1A51EA61B03}"/>
              </a:ext>
            </a:extLst>
          </p:cNvPr>
          <p:cNvSpPr/>
          <p:nvPr/>
        </p:nvSpPr>
        <p:spPr>
          <a:xfrm>
            <a:off x="721367" y="1120507"/>
            <a:ext cx="2078571" cy="1847798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1630459-1AA6-1A41-527D-47081E24A9B9}"/>
              </a:ext>
            </a:extLst>
          </p:cNvPr>
          <p:cNvSpPr txBox="1"/>
          <p:nvPr/>
        </p:nvSpPr>
        <p:spPr>
          <a:xfrm>
            <a:off x="773265" y="1138967"/>
            <a:ext cx="197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F81BD"/>
                </a:solidFill>
                <a:latin typeface="Agency FB" panose="00010606040000040003" pitchFamily="2" charset="0"/>
              </a:rPr>
              <a:t>LHEP resources</a:t>
            </a:r>
            <a:endParaRPr lang="ru-RU" sz="2400" b="1" dirty="0">
              <a:solidFill>
                <a:srgbClr val="4F81BD"/>
              </a:solidFill>
            </a:endParaRPr>
          </a:p>
        </p:txBody>
      </p: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8B9566B4-8441-207B-64B2-84C92450EE64}"/>
              </a:ext>
            </a:extLst>
          </p:cNvPr>
          <p:cNvGrpSpPr/>
          <p:nvPr/>
        </p:nvGrpSpPr>
        <p:grpSpPr>
          <a:xfrm>
            <a:off x="1791564" y="3741571"/>
            <a:ext cx="933426" cy="1260019"/>
            <a:chOff x="2361326" y="2899037"/>
            <a:chExt cx="933426" cy="1260019"/>
          </a:xfrm>
        </p:grpSpPr>
        <p:grpSp>
          <p:nvGrpSpPr>
            <p:cNvPr id="171" name="Группа 170">
              <a:extLst>
                <a:ext uri="{FF2B5EF4-FFF2-40B4-BE49-F238E27FC236}">
                  <a16:creationId xmlns:a16="http://schemas.microsoft.com/office/drawing/2014/main" id="{3E76273A-BCB3-522A-474E-7427E726C915}"/>
                </a:ext>
              </a:extLst>
            </p:cNvPr>
            <p:cNvGrpSpPr/>
            <p:nvPr/>
          </p:nvGrpSpPr>
          <p:grpSpPr>
            <a:xfrm>
              <a:off x="2361326" y="2899037"/>
              <a:ext cx="933426" cy="1260019"/>
              <a:chOff x="4597989" y="9303549"/>
              <a:chExt cx="974650" cy="1244471"/>
            </a:xfrm>
          </p:grpSpPr>
          <p:sp>
            <p:nvSpPr>
              <p:cNvPr id="174" name="Прямоугольник 173">
                <a:extLst>
                  <a:ext uri="{FF2B5EF4-FFF2-40B4-BE49-F238E27FC236}">
                    <a16:creationId xmlns:a16="http://schemas.microsoft.com/office/drawing/2014/main" id="{15E622B2-6389-3092-77F7-CEFD545FFA22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4D470CB3-B888-AA0C-54AB-5A849D30E229}"/>
                  </a:ext>
                </a:extLst>
              </p:cNvPr>
              <p:cNvSpPr txBox="1"/>
              <p:nvPr/>
            </p:nvSpPr>
            <p:spPr>
              <a:xfrm>
                <a:off x="4619933" y="9303549"/>
                <a:ext cx="943839" cy="304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MEPHI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2959997F-540B-80CE-6EFD-067C4E8BE9FF}"/>
                </a:ext>
              </a:extLst>
            </p:cNvPr>
            <p:cNvSpPr/>
            <p:nvPr/>
          </p:nvSpPr>
          <p:spPr>
            <a:xfrm>
              <a:off x="2361675" y="3175096"/>
              <a:ext cx="933077" cy="98396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81988F2C-6522-385E-6D2C-821F5D7B4E8A}"/>
                </a:ext>
              </a:extLst>
            </p:cNvPr>
            <p:cNvSpPr/>
            <p:nvPr/>
          </p:nvSpPr>
          <p:spPr>
            <a:xfrm>
              <a:off x="2370728" y="3211876"/>
              <a:ext cx="903580" cy="922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2D180433-F3AE-C995-12BE-A45AF873DDC2}"/>
                </a:ext>
              </a:extLst>
            </p:cNvPr>
            <p:cNvSpPr/>
            <p:nvPr/>
          </p:nvSpPr>
          <p:spPr>
            <a:xfrm>
              <a:off x="2400258" y="3256927"/>
              <a:ext cx="857262" cy="857262"/>
            </a:xfrm>
            <a:prstGeom prst="ellipse">
              <a:avLst/>
            </a:prstGeom>
            <a:blipFill>
              <a:blip r:embed="rId1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87" name="Прямая со стрелкой 186">
            <a:extLst>
              <a:ext uri="{FF2B5EF4-FFF2-40B4-BE49-F238E27FC236}">
                <a16:creationId xmlns:a16="http://schemas.microsoft.com/office/drawing/2014/main" id="{A995771B-6B6C-ED4E-D8A8-08A865BDEF1E}"/>
              </a:ext>
            </a:extLst>
          </p:cNvPr>
          <p:cNvCxnSpPr>
            <a:cxnSpLocks/>
          </p:cNvCxnSpPr>
          <p:nvPr/>
        </p:nvCxnSpPr>
        <p:spPr>
          <a:xfrm>
            <a:off x="6456340" y="2644443"/>
            <a:ext cx="335418" cy="50022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3" name="Группа 192">
            <a:extLst>
              <a:ext uri="{FF2B5EF4-FFF2-40B4-BE49-F238E27FC236}">
                <a16:creationId xmlns:a16="http://schemas.microsoft.com/office/drawing/2014/main" id="{935F13CB-5551-3D03-89DD-2E70F13F85BC}"/>
              </a:ext>
            </a:extLst>
          </p:cNvPr>
          <p:cNvGrpSpPr/>
          <p:nvPr/>
        </p:nvGrpSpPr>
        <p:grpSpPr>
          <a:xfrm>
            <a:off x="1791564" y="5084267"/>
            <a:ext cx="933426" cy="1260019"/>
            <a:chOff x="4597989" y="9303549"/>
            <a:chExt cx="974650" cy="1244471"/>
          </a:xfrm>
        </p:grpSpPr>
        <p:sp>
          <p:nvSpPr>
            <p:cNvPr id="197" name="Прямоугольник 196">
              <a:extLst>
                <a:ext uri="{FF2B5EF4-FFF2-40B4-BE49-F238E27FC236}">
                  <a16:creationId xmlns:a16="http://schemas.microsoft.com/office/drawing/2014/main" id="{2E0F5306-81CD-E79B-67F0-E2DE2312E107}"/>
                </a:ext>
              </a:extLst>
            </p:cNvPr>
            <p:cNvSpPr/>
            <p:nvPr/>
          </p:nvSpPr>
          <p:spPr>
            <a:xfrm>
              <a:off x="4597989" y="9321908"/>
              <a:ext cx="974650" cy="1226112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29A59BB3-882B-DC53-9AA7-6F537DF68E02}"/>
                </a:ext>
              </a:extLst>
            </p:cNvPr>
            <p:cNvSpPr txBox="1"/>
            <p:nvPr/>
          </p:nvSpPr>
          <p:spPr>
            <a:xfrm>
              <a:off x="5035366" y="9303549"/>
              <a:ext cx="528405" cy="349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IMDT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94" name="Прямоугольник 193">
            <a:extLst>
              <a:ext uri="{FF2B5EF4-FFF2-40B4-BE49-F238E27FC236}">
                <a16:creationId xmlns:a16="http://schemas.microsoft.com/office/drawing/2014/main" id="{DE57E383-A78D-3AE9-ECA7-C2B3B4898B5F}"/>
              </a:ext>
            </a:extLst>
          </p:cNvPr>
          <p:cNvSpPr/>
          <p:nvPr/>
        </p:nvSpPr>
        <p:spPr>
          <a:xfrm>
            <a:off x="1791913" y="5360326"/>
            <a:ext cx="933077" cy="98396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0"/>
          </a:p>
        </p:txBody>
      </p:sp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B0EA6D90-38CF-79E3-4308-670413AEAD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99959" y="5417677"/>
            <a:ext cx="905593" cy="905593"/>
          </a:xfrm>
          <a:prstGeom prst="rect">
            <a:avLst/>
          </a:prstGeom>
        </p:spPr>
      </p:pic>
      <p:pic>
        <p:nvPicPr>
          <p:cNvPr id="204" name="Рисунок 203">
            <a:extLst>
              <a:ext uri="{FF2B5EF4-FFF2-40B4-BE49-F238E27FC236}">
                <a16:creationId xmlns:a16="http://schemas.microsoft.com/office/drawing/2014/main" id="{A7E42FEA-35ED-9336-2997-30B7BB50DC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21742" y="5123824"/>
            <a:ext cx="445463" cy="222732"/>
          </a:xfrm>
          <a:prstGeom prst="rect">
            <a:avLst/>
          </a:prstGeom>
        </p:spPr>
      </p:pic>
      <p:cxnSp>
        <p:nvCxnSpPr>
          <p:cNvPr id="205" name="Прямая со стрелкой 204">
            <a:extLst>
              <a:ext uri="{FF2B5EF4-FFF2-40B4-BE49-F238E27FC236}">
                <a16:creationId xmlns:a16="http://schemas.microsoft.com/office/drawing/2014/main" id="{B1F1B872-25E9-885F-B6A2-3101D8BA1F90}"/>
              </a:ext>
            </a:extLst>
          </p:cNvPr>
          <p:cNvCxnSpPr>
            <a:cxnSpLocks/>
          </p:cNvCxnSpPr>
          <p:nvPr/>
        </p:nvCxnSpPr>
        <p:spPr>
          <a:xfrm flipH="1">
            <a:off x="2871664" y="2401883"/>
            <a:ext cx="1235429" cy="834190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Скругленный прямоугольник 77">
            <a:extLst>
              <a:ext uri="{FF2B5EF4-FFF2-40B4-BE49-F238E27FC236}">
                <a16:creationId xmlns:a16="http://schemas.microsoft.com/office/drawing/2014/main" id="{D89B4645-03E0-8586-DC08-CC2F51117EFB}"/>
              </a:ext>
            </a:extLst>
          </p:cNvPr>
          <p:cNvSpPr/>
          <p:nvPr/>
        </p:nvSpPr>
        <p:spPr>
          <a:xfrm>
            <a:off x="721367" y="3151328"/>
            <a:ext cx="2078571" cy="3308044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9D5782F-7520-F7D2-17EB-C9CA48B5CB75}"/>
              </a:ext>
            </a:extLst>
          </p:cNvPr>
          <p:cNvSpPr txBox="1"/>
          <p:nvPr/>
        </p:nvSpPr>
        <p:spPr>
          <a:xfrm>
            <a:off x="768838" y="3120108"/>
            <a:ext cx="1976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F81BD"/>
                </a:solidFill>
                <a:latin typeface="Agency FB" panose="00010606040000040003" pitchFamily="2" charset="0"/>
              </a:rPr>
              <a:t>Other/Collaboration resources</a:t>
            </a:r>
            <a:endParaRPr lang="ru-RU" b="1" dirty="0">
              <a:solidFill>
                <a:srgbClr val="4F81BD"/>
              </a:solidFill>
            </a:endParaRPr>
          </a:p>
        </p:txBody>
      </p:sp>
      <p:grpSp>
        <p:nvGrpSpPr>
          <p:cNvPr id="212" name="Группа 211">
            <a:extLst>
              <a:ext uri="{FF2B5EF4-FFF2-40B4-BE49-F238E27FC236}">
                <a16:creationId xmlns:a16="http://schemas.microsoft.com/office/drawing/2014/main" id="{C2A1807B-0BE4-429C-E3D3-39E2F5435F1D}"/>
              </a:ext>
            </a:extLst>
          </p:cNvPr>
          <p:cNvGrpSpPr/>
          <p:nvPr/>
        </p:nvGrpSpPr>
        <p:grpSpPr>
          <a:xfrm>
            <a:off x="773694" y="3722387"/>
            <a:ext cx="938583" cy="1279203"/>
            <a:chOff x="1319151" y="3409816"/>
            <a:chExt cx="938583" cy="1279203"/>
          </a:xfrm>
        </p:grpSpPr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F02555C8-0543-8CEB-6093-C07D55313523}"/>
                </a:ext>
              </a:extLst>
            </p:cNvPr>
            <p:cNvSpPr/>
            <p:nvPr/>
          </p:nvSpPr>
          <p:spPr>
            <a:xfrm>
              <a:off x="1319151" y="3441983"/>
              <a:ext cx="931641" cy="1247036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A711FB4-5B06-F30C-39C6-F7F67C7B7CDF}"/>
                </a:ext>
              </a:extLst>
            </p:cNvPr>
            <p:cNvSpPr txBox="1"/>
            <p:nvPr/>
          </p:nvSpPr>
          <p:spPr>
            <a:xfrm>
              <a:off x="1657350" y="3409816"/>
              <a:ext cx="600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UNAM</a:t>
              </a:r>
              <a:endParaRPr lang="ru-RU" sz="1600" dirty="0">
                <a:cs typeface="Times New Roman" panose="02020603050405020304" pitchFamily="18" charset="0"/>
              </a:endParaRPr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F7936CCE-4140-4E60-1726-7FB51CA1B376}"/>
                </a:ext>
              </a:extLst>
            </p:cNvPr>
            <p:cNvSpPr/>
            <p:nvPr/>
          </p:nvSpPr>
          <p:spPr>
            <a:xfrm>
              <a:off x="1321098" y="3701305"/>
              <a:ext cx="936636" cy="987714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202" name="Рисунок 201">
              <a:extLst>
                <a:ext uri="{FF2B5EF4-FFF2-40B4-BE49-F238E27FC236}">
                  <a16:creationId xmlns:a16="http://schemas.microsoft.com/office/drawing/2014/main" id="{487DFEE7-3A14-D7BB-4022-493824874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63691" y="3475317"/>
              <a:ext cx="354261" cy="202776"/>
            </a:xfrm>
            <a:prstGeom prst="rect">
              <a:avLst/>
            </a:prstGeom>
          </p:spPr>
        </p:pic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C023A476-05D9-B5F1-34AE-6560FC2EE8E0}"/>
                </a:ext>
              </a:extLst>
            </p:cNvPr>
            <p:cNvSpPr/>
            <p:nvPr/>
          </p:nvSpPr>
          <p:spPr>
            <a:xfrm>
              <a:off x="1331707" y="3741839"/>
              <a:ext cx="903580" cy="922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48EFE6F5-B405-61B0-C064-E98C62B2B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31619" t="214" r="30821" b="22201"/>
            <a:stretch/>
          </p:blipFill>
          <p:spPr>
            <a:xfrm>
              <a:off x="1438611" y="3783928"/>
              <a:ext cx="715140" cy="830935"/>
            </a:xfrm>
            <a:prstGeom prst="rect">
              <a:avLst/>
            </a:prstGeom>
          </p:spPr>
        </p:pic>
      </p:grpSp>
      <p:grpSp>
        <p:nvGrpSpPr>
          <p:cNvPr id="251" name="Группа 250">
            <a:extLst>
              <a:ext uri="{FF2B5EF4-FFF2-40B4-BE49-F238E27FC236}">
                <a16:creationId xmlns:a16="http://schemas.microsoft.com/office/drawing/2014/main" id="{B716AB13-DD42-191E-792F-0E1BED09DC91}"/>
              </a:ext>
            </a:extLst>
          </p:cNvPr>
          <p:cNvGrpSpPr/>
          <p:nvPr/>
        </p:nvGrpSpPr>
        <p:grpSpPr>
          <a:xfrm>
            <a:off x="3196337" y="5438654"/>
            <a:ext cx="1205433" cy="353943"/>
            <a:chOff x="3727153" y="4759480"/>
            <a:chExt cx="1205433" cy="353943"/>
          </a:xfrm>
        </p:grpSpPr>
        <p:sp>
          <p:nvSpPr>
            <p:cNvPr id="222" name="Прямоугольник 221">
              <a:extLst>
                <a:ext uri="{FF2B5EF4-FFF2-40B4-BE49-F238E27FC236}">
                  <a16:creationId xmlns:a16="http://schemas.microsoft.com/office/drawing/2014/main" id="{7721779D-AFE6-67AE-0D39-156798188164}"/>
                </a:ext>
              </a:extLst>
            </p:cNvPr>
            <p:cNvSpPr/>
            <p:nvPr/>
          </p:nvSpPr>
          <p:spPr>
            <a:xfrm>
              <a:off x="3727153" y="4809479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1E7641B2-6F77-7B0D-CD2E-22624BBB415A}"/>
                </a:ext>
              </a:extLst>
            </p:cNvPr>
            <p:cNvSpPr txBox="1"/>
            <p:nvPr/>
          </p:nvSpPr>
          <p:spPr>
            <a:xfrm>
              <a:off x="4189710" y="4759480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IPANAS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  <p:pic>
          <p:nvPicPr>
            <p:cNvPr id="224" name="Рисунок 223">
              <a:extLst>
                <a:ext uri="{FF2B5EF4-FFF2-40B4-BE49-F238E27FC236}">
                  <a16:creationId xmlns:a16="http://schemas.microsoft.com/office/drawing/2014/main" id="{C9CCC2D2-8B42-C6BB-2355-976085CA3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043" y="4840287"/>
              <a:ext cx="379705" cy="189853"/>
            </a:xfrm>
            <a:prstGeom prst="rect">
              <a:avLst/>
            </a:prstGeom>
          </p:spPr>
        </p:pic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22EB2708-9903-8599-1772-117F63605144}"/>
              </a:ext>
            </a:extLst>
          </p:cNvPr>
          <p:cNvGrpSpPr/>
          <p:nvPr/>
        </p:nvGrpSpPr>
        <p:grpSpPr>
          <a:xfrm>
            <a:off x="3197952" y="5761534"/>
            <a:ext cx="1205433" cy="353943"/>
            <a:chOff x="3724734" y="5162857"/>
            <a:chExt cx="1205433" cy="353943"/>
          </a:xfrm>
        </p:grpSpPr>
        <p:sp>
          <p:nvSpPr>
            <p:cNvPr id="227" name="Прямоугольник 226">
              <a:extLst>
                <a:ext uri="{FF2B5EF4-FFF2-40B4-BE49-F238E27FC236}">
                  <a16:creationId xmlns:a16="http://schemas.microsoft.com/office/drawing/2014/main" id="{B0CE25B6-A9FF-F839-ED06-8ECDC73832DB}"/>
                </a:ext>
              </a:extLst>
            </p:cNvPr>
            <p:cNvSpPr/>
            <p:nvPr/>
          </p:nvSpPr>
          <p:spPr>
            <a:xfrm>
              <a:off x="3724734" y="5212856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4B9AA2E-DD8B-03FD-B11B-614684F46784}"/>
                </a:ext>
              </a:extLst>
            </p:cNvPr>
            <p:cNvSpPr txBox="1"/>
            <p:nvPr/>
          </p:nvSpPr>
          <p:spPr>
            <a:xfrm>
              <a:off x="4187291" y="5162857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INP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  <p:pic>
          <p:nvPicPr>
            <p:cNvPr id="230" name="Рисунок 229">
              <a:extLst>
                <a:ext uri="{FF2B5EF4-FFF2-40B4-BE49-F238E27FC236}">
                  <a16:creationId xmlns:a16="http://schemas.microsoft.com/office/drawing/2014/main" id="{A7BDF1DC-5E6E-1A9E-19BC-486775B38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398" y="5235429"/>
              <a:ext cx="421580" cy="209967"/>
            </a:xfrm>
            <a:prstGeom prst="rect">
              <a:avLst/>
            </a:prstGeom>
          </p:spPr>
        </p:pic>
      </p:grpSp>
      <p:grpSp>
        <p:nvGrpSpPr>
          <p:cNvPr id="253" name="Группа 252">
            <a:extLst>
              <a:ext uri="{FF2B5EF4-FFF2-40B4-BE49-F238E27FC236}">
                <a16:creationId xmlns:a16="http://schemas.microsoft.com/office/drawing/2014/main" id="{8F99BCB6-2820-5025-593C-CD348308EAF6}"/>
              </a:ext>
            </a:extLst>
          </p:cNvPr>
          <p:cNvGrpSpPr/>
          <p:nvPr/>
        </p:nvGrpSpPr>
        <p:grpSpPr>
          <a:xfrm>
            <a:off x="3201181" y="6084413"/>
            <a:ext cx="1205433" cy="353943"/>
            <a:chOff x="3725943" y="5566233"/>
            <a:chExt cx="1205433" cy="353943"/>
          </a:xfrm>
        </p:grpSpPr>
        <p:pic>
          <p:nvPicPr>
            <p:cNvPr id="218" name="Рисунок 217">
              <a:extLst>
                <a:ext uri="{FF2B5EF4-FFF2-40B4-BE49-F238E27FC236}">
                  <a16:creationId xmlns:a16="http://schemas.microsoft.com/office/drawing/2014/main" id="{CB93BCDE-A2C3-9632-E4B3-DBB9DD18F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883" y="5640608"/>
              <a:ext cx="351353" cy="21081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33" name="Прямоугольник 232">
              <a:extLst>
                <a:ext uri="{FF2B5EF4-FFF2-40B4-BE49-F238E27FC236}">
                  <a16:creationId xmlns:a16="http://schemas.microsoft.com/office/drawing/2014/main" id="{F18C0D09-6BFF-057C-2B7C-9C298F6F29D4}"/>
                </a:ext>
              </a:extLst>
            </p:cNvPr>
            <p:cNvSpPr/>
            <p:nvPr/>
          </p:nvSpPr>
          <p:spPr>
            <a:xfrm>
              <a:off x="3725943" y="561623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0244C3A3-9FE4-9B7A-55C2-38924B0A28D1}"/>
                </a:ext>
              </a:extLst>
            </p:cNvPr>
            <p:cNvSpPr txBox="1"/>
            <p:nvPr/>
          </p:nvSpPr>
          <p:spPr>
            <a:xfrm>
              <a:off x="4188500" y="556623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INRNE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947F25B5-8C45-0044-20D2-E9FEDA60E03A}"/>
              </a:ext>
            </a:extLst>
          </p:cNvPr>
          <p:cNvGrpSpPr/>
          <p:nvPr/>
        </p:nvGrpSpPr>
        <p:grpSpPr>
          <a:xfrm>
            <a:off x="4516237" y="6084413"/>
            <a:ext cx="1205433" cy="353943"/>
            <a:chOff x="3723525" y="5969609"/>
            <a:chExt cx="1205433" cy="353943"/>
          </a:xfrm>
        </p:grpSpPr>
        <p:pic>
          <p:nvPicPr>
            <p:cNvPr id="220" name="Рисунок 219">
              <a:extLst>
                <a:ext uri="{FF2B5EF4-FFF2-40B4-BE49-F238E27FC236}">
                  <a16:creationId xmlns:a16="http://schemas.microsoft.com/office/drawing/2014/main" id="{36A2FFF5-FB43-2D7D-D654-B7E50D008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017" y="6035323"/>
              <a:ext cx="441960" cy="220980"/>
            </a:xfrm>
            <a:prstGeom prst="rect">
              <a:avLst/>
            </a:prstGeom>
          </p:spPr>
        </p:pic>
        <p:sp>
          <p:nvSpPr>
            <p:cNvPr id="241" name="Прямоугольник 240">
              <a:extLst>
                <a:ext uri="{FF2B5EF4-FFF2-40B4-BE49-F238E27FC236}">
                  <a16:creationId xmlns:a16="http://schemas.microsoft.com/office/drawing/2014/main" id="{B1FA7D1E-1634-DFD4-4A0F-1A3755892816}"/>
                </a:ext>
              </a:extLst>
            </p:cNvPr>
            <p:cNvSpPr/>
            <p:nvPr/>
          </p:nvSpPr>
          <p:spPr>
            <a:xfrm>
              <a:off x="3723525" y="6019608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CABFE232-A383-D70E-4B1D-9FB1F175DE33}"/>
                </a:ext>
              </a:extLst>
            </p:cNvPr>
            <p:cNvSpPr txBox="1"/>
            <p:nvPr/>
          </p:nvSpPr>
          <p:spPr>
            <a:xfrm>
              <a:off x="4186082" y="5969609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INP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50" name="Группа 249">
            <a:extLst>
              <a:ext uri="{FF2B5EF4-FFF2-40B4-BE49-F238E27FC236}">
                <a16:creationId xmlns:a16="http://schemas.microsoft.com/office/drawing/2014/main" id="{EAEE202A-E449-A07C-F33C-29546171DE8E}"/>
              </a:ext>
            </a:extLst>
          </p:cNvPr>
          <p:cNvGrpSpPr/>
          <p:nvPr/>
        </p:nvGrpSpPr>
        <p:grpSpPr>
          <a:xfrm>
            <a:off x="3199567" y="5115774"/>
            <a:ext cx="1205433" cy="353943"/>
            <a:chOff x="3727160" y="4384681"/>
            <a:chExt cx="1205433" cy="353943"/>
          </a:xfrm>
        </p:grpSpPr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E6317C74-9C13-7277-D01F-28BA46B50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794" y="4446713"/>
              <a:ext cx="326208" cy="21747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47" name="Прямоугольник 246">
              <a:extLst>
                <a:ext uri="{FF2B5EF4-FFF2-40B4-BE49-F238E27FC236}">
                  <a16:creationId xmlns:a16="http://schemas.microsoft.com/office/drawing/2014/main" id="{AC99300E-E237-EF40-1B3C-36D3A59962F1}"/>
                </a:ext>
              </a:extLst>
            </p:cNvPr>
            <p:cNvSpPr/>
            <p:nvPr/>
          </p:nvSpPr>
          <p:spPr>
            <a:xfrm>
              <a:off x="3727160" y="4434593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C4AD2008-6517-C430-FA96-24A01C49B6AE}"/>
                </a:ext>
              </a:extLst>
            </p:cNvPr>
            <p:cNvSpPr txBox="1"/>
            <p:nvPr/>
          </p:nvSpPr>
          <p:spPr>
            <a:xfrm>
              <a:off x="4184873" y="4384681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NOSU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63" name="Группа 262">
            <a:extLst>
              <a:ext uri="{FF2B5EF4-FFF2-40B4-BE49-F238E27FC236}">
                <a16:creationId xmlns:a16="http://schemas.microsoft.com/office/drawing/2014/main" id="{157C18A3-537C-9D8D-4663-50F9B2D0D39B}"/>
              </a:ext>
            </a:extLst>
          </p:cNvPr>
          <p:cNvGrpSpPr/>
          <p:nvPr/>
        </p:nvGrpSpPr>
        <p:grpSpPr>
          <a:xfrm>
            <a:off x="4517974" y="4783760"/>
            <a:ext cx="1205433" cy="353943"/>
            <a:chOff x="5065167" y="4356103"/>
            <a:chExt cx="1205433" cy="353943"/>
          </a:xfrm>
        </p:grpSpPr>
        <p:pic>
          <p:nvPicPr>
            <p:cNvPr id="256" name="Рисунок 255">
              <a:extLst>
                <a:ext uri="{FF2B5EF4-FFF2-40B4-BE49-F238E27FC236}">
                  <a16:creationId xmlns:a16="http://schemas.microsoft.com/office/drawing/2014/main" id="{4BA0EF95-66EC-E07C-6FC5-34FE755BE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093989" y="4432351"/>
              <a:ext cx="371764" cy="18588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61" name="Прямоугольник 260">
              <a:extLst>
                <a:ext uri="{FF2B5EF4-FFF2-40B4-BE49-F238E27FC236}">
                  <a16:creationId xmlns:a16="http://schemas.microsoft.com/office/drawing/2014/main" id="{CEC753AD-DCAD-4E9A-7F8A-9855CDE67FEA}"/>
                </a:ext>
              </a:extLst>
            </p:cNvPr>
            <p:cNvSpPr/>
            <p:nvPr/>
          </p:nvSpPr>
          <p:spPr>
            <a:xfrm>
              <a:off x="5065167" y="440610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0C3416B8-9AAA-0694-F82D-E495257C54BB}"/>
                </a:ext>
              </a:extLst>
            </p:cNvPr>
            <p:cNvSpPr txBox="1"/>
            <p:nvPr/>
          </p:nvSpPr>
          <p:spPr>
            <a:xfrm>
              <a:off x="5527724" y="435610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INP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72" name="Группа 271">
            <a:extLst>
              <a:ext uri="{FF2B5EF4-FFF2-40B4-BE49-F238E27FC236}">
                <a16:creationId xmlns:a16="http://schemas.microsoft.com/office/drawing/2014/main" id="{103F16D2-E9F3-6D49-DB61-7D40B378758E}"/>
              </a:ext>
            </a:extLst>
          </p:cNvPr>
          <p:cNvGrpSpPr/>
          <p:nvPr/>
        </p:nvGrpSpPr>
        <p:grpSpPr>
          <a:xfrm>
            <a:off x="4519710" y="5116676"/>
            <a:ext cx="1205433" cy="353943"/>
            <a:chOff x="5065167" y="4689019"/>
            <a:chExt cx="1205433" cy="353943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31F7CE17-9DE0-356B-ED18-18AE9A240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113624" y="4765487"/>
              <a:ext cx="297636" cy="198821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66" name="Прямоугольник 265">
              <a:extLst>
                <a:ext uri="{FF2B5EF4-FFF2-40B4-BE49-F238E27FC236}">
                  <a16:creationId xmlns:a16="http://schemas.microsoft.com/office/drawing/2014/main" id="{0E93B9A1-4963-269B-8787-3169D58C4DE6}"/>
                </a:ext>
              </a:extLst>
            </p:cNvPr>
            <p:cNvSpPr/>
            <p:nvPr/>
          </p:nvSpPr>
          <p:spPr>
            <a:xfrm>
              <a:off x="5065167" y="4739018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81D8B68F-D3C5-B3AD-FD82-F099176E39D2}"/>
                </a:ext>
              </a:extLst>
            </p:cNvPr>
            <p:cNvSpPr txBox="1"/>
            <p:nvPr/>
          </p:nvSpPr>
          <p:spPr>
            <a:xfrm>
              <a:off x="5527724" y="4689019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ASRT</a:t>
              </a:r>
            </a:p>
          </p:txBody>
        </p:sp>
      </p:grpSp>
      <p:grpSp>
        <p:nvGrpSpPr>
          <p:cNvPr id="268" name="Группа 267">
            <a:extLst>
              <a:ext uri="{FF2B5EF4-FFF2-40B4-BE49-F238E27FC236}">
                <a16:creationId xmlns:a16="http://schemas.microsoft.com/office/drawing/2014/main" id="{8F249458-94B2-DC05-A881-06D3F8DA93E3}"/>
              </a:ext>
            </a:extLst>
          </p:cNvPr>
          <p:cNvGrpSpPr/>
          <p:nvPr/>
        </p:nvGrpSpPr>
        <p:grpSpPr>
          <a:xfrm>
            <a:off x="4514500" y="5441453"/>
            <a:ext cx="1205433" cy="353943"/>
            <a:chOff x="3722316" y="4356103"/>
            <a:chExt cx="1205433" cy="353943"/>
          </a:xfrm>
        </p:grpSpPr>
        <p:pic>
          <p:nvPicPr>
            <p:cNvPr id="269" name="Рисунок 268">
              <a:extLst>
                <a:ext uri="{FF2B5EF4-FFF2-40B4-BE49-F238E27FC236}">
                  <a16:creationId xmlns:a16="http://schemas.microsoft.com/office/drawing/2014/main" id="{CC522273-26FA-60E9-8322-C8D5E35E8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794" y="4421204"/>
              <a:ext cx="326208" cy="21747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70" name="Прямоугольник 269">
              <a:extLst>
                <a:ext uri="{FF2B5EF4-FFF2-40B4-BE49-F238E27FC236}">
                  <a16:creationId xmlns:a16="http://schemas.microsoft.com/office/drawing/2014/main" id="{68920B5D-1DDF-E047-F8BF-D63306956BF5}"/>
                </a:ext>
              </a:extLst>
            </p:cNvPr>
            <p:cNvSpPr/>
            <p:nvPr/>
          </p:nvSpPr>
          <p:spPr>
            <a:xfrm>
              <a:off x="3722316" y="440610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221B3820-FE8F-250B-F552-3E9A09D8E1B7}"/>
                </a:ext>
              </a:extLst>
            </p:cNvPr>
            <p:cNvSpPr txBox="1"/>
            <p:nvPr/>
          </p:nvSpPr>
          <p:spPr>
            <a:xfrm>
              <a:off x="4184873" y="435610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PRUE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73" name="Группа 272">
            <a:extLst>
              <a:ext uri="{FF2B5EF4-FFF2-40B4-BE49-F238E27FC236}">
                <a16:creationId xmlns:a16="http://schemas.microsoft.com/office/drawing/2014/main" id="{85745862-A4F3-7845-F5BD-A8F5A0477276}"/>
              </a:ext>
            </a:extLst>
          </p:cNvPr>
          <p:cNvGrpSpPr/>
          <p:nvPr/>
        </p:nvGrpSpPr>
        <p:grpSpPr>
          <a:xfrm>
            <a:off x="4512763" y="5774477"/>
            <a:ext cx="1205433" cy="353943"/>
            <a:chOff x="3725943" y="5566233"/>
            <a:chExt cx="1205433" cy="353943"/>
          </a:xfrm>
        </p:grpSpPr>
        <p:pic>
          <p:nvPicPr>
            <p:cNvPr id="274" name="Рисунок 273">
              <a:extLst>
                <a:ext uri="{FF2B5EF4-FFF2-40B4-BE49-F238E27FC236}">
                  <a16:creationId xmlns:a16="http://schemas.microsoft.com/office/drawing/2014/main" id="{2F07B588-5D68-8D00-09AC-D3FFE40E8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7068" y="5640608"/>
              <a:ext cx="351353" cy="21081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75" name="Прямоугольник 274">
              <a:extLst>
                <a:ext uri="{FF2B5EF4-FFF2-40B4-BE49-F238E27FC236}">
                  <a16:creationId xmlns:a16="http://schemas.microsoft.com/office/drawing/2014/main" id="{551B0EBD-874F-84F2-2D42-1A1F0B1FBABF}"/>
                </a:ext>
              </a:extLst>
            </p:cNvPr>
            <p:cNvSpPr/>
            <p:nvPr/>
          </p:nvSpPr>
          <p:spPr>
            <a:xfrm>
              <a:off x="3725943" y="561623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71FE8FEF-B83C-47F6-C4D4-B3953B6B1C5B}"/>
                </a:ext>
              </a:extLst>
            </p:cNvPr>
            <p:cNvSpPr txBox="1"/>
            <p:nvPr/>
          </p:nvSpPr>
          <p:spPr>
            <a:xfrm>
              <a:off x="4188500" y="556623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SU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285" name="Скругленный прямоугольник 77">
            <a:extLst>
              <a:ext uri="{FF2B5EF4-FFF2-40B4-BE49-F238E27FC236}">
                <a16:creationId xmlns:a16="http://schemas.microsoft.com/office/drawing/2014/main" id="{46BB5712-3144-40E1-B074-8CA5DEAA0914}"/>
              </a:ext>
            </a:extLst>
          </p:cNvPr>
          <p:cNvSpPr/>
          <p:nvPr/>
        </p:nvSpPr>
        <p:spPr>
          <a:xfrm>
            <a:off x="3131063" y="4733223"/>
            <a:ext cx="2761717" cy="1726149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250DAE75-819B-DC65-7CBD-EB9D3AD6FA3B}"/>
              </a:ext>
            </a:extLst>
          </p:cNvPr>
          <p:cNvSpPr txBox="1"/>
          <p:nvPr/>
        </p:nvSpPr>
        <p:spPr>
          <a:xfrm>
            <a:off x="3216883" y="4759413"/>
            <a:ext cx="127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F81BD"/>
                </a:solidFill>
                <a:latin typeface="Agency FB" panose="00010606040000040003" pitchFamily="2" charset="0"/>
              </a:rPr>
              <a:t>Clouds</a:t>
            </a:r>
            <a:endParaRPr lang="ru-RU" b="1" dirty="0">
              <a:solidFill>
                <a:srgbClr val="4F81BD"/>
              </a:solidFill>
            </a:endParaRPr>
          </a:p>
        </p:txBody>
      </p:sp>
      <p:cxnSp>
        <p:nvCxnSpPr>
          <p:cNvPr id="287" name="Прямая со стрелкой 286">
            <a:extLst>
              <a:ext uri="{FF2B5EF4-FFF2-40B4-BE49-F238E27FC236}">
                <a16:creationId xmlns:a16="http://schemas.microsoft.com/office/drawing/2014/main" id="{41AEAA1D-57E8-6097-1866-75697BDCCA26}"/>
              </a:ext>
            </a:extLst>
          </p:cNvPr>
          <p:cNvCxnSpPr>
            <a:cxnSpLocks/>
          </p:cNvCxnSpPr>
          <p:nvPr/>
        </p:nvCxnSpPr>
        <p:spPr>
          <a:xfrm>
            <a:off x="3763387" y="4301264"/>
            <a:ext cx="7045" cy="46899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561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723EE5-6C15-E1FB-0F2F-B876DABA9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72" y="1005840"/>
            <a:ext cx="6888487" cy="5166365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DIRAC@JINR Jobs Total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21130" y="2074364"/>
            <a:ext cx="2888672" cy="847898"/>
          </a:xfrm>
          <a:prstGeom prst="roundRect">
            <a:avLst/>
          </a:prstGeom>
          <a:solidFill>
            <a:schemeClr val="bg1"/>
          </a:solidFill>
          <a:ln w="952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ernard MT Condensed" panose="02050806060905020404" pitchFamily="18" charset="0"/>
              </a:rPr>
              <a:t>3 million jobs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9" name="Прямая со стрелкой 8"/>
          <p:cNvCxnSpPr>
            <a:cxnSpLocks/>
          </p:cNvCxnSpPr>
          <p:nvPr/>
        </p:nvCxnSpPr>
        <p:spPr>
          <a:xfrm flipV="1">
            <a:off x="5051532" y="1981200"/>
            <a:ext cx="2006579" cy="4622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7467093" y="3569979"/>
            <a:ext cx="1163782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Govorun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567179" y="2922262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Tier2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549675" y="2144215"/>
            <a:ext cx="971564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Tier1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66083" y="4636101"/>
            <a:ext cx="1926142" cy="843147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JINR Cloud (Condor)</a:t>
            </a:r>
            <a:endParaRPr lang="ru-RU" dirty="0"/>
          </a:p>
        </p:txBody>
      </p:sp>
      <p:cxnSp>
        <p:nvCxnSpPr>
          <p:cNvPr id="18" name="Прямая со стрелкой 17"/>
          <p:cNvCxnSpPr>
            <a:cxnSpLocks/>
          </p:cNvCxnSpPr>
          <p:nvPr/>
        </p:nvCxnSpPr>
        <p:spPr>
          <a:xfrm flipH="1" flipV="1">
            <a:off x="7825740" y="4140485"/>
            <a:ext cx="929640" cy="4956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52BA44D2-F0F8-51B3-7E32-8722ECAD16AA}"/>
              </a:ext>
            </a:extLst>
          </p:cNvPr>
          <p:cNvCxnSpPr/>
          <p:nvPr/>
        </p:nvCxnSpPr>
        <p:spPr>
          <a:xfrm>
            <a:off x="4046220" y="3111283"/>
            <a:ext cx="0" cy="128315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6">
            <a:extLst>
              <a:ext uri="{FF2B5EF4-FFF2-40B4-BE49-F238E27FC236}">
                <a16:creationId xmlns:a16="http://schemas.microsoft.com/office/drawing/2014/main" id="{5E646D4A-B337-3A4A-603C-94DA3D69DB84}"/>
              </a:ext>
            </a:extLst>
          </p:cNvPr>
          <p:cNvSpPr/>
          <p:nvPr/>
        </p:nvSpPr>
        <p:spPr>
          <a:xfrm>
            <a:off x="2183044" y="3055098"/>
            <a:ext cx="1863176" cy="56492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May 2021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69805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20473</TotalTime>
  <Words>3055</Words>
  <Application>Microsoft Office PowerPoint</Application>
  <PresentationFormat>Экран (4:3)</PresentationFormat>
  <Paragraphs>362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61" baseType="lpstr">
      <vt:lpstr>Agency FB</vt:lpstr>
      <vt:lpstr>Roboto Slab</vt:lpstr>
      <vt:lpstr>Calibri</vt:lpstr>
      <vt:lpstr>Segoe UI</vt:lpstr>
      <vt:lpstr>Arial</vt:lpstr>
      <vt:lpstr>Segoe UI Light</vt:lpstr>
      <vt:lpstr>Comfortaa</vt:lpstr>
      <vt:lpstr>Optima</vt:lpstr>
      <vt:lpstr>Liberation Sans</vt:lpstr>
      <vt:lpstr>Times New Roman</vt:lpstr>
      <vt:lpstr>Liberation Serif</vt:lpstr>
      <vt:lpstr>Bernard MT Condensed</vt:lpstr>
      <vt:lpstr>Consolas</vt:lpstr>
      <vt:lpstr>CERNCorporate4-3</vt:lpstr>
      <vt:lpstr>Презентация PowerPoint</vt:lpstr>
      <vt:lpstr>Distributed Heterogeneous Computing Infrastructure for NICA Data Processing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BM@N Workflow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Comparison of production campaigns</vt:lpstr>
      <vt:lpstr>Testing configurations</vt:lpstr>
      <vt:lpstr>Testing DDC cluster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DIRAC: Igor Pelevanyk MPD: Andrey Moshkin, Oleg Rogachevsky BM@N: Konstantin Gertsenberger  SPD: Katherin Shtejer, Alexey Zhemchugov  Responsible for resources: Tier-1,Tier-2, EOS: Valery Mitsyn CTA Tape library: Vladimir Trofimov Govorun: Oksana Streltsova, Dmitry Podgainy, Dmitry Belyakov, Aleksandr Kokorev, Maxim Zuev NICA cluster: Ivan Slepov DDC cluster: Ilia Slepnev Network: Andrey Dolbilov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star</cp:lastModifiedBy>
  <cp:revision>503</cp:revision>
  <dcterms:created xsi:type="dcterms:W3CDTF">2012-11-30T11:04:26Z</dcterms:created>
  <dcterms:modified xsi:type="dcterms:W3CDTF">2024-05-21T11:41:47Z</dcterms:modified>
</cp:coreProperties>
</file>