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410" r:id="rId3"/>
    <p:sldId id="270" r:id="rId4"/>
    <p:sldId id="268" r:id="rId5"/>
    <p:sldId id="269" r:id="rId6"/>
    <p:sldId id="272" r:id="rId7"/>
    <p:sldId id="273" r:id="rId8"/>
    <p:sldId id="317" r:id="rId9"/>
    <p:sldId id="319" r:id="rId10"/>
    <p:sldId id="296" r:id="rId11"/>
    <p:sldId id="260" r:id="rId12"/>
    <p:sldId id="324" r:id="rId13"/>
    <p:sldId id="416" r:id="rId14"/>
    <p:sldId id="417" r:id="rId15"/>
    <p:sldId id="261" r:id="rId16"/>
    <p:sldId id="316" r:id="rId17"/>
    <p:sldId id="326" r:id="rId18"/>
    <p:sldId id="332" r:id="rId19"/>
    <p:sldId id="329" r:id="rId20"/>
    <p:sldId id="405" r:id="rId21"/>
    <p:sldId id="297" r:id="rId22"/>
    <p:sldId id="338" r:id="rId23"/>
    <p:sldId id="339" r:id="rId24"/>
    <p:sldId id="299" r:id="rId25"/>
    <p:sldId id="334" r:id="rId26"/>
    <p:sldId id="301" r:id="rId27"/>
    <p:sldId id="300" r:id="rId28"/>
    <p:sldId id="377" r:id="rId29"/>
    <p:sldId id="378" r:id="rId30"/>
    <p:sldId id="381" r:id="rId31"/>
    <p:sldId id="382" r:id="rId32"/>
    <p:sldId id="383" r:id="rId33"/>
    <p:sldId id="384" r:id="rId34"/>
    <p:sldId id="412" r:id="rId35"/>
    <p:sldId id="321" r:id="rId36"/>
    <p:sldId id="322" r:id="rId37"/>
    <p:sldId id="385" r:id="rId38"/>
    <p:sldId id="305" r:id="rId39"/>
    <p:sldId id="276" r:id="rId40"/>
    <p:sldId id="315" r:id="rId41"/>
    <p:sldId id="360" r:id="rId42"/>
    <p:sldId id="359" r:id="rId43"/>
    <p:sldId id="281" r:id="rId44"/>
    <p:sldId id="388" r:id="rId45"/>
    <p:sldId id="282" r:id="rId46"/>
    <p:sldId id="283" r:id="rId47"/>
    <p:sldId id="422" r:id="rId48"/>
    <p:sldId id="401" r:id="rId49"/>
    <p:sldId id="424" r:id="rId50"/>
    <p:sldId id="288" r:id="rId51"/>
    <p:sldId id="289" r:id="rId52"/>
    <p:sldId id="397" r:id="rId53"/>
    <p:sldId id="408" r:id="rId54"/>
    <p:sldId id="292" r:id="rId55"/>
    <p:sldId id="409" r:id="rId56"/>
    <p:sldId id="26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00A313-6E42-4CD9-A96B-8330FB17915E}">
          <p14:sldIdLst>
            <p14:sldId id="256"/>
            <p14:sldId id="410"/>
            <p14:sldId id="270"/>
            <p14:sldId id="268"/>
            <p14:sldId id="269"/>
            <p14:sldId id="272"/>
            <p14:sldId id="273"/>
            <p14:sldId id="317"/>
            <p14:sldId id="319"/>
            <p14:sldId id="296"/>
            <p14:sldId id="260"/>
            <p14:sldId id="324"/>
            <p14:sldId id="416"/>
            <p14:sldId id="417"/>
            <p14:sldId id="261"/>
            <p14:sldId id="316"/>
            <p14:sldId id="326"/>
            <p14:sldId id="332"/>
            <p14:sldId id="329"/>
            <p14:sldId id="405"/>
            <p14:sldId id="297"/>
            <p14:sldId id="338"/>
            <p14:sldId id="339"/>
            <p14:sldId id="299"/>
            <p14:sldId id="334"/>
            <p14:sldId id="301"/>
            <p14:sldId id="300"/>
            <p14:sldId id="377"/>
            <p14:sldId id="378"/>
            <p14:sldId id="381"/>
            <p14:sldId id="382"/>
            <p14:sldId id="383"/>
            <p14:sldId id="384"/>
            <p14:sldId id="412"/>
            <p14:sldId id="321"/>
            <p14:sldId id="322"/>
            <p14:sldId id="385"/>
            <p14:sldId id="305"/>
            <p14:sldId id="276"/>
            <p14:sldId id="315"/>
            <p14:sldId id="360"/>
            <p14:sldId id="359"/>
            <p14:sldId id="281"/>
            <p14:sldId id="388"/>
            <p14:sldId id="282"/>
            <p14:sldId id="283"/>
            <p14:sldId id="422"/>
            <p14:sldId id="401"/>
            <p14:sldId id="424"/>
            <p14:sldId id="288"/>
            <p14:sldId id="289"/>
            <p14:sldId id="397"/>
            <p14:sldId id="408"/>
            <p14:sldId id="292"/>
            <p14:sldId id="409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FA22-E501-45D4-9B37-3D375A3EDA6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7E44-736B-412D-833F-2B06830F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AEF95-3509-4325-B439-57AB4732FC2E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7E44-736B-412D-833F-2B06830F13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7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820B-0220-4E35-8900-9BAD0F68A2E9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3287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287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600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0144" tIns="40073" rIns="80144" bIns="40073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7E44-736B-412D-833F-2B06830F135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6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7E44-736B-412D-833F-2B06830F135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0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7E44-736B-412D-833F-2B06830F135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4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A819E-E173-4573-BAC8-D7C9964DD859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347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ln/>
        </p:spPr>
      </p:sp>
      <p:sp>
        <p:nvSpPr>
          <p:cNvPr id="347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742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0154" tIns="40077" rIns="80154" bIns="40077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7E44-736B-412D-833F-2B06830F135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9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5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9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9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3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8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2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235A-6A7B-41C6-8B69-791155F3151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8E30-365D-4045-987A-6831B452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hyperlink" Target="http://en.wikipedia.org/wiki/File:Viscosity.gi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7.xml"/><Relationship Id="rId7" Type="http://schemas.openxmlformats.org/officeDocument/2006/relationships/image" Target="../media/image4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pires.fnal.gov/spires/find/wwwhepau/wwwscan?rawcmd=fin+%22Maruyama,%20Toshiki%22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spires.fnal.gov/spires/find/wwwhepau/wwwscan?rawcmd=fin+%22Chiba,%20Satoshi%22" TargetMode="External"/><Relationship Id="rId5" Type="http://schemas.openxmlformats.org/officeDocument/2006/relationships/hyperlink" Target="http://www-spires.fnal.gov/spires/find/wwwhepau/wwwscan?rawcmd=fin+%22Tanigawa,%20Tomonori%22" TargetMode="External"/><Relationship Id="rId4" Type="http://schemas.openxmlformats.org/officeDocument/2006/relationships/hyperlink" Target="http://www-spires.fnal.gov/spires/find/wwwhepau/wwwscan?rawcmd=fin+%22Tatsumi,%20Toshitaka%2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hyperlink" Target="http://flower.onego.ru/other/pion/enc_3900.jpg" TargetMode="External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1.xm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4.png"/><Relationship Id="rId5" Type="http://schemas.openxmlformats.org/officeDocument/2006/relationships/tags" Target="../tags/tag13.xml"/><Relationship Id="rId10" Type="http://schemas.openxmlformats.org/officeDocument/2006/relationships/image" Target="../media/image93.png"/><Relationship Id="rId4" Type="http://schemas.openxmlformats.org/officeDocument/2006/relationships/tags" Target="../tags/tag12.xml"/><Relationship Id="rId9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17.xml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2.png"/><Relationship Id="rId5" Type="http://schemas.openxmlformats.org/officeDocument/2006/relationships/tags" Target="../tags/tag19.xml"/><Relationship Id="rId10" Type="http://schemas.openxmlformats.org/officeDocument/2006/relationships/image" Target="../media/image101.png"/><Relationship Id="rId4" Type="http://schemas.openxmlformats.org/officeDocument/2006/relationships/tags" Target="../tags/tag18.xml"/><Relationship Id="rId9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8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07.png"/><Relationship Id="rId2" Type="http://schemas.openxmlformats.org/officeDocument/2006/relationships/tags" Target="../tags/tag21.xml"/><Relationship Id="rId16" Type="http://schemas.openxmlformats.org/officeDocument/2006/relationships/image" Target="../media/image11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06.png"/><Relationship Id="rId5" Type="http://schemas.openxmlformats.org/officeDocument/2006/relationships/tags" Target="../tags/tag24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tags" Target="../tags/tag23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13.wmf"/><Relationship Id="rId18" Type="http://schemas.openxmlformats.org/officeDocument/2006/relationships/image" Target="../media/image118.png"/><Relationship Id="rId3" Type="http://schemas.openxmlformats.org/officeDocument/2006/relationships/tags" Target="../tags/tag29.xml"/><Relationship Id="rId21" Type="http://schemas.openxmlformats.org/officeDocument/2006/relationships/image" Target="../media/image121.png"/><Relationship Id="rId7" Type="http://schemas.openxmlformats.org/officeDocument/2006/relationships/tags" Target="../tags/tag33.xml"/><Relationship Id="rId12" Type="http://schemas.openxmlformats.org/officeDocument/2006/relationships/image" Target="../media/image112.wmf"/><Relationship Id="rId17" Type="http://schemas.openxmlformats.org/officeDocument/2006/relationships/image" Target="../media/image117.png"/><Relationship Id="rId2" Type="http://schemas.openxmlformats.org/officeDocument/2006/relationships/tags" Target="../tags/tag28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24.png"/><Relationship Id="rId5" Type="http://schemas.openxmlformats.org/officeDocument/2006/relationships/tags" Target="../tags/tag31.xml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10" Type="http://schemas.openxmlformats.org/officeDocument/2006/relationships/tags" Target="../tags/tag36.xml"/><Relationship Id="rId19" Type="http://schemas.openxmlformats.org/officeDocument/2006/relationships/image" Target="../media/image119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2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40.xml"/><Relationship Id="rId7" Type="http://schemas.openxmlformats.org/officeDocument/2006/relationships/image" Target="../media/image12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9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Quantum condensates in neutron star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supernovae </a:t>
            </a:r>
            <a:r>
              <a:rPr lang="en-US" b="1" dirty="0" smtClean="0">
                <a:solidFill>
                  <a:schemeClr val="tx2"/>
                </a:solidFill>
              </a:rPr>
              <a:t> matter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800" y="2708920"/>
            <a:ext cx="8219256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ru-RU" dirty="0" smtClean="0">
                <a:solidFill>
                  <a:srgbClr val="FF3300"/>
                </a:solidFill>
              </a:rPr>
              <a:t>D.N. </a:t>
            </a:r>
            <a:r>
              <a:rPr lang="en-US" altLang="ru-RU" dirty="0" err="1" smtClean="0">
                <a:solidFill>
                  <a:srgbClr val="FF3300"/>
                </a:solidFill>
              </a:rPr>
              <a:t>Voskresensky</a:t>
            </a:r>
            <a:r>
              <a:rPr lang="en-US" altLang="ru-RU" dirty="0" smtClean="0">
                <a:solidFill>
                  <a:srgbClr val="FF3300"/>
                </a:solidFill>
              </a:rPr>
              <a:t>, NRNU </a:t>
            </a:r>
            <a:r>
              <a:rPr lang="en-US" altLang="ru-RU" dirty="0" err="1" smtClean="0">
                <a:solidFill>
                  <a:srgbClr val="FF3300"/>
                </a:solidFill>
              </a:rPr>
              <a:t>MEPhI</a:t>
            </a:r>
            <a:r>
              <a:rPr lang="en-US" altLang="ru-RU" dirty="0" smtClean="0">
                <a:solidFill>
                  <a:srgbClr val="FF3300"/>
                </a:solidFill>
              </a:rPr>
              <a:t>, JINR</a:t>
            </a:r>
            <a:r>
              <a:rPr lang="en-US" altLang="ru-RU" dirty="0" smtClean="0"/>
              <a:t>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14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0" name="Picture 4" descr="vd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" y="2492895"/>
            <a:ext cx="5076825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800" b="1" dirty="0" smtClean="0">
                <a:solidFill>
                  <a:schemeClr val="tx2"/>
                </a:solidFill>
              </a:rPr>
              <a:t>Rearrangement of </a:t>
            </a:r>
            <a:r>
              <a:rPr lang="el-GR" altLang="ru-RU" sz="2800" b="1" dirty="0" smtClean="0">
                <a:solidFill>
                  <a:schemeClr val="tx2"/>
                </a:solidFill>
              </a:rPr>
              <a:t>σ</a:t>
            </a:r>
            <a:r>
              <a:rPr lang="en-US" altLang="ru-RU" sz="2800" b="1" dirty="0" smtClean="0">
                <a:solidFill>
                  <a:schemeClr val="tx2"/>
                </a:solidFill>
              </a:rPr>
              <a:t>,</a:t>
            </a:r>
            <a:r>
              <a:rPr lang="el-GR" altLang="ru-RU" sz="2800" b="1" dirty="0" smtClean="0">
                <a:solidFill>
                  <a:schemeClr val="tx2"/>
                </a:solidFill>
              </a:rPr>
              <a:t>ω</a:t>
            </a:r>
            <a:r>
              <a:rPr lang="en-US" altLang="ru-RU" sz="2800" b="1" dirty="0" smtClean="0">
                <a:solidFill>
                  <a:schemeClr val="tx2"/>
                </a:solidFill>
              </a:rPr>
              <a:t>,</a:t>
            </a:r>
            <a:r>
              <a:rPr lang="el-GR" altLang="ru-RU" sz="2800" b="1" dirty="0" smtClean="0">
                <a:solidFill>
                  <a:schemeClr val="tx2"/>
                </a:solidFill>
              </a:rPr>
              <a:t>ρ</a:t>
            </a:r>
            <a:r>
              <a:rPr lang="en-US" altLang="ru-RU" sz="2800" b="1" dirty="0" smtClean="0">
                <a:solidFill>
                  <a:schemeClr val="tx2"/>
                </a:solidFill>
              </a:rPr>
              <a:t> mean-fields (condensates) for  T&lt;T</a:t>
            </a:r>
            <a:r>
              <a:rPr lang="en-US" altLang="ru-RU" sz="2800" b="1" baseline="-25000" dirty="0" smtClean="0">
                <a:solidFill>
                  <a:schemeClr val="tx2"/>
                </a:solidFill>
              </a:rPr>
              <a:t>c</a:t>
            </a:r>
            <a:r>
              <a:rPr lang="en-US" altLang="ru-RU" sz="2800" b="1" dirty="0" smtClean="0">
                <a:solidFill>
                  <a:schemeClr val="tx2"/>
                </a:solidFill>
              </a:rPr>
              <a:t>: gas-liquid</a:t>
            </a:r>
            <a:r>
              <a:rPr lang="en-US" altLang="ru-RU" sz="2800" b="1" baseline="0" dirty="0" smtClean="0">
                <a:solidFill>
                  <a:schemeClr val="tx2"/>
                </a:solidFill>
              </a:rPr>
              <a:t> I-order </a:t>
            </a:r>
            <a:r>
              <a:rPr lang="en-US" altLang="ru-RU" sz="2800" b="1" baseline="0" dirty="0">
                <a:solidFill>
                  <a:schemeClr val="tx2"/>
                </a:solidFill>
              </a:rPr>
              <a:t>phase </a:t>
            </a:r>
            <a:r>
              <a:rPr lang="en-US" altLang="ru-RU" sz="2800" b="1" baseline="0" dirty="0" smtClean="0">
                <a:solidFill>
                  <a:schemeClr val="tx2"/>
                </a:solidFill>
              </a:rPr>
              <a:t>transition in supernova matter  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190527" y="2852936"/>
            <a:ext cx="44275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baseline="0" dirty="0"/>
              <a:t>OA – gas phase, </a:t>
            </a:r>
            <a:r>
              <a:rPr lang="en-US" altLang="ru-RU" sz="2000" baseline="0" dirty="0" err="1"/>
              <a:t>dP</a:t>
            </a:r>
            <a:r>
              <a:rPr lang="en-US" altLang="ru-RU" sz="2000" baseline="0" dirty="0"/>
              <a:t>/</a:t>
            </a:r>
            <a:r>
              <a:rPr lang="en-US" altLang="ru-RU" sz="2000" baseline="0" dirty="0" err="1"/>
              <a:t>dn</a:t>
            </a:r>
            <a:r>
              <a:rPr lang="en-US" altLang="ru-RU" sz="2000" baseline="0" dirty="0"/>
              <a:t> &gt;0;</a:t>
            </a:r>
          </a:p>
          <a:p>
            <a:r>
              <a:rPr lang="en-US" altLang="ru-RU" sz="2000" baseline="0" dirty="0"/>
              <a:t>&gt;D – liquid phase, </a:t>
            </a:r>
            <a:r>
              <a:rPr lang="en-US" altLang="ru-RU" sz="2000" baseline="0" dirty="0" err="1"/>
              <a:t>dP</a:t>
            </a:r>
            <a:r>
              <a:rPr lang="en-US" altLang="ru-RU" sz="2000" baseline="0" dirty="0"/>
              <a:t>/</a:t>
            </a:r>
            <a:r>
              <a:rPr lang="en-US" altLang="ru-RU" sz="2000" baseline="0" dirty="0" err="1"/>
              <a:t>dn</a:t>
            </a:r>
            <a:r>
              <a:rPr lang="en-US" altLang="ru-RU" sz="2000" baseline="0" dirty="0"/>
              <a:t> &gt;0;</a:t>
            </a:r>
          </a:p>
          <a:p>
            <a:r>
              <a:rPr lang="en-US" altLang="ru-RU" sz="2000" baseline="0" dirty="0"/>
              <a:t>BC – mechanically unstable,  </a:t>
            </a:r>
          </a:p>
          <a:p>
            <a:r>
              <a:rPr lang="en-US" altLang="ru-RU" sz="2000" baseline="0" dirty="0" err="1"/>
              <a:t>dP</a:t>
            </a:r>
            <a:r>
              <a:rPr lang="en-US" altLang="ru-RU" sz="2000" baseline="0" dirty="0"/>
              <a:t>/</a:t>
            </a:r>
            <a:r>
              <a:rPr lang="en-US" altLang="ru-RU" sz="2000" baseline="0" dirty="0" err="1"/>
              <a:t>dn</a:t>
            </a:r>
            <a:r>
              <a:rPr lang="en-US" altLang="ru-RU" sz="2000" baseline="0" dirty="0"/>
              <a:t> &lt;0; </a:t>
            </a:r>
          </a:p>
          <a:p>
            <a:r>
              <a:rPr lang="en-US" altLang="ru-RU" sz="2000" baseline="0" dirty="0"/>
              <a:t>AB (</a:t>
            </a:r>
            <a:r>
              <a:rPr lang="en-US" altLang="ru-RU" sz="2000" baseline="0" dirty="0" err="1"/>
              <a:t>supercooled</a:t>
            </a:r>
            <a:r>
              <a:rPr lang="en-US" altLang="ru-RU" sz="2000" baseline="0" dirty="0"/>
              <a:t> </a:t>
            </a:r>
            <a:r>
              <a:rPr lang="en-US" altLang="ru-RU" sz="2000" dirty="0"/>
              <a:t>v</a:t>
            </a:r>
            <a:r>
              <a:rPr lang="en-US" altLang="ru-RU" sz="2000" baseline="0" dirty="0" smtClean="0"/>
              <a:t>apor</a:t>
            </a:r>
            <a:r>
              <a:rPr lang="en-US" altLang="ru-RU" sz="2000" baseline="0" dirty="0"/>
              <a:t>), </a:t>
            </a:r>
          </a:p>
          <a:p>
            <a:r>
              <a:rPr lang="en-US" altLang="ru-RU" sz="2000" baseline="0" dirty="0"/>
              <a:t>CD (overheated liquid) – </a:t>
            </a:r>
          </a:p>
          <a:p>
            <a:r>
              <a:rPr lang="en-US" altLang="ru-RU" sz="2000" baseline="0" dirty="0"/>
              <a:t>mechanically stable </a:t>
            </a:r>
            <a:r>
              <a:rPr lang="en-US" altLang="ru-RU" sz="2000" baseline="0" dirty="0" err="1"/>
              <a:t>dP</a:t>
            </a:r>
            <a:r>
              <a:rPr lang="en-US" altLang="ru-RU" sz="2000" baseline="0" dirty="0"/>
              <a:t>/</a:t>
            </a:r>
            <a:r>
              <a:rPr lang="en-US" altLang="ru-RU" sz="2000" baseline="0" dirty="0" err="1"/>
              <a:t>dn</a:t>
            </a:r>
            <a:r>
              <a:rPr lang="en-US" altLang="ru-RU" sz="2000" baseline="0" dirty="0"/>
              <a:t> &gt;0, </a:t>
            </a:r>
          </a:p>
          <a:p>
            <a:r>
              <a:rPr lang="en-US" altLang="ru-RU" sz="2000" baseline="0" dirty="0"/>
              <a:t>metastable, finite lifetime</a:t>
            </a:r>
            <a:endParaRPr lang="ru-RU" altLang="ru-RU" sz="2000" baseline="0" dirty="0"/>
          </a:p>
        </p:txBody>
      </p:sp>
      <p:pic>
        <p:nvPicPr>
          <p:cNvPr id="321543" name="Picture 7" descr="mu_l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37288"/>
            <a:ext cx="1857375" cy="30321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5795963" y="5734050"/>
            <a:ext cx="316865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aseline="0">
                <a:solidFill>
                  <a:srgbClr val="FFFF00"/>
                </a:solidFill>
              </a:rPr>
              <a:t>Maxwell </a:t>
            </a:r>
            <a:r>
              <a:rPr lang="en-US" altLang="ru-RU">
                <a:solidFill>
                  <a:srgbClr val="FFFF00"/>
                </a:solidFill>
              </a:rPr>
              <a:t> </a:t>
            </a:r>
            <a:r>
              <a:rPr lang="en-US" altLang="ru-RU" sz="2400" baseline="0">
                <a:solidFill>
                  <a:srgbClr val="FFFF00"/>
                </a:solidFill>
              </a:rPr>
              <a:t>construction</a:t>
            </a:r>
            <a:endParaRPr lang="ru-RU" altLang="ru-RU" sz="2400" baseline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7823" y="1853645"/>
            <a:ext cx="2694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chemeClr val="accent2"/>
                </a:solidFill>
              </a:rPr>
              <a:t>Pressure isotherms</a:t>
            </a:r>
            <a:r>
              <a:rPr lang="en-US" altLang="ru-RU" sz="2400" dirty="0"/>
              <a:t> </a:t>
            </a:r>
            <a:endParaRPr lang="ru-RU" alt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63418" y="1899811"/>
            <a:ext cx="398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First ignoring possibility of pasta</a:t>
            </a:r>
            <a:endParaRPr lang="ru-RU" sz="2000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907704" y="4561116"/>
            <a:ext cx="2376265" cy="267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 flipV="1">
            <a:off x="1524689" y="4797424"/>
            <a:ext cx="2437639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9920" y="1437420"/>
            <a:ext cx="849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Order parameters of </a:t>
            </a:r>
            <a:r>
              <a:rPr lang="en-US" sz="2000" smtClean="0"/>
              <a:t>phase tr.:  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σ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-</a:t>
            </a:r>
            <a:r>
              <a:rPr lang="el-GR" altLang="ru-RU" sz="2000" b="1" dirty="0">
                <a:solidFill>
                  <a:schemeClr val="tx2"/>
                </a:solidFill>
              </a:rPr>
              <a:t> 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σ</a:t>
            </a:r>
            <a:r>
              <a:rPr lang="en-US" altLang="ru-RU" sz="2000" b="1" baseline="-25000" dirty="0" smtClean="0">
                <a:solidFill>
                  <a:schemeClr val="tx2"/>
                </a:solidFill>
              </a:rPr>
              <a:t>c 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, 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ω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-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ω</a:t>
            </a:r>
            <a:r>
              <a:rPr lang="en-US" altLang="ru-RU" sz="2000" b="1" baseline="-25000" dirty="0" smtClean="0">
                <a:solidFill>
                  <a:schemeClr val="tx2"/>
                </a:solidFill>
              </a:rPr>
              <a:t>c 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, 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ρ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-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ρ</a:t>
            </a:r>
            <a:r>
              <a:rPr lang="en-US" altLang="ru-RU" sz="2000" b="1" baseline="-25000" dirty="0" smtClean="0">
                <a:solidFill>
                  <a:schemeClr val="tx2"/>
                </a:solidFill>
              </a:rPr>
              <a:t>c</a:t>
            </a:r>
            <a:r>
              <a:rPr lang="en-US" sz="2000" dirty="0" smtClean="0"/>
              <a:t>  related to n-n</a:t>
            </a:r>
            <a:r>
              <a:rPr lang="el-GR" altLang="ru-RU" sz="2000" b="1" dirty="0">
                <a:solidFill>
                  <a:schemeClr val="tx2"/>
                </a:solidFill>
              </a:rPr>
              <a:t> </a:t>
            </a:r>
            <a:r>
              <a:rPr lang="en-US" altLang="ru-RU" sz="2000" baseline="-25000" dirty="0" smtClean="0">
                <a:solidFill>
                  <a:schemeClr val="tx2"/>
                </a:solidFill>
              </a:rPr>
              <a:t>c</a:t>
            </a:r>
            <a:r>
              <a:rPr lang="el-GR" altLang="ru-RU" sz="2000" b="1" dirty="0" smtClean="0">
                <a:solidFill>
                  <a:schemeClr val="tx2"/>
                </a:solidFill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20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ru-RU" sz="4000" b="1">
                <a:solidFill>
                  <a:srgbClr val="0033CC"/>
                </a:solidFill>
              </a:rPr>
              <a:t>Landau Phenomenological Description of Phase Transitions</a:t>
            </a:r>
            <a:endParaRPr lang="ru-RU" altLang="ru-RU" sz="4000" b="1">
              <a:solidFill>
                <a:srgbClr val="0033CC"/>
              </a:solidFill>
            </a:endParaRPr>
          </a:p>
        </p:txBody>
      </p:sp>
      <p:pic>
        <p:nvPicPr>
          <p:cNvPr id="239620" name="Picture 4" descr="landaufreeenerg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36838"/>
            <a:ext cx="6121400" cy="79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1484313"/>
            <a:ext cx="8782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dirty="0">
                <a:solidFill>
                  <a:schemeClr val="accent2"/>
                </a:solidFill>
              </a:rPr>
              <a:t>Simplest case: one order </a:t>
            </a:r>
            <a:r>
              <a:rPr lang="en-US" altLang="ru-RU" sz="2400" dirty="0" smtClean="0">
                <a:solidFill>
                  <a:schemeClr val="accent2"/>
                </a:solidFill>
              </a:rPr>
              <a:t>parameter </a:t>
            </a:r>
            <a:r>
              <a:rPr lang="el-GR" altLang="ru-RU" sz="2400" i="1" dirty="0"/>
              <a:t>Φ</a:t>
            </a:r>
            <a:r>
              <a:rPr lang="en-US" altLang="ru-RU" sz="2400" dirty="0" smtClean="0">
                <a:solidFill>
                  <a:schemeClr val="accent2"/>
                </a:solidFill>
              </a:rPr>
              <a:t>, </a:t>
            </a:r>
            <a:r>
              <a:rPr lang="en-US" altLang="ru-RU" sz="2400" dirty="0">
                <a:solidFill>
                  <a:schemeClr val="accent2"/>
                </a:solidFill>
              </a:rPr>
              <a:t>uniform matter.</a:t>
            </a:r>
            <a:r>
              <a:rPr lang="en-US" altLang="ru-RU" sz="2400" dirty="0"/>
              <a:t> </a:t>
            </a:r>
          </a:p>
          <a:p>
            <a:pPr eaLnBrk="1" hangingPunct="1"/>
            <a:r>
              <a:rPr lang="en-US" altLang="ru-RU" sz="2400" dirty="0"/>
              <a:t>Expand free energy in </a:t>
            </a:r>
            <a:r>
              <a:rPr lang="el-GR" altLang="ru-RU" sz="2400" i="1" dirty="0" smtClean="0"/>
              <a:t>Φ</a:t>
            </a:r>
            <a:r>
              <a:rPr lang="en-US" altLang="ru-RU" sz="2400" i="1" dirty="0" smtClean="0"/>
              <a:t>-a scalar field,</a:t>
            </a:r>
            <a:r>
              <a:rPr lang="en-US" altLang="ru-RU" sz="2400" dirty="0" smtClean="0"/>
              <a:t> </a:t>
            </a:r>
            <a:endParaRPr lang="en-US" altLang="ru-RU" sz="2400" dirty="0"/>
          </a:p>
          <a:p>
            <a:pPr eaLnBrk="1" hangingPunct="1"/>
            <a:r>
              <a:rPr lang="en-US" altLang="ru-RU" sz="2400" dirty="0"/>
              <a:t>and  coefficients, in T-</a:t>
            </a:r>
            <a:r>
              <a:rPr lang="en-US" altLang="ru-RU" sz="2400" dirty="0" err="1"/>
              <a:t>T</a:t>
            </a:r>
            <a:r>
              <a:rPr lang="en-US" altLang="ru-RU" sz="2400" baseline="-25000" dirty="0" err="1"/>
              <a:t>cr</a:t>
            </a:r>
            <a:r>
              <a:rPr lang="en-US" altLang="ru-RU" sz="2400" dirty="0"/>
              <a:t> near critical point:</a:t>
            </a:r>
            <a:endParaRPr lang="ru-RU" altLang="ru-RU" sz="2400" dirty="0"/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0" y="3500438"/>
            <a:ext cx="8524875" cy="7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dirty="0"/>
              <a:t>a</a:t>
            </a:r>
            <a:r>
              <a:rPr lang="en-US" altLang="ru-RU" dirty="0" smtClean="0"/>
              <a:t>~m</a:t>
            </a:r>
            <a:r>
              <a:rPr lang="en-US" altLang="ru-RU" baseline="30000" dirty="0" smtClean="0"/>
              <a:t>2</a:t>
            </a:r>
            <a:r>
              <a:rPr lang="en-US" altLang="ru-RU" dirty="0" smtClean="0"/>
              <a:t>, h-scalar charge, </a:t>
            </a:r>
            <a:r>
              <a:rPr lang="en-US" altLang="ru-RU" dirty="0" err="1" smtClean="0"/>
              <a:t>b,c</a:t>
            </a:r>
            <a:r>
              <a:rPr lang="en-US" altLang="ru-RU" dirty="0" smtClean="0"/>
              <a:t>-self-interaction, either </a:t>
            </a:r>
            <a:r>
              <a:rPr lang="en-US" altLang="ru-RU" dirty="0"/>
              <a:t>cubic or linear term </a:t>
            </a:r>
            <a:endParaRPr lang="en-US" altLang="ru-RU" dirty="0" smtClean="0"/>
          </a:p>
          <a:p>
            <a:pPr eaLnBrk="1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dirty="0" smtClean="0"/>
              <a:t>can </a:t>
            </a:r>
            <a:r>
              <a:rPr lang="en-US" altLang="ru-RU" dirty="0"/>
              <a:t>be eliminated by the shift of </a:t>
            </a:r>
            <a:r>
              <a:rPr lang="en-US" altLang="ru-RU" dirty="0" smtClean="0"/>
              <a:t>the order </a:t>
            </a:r>
            <a:r>
              <a:rPr lang="en-US" altLang="ru-RU" dirty="0"/>
              <a:t>parameter: </a:t>
            </a:r>
            <a:r>
              <a:rPr lang="el-GR" altLang="ru-RU" dirty="0">
                <a:cs typeface="Arial" pitchFamily="34" charset="0"/>
              </a:rPr>
              <a:t>φ</a:t>
            </a:r>
            <a:r>
              <a:rPr lang="en-US" altLang="ru-RU" dirty="0">
                <a:cs typeface="Arial" pitchFamily="34" charset="0"/>
              </a:rPr>
              <a:t> -&gt; </a:t>
            </a:r>
            <a:r>
              <a:rPr lang="el-GR" altLang="ru-RU" dirty="0">
                <a:cs typeface="Arial" pitchFamily="34" charset="0"/>
              </a:rPr>
              <a:t>φ</a:t>
            </a:r>
            <a:r>
              <a:rPr lang="en-US" altLang="ru-RU" dirty="0">
                <a:cs typeface="Arial" pitchFamily="34" charset="0"/>
              </a:rPr>
              <a:t>+C.</a:t>
            </a:r>
            <a:endParaRPr lang="el-GR" altLang="ru-RU" dirty="0">
              <a:cs typeface="Arial" pitchFamily="34" charset="0"/>
            </a:endParaRPr>
          </a:p>
        </p:txBody>
      </p:sp>
      <p:pic>
        <p:nvPicPr>
          <p:cNvPr id="239623" name="Picture 7" descr="h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97425"/>
            <a:ext cx="10795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2555875" y="4292600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FF3300"/>
                </a:solidFill>
              </a:rPr>
              <a:t>If II order phase transition:</a:t>
            </a:r>
            <a:endParaRPr lang="ru-RU" altLang="ru-RU" dirty="0"/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87313" y="5751513"/>
            <a:ext cx="6568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FF3300"/>
                </a:solidFill>
              </a:rPr>
              <a:t>If I order phase </a:t>
            </a:r>
            <a:r>
              <a:rPr lang="en-US" altLang="ru-RU" sz="2400" b="1" dirty="0" smtClean="0">
                <a:solidFill>
                  <a:srgbClr val="FF3300"/>
                </a:solidFill>
              </a:rPr>
              <a:t>transition (for gas-liquid </a:t>
            </a:r>
            <a:r>
              <a:rPr lang="el-GR" altLang="ru-RU" sz="2400" i="1" dirty="0">
                <a:solidFill>
                  <a:srgbClr val="FF0000"/>
                </a:solidFill>
              </a:rPr>
              <a:t>Φ </a:t>
            </a:r>
            <a:r>
              <a:rPr lang="en-US" altLang="ru-RU" sz="2400" i="1" dirty="0" smtClean="0">
                <a:solidFill>
                  <a:srgbClr val="FF0000"/>
                </a:solidFill>
              </a:rPr>
              <a:t>=n-</a:t>
            </a:r>
            <a:r>
              <a:rPr lang="en-US" altLang="ru-RU" sz="2400" i="1" dirty="0" err="1" smtClean="0">
                <a:solidFill>
                  <a:srgbClr val="FF0000"/>
                </a:solidFill>
              </a:rPr>
              <a:t>n</a:t>
            </a:r>
            <a:r>
              <a:rPr lang="en-US" altLang="ru-RU" sz="2400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altLang="ru-RU" sz="2400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ru-RU" sz="2400" b="1" i="1" dirty="0" smtClean="0">
                <a:solidFill>
                  <a:srgbClr val="FF0000"/>
                </a:solidFill>
              </a:rPr>
              <a:t>)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: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5580063" y="5229225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F= - </a:t>
            </a:r>
            <a:r>
              <a:rPr lang="el-GR" altLang="ru-RU" sz="2400"/>
              <a:t>α</a:t>
            </a:r>
            <a:r>
              <a:rPr lang="en-US" altLang="ru-RU" sz="2400" baseline="30000"/>
              <a:t>2</a:t>
            </a:r>
            <a:r>
              <a:rPr lang="en-US" altLang="ru-RU" sz="2400"/>
              <a:t>(T-T</a:t>
            </a:r>
            <a:r>
              <a:rPr lang="en-US" altLang="ru-RU" sz="2400" baseline="-25000"/>
              <a:t>cr</a:t>
            </a:r>
            <a:r>
              <a:rPr lang="en-US" altLang="ru-RU" sz="2400"/>
              <a:t>)</a:t>
            </a:r>
            <a:r>
              <a:rPr lang="en-US" altLang="ru-RU" sz="2400" baseline="30000"/>
              <a:t>2</a:t>
            </a:r>
            <a:r>
              <a:rPr lang="en-US" altLang="ru-RU" sz="2400"/>
              <a:t>/4c,</a:t>
            </a:r>
            <a:endParaRPr lang="ru-RU" altLang="ru-RU" sz="2400"/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3779838" y="522922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altLang="ru-RU" sz="2400" i="1" dirty="0">
                <a:cs typeface="Arial" pitchFamily="34" charset="0"/>
              </a:rPr>
              <a:t>Φ</a:t>
            </a:r>
            <a:r>
              <a:rPr lang="en-US" altLang="ru-RU" sz="2400" dirty="0"/>
              <a:t>~ </a:t>
            </a:r>
            <a:r>
              <a:rPr lang="en-US" altLang="ru-RU" sz="2400" dirty="0" err="1" smtClean="0"/>
              <a:t>T</a:t>
            </a:r>
            <a:r>
              <a:rPr lang="en-US" altLang="ru-RU" sz="2400" baseline="-25000" dirty="0" err="1" smtClean="0"/>
              <a:t>cr</a:t>
            </a:r>
            <a:r>
              <a:rPr lang="en-US" altLang="ru-RU" sz="2400" baseline="-25000" dirty="0" smtClean="0"/>
              <a:t> </a:t>
            </a:r>
            <a:r>
              <a:rPr lang="en-US" altLang="ru-RU" sz="2400" dirty="0" smtClean="0"/>
              <a:t>-T,</a:t>
            </a:r>
            <a:endParaRPr lang="ru-RU" altLang="ru-RU" sz="2400" dirty="0"/>
          </a:p>
        </p:txBody>
      </p:sp>
      <p:sp>
        <p:nvSpPr>
          <p:cNvPr id="239630" name="AutoShape 14"/>
          <p:cNvSpPr>
            <a:spLocks noChangeArrowheads="1"/>
          </p:cNvSpPr>
          <p:nvPr/>
        </p:nvSpPr>
        <p:spPr bwMode="auto">
          <a:xfrm>
            <a:off x="5292725" y="4797425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0" y="4652963"/>
            <a:ext cx="644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Specific heat C</a:t>
            </a:r>
            <a:r>
              <a:rPr lang="en-US" altLang="ru-RU" sz="2400" baseline="-25000"/>
              <a:t>v</a:t>
            </a:r>
            <a:r>
              <a:rPr lang="en-US" altLang="ru-RU" sz="2400">
                <a:cs typeface="Arial" pitchFamily="34" charset="0"/>
              </a:rPr>
              <a:t>≠0, </a:t>
            </a:r>
            <a:r>
              <a:rPr lang="el-GR" altLang="ru-RU" sz="2400">
                <a:cs typeface="Arial" pitchFamily="34" charset="0"/>
              </a:rPr>
              <a:t>φ</a:t>
            </a:r>
            <a:r>
              <a:rPr lang="en-US" altLang="ru-RU" sz="2400">
                <a:cs typeface="Arial" pitchFamily="34" charset="0"/>
              </a:rPr>
              <a:t>=0</a:t>
            </a:r>
            <a:r>
              <a:rPr lang="en-US" altLang="ru-RU" sz="2400"/>
              <a:t>  in crit. point </a:t>
            </a:r>
            <a:endParaRPr lang="ru-RU" altLang="ru-RU" sz="2400"/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403350" y="5229225"/>
            <a:ext cx="195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baseline="30000" dirty="0"/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a</a:t>
            </a:r>
            <a:r>
              <a:rPr lang="en-US" altLang="ru-RU" sz="2400" dirty="0" smtClean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=</a:t>
            </a:r>
            <a:r>
              <a:rPr lang="el-GR" altLang="ru-RU" sz="2400" dirty="0">
                <a:solidFill>
                  <a:srgbClr val="FF3300"/>
                </a:solidFill>
                <a:cs typeface="Arial" pitchFamily="34" charset="0"/>
              </a:rPr>
              <a:t>α</a:t>
            </a:r>
            <a:r>
              <a:rPr lang="en-US" altLang="ru-RU" sz="2400" baseline="-25000" dirty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(T-</a:t>
            </a:r>
            <a:r>
              <a:rPr lang="en-US" altLang="ru-RU" sz="2400" dirty="0" err="1">
                <a:solidFill>
                  <a:srgbClr val="FF3300"/>
                </a:solidFill>
              </a:rPr>
              <a:t>T</a:t>
            </a:r>
            <a:r>
              <a:rPr lang="en-US" altLang="ru-RU" sz="2400" baseline="-25000" dirty="0" err="1">
                <a:solidFill>
                  <a:srgbClr val="FF3300"/>
                </a:solidFill>
              </a:rPr>
              <a:t>cr</a:t>
            </a:r>
            <a:r>
              <a:rPr lang="en-US" altLang="ru-RU" sz="2400" dirty="0">
                <a:solidFill>
                  <a:srgbClr val="FF3300"/>
                </a:solidFill>
              </a:rPr>
              <a:t> ),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179388" y="6237288"/>
            <a:ext cx="622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altLang="ru-RU" sz="2400" i="1"/>
              <a:t>Φ</a:t>
            </a:r>
            <a:r>
              <a:rPr lang="en-US" altLang="ru-RU" sz="2400" i="1"/>
              <a:t> </a:t>
            </a:r>
            <a:r>
              <a:rPr lang="en-US" altLang="ru-RU"/>
              <a:t>≠ 0</a:t>
            </a:r>
            <a:r>
              <a:rPr lang="en-US" altLang="ru-RU" sz="2400"/>
              <a:t>,</a:t>
            </a:r>
            <a:endParaRPr lang="ru-RU" altLang="ru-RU" sz="2400"/>
          </a:p>
        </p:txBody>
      </p: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3779838" y="6237288"/>
            <a:ext cx="334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i="1" dirty="0"/>
              <a:t>b</a:t>
            </a:r>
            <a:r>
              <a:rPr lang="en-US" altLang="ru-RU" sz="2400" dirty="0"/>
              <a:t> is usually  put </a:t>
            </a:r>
            <a:r>
              <a:rPr lang="en-US" altLang="ru-RU" sz="2400" dirty="0" smtClean="0"/>
              <a:t>zero.</a:t>
            </a:r>
            <a:endParaRPr lang="ru-RU" altLang="ru-RU" sz="2400" dirty="0"/>
          </a:p>
        </p:txBody>
      </p:sp>
      <p:pic>
        <p:nvPicPr>
          <p:cNvPr id="23963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00213"/>
            <a:ext cx="17875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1403350" y="6237288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>
                <a:sym typeface="Mathematica1Mono" pitchFamily="18" charset="2"/>
              </a:rPr>
              <a:t>h</a:t>
            </a:r>
            <a:r>
              <a:rPr lang="ru-RU" altLang="ru-RU" sz="2400">
                <a:sym typeface="Mathematica1Mono" pitchFamily="18" charset="2"/>
              </a:rPr>
              <a:t></a:t>
            </a:r>
            <a:r>
              <a:rPr lang="en-US" altLang="ru-RU" sz="2400">
                <a:sym typeface="Mathematica1Mono" pitchFamily="18" charset="2"/>
              </a:rPr>
              <a:t>0 in crit. point,</a:t>
            </a:r>
            <a:endParaRPr lang="ru-RU" altLang="ru-RU" sz="2400">
              <a:sym typeface="Mathematica1Mono" pitchFamily="18" charset="2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6516688" y="4724400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a(T</a:t>
            </a:r>
            <a:r>
              <a:rPr lang="en-US" altLang="ru-RU" sz="2000" baseline="-25000"/>
              <a:t>cr</a:t>
            </a:r>
            <a:r>
              <a:rPr lang="en-US" altLang="ru-RU"/>
              <a:t>)=0,</a:t>
            </a:r>
            <a:endParaRPr lang="ru-RU" altLang="ru-RU"/>
          </a:p>
          <a:p>
            <a:endParaRPr lang="ru-RU" altLang="ru-RU"/>
          </a:p>
        </p:txBody>
      </p:sp>
      <p:sp>
        <p:nvSpPr>
          <p:cNvPr id="239640" name="AutoShape 24"/>
          <p:cNvSpPr>
            <a:spLocks noChangeArrowheads="1"/>
          </p:cNvSpPr>
          <p:nvPr/>
        </p:nvSpPr>
        <p:spPr bwMode="auto">
          <a:xfrm>
            <a:off x="250825" y="5373688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>
                <a:solidFill>
                  <a:srgbClr val="FF3300"/>
                </a:solidFill>
              </a:rPr>
              <a:t>II order phase transition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242692" name="Picture 4" descr="landau_2n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772816"/>
            <a:ext cx="5548312" cy="341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4932041" y="3789040"/>
            <a:ext cx="1224135" cy="648072"/>
          </a:xfrm>
          <a:prstGeom prst="curvedConnector3">
            <a:avLst>
              <a:gd name="adj1" fmla="val 39044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 rot="10800000" flipV="1">
            <a:off x="3635897" y="3789040"/>
            <a:ext cx="1296147" cy="64807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83568" y="5517232"/>
            <a:ext cx="733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l-GR" altLang="ru-RU" i="1" dirty="0" smtClean="0">
                <a:cs typeface="Arial" pitchFamily="34" charset="0"/>
              </a:rPr>
              <a:t>Φ</a:t>
            </a:r>
            <a:r>
              <a:rPr lang="en-US" altLang="ru-RU" i="1" dirty="0" smtClean="0">
                <a:cs typeface="Arial" pitchFamily="34" charset="0"/>
              </a:rPr>
              <a:t>=0 state the system in the whole volume enters left or right minimum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3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solidFill>
                  <a:srgbClr val="FF3300"/>
                </a:solidFill>
              </a:rPr>
              <a:t>I order phase transition</a:t>
            </a:r>
            <a:endParaRPr lang="ru-RU" altLang="ru-RU" sz="3200" b="1">
              <a:solidFill>
                <a:srgbClr val="FF3300"/>
              </a:solidFill>
            </a:endParaRPr>
          </a:p>
        </p:txBody>
      </p:sp>
      <p:grpSp>
        <p:nvGrpSpPr>
          <p:cNvPr id="332803" name="Group 3"/>
          <p:cNvGrpSpPr>
            <a:grpSpLocks/>
          </p:cNvGrpSpPr>
          <p:nvPr/>
        </p:nvGrpSpPr>
        <p:grpSpPr bwMode="auto">
          <a:xfrm>
            <a:off x="1187450" y="1412875"/>
            <a:ext cx="6156325" cy="3832225"/>
            <a:chOff x="3255" y="992"/>
            <a:chExt cx="2020" cy="1648"/>
          </a:xfrm>
        </p:grpSpPr>
        <p:pic>
          <p:nvPicPr>
            <p:cNvPr id="332804" name="Picture 4" descr="me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" y="992"/>
              <a:ext cx="2020" cy="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805" name="Picture 5" descr="e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2280"/>
              <a:ext cx="172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4284663" y="5516563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aseline="30000"/>
              <a:t>,</a:t>
            </a:r>
            <a:endParaRPr lang="ru-RU" altLang="ru-RU" baseline="30000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5724525" y="3213100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aseline="30000"/>
              <a:t>--------------------------</a:t>
            </a:r>
            <a:endParaRPr lang="ru-RU" altLang="ru-RU" baseline="30000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3348038" y="4221163"/>
            <a:ext cx="3978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aseline="30000" dirty="0"/>
              <a:t>-------------------------------------------------------------------------  </a:t>
            </a:r>
            <a:endParaRPr lang="ru-RU" altLang="ru-RU" baseline="30000" dirty="0"/>
          </a:p>
        </p:txBody>
      </p:sp>
      <p:pic>
        <p:nvPicPr>
          <p:cNvPr id="332809" name="Picture 9" descr="kvarks0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504825" cy="501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5538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 may undergo a transition  from metastable minimum to the stable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Mechanism: fluctuations of overcritical size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280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solidFill>
                  <a:srgbClr val="FF3300"/>
                </a:solidFill>
              </a:rPr>
              <a:t>I order phase transition</a:t>
            </a:r>
            <a:endParaRPr lang="ru-RU" altLang="ru-RU" sz="3200" b="1">
              <a:solidFill>
                <a:srgbClr val="FF3300"/>
              </a:solidFill>
            </a:endParaRPr>
          </a:p>
        </p:txBody>
      </p:sp>
      <p:grpSp>
        <p:nvGrpSpPr>
          <p:cNvPr id="333827" name="Group 3"/>
          <p:cNvGrpSpPr>
            <a:grpSpLocks/>
          </p:cNvGrpSpPr>
          <p:nvPr/>
        </p:nvGrpSpPr>
        <p:grpSpPr bwMode="auto">
          <a:xfrm>
            <a:off x="1187450" y="1412875"/>
            <a:ext cx="6156325" cy="3832225"/>
            <a:chOff x="3255" y="992"/>
            <a:chExt cx="2020" cy="1648"/>
          </a:xfrm>
        </p:grpSpPr>
        <p:pic>
          <p:nvPicPr>
            <p:cNvPr id="333828" name="Picture 4" descr="me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" y="992"/>
              <a:ext cx="2020" cy="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829" name="Picture 5" descr="e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2280"/>
              <a:ext cx="172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4284663" y="5516563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aseline="30000"/>
              <a:t>,</a:t>
            </a:r>
            <a:endParaRPr lang="ru-RU" altLang="ru-RU" baseline="30000"/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5724525" y="3213100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aseline="30000"/>
              <a:t>--------------------------</a:t>
            </a:r>
            <a:endParaRPr lang="ru-RU" altLang="ru-RU" baseline="30000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3348038" y="4221163"/>
            <a:ext cx="3978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aseline="30000"/>
              <a:t>-------------------------------------------------------------------------  </a:t>
            </a:r>
            <a:endParaRPr lang="ru-RU" altLang="ru-RU" baseline="30000"/>
          </a:p>
        </p:txBody>
      </p:sp>
      <p:pic>
        <p:nvPicPr>
          <p:cNvPr id="333833" name="Picture 9" descr="kvarks0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915988" cy="863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383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solidFill>
                  <a:srgbClr val="0033CC"/>
                </a:solidFill>
              </a:rPr>
              <a:t>For slightly spatially inhomogeneous configurations</a:t>
            </a:r>
            <a:endParaRPr lang="ru-RU" altLang="ru-RU" sz="3200" b="1">
              <a:solidFill>
                <a:srgbClr val="0033CC"/>
              </a:solidFill>
            </a:endParaRPr>
          </a:p>
        </p:txBody>
      </p:sp>
      <p:pic>
        <p:nvPicPr>
          <p:cNvPr id="331779" name="Picture 3" descr="landaufreeenergy_gradien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301038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3903663" y="28019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 baseline="30000"/>
          </a:p>
        </p:txBody>
      </p:sp>
      <p:cxnSp>
        <p:nvCxnSpPr>
          <p:cNvPr id="331781" name="AutoShape 5"/>
          <p:cNvCxnSpPr>
            <a:cxnSpLocks noChangeShapeType="1"/>
          </p:cNvCxnSpPr>
          <p:nvPr/>
        </p:nvCxnSpPr>
        <p:spPr bwMode="auto">
          <a:xfrm rot="5400000" flipH="1">
            <a:off x="3923507" y="2421731"/>
            <a:ext cx="576262" cy="574675"/>
          </a:xfrm>
          <a:prstGeom prst="curvedConnector3">
            <a:avLst>
              <a:gd name="adj1" fmla="val 49861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4643438" y="2781300"/>
            <a:ext cx="42330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200" dirty="0"/>
              <a:t>surface tension term</a:t>
            </a:r>
            <a:r>
              <a:rPr lang="en-US" altLang="ru-RU" sz="3200" dirty="0" smtClean="0"/>
              <a:t>, </a:t>
            </a:r>
            <a:r>
              <a:rPr lang="el-GR" altLang="ru-RU" sz="3200" dirty="0" smtClean="0">
                <a:cs typeface="Arial" pitchFamily="34" charset="0"/>
              </a:rPr>
              <a:t>σ</a:t>
            </a:r>
            <a:r>
              <a:rPr lang="en-US" altLang="ru-RU" sz="3200" dirty="0">
                <a:cs typeface="Arial" pitchFamily="34" charset="0"/>
              </a:rPr>
              <a:t>S</a:t>
            </a:r>
            <a:endParaRPr lang="el-GR" altLang="ru-RU" sz="3200" dirty="0">
              <a:cs typeface="Arial" pitchFamily="34" charset="0"/>
            </a:endParaRPr>
          </a:p>
        </p:txBody>
      </p:sp>
      <p:pic>
        <p:nvPicPr>
          <p:cNvPr id="331783" name="Picture 7" descr="waterstr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316706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3779838" y="3500438"/>
            <a:ext cx="53641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>
                <a:solidFill>
                  <a:srgbClr val="FF3300"/>
                </a:solidFill>
              </a:rPr>
              <a:t>Surface tension depends on temperature</a:t>
            </a:r>
            <a:r>
              <a:rPr lang="en-US" altLang="ru-RU" sz="2000"/>
              <a:t> </a:t>
            </a:r>
          </a:p>
          <a:p>
            <a:pPr eaLnBrk="1" hangingPunct="1"/>
            <a:r>
              <a:rPr lang="el-GR" altLang="ru-RU" sz="2000">
                <a:cs typeface="Arial" pitchFamily="34" charset="0"/>
              </a:rPr>
              <a:t>σ</a:t>
            </a:r>
            <a:r>
              <a:rPr lang="en-US" altLang="ru-RU" sz="2000"/>
              <a:t> </a:t>
            </a:r>
            <a:r>
              <a:rPr lang="el-GR" altLang="ru-RU" sz="2000">
                <a:cs typeface="Arial" pitchFamily="34" charset="0"/>
              </a:rPr>
              <a:t>≈</a:t>
            </a:r>
            <a:r>
              <a:rPr lang="en-US" altLang="ru-RU" sz="2000"/>
              <a:t> </a:t>
            </a:r>
            <a:r>
              <a:rPr lang="el-GR" altLang="ru-RU"/>
              <a:t>σ</a:t>
            </a:r>
            <a:r>
              <a:rPr lang="en-US" altLang="ru-RU" baseline="30000"/>
              <a:t> </a:t>
            </a:r>
            <a:r>
              <a:rPr lang="en-US" altLang="ru-RU" sz="2000" baseline="-25000"/>
              <a:t>0</a:t>
            </a:r>
            <a:r>
              <a:rPr lang="en-US" altLang="ru-RU" sz="2000"/>
              <a:t>|(T</a:t>
            </a:r>
            <a:r>
              <a:rPr lang="en-US" altLang="ru-RU" sz="2400" baseline="-25000"/>
              <a:t>c</a:t>
            </a:r>
            <a:r>
              <a:rPr lang="en-US" altLang="ru-RU" sz="2000"/>
              <a:t> –T)/T</a:t>
            </a:r>
            <a:r>
              <a:rPr lang="en-US" altLang="ru-RU" sz="2000" baseline="-25000"/>
              <a:t>c</a:t>
            </a:r>
            <a:r>
              <a:rPr lang="en-US" altLang="ru-RU" sz="2000"/>
              <a:t>|</a:t>
            </a:r>
            <a:r>
              <a:rPr lang="el-GR" altLang="ru-RU" sz="2400" baseline="30000"/>
              <a:t>α</a:t>
            </a:r>
            <a:r>
              <a:rPr lang="en-US" altLang="ru-RU" sz="2000"/>
              <a:t>, </a:t>
            </a:r>
            <a:r>
              <a:rPr lang="el-GR" altLang="ru-RU" sz="2000"/>
              <a:t>α</a:t>
            </a:r>
            <a:r>
              <a:rPr lang="en-US" altLang="ru-RU" sz="2000"/>
              <a:t>=1, 11/9 , 3/2 for water,</a:t>
            </a:r>
          </a:p>
          <a:p>
            <a:pPr eaLnBrk="1" hangingPunct="1"/>
            <a:r>
              <a:rPr lang="en-US" altLang="ru-RU" sz="2000"/>
              <a:t>organic liquids, van der Waals EoS, </a:t>
            </a:r>
          </a:p>
          <a:p>
            <a:pPr eaLnBrk="1" hangingPunct="1"/>
            <a:r>
              <a:rPr lang="en-US" altLang="ru-RU" sz="2000"/>
              <a:t>respectively.</a:t>
            </a:r>
          </a:p>
          <a:p>
            <a:pPr eaLnBrk="1" hangingPunct="1"/>
            <a:endParaRPr lang="el-GR" altLang="ru-RU" sz="2000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>
            <a:off x="5867400" y="1700213"/>
            <a:ext cx="792163" cy="5762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6" name="Line 10"/>
          <p:cNvSpPr>
            <a:spLocks noChangeShapeType="1"/>
          </p:cNvSpPr>
          <p:nvPr/>
        </p:nvSpPr>
        <p:spPr bwMode="auto">
          <a:xfrm flipV="1">
            <a:off x="5795963" y="1700213"/>
            <a:ext cx="863600" cy="5762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3563938" y="1566863"/>
            <a:ext cx="45561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b="1" baseline="30000"/>
              <a:t>-1</a:t>
            </a:r>
            <a:endParaRPr lang="ru-RU" altLang="ru-RU" sz="2000" b="1" baseline="30000"/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4716463" y="2455863"/>
            <a:ext cx="20685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baseline="30000">
                <a:solidFill>
                  <a:srgbClr val="FF3300"/>
                </a:solidFill>
              </a:rPr>
              <a:t>a =</a:t>
            </a:r>
            <a:r>
              <a:rPr lang="el-GR" altLang="ru-RU" sz="3200" b="1" baseline="30000">
                <a:solidFill>
                  <a:srgbClr val="FF3300"/>
                </a:solidFill>
              </a:rPr>
              <a:t>α</a:t>
            </a:r>
            <a:r>
              <a:rPr lang="en-US" altLang="ru-RU" sz="3200" b="1" baseline="30000">
                <a:solidFill>
                  <a:srgbClr val="FF3300"/>
                </a:solidFill>
              </a:rPr>
              <a:t> (T-T</a:t>
            </a:r>
            <a:r>
              <a:rPr lang="en-US" altLang="ru-RU" sz="2000" b="1">
                <a:solidFill>
                  <a:srgbClr val="FF3300"/>
                </a:solidFill>
              </a:rPr>
              <a:t>cr</a:t>
            </a:r>
            <a:r>
              <a:rPr lang="en-US" altLang="ru-RU" sz="3200" b="1" baseline="-25000">
                <a:solidFill>
                  <a:srgbClr val="FF3300"/>
                </a:solidFill>
              </a:rPr>
              <a:t> </a:t>
            </a:r>
            <a:r>
              <a:rPr lang="en-US" altLang="ru-RU" sz="3200" b="1" baseline="30000">
                <a:solidFill>
                  <a:srgbClr val="FF3300"/>
                </a:solidFill>
              </a:rPr>
              <a:t>)</a:t>
            </a:r>
            <a:endParaRPr lang="ru-RU" altLang="ru-RU" sz="3200" b="1" baseline="300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25" y="77641"/>
            <a:ext cx="8229600" cy="1143000"/>
          </a:xfrm>
        </p:spPr>
        <p:txBody>
          <a:bodyPr/>
          <a:lstStyle/>
          <a:p>
            <a:r>
              <a:rPr lang="en-US" altLang="ru-RU" sz="3200" b="1" dirty="0">
                <a:solidFill>
                  <a:srgbClr val="0033CC"/>
                </a:solidFill>
              </a:rPr>
              <a:t>Dynamical description </a:t>
            </a:r>
            <a:endParaRPr lang="ru-RU" altLang="ru-RU" sz="3200" b="1" dirty="0">
              <a:solidFill>
                <a:srgbClr val="0033CC"/>
              </a:solidFill>
            </a:endParaRPr>
          </a:p>
        </p:txBody>
      </p:sp>
      <p:pic>
        <p:nvPicPr>
          <p:cNvPr id="241668" name="Picture 4" descr="Ginzbutg-Landa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700213"/>
            <a:ext cx="3024187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416550" y="1982788"/>
            <a:ext cx="3078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/>
              <a:t>deviation from equilibrium</a:t>
            </a:r>
          </a:p>
          <a:p>
            <a:pPr eaLnBrk="1" hangingPunct="1"/>
            <a:r>
              <a:rPr lang="en-US" altLang="ru-RU" sz="2000"/>
              <a:t>is proportional to </a:t>
            </a:r>
          </a:p>
          <a:p>
            <a:pPr eaLnBrk="1" hangingPunct="1"/>
            <a:r>
              <a:rPr lang="en-US" altLang="ru-RU" sz="2000"/>
              <a:t> thermodynamical force</a:t>
            </a:r>
            <a:endParaRPr lang="ru-RU" altLang="ru-RU" sz="2000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0" y="11486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FF3300"/>
                </a:solidFill>
              </a:rPr>
              <a:t>in condensed </a:t>
            </a:r>
            <a:r>
              <a:rPr lang="en-US" altLang="ru-RU" sz="2400" dirty="0" smtClean="0">
                <a:solidFill>
                  <a:srgbClr val="FF3300"/>
                </a:solidFill>
              </a:rPr>
              <a:t>matter for Tⱡ 0 there </a:t>
            </a:r>
            <a:r>
              <a:rPr lang="en-US" altLang="ru-RU" sz="2400" dirty="0">
                <a:solidFill>
                  <a:srgbClr val="FF3300"/>
                </a:solidFill>
              </a:rPr>
              <a:t>always exist slowly </a:t>
            </a:r>
            <a:r>
              <a:rPr lang="en-US" altLang="ru-RU" sz="2400" dirty="0" smtClean="0">
                <a:solidFill>
                  <a:srgbClr val="FF3300"/>
                </a:solidFill>
              </a:rPr>
              <a:t>dissipating modes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pic>
        <p:nvPicPr>
          <p:cNvPr id="241671" name="Picture 7" descr="Ga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27368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379413" y="3573463"/>
            <a:ext cx="8764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i="1"/>
              <a:t>a</a:t>
            </a:r>
            <a:r>
              <a:rPr lang="en-US" altLang="ru-RU" sz="2400" baseline="-25000"/>
              <a:t>0</a:t>
            </a:r>
            <a:r>
              <a:rPr lang="en-US" altLang="ru-RU" sz="2400"/>
              <a:t>=0 for description of conserved order parameter (like entropy)</a:t>
            </a:r>
          </a:p>
          <a:p>
            <a:pPr eaLnBrk="1" hangingPunct="1"/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/>
              <a:t> =0 for non-conserved order parameter (like density)</a:t>
            </a:r>
            <a:endParaRPr lang="ru-RU" altLang="ru-RU" sz="2400"/>
          </a:p>
        </p:txBody>
      </p:sp>
      <p:pic>
        <p:nvPicPr>
          <p:cNvPr id="241674" name="Picture 10" descr="dfdp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" y="4550728"/>
            <a:ext cx="56483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6" name="AutoShape 12"/>
          <p:cNvSpPr>
            <a:spLocks noChangeArrowheads="1"/>
          </p:cNvSpPr>
          <p:nvPr/>
        </p:nvSpPr>
        <p:spPr bwMode="auto">
          <a:xfrm>
            <a:off x="323850" y="1989138"/>
            <a:ext cx="976313" cy="287337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3924300" y="2924175"/>
            <a:ext cx="293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/>
              <a:t>is expanded in gradients</a:t>
            </a:r>
            <a:endParaRPr lang="ru-RU" altLang="ru-RU" sz="2000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4427538" y="4868863"/>
            <a:ext cx="792162" cy="5762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 flipV="1">
            <a:off x="4356100" y="4797425"/>
            <a:ext cx="863600" cy="5762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1619250" y="1700213"/>
            <a:ext cx="863600" cy="1008062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5673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ru-RU" sz="2400" b="1" dirty="0">
                <a:solidFill>
                  <a:srgbClr val="FF3300"/>
                </a:solidFill>
              </a:rPr>
              <a:t>II order phase </a:t>
            </a:r>
            <a:r>
              <a:rPr lang="en-US" altLang="ru-RU" sz="2400" b="1" dirty="0" smtClean="0">
                <a:solidFill>
                  <a:srgbClr val="FF3300"/>
                </a:solidFill>
              </a:rPr>
              <a:t>transition </a:t>
            </a:r>
            <a:r>
              <a:rPr lang="en-US" altLang="ru-RU" sz="2400" dirty="0" smtClean="0"/>
              <a:t>(</a:t>
            </a:r>
            <a:r>
              <a:rPr lang="en-US" altLang="ru-RU" sz="2400" dirty="0" err="1" smtClean="0"/>
              <a:t>h,b</a:t>
            </a:r>
            <a:r>
              <a:rPr lang="en-US" altLang="ru-RU" sz="2400" dirty="0" smtClean="0"/>
              <a:t>=0)</a:t>
            </a:r>
            <a:r>
              <a:rPr lang="en-US" altLang="ru-RU" sz="2400" b="1" dirty="0" smtClean="0">
                <a:solidFill>
                  <a:srgbClr val="FF3300"/>
                </a:solidFill>
              </a:rPr>
              <a:t>: </a:t>
            </a:r>
            <a:endParaRPr lang="en-US" altLang="ru-RU" sz="2400" b="1" dirty="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el-GR" altLang="ru-RU" sz="2400" i="1" dirty="0"/>
              <a:t>Φ</a:t>
            </a:r>
            <a:r>
              <a:rPr lang="en-US" altLang="ru-RU" sz="2400" i="1" dirty="0"/>
              <a:t>~</a:t>
            </a:r>
            <a:r>
              <a:rPr lang="en-US" altLang="ru-RU" sz="2400" i="1" dirty="0" err="1"/>
              <a:t>exp</a:t>
            </a:r>
            <a:r>
              <a:rPr lang="en-US" altLang="ru-RU" sz="2400" i="1" dirty="0"/>
              <a:t>(-</a:t>
            </a:r>
            <a:r>
              <a:rPr lang="en-US" altLang="ru-RU" sz="2400" i="1" dirty="0" err="1"/>
              <a:t>i</a:t>
            </a:r>
            <a:r>
              <a:rPr lang="el-GR" altLang="ru-RU" sz="2400" i="1" dirty="0">
                <a:cs typeface="Arial" charset="0"/>
              </a:rPr>
              <a:t>ω</a:t>
            </a:r>
            <a:r>
              <a:rPr lang="en-US" altLang="ru-RU" sz="2400" i="1" dirty="0">
                <a:cs typeface="Arial" charset="0"/>
              </a:rPr>
              <a:t>t): </a:t>
            </a:r>
            <a:r>
              <a:rPr lang="en-US" altLang="ru-RU" sz="2400" i="1" dirty="0" err="1">
                <a:cs typeface="Arial" charset="0"/>
              </a:rPr>
              <a:t>i</a:t>
            </a:r>
            <a:r>
              <a:rPr lang="ru-RU" altLang="ru-RU" sz="2400" i="1" dirty="0">
                <a:cs typeface="Arial" charset="0"/>
              </a:rPr>
              <a:t>Г</a:t>
            </a:r>
            <a:r>
              <a:rPr lang="el-GR" altLang="ru-RU" sz="2400" i="1" dirty="0">
                <a:cs typeface="Arial" charset="0"/>
              </a:rPr>
              <a:t>ω</a:t>
            </a:r>
            <a:r>
              <a:rPr lang="ru-RU" altLang="ru-RU" sz="2400" i="1" dirty="0">
                <a:cs typeface="Arial" charset="0"/>
              </a:rPr>
              <a:t>= </a:t>
            </a:r>
            <a:r>
              <a:rPr lang="el-GR" altLang="ru-RU" sz="2400" dirty="0"/>
              <a:t>α</a:t>
            </a:r>
            <a:r>
              <a:rPr lang="en-US" altLang="ru-RU" sz="2400" dirty="0"/>
              <a:t> (T-</a:t>
            </a:r>
            <a:r>
              <a:rPr lang="en-US" altLang="ru-RU" sz="2400" dirty="0" err="1"/>
              <a:t>T</a:t>
            </a:r>
            <a:r>
              <a:rPr lang="en-US" altLang="ru-RU" sz="2400" baseline="-25000" dirty="0" err="1"/>
              <a:t>cr</a:t>
            </a:r>
            <a:r>
              <a:rPr lang="en-US" altLang="ru-RU" sz="2400" dirty="0"/>
              <a:t> ) for small </a:t>
            </a:r>
            <a:r>
              <a:rPr lang="el-GR" altLang="ru-RU" sz="2400" i="1" dirty="0"/>
              <a:t>Φ</a:t>
            </a:r>
            <a:r>
              <a:rPr lang="en-US" altLang="ru-RU" sz="2400" dirty="0"/>
              <a:t>, so, amplitude of the order parameter grows with </a:t>
            </a:r>
            <a:r>
              <a:rPr lang="en-US" altLang="ru-RU" sz="2400" dirty="0" smtClean="0"/>
              <a:t>time, t~</a:t>
            </a:r>
            <a:r>
              <a:rPr lang="el-GR" altLang="ru-RU" sz="2400" dirty="0" smtClean="0"/>
              <a:t>Γ</a:t>
            </a:r>
            <a:r>
              <a:rPr lang="en-US" altLang="ru-RU" sz="2400" dirty="0" smtClean="0"/>
              <a:t>/|</a:t>
            </a:r>
            <a:r>
              <a:rPr lang="el-GR" altLang="ru-RU" sz="2400" dirty="0" smtClean="0"/>
              <a:t>α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(T-</a:t>
            </a:r>
            <a:r>
              <a:rPr lang="en-US" altLang="ru-RU" sz="2400" dirty="0" err="1"/>
              <a:t>T</a:t>
            </a:r>
            <a:r>
              <a:rPr lang="en-US" altLang="ru-RU" sz="2400" baseline="-25000" dirty="0" err="1"/>
              <a:t>cr</a:t>
            </a:r>
            <a:r>
              <a:rPr lang="en-US" altLang="ru-RU" sz="2400" dirty="0"/>
              <a:t> </a:t>
            </a:r>
            <a:r>
              <a:rPr lang="en-US" altLang="ru-RU" sz="2400" dirty="0" smtClean="0"/>
              <a:t>)| </a:t>
            </a:r>
            <a:r>
              <a:rPr lang="en-US" altLang="ru-RU" sz="2400" dirty="0"/>
              <a:t>in the whole </a:t>
            </a:r>
            <a:r>
              <a:rPr lang="en-US" altLang="ru-RU" sz="2400" dirty="0" smtClean="0"/>
              <a:t>system for T&lt;</a:t>
            </a:r>
            <a:r>
              <a:rPr lang="en-US" altLang="ru-RU" sz="2400" dirty="0" err="1"/>
              <a:t>T</a:t>
            </a:r>
            <a:r>
              <a:rPr lang="en-US" altLang="ru-RU" sz="2400" baseline="-25000" dirty="0" err="1"/>
              <a:t>cr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084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z="3200" b="1">
                <a:solidFill>
                  <a:srgbClr val="0033CC"/>
                </a:solidFill>
              </a:rPr>
              <a:t>Dynamics on example of the non-conserved order parameter</a:t>
            </a:r>
            <a:r>
              <a:rPr lang="en-US" altLang="ru-RU" sz="4000"/>
              <a:t> </a:t>
            </a:r>
            <a:endParaRPr lang="ru-RU" altLang="ru-RU" sz="400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036050" cy="52292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dirty="0">
                <a:solidFill>
                  <a:srgbClr val="FF3300"/>
                </a:solidFill>
              </a:rPr>
              <a:t>                 </a:t>
            </a:r>
            <a:endParaRPr lang="ru-RU" altLang="ru-RU" sz="2400" dirty="0"/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885692" y="1556792"/>
            <a:ext cx="474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200" baseline="0" dirty="0">
                <a:solidFill>
                  <a:srgbClr val="FF3300"/>
                </a:solidFill>
              </a:rPr>
              <a:t> I order</a:t>
            </a:r>
            <a:r>
              <a:rPr lang="en-US" altLang="ru-RU" sz="2400" b="1" baseline="0" dirty="0">
                <a:solidFill>
                  <a:srgbClr val="FF3300"/>
                </a:solidFill>
              </a:rPr>
              <a:t> </a:t>
            </a:r>
            <a:r>
              <a:rPr lang="en-US" altLang="ru-RU" sz="3200" baseline="0" dirty="0">
                <a:solidFill>
                  <a:srgbClr val="FF3300"/>
                </a:solidFill>
              </a:rPr>
              <a:t>phase transition:</a:t>
            </a:r>
            <a:endParaRPr lang="ru-RU" altLang="ru-RU" sz="3200" baseline="0" dirty="0">
              <a:solidFill>
                <a:srgbClr val="FF3300"/>
              </a:solidFill>
            </a:endParaRPr>
          </a:p>
        </p:txBody>
      </p:sp>
      <p:grpSp>
        <p:nvGrpSpPr>
          <p:cNvPr id="244742" name="Group 6"/>
          <p:cNvGrpSpPr>
            <a:grpSpLocks/>
          </p:cNvGrpSpPr>
          <p:nvPr/>
        </p:nvGrpSpPr>
        <p:grpSpPr bwMode="auto">
          <a:xfrm>
            <a:off x="179388" y="4364037"/>
            <a:ext cx="4105275" cy="720725"/>
            <a:chOff x="1784" y="2522"/>
            <a:chExt cx="2880" cy="534"/>
          </a:xfrm>
        </p:grpSpPr>
        <p:pic>
          <p:nvPicPr>
            <p:cNvPr id="244743" name="Picture 7" descr="eom_diml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" y="2522"/>
              <a:ext cx="2862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4744" name="Rectangle 8"/>
            <p:cNvSpPr>
              <a:spLocks noChangeArrowheads="1"/>
            </p:cNvSpPr>
            <p:nvPr/>
          </p:nvSpPr>
          <p:spPr bwMode="auto">
            <a:xfrm>
              <a:off x="4528" y="2672"/>
              <a:ext cx="136" cy="2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4745" name="Picture 9" descr="La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18" y="5150103"/>
            <a:ext cx="47513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114936" y="3429000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ru-RU" sz="2400" i="1" baseline="0" dirty="0"/>
              <a:t>Φ</a:t>
            </a:r>
            <a:r>
              <a:rPr lang="en-US" altLang="ru-RU" sz="2400" i="1" baseline="0" dirty="0"/>
              <a:t>= </a:t>
            </a:r>
            <a:r>
              <a:rPr lang="el-GR" altLang="ru-RU" sz="2400" i="1" baseline="0" dirty="0"/>
              <a:t>Φ</a:t>
            </a:r>
            <a:r>
              <a:rPr lang="en-US" altLang="ru-RU" sz="2400" i="1" baseline="-25000" dirty="0"/>
              <a:t>0</a:t>
            </a:r>
            <a:r>
              <a:rPr lang="en-US" altLang="ru-RU" sz="2400" i="1" baseline="0" dirty="0"/>
              <a:t> </a:t>
            </a:r>
            <a:r>
              <a:rPr lang="el-GR" altLang="ru-RU" sz="2400" i="1" baseline="0" dirty="0">
                <a:cs typeface="Arial" charset="0"/>
              </a:rPr>
              <a:t>ψ</a:t>
            </a:r>
            <a:r>
              <a:rPr lang="en-US" altLang="ru-RU" sz="2400" i="1" baseline="0" dirty="0">
                <a:cs typeface="Arial" charset="0"/>
              </a:rPr>
              <a:t>, </a:t>
            </a:r>
            <a:r>
              <a:rPr lang="el-GR" altLang="ru-RU" sz="2400" i="1" baseline="0" dirty="0">
                <a:cs typeface="Arial" charset="0"/>
              </a:rPr>
              <a:t>τ</a:t>
            </a:r>
            <a:r>
              <a:rPr lang="en-US" altLang="ru-RU" sz="2400" i="1" baseline="0" dirty="0">
                <a:cs typeface="Arial" charset="0"/>
              </a:rPr>
              <a:t> =t / t</a:t>
            </a:r>
            <a:r>
              <a:rPr lang="en-US" altLang="ru-RU" sz="2400" baseline="-25000" dirty="0">
                <a:cs typeface="Arial" charset="0"/>
              </a:rPr>
              <a:t>0</a:t>
            </a:r>
            <a:r>
              <a:rPr lang="en-US" altLang="ru-RU" sz="2400" baseline="0" dirty="0">
                <a:cs typeface="Arial" charset="0"/>
              </a:rPr>
              <a:t>, </a:t>
            </a:r>
            <a:r>
              <a:rPr lang="el-GR" altLang="ru-RU" sz="2400" i="1" baseline="0" dirty="0">
                <a:cs typeface="Arial" charset="0"/>
              </a:rPr>
              <a:t>Φ</a:t>
            </a:r>
            <a:r>
              <a:rPr lang="en-US" altLang="ru-RU" sz="2400" i="1" baseline="0" dirty="0">
                <a:cs typeface="Arial" charset="0"/>
              </a:rPr>
              <a:t> ~</a:t>
            </a:r>
            <a:r>
              <a:rPr lang="en-US" altLang="ru-RU" sz="2400" i="1" baseline="0" dirty="0" err="1">
                <a:cs typeface="Arial" charset="0"/>
              </a:rPr>
              <a:t>T</a:t>
            </a:r>
            <a:r>
              <a:rPr lang="en-US" altLang="ru-RU" sz="2400" i="1" baseline="-25000" dirty="0" err="1">
                <a:cs typeface="Arial" charset="0"/>
              </a:rPr>
              <a:t>cr</a:t>
            </a:r>
            <a:r>
              <a:rPr lang="en-US" altLang="ru-RU" sz="2400" i="1" baseline="0" dirty="0">
                <a:cs typeface="Arial" charset="0"/>
              </a:rPr>
              <a:t> –T, t</a:t>
            </a:r>
            <a:r>
              <a:rPr lang="en-US" altLang="ru-RU" sz="2400" i="1" baseline="-25000" dirty="0">
                <a:cs typeface="Arial" charset="0"/>
              </a:rPr>
              <a:t>0</a:t>
            </a:r>
            <a:r>
              <a:rPr lang="en-US" altLang="ru-RU" sz="2400" i="1" baseline="0" dirty="0">
                <a:cs typeface="Arial" charset="0"/>
              </a:rPr>
              <a:t>~1/(</a:t>
            </a:r>
            <a:r>
              <a:rPr lang="en-US" altLang="ru-RU" sz="2400" i="1" baseline="0" dirty="0" err="1">
                <a:cs typeface="Arial" charset="0"/>
              </a:rPr>
              <a:t>T</a:t>
            </a:r>
            <a:r>
              <a:rPr lang="en-US" altLang="ru-RU" sz="2400" i="1" baseline="-25000" dirty="0" err="1">
                <a:cs typeface="Arial" charset="0"/>
              </a:rPr>
              <a:t>cr</a:t>
            </a:r>
            <a:r>
              <a:rPr lang="en-US" altLang="ru-RU" sz="2400" i="1" baseline="0" dirty="0">
                <a:cs typeface="Arial" charset="0"/>
              </a:rPr>
              <a:t>-T), </a:t>
            </a:r>
            <a:r>
              <a:rPr lang="el-GR" altLang="ru-RU" sz="2400" i="1" baseline="0" dirty="0">
                <a:cs typeface="Arial" charset="0"/>
              </a:rPr>
              <a:t>ξ</a:t>
            </a:r>
            <a:r>
              <a:rPr lang="en-US" altLang="ru-RU" sz="2400" i="1" baseline="0" dirty="0">
                <a:cs typeface="Arial" charset="0"/>
              </a:rPr>
              <a:t> =r/l</a:t>
            </a:r>
            <a:r>
              <a:rPr lang="en-US" altLang="ru-RU" sz="2400" i="1" baseline="-25000" dirty="0">
                <a:cs typeface="Arial" charset="0"/>
              </a:rPr>
              <a:t>0 </a:t>
            </a:r>
            <a:r>
              <a:rPr lang="en-US" altLang="ru-RU" sz="2400" i="1" baseline="0" dirty="0">
                <a:cs typeface="Arial" charset="0"/>
              </a:rPr>
              <a:t>, l</a:t>
            </a:r>
            <a:r>
              <a:rPr lang="en-US" altLang="ru-RU" sz="2400" i="1" baseline="-25000" dirty="0">
                <a:cs typeface="Arial" charset="0"/>
              </a:rPr>
              <a:t>0</a:t>
            </a:r>
            <a:r>
              <a:rPr lang="en-US" altLang="ru-RU" sz="2400" i="1" baseline="0" dirty="0">
                <a:cs typeface="Arial" charset="0"/>
              </a:rPr>
              <a:t>~1/(</a:t>
            </a:r>
            <a:r>
              <a:rPr lang="en-US" altLang="ru-RU" sz="2400" i="1" baseline="0" dirty="0" err="1">
                <a:cs typeface="Arial" charset="0"/>
              </a:rPr>
              <a:t>T</a:t>
            </a:r>
            <a:r>
              <a:rPr lang="en-US" altLang="ru-RU" sz="2400" i="1" baseline="-25000" dirty="0" err="1">
                <a:cs typeface="Arial" charset="0"/>
              </a:rPr>
              <a:t>cr</a:t>
            </a:r>
            <a:r>
              <a:rPr lang="en-US" altLang="ru-RU" sz="2400" i="1" baseline="0" dirty="0">
                <a:cs typeface="Arial" charset="0"/>
              </a:rPr>
              <a:t>-T)</a:t>
            </a:r>
            <a:r>
              <a:rPr lang="en-US" altLang="ru-RU" sz="2400" i="1" baseline="30000" dirty="0">
                <a:cs typeface="Arial" charset="0"/>
              </a:rPr>
              <a:t>1/2</a:t>
            </a:r>
            <a:endParaRPr lang="el-GR" altLang="ru-RU" sz="2400" i="1" baseline="30000" dirty="0">
              <a:cs typeface="Arial" charset="0"/>
            </a:endParaRP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897379" y="2318315"/>
            <a:ext cx="7885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aseline="0" dirty="0"/>
              <a:t>Dynamics of the order parameter is more </a:t>
            </a:r>
            <a:r>
              <a:rPr lang="en-US" altLang="ru-RU" sz="2000" dirty="0" smtClean="0"/>
              <a:t>involved than that for II order tr. </a:t>
            </a:r>
            <a:endParaRPr lang="ru-RU" altLang="ru-RU" sz="2000" baseline="0" dirty="0"/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03213" y="6367654"/>
            <a:ext cx="7621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/>
              <a:t>See </a:t>
            </a:r>
            <a:r>
              <a:rPr lang="en-US" altLang="ru-RU" baseline="0" dirty="0" err="1" smtClean="0"/>
              <a:t>Patashinskii</a:t>
            </a:r>
            <a:r>
              <a:rPr lang="en-US" altLang="ru-RU" baseline="0" dirty="0" smtClean="0"/>
              <a:t>,  </a:t>
            </a:r>
            <a:r>
              <a:rPr lang="en-US" altLang="ru-RU" baseline="0" dirty="0" err="1"/>
              <a:t>Shumilo</a:t>
            </a:r>
            <a:r>
              <a:rPr lang="en-US" altLang="ru-RU" baseline="0" dirty="0"/>
              <a:t>, JETP 50 (1979) </a:t>
            </a:r>
            <a:r>
              <a:rPr lang="en-US" altLang="ru-RU" baseline="0" dirty="0" smtClean="0"/>
              <a:t>712, D.V. </a:t>
            </a:r>
            <a:r>
              <a:rPr lang="en-US" altLang="ru-RU" baseline="0" dirty="0" err="1" smtClean="0"/>
              <a:t>Phys.Scripta</a:t>
            </a:r>
            <a:r>
              <a:rPr lang="en-US" altLang="ru-RU" baseline="0" dirty="0" smtClean="0">
                <a:solidFill>
                  <a:schemeClr val="accent2"/>
                </a:solidFill>
              </a:rPr>
              <a:t>, </a:t>
            </a:r>
            <a:r>
              <a:rPr lang="ru-RU" b="1" dirty="0"/>
              <a:t>47 </a:t>
            </a:r>
            <a:r>
              <a:rPr lang="ru-RU" dirty="0"/>
              <a:t>(1993) 333</a:t>
            </a:r>
            <a:endParaRPr lang="ru-RU" altLang="ru-RU" baseline="0" dirty="0">
              <a:solidFill>
                <a:schemeClr val="accent2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064328" y="5234685"/>
            <a:ext cx="792162" cy="5762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6064328" y="5222333"/>
            <a:ext cx="863600" cy="5762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4663" y="5870828"/>
            <a:ext cx="15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urvature term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210122" y="1015206"/>
            <a:ext cx="8816975" cy="5551487"/>
          </a:xfrm>
          <a:prstGeom prst="roundRect">
            <a:avLst>
              <a:gd name="adj" fmla="val 4139"/>
            </a:avLst>
          </a:prstGeom>
          <a:solidFill>
            <a:srgbClr val="C0C0C0">
              <a:alpha val="89999"/>
            </a:srgbClr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683" name="AutoShape 3"/>
          <p:cNvSpPr>
            <a:spLocks noChangeArrowheads="1"/>
          </p:cNvSpPr>
          <p:nvPr/>
        </p:nvSpPr>
        <p:spPr bwMode="auto">
          <a:xfrm>
            <a:off x="163513" y="127000"/>
            <a:ext cx="8816975" cy="815975"/>
          </a:xfrm>
          <a:prstGeom prst="roundRect">
            <a:avLst>
              <a:gd name="adj" fmla="val 16667"/>
            </a:avLst>
          </a:prstGeom>
          <a:solidFill>
            <a:srgbClr val="333366">
              <a:alpha val="89999"/>
            </a:srgbClr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 anchor="ctr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>
              <a:solidFill>
                <a:srgbClr val="000000"/>
              </a:solidFill>
              <a:latin typeface="Lucida Sans" pitchFamily="34" charset="0"/>
            </a:endParaRPr>
          </a:p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131763" y="-33338"/>
            <a:ext cx="88042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12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ru-RU" sz="5400">
                <a:solidFill>
                  <a:srgbClr val="FFFFFF"/>
                </a:solidFill>
                <a:latin typeface="Monotype Corsiva" pitchFamily="66" charset="0"/>
              </a:rPr>
              <a:t>Solution in the metastable region </a:t>
            </a: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815975" y="1468438"/>
            <a:ext cx="78390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295275" y="1489075"/>
            <a:ext cx="8556625" cy="1698625"/>
          </a:xfrm>
          <a:prstGeom prst="rect">
            <a:avLst/>
          </a:prstGeom>
          <a:solidFill>
            <a:schemeClr val="accent2">
              <a:alpha val="89999"/>
            </a:schemeClr>
          </a:solidFill>
          <a:ln>
            <a:noFill/>
          </a:ln>
          <a:effectLst/>
        </p:spPr>
        <p:txBody>
          <a:bodyPr lIns="82945" tIns="41473" rIns="82945" bIns="41473" anchor="ctr"/>
          <a:lstStyle>
            <a:lvl1pPr marL="690563" indent="-690563" defTabSz="407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87413" indent="-692150" defTabSz="407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2675" indent="-690563" defTabSz="407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79525" indent="-692150" defTabSz="407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74788" indent="-692150" defTabSz="407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9319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891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463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3035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2200" dirty="0">
                <a:latin typeface="Times" pitchFamily="18" charset="0"/>
              </a:rPr>
              <a:t>d&gt;1, </a:t>
            </a:r>
            <a:r>
              <a:rPr lang="el-GR" altLang="ru-RU" sz="2200" dirty="0">
                <a:latin typeface="Times" pitchFamily="18" charset="0"/>
                <a:cs typeface="Times New Roman" pitchFamily="18" charset="0"/>
              </a:rPr>
              <a:t>ε</a:t>
            </a:r>
            <a:r>
              <a:rPr lang="en-US" altLang="ru-RU" sz="2200" dirty="0">
                <a:latin typeface="Times" pitchFamily="18" charset="0"/>
              </a:rPr>
              <a:t>«1, </a:t>
            </a:r>
            <a:r>
              <a:rPr lang="el-GR" altLang="ru-RU" sz="2200" dirty="0">
                <a:latin typeface="Times" pitchFamily="18" charset="0"/>
                <a:cs typeface="Times New Roman" pitchFamily="18" charset="0"/>
              </a:rPr>
              <a:t>ε</a:t>
            </a:r>
            <a:r>
              <a:rPr lang="en-US" altLang="ru-RU" sz="2200" dirty="0">
                <a:latin typeface="Times" pitchFamily="18" charset="0"/>
              </a:rPr>
              <a:t>&gt;0:  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ru-RU" sz="2200" dirty="0">
              <a:latin typeface="Times" pitchFamily="18" charset="0"/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ru-RU" sz="2200" dirty="0">
              <a:latin typeface="Times" pitchFamily="18" charset="0"/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 altLang="ru-RU" sz="2200" dirty="0">
              <a:latin typeface="Times" pitchFamily="18" charset="0"/>
            </a:endParaRPr>
          </a:p>
        </p:txBody>
      </p:sp>
      <p:pic>
        <p:nvPicPr>
          <p:cNvPr id="327687" name="Picture 7" descr="D_sol_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055813"/>
            <a:ext cx="7969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327025" y="3624263"/>
            <a:ext cx="3984625" cy="2092325"/>
          </a:xfrm>
          <a:prstGeom prst="rect">
            <a:avLst/>
          </a:prstGeom>
          <a:solidFill>
            <a:srgbClr val="00B0F0">
              <a:alpha val="89999"/>
            </a:srgbClr>
          </a:solidFill>
          <a:ln>
            <a:noFill/>
          </a:ln>
          <a:effectLst/>
          <a:extLst/>
        </p:spPr>
        <p:txBody>
          <a:bodyPr lIns="82945" tIns="41473" rIns="82945" bIns="41473" anchor="ctr"/>
          <a:lstStyle>
            <a:lvl1pPr marL="690563" indent="-690563" defTabSz="407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87413" indent="-692150" defTabSz="407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2675" indent="-690563" defTabSz="407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79525" indent="-692150" defTabSz="407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74788" indent="-692150" defTabSz="407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9319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891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463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303588" indent="-692150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2200" dirty="0">
                <a:latin typeface="Times" pitchFamily="18" charset="0"/>
              </a:rPr>
              <a:t>Critical radius: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ru-RU" sz="2200" dirty="0">
              <a:latin typeface="Times" pitchFamily="18" charset="0"/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ru-RU" sz="2200" dirty="0">
              <a:latin typeface="Times" pitchFamily="18" charset="0"/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ru-RU" sz="2200" dirty="0">
              <a:latin typeface="Times" pitchFamily="18" charset="0"/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2200" dirty="0">
                <a:latin typeface="Times" pitchFamily="18" charset="0"/>
              </a:rPr>
              <a:t> </a:t>
            </a:r>
            <a:endParaRPr lang="ru-RU" altLang="ru-RU" sz="2200" dirty="0">
              <a:latin typeface="Times" pitchFamily="18" charset="0"/>
            </a:endParaRPr>
          </a:p>
        </p:txBody>
      </p:sp>
      <p:pic>
        <p:nvPicPr>
          <p:cNvPr id="327689" name="Picture 9" descr="c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689350"/>
            <a:ext cx="18510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0" name="Picture 10" descr="cr_d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603750"/>
            <a:ext cx="235108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400050" y="4424363"/>
            <a:ext cx="830263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ru-RU" sz="22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ru-RU" sz="2200">
                <a:latin typeface="Times New Roman" pitchFamily="18" charset="0"/>
                <a:cs typeface="Times New Roman" pitchFamily="18" charset="0"/>
              </a:rPr>
              <a:t>F/</a:t>
            </a:r>
            <a:r>
              <a:rPr lang="el-GR" altLang="ru-RU" sz="2200">
                <a:latin typeface="Times New Roman" pitchFamily="18" charset="0"/>
                <a:cs typeface="Times New Roman" pitchFamily="18" charset="0"/>
              </a:rPr>
              <a:t>δψ</a:t>
            </a:r>
          </a:p>
        </p:txBody>
      </p:sp>
      <p:grpSp>
        <p:nvGrpSpPr>
          <p:cNvPr id="327693" name="Group 13"/>
          <p:cNvGrpSpPr>
            <a:grpSpLocks/>
          </p:cNvGrpSpPr>
          <p:nvPr/>
        </p:nvGrpSpPr>
        <p:grpSpPr bwMode="auto">
          <a:xfrm>
            <a:off x="4889500" y="3262313"/>
            <a:ext cx="3911600" cy="3190875"/>
            <a:chOff x="3396" y="2265"/>
            <a:chExt cx="2716" cy="2216"/>
          </a:xfrm>
        </p:grpSpPr>
        <p:pic>
          <p:nvPicPr>
            <p:cNvPr id="327694" name="Picture 14" descr="F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2265"/>
              <a:ext cx="2716" cy="2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695" name="Text Box 15"/>
            <p:cNvSpPr txBox="1">
              <a:spLocks noChangeArrowheads="1"/>
            </p:cNvSpPr>
            <p:nvPr/>
          </p:nvSpPr>
          <p:spPr bwMode="auto">
            <a:xfrm>
              <a:off x="3430" y="3072"/>
              <a:ext cx="223" cy="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ru-RU" sz="220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altLang="ru-RU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696" name="Oval 16"/>
            <p:cNvSpPr>
              <a:spLocks noChangeArrowheads="1"/>
            </p:cNvSpPr>
            <p:nvPr/>
          </p:nvSpPr>
          <p:spPr bwMode="auto">
            <a:xfrm>
              <a:off x="4224" y="3560"/>
              <a:ext cx="56" cy="56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697" name="Line 17"/>
            <p:cNvSpPr>
              <a:spLocks noChangeShapeType="1"/>
            </p:cNvSpPr>
            <p:nvPr/>
          </p:nvSpPr>
          <p:spPr bwMode="auto">
            <a:xfrm>
              <a:off x="4312" y="3688"/>
              <a:ext cx="1312" cy="2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698" name="Group 18"/>
          <p:cNvGrpSpPr>
            <a:grpSpLocks/>
          </p:cNvGrpSpPr>
          <p:nvPr/>
        </p:nvGrpSpPr>
        <p:grpSpPr bwMode="auto">
          <a:xfrm>
            <a:off x="5805488" y="3479800"/>
            <a:ext cx="2570162" cy="2533650"/>
            <a:chOff x="1608" y="1592"/>
            <a:chExt cx="1784" cy="1760"/>
          </a:xfrm>
        </p:grpSpPr>
        <p:sp>
          <p:nvSpPr>
            <p:cNvPr id="327699" name="Oval 19"/>
            <p:cNvSpPr>
              <a:spLocks noChangeArrowheads="1"/>
            </p:cNvSpPr>
            <p:nvPr/>
          </p:nvSpPr>
          <p:spPr bwMode="auto">
            <a:xfrm>
              <a:off x="1816" y="1776"/>
              <a:ext cx="1376" cy="13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00" name="Oval 20"/>
            <p:cNvSpPr>
              <a:spLocks noChangeArrowheads="1"/>
            </p:cNvSpPr>
            <p:nvPr/>
          </p:nvSpPr>
          <p:spPr bwMode="auto">
            <a:xfrm>
              <a:off x="2064" y="2000"/>
              <a:ext cx="872" cy="88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01" name="Oval 21"/>
            <p:cNvSpPr>
              <a:spLocks noChangeArrowheads="1"/>
            </p:cNvSpPr>
            <p:nvPr/>
          </p:nvSpPr>
          <p:spPr bwMode="auto">
            <a:xfrm>
              <a:off x="1608" y="1592"/>
              <a:ext cx="1784" cy="1760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>
              <a:lvl1pPr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3600">
                <a:solidFill>
                  <a:srgbClr val="33CC33"/>
                </a:solidFill>
                <a:latin typeface="Lucida Sans" pitchFamily="34" charset="0"/>
              </a:endParaRPr>
            </a:p>
          </p:txBody>
        </p:sp>
        <p:sp>
          <p:nvSpPr>
            <p:cNvPr id="327702" name="Line 22"/>
            <p:cNvSpPr>
              <a:spLocks noChangeShapeType="1"/>
            </p:cNvSpPr>
            <p:nvPr/>
          </p:nvSpPr>
          <p:spPr bwMode="auto">
            <a:xfrm flipH="1">
              <a:off x="1888" y="2475"/>
              <a:ext cx="576" cy="2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03" name="Text Box 23"/>
            <p:cNvSpPr txBox="1">
              <a:spLocks noChangeArrowheads="1"/>
            </p:cNvSpPr>
            <p:nvPr/>
          </p:nvSpPr>
          <p:spPr bwMode="auto">
            <a:xfrm>
              <a:off x="1648" y="2367"/>
              <a:ext cx="48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l-GR" altLang="ru-RU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en-US" altLang="ru-RU" sz="2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cr</a:t>
              </a:r>
              <a:endParaRPr lang="el-GR" altLang="ru-RU" sz="22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04" name="Line 24"/>
            <p:cNvSpPr>
              <a:spLocks noChangeShapeType="1"/>
            </p:cNvSpPr>
            <p:nvPr/>
          </p:nvSpPr>
          <p:spPr bwMode="auto">
            <a:xfrm flipH="1">
              <a:off x="2664" y="2119"/>
              <a:ext cx="168" cy="1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05" name="Line 25"/>
            <p:cNvSpPr>
              <a:spLocks noChangeShapeType="1"/>
            </p:cNvSpPr>
            <p:nvPr/>
          </p:nvSpPr>
          <p:spPr bwMode="auto">
            <a:xfrm flipV="1">
              <a:off x="3040" y="1600"/>
              <a:ext cx="216" cy="24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7706" name="Picture 26" descr="kvarks0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708275"/>
            <a:ext cx="1492250" cy="14843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7" name="Picture 27" descr="kvarks0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4740275"/>
            <a:ext cx="2117725" cy="21177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8" name="Picture 28" descr="kvarks00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505075"/>
            <a:ext cx="2571750" cy="25717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9" name="Line 29"/>
          <p:cNvSpPr>
            <a:spLocks noChangeShapeType="1"/>
          </p:cNvSpPr>
          <p:nvPr/>
        </p:nvSpPr>
        <p:spPr bwMode="auto">
          <a:xfrm flipV="1">
            <a:off x="1258888" y="2420938"/>
            <a:ext cx="217487" cy="1444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0" name="Line 30"/>
          <p:cNvSpPr>
            <a:spLocks noChangeShapeType="1"/>
          </p:cNvSpPr>
          <p:nvPr/>
        </p:nvSpPr>
        <p:spPr bwMode="auto">
          <a:xfrm flipV="1">
            <a:off x="7451725" y="2492375"/>
            <a:ext cx="217488" cy="1444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53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27706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2770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b="1" dirty="0"/>
              <a:t>slabs</a:t>
            </a:r>
            <a:r>
              <a:rPr lang="en-US" altLang="ru-RU" dirty="0"/>
              <a:t> (d=1) have no  critical size   </a:t>
            </a:r>
          </a:p>
          <a:p>
            <a:r>
              <a:rPr lang="en-US" altLang="ru-RU" dirty="0"/>
              <a:t>For d&gt;1, </a:t>
            </a:r>
            <a:r>
              <a:rPr lang="en-US" altLang="ru-RU" b="1" dirty="0"/>
              <a:t>rods</a:t>
            </a:r>
            <a:r>
              <a:rPr lang="en-US" altLang="ru-RU" dirty="0"/>
              <a:t> (d=2) and </a:t>
            </a:r>
            <a:r>
              <a:rPr lang="en-US" altLang="ru-RU" b="1" dirty="0"/>
              <a:t>droplets/bubbles</a:t>
            </a:r>
            <a:r>
              <a:rPr lang="en-US" altLang="ru-RU" dirty="0"/>
              <a:t> (d=3) have critical sizes: </a:t>
            </a:r>
            <a:r>
              <a:rPr lang="en-US" altLang="ru-RU" sz="2400" i="1" dirty="0">
                <a:solidFill>
                  <a:schemeClr val="accent2"/>
                </a:solidFill>
              </a:rPr>
              <a:t> only seeds </a:t>
            </a:r>
            <a:r>
              <a:rPr lang="en-US" altLang="ru-RU" sz="2400" i="1" dirty="0" smtClean="0">
                <a:solidFill>
                  <a:schemeClr val="accent2"/>
                </a:solidFill>
              </a:rPr>
              <a:t>of overcritical </a:t>
            </a:r>
            <a:r>
              <a:rPr lang="en-US" altLang="ru-RU" sz="2400" i="1" dirty="0">
                <a:solidFill>
                  <a:schemeClr val="accent2"/>
                </a:solidFill>
              </a:rPr>
              <a:t>size produced in metastable matter </a:t>
            </a:r>
            <a:r>
              <a:rPr lang="en-US" altLang="ru-RU" sz="2400" i="1" dirty="0" smtClean="0">
                <a:solidFill>
                  <a:schemeClr val="accent2"/>
                </a:solidFill>
              </a:rPr>
              <a:t> </a:t>
            </a:r>
            <a:r>
              <a:rPr lang="en-US" altLang="ru-RU" sz="2400" i="1" dirty="0">
                <a:solidFill>
                  <a:schemeClr val="accent2"/>
                </a:solidFill>
              </a:rPr>
              <a:t>grow to stable phase</a:t>
            </a:r>
            <a:r>
              <a:rPr lang="en-US" altLang="ru-RU" dirty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31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About neutron stars.</a:t>
            </a:r>
          </a:p>
          <a:p>
            <a:r>
              <a:rPr lang="en-US" dirty="0" smtClean="0"/>
              <a:t>NN interaction in boson exchange models and mean-field solutions.</a:t>
            </a:r>
          </a:p>
          <a:p>
            <a:r>
              <a:rPr lang="en-US" dirty="0" smtClean="0"/>
              <a:t>Landau theory of phase transitions. I-order liquid-gas tr.</a:t>
            </a:r>
          </a:p>
          <a:p>
            <a:r>
              <a:rPr lang="en-US" dirty="0"/>
              <a:t>L</a:t>
            </a:r>
            <a:r>
              <a:rPr lang="en-US" dirty="0" smtClean="0"/>
              <a:t>iquid-gas tr. in non-ideal hydrodynamics.</a:t>
            </a:r>
          </a:p>
          <a:p>
            <a:r>
              <a:rPr lang="en-US" dirty="0" smtClean="0"/>
              <a:t>Liquid-gas and pasta.</a:t>
            </a:r>
          </a:p>
          <a:p>
            <a:r>
              <a:rPr lang="en-US" dirty="0" smtClean="0"/>
              <a:t>Charged rho-meson condensation.</a:t>
            </a:r>
          </a:p>
          <a:p>
            <a:r>
              <a:rPr lang="en-US" dirty="0" smtClean="0"/>
              <a:t>BB Cooper pairing and </a:t>
            </a:r>
            <a:r>
              <a:rPr lang="en-US" dirty="0" err="1" smtClean="0"/>
              <a:t>superfluidity</a:t>
            </a:r>
            <a:r>
              <a:rPr lang="en-US" dirty="0" smtClean="0"/>
              <a:t> and superconductivity in neutron stars.</a:t>
            </a:r>
          </a:p>
          <a:p>
            <a:r>
              <a:rPr lang="en-US" dirty="0" smtClean="0"/>
              <a:t>Fermi liquid theory of nuclear matter. </a:t>
            </a:r>
          </a:p>
          <a:p>
            <a:r>
              <a:rPr lang="en-US" dirty="0" err="1" smtClean="0"/>
              <a:t>Pions</a:t>
            </a:r>
            <a:r>
              <a:rPr lang="en-US" dirty="0" smtClean="0"/>
              <a:t> and kaons and their condensates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ondensation of zero-sounds, condensation of Bose excitations in moving systems,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308850" cy="1143000"/>
          </a:xfrm>
        </p:spPr>
        <p:txBody>
          <a:bodyPr>
            <a:normAutofit fontScale="90000"/>
          </a:bodyPr>
          <a:lstStyle/>
          <a:p>
            <a:r>
              <a:rPr lang="en-US" altLang="ru-RU" dirty="0" smtClean="0">
                <a:solidFill>
                  <a:srgbClr val="0033CC"/>
                </a:solidFill>
              </a:rPr>
              <a:t>Mean-field and </a:t>
            </a:r>
            <a:br>
              <a:rPr lang="en-US" altLang="ru-RU" dirty="0" smtClean="0">
                <a:solidFill>
                  <a:srgbClr val="0033CC"/>
                </a:solidFill>
              </a:rPr>
            </a:br>
            <a:r>
              <a:rPr lang="en-US" altLang="ru-RU" dirty="0" smtClean="0">
                <a:solidFill>
                  <a:srgbClr val="0033CC"/>
                </a:solidFill>
              </a:rPr>
              <a:t>fluctuation </a:t>
            </a:r>
            <a:r>
              <a:rPr lang="en-US" altLang="ru-RU" dirty="0">
                <a:solidFill>
                  <a:srgbClr val="0033CC"/>
                </a:solidFill>
              </a:rPr>
              <a:t>region near </a:t>
            </a:r>
            <a:r>
              <a:rPr lang="en-US" altLang="ru-RU" dirty="0" err="1">
                <a:solidFill>
                  <a:srgbClr val="0033CC"/>
                </a:solidFill>
              </a:rPr>
              <a:t>T</a:t>
            </a:r>
            <a:r>
              <a:rPr lang="en-US" altLang="ru-RU" baseline="-25000" dirty="0" err="1">
                <a:solidFill>
                  <a:srgbClr val="0033CC"/>
                </a:solidFill>
              </a:rPr>
              <a:t>cr</a:t>
            </a:r>
            <a:endParaRPr lang="ru-RU" altLang="ru-RU" baseline="-25000" dirty="0">
              <a:solidFill>
                <a:srgbClr val="0033CC"/>
              </a:solidFill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1117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ru-RU" sz="2800" dirty="0" err="1">
                <a:solidFill>
                  <a:srgbClr val="FF3300"/>
                </a:solidFill>
              </a:rPr>
              <a:t>Ginzburg</a:t>
            </a:r>
            <a:r>
              <a:rPr lang="en-US" altLang="ru-RU" sz="2800" dirty="0">
                <a:solidFill>
                  <a:srgbClr val="FF3300"/>
                </a:solidFill>
              </a:rPr>
              <a:t> criterion:</a:t>
            </a:r>
            <a:r>
              <a:rPr lang="en-US" altLang="ru-RU" sz="2800" dirty="0"/>
              <a:t> </a:t>
            </a:r>
            <a:r>
              <a:rPr lang="en-US" altLang="ru-RU" sz="2800" dirty="0" err="1"/>
              <a:t>W~exp</a:t>
            </a:r>
            <a:r>
              <a:rPr lang="en-US" altLang="ru-RU" sz="2800" dirty="0"/>
              <a:t>(-</a:t>
            </a:r>
            <a:r>
              <a:rPr lang="el-GR" altLang="ru-RU" sz="2800" i="1" dirty="0">
                <a:cs typeface="Arial" pitchFamily="34" charset="0"/>
              </a:rPr>
              <a:t>δ</a:t>
            </a:r>
            <a:r>
              <a:rPr lang="en-US" altLang="ru-RU" sz="2800" dirty="0">
                <a:cs typeface="Arial" pitchFamily="34" charset="0"/>
              </a:rPr>
              <a:t>F(T)V/T</a:t>
            </a:r>
            <a:r>
              <a:rPr lang="en-US" altLang="ru-RU" sz="2800" dirty="0" smtClean="0">
                <a:cs typeface="Arial" pitchFamily="34" charset="0"/>
              </a:rPr>
              <a:t>),</a:t>
            </a:r>
          </a:p>
          <a:p>
            <a:pPr>
              <a:buFontTx/>
              <a:buNone/>
            </a:pPr>
            <a:endParaRPr lang="en-US" altLang="ru-RU" sz="2800" dirty="0"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800" dirty="0"/>
              <a:t>      </a:t>
            </a:r>
            <a:r>
              <a:rPr lang="en-US" altLang="ru-RU" sz="2800" dirty="0" smtClean="0">
                <a:solidFill>
                  <a:srgbClr val="FF0000"/>
                </a:solidFill>
              </a:rPr>
              <a:t>For II-order tr.  </a:t>
            </a:r>
            <a:r>
              <a:rPr lang="el-GR" altLang="ru-RU" sz="2800" i="1" dirty="0">
                <a:cs typeface="Arial" pitchFamily="34" charset="0"/>
              </a:rPr>
              <a:t>δ</a:t>
            </a:r>
            <a:r>
              <a:rPr lang="en-US" altLang="ru-RU" sz="2800" dirty="0"/>
              <a:t> F~ </a:t>
            </a:r>
            <a:r>
              <a:rPr lang="el-GR" altLang="ru-RU" sz="2800" dirty="0"/>
              <a:t>α</a:t>
            </a:r>
            <a:r>
              <a:rPr lang="en-US" altLang="ru-RU" sz="2800" baseline="30000" dirty="0"/>
              <a:t>2</a:t>
            </a:r>
            <a:r>
              <a:rPr lang="en-US" altLang="ru-RU" sz="2800" dirty="0"/>
              <a:t>(T-</a:t>
            </a:r>
            <a:r>
              <a:rPr lang="en-US" altLang="ru-RU" sz="2800" dirty="0" err="1"/>
              <a:t>T</a:t>
            </a:r>
            <a:r>
              <a:rPr lang="en-US" altLang="ru-RU" sz="2800" baseline="-25000" dirty="0" err="1"/>
              <a:t>cr</a:t>
            </a:r>
            <a:r>
              <a:rPr lang="en-US" altLang="ru-RU" sz="2800" dirty="0"/>
              <a:t>)</a:t>
            </a:r>
            <a:r>
              <a:rPr lang="en-US" altLang="ru-RU" sz="2800" baseline="30000" dirty="0"/>
              <a:t>2</a:t>
            </a:r>
            <a:r>
              <a:rPr lang="en-US" altLang="ru-RU" sz="2800" dirty="0"/>
              <a:t>/c, </a:t>
            </a:r>
            <a:r>
              <a:rPr lang="en-US" altLang="ru-RU" sz="2800" i="1" dirty="0"/>
              <a:t>l</a:t>
            </a:r>
            <a:r>
              <a:rPr lang="en-US" altLang="ru-RU" sz="2800" i="1" baseline="-25000" dirty="0"/>
              <a:t>0</a:t>
            </a:r>
            <a:r>
              <a:rPr lang="en-US" altLang="ru-RU" sz="2800" i="1" dirty="0"/>
              <a:t>~1/(</a:t>
            </a:r>
            <a:r>
              <a:rPr lang="en-US" altLang="ru-RU" sz="2800" i="1" dirty="0" err="1"/>
              <a:t>T</a:t>
            </a:r>
            <a:r>
              <a:rPr lang="en-US" altLang="ru-RU" sz="2800" i="1" baseline="-25000" dirty="0" err="1"/>
              <a:t>cr</a:t>
            </a:r>
            <a:r>
              <a:rPr lang="en-US" altLang="ru-RU" sz="2800" i="1" dirty="0"/>
              <a:t>-T)</a:t>
            </a:r>
            <a:r>
              <a:rPr lang="en-US" altLang="ru-RU" sz="2800" i="1" baseline="30000" dirty="0"/>
              <a:t>1/2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i="1" baseline="300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altLang="ru-RU" sz="2800" dirty="0">
                <a:cs typeface="Arial" pitchFamily="34" charset="0"/>
              </a:rPr>
              <a:t>At T=</a:t>
            </a:r>
            <a:r>
              <a:rPr lang="en-US" altLang="ru-RU" sz="2800" dirty="0" err="1">
                <a:cs typeface="Arial" pitchFamily="34" charset="0"/>
              </a:rPr>
              <a:t>T</a:t>
            </a:r>
            <a:r>
              <a:rPr lang="en-US" altLang="ru-RU" sz="2800" baseline="-25000" dirty="0" err="1">
                <a:cs typeface="Arial" pitchFamily="34" charset="0"/>
              </a:rPr>
              <a:t>fl</a:t>
            </a:r>
            <a:r>
              <a:rPr lang="en-US" altLang="ru-RU" sz="2800" dirty="0">
                <a:cs typeface="Arial" pitchFamily="34" charset="0"/>
              </a:rPr>
              <a:t> the fluctuation of order parameter, being formed in a minimal volume </a:t>
            </a:r>
            <a:r>
              <a:rPr lang="en-US" altLang="ru-RU" sz="2800" dirty="0" smtClean="0">
                <a:cs typeface="Arial" pitchFamily="34" charset="0"/>
              </a:rPr>
              <a:t>V~</a:t>
            </a:r>
            <a:r>
              <a:rPr lang="en-US" altLang="ru-RU" sz="2800" i="1" dirty="0" smtClean="0">
                <a:cs typeface="Arial" pitchFamily="34" charset="0"/>
              </a:rPr>
              <a:t>l</a:t>
            </a:r>
            <a:r>
              <a:rPr lang="en-US" altLang="ru-RU" sz="2800" baseline="-25000" dirty="0" smtClean="0">
                <a:cs typeface="Arial" pitchFamily="34" charset="0"/>
              </a:rPr>
              <a:t>0</a:t>
            </a:r>
            <a:r>
              <a:rPr lang="en-US" altLang="ru-RU" sz="2800" baseline="30000" dirty="0" smtClean="0">
                <a:cs typeface="Arial" pitchFamily="34" charset="0"/>
              </a:rPr>
              <a:t>3 </a:t>
            </a:r>
            <a:r>
              <a:rPr lang="en-US" altLang="ru-RU" sz="2800" baseline="30000" dirty="0">
                <a:cs typeface="Arial" pitchFamily="34" charset="0"/>
              </a:rPr>
              <a:t>, </a:t>
            </a:r>
            <a:r>
              <a:rPr lang="en-US" altLang="ru-RU" sz="2800" dirty="0">
                <a:cs typeface="Arial" pitchFamily="34" charset="0"/>
              </a:rPr>
              <a:t>is probable (W~1). </a:t>
            </a:r>
          </a:p>
          <a:p>
            <a:pPr>
              <a:buFontTx/>
              <a:buNone/>
            </a:pPr>
            <a:r>
              <a:rPr lang="en-US" altLang="ru-RU" sz="2800" dirty="0">
                <a:cs typeface="Arial" pitchFamily="34" charset="0"/>
              </a:rPr>
              <a:t>Then fluctuations dominate for T near </a:t>
            </a:r>
            <a:r>
              <a:rPr lang="en-US" altLang="ru-RU" sz="2800" dirty="0" err="1">
                <a:cs typeface="Arial" pitchFamily="34" charset="0"/>
              </a:rPr>
              <a:t>T</a:t>
            </a:r>
            <a:r>
              <a:rPr lang="en-US" altLang="ru-RU" sz="2800" baseline="-25000" dirty="0" err="1">
                <a:cs typeface="Arial" pitchFamily="34" charset="0"/>
              </a:rPr>
              <a:t>cr</a:t>
            </a:r>
            <a:r>
              <a:rPr lang="en-US" altLang="ru-RU" sz="2800" baseline="-25000" dirty="0">
                <a:cs typeface="Arial" pitchFamily="34" charset="0"/>
              </a:rPr>
              <a:t> </a:t>
            </a:r>
            <a:endParaRPr lang="en-US" altLang="ru-RU" sz="28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altLang="ru-RU" sz="2800" dirty="0">
                <a:cs typeface="Arial" pitchFamily="34" charset="0"/>
              </a:rPr>
              <a:t>in a fluctuation region, estimated by</a:t>
            </a:r>
            <a:r>
              <a:rPr lang="en-US" altLang="ru-RU" sz="2800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altLang="ru-RU" sz="2800" dirty="0" err="1">
                <a:solidFill>
                  <a:srgbClr val="0033CC"/>
                </a:solidFill>
                <a:cs typeface="Arial" pitchFamily="34" charset="0"/>
              </a:rPr>
              <a:t>Ginzburg</a:t>
            </a:r>
            <a:r>
              <a:rPr lang="en-US" altLang="ru-RU" sz="2800" dirty="0">
                <a:solidFill>
                  <a:srgbClr val="0033CC"/>
                </a:solidFill>
                <a:cs typeface="Arial" pitchFamily="34" charset="0"/>
              </a:rPr>
              <a:t> number</a:t>
            </a:r>
            <a:r>
              <a:rPr lang="en-US" altLang="ru-RU" sz="2800" dirty="0">
                <a:cs typeface="Arial" pitchFamily="34" charset="0"/>
              </a:rPr>
              <a:t> </a:t>
            </a:r>
            <a:endParaRPr lang="en-US" altLang="ru-RU" sz="2800" dirty="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altLang="ru-RU" sz="2800" dirty="0">
                <a:cs typeface="Arial" pitchFamily="34" charset="0"/>
              </a:rPr>
              <a:t> </a:t>
            </a:r>
            <a:r>
              <a:rPr lang="en-US" altLang="ru-RU" sz="2800" dirty="0" smtClean="0">
                <a:cs typeface="Arial" pitchFamily="34" charset="0"/>
              </a:rPr>
              <a:t>                                                                            </a:t>
            </a:r>
            <a:r>
              <a:rPr lang="en-US" altLang="ru-RU" sz="2800" dirty="0" err="1" smtClean="0">
                <a:cs typeface="Arial" pitchFamily="34" charset="0"/>
              </a:rPr>
              <a:t>Gi</a:t>
            </a:r>
            <a:r>
              <a:rPr lang="en-US" altLang="ru-RU" sz="2800" dirty="0" smtClean="0">
                <a:cs typeface="Arial" pitchFamily="34" charset="0"/>
              </a:rPr>
              <a:t> </a:t>
            </a:r>
            <a:r>
              <a:rPr lang="en-US" altLang="ru-RU" sz="2800" dirty="0">
                <a:cs typeface="Arial" pitchFamily="34" charset="0"/>
              </a:rPr>
              <a:t>= |</a:t>
            </a:r>
            <a:r>
              <a:rPr lang="en-US" altLang="ru-RU" sz="2800" dirty="0" err="1">
                <a:cs typeface="Arial" pitchFamily="34" charset="0"/>
              </a:rPr>
              <a:t>T</a:t>
            </a:r>
            <a:r>
              <a:rPr lang="en-US" altLang="ru-RU" sz="2800" baseline="-25000" dirty="0" err="1">
                <a:cs typeface="Arial" pitchFamily="34" charset="0"/>
              </a:rPr>
              <a:t>cr</a:t>
            </a:r>
            <a:r>
              <a:rPr lang="en-US" altLang="ru-RU" sz="2800" dirty="0">
                <a:cs typeface="Arial" pitchFamily="34" charset="0"/>
              </a:rPr>
              <a:t> –</a:t>
            </a:r>
            <a:r>
              <a:rPr lang="en-US" altLang="ru-RU" sz="2800" dirty="0" err="1">
                <a:cs typeface="Arial" pitchFamily="34" charset="0"/>
              </a:rPr>
              <a:t>T</a:t>
            </a:r>
            <a:r>
              <a:rPr lang="en-US" altLang="ru-RU" sz="2800" baseline="-25000" dirty="0" err="1">
                <a:cs typeface="Arial" pitchFamily="34" charset="0"/>
              </a:rPr>
              <a:t>fl</a:t>
            </a:r>
            <a:r>
              <a:rPr lang="en-US" altLang="ru-RU" sz="2800" dirty="0">
                <a:cs typeface="Arial" pitchFamily="34" charset="0"/>
              </a:rPr>
              <a:t> |/</a:t>
            </a:r>
            <a:r>
              <a:rPr lang="en-US" altLang="ru-RU" sz="2800" dirty="0" err="1">
                <a:cs typeface="Arial" pitchFamily="34" charset="0"/>
              </a:rPr>
              <a:t>T</a:t>
            </a:r>
            <a:r>
              <a:rPr lang="en-US" altLang="ru-RU" sz="2800" baseline="-25000" dirty="0" err="1">
                <a:cs typeface="Arial" pitchFamily="34" charset="0"/>
              </a:rPr>
              <a:t>cr</a:t>
            </a:r>
            <a:r>
              <a:rPr lang="en-US" altLang="ru-RU" sz="2800" baseline="-25000" dirty="0">
                <a:cs typeface="Arial" pitchFamily="34" charset="0"/>
              </a:rPr>
              <a:t> </a:t>
            </a:r>
            <a:endParaRPr lang="en-US" altLang="ru-RU" sz="28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altLang="ru-RU" sz="2600" b="1" dirty="0" smtClean="0">
                <a:cs typeface="Arial" pitchFamily="34" charset="0"/>
              </a:rPr>
              <a:t>For </a:t>
            </a:r>
            <a:r>
              <a:rPr lang="en-US" altLang="ru-RU" sz="2600" b="1" dirty="0" err="1" smtClean="0">
                <a:cs typeface="Arial" pitchFamily="34" charset="0"/>
              </a:rPr>
              <a:t>metalic</a:t>
            </a:r>
            <a:r>
              <a:rPr lang="en-US" altLang="ru-RU" sz="2600" b="1" dirty="0" smtClean="0">
                <a:cs typeface="Arial" pitchFamily="34" charset="0"/>
              </a:rPr>
              <a:t> superconductors fluctuation region is very </a:t>
            </a:r>
            <a:r>
              <a:rPr lang="en-US" altLang="ru-RU" sz="2600" b="1" dirty="0">
                <a:cs typeface="Arial" pitchFamily="34" charset="0"/>
              </a:rPr>
              <a:t>narrow </a:t>
            </a:r>
            <a:endParaRPr lang="en-US" altLang="ru-RU" sz="2600" b="1" dirty="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altLang="ru-RU" sz="2600" b="1" dirty="0" err="1" smtClean="0">
                <a:cs typeface="Arial" pitchFamily="34" charset="0"/>
              </a:rPr>
              <a:t>Gi</a:t>
            </a:r>
            <a:r>
              <a:rPr lang="en-US" altLang="ru-RU" sz="2600" b="1" dirty="0" smtClean="0">
                <a:cs typeface="Arial" pitchFamily="34" charset="0"/>
              </a:rPr>
              <a:t> ~(typically 10</a:t>
            </a:r>
            <a:r>
              <a:rPr lang="en-US" altLang="ru-RU" sz="2600" b="1" baseline="30000" dirty="0" smtClean="0">
                <a:cs typeface="Arial" pitchFamily="34" charset="0"/>
              </a:rPr>
              <a:t>-8</a:t>
            </a:r>
            <a:r>
              <a:rPr lang="en-US" altLang="ru-RU" sz="2600" b="1" dirty="0" smtClean="0">
                <a:cs typeface="Arial" pitchFamily="34" charset="0"/>
              </a:rPr>
              <a:t> )&lt;&lt;1, for superfluid </a:t>
            </a:r>
            <a:r>
              <a:rPr lang="en-US" altLang="ru-RU" sz="2600" b="1" baseline="30000" dirty="0" smtClean="0">
                <a:cs typeface="Arial" pitchFamily="34" charset="0"/>
              </a:rPr>
              <a:t>4</a:t>
            </a:r>
            <a:r>
              <a:rPr lang="en-US" altLang="ru-RU" sz="2600" b="1" dirty="0" smtClean="0">
                <a:cs typeface="Arial" pitchFamily="34" charset="0"/>
              </a:rPr>
              <a:t>He, </a:t>
            </a:r>
            <a:r>
              <a:rPr lang="en-US" altLang="ru-RU" sz="2600" b="1" baseline="30000" dirty="0" smtClean="0">
                <a:cs typeface="Arial" pitchFamily="34" charset="0"/>
              </a:rPr>
              <a:t>3</a:t>
            </a:r>
            <a:r>
              <a:rPr lang="en-US" altLang="ru-RU" sz="2600" b="1" dirty="0" smtClean="0">
                <a:cs typeface="Arial" pitchFamily="34" charset="0"/>
              </a:rPr>
              <a:t>He and for nucleon matter (strong interaction) </a:t>
            </a:r>
            <a:r>
              <a:rPr lang="en-US" altLang="ru-RU" sz="2600" b="1" dirty="0">
                <a:cs typeface="Arial" pitchFamily="34" charset="0"/>
              </a:rPr>
              <a:t>fluctuation region </a:t>
            </a:r>
            <a:r>
              <a:rPr lang="en-US" altLang="ru-RU" sz="2600" b="1" dirty="0" smtClean="0">
                <a:cs typeface="Arial" pitchFamily="34" charset="0"/>
              </a:rPr>
              <a:t>is </a:t>
            </a:r>
            <a:r>
              <a:rPr lang="en-US" altLang="ru-RU" sz="2600" b="1" dirty="0">
                <a:cs typeface="Arial" pitchFamily="34" charset="0"/>
              </a:rPr>
              <a:t>broad </a:t>
            </a:r>
            <a:r>
              <a:rPr lang="en-US" altLang="ru-RU" sz="2600" b="1" dirty="0" smtClean="0">
                <a:cs typeface="Arial" pitchFamily="34" charset="0"/>
              </a:rPr>
              <a:t>Gi</a:t>
            </a:r>
            <a:r>
              <a:rPr lang="en-US" altLang="ru-RU" sz="2600" b="1" dirty="0">
                <a:cs typeface="Arial" pitchFamily="34" charset="0"/>
              </a:rPr>
              <a:t>~</a:t>
            </a:r>
            <a:r>
              <a:rPr lang="en-US" altLang="ru-RU" sz="2600" b="1" dirty="0" smtClean="0">
                <a:cs typeface="Arial" pitchFamily="34" charset="0"/>
              </a:rPr>
              <a:t>1</a:t>
            </a:r>
            <a:endParaRPr lang="el-GR" altLang="ru-RU" sz="2600" b="1" dirty="0">
              <a:cs typeface="Arial" pitchFamily="34" charset="0"/>
            </a:endParaRPr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2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27"/>
            <a:ext cx="9324528" cy="1143000"/>
          </a:xfrm>
        </p:spPr>
        <p:txBody>
          <a:bodyPr>
            <a:normAutofit/>
          </a:bodyPr>
          <a:lstStyle/>
          <a:p>
            <a:r>
              <a:rPr lang="en-US" altLang="ru-RU" sz="3600" dirty="0">
                <a:solidFill>
                  <a:schemeClr val="hlink"/>
                </a:solidFill>
              </a:rPr>
              <a:t>N</a:t>
            </a:r>
            <a:r>
              <a:rPr lang="en-US" altLang="ru-RU" sz="3600" dirty="0" smtClean="0">
                <a:solidFill>
                  <a:schemeClr val="hlink"/>
                </a:solidFill>
              </a:rPr>
              <a:t>on-ideal nonrelativistic </a:t>
            </a:r>
            <a:r>
              <a:rPr lang="en-US" altLang="ru-RU" sz="3600" dirty="0">
                <a:solidFill>
                  <a:schemeClr val="hlink"/>
                </a:solidFill>
              </a:rPr>
              <a:t>hydrodynamics</a:t>
            </a:r>
            <a:endParaRPr lang="ru-RU" altLang="ru-RU" sz="3600" dirty="0">
              <a:solidFill>
                <a:schemeClr val="hlink"/>
              </a:solidFill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7" y="1319173"/>
            <a:ext cx="5204563" cy="3405799"/>
          </a:xfrm>
          <a:prstGeom prst="rect">
            <a:avLst/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3059113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6516688" y="3448050"/>
            <a:ext cx="2982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baseline="0"/>
          </a:p>
          <a:p>
            <a:endParaRPr lang="ru-RU" altLang="ru-RU" baseline="0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699218" y="5436156"/>
            <a:ext cx="4476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 smtClean="0"/>
              <a:t>i</a:t>
            </a:r>
            <a:r>
              <a:rPr lang="en-US" altLang="ru-RU" sz="2000" baseline="0" dirty="0" smtClean="0"/>
              <a:t>n </a:t>
            </a:r>
            <a:r>
              <a:rPr lang="en-US" altLang="ru-RU" sz="2000" baseline="0" dirty="0"/>
              <a:t>collective processes u is  usually </a:t>
            </a:r>
            <a:r>
              <a:rPr lang="en-US" altLang="ru-RU" sz="2000" baseline="0" dirty="0" smtClean="0"/>
              <a:t> small </a:t>
            </a:r>
            <a:endParaRPr lang="en-US" altLang="ru-RU" sz="2000" baseline="0" dirty="0"/>
          </a:p>
        </p:txBody>
      </p:sp>
      <p:pic>
        <p:nvPicPr>
          <p:cNvPr id="194590" name="Picture 30" descr="Viscosit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718261"/>
            <a:ext cx="2263775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5867401" y="765175"/>
            <a:ext cx="3276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aseline="0" dirty="0" err="1"/>
              <a:t>the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less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viscous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the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fluid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is</a:t>
            </a:r>
            <a:r>
              <a:rPr lang="ru-RU" altLang="ru-RU" sz="1600" baseline="0" dirty="0"/>
              <a:t>, </a:t>
            </a:r>
            <a:r>
              <a:rPr lang="ru-RU" altLang="ru-RU" sz="1600" baseline="0" dirty="0" err="1"/>
              <a:t>the</a:t>
            </a:r>
            <a:r>
              <a:rPr lang="ru-RU" altLang="ru-RU" sz="1600" baseline="0" dirty="0"/>
              <a:t> </a:t>
            </a:r>
            <a:endParaRPr lang="en-US" altLang="ru-RU" sz="1600" baseline="0" dirty="0"/>
          </a:p>
          <a:p>
            <a:r>
              <a:rPr lang="ru-RU" altLang="ru-RU" sz="1600" baseline="0" dirty="0" err="1" smtClean="0"/>
              <a:t>greater</a:t>
            </a:r>
            <a:r>
              <a:rPr lang="ru-RU" altLang="ru-RU" sz="1600" baseline="0" dirty="0" smtClean="0"/>
              <a:t> </a:t>
            </a:r>
            <a:r>
              <a:rPr lang="ru-RU" altLang="ru-RU" sz="1600" baseline="0" dirty="0" err="1"/>
              <a:t>its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ease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of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 smtClean="0"/>
              <a:t>movement</a:t>
            </a:r>
            <a:r>
              <a:rPr lang="en-US" altLang="ru-RU" sz="1600" baseline="0" dirty="0" smtClean="0"/>
              <a:t>-</a:t>
            </a:r>
          </a:p>
          <a:p>
            <a:r>
              <a:rPr lang="en-US" altLang="ru-RU" sz="1600" dirty="0"/>
              <a:t>v</a:t>
            </a:r>
            <a:r>
              <a:rPr lang="en-US" altLang="ru-RU" sz="1600" dirty="0" smtClean="0"/>
              <a:t>iscosity-friction-resistivity to motion </a:t>
            </a:r>
            <a:r>
              <a:rPr lang="ru-RU" altLang="ru-RU" dirty="0" smtClean="0"/>
              <a:t>  </a:t>
            </a:r>
            <a:endParaRPr lang="ru-RU" altLang="ru-RU" dirty="0"/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5867400" y="5055186"/>
            <a:ext cx="5103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baseline="0" dirty="0"/>
              <a:t>      </a:t>
            </a:r>
            <a:r>
              <a:rPr lang="ru-RU" altLang="ru-RU" sz="1600" baseline="0" dirty="0" err="1"/>
              <a:t>The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reciprocal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of</a:t>
            </a:r>
            <a:r>
              <a:rPr lang="ru-RU" altLang="ru-RU" sz="1600" baseline="0" dirty="0"/>
              <a:t> </a:t>
            </a:r>
            <a:r>
              <a:rPr lang="ru-RU" altLang="ru-RU" sz="1600" baseline="0" dirty="0" err="1"/>
              <a:t>thermal</a:t>
            </a:r>
            <a:r>
              <a:rPr lang="ru-RU" altLang="ru-RU" sz="1600" baseline="0" dirty="0"/>
              <a:t> </a:t>
            </a:r>
            <a:endParaRPr lang="en-US" altLang="ru-RU" sz="1600" baseline="0" dirty="0"/>
          </a:p>
          <a:p>
            <a:r>
              <a:rPr lang="en-US" altLang="ru-RU" sz="1600" baseline="0" dirty="0"/>
              <a:t>   c</a:t>
            </a:r>
            <a:r>
              <a:rPr lang="ru-RU" altLang="ru-RU" sz="1600" baseline="0" dirty="0" err="1"/>
              <a:t>onductivity</a:t>
            </a:r>
            <a:r>
              <a:rPr lang="en-US" altLang="ru-RU" sz="1600" baseline="0" dirty="0"/>
              <a:t> </a:t>
            </a:r>
            <a:r>
              <a:rPr lang="ru-RU" altLang="ru-RU" sz="1600" baseline="0" dirty="0" err="1"/>
              <a:t>is</a:t>
            </a:r>
            <a:r>
              <a:rPr lang="ru-RU" altLang="ru-RU" sz="1600" baseline="0" dirty="0"/>
              <a:t> </a:t>
            </a:r>
            <a:r>
              <a:rPr lang="ru-RU" altLang="ru-RU" sz="1600" i="1" baseline="0" dirty="0" err="1"/>
              <a:t>thermal</a:t>
            </a:r>
            <a:r>
              <a:rPr lang="ru-RU" altLang="ru-RU" sz="1600" i="1" baseline="0" dirty="0"/>
              <a:t> </a:t>
            </a:r>
            <a:r>
              <a:rPr lang="ru-RU" altLang="ru-RU" sz="1600" i="1" baseline="0" dirty="0" err="1"/>
              <a:t>resistivity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9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ru-RU" sz="3200" dirty="0">
                <a:solidFill>
                  <a:schemeClr val="hlink"/>
                </a:solidFill>
              </a:rPr>
              <a:t>Dynamics of I order phase transition near </a:t>
            </a:r>
            <a:br>
              <a:rPr lang="en-US" altLang="ru-RU" sz="3200" dirty="0">
                <a:solidFill>
                  <a:schemeClr val="hlink"/>
                </a:solidFill>
              </a:rPr>
            </a:br>
            <a:r>
              <a:rPr lang="en-US" altLang="ru-RU" sz="3200" dirty="0">
                <a:solidFill>
                  <a:schemeClr val="hlink"/>
                </a:solidFill>
              </a:rPr>
              <a:t>critical point:</a:t>
            </a:r>
            <a:r>
              <a:rPr lang="en-US" altLang="ru-RU" sz="3600" dirty="0">
                <a:solidFill>
                  <a:schemeClr val="hlink"/>
                </a:solidFill>
              </a:rPr>
              <a:t>    </a:t>
            </a:r>
            <a:endParaRPr lang="ru-RU" altLang="ru-RU" sz="3600" dirty="0">
              <a:solidFill>
                <a:schemeClr val="hlink"/>
              </a:solidFill>
            </a:endParaRP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5272088" y="1144588"/>
            <a:ext cx="668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ru-RU"/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0" y="45085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           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186142" y="1166813"/>
            <a:ext cx="4397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From </a:t>
            </a:r>
            <a:r>
              <a:rPr lang="en-US" altLang="ru-RU" dirty="0" err="1">
                <a:solidFill>
                  <a:srgbClr val="FF3300"/>
                </a:solidFill>
              </a:rPr>
              <a:t>Navier</a:t>
            </a:r>
            <a:r>
              <a:rPr lang="en-US" altLang="ru-RU" dirty="0">
                <a:solidFill>
                  <a:srgbClr val="FF3300"/>
                </a:solidFill>
              </a:rPr>
              <a:t>-Stokes and continuity equations</a:t>
            </a:r>
          </a:p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neglecting u</a:t>
            </a:r>
            <a:r>
              <a:rPr lang="en-US" altLang="ru-RU" sz="2400" baseline="30000" dirty="0">
                <a:solidFill>
                  <a:srgbClr val="FF0000"/>
                </a:solidFill>
              </a:rPr>
              <a:t>2</a:t>
            </a:r>
            <a:r>
              <a:rPr lang="en-US" altLang="ru-RU" dirty="0">
                <a:solidFill>
                  <a:srgbClr val="FF0000"/>
                </a:solidFill>
              </a:rPr>
              <a:t>     terms:</a:t>
            </a:r>
          </a:p>
        </p:txBody>
      </p:sp>
      <p:pic>
        <p:nvPicPr>
          <p:cNvPr id="339974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94" y="4251417"/>
            <a:ext cx="11509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6934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7812088" y="1557338"/>
            <a:ext cx="1225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viscosities</a:t>
            </a:r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6516688" y="1989138"/>
            <a:ext cx="93503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8" name="Freeform 10"/>
          <p:cNvSpPr>
            <a:spLocks/>
          </p:cNvSpPr>
          <p:nvPr/>
        </p:nvSpPr>
        <p:spPr bwMode="auto">
          <a:xfrm>
            <a:off x="6948488" y="1700213"/>
            <a:ext cx="863600" cy="215900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1547813" y="-304800"/>
            <a:ext cx="236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sz="1400" b="1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179388" y="2920927"/>
            <a:ext cx="39471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See </a:t>
            </a:r>
            <a:r>
              <a:rPr lang="en-US" altLang="ru-RU" dirty="0">
                <a:solidFill>
                  <a:srgbClr val="000066"/>
                </a:solidFill>
              </a:rPr>
              <a:t>D.V. </a:t>
            </a:r>
            <a:r>
              <a:rPr lang="en-US" altLang="ru-RU" dirty="0" err="1">
                <a:solidFill>
                  <a:srgbClr val="000066"/>
                </a:solidFill>
              </a:rPr>
              <a:t>Phys.Scripta</a:t>
            </a:r>
            <a:r>
              <a:rPr lang="en-US" altLang="ru-RU" dirty="0">
                <a:solidFill>
                  <a:srgbClr val="000066"/>
                </a:solidFill>
              </a:rPr>
              <a:t> </a:t>
            </a:r>
            <a:r>
              <a:rPr lang="en-US" altLang="ru-RU" b="1" dirty="0">
                <a:solidFill>
                  <a:srgbClr val="000066"/>
                </a:solidFill>
              </a:rPr>
              <a:t>47</a:t>
            </a:r>
            <a:r>
              <a:rPr lang="en-US" altLang="ru-RU" dirty="0">
                <a:solidFill>
                  <a:srgbClr val="000066"/>
                </a:solidFill>
              </a:rPr>
              <a:t> (1993) </a:t>
            </a:r>
            <a:r>
              <a:rPr lang="en-US" altLang="ru-RU" dirty="0" smtClean="0">
                <a:solidFill>
                  <a:srgbClr val="000066"/>
                </a:solidFill>
              </a:rPr>
              <a:t>333, </a:t>
            </a:r>
          </a:p>
          <a:p>
            <a:r>
              <a:rPr lang="en-US" altLang="ru-RU" dirty="0" err="1" smtClean="0"/>
              <a:t>Skokov</a:t>
            </a:r>
            <a:r>
              <a:rPr lang="en-US" altLang="ru-RU" dirty="0"/>
              <a:t>, D.V. </a:t>
            </a:r>
            <a:r>
              <a:rPr lang="en-US" altLang="ru-RU" dirty="0" err="1"/>
              <a:t>Nucl</a:t>
            </a:r>
            <a:r>
              <a:rPr lang="en-US" altLang="ru-RU" dirty="0"/>
              <a:t>. Phys. </a:t>
            </a:r>
            <a:r>
              <a:rPr lang="en-US" altLang="ru-RU" b="1" dirty="0"/>
              <a:t>A828</a:t>
            </a:r>
            <a:r>
              <a:rPr lang="en-US" altLang="ru-RU" dirty="0"/>
              <a:t> (2009) 401</a:t>
            </a:r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2627313" y="2852738"/>
            <a:ext cx="5257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2" name="Freeform 14"/>
          <p:cNvSpPr>
            <a:spLocks/>
          </p:cNvSpPr>
          <p:nvPr/>
        </p:nvSpPr>
        <p:spPr bwMode="auto">
          <a:xfrm flipV="1">
            <a:off x="6084888" y="2997200"/>
            <a:ext cx="2159000" cy="503238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6156325" y="3087688"/>
            <a:ext cx="234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>
                <a:solidFill>
                  <a:schemeClr val="accent2"/>
                </a:solidFill>
              </a:rPr>
              <a:t>cf. Landau Eq.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474155" y="5321079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neglecting u:</a:t>
            </a:r>
            <a:r>
              <a:rPr lang="en-US" altLang="ru-RU" dirty="0"/>
              <a:t>  </a:t>
            </a:r>
            <a:r>
              <a:rPr lang="en-US" altLang="ru-RU" sz="2400" dirty="0"/>
              <a:t>T </a:t>
            </a:r>
            <a:r>
              <a:rPr lang="en-US" altLang="ru-RU" sz="2000" b="1" dirty="0"/>
              <a:t>∂</a:t>
            </a:r>
            <a:r>
              <a:rPr lang="en-US" altLang="ru-RU" sz="2400" dirty="0">
                <a:cs typeface="Arial" pitchFamily="34" charset="0"/>
              </a:rPr>
              <a:t>s/ </a:t>
            </a:r>
            <a:r>
              <a:rPr lang="en-US" altLang="ru-RU" sz="2000" b="1" dirty="0"/>
              <a:t>∂</a:t>
            </a:r>
            <a:r>
              <a:rPr lang="en-US" altLang="ru-RU" sz="2400" dirty="0">
                <a:cs typeface="Arial" pitchFamily="34" charset="0"/>
              </a:rPr>
              <a:t> t = </a:t>
            </a:r>
            <a:r>
              <a:rPr lang="el-GR" altLang="ru-RU" sz="2400" dirty="0">
                <a:cs typeface="Arial" pitchFamily="34" charset="0"/>
              </a:rPr>
              <a:t>κ</a:t>
            </a:r>
            <a:r>
              <a:rPr lang="en-US" altLang="ru-RU" sz="2400" dirty="0">
                <a:cs typeface="Arial" pitchFamily="34" charset="0"/>
              </a:rPr>
              <a:t> </a:t>
            </a:r>
            <a:r>
              <a:rPr lang="el-GR" altLang="ru-RU" sz="2400" dirty="0">
                <a:cs typeface="Arial" pitchFamily="34" charset="0"/>
              </a:rPr>
              <a:t>Δ</a:t>
            </a:r>
            <a:r>
              <a:rPr lang="en-US" altLang="ru-RU" sz="2400" dirty="0">
                <a:cs typeface="Arial" pitchFamily="34" charset="0"/>
              </a:rPr>
              <a:t> T,</a:t>
            </a:r>
            <a:endParaRPr lang="el-GR" altLang="ru-RU" sz="2400" dirty="0">
              <a:cs typeface="Arial" pitchFamily="34" charset="0"/>
            </a:endParaRPr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5076825" y="5300854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dirty="0"/>
              <a:t>s -</a:t>
            </a:r>
            <a:r>
              <a:rPr lang="en-US" altLang="ru-RU" sz="2000" dirty="0"/>
              <a:t> is entropy density</a:t>
            </a:r>
            <a:endParaRPr lang="ru-RU" altLang="ru-RU" sz="2000" dirty="0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700338" y="2205038"/>
            <a:ext cx="273526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2967038" y="1719263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cs typeface="Arial" pitchFamily="34" charset="0"/>
              </a:rPr>
              <a:t> </a:t>
            </a:r>
            <a:r>
              <a:rPr lang="el-GR" altLang="ru-RU" sz="2400"/>
              <a:t>δ</a:t>
            </a:r>
            <a:r>
              <a:rPr lang="en-US" altLang="ru-RU" sz="2400"/>
              <a:t> </a:t>
            </a:r>
            <a:r>
              <a:rPr lang="en-US" altLang="ru-RU" sz="2400">
                <a:cs typeface="Arial" pitchFamily="34" charset="0"/>
              </a:rPr>
              <a:t>F / </a:t>
            </a:r>
            <a:r>
              <a:rPr lang="el-GR" altLang="ru-RU" sz="2400">
                <a:cs typeface="Arial" pitchFamily="34" charset="0"/>
              </a:rPr>
              <a:t>δ</a:t>
            </a:r>
            <a:r>
              <a:rPr lang="en-US" altLang="ru-RU" sz="2400">
                <a:cs typeface="Arial" pitchFamily="34" charset="0"/>
              </a:rPr>
              <a:t> </a:t>
            </a:r>
            <a:r>
              <a:rPr lang="el-GR" altLang="ru-RU" sz="2400">
                <a:cs typeface="Arial" pitchFamily="34" charset="0"/>
              </a:rPr>
              <a:t>ρ</a:t>
            </a: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6448592" y="4195031"/>
            <a:ext cx="846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altLang="ru-RU" sz="2000" dirty="0">
                <a:solidFill>
                  <a:schemeClr val="accent2"/>
                </a:solidFill>
              </a:rPr>
              <a:t>ρ</a:t>
            </a:r>
            <a:r>
              <a:rPr lang="en-US" altLang="ru-RU" sz="2000" dirty="0" smtClean="0">
                <a:solidFill>
                  <a:schemeClr val="accent2"/>
                </a:solidFill>
              </a:rPr>
              <a:t>=</a:t>
            </a:r>
            <a:r>
              <a:rPr lang="en-US" altLang="ru-RU" sz="2000" dirty="0" err="1" smtClean="0">
                <a:solidFill>
                  <a:schemeClr val="accent2"/>
                </a:solidFill>
              </a:rPr>
              <a:t>mn</a:t>
            </a:r>
            <a:r>
              <a:rPr lang="en-US" altLang="ru-RU" sz="2000" dirty="0" smtClean="0">
                <a:solidFill>
                  <a:schemeClr val="accent2"/>
                </a:solidFill>
              </a:rPr>
              <a:t>,</a:t>
            </a:r>
            <a:endParaRPr lang="ru-RU" altLang="ru-RU" sz="2000" dirty="0">
              <a:solidFill>
                <a:schemeClr val="accent2"/>
              </a:solidFill>
            </a:endParaRP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164406" y="3638549"/>
            <a:ext cx="898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dirty="0"/>
              <a:t> we performed expansion of F near critical point </a:t>
            </a:r>
            <a:r>
              <a:rPr lang="en-US" altLang="ru-RU" b="1" dirty="0" smtClean="0">
                <a:solidFill>
                  <a:srgbClr val="FF0000"/>
                </a:solidFill>
              </a:rPr>
              <a:t>but in </a:t>
            </a:r>
            <a:r>
              <a:rPr lang="en-US" altLang="ru-RU" b="1" dirty="0">
                <a:solidFill>
                  <a:srgbClr val="FF0000"/>
                </a:solidFill>
              </a:rPr>
              <a:t>mean field approximation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0134" y="1141968"/>
            <a:ext cx="3940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err="1">
                <a:solidFill>
                  <a:schemeClr val="accent2"/>
                </a:solidFill>
              </a:rPr>
              <a:t>Skokov</a:t>
            </a:r>
            <a:r>
              <a:rPr lang="en-US" altLang="ru-RU" dirty="0">
                <a:solidFill>
                  <a:schemeClr val="accent2"/>
                </a:solidFill>
              </a:rPr>
              <a:t>, D.V. </a:t>
            </a:r>
            <a:r>
              <a:rPr lang="en-US" altLang="ru-RU" dirty="0" err="1">
                <a:solidFill>
                  <a:schemeClr val="accent2"/>
                </a:solidFill>
              </a:rPr>
              <a:t>Nucl</a:t>
            </a:r>
            <a:r>
              <a:rPr lang="en-US" altLang="ru-RU" dirty="0">
                <a:solidFill>
                  <a:schemeClr val="accent2"/>
                </a:solidFill>
              </a:rPr>
              <a:t>. Phys. A828 (2009</a:t>
            </a:r>
            <a:r>
              <a:rPr lang="en-US" altLang="ru-RU" dirty="0" smtClean="0">
                <a:solidFill>
                  <a:schemeClr val="accent2"/>
                </a:solidFill>
              </a:rPr>
              <a:t>) 401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687" y="5842337"/>
            <a:ext cx="4008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nuclear matter </a:t>
            </a:r>
          </a:p>
          <a:p>
            <a:r>
              <a:rPr lang="el-GR" sz="2000" b="1" dirty="0" smtClean="0"/>
              <a:t>η</a:t>
            </a:r>
            <a:r>
              <a:rPr lang="en-US" sz="2000" b="1" dirty="0" smtClean="0"/>
              <a:t> </a:t>
            </a:r>
            <a:r>
              <a:rPr lang="en-US" sz="2000" b="1" i="1" smtClean="0"/>
              <a:t>~10</a:t>
            </a:r>
            <a:r>
              <a:rPr lang="en-US" sz="2000" b="1" i="1" baseline="30000" smtClean="0"/>
              <a:t>13 </a:t>
            </a:r>
            <a:r>
              <a:rPr lang="en-US" sz="2000" b="1" i="1" dirty="0" smtClean="0"/>
              <a:t>(MeV/T)</a:t>
            </a:r>
            <a:r>
              <a:rPr lang="en-US" sz="2000" b="1" i="1" baseline="30000" dirty="0" smtClean="0"/>
              <a:t>2</a:t>
            </a:r>
            <a:r>
              <a:rPr lang="en-US" sz="2000" b="1" i="1" dirty="0" smtClean="0"/>
              <a:t> Poise,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Nuclear matter is similar to a glass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05" y="6211237"/>
            <a:ext cx="320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window putty  </a:t>
            </a:r>
            <a:r>
              <a:rPr lang="el-GR" dirty="0" smtClean="0"/>
              <a:t>η</a:t>
            </a:r>
            <a:r>
              <a:rPr lang="en-US" dirty="0" smtClean="0"/>
              <a:t>~ 10</a:t>
            </a:r>
            <a:r>
              <a:rPr lang="en-US" baseline="30000" dirty="0" smtClean="0"/>
              <a:t>6</a:t>
            </a:r>
            <a:r>
              <a:rPr lang="en-US" dirty="0" smtClean="0"/>
              <a:t> Poise, </a:t>
            </a:r>
          </a:p>
          <a:p>
            <a:r>
              <a:rPr lang="en-US" dirty="0"/>
              <a:t>f</a:t>
            </a:r>
            <a:r>
              <a:rPr lang="en-US" dirty="0" smtClean="0"/>
              <a:t>or glass &gt; 10</a:t>
            </a:r>
            <a:r>
              <a:rPr lang="en-US" baseline="30000" dirty="0" smtClean="0"/>
              <a:t>13</a:t>
            </a:r>
            <a:r>
              <a:rPr lang="en-US" dirty="0" smtClean="0"/>
              <a:t> Poise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406" y="5841905"/>
            <a:ext cx="473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water at 20</a:t>
            </a:r>
            <a:r>
              <a:rPr lang="en-US" baseline="30000" dirty="0" smtClean="0"/>
              <a:t>○</a:t>
            </a:r>
            <a:r>
              <a:rPr lang="en-US" dirty="0" smtClean="0"/>
              <a:t> C, </a:t>
            </a:r>
            <a:r>
              <a:rPr lang="el-GR" dirty="0" smtClean="0"/>
              <a:t>η</a:t>
            </a:r>
            <a:r>
              <a:rPr lang="en-US" dirty="0" smtClean="0"/>
              <a:t>~10</a:t>
            </a:r>
            <a:r>
              <a:rPr lang="en-US" baseline="30000" dirty="0" smtClean="0"/>
              <a:t>-2</a:t>
            </a:r>
            <a:r>
              <a:rPr lang="en-US" dirty="0" smtClean="0"/>
              <a:t> Poise =10</a:t>
            </a:r>
            <a:r>
              <a:rPr lang="en-US" baseline="30000" dirty="0" smtClean="0"/>
              <a:t>-2</a:t>
            </a:r>
            <a:r>
              <a:rPr lang="en-US" dirty="0" smtClean="0"/>
              <a:t> g/cm/s,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23077" y="4639438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ρ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≈ </a:t>
            </a:r>
            <a:r>
              <a:rPr lang="el-GR" sz="2000" dirty="0" smtClean="0"/>
              <a:t>ρ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c</a:t>
            </a:r>
            <a:endParaRPr lang="ru-RU" sz="2000" baseline="-25000" dirty="0"/>
          </a:p>
        </p:txBody>
      </p:sp>
      <p:pic>
        <p:nvPicPr>
          <p:cNvPr id="27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177506"/>
            <a:ext cx="56261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155" y="4875213"/>
            <a:ext cx="20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~T</a:t>
            </a:r>
            <a:r>
              <a:rPr lang="en-US" baseline="-25000" dirty="0" smtClean="0"/>
              <a:t>c</a:t>
            </a:r>
            <a:r>
              <a:rPr lang="en-US" dirty="0" smtClean="0"/>
              <a:t> –T, </a:t>
            </a:r>
            <a:r>
              <a:rPr lang="el-GR" dirty="0" smtClean="0"/>
              <a:t>ε</a:t>
            </a:r>
            <a:r>
              <a:rPr lang="en-US" dirty="0" smtClean="0"/>
              <a:t>~ (T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T)</a:t>
            </a:r>
            <a:r>
              <a:rPr lang="en-US" baseline="30000" dirty="0" smtClean="0"/>
              <a:t>3/2</a:t>
            </a:r>
            <a:endParaRPr lang="ru-RU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07131"/>
            <a:ext cx="199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Inertial term</a:t>
            </a:r>
            <a:endParaRPr lang="ru-RU" dirty="0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849313" y="2176463"/>
            <a:ext cx="93503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99675" y="4919529"/>
            <a:ext cx="379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t~1/|</a:t>
            </a:r>
            <a:r>
              <a:rPr lang="en-US" altLang="ru-RU" dirty="0">
                <a:solidFill>
                  <a:srgbClr val="000066"/>
                </a:solidFill>
              </a:rPr>
              <a:t> </a:t>
            </a:r>
            <a:r>
              <a:rPr lang="en-US" altLang="ru-RU" dirty="0" smtClean="0">
                <a:solidFill>
                  <a:srgbClr val="000066"/>
                </a:solidFill>
              </a:rPr>
              <a:t>T-T</a:t>
            </a:r>
            <a:r>
              <a:rPr lang="en-US" altLang="ru-RU" baseline="-25000" dirty="0" smtClean="0">
                <a:solidFill>
                  <a:srgbClr val="000066"/>
                </a:solidFill>
              </a:rPr>
              <a:t>c</a:t>
            </a:r>
            <a:r>
              <a:rPr lang="en-US" altLang="ru-RU" dirty="0" smtClean="0">
                <a:solidFill>
                  <a:srgbClr val="000066"/>
                </a:solidFill>
              </a:rPr>
              <a:t>| critical slowing down effect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3435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>
                <a:solidFill>
                  <a:schemeClr val="accent2"/>
                </a:solidFill>
              </a:rPr>
              <a:t>typical time for  heat transport</a:t>
            </a:r>
            <a:endParaRPr lang="ru-RU" altLang="ru-RU" sz="2000" dirty="0">
              <a:solidFill>
                <a:schemeClr val="accent2"/>
              </a:solidFill>
            </a:endParaRP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3708400" y="2349500"/>
            <a:ext cx="1052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R </a:t>
            </a:r>
            <a:r>
              <a:rPr lang="en-US" altLang="ru-RU" sz="2000" baseline="-25000" dirty="0"/>
              <a:t>fog</a:t>
            </a:r>
            <a:endParaRPr lang="ru-RU" altLang="ru-RU" sz="2000" baseline="-25000" dirty="0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3404510" y="3435350"/>
            <a:ext cx="4103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en-US" altLang="ru-RU" sz="2800" b="1" dirty="0">
                <a:solidFill>
                  <a:srgbClr val="FF3300"/>
                </a:solidFill>
              </a:rPr>
              <a:t>Heat transport stage</a:t>
            </a:r>
            <a:endParaRPr lang="ru-RU" altLang="ru-RU" sz="2800" b="1" dirty="0">
              <a:solidFill>
                <a:srgbClr val="FF3300"/>
              </a:solidFill>
            </a:endParaRP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179388" y="2852738"/>
            <a:ext cx="5005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t </a:t>
            </a:r>
            <a:r>
              <a:rPr lang="el-GR" altLang="ru-RU" sz="2000" baseline="-25000" dirty="0">
                <a:cs typeface="Arial" pitchFamily="34" charset="0"/>
              </a:rPr>
              <a:t>ρ</a:t>
            </a:r>
            <a:r>
              <a:rPr lang="en-US" altLang="ru-RU" sz="2000" dirty="0"/>
              <a:t>    &gt; t </a:t>
            </a:r>
            <a:r>
              <a:rPr lang="en-US" altLang="ru-RU" sz="2000" baseline="-25000" dirty="0" err="1"/>
              <a:t>T</a:t>
            </a:r>
            <a:r>
              <a:rPr lang="en-US" altLang="ru-RU" sz="2000" baseline="-25000" dirty="0"/>
              <a:t>,</a:t>
            </a:r>
            <a:r>
              <a:rPr lang="en-US" altLang="ru-RU" sz="2000" dirty="0"/>
              <a:t> </a:t>
            </a:r>
            <a:r>
              <a:rPr lang="en-US" altLang="ru-RU" sz="2000" dirty="0" smtClean="0"/>
              <a:t> </a:t>
            </a:r>
            <a:r>
              <a:rPr lang="en-US" altLang="ru-RU" sz="2000" dirty="0"/>
              <a:t>for  R (t) &lt; R </a:t>
            </a:r>
            <a:r>
              <a:rPr lang="en-US" altLang="ru-RU" sz="2000" baseline="-25000" dirty="0"/>
              <a:t>fog</a:t>
            </a:r>
            <a:r>
              <a:rPr lang="en-US" altLang="ru-RU" sz="2000" dirty="0"/>
              <a:t> : </a:t>
            </a:r>
            <a:endParaRPr lang="ru-RU" altLang="ru-RU" sz="2000" dirty="0"/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3013551" y="2852738"/>
            <a:ext cx="460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800" b="1" dirty="0">
                <a:solidFill>
                  <a:srgbClr val="FF3300"/>
                </a:solidFill>
              </a:rPr>
              <a:t> Density evolution  stage</a:t>
            </a:r>
            <a:endParaRPr lang="ru-RU" altLang="ru-RU" sz="2800" b="1" dirty="0">
              <a:solidFill>
                <a:srgbClr val="FF3300"/>
              </a:solidFill>
            </a:endParaRP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158750" y="280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0015" name="Text Box 31"/>
          <p:cNvSpPr txBox="1">
            <a:spLocks noChangeArrowheads="1"/>
          </p:cNvSpPr>
          <p:nvPr/>
        </p:nvSpPr>
        <p:spPr bwMode="auto">
          <a:xfrm>
            <a:off x="755650" y="30686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0016" name="Text Box 32"/>
          <p:cNvSpPr txBox="1">
            <a:spLocks noChangeArrowheads="1"/>
          </p:cNvSpPr>
          <p:nvPr/>
        </p:nvSpPr>
        <p:spPr bwMode="auto">
          <a:xfrm>
            <a:off x="107321" y="3541716"/>
            <a:ext cx="3313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t </a:t>
            </a:r>
            <a:r>
              <a:rPr lang="en-US" altLang="ru-RU" sz="2000" baseline="-25000" dirty="0" err="1"/>
              <a:t>T</a:t>
            </a:r>
            <a:r>
              <a:rPr lang="en-US" altLang="ru-RU" sz="2000" dirty="0"/>
              <a:t>  &gt; t </a:t>
            </a:r>
            <a:r>
              <a:rPr lang="el-GR" altLang="ru-RU" sz="2000" baseline="-25000" dirty="0">
                <a:cs typeface="Arial" pitchFamily="34" charset="0"/>
              </a:rPr>
              <a:t>ρ</a:t>
            </a:r>
            <a:r>
              <a:rPr lang="en-US" altLang="ru-RU" sz="2000" dirty="0"/>
              <a:t> </a:t>
            </a:r>
            <a:r>
              <a:rPr lang="en-US" altLang="ru-RU" sz="2000" dirty="0" smtClean="0"/>
              <a:t>,</a:t>
            </a:r>
            <a:r>
              <a:rPr lang="en-US" altLang="ru-RU" sz="2000" dirty="0"/>
              <a:t> </a:t>
            </a:r>
            <a:r>
              <a:rPr lang="en-US" altLang="ru-RU" sz="2000" dirty="0" smtClean="0"/>
              <a:t> </a:t>
            </a:r>
            <a:r>
              <a:rPr lang="en-US" altLang="ru-RU" sz="2000" dirty="0"/>
              <a:t>for  R (t) &gt; R </a:t>
            </a:r>
            <a:r>
              <a:rPr lang="en-US" altLang="ru-RU" sz="2000" baseline="-25000" dirty="0"/>
              <a:t>fog</a:t>
            </a:r>
            <a:r>
              <a:rPr lang="en-US" altLang="ru-RU" sz="2000" dirty="0"/>
              <a:t> :</a:t>
            </a:r>
            <a:endParaRPr lang="ru-RU" altLang="ru-RU" sz="2000" dirty="0"/>
          </a:p>
        </p:txBody>
      </p:sp>
      <p:sp>
        <p:nvSpPr>
          <p:cNvPr id="170019" name="Text Box 35"/>
          <p:cNvSpPr txBox="1">
            <a:spLocks noChangeArrowheads="1"/>
          </p:cNvSpPr>
          <p:nvPr/>
        </p:nvSpPr>
        <p:spPr bwMode="auto">
          <a:xfrm>
            <a:off x="4572000" y="2349500"/>
            <a:ext cx="3925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-- typical seed size at which t </a:t>
            </a:r>
            <a:r>
              <a:rPr lang="el-GR" altLang="ru-RU" sz="2000" baseline="-25000" dirty="0">
                <a:cs typeface="Arial" pitchFamily="34" charset="0"/>
              </a:rPr>
              <a:t>ρ</a:t>
            </a:r>
            <a:r>
              <a:rPr lang="en-US" altLang="ru-RU" sz="2000" dirty="0"/>
              <a:t>   = t </a:t>
            </a:r>
            <a:r>
              <a:rPr lang="en-US" altLang="ru-RU" sz="2000" baseline="-25000" dirty="0" err="1"/>
              <a:t>T</a:t>
            </a:r>
            <a:endParaRPr lang="ru-RU" altLang="ru-RU" sz="2000" baseline="-25000" dirty="0"/>
          </a:p>
        </p:txBody>
      </p:sp>
      <p:sp>
        <p:nvSpPr>
          <p:cNvPr id="170024" name="Text Box 40"/>
          <p:cNvSpPr txBox="1">
            <a:spLocks noChangeArrowheads="1"/>
          </p:cNvSpPr>
          <p:nvPr/>
        </p:nvSpPr>
        <p:spPr bwMode="auto">
          <a:xfrm>
            <a:off x="376238" y="423863"/>
            <a:ext cx="8338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 dirty="0">
                <a:solidFill>
                  <a:srgbClr val="0033CC"/>
                </a:solidFill>
              </a:rPr>
              <a:t>typical time for  density fluctuation:</a:t>
            </a:r>
            <a:r>
              <a:rPr lang="en-US" altLang="ru-RU" sz="2000" dirty="0"/>
              <a:t>  t </a:t>
            </a:r>
            <a:r>
              <a:rPr lang="el-GR" altLang="ru-RU" sz="2000" b="1" baseline="-25000" dirty="0">
                <a:cs typeface="Arial" pitchFamily="34" charset="0"/>
              </a:rPr>
              <a:t>ρ</a:t>
            </a:r>
            <a:r>
              <a:rPr lang="en-US" altLang="ru-RU" sz="2000" baseline="-25000" dirty="0"/>
              <a:t> </a:t>
            </a:r>
            <a:r>
              <a:rPr lang="en-US" altLang="ru-RU" sz="2000" dirty="0"/>
              <a:t> ~ </a:t>
            </a:r>
            <a:r>
              <a:rPr lang="en-US" altLang="ru-RU" sz="2000" b="1" dirty="0"/>
              <a:t>R</a:t>
            </a:r>
            <a:r>
              <a:rPr lang="en-US" altLang="ru-RU" sz="2000" dirty="0"/>
              <a:t>   (constant </a:t>
            </a:r>
            <a:r>
              <a:rPr lang="en-US" altLang="ru-RU" sz="2000" dirty="0" smtClean="0"/>
              <a:t>velocity of seed growth)</a:t>
            </a:r>
            <a:endParaRPr lang="ru-RU" altLang="ru-RU" sz="2000" dirty="0"/>
          </a:p>
        </p:txBody>
      </p:sp>
      <p:sp>
        <p:nvSpPr>
          <p:cNvPr id="170026" name="Text Box 42"/>
          <p:cNvSpPr txBox="1">
            <a:spLocks noChangeArrowheads="1"/>
          </p:cNvSpPr>
          <p:nvPr/>
        </p:nvSpPr>
        <p:spPr bwMode="auto">
          <a:xfrm>
            <a:off x="468313" y="765175"/>
            <a:ext cx="8015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R (t) is the size of evolving seed</a:t>
            </a:r>
            <a:endParaRPr lang="ru-RU" altLang="ru-RU" sz="2000" dirty="0"/>
          </a:p>
        </p:txBody>
      </p:sp>
      <p:sp>
        <p:nvSpPr>
          <p:cNvPr id="170030" name="Text Box 46"/>
          <p:cNvSpPr txBox="1">
            <a:spLocks noChangeArrowheads="1"/>
          </p:cNvSpPr>
          <p:nvPr/>
        </p:nvSpPr>
        <p:spPr bwMode="auto">
          <a:xfrm>
            <a:off x="3708400" y="1052513"/>
            <a:ext cx="4967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dirty="0"/>
              <a:t> </a:t>
            </a:r>
            <a:r>
              <a:rPr lang="en-US" altLang="ru-RU" sz="2000" dirty="0"/>
              <a:t>t </a:t>
            </a:r>
            <a:r>
              <a:rPr lang="en-US" altLang="ru-RU" sz="2000" baseline="-25000" dirty="0" err="1"/>
              <a:t>T</a:t>
            </a:r>
            <a:r>
              <a:rPr lang="en-US" altLang="ru-RU" sz="2000" dirty="0"/>
              <a:t> ~ </a:t>
            </a:r>
            <a:r>
              <a:rPr lang="en-US" altLang="ru-RU" sz="2000" b="1" dirty="0"/>
              <a:t>R</a:t>
            </a:r>
            <a:r>
              <a:rPr lang="en-US" altLang="ru-RU" sz="2000" b="1" baseline="30000" dirty="0"/>
              <a:t>2</a:t>
            </a:r>
            <a:r>
              <a:rPr lang="en-US" altLang="ru-RU" sz="2000" dirty="0"/>
              <a:t>  c</a:t>
            </a:r>
            <a:r>
              <a:rPr lang="en-US" altLang="ru-RU" sz="2000" baseline="-25000" dirty="0"/>
              <a:t>v</a:t>
            </a:r>
            <a:r>
              <a:rPr lang="en-US" altLang="ru-RU" sz="2000" dirty="0"/>
              <a:t> / </a:t>
            </a:r>
            <a:r>
              <a:rPr lang="el-GR" altLang="ru-RU" sz="2000" dirty="0">
                <a:cs typeface="Arial" pitchFamily="34" charset="0"/>
              </a:rPr>
              <a:t>κ</a:t>
            </a:r>
            <a:r>
              <a:rPr lang="en-US" altLang="ru-RU" sz="2000" dirty="0">
                <a:cs typeface="Arial" pitchFamily="34" charset="0"/>
              </a:rPr>
              <a:t> , c</a:t>
            </a:r>
            <a:r>
              <a:rPr lang="en-US" altLang="ru-RU" sz="2000" baseline="-25000" dirty="0">
                <a:cs typeface="Arial" pitchFamily="34" charset="0"/>
              </a:rPr>
              <a:t>v </a:t>
            </a:r>
            <a:r>
              <a:rPr lang="en-US" altLang="ru-RU" sz="2000" dirty="0">
                <a:cs typeface="Arial" pitchFamily="34" charset="0"/>
              </a:rPr>
              <a:t>   is specific heat </a:t>
            </a:r>
            <a:r>
              <a:rPr lang="en-US" altLang="ru-RU" sz="2000" dirty="0" smtClean="0">
                <a:cs typeface="Arial" pitchFamily="34" charset="0"/>
              </a:rPr>
              <a:t>density</a:t>
            </a:r>
            <a:endParaRPr lang="el-GR" altLang="ru-RU" sz="2000" dirty="0">
              <a:cs typeface="Arial" pitchFamily="34" charset="0"/>
            </a:endParaRPr>
          </a:p>
        </p:txBody>
      </p:sp>
      <p:sp>
        <p:nvSpPr>
          <p:cNvPr id="170031" name="Text Box 47"/>
          <p:cNvSpPr txBox="1">
            <a:spLocks noChangeArrowheads="1"/>
          </p:cNvSpPr>
          <p:nvPr/>
        </p:nvSpPr>
        <p:spPr bwMode="auto">
          <a:xfrm flipV="1">
            <a:off x="5292725" y="14081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70033" name="Text Box 49"/>
          <p:cNvSpPr txBox="1">
            <a:spLocks noChangeArrowheads="1"/>
          </p:cNvSpPr>
          <p:nvPr/>
        </p:nvSpPr>
        <p:spPr bwMode="auto">
          <a:xfrm>
            <a:off x="1908175" y="2349500"/>
            <a:ext cx="1655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We introduce</a:t>
            </a:r>
            <a:endParaRPr lang="ru-RU" altLang="ru-RU" sz="2000" dirty="0"/>
          </a:p>
        </p:txBody>
      </p:sp>
      <p:sp>
        <p:nvSpPr>
          <p:cNvPr id="170034" name="Text Box 50"/>
          <p:cNvSpPr txBox="1">
            <a:spLocks noChangeArrowheads="1"/>
          </p:cNvSpPr>
          <p:nvPr/>
        </p:nvSpPr>
        <p:spPr bwMode="auto">
          <a:xfrm>
            <a:off x="6941050" y="2957133"/>
            <a:ext cx="20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 dirty="0"/>
              <a:t>(quasi-isothermal)</a:t>
            </a:r>
            <a:endParaRPr lang="ru-RU" altLang="ru-RU" sz="2000" dirty="0"/>
          </a:p>
        </p:txBody>
      </p:sp>
      <p:sp>
        <p:nvSpPr>
          <p:cNvPr id="170035" name="Text Box 51"/>
          <p:cNvSpPr txBox="1">
            <a:spLocks noChangeArrowheads="1"/>
          </p:cNvSpPr>
          <p:nvPr/>
        </p:nvSpPr>
        <p:spPr bwMode="auto">
          <a:xfrm>
            <a:off x="1763713" y="68580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0036" name="Text Box 52"/>
          <p:cNvSpPr txBox="1">
            <a:spLocks noChangeArrowheads="1"/>
          </p:cNvSpPr>
          <p:nvPr/>
        </p:nvSpPr>
        <p:spPr bwMode="auto">
          <a:xfrm>
            <a:off x="120650" y="4022534"/>
            <a:ext cx="8228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/>
              <a:t>Seeds with R~ R </a:t>
            </a:r>
            <a:r>
              <a:rPr lang="en-US" altLang="ru-RU" sz="2000" baseline="-25000" dirty="0"/>
              <a:t>fog   </a:t>
            </a:r>
            <a:r>
              <a:rPr lang="en-US" altLang="ru-RU" sz="2000" dirty="0"/>
              <a:t>are accumulated with passage of time:                </a:t>
            </a:r>
            <a:r>
              <a:rPr lang="en-US" altLang="ru-RU" sz="2000" dirty="0" smtClean="0"/>
              <a:t> </a:t>
            </a:r>
            <a:r>
              <a:rPr lang="en-US" altLang="ru-RU" sz="2000" b="1" dirty="0" smtClean="0"/>
              <a:t>fog </a:t>
            </a:r>
            <a:r>
              <a:rPr lang="en-US" altLang="ru-RU" sz="2000" b="1" dirty="0"/>
              <a:t>stage</a:t>
            </a:r>
            <a:endParaRPr lang="ru-RU" altLang="ru-RU" sz="2000" dirty="0"/>
          </a:p>
        </p:txBody>
      </p:sp>
      <p:sp>
        <p:nvSpPr>
          <p:cNvPr id="170037" name="AutoShape 53"/>
          <p:cNvSpPr>
            <a:spLocks noChangeArrowheads="1"/>
          </p:cNvSpPr>
          <p:nvPr/>
        </p:nvSpPr>
        <p:spPr bwMode="auto">
          <a:xfrm>
            <a:off x="6350785" y="4078920"/>
            <a:ext cx="792163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0038" name="Text Box 54"/>
          <p:cNvSpPr txBox="1">
            <a:spLocks noChangeArrowheads="1"/>
          </p:cNvSpPr>
          <p:nvPr/>
        </p:nvSpPr>
        <p:spPr bwMode="auto">
          <a:xfrm>
            <a:off x="1527175" y="-80963"/>
            <a:ext cx="609282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0033CC"/>
                </a:solidFill>
              </a:rPr>
              <a:t>Qualitative analysis and rough estimates</a:t>
            </a:r>
            <a:endParaRPr lang="ru-RU" altLang="ru-RU" sz="2400" b="1">
              <a:solidFill>
                <a:srgbClr val="0033CC"/>
              </a:solidFill>
            </a:endParaRPr>
          </a:p>
        </p:txBody>
      </p:sp>
      <p:sp>
        <p:nvSpPr>
          <p:cNvPr id="170039" name="Text Box 55"/>
          <p:cNvSpPr txBox="1">
            <a:spLocks noChangeArrowheads="1"/>
          </p:cNvSpPr>
          <p:nvPr/>
        </p:nvSpPr>
        <p:spPr bwMode="auto">
          <a:xfrm>
            <a:off x="189490" y="6092017"/>
            <a:ext cx="6392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 b="1" dirty="0">
                <a:solidFill>
                  <a:srgbClr val="FF3300"/>
                </a:solidFill>
              </a:rPr>
              <a:t>Next is coalescence stage</a:t>
            </a:r>
            <a:r>
              <a:rPr lang="en-US" altLang="ru-RU" sz="2000" dirty="0"/>
              <a:t> (occurs at still  larger time scale), </a:t>
            </a:r>
          </a:p>
          <a:p>
            <a:pPr eaLnBrk="1" hangingPunct="1"/>
            <a:r>
              <a:rPr lang="en-US" altLang="ru-RU" sz="2000" dirty="0"/>
              <a:t>see </a:t>
            </a:r>
            <a:r>
              <a:rPr lang="en-US" altLang="ru-RU" sz="2000" dirty="0" err="1"/>
              <a:t>Lifshitz</a:t>
            </a:r>
            <a:r>
              <a:rPr lang="en-US" altLang="ru-RU" sz="2000" dirty="0"/>
              <a:t>, </a:t>
            </a:r>
            <a:r>
              <a:rPr lang="en-US" altLang="ru-RU" sz="2000" dirty="0" err="1" smtClean="0"/>
              <a:t>Pitaevskii</a:t>
            </a:r>
            <a:r>
              <a:rPr lang="en-US" altLang="ru-RU" sz="2000" dirty="0" smtClean="0"/>
              <a:t>, </a:t>
            </a:r>
            <a:r>
              <a:rPr lang="en-US" altLang="ru-RU" sz="2000" dirty="0"/>
              <a:t>Physical Kinetics. v. X</a:t>
            </a:r>
            <a:endParaRPr lang="ru-RU" altLang="ru-RU" sz="2000" dirty="0"/>
          </a:p>
        </p:txBody>
      </p:sp>
      <p:sp>
        <p:nvSpPr>
          <p:cNvPr id="170040" name="Text Box 56"/>
          <p:cNvSpPr txBox="1">
            <a:spLocks noChangeArrowheads="1"/>
          </p:cNvSpPr>
          <p:nvPr/>
        </p:nvSpPr>
        <p:spPr bwMode="auto">
          <a:xfrm>
            <a:off x="1" y="1576388"/>
            <a:ext cx="9051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chemeClr val="accent2"/>
                </a:solidFill>
              </a:rPr>
              <a:t>                     Evolution </a:t>
            </a:r>
            <a:r>
              <a:rPr lang="en-US" altLang="ru-RU" sz="2000" b="1" dirty="0">
                <a:solidFill>
                  <a:schemeClr val="accent2"/>
                </a:solidFill>
              </a:rPr>
              <a:t>is governed by </a:t>
            </a:r>
            <a:r>
              <a:rPr lang="en-US" altLang="ru-RU" sz="2000" b="1" dirty="0" smtClean="0">
                <a:solidFill>
                  <a:schemeClr val="accent2"/>
                </a:solidFill>
              </a:rPr>
              <a:t>the slowest </a:t>
            </a:r>
            <a:r>
              <a:rPr lang="en-US" altLang="ru-RU" sz="2000" b="1" dirty="0">
                <a:solidFill>
                  <a:schemeClr val="accent2"/>
                </a:solidFill>
              </a:rPr>
              <a:t>mode: small droplets evolve </a:t>
            </a:r>
            <a:endParaRPr lang="en-US" altLang="ru-RU" sz="2000" b="1" dirty="0" smtClean="0">
              <a:solidFill>
                <a:schemeClr val="accent2"/>
              </a:solidFill>
            </a:endParaRPr>
          </a:p>
          <a:p>
            <a:r>
              <a:rPr lang="en-US" altLang="ru-RU" sz="2000" b="1" dirty="0" smtClean="0">
                <a:solidFill>
                  <a:schemeClr val="accent2"/>
                </a:solidFill>
              </a:rPr>
              <a:t>                     owing </a:t>
            </a:r>
            <a:r>
              <a:rPr lang="en-US" altLang="ru-RU" sz="2000" b="1" dirty="0">
                <a:solidFill>
                  <a:schemeClr val="accent2"/>
                </a:solidFill>
              </a:rPr>
              <a:t>to change </a:t>
            </a:r>
            <a:r>
              <a:rPr lang="en-US" altLang="ru-RU" sz="2000" b="1" dirty="0" smtClean="0">
                <a:solidFill>
                  <a:schemeClr val="accent2"/>
                </a:solidFill>
              </a:rPr>
              <a:t> of </a:t>
            </a:r>
            <a:r>
              <a:rPr lang="en-US" altLang="ru-RU" sz="2000" b="1" dirty="0">
                <a:solidFill>
                  <a:schemeClr val="accent2"/>
                </a:solidFill>
              </a:rPr>
              <a:t>density,  large, owing  heat transport to the surface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76857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/>
              <a:t>for H-QGP phase </a:t>
            </a:r>
            <a:r>
              <a:rPr lang="en-US" altLang="ru-RU" sz="2000" dirty="0" smtClean="0"/>
              <a:t>transition in HIC (at T~150-200MeV) </a:t>
            </a:r>
            <a:r>
              <a:rPr lang="ru-RU" altLang="ru-RU" sz="2000" dirty="0" smtClean="0"/>
              <a:t> </a:t>
            </a:r>
            <a:r>
              <a:rPr lang="en-US" altLang="ru-RU" sz="2000" dirty="0" err="1"/>
              <a:t>R</a:t>
            </a:r>
            <a:r>
              <a:rPr lang="en-US" altLang="ru-RU" sz="2000" baseline="-25000" dirty="0" err="1"/>
              <a:t>fog</a:t>
            </a:r>
            <a:r>
              <a:rPr lang="en-US" altLang="ru-RU" sz="2000" dirty="0"/>
              <a:t>~ 0.1-1 </a:t>
            </a:r>
            <a:r>
              <a:rPr lang="en-US" altLang="ru-RU" sz="2000" dirty="0" err="1"/>
              <a:t>fm</a:t>
            </a:r>
            <a:r>
              <a:rPr lang="en-US" altLang="ru-RU" sz="2000" dirty="0"/>
              <a:t>, </a:t>
            </a:r>
            <a:endParaRPr lang="en-US" altLang="ru-RU" sz="2000" dirty="0" smtClean="0"/>
          </a:p>
          <a:p>
            <a:r>
              <a:rPr lang="en-US" altLang="ru-RU" sz="2000" dirty="0" smtClean="0"/>
              <a:t>for nuclear liquid-gas (at lower T) ~1-10 </a:t>
            </a:r>
            <a:r>
              <a:rPr lang="en-US" altLang="ru-RU" sz="2000" dirty="0" err="1"/>
              <a:t>fm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Skokov</a:t>
            </a:r>
            <a:r>
              <a:rPr lang="en-US" altLang="ru-RU" sz="2000" dirty="0"/>
              <a:t>, D.V. </a:t>
            </a:r>
            <a:r>
              <a:rPr lang="en-US" altLang="ru-RU" sz="2000" dirty="0" err="1"/>
              <a:t>Nucl</a:t>
            </a:r>
            <a:r>
              <a:rPr lang="en-US" altLang="ru-RU" sz="2000" dirty="0"/>
              <a:t>. Phys. </a:t>
            </a:r>
            <a:r>
              <a:rPr lang="en-US" altLang="ru-RU" sz="2000" b="1" dirty="0"/>
              <a:t>A828</a:t>
            </a:r>
            <a:r>
              <a:rPr lang="en-US" altLang="ru-RU" sz="2000" dirty="0"/>
              <a:t> (2009) </a:t>
            </a:r>
            <a:endParaRPr lang="en-US" altLang="ru-RU" sz="2000" dirty="0" smtClean="0"/>
          </a:p>
          <a:p>
            <a:r>
              <a:rPr lang="en-US" altLang="ru-RU" sz="2000" dirty="0" smtClean="0"/>
              <a:t>in transition of a part of  NS to pion cond., kaon cond., quark matter (governed by neutrino heat conductivity)  R </a:t>
            </a:r>
            <a:r>
              <a:rPr lang="en-US" altLang="ru-RU" sz="2000" baseline="-25000" dirty="0" smtClean="0"/>
              <a:t>fog</a:t>
            </a:r>
            <a:r>
              <a:rPr lang="en-US" altLang="ru-RU" sz="2000" dirty="0" smtClean="0"/>
              <a:t> ~ </a:t>
            </a:r>
            <a:r>
              <a:rPr lang="en-US" altLang="ru-RU" sz="2000" dirty="0"/>
              <a:t>km, </a:t>
            </a:r>
            <a:r>
              <a:rPr lang="en-US" altLang="ru-RU" dirty="0" err="1" smtClean="0"/>
              <a:t>Migdal,Saperstein,Troitsky</a:t>
            </a:r>
            <a:r>
              <a:rPr lang="en-US" altLang="ru-RU" dirty="0"/>
              <a:t>, D.V., </a:t>
            </a:r>
            <a:r>
              <a:rPr lang="en-US" altLang="ru-RU" dirty="0" err="1"/>
              <a:t>Phys.Rep</a:t>
            </a:r>
            <a:r>
              <a:rPr lang="en-US" altLang="ru-RU" dirty="0"/>
              <a:t>. </a:t>
            </a:r>
            <a:r>
              <a:rPr lang="en-US" altLang="ru-RU" b="1" dirty="0"/>
              <a:t>192</a:t>
            </a:r>
            <a:r>
              <a:rPr lang="en-US" altLang="ru-RU" dirty="0"/>
              <a:t> (1990) </a:t>
            </a:r>
            <a:endParaRPr lang="ru-RU" altLang="ru-RU" dirty="0"/>
          </a:p>
          <a:p>
            <a:endParaRPr lang="en-US" altLang="ru-RU" sz="2000" dirty="0"/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189490" y="1664169"/>
            <a:ext cx="792163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970" y="4436098"/>
            <a:ext cx="721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Eath</a:t>
            </a:r>
            <a:r>
              <a:rPr lang="en-US" dirty="0"/>
              <a:t> </a:t>
            </a:r>
            <a:r>
              <a:rPr lang="en-US" dirty="0" smtClean="0"/>
              <a:t>conditions for fog </a:t>
            </a:r>
            <a:r>
              <a:rPr lang="en-US" altLang="ru-RU" dirty="0"/>
              <a:t>R </a:t>
            </a:r>
            <a:r>
              <a:rPr lang="en-US" altLang="ru-RU" baseline="-25000" dirty="0"/>
              <a:t>fog </a:t>
            </a:r>
            <a:r>
              <a:rPr lang="en-US" altLang="ru-RU" baseline="-25000" dirty="0" smtClean="0"/>
              <a:t> </a:t>
            </a:r>
            <a:r>
              <a:rPr lang="en-US" dirty="0" smtClean="0"/>
              <a:t>~1-100 microns, for  rain </a:t>
            </a:r>
            <a:r>
              <a:rPr lang="en-US" altLang="ru-RU" dirty="0"/>
              <a:t>R </a:t>
            </a:r>
            <a:r>
              <a:rPr lang="en-US" altLang="ru-RU" baseline="-25000" dirty="0"/>
              <a:t>fog </a:t>
            </a:r>
            <a:r>
              <a:rPr lang="en-US" altLang="ru-RU" baseline="-25000" dirty="0" smtClean="0"/>
              <a:t> </a:t>
            </a:r>
            <a:r>
              <a:rPr lang="en-US" dirty="0" smtClean="0"/>
              <a:t>~0.5 -5 mm,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6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r>
              <a:rPr lang="en-US" altLang="ru-RU" sz="3200" dirty="0">
                <a:solidFill>
                  <a:schemeClr val="accent2"/>
                </a:solidFill>
              </a:rPr>
              <a:t>Instabilities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en-US" altLang="ru-RU" sz="3200" dirty="0">
                <a:solidFill>
                  <a:schemeClr val="accent2"/>
                </a:solidFill>
              </a:rPr>
              <a:t>in </a:t>
            </a:r>
            <a:r>
              <a:rPr lang="en-US" altLang="ru-RU" sz="3200" dirty="0" err="1">
                <a:solidFill>
                  <a:schemeClr val="accent2"/>
                </a:solidFill>
              </a:rPr>
              <a:t>spinodal</a:t>
            </a:r>
            <a:r>
              <a:rPr lang="en-US" altLang="ru-RU" sz="3200" dirty="0">
                <a:solidFill>
                  <a:schemeClr val="accent2"/>
                </a:solidFill>
              </a:rPr>
              <a:t> region</a:t>
            </a:r>
            <a:endParaRPr lang="ru-RU" altLang="ru-RU" sz="3200" dirty="0">
              <a:solidFill>
                <a:schemeClr val="accent2"/>
              </a:solidFill>
            </a:endParaRPr>
          </a:p>
        </p:txBody>
      </p:sp>
      <p:pic>
        <p:nvPicPr>
          <p:cNvPr id="210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4608513" cy="1624012"/>
          </a:xfrm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2416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395288" y="3193257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From equations of non-ideal hydro:</a:t>
            </a:r>
            <a:endParaRPr lang="ru-RU" altLang="ru-RU" baseline="0" dirty="0">
              <a:solidFill>
                <a:srgbClr val="FF3300"/>
              </a:solidFill>
            </a:endParaRPr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" y="3680889"/>
            <a:ext cx="54737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" y="4761977"/>
            <a:ext cx="33115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20983" y="6427268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dirty="0">
                <a:solidFill>
                  <a:srgbClr val="000066"/>
                </a:solidFill>
              </a:rPr>
              <a:t>D.V. </a:t>
            </a:r>
            <a:r>
              <a:rPr lang="en-US" altLang="ru-RU" sz="1600" dirty="0" err="1">
                <a:solidFill>
                  <a:srgbClr val="000066"/>
                </a:solidFill>
              </a:rPr>
              <a:t>Phys.Scripta</a:t>
            </a:r>
            <a:r>
              <a:rPr lang="en-US" altLang="ru-RU" sz="1600" dirty="0">
                <a:solidFill>
                  <a:srgbClr val="000066"/>
                </a:solidFill>
              </a:rPr>
              <a:t> </a:t>
            </a:r>
            <a:r>
              <a:rPr lang="en-US" altLang="ru-RU" sz="1600" b="1" dirty="0">
                <a:solidFill>
                  <a:srgbClr val="000066"/>
                </a:solidFill>
              </a:rPr>
              <a:t>47</a:t>
            </a:r>
            <a:r>
              <a:rPr lang="en-US" altLang="ru-RU" sz="1600" dirty="0">
                <a:solidFill>
                  <a:srgbClr val="000066"/>
                </a:solidFill>
              </a:rPr>
              <a:t> (1993) </a:t>
            </a:r>
            <a:r>
              <a:rPr lang="en-US" altLang="ru-RU" sz="1600" dirty="0" smtClean="0">
                <a:solidFill>
                  <a:srgbClr val="000066"/>
                </a:solidFill>
              </a:rPr>
              <a:t>, </a:t>
            </a:r>
            <a:r>
              <a:rPr lang="en-US" altLang="ru-RU" sz="1600" baseline="0" dirty="0" err="1" smtClean="0"/>
              <a:t>Skokov</a:t>
            </a:r>
            <a:r>
              <a:rPr lang="en-US" altLang="ru-RU" sz="1600" baseline="0" dirty="0"/>
              <a:t>, D.V. </a:t>
            </a:r>
            <a:r>
              <a:rPr lang="en-US" altLang="ru-RU" sz="1600" baseline="0" dirty="0" err="1" smtClean="0"/>
              <a:t>Nucl</a:t>
            </a:r>
            <a:r>
              <a:rPr lang="en-US" altLang="ru-RU" sz="1600" baseline="0" dirty="0"/>
              <a:t>. Phys. </a:t>
            </a:r>
            <a:r>
              <a:rPr lang="en-US" altLang="ru-RU" sz="1600" b="1" baseline="0" dirty="0"/>
              <a:t>A828</a:t>
            </a:r>
            <a:r>
              <a:rPr lang="en-US" altLang="ru-RU" sz="1600" baseline="0" dirty="0"/>
              <a:t> (2009</a:t>
            </a:r>
            <a:r>
              <a:rPr lang="en-US" altLang="ru-RU" sz="1600" baseline="0" dirty="0" smtClean="0"/>
              <a:t>) 401, </a:t>
            </a:r>
            <a:r>
              <a:rPr lang="en-US" sz="1600" b="1" dirty="0"/>
              <a:t>A847 </a:t>
            </a:r>
            <a:r>
              <a:rPr lang="en-US" sz="1600" dirty="0"/>
              <a:t>(2010) </a:t>
            </a:r>
            <a:r>
              <a:rPr lang="en-US" sz="1600" dirty="0" smtClean="0"/>
              <a:t>253 </a:t>
            </a:r>
            <a:endParaRPr lang="ru-RU" altLang="ru-RU" sz="1600" baseline="0" dirty="0">
              <a:solidFill>
                <a:schemeClr val="accent2"/>
              </a:solidFill>
            </a:endParaRP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395288" y="1125538"/>
            <a:ext cx="6462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/>
              <a:t>aerosol-like mixture of bubbles and droplets  (</a:t>
            </a:r>
            <a:r>
              <a:rPr lang="en-US" altLang="ru-RU" b="1" baseline="0">
                <a:solidFill>
                  <a:srgbClr val="FF3300"/>
                </a:solidFill>
              </a:rPr>
              <a:t>mixed phase</a:t>
            </a:r>
            <a:r>
              <a:rPr lang="en-US" altLang="ru-RU" baseline="0"/>
              <a:t>)</a:t>
            </a:r>
            <a:endParaRPr lang="ru-RU" altLang="ru-RU" baseline="0"/>
          </a:p>
        </p:txBody>
      </p:sp>
      <p:pic>
        <p:nvPicPr>
          <p:cNvPr id="2109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1874837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55576" y="5282407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/>
              <a:t>are speeds of sound</a:t>
            </a:r>
            <a:endParaRPr lang="ru-RU" altLang="ru-RU" baseline="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3" y="4041251"/>
            <a:ext cx="1439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0" y="4533777"/>
            <a:ext cx="363253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8515951" y="4533777"/>
            <a:ext cx="448536" cy="41065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7731" y="5187427"/>
            <a:ext cx="3421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As in glass no long-distance order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but exists short-distance one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83" y="5781791"/>
            <a:ext cx="9093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>
                <a:solidFill>
                  <a:schemeClr val="accent2"/>
                </a:solidFill>
              </a:rPr>
              <a:t>Far from critical point  fluctuations grow </a:t>
            </a:r>
            <a:r>
              <a:rPr lang="en-US" altLang="ru-RU" b="1" dirty="0" smtClean="0">
                <a:solidFill>
                  <a:schemeClr val="accent2"/>
                </a:solidFill>
              </a:rPr>
              <a:t>rapidly  </a:t>
            </a:r>
            <a:r>
              <a:rPr lang="en-US" altLang="ru-RU" b="1" dirty="0">
                <a:solidFill>
                  <a:srgbClr val="FF3300"/>
                </a:solidFill>
              </a:rPr>
              <a:t>–effect of warm </a:t>
            </a:r>
            <a:r>
              <a:rPr lang="en-US" altLang="ru-RU" b="1" dirty="0" smtClean="0">
                <a:solidFill>
                  <a:srgbClr val="FF3300"/>
                </a:solidFill>
              </a:rPr>
              <a:t>Champagne.</a:t>
            </a:r>
            <a:r>
              <a:rPr lang="en-US" altLang="ru-RU" b="1" dirty="0">
                <a:solidFill>
                  <a:srgbClr val="FF3300"/>
                </a:solidFill>
              </a:rPr>
              <a:t> </a:t>
            </a:r>
            <a:r>
              <a:rPr lang="en-US" altLang="ru-RU" b="1" dirty="0" smtClean="0">
                <a:solidFill>
                  <a:srgbClr val="FF3300"/>
                </a:solidFill>
              </a:rPr>
              <a:t>Near crit. </a:t>
            </a:r>
            <a:r>
              <a:rPr lang="en-US" altLang="ru-RU" b="1" smtClean="0">
                <a:solidFill>
                  <a:srgbClr val="FF3300"/>
                </a:solidFill>
              </a:rPr>
              <a:t>point </a:t>
            </a:r>
            <a:r>
              <a:rPr lang="en-US" altLang="ru-RU" b="1" smtClean="0">
                <a:solidFill>
                  <a:srgbClr val="FF3300"/>
                </a:solidFill>
              </a:rPr>
              <a:t>all processes </a:t>
            </a:r>
            <a:r>
              <a:rPr lang="en-US" altLang="ru-RU" b="1" dirty="0" smtClean="0">
                <a:solidFill>
                  <a:srgbClr val="FF3300"/>
                </a:solidFill>
              </a:rPr>
              <a:t>are slow and Champagne </a:t>
            </a:r>
            <a:r>
              <a:rPr lang="en-US" altLang="ru-RU" b="1" dirty="0" smtClean="0">
                <a:solidFill>
                  <a:srgbClr val="FF3300"/>
                </a:solidFill>
              </a:rPr>
              <a:t>is similar to  glass</a:t>
            </a:r>
            <a:endParaRPr lang="en-US" altLang="ru-RU" sz="16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Three solutions</a:t>
            </a:r>
            <a:endParaRPr lang="ru-RU" altLang="ru-RU"/>
          </a:p>
        </p:txBody>
      </p:sp>
      <p:pic>
        <p:nvPicPr>
          <p:cNvPr id="346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60575"/>
            <a:ext cx="8229600" cy="1800225"/>
          </a:xfrm>
        </p:spPr>
      </p:pic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743075" y="1341438"/>
            <a:ext cx="354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b="1">
                <a:solidFill>
                  <a:srgbClr val="FF3300"/>
                </a:solidFill>
              </a:rPr>
              <a:t>For small momenta:</a:t>
            </a:r>
            <a:endParaRPr lang="ru-RU" altLang="ru-RU" b="1">
              <a:solidFill>
                <a:srgbClr val="FF3300"/>
              </a:solidFill>
            </a:endParaRP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6927850" y="21526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>
                <a:solidFill>
                  <a:srgbClr val="0033CC"/>
                </a:solidFill>
              </a:rPr>
              <a:t>Density mode</a:t>
            </a:r>
            <a:endParaRPr lang="ru-RU" altLang="ru-RU" b="1">
              <a:solidFill>
                <a:srgbClr val="0033CC"/>
              </a:solidFill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7072313" y="388143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>
                <a:solidFill>
                  <a:srgbClr val="FF3300"/>
                </a:solidFill>
              </a:rPr>
              <a:t>Thermal mode</a:t>
            </a:r>
            <a:endParaRPr lang="ru-RU" altLang="ru-RU" b="1">
              <a:solidFill>
                <a:srgbClr val="FF3300"/>
              </a:solidFill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4769150" y="4531584"/>
            <a:ext cx="4317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/>
              <a:t>u</a:t>
            </a:r>
            <a:r>
              <a:rPr lang="en-US" altLang="ru-RU" baseline="-25000" dirty="0"/>
              <a:t>T</a:t>
            </a:r>
            <a:r>
              <a:rPr lang="en-US" altLang="ru-RU" sz="2000" baseline="30000" dirty="0"/>
              <a:t>2</a:t>
            </a:r>
            <a:r>
              <a:rPr lang="en-US" altLang="ru-RU" dirty="0"/>
              <a:t> &lt;0 in isothermal </a:t>
            </a:r>
            <a:r>
              <a:rPr lang="en-US" altLang="ru-RU" dirty="0" err="1"/>
              <a:t>spinodal</a:t>
            </a:r>
            <a:r>
              <a:rPr lang="en-US" altLang="ru-RU" dirty="0"/>
              <a:t> region, u</a:t>
            </a:r>
            <a:r>
              <a:rPr lang="en-US" altLang="ru-RU" sz="2000" baseline="-25000" dirty="0"/>
              <a:t>s</a:t>
            </a:r>
            <a:r>
              <a:rPr lang="en-US" altLang="ru-RU" baseline="30000" dirty="0"/>
              <a:t>2</a:t>
            </a:r>
            <a:r>
              <a:rPr lang="en-US" altLang="ru-RU" dirty="0"/>
              <a:t> &gt;0; </a:t>
            </a:r>
            <a:endParaRPr lang="en-US" altLang="ru-RU" dirty="0" smtClean="0"/>
          </a:p>
          <a:p>
            <a:pPr eaLnBrk="1" hangingPunct="1"/>
            <a:r>
              <a:rPr lang="el-GR" altLang="ru-RU" dirty="0" smtClean="0">
                <a:cs typeface="Arial" pitchFamily="34" charset="0"/>
              </a:rPr>
              <a:t>γ</a:t>
            </a:r>
            <a:r>
              <a:rPr lang="en-US" altLang="ru-RU" sz="2000" baseline="-25000" dirty="0">
                <a:cs typeface="Arial" pitchFamily="34" charset="0"/>
              </a:rPr>
              <a:t>3</a:t>
            </a:r>
            <a:r>
              <a:rPr lang="en-US" altLang="ru-RU" dirty="0">
                <a:cs typeface="Arial" pitchFamily="34" charset="0"/>
              </a:rPr>
              <a:t> is unstable </a:t>
            </a:r>
            <a:endParaRPr lang="el-GR" altLang="ru-RU" dirty="0">
              <a:cs typeface="Arial" pitchFamily="34" charset="0"/>
            </a:endParaRPr>
          </a:p>
          <a:p>
            <a:pPr eaLnBrk="1" hangingPunct="1"/>
            <a:r>
              <a:rPr lang="en-US" altLang="ru-RU" dirty="0"/>
              <a:t>u</a:t>
            </a:r>
            <a:r>
              <a:rPr lang="en-US" altLang="ru-RU" sz="2000" baseline="-25000" dirty="0"/>
              <a:t>s</a:t>
            </a:r>
            <a:r>
              <a:rPr lang="en-US" altLang="ru-RU" sz="2000" baseline="30000" dirty="0"/>
              <a:t>2</a:t>
            </a:r>
            <a:r>
              <a:rPr lang="en-US" altLang="ru-RU" dirty="0"/>
              <a:t>  &lt;0 in adiabatic </a:t>
            </a:r>
            <a:r>
              <a:rPr lang="en-US" altLang="ru-RU" dirty="0" err="1"/>
              <a:t>spinodal</a:t>
            </a:r>
            <a:r>
              <a:rPr lang="en-US" altLang="ru-RU" dirty="0"/>
              <a:t> region, u</a:t>
            </a:r>
            <a:r>
              <a:rPr lang="en-US" altLang="ru-RU" sz="2000" baseline="-25000" dirty="0"/>
              <a:t>T</a:t>
            </a:r>
            <a:r>
              <a:rPr lang="en-US" altLang="ru-RU" sz="2000" baseline="30000" dirty="0"/>
              <a:t>2</a:t>
            </a:r>
            <a:r>
              <a:rPr lang="en-US" altLang="ru-RU" dirty="0"/>
              <a:t>&lt;0; </a:t>
            </a:r>
            <a:endParaRPr lang="en-US" altLang="ru-RU" dirty="0" smtClean="0"/>
          </a:p>
          <a:p>
            <a:pPr eaLnBrk="1" hangingPunct="1"/>
            <a:r>
              <a:rPr lang="el-GR" altLang="ru-RU" dirty="0" smtClean="0"/>
              <a:t>γ</a:t>
            </a:r>
            <a:r>
              <a:rPr lang="en-US" altLang="ru-RU" sz="2000" baseline="-25000" dirty="0"/>
              <a:t>2</a:t>
            </a:r>
            <a:r>
              <a:rPr lang="en-US" altLang="ru-RU" dirty="0"/>
              <a:t> is unstable</a:t>
            </a:r>
            <a:r>
              <a:rPr lang="en-US" altLang="ru-RU" baseline="30000" dirty="0"/>
              <a:t> </a:t>
            </a:r>
            <a:endParaRPr lang="en-US" altLang="ru-RU" dirty="0"/>
          </a:p>
          <a:p>
            <a:pPr eaLnBrk="1" hangingPunct="1"/>
            <a:endParaRPr lang="en-US" altLang="ru-RU" dirty="0"/>
          </a:p>
          <a:p>
            <a:pPr eaLnBrk="1" hangingPunct="1"/>
            <a:endParaRPr lang="ru-RU" altLang="ru-RU" dirty="0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1692275" y="3068638"/>
            <a:ext cx="21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baseline="30000">
              <a:solidFill>
                <a:srgbClr val="FFFF00"/>
              </a:solidFill>
            </a:endParaRP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1619250" y="2924175"/>
            <a:ext cx="288925" cy="360363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148263" y="2060575"/>
            <a:ext cx="863600" cy="722313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81" y="3906892"/>
            <a:ext cx="4189024" cy="2660145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34330" y="5211509"/>
            <a:ext cx="20319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           </a:t>
            </a:r>
            <a:r>
              <a:rPr lang="en-US" altLang="ru-RU" sz="2000" b="1" baseline="0" dirty="0" smtClean="0"/>
              <a:t>AS</a:t>
            </a:r>
            <a:r>
              <a:rPr lang="en-US" altLang="ru-RU" baseline="0" dirty="0" smtClean="0">
                <a:solidFill>
                  <a:srgbClr val="FF3300"/>
                </a:solidFill>
              </a:rPr>
              <a:t>,</a:t>
            </a:r>
            <a:r>
              <a:rPr lang="el-GR" altLang="ru-RU" baseline="0" dirty="0" smtClean="0"/>
              <a:t>κ</a:t>
            </a:r>
            <a:r>
              <a:rPr lang="en-US" altLang="ru-RU" baseline="0" dirty="0" smtClean="0"/>
              <a:t>=0</a:t>
            </a:r>
            <a:endParaRPr lang="en-US" altLang="ru-RU" baseline="0" dirty="0"/>
          </a:p>
          <a:p>
            <a:r>
              <a:rPr lang="en-US" altLang="ru-RU" baseline="0" dirty="0">
                <a:solidFill>
                  <a:srgbClr val="FF3300"/>
                </a:solidFill>
              </a:rPr>
              <a:t>region of instability</a:t>
            </a:r>
          </a:p>
          <a:p>
            <a:r>
              <a:rPr lang="en-US" altLang="ru-RU" baseline="0" dirty="0">
                <a:solidFill>
                  <a:srgbClr val="FF3300"/>
                </a:solidFill>
              </a:rPr>
              <a:t>   in ideal hydro</a:t>
            </a:r>
            <a:endParaRPr lang="ru-RU" altLang="ru-RU" baseline="0" dirty="0">
              <a:solidFill>
                <a:srgbClr val="FF33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66281" y="5236965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/>
              <a:t>OL</a:t>
            </a:r>
            <a:endParaRPr lang="ru-RU" altLang="ru-RU" b="1" baseline="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908175" y="4546888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 baseline="0" dirty="0"/>
              <a:t>ITS</a:t>
            </a:r>
            <a:endParaRPr lang="ru-RU" altLang="ru-RU" sz="2000" b="1" baseline="0" dirty="0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1632870" y="4220210"/>
            <a:ext cx="10080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ru-RU" dirty="0"/>
              <a:t>Gi~1</a:t>
            </a:r>
            <a:endParaRPr lang="ru-RU" altLang="ru-RU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234330" y="4582102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b="1" dirty="0"/>
              <a:t>SV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1298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117600"/>
            <a:ext cx="4535488" cy="5740400"/>
          </a:xfrm>
        </p:spPr>
      </p:pic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0" y="260350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400" b="1" baseline="0" dirty="0">
                <a:solidFill>
                  <a:schemeClr val="accent2"/>
                </a:solidFill>
              </a:rPr>
              <a:t>What one may  observe if system is in </a:t>
            </a:r>
            <a:r>
              <a:rPr lang="en-US" altLang="ru-RU" sz="2400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sz="2400" b="1" baseline="0" dirty="0">
                <a:solidFill>
                  <a:schemeClr val="accent2"/>
                </a:solidFill>
              </a:rPr>
              <a:t> region</a:t>
            </a:r>
            <a:endParaRPr lang="ru-RU" altLang="ru-RU" sz="2400" b="1" baseline="0" dirty="0">
              <a:solidFill>
                <a:schemeClr val="accent2"/>
              </a:solidFill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56485" y="1052736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400" b="1" dirty="0">
                <a:solidFill>
                  <a:srgbClr val="FF3300"/>
                </a:solidFill>
              </a:rPr>
              <a:t>i</a:t>
            </a:r>
            <a:r>
              <a:rPr lang="en-US" altLang="ru-RU" sz="2400" b="1" baseline="0" dirty="0" smtClean="0">
                <a:solidFill>
                  <a:srgbClr val="FF3300"/>
                </a:solidFill>
              </a:rPr>
              <a:t>s a structured </a:t>
            </a:r>
            <a:r>
              <a:rPr lang="en-US" altLang="ru-RU" sz="2400" b="1" baseline="0" dirty="0">
                <a:solidFill>
                  <a:srgbClr val="FF3300"/>
                </a:solidFill>
              </a:rPr>
              <a:t>phase </a:t>
            </a:r>
            <a:endParaRPr lang="ru-RU" altLang="ru-RU" sz="2400" b="1" baseline="0" dirty="0">
              <a:solidFill>
                <a:srgbClr val="FF3300"/>
              </a:solidFill>
            </a:endParaRPr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 flipV="1">
            <a:off x="2987675" y="2636838"/>
            <a:ext cx="5040313" cy="288131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 flipH="1" flipV="1">
            <a:off x="1187450" y="5516563"/>
            <a:ext cx="1800225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1835150" y="508476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baseline="0"/>
              <a:t>a spine</a:t>
            </a:r>
            <a:endParaRPr lang="ru-RU" altLang="ru-RU" baseline="0"/>
          </a:p>
        </p:txBody>
      </p:sp>
    </p:spTree>
    <p:extLst>
      <p:ext uri="{BB962C8B-B14F-4D97-AF65-F5344CB8AC3E}">
        <p14:creationId xmlns:p14="http://schemas.microsoft.com/office/powerpoint/2010/main" val="33885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163513" y="1046163"/>
            <a:ext cx="8816975" cy="5715000"/>
          </a:xfrm>
          <a:prstGeom prst="roundRect">
            <a:avLst>
              <a:gd name="adj" fmla="val 4139"/>
            </a:avLst>
          </a:prstGeom>
          <a:solidFill>
            <a:srgbClr val="C0C0C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 altLang="ru-RU" sz="3600" baseline="0">
              <a:latin typeface="Lucida Sans" pitchFamily="34" charset="0"/>
            </a:endParaRPr>
          </a:p>
        </p:txBody>
      </p:sp>
      <p:sp>
        <p:nvSpPr>
          <p:cNvPr id="346115" name="AutoShape 3"/>
          <p:cNvSpPr>
            <a:spLocks noChangeArrowheads="1"/>
          </p:cNvSpPr>
          <p:nvPr/>
        </p:nvSpPr>
        <p:spPr bwMode="auto">
          <a:xfrm>
            <a:off x="163513" y="127000"/>
            <a:ext cx="8816975" cy="815975"/>
          </a:xfrm>
          <a:prstGeom prst="roundRect">
            <a:avLst>
              <a:gd name="adj" fmla="val 16667"/>
            </a:avLst>
          </a:prstGeom>
          <a:solidFill>
            <a:srgbClr val="333366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 baseline="0">
              <a:solidFill>
                <a:srgbClr val="000000"/>
              </a:solidFill>
              <a:latin typeface="Lucida Sans" pitchFamily="34" charset="0"/>
            </a:endParaRP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 baseline="0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31763" y="-33338"/>
            <a:ext cx="88042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12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ru-RU" sz="5400" baseline="0">
                <a:solidFill>
                  <a:srgbClr val="FFFFFF"/>
                </a:solidFill>
                <a:latin typeface="Monotype Corsiva" pitchFamily="66" charset="0"/>
              </a:rPr>
              <a:t>Spinodal instability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815975" y="1468438"/>
            <a:ext cx="78390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6118" name="Picture 6" descr="play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730375"/>
            <a:ext cx="4246563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849313" y="3363913"/>
            <a:ext cx="2376487" cy="1100137"/>
          </a:xfrm>
          <a:prstGeom prst="roundRect">
            <a:avLst>
              <a:gd name="adj" fmla="val 8134"/>
            </a:avLst>
          </a:prstGeom>
          <a:solidFill>
            <a:srgbClr val="92D050">
              <a:alpha val="89999"/>
            </a:srgbClr>
          </a:solidFill>
          <a:ln>
            <a:noFill/>
          </a:ln>
          <a:effectLst/>
          <a:extLst/>
        </p:spPr>
        <p:txBody>
          <a:bodyPr lIns="82945" tIns="41473" rIns="82945" bIns="41473" anchor="ctr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 dirty="0">
                <a:latin typeface="Times" pitchFamily="18" charset="0"/>
              </a:rPr>
              <a:t>Dynamics in </a:t>
            </a:r>
            <a:r>
              <a:rPr lang="en-US" altLang="ru-RU" sz="1600" baseline="0" dirty="0" err="1">
                <a:latin typeface="Times" pitchFamily="18" charset="0"/>
              </a:rPr>
              <a:t>spinodal</a:t>
            </a:r>
            <a:r>
              <a:rPr lang="en-US" altLang="ru-RU" sz="1600" baseline="0" dirty="0">
                <a:latin typeface="Times" pitchFamily="18" charset="0"/>
              </a:rPr>
              <a:t> region.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 dirty="0">
                <a:latin typeface="Times" pitchFamily="18" charset="0"/>
              </a:rPr>
              <a:t>Blue – hadrons,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 dirty="0">
                <a:latin typeface="Times" pitchFamily="18" charset="0"/>
              </a:rPr>
              <a:t>Red – quarks. </a:t>
            </a:r>
            <a:endParaRPr lang="el-GR" altLang="ru-RU" sz="1600" baseline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2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ru-RU" sz="3200" b="1" dirty="0">
                <a:solidFill>
                  <a:srgbClr val="000066"/>
                </a:solidFill>
              </a:rPr>
              <a:t/>
            </a:r>
            <a:br>
              <a:rPr lang="en-US" altLang="ru-RU" sz="3200" b="1" dirty="0">
                <a:solidFill>
                  <a:srgbClr val="000066"/>
                </a:solidFill>
              </a:rPr>
            </a:br>
            <a:r>
              <a:rPr lang="en-US" altLang="ru-RU" sz="3200" b="1" dirty="0" smtClean="0">
                <a:solidFill>
                  <a:srgbClr val="000066"/>
                </a:solidFill>
              </a:rPr>
              <a:t>Puzzle: </a:t>
            </a:r>
            <a:r>
              <a:rPr lang="en-US" altLang="ru-RU" sz="3600" b="1" dirty="0" smtClean="0">
                <a:solidFill>
                  <a:srgbClr val="FF3300"/>
                </a:solidFill>
              </a:rPr>
              <a:t>Mixed </a:t>
            </a:r>
            <a:r>
              <a:rPr lang="en-US" altLang="ru-RU" sz="3600" b="1" dirty="0">
                <a:solidFill>
                  <a:srgbClr val="FF3300"/>
                </a:solidFill>
              </a:rPr>
              <a:t>phase vs. Maxwell construction</a:t>
            </a:r>
            <a:r>
              <a:rPr lang="en-US" altLang="ru-RU" sz="4000" dirty="0"/>
              <a:t> </a:t>
            </a:r>
            <a:endParaRPr lang="ru-RU" altLang="ru-RU" sz="4000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altLang="ru-RU" dirty="0"/>
              <a:t>One conserved charge – </a:t>
            </a:r>
            <a:r>
              <a:rPr lang="en-US" altLang="ru-RU" dirty="0" smtClean="0"/>
              <a:t>Maxwell construction</a:t>
            </a:r>
            <a:r>
              <a:rPr lang="en-US" altLang="ru-RU" dirty="0"/>
              <a:t>.</a:t>
            </a:r>
          </a:p>
          <a:p>
            <a:r>
              <a:rPr lang="en-US" altLang="ru-RU" dirty="0"/>
              <a:t>Otherwise a possibility of mixed phase.</a:t>
            </a:r>
          </a:p>
          <a:p>
            <a:pPr>
              <a:buFontTx/>
              <a:buNone/>
            </a:pPr>
            <a:r>
              <a:rPr lang="en-US" altLang="ru-RU" sz="2000" dirty="0">
                <a:solidFill>
                  <a:schemeClr val="hlink"/>
                </a:solidFill>
              </a:rPr>
              <a:t>Baryon charge conservation, strangeness in strong interactions, </a:t>
            </a:r>
            <a:r>
              <a:rPr lang="en-US" altLang="ru-RU" sz="2000" dirty="0" smtClean="0">
                <a:solidFill>
                  <a:schemeClr val="hlink"/>
                </a:solidFill>
              </a:rPr>
              <a:t>electric charge, lepton </a:t>
            </a:r>
            <a:r>
              <a:rPr lang="en-US" altLang="ru-RU" sz="2000" dirty="0">
                <a:solidFill>
                  <a:schemeClr val="hlink"/>
                </a:solidFill>
              </a:rPr>
              <a:t>charge in weak interactions</a:t>
            </a:r>
          </a:p>
          <a:p>
            <a:pPr>
              <a:buFontTx/>
              <a:buNone/>
            </a:pPr>
            <a:r>
              <a:rPr lang="en-US" altLang="ru-RU" dirty="0">
                <a:solidFill>
                  <a:srgbClr val="FF3300"/>
                </a:solidFill>
              </a:rPr>
              <a:t>Consider example of stationary </a:t>
            </a:r>
            <a:r>
              <a:rPr lang="en-US" altLang="ru-RU" b="1" dirty="0">
                <a:solidFill>
                  <a:srgbClr val="FF3300"/>
                </a:solidFill>
              </a:rPr>
              <a:t>pasta phases</a:t>
            </a:r>
            <a:r>
              <a:rPr lang="en-US" altLang="ru-RU" dirty="0">
                <a:solidFill>
                  <a:srgbClr val="FF3300"/>
                </a:solidFill>
              </a:rPr>
              <a:t> in cold neutron stars</a:t>
            </a:r>
            <a:endParaRPr lang="ru-RU" alt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solidFill>
                  <a:srgbClr val="000066"/>
                </a:solidFill>
              </a:rPr>
              <a:t>Bulk calculations: Gibbs equilibrium conditions</a:t>
            </a:r>
            <a:endParaRPr lang="ru-RU" altLang="ru-RU" sz="3200" b="1">
              <a:solidFill>
                <a:srgbClr val="000066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173662"/>
          </a:xfrm>
        </p:spPr>
        <p:txBody>
          <a:bodyPr/>
          <a:lstStyle/>
          <a:p>
            <a:r>
              <a:rPr lang="en-US" altLang="ru-RU" dirty="0"/>
              <a:t>In Maxwell construction P</a:t>
            </a:r>
            <a:r>
              <a:rPr lang="en-US" altLang="ru-RU" baseline="-25000" dirty="0"/>
              <a:t>I</a:t>
            </a:r>
            <a:r>
              <a:rPr lang="en-US" altLang="ru-RU" dirty="0"/>
              <a:t>=P</a:t>
            </a:r>
            <a:r>
              <a:rPr lang="en-US" altLang="ru-RU" baseline="-25000" dirty="0"/>
              <a:t>II</a:t>
            </a:r>
            <a:r>
              <a:rPr lang="en-US" altLang="ru-RU" dirty="0"/>
              <a:t>,     </a:t>
            </a:r>
            <a:r>
              <a:rPr lang="el-GR" altLang="ru-RU" dirty="0">
                <a:cs typeface="Arial" charset="0"/>
              </a:rPr>
              <a:t>μ</a:t>
            </a:r>
            <a:r>
              <a:rPr lang="en-US" altLang="ru-RU" baseline="-25000" dirty="0" err="1"/>
              <a:t>bar,I</a:t>
            </a:r>
            <a:r>
              <a:rPr lang="en-US" altLang="ru-RU" dirty="0"/>
              <a:t>=</a:t>
            </a:r>
            <a:r>
              <a:rPr lang="el-GR" altLang="ru-RU" dirty="0">
                <a:cs typeface="Arial" charset="0"/>
              </a:rPr>
              <a:t>μ</a:t>
            </a:r>
            <a:r>
              <a:rPr lang="en-US" altLang="ru-RU" baseline="-25000" dirty="0" err="1"/>
              <a:t>bar,II</a:t>
            </a:r>
            <a:r>
              <a:rPr lang="en-US" altLang="ru-RU" dirty="0"/>
              <a:t>,      </a:t>
            </a:r>
            <a:endParaRPr lang="en-US" altLang="ru-RU" baseline="-25000" dirty="0"/>
          </a:p>
          <a:p>
            <a:pPr>
              <a:buFontTx/>
              <a:buNone/>
            </a:pPr>
            <a:r>
              <a:rPr lang="en-US" altLang="ru-RU" baseline="-25000" dirty="0"/>
              <a:t> </a:t>
            </a:r>
            <a:r>
              <a:rPr lang="en-US" altLang="ru-RU" sz="2000" dirty="0"/>
              <a:t>But from local charge neutrality condition on Maxwell construction </a:t>
            </a:r>
          </a:p>
          <a:p>
            <a:pPr>
              <a:buFontTx/>
              <a:buNone/>
            </a:pPr>
            <a:r>
              <a:rPr lang="el-GR" altLang="ru-RU" sz="2400" b="1" dirty="0">
                <a:solidFill>
                  <a:schemeClr val="accent2"/>
                </a:solidFill>
                <a:cs typeface="Arial" charset="0"/>
              </a:rPr>
              <a:t>μ</a:t>
            </a:r>
            <a:r>
              <a:rPr lang="en-US" altLang="ru-RU" sz="2400" b="1" baseline="-25000" dirty="0" err="1">
                <a:solidFill>
                  <a:schemeClr val="accent2"/>
                </a:solidFill>
              </a:rPr>
              <a:t>Q,I</a:t>
            </a:r>
            <a:r>
              <a:rPr lang="en-US" altLang="ru-RU" sz="2400" b="1" baseline="30000" dirty="0" err="1">
                <a:solidFill>
                  <a:schemeClr val="accent2"/>
                </a:solidFill>
              </a:rPr>
              <a:t>loc</a:t>
            </a:r>
            <a:r>
              <a:rPr lang="en-US" altLang="ru-RU" sz="2400" b="1" dirty="0">
                <a:solidFill>
                  <a:schemeClr val="accent2"/>
                </a:solidFill>
              </a:rPr>
              <a:t> </a:t>
            </a:r>
            <a:r>
              <a:rPr lang="en-US" altLang="ru-RU" sz="2400" b="1" dirty="0">
                <a:solidFill>
                  <a:schemeClr val="accent2"/>
                </a:solidFill>
                <a:sym typeface="Mathematica1Mono" pitchFamily="18" charset="2"/>
              </a:rPr>
              <a:t></a:t>
            </a:r>
            <a:r>
              <a:rPr lang="en-US" altLang="ru-RU" sz="2400" b="1" dirty="0">
                <a:solidFill>
                  <a:schemeClr val="accent2"/>
                </a:solidFill>
              </a:rPr>
              <a:t> </a:t>
            </a:r>
            <a:r>
              <a:rPr lang="el-GR" altLang="ru-RU" sz="2400" b="1" dirty="0">
                <a:solidFill>
                  <a:schemeClr val="accent2"/>
                </a:solidFill>
                <a:cs typeface="Arial" charset="0"/>
              </a:rPr>
              <a:t>μ</a:t>
            </a:r>
            <a:r>
              <a:rPr lang="en-US" altLang="ru-RU" sz="2400" b="1" baseline="-25000" dirty="0" err="1">
                <a:solidFill>
                  <a:schemeClr val="accent2"/>
                </a:solidFill>
              </a:rPr>
              <a:t>Q,II</a:t>
            </a:r>
            <a:r>
              <a:rPr lang="en-US" altLang="ru-RU" sz="2400" b="1" baseline="30000" dirty="0" err="1">
                <a:solidFill>
                  <a:schemeClr val="accent2"/>
                </a:solidFill>
              </a:rPr>
              <a:t>loc</a:t>
            </a:r>
            <a:r>
              <a:rPr lang="en-US" altLang="ru-RU" b="1" baseline="30000" dirty="0"/>
              <a:t> </a:t>
            </a:r>
            <a:r>
              <a:rPr lang="en-US" altLang="ru-RU" b="1" baseline="30000" dirty="0" smtClean="0"/>
              <a:t> </a:t>
            </a:r>
            <a:r>
              <a:rPr lang="en-US" altLang="ru-RU" sz="2000" dirty="0" smtClean="0"/>
              <a:t>since </a:t>
            </a:r>
            <a:r>
              <a:rPr lang="en-US" altLang="ru-RU" sz="2000" dirty="0"/>
              <a:t>charge densities in phases I and II are different</a:t>
            </a:r>
            <a:endParaRPr lang="ru-RU" altLang="ru-RU" sz="2000" dirty="0"/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79388" y="2997200"/>
            <a:ext cx="698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>
                <a:solidFill>
                  <a:schemeClr val="accent2"/>
                </a:solidFill>
              </a:rPr>
              <a:t>N. Glendenning, Phys Rev. D46 (1992) 1274:</a:t>
            </a:r>
            <a:r>
              <a:rPr lang="en-US" altLang="ru-RU" sz="2000" dirty="0"/>
              <a:t> </a:t>
            </a:r>
            <a:r>
              <a:rPr lang="en-US" altLang="ru-RU" sz="2000" b="1" dirty="0">
                <a:solidFill>
                  <a:srgbClr val="FF3300"/>
                </a:solidFill>
              </a:rPr>
              <a:t>must be</a:t>
            </a:r>
            <a:endParaRPr lang="ru-RU" altLang="ru-RU" sz="2000" b="1" dirty="0">
              <a:solidFill>
                <a:srgbClr val="FF3300"/>
              </a:solidFill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23850" y="3357562"/>
            <a:ext cx="8820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FF3300"/>
                </a:solidFill>
              </a:rPr>
              <a:t>         Charge can be conserved only globally</a:t>
            </a:r>
            <a:r>
              <a:rPr lang="en-US" altLang="ru-RU" sz="2400" dirty="0">
                <a:solidFill>
                  <a:srgbClr val="FF3300"/>
                </a:solidFill>
              </a:rPr>
              <a:t>  </a:t>
            </a:r>
          </a:p>
          <a:p>
            <a:pPr eaLnBrk="1" hangingPunct="1"/>
            <a:r>
              <a:rPr lang="en-US" altLang="ru-RU" sz="2400" dirty="0"/>
              <a:t>that allows to fulfill all Gibbs </a:t>
            </a:r>
            <a:r>
              <a:rPr lang="en-US" altLang="ru-RU" sz="2400" dirty="0" smtClean="0"/>
              <a:t>conditions                           </a:t>
            </a:r>
            <a:r>
              <a:rPr lang="en-US" altLang="ru-RU" sz="2400" i="1" dirty="0" smtClean="0">
                <a:solidFill>
                  <a:schemeClr val="accent2"/>
                </a:solidFill>
              </a:rPr>
              <a:t>He </a:t>
            </a:r>
            <a:r>
              <a:rPr lang="en-US" altLang="ru-RU" sz="2400" i="1" dirty="0">
                <a:solidFill>
                  <a:schemeClr val="accent2"/>
                </a:solidFill>
              </a:rPr>
              <a:t>concluded:</a:t>
            </a:r>
            <a:r>
              <a:rPr lang="en-US" altLang="ru-RU" sz="2400" i="1" dirty="0"/>
              <a:t> </a:t>
            </a:r>
            <a:endParaRPr lang="ru-RU" altLang="ru-RU" sz="2400" i="1" dirty="0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0" y="4221163"/>
            <a:ext cx="8459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FF3300"/>
                </a:solidFill>
              </a:rPr>
              <a:t>Always</a:t>
            </a:r>
            <a:r>
              <a:rPr lang="en-US" altLang="ru-RU" sz="2400" dirty="0"/>
              <a:t> should exist a structured mixed phase </a:t>
            </a:r>
          </a:p>
          <a:p>
            <a:pPr eaLnBrk="1" hangingPunct="1"/>
            <a:r>
              <a:rPr lang="en-US" altLang="ru-RU" sz="2400" dirty="0"/>
              <a:t>consisted of neutral Wigner-Seitz cells (</a:t>
            </a:r>
            <a:r>
              <a:rPr lang="en-US" altLang="ru-RU" dirty="0"/>
              <a:t>predicted by</a:t>
            </a:r>
          </a:p>
          <a:p>
            <a:pPr eaLnBrk="1" hangingPunct="1"/>
            <a:r>
              <a:rPr lang="en-US" altLang="ru-RU" sz="2400" dirty="0"/>
              <a:t> </a:t>
            </a:r>
            <a:r>
              <a:rPr lang="en-US" altLang="ru-RU" dirty="0" err="1">
                <a:solidFill>
                  <a:schemeClr val="accent2"/>
                </a:solidFill>
              </a:rPr>
              <a:t>D.Ravenhall</a:t>
            </a:r>
            <a:r>
              <a:rPr lang="en-US" altLang="ru-RU" dirty="0">
                <a:solidFill>
                  <a:schemeClr val="accent2"/>
                </a:solidFill>
              </a:rPr>
              <a:t>, </a:t>
            </a:r>
            <a:r>
              <a:rPr lang="en-US" altLang="ru-RU" dirty="0" err="1">
                <a:solidFill>
                  <a:schemeClr val="accent2"/>
                </a:solidFill>
              </a:rPr>
              <a:t>Ch.Pethick</a:t>
            </a:r>
            <a:r>
              <a:rPr lang="en-US" altLang="ru-RU" dirty="0">
                <a:solidFill>
                  <a:schemeClr val="accent2"/>
                </a:solidFill>
              </a:rPr>
              <a:t>, J. Wilson, </a:t>
            </a:r>
            <a:r>
              <a:rPr lang="en-US" altLang="ru-RU" dirty="0" err="1">
                <a:solidFill>
                  <a:schemeClr val="accent2"/>
                </a:solidFill>
              </a:rPr>
              <a:t>Phys.Rev.Lett</a:t>
            </a:r>
            <a:r>
              <a:rPr lang="en-US" altLang="ru-RU" dirty="0">
                <a:solidFill>
                  <a:schemeClr val="accent2"/>
                </a:solidFill>
              </a:rPr>
              <a:t> . 50 (1983) 2066</a:t>
            </a:r>
            <a:r>
              <a:rPr lang="en-US" altLang="ru-RU" dirty="0"/>
              <a:t>)</a:t>
            </a:r>
            <a:endParaRPr lang="ru-RU" altLang="ru-RU" dirty="0"/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4572000" y="5589588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b="1" dirty="0">
                <a:solidFill>
                  <a:srgbClr val="FF3300"/>
                </a:solidFill>
              </a:rPr>
              <a:t>Finite size </a:t>
            </a:r>
            <a:r>
              <a:rPr lang="en-US" altLang="ru-RU" sz="2000" b="1" dirty="0" err="1">
                <a:solidFill>
                  <a:srgbClr val="FF3300"/>
                </a:solidFill>
              </a:rPr>
              <a:t>Coulomb+surface</a:t>
            </a:r>
            <a:r>
              <a:rPr lang="en-US" altLang="ru-RU" sz="2000" b="1" dirty="0">
                <a:solidFill>
                  <a:srgbClr val="FF3300"/>
                </a:solidFill>
              </a:rPr>
              <a:t> </a:t>
            </a:r>
            <a:r>
              <a:rPr lang="en-US" altLang="ru-RU" sz="2000" b="1" dirty="0" smtClean="0">
                <a:solidFill>
                  <a:srgbClr val="FF3300"/>
                </a:solidFill>
              </a:rPr>
              <a:t>tension effects</a:t>
            </a:r>
            <a:r>
              <a:rPr lang="en-US" altLang="ru-RU" sz="2000" b="1" dirty="0">
                <a:solidFill>
                  <a:srgbClr val="FF3300"/>
                </a:solidFill>
              </a:rPr>
              <a:t> </a:t>
            </a:r>
            <a:r>
              <a:rPr lang="en-US" altLang="ru-RU" sz="2000" b="1" dirty="0" smtClean="0">
                <a:solidFill>
                  <a:srgbClr val="FF3300"/>
                </a:solidFill>
              </a:rPr>
              <a:t>were </a:t>
            </a:r>
            <a:r>
              <a:rPr lang="en-US" altLang="ru-RU" sz="2000" b="1" dirty="0">
                <a:solidFill>
                  <a:srgbClr val="FF3300"/>
                </a:solidFill>
              </a:rPr>
              <a:t>disregarded. </a:t>
            </a:r>
            <a:r>
              <a:rPr lang="en-US" altLang="ru-RU" sz="2000" b="1" dirty="0">
                <a:solidFill>
                  <a:schemeClr val="accent2"/>
                </a:solidFill>
              </a:rPr>
              <a:t>However they </a:t>
            </a:r>
          </a:p>
          <a:p>
            <a:pPr eaLnBrk="1" hangingPunct="1"/>
            <a:r>
              <a:rPr lang="en-US" altLang="ru-RU" sz="2000" b="1" dirty="0">
                <a:solidFill>
                  <a:schemeClr val="accent2"/>
                </a:solidFill>
              </a:rPr>
              <a:t>should be properly incorporated</a:t>
            </a:r>
            <a:endParaRPr lang="ru-RU" altLang="ru-RU" sz="2000" b="1" dirty="0">
              <a:solidFill>
                <a:schemeClr val="accent2"/>
              </a:solidFill>
            </a:endParaRPr>
          </a:p>
        </p:txBody>
      </p:sp>
      <p:pic>
        <p:nvPicPr>
          <p:cNvPr id="2990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45125"/>
            <a:ext cx="31083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21" name="Rectangle 13"/>
          <p:cNvSpPr>
            <a:spLocks noChangeArrowheads="1"/>
          </p:cNvSpPr>
          <p:nvPr/>
        </p:nvSpPr>
        <p:spPr bwMode="auto">
          <a:xfrm flipH="1">
            <a:off x="6443663" y="2852738"/>
            <a:ext cx="1763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altLang="ru-RU" sz="3200" dirty="0"/>
              <a:t>μ</a:t>
            </a:r>
            <a:r>
              <a:rPr lang="en-US" altLang="ru-RU" sz="3200" baseline="-25000" dirty="0"/>
              <a:t>Q,I</a:t>
            </a:r>
            <a:r>
              <a:rPr lang="en-US" altLang="ru-RU" sz="3200" dirty="0"/>
              <a:t>=</a:t>
            </a:r>
            <a:r>
              <a:rPr lang="el-GR" altLang="ru-RU" sz="3200" dirty="0"/>
              <a:t>μ</a:t>
            </a:r>
            <a:r>
              <a:rPr lang="en-US" altLang="ru-RU" sz="3200" baseline="-25000" dirty="0"/>
              <a:t>Q,II</a:t>
            </a:r>
            <a:endParaRPr lang="ru-RU" altLang="ru-RU" sz="3200" baseline="-25000" dirty="0"/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0" y="5661025"/>
            <a:ext cx="157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Picture for</a:t>
            </a:r>
          </a:p>
          <a:p>
            <a:pPr eaLnBrk="1" hangingPunct="1"/>
            <a:r>
              <a:rPr lang="en-US" altLang="ru-RU"/>
              <a:t>d=3: droplets:</a:t>
            </a:r>
            <a:endParaRPr lang="ru-RU" altLang="ru-RU"/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5796136" y="3810567"/>
            <a:ext cx="792163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6" y="1484784"/>
            <a:ext cx="8305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4658752"/>
            <a:ext cx="499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Uncertainty and Pauli principles in common action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027112"/>
          </a:xfrm>
        </p:spPr>
        <p:txBody>
          <a:bodyPr>
            <a:normAutofit fontScale="90000"/>
          </a:bodyPr>
          <a:lstStyle/>
          <a:p>
            <a:r>
              <a:rPr lang="en-US" altLang="ru-RU" sz="3200" b="1" dirty="0">
                <a:solidFill>
                  <a:srgbClr val="000066"/>
                </a:solidFill>
              </a:rPr>
              <a:t>Solution of puzzle: additional equation for the electric potential </a:t>
            </a:r>
            <a:br>
              <a:rPr lang="en-US" altLang="ru-RU" sz="3200" b="1" dirty="0">
                <a:solidFill>
                  <a:srgbClr val="000066"/>
                </a:solidFill>
              </a:rPr>
            </a:br>
            <a:r>
              <a:rPr lang="en-US" altLang="ru-RU" sz="2000" dirty="0">
                <a:solidFill>
                  <a:srgbClr val="000066"/>
                </a:solidFill>
              </a:rPr>
              <a:t>D.V., </a:t>
            </a:r>
            <a:r>
              <a:rPr lang="en-US" altLang="ru-RU" sz="2000" dirty="0" err="1" smtClean="0">
                <a:solidFill>
                  <a:srgbClr val="000066"/>
                </a:solidFill>
              </a:rPr>
              <a:t>Yasuhira</a:t>
            </a:r>
            <a:r>
              <a:rPr lang="en-US" altLang="ru-RU" sz="2000" dirty="0">
                <a:solidFill>
                  <a:srgbClr val="000066"/>
                </a:solidFill>
              </a:rPr>
              <a:t>, </a:t>
            </a:r>
            <a:r>
              <a:rPr lang="en-US" altLang="ru-RU" sz="2000" dirty="0" err="1" smtClean="0">
                <a:solidFill>
                  <a:srgbClr val="000066"/>
                </a:solidFill>
              </a:rPr>
              <a:t>Tatsumi</a:t>
            </a:r>
            <a:r>
              <a:rPr lang="en-US" altLang="ru-RU" sz="3200" b="1" dirty="0" smtClean="0">
                <a:solidFill>
                  <a:srgbClr val="000066"/>
                </a:solidFill>
              </a:rPr>
              <a:t> </a:t>
            </a:r>
            <a:r>
              <a:rPr lang="en-US" altLang="ru-RU" sz="2000" dirty="0">
                <a:solidFill>
                  <a:srgbClr val="000066"/>
                </a:solidFill>
              </a:rPr>
              <a:t>Nucl.Phys.</a:t>
            </a:r>
            <a:r>
              <a:rPr lang="en-US" altLang="ru-RU" sz="2000" b="1" dirty="0">
                <a:solidFill>
                  <a:srgbClr val="000066"/>
                </a:solidFill>
              </a:rPr>
              <a:t>A723</a:t>
            </a:r>
            <a:r>
              <a:rPr lang="en-US" altLang="ru-RU" sz="2000" dirty="0">
                <a:solidFill>
                  <a:srgbClr val="000066"/>
                </a:solidFill>
              </a:rPr>
              <a:t> (2003)291</a:t>
            </a:r>
            <a:r>
              <a:rPr lang="en-US" altLang="ru-RU" sz="3200" b="1" dirty="0">
                <a:solidFill>
                  <a:srgbClr val="000066"/>
                </a:solidFill>
              </a:rPr>
              <a:t> </a:t>
            </a:r>
            <a:endParaRPr lang="ru-RU" altLang="ru-RU" sz="4000" dirty="0"/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008937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23850" y="3141663"/>
            <a:ext cx="847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b="1">
                <a:solidFill>
                  <a:schemeClr val="accent2"/>
                </a:solidFill>
              </a:rPr>
              <a:t>V must fulfill Poisson eq. disregarded in bulk treatment of the mixed phase</a:t>
            </a:r>
            <a:r>
              <a:rPr lang="en-US" altLang="ru-RU" sz="2000" b="1">
                <a:solidFill>
                  <a:schemeClr val="accent2"/>
                </a:solidFill>
              </a:rPr>
              <a:t>  </a:t>
            </a:r>
            <a:endParaRPr lang="ru-RU" altLang="ru-RU" sz="2000" b="1">
              <a:solidFill>
                <a:schemeClr val="accent2"/>
              </a:solidFill>
            </a:endParaRPr>
          </a:p>
        </p:txBody>
      </p:sp>
      <p:pic>
        <p:nvPicPr>
          <p:cNvPr id="302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652963"/>
            <a:ext cx="6035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45075"/>
            <a:ext cx="7666037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7451725" y="342900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baseline="30000"/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7524750" y="400526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   (8)   </a:t>
            </a:r>
            <a:endParaRPr lang="ru-RU" altLang="ru-RU"/>
          </a:p>
        </p:txBody>
      </p:sp>
      <p:pic>
        <p:nvPicPr>
          <p:cNvPr id="3020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229552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381328"/>
            <a:ext cx="23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ow with  </a:t>
            </a:r>
            <a:r>
              <a:rPr lang="el-GR" altLang="ru-RU" dirty="0" smtClean="0"/>
              <a:t>μ</a:t>
            </a:r>
            <a:r>
              <a:rPr lang="en-US" altLang="ru-RU" baseline="-25000" dirty="0" smtClean="0"/>
              <a:t>e </a:t>
            </a:r>
            <a:r>
              <a:rPr lang="en-US" altLang="ru-RU" baseline="30000" dirty="0" smtClean="0"/>
              <a:t>I </a:t>
            </a:r>
            <a:r>
              <a:rPr lang="en-US" altLang="ru-RU" dirty="0" smtClean="0"/>
              <a:t>=</a:t>
            </a:r>
            <a:r>
              <a:rPr lang="el-GR" altLang="ru-RU" dirty="0" smtClean="0"/>
              <a:t>μ</a:t>
            </a:r>
            <a:r>
              <a:rPr lang="en-US" altLang="ru-RU" baseline="-25000" dirty="0"/>
              <a:t>e</a:t>
            </a:r>
            <a:r>
              <a:rPr lang="en-US" altLang="ru-RU" dirty="0" smtClean="0"/>
              <a:t> </a:t>
            </a:r>
            <a:r>
              <a:rPr lang="en-US" altLang="ru-RU" baseline="30000" dirty="0" smtClean="0"/>
              <a:t>II</a:t>
            </a:r>
            <a:endParaRPr lang="ru-RU" altLang="ru-RU" baseline="30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solidFill>
                  <a:srgbClr val="000066"/>
                </a:solidFill>
              </a:rPr>
              <a:t>Screening effect</a:t>
            </a:r>
            <a:endParaRPr lang="ru-RU" altLang="ru-RU" sz="3200" b="1">
              <a:solidFill>
                <a:srgbClr val="000066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 dirty="0" smtClean="0"/>
              <a:t>In pasta R</a:t>
            </a:r>
            <a:r>
              <a:rPr lang="en-US" altLang="ru-RU" sz="2800" baseline="-25000" dirty="0" smtClean="0"/>
              <a:t>D</a:t>
            </a:r>
            <a:r>
              <a:rPr lang="en-US" altLang="ru-RU" sz="2800" dirty="0" smtClean="0"/>
              <a:t>~</a:t>
            </a:r>
            <a:r>
              <a:rPr lang="el-GR" altLang="ru-RU" sz="2800" dirty="0" smtClean="0">
                <a:cs typeface="Arial" charset="0"/>
              </a:rPr>
              <a:t>λ</a:t>
            </a:r>
            <a:r>
              <a:rPr lang="en-US" altLang="ru-RU" sz="2800" baseline="-25000" dirty="0" smtClean="0">
                <a:cs typeface="Arial" charset="0"/>
              </a:rPr>
              <a:t>D</a:t>
            </a:r>
            <a:r>
              <a:rPr lang="en-US" altLang="ru-RU" sz="2800" dirty="0" smtClean="0">
                <a:cs typeface="Arial" charset="0"/>
              </a:rPr>
              <a:t> (Debye size) .</a:t>
            </a:r>
            <a:endParaRPr lang="en-US" altLang="ru-RU" sz="2800" dirty="0" smtClean="0"/>
          </a:p>
          <a:p>
            <a:pPr>
              <a:buFontTx/>
              <a:buNone/>
            </a:pPr>
            <a:r>
              <a:rPr lang="en-US" altLang="ru-RU" sz="2800" dirty="0" smtClean="0"/>
              <a:t>For </a:t>
            </a:r>
            <a:r>
              <a:rPr lang="en-US" altLang="ru-RU" sz="2800" dirty="0"/>
              <a:t>R</a:t>
            </a:r>
            <a:r>
              <a:rPr lang="en-US" altLang="ru-RU" sz="2800" baseline="-25000" dirty="0"/>
              <a:t>D</a:t>
            </a:r>
            <a:r>
              <a:rPr lang="en-US" altLang="ru-RU" sz="2800" dirty="0"/>
              <a:t>&gt;&gt;</a:t>
            </a:r>
            <a:r>
              <a:rPr lang="el-GR" altLang="ru-RU" sz="2800" dirty="0" smtClean="0">
                <a:cs typeface="Arial" charset="0"/>
              </a:rPr>
              <a:t>λ</a:t>
            </a:r>
            <a:r>
              <a:rPr lang="en-US" altLang="ru-RU" sz="2800" baseline="-25000" dirty="0" smtClean="0">
                <a:cs typeface="Arial" charset="0"/>
              </a:rPr>
              <a:t>D</a:t>
            </a:r>
            <a:r>
              <a:rPr lang="en-US" altLang="ru-RU" sz="2800" dirty="0" smtClean="0">
                <a:cs typeface="Arial" charset="0"/>
              </a:rPr>
              <a:t> </a:t>
            </a:r>
            <a:r>
              <a:rPr lang="en-US" altLang="ru-RU" sz="2800" dirty="0">
                <a:cs typeface="Arial" charset="0"/>
              </a:rPr>
              <a:t>(Debye size)  the Coulomb energy is reduced to the surface one:</a:t>
            </a:r>
          </a:p>
          <a:p>
            <a:pPr>
              <a:buFontTx/>
              <a:buNone/>
            </a:pPr>
            <a:endParaRPr lang="el-GR" altLang="ru-RU" sz="2800" dirty="0">
              <a:cs typeface="Arial" charset="0"/>
            </a:endParaRPr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" y="2745714"/>
            <a:ext cx="75247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86406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b="1" dirty="0" smtClean="0"/>
              <a:t>For </a:t>
            </a:r>
            <a:r>
              <a:rPr lang="el-GR" altLang="ru-RU" sz="2400" b="1" dirty="0" smtClean="0">
                <a:cs typeface="Arial" charset="0"/>
              </a:rPr>
              <a:t>σ</a:t>
            </a:r>
            <a:r>
              <a:rPr lang="en-US" altLang="ru-RU" sz="2400" b="1" dirty="0" smtClean="0">
                <a:cs typeface="Arial" charset="0"/>
              </a:rPr>
              <a:t>&gt;-</a:t>
            </a:r>
            <a:r>
              <a:rPr lang="el-GR" altLang="ru-RU" sz="2400" b="1" dirty="0" smtClean="0">
                <a:cs typeface="Arial" charset="0"/>
              </a:rPr>
              <a:t>σ</a:t>
            </a:r>
            <a:r>
              <a:rPr lang="en-US" altLang="ru-RU" sz="2400" b="1" baseline="-25000" dirty="0">
                <a:cs typeface="Arial" charset="0"/>
              </a:rPr>
              <a:t>V</a:t>
            </a:r>
            <a:r>
              <a:rPr lang="en-US" altLang="ru-RU" sz="2400" b="1" dirty="0">
                <a:cs typeface="Arial" charset="0"/>
              </a:rPr>
              <a:t>&gt;0</a:t>
            </a:r>
            <a:r>
              <a:rPr lang="en-US" altLang="ru-RU" sz="2400" b="1" baseline="-25000" dirty="0">
                <a:cs typeface="Arial" charset="0"/>
              </a:rPr>
              <a:t> </a:t>
            </a:r>
            <a:r>
              <a:rPr lang="en-US" altLang="ru-RU" sz="2400" b="1" dirty="0">
                <a:cs typeface="Arial" charset="0"/>
              </a:rPr>
              <a:t>– </a:t>
            </a:r>
            <a:r>
              <a:rPr lang="en-US" altLang="ru-RU" sz="2400" b="1" dirty="0">
                <a:solidFill>
                  <a:srgbClr val="000066"/>
                </a:solidFill>
                <a:cs typeface="Arial" charset="0"/>
              </a:rPr>
              <a:t>Maxwell construction instead of </a:t>
            </a:r>
            <a:r>
              <a:rPr lang="en-US" altLang="ru-RU" sz="2400" b="1" dirty="0" smtClean="0">
                <a:solidFill>
                  <a:srgbClr val="000066"/>
                </a:solidFill>
                <a:cs typeface="Arial" charset="0"/>
              </a:rPr>
              <a:t>mixed pasta phase, </a:t>
            </a:r>
          </a:p>
          <a:p>
            <a:r>
              <a:rPr lang="en-US" altLang="ru-RU" sz="2400" b="1" dirty="0" smtClean="0">
                <a:cs typeface="Arial" charset="0"/>
              </a:rPr>
              <a:t>for</a:t>
            </a:r>
            <a:r>
              <a:rPr lang="en-US" altLang="ru-RU" sz="2400" b="1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l-GR" altLang="ru-RU" sz="2400" b="1" dirty="0">
                <a:cs typeface="Arial" charset="0"/>
              </a:rPr>
              <a:t>σ</a:t>
            </a:r>
            <a:r>
              <a:rPr lang="en-US" altLang="ru-RU" sz="2400" b="1" dirty="0">
                <a:cs typeface="Arial" charset="0"/>
              </a:rPr>
              <a:t>&lt;-</a:t>
            </a:r>
            <a:r>
              <a:rPr lang="el-GR" altLang="ru-RU" sz="2400" b="1" dirty="0">
                <a:cs typeface="Arial" charset="0"/>
              </a:rPr>
              <a:t>σ</a:t>
            </a:r>
            <a:r>
              <a:rPr lang="en-US" altLang="ru-RU" sz="2400" b="1" baseline="-25000" dirty="0">
                <a:cs typeface="Arial" charset="0"/>
              </a:rPr>
              <a:t>V</a:t>
            </a:r>
            <a:r>
              <a:rPr lang="en-US" altLang="ru-RU" sz="2400" b="1" dirty="0">
                <a:cs typeface="Arial" charset="0"/>
              </a:rPr>
              <a:t> </a:t>
            </a:r>
            <a:r>
              <a:rPr lang="en-US" altLang="ru-RU" sz="2400" b="1" dirty="0" smtClean="0">
                <a:cs typeface="Arial" charset="0"/>
              </a:rPr>
              <a:t>– pasta phase. </a:t>
            </a:r>
          </a:p>
          <a:p>
            <a:r>
              <a:rPr lang="en-US" altLang="ru-RU" sz="2400" dirty="0" smtClean="0">
                <a:cs typeface="Arial" charset="0"/>
              </a:rPr>
              <a:t>For HQ phase transition in NS </a:t>
            </a:r>
            <a:r>
              <a:rPr lang="el-GR" altLang="ru-RU" sz="2400" dirty="0" smtClean="0">
                <a:cs typeface="Arial" charset="0"/>
              </a:rPr>
              <a:t>σ</a:t>
            </a:r>
            <a:r>
              <a:rPr lang="en-US" altLang="ru-RU" sz="2400" baseline="-25000" dirty="0" smtClean="0">
                <a:cs typeface="Arial" charset="0"/>
              </a:rPr>
              <a:t>c</a:t>
            </a:r>
            <a:r>
              <a:rPr lang="en-US" altLang="ru-RU" sz="2400" dirty="0" smtClean="0">
                <a:cs typeface="Arial" charset="0"/>
              </a:rPr>
              <a:t> =-</a:t>
            </a:r>
            <a:r>
              <a:rPr lang="el-GR" altLang="ru-RU" sz="2400" dirty="0">
                <a:cs typeface="Arial" charset="0"/>
              </a:rPr>
              <a:t> </a:t>
            </a:r>
            <a:r>
              <a:rPr lang="el-GR" altLang="ru-RU" sz="2400" dirty="0" smtClean="0">
                <a:cs typeface="Arial" charset="0"/>
              </a:rPr>
              <a:t>σ</a:t>
            </a:r>
            <a:r>
              <a:rPr lang="en-US" altLang="ru-RU" sz="2400" baseline="-25000" dirty="0" smtClean="0">
                <a:cs typeface="Arial" charset="0"/>
              </a:rPr>
              <a:t>V</a:t>
            </a:r>
            <a:r>
              <a:rPr lang="en-US" altLang="ru-RU" sz="2400" dirty="0" smtClean="0">
                <a:cs typeface="Arial" charset="0"/>
              </a:rPr>
              <a:t> ~ 60 MeV/</a:t>
            </a:r>
            <a:r>
              <a:rPr lang="en-US" altLang="ru-RU" sz="2400" dirty="0" err="1" smtClean="0">
                <a:cs typeface="Arial" charset="0"/>
              </a:rPr>
              <a:t>fm</a:t>
            </a:r>
            <a:r>
              <a:rPr lang="en-US" altLang="ru-RU" sz="2400" dirty="0" smtClean="0">
                <a:cs typeface="Arial" charset="0"/>
              </a:rPr>
              <a:t> </a:t>
            </a:r>
            <a:r>
              <a:rPr lang="en-US" altLang="ru-RU" sz="2400" baseline="30000" dirty="0" smtClean="0">
                <a:cs typeface="Arial" charset="0"/>
              </a:rPr>
              <a:t>2</a:t>
            </a:r>
            <a:endParaRPr lang="en-US" altLang="ru-RU" sz="2400" baseline="30000" dirty="0">
              <a:solidFill>
                <a:srgbClr val="000066"/>
              </a:solidFill>
              <a:cs typeface="Arial" charset="0"/>
            </a:endParaRPr>
          </a:p>
          <a:p>
            <a:pPr eaLnBrk="1" hangingPunct="1"/>
            <a:r>
              <a:rPr lang="en-US" altLang="ru-RU" sz="2400" b="1" dirty="0">
                <a:solidFill>
                  <a:srgbClr val="FF3300"/>
                </a:solidFill>
                <a:cs typeface="Arial" charset="0"/>
              </a:rPr>
              <a:t>Do we have  mixed phase or Maxwell construction depends </a:t>
            </a:r>
          </a:p>
          <a:p>
            <a:r>
              <a:rPr lang="en-US" altLang="ru-RU" sz="2400" b="1" dirty="0">
                <a:solidFill>
                  <a:srgbClr val="FF3300"/>
                </a:solidFill>
                <a:cs typeface="Arial" charset="0"/>
              </a:rPr>
              <a:t>on the value of surface tension</a:t>
            </a:r>
            <a:r>
              <a:rPr lang="en-US" altLang="ru-RU" sz="2400" b="1" dirty="0" smtClean="0">
                <a:solidFill>
                  <a:srgbClr val="FF3300"/>
                </a:solidFill>
                <a:cs typeface="Arial" charset="0"/>
              </a:rPr>
              <a:t>. </a:t>
            </a:r>
            <a:endParaRPr lang="el-GR" altLang="ru-RU" sz="24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3640" y="42163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dirty="0" smtClean="0"/>
              <a:t> some parameters of model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1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ru-RU" sz="3200" b="1" dirty="0">
                <a:solidFill>
                  <a:srgbClr val="000066"/>
                </a:solidFill>
              </a:rPr>
              <a:t>Nuclear pasta</a:t>
            </a:r>
            <a:r>
              <a:rPr lang="en-US" altLang="ru-RU" dirty="0"/>
              <a:t> </a:t>
            </a:r>
            <a:r>
              <a:rPr lang="en-US" altLang="ru-RU" sz="2400" i="1" dirty="0">
                <a:solidFill>
                  <a:srgbClr val="000066"/>
                </a:solidFill>
              </a:rPr>
              <a:t>in RMF model</a:t>
            </a:r>
            <a:br>
              <a:rPr lang="en-US" altLang="ru-RU" sz="2400" i="1" dirty="0">
                <a:solidFill>
                  <a:srgbClr val="000066"/>
                </a:solidFill>
              </a:rPr>
            </a:br>
            <a:endParaRPr lang="ru-RU" altLang="ru-RU" dirty="0"/>
          </a:p>
        </p:txBody>
      </p:sp>
      <p:pic>
        <p:nvPicPr>
          <p:cNvPr id="307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84151"/>
            <a:ext cx="8229600" cy="4525963"/>
          </a:xfrm>
        </p:spPr>
      </p:pic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79512" y="1347788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b="1" dirty="0">
                <a:solidFill>
                  <a:schemeClr val="accent2"/>
                </a:solidFill>
              </a:rPr>
              <a:t>We fitted parameters to describe finite nuclei properties:</a:t>
            </a:r>
            <a:r>
              <a:rPr lang="en-US" altLang="ru-RU" sz="2000" b="1" dirty="0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en-US" altLang="ru-RU" sz="2000" b="1" dirty="0" smtClean="0">
                <a:solidFill>
                  <a:srgbClr val="FF3300"/>
                </a:solidFill>
              </a:rPr>
              <a:t>no </a:t>
            </a:r>
            <a:r>
              <a:rPr lang="en-US" altLang="ru-RU" sz="2000" b="1" dirty="0">
                <a:solidFill>
                  <a:srgbClr val="FF3300"/>
                </a:solidFill>
              </a:rPr>
              <a:t>external surface tension parameter (!)</a:t>
            </a:r>
            <a:endParaRPr lang="ru-RU" altLang="ru-RU" sz="2000" b="1" dirty="0">
              <a:solidFill>
                <a:srgbClr val="FF3300"/>
              </a:solidFill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0" y="9810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dirty="0" err="1">
                <a:hlinkClick r:id="rId3"/>
              </a:rPr>
              <a:t>Toshiki</a:t>
            </a:r>
            <a:r>
              <a:rPr lang="ru-RU" altLang="ru-RU" dirty="0">
                <a:hlinkClick r:id="rId3"/>
              </a:rPr>
              <a:t> </a:t>
            </a:r>
            <a:r>
              <a:rPr lang="ru-RU" altLang="ru-RU" dirty="0" err="1">
                <a:hlinkClick r:id="rId3"/>
              </a:rPr>
              <a:t>Maruyama</a:t>
            </a:r>
            <a:r>
              <a:rPr lang="ru-RU" altLang="ru-RU" dirty="0"/>
              <a:t>, </a:t>
            </a:r>
            <a:r>
              <a:rPr lang="ru-RU" altLang="ru-RU" dirty="0">
                <a:hlinkClick r:id="rId4"/>
              </a:rPr>
              <a:t>T</a:t>
            </a:r>
            <a:r>
              <a:rPr lang="en-US" altLang="ru-RU" dirty="0">
                <a:hlinkClick r:id="rId4"/>
              </a:rPr>
              <a:t>.</a:t>
            </a:r>
            <a:r>
              <a:rPr lang="ru-RU" altLang="ru-RU" dirty="0" err="1">
                <a:hlinkClick r:id="rId4"/>
              </a:rPr>
              <a:t>Tatsumi</a:t>
            </a:r>
            <a:r>
              <a:rPr lang="ru-RU" altLang="ru-RU" dirty="0"/>
              <a:t>, </a:t>
            </a:r>
            <a:r>
              <a:rPr lang="ru-RU" altLang="ru-RU" dirty="0">
                <a:solidFill>
                  <a:schemeClr val="hlink"/>
                </a:solidFill>
              </a:rPr>
              <a:t>D</a:t>
            </a:r>
            <a:r>
              <a:rPr lang="en-US" altLang="ru-RU" dirty="0">
                <a:solidFill>
                  <a:schemeClr val="hlink"/>
                </a:solidFill>
              </a:rPr>
              <a:t>.</a:t>
            </a:r>
            <a:r>
              <a:rPr lang="ru-RU" altLang="ru-RU" dirty="0">
                <a:solidFill>
                  <a:schemeClr val="hlink"/>
                </a:solidFill>
              </a:rPr>
              <a:t>V</a:t>
            </a:r>
            <a:r>
              <a:rPr lang="en-US" altLang="ru-RU" dirty="0">
                <a:solidFill>
                  <a:schemeClr val="hlink"/>
                </a:solidFill>
              </a:rPr>
              <a:t>.</a:t>
            </a:r>
            <a:r>
              <a:rPr lang="ru-RU" altLang="ru-RU" dirty="0">
                <a:solidFill>
                  <a:schemeClr val="hlink"/>
                </a:solidFill>
              </a:rPr>
              <a:t>,</a:t>
            </a:r>
            <a:r>
              <a:rPr lang="ru-RU" altLang="ru-RU" dirty="0"/>
              <a:t> </a:t>
            </a:r>
            <a:r>
              <a:rPr lang="ru-RU" altLang="ru-RU" dirty="0">
                <a:hlinkClick r:id="rId5"/>
              </a:rPr>
              <a:t>T</a:t>
            </a:r>
            <a:r>
              <a:rPr lang="en-US" altLang="ru-RU" dirty="0">
                <a:hlinkClick r:id="rId5"/>
              </a:rPr>
              <a:t>.</a:t>
            </a:r>
            <a:r>
              <a:rPr lang="ru-RU" altLang="ru-RU" dirty="0" err="1">
                <a:hlinkClick r:id="rId5"/>
              </a:rPr>
              <a:t>Tanigawa</a:t>
            </a:r>
            <a:r>
              <a:rPr lang="ru-RU" altLang="ru-RU" dirty="0"/>
              <a:t>, </a:t>
            </a:r>
            <a:r>
              <a:rPr lang="ru-RU" altLang="ru-RU" dirty="0">
                <a:hlinkClick r:id="rId6"/>
              </a:rPr>
              <a:t>S</a:t>
            </a:r>
            <a:r>
              <a:rPr lang="en-US" altLang="ru-RU" dirty="0">
                <a:hlinkClick r:id="rId6"/>
              </a:rPr>
              <a:t>. </a:t>
            </a:r>
            <a:r>
              <a:rPr lang="ru-RU" altLang="ru-RU" dirty="0" err="1">
                <a:hlinkClick r:id="rId6"/>
              </a:rPr>
              <a:t>Chiba</a:t>
            </a:r>
            <a:r>
              <a:rPr lang="ru-RU" altLang="ru-RU" dirty="0"/>
              <a:t>, </a:t>
            </a:r>
            <a:r>
              <a:rPr lang="ru-RU" altLang="ru-RU" dirty="0">
                <a:solidFill>
                  <a:schemeClr val="hlink"/>
                </a:solidFill>
              </a:rPr>
              <a:t>P</a:t>
            </a:r>
            <a:r>
              <a:rPr lang="en-US" altLang="ru-RU" dirty="0">
                <a:solidFill>
                  <a:schemeClr val="hlink"/>
                </a:solidFill>
              </a:rPr>
              <a:t>h.</a:t>
            </a:r>
            <a:r>
              <a:rPr lang="ru-RU" altLang="ru-RU" dirty="0">
                <a:solidFill>
                  <a:schemeClr val="hlink"/>
                </a:solidFill>
              </a:rPr>
              <a:t>R</a:t>
            </a:r>
            <a:r>
              <a:rPr lang="en-US" altLang="ru-RU" dirty="0" err="1">
                <a:solidFill>
                  <a:schemeClr val="hlink"/>
                </a:solidFill>
              </a:rPr>
              <a:t>ev</a:t>
            </a:r>
            <a:r>
              <a:rPr lang="en-US" altLang="ru-RU" dirty="0">
                <a:solidFill>
                  <a:schemeClr val="hlink"/>
                </a:solidFill>
              </a:rPr>
              <a:t>.</a:t>
            </a:r>
            <a:r>
              <a:rPr lang="ru-RU" altLang="ru-RU" b="1" dirty="0">
                <a:solidFill>
                  <a:schemeClr val="hlink"/>
                </a:solidFill>
              </a:rPr>
              <a:t>C72</a:t>
            </a:r>
            <a:r>
              <a:rPr lang="en-US" altLang="ru-RU" dirty="0">
                <a:solidFill>
                  <a:schemeClr val="hlink"/>
                </a:solidFill>
              </a:rPr>
              <a:t>(2005) </a:t>
            </a:r>
            <a:r>
              <a:rPr lang="ru-RU" altLang="ru-RU" dirty="0">
                <a:solidFill>
                  <a:schemeClr val="hlink"/>
                </a:solidFill>
              </a:rPr>
              <a:t>015802.</a:t>
            </a:r>
          </a:p>
        </p:txBody>
      </p:sp>
    </p:spTree>
    <p:extLst>
      <p:ext uri="{BB962C8B-B14F-4D97-AF65-F5344CB8AC3E}">
        <p14:creationId xmlns:p14="http://schemas.microsoft.com/office/powerpoint/2010/main" val="9129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solidFill>
                  <a:srgbClr val="000066"/>
                </a:solidFill>
              </a:rPr>
              <a:t>Nuclear pasta structures</a:t>
            </a:r>
            <a:endParaRPr lang="ru-RU" altLang="ru-RU" sz="3200" b="1">
              <a:solidFill>
                <a:srgbClr val="000066"/>
              </a:solidFill>
            </a:endParaRPr>
          </a:p>
        </p:txBody>
      </p:sp>
      <p:pic>
        <p:nvPicPr>
          <p:cNvPr id="305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" y="1569205"/>
            <a:ext cx="8229600" cy="4525963"/>
          </a:xfrm>
        </p:spPr>
      </p:pic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095375" y="1216025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from T. Maruyama presentation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6093296"/>
            <a:ext cx="818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Cf. forms of growing structures  in dynamics of the I-order phase tr. </a:t>
            </a:r>
            <a:r>
              <a:rPr lang="en-US" smtClean="0"/>
              <a:t>considered </a:t>
            </a:r>
            <a:r>
              <a:rPr lang="en-US" dirty="0" smtClean="0"/>
              <a:t>above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35" y="3272238"/>
            <a:ext cx="8641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Supposed that not only the nucleon mass but all other hadron masses (except </a:t>
            </a:r>
          </a:p>
          <a:p>
            <a:r>
              <a:rPr lang="en-US" sz="2000" dirty="0" smtClean="0"/>
              <a:t>quasi-Goldstone pion and kaon modes)  decrease with increase of baryon density</a:t>
            </a:r>
          </a:p>
          <a:p>
            <a:r>
              <a:rPr lang="en-US" sz="2000" dirty="0" smtClean="0"/>
              <a:t> following the idea of the partial chiral symmetry restoration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46761" y="4338340"/>
            <a:ext cx="215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m*</a:t>
            </a:r>
            <a:r>
              <a:rPr lang="en-US" sz="2400" baseline="-25000" dirty="0" smtClean="0"/>
              <a:t> </a:t>
            </a:r>
            <a:r>
              <a:rPr lang="en-US" sz="2000" b="1" baseline="-25000" dirty="0" err="1" smtClean="0"/>
              <a:t>i</a:t>
            </a:r>
            <a:r>
              <a:rPr lang="en-US" sz="2000" b="1" baseline="-25000" dirty="0" smtClean="0"/>
              <a:t> </a:t>
            </a:r>
            <a:r>
              <a:rPr lang="en-US" sz="2400" b="1" baseline="-25000" dirty="0" smtClean="0"/>
              <a:t> </a:t>
            </a:r>
            <a:r>
              <a:rPr lang="en-US" sz="2400" dirty="0" smtClean="0"/>
              <a:t>= m</a:t>
            </a:r>
            <a:r>
              <a:rPr lang="en-US" sz="2400" b="1" baseline="-25000" dirty="0"/>
              <a:t> </a:t>
            </a:r>
            <a:r>
              <a:rPr lang="en-US" sz="2400" b="1" baseline="-25000" dirty="0" err="1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Φ</a:t>
            </a:r>
            <a:r>
              <a:rPr lang="en-US" sz="2400" b="1" baseline="-25000" dirty="0"/>
              <a:t> </a:t>
            </a:r>
            <a:r>
              <a:rPr lang="en-US" sz="2400" b="1" baseline="-25000" dirty="0" err="1"/>
              <a:t>i</a:t>
            </a:r>
            <a:r>
              <a:rPr lang="en-US" sz="2400" dirty="0" smtClean="0"/>
              <a:t> (f):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541" y="5890920"/>
            <a:ext cx="903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Allows to increase maximum neutron star mass above 1.97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sol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as measured mass of pulsar PSR J0348, and fulfill other experimental constraints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968" y="2543214"/>
            <a:ext cx="6750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Cf.  </a:t>
            </a:r>
            <a:r>
              <a:rPr lang="en-US" sz="1600" dirty="0" err="1" smtClean="0"/>
              <a:t>Kolomeitsev</a:t>
            </a:r>
            <a:r>
              <a:rPr lang="en-US" sz="1600" dirty="0"/>
              <a:t>, </a:t>
            </a:r>
            <a:r>
              <a:rPr lang="en-US" sz="1600" dirty="0" smtClean="0"/>
              <a:t>D.V</a:t>
            </a:r>
            <a:r>
              <a:rPr lang="en-US" sz="1600" dirty="0"/>
              <a:t>. </a:t>
            </a:r>
            <a:r>
              <a:rPr lang="en-US" sz="1600" dirty="0" err="1"/>
              <a:t>Nucl</a:t>
            </a:r>
            <a:r>
              <a:rPr lang="en-US" sz="1600" dirty="0"/>
              <a:t>. Phys. </a:t>
            </a:r>
            <a:r>
              <a:rPr lang="en-US" sz="1600" b="1" dirty="0"/>
              <a:t>A759</a:t>
            </a:r>
            <a:r>
              <a:rPr lang="en-US" sz="1600" dirty="0"/>
              <a:t> (</a:t>
            </a:r>
            <a:r>
              <a:rPr lang="en-US" sz="1600" dirty="0" smtClean="0"/>
              <a:t>2005) 373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err="1" smtClean="0"/>
              <a:t>Kolomeitsev</a:t>
            </a:r>
            <a:r>
              <a:rPr lang="en-US" sz="1600" dirty="0"/>
              <a:t>, </a:t>
            </a:r>
            <a:r>
              <a:rPr lang="en-US" sz="1600" dirty="0" err="1"/>
              <a:t>Maslov</a:t>
            </a:r>
            <a:r>
              <a:rPr lang="en-US" sz="1600" dirty="0"/>
              <a:t>, D.V., </a:t>
            </a:r>
            <a:r>
              <a:rPr lang="en-US" sz="1600" dirty="0" err="1" smtClean="0"/>
              <a:t>Nucl</a:t>
            </a:r>
            <a:r>
              <a:rPr lang="en-US" sz="1600" dirty="0"/>
              <a:t>. Phys. </a:t>
            </a:r>
            <a:r>
              <a:rPr lang="en-US" sz="1600" b="1" dirty="0" smtClean="0"/>
              <a:t>A970 </a:t>
            </a:r>
            <a:r>
              <a:rPr lang="en-US" sz="1600" dirty="0" smtClean="0"/>
              <a:t>(2018)291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95" y="4977027"/>
            <a:ext cx="4695204" cy="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38340"/>
            <a:ext cx="2506478" cy="5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6681" y="240070"/>
            <a:ext cx="653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With included hyperons (</a:t>
            </a:r>
            <a:r>
              <a:rPr lang="en-US" sz="2000" b="1" dirty="0" smtClean="0">
                <a:solidFill>
                  <a:schemeClr val="accent1"/>
                </a:solidFill>
              </a:rPr>
              <a:t>third-order phase transition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for n&gt;n </a:t>
            </a:r>
            <a:r>
              <a:rPr lang="en-US" sz="2000" b="1" baseline="-25000" dirty="0" err="1" smtClean="0">
                <a:solidFill>
                  <a:schemeClr val="accent1"/>
                </a:solidFill>
              </a:rPr>
              <a:t>cH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, n 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c</a:t>
            </a:r>
            <a:r>
              <a:rPr lang="el-GR" sz="2000" baseline="-25000" dirty="0" smtClean="0">
                <a:solidFill>
                  <a:schemeClr val="accent1"/>
                </a:solidFill>
              </a:rPr>
              <a:t>Λ</a:t>
            </a:r>
            <a:r>
              <a:rPr lang="en-US" sz="2000" dirty="0" smtClean="0">
                <a:solidFill>
                  <a:schemeClr val="accent1"/>
                </a:solidFill>
              </a:rPr>
              <a:t> ~3n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0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it is difficult to fulfill constraint that maximum </a:t>
            </a:r>
            <a:r>
              <a:rPr lang="en-US" sz="2000" dirty="0">
                <a:solidFill>
                  <a:schemeClr val="accent1"/>
                </a:solidFill>
              </a:rPr>
              <a:t>neutron </a:t>
            </a:r>
            <a:r>
              <a:rPr lang="en-US" sz="2000" dirty="0" smtClean="0">
                <a:solidFill>
                  <a:schemeClr val="accent1"/>
                </a:solidFill>
              </a:rPr>
              <a:t>star </a:t>
            </a:r>
            <a:r>
              <a:rPr lang="en-US" sz="2000" dirty="0">
                <a:solidFill>
                  <a:schemeClr val="accent1"/>
                </a:solidFill>
              </a:rPr>
              <a:t>mass </a:t>
            </a:r>
            <a:r>
              <a:rPr lang="en-US" sz="2000" dirty="0" smtClean="0">
                <a:solidFill>
                  <a:schemeClr val="accent1"/>
                </a:solidFill>
              </a:rPr>
              <a:t>should be above the measured mass of </a:t>
            </a:r>
            <a:r>
              <a:rPr lang="en-US" sz="2000" dirty="0">
                <a:solidFill>
                  <a:schemeClr val="accent1"/>
                </a:solidFill>
              </a:rPr>
              <a:t>pulsar </a:t>
            </a:r>
            <a:r>
              <a:rPr lang="en-US" sz="2000" dirty="0" smtClean="0">
                <a:solidFill>
                  <a:schemeClr val="accent1"/>
                </a:solidFill>
              </a:rPr>
              <a:t>PSR J0348, (2.01 ± 0.04) </a:t>
            </a:r>
            <a:r>
              <a:rPr lang="en-US" sz="2000" dirty="0" err="1">
                <a:solidFill>
                  <a:schemeClr val="accent1"/>
                </a:solidFill>
              </a:rPr>
              <a:t>M</a:t>
            </a:r>
            <a:r>
              <a:rPr lang="en-US" sz="2000" baseline="-25000" dirty="0" err="1">
                <a:solidFill>
                  <a:schemeClr val="accent1"/>
                </a:solidFill>
              </a:rPr>
              <a:t>sol</a:t>
            </a:r>
            <a:r>
              <a:rPr lang="en-US" sz="2000" baseline="-25000" dirty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75" y="5029784"/>
            <a:ext cx="214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simplest </a:t>
            </a:r>
            <a:r>
              <a:rPr lang="en-US" dirty="0"/>
              <a:t>choice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4378" y="1607800"/>
            <a:ext cx="11527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 </a:t>
            </a:r>
            <a:r>
              <a:rPr lang="en-US" sz="2400" b="1" dirty="0" smtClean="0">
                <a:solidFill>
                  <a:schemeClr val="tx2"/>
                </a:solidFill>
              </a:rPr>
              <a:t>generalization--RMF </a:t>
            </a:r>
            <a:r>
              <a:rPr lang="en-US" sz="2400" b="1" dirty="0">
                <a:solidFill>
                  <a:schemeClr val="tx2"/>
                </a:solidFill>
              </a:rPr>
              <a:t>models with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-scaled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hadron </a:t>
            </a:r>
            <a:r>
              <a:rPr lang="en-US" sz="2400" b="1" dirty="0">
                <a:solidFill>
                  <a:schemeClr val="tx2"/>
                </a:solidFill>
              </a:rPr>
              <a:t>masses and </a:t>
            </a:r>
            <a:r>
              <a:rPr lang="en-US" sz="2400" b="1" dirty="0" smtClean="0">
                <a:solidFill>
                  <a:schemeClr val="tx2"/>
                </a:solidFill>
              </a:rPr>
              <a:t> couplings </a:t>
            </a:r>
            <a:endParaRPr lang="ru-RU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7" y="17663"/>
            <a:ext cx="2095914" cy="229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" y="0"/>
            <a:ext cx="91298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6752" y="2636912"/>
            <a:ext cx="333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ρ</a:t>
            </a:r>
            <a:r>
              <a:rPr lang="en-US" b="1" dirty="0" smtClean="0">
                <a:solidFill>
                  <a:srgbClr val="FF0000"/>
                </a:solidFill>
              </a:rPr>
              <a:t> is Lorentz vector and </a:t>
            </a:r>
            <a:r>
              <a:rPr lang="en-US" b="1" dirty="0" err="1" smtClean="0">
                <a:solidFill>
                  <a:srgbClr val="FF0000"/>
                </a:solidFill>
              </a:rPr>
              <a:t>iso</a:t>
            </a:r>
            <a:r>
              <a:rPr lang="en-US" b="1" dirty="0" smtClean="0">
                <a:solidFill>
                  <a:srgbClr val="FF0000"/>
                </a:solidFill>
              </a:rPr>
              <a:t>-vector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9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Charged rho-condensation for n&gt;n</a:t>
            </a:r>
            <a:r>
              <a:rPr lang="el-GR" sz="3200" baseline="30000" dirty="0" smtClean="0"/>
              <a:t>ρ</a:t>
            </a:r>
            <a:r>
              <a:rPr lang="en-US" sz="3200" baseline="-25000" dirty="0" smtClean="0"/>
              <a:t>c</a:t>
            </a:r>
            <a:endParaRPr lang="ru-RU" sz="3200" baseline="-25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6496" cy="49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44054"/>
            <a:ext cx="920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effective </a:t>
            </a:r>
            <a:r>
              <a:rPr lang="el-GR" dirty="0" smtClean="0"/>
              <a:t>ρ</a:t>
            </a:r>
            <a:r>
              <a:rPr lang="en-US" dirty="0" smtClean="0"/>
              <a:t> mass decreases with density up to    m*</a:t>
            </a:r>
            <a:r>
              <a:rPr lang="el-GR" baseline="-25000" dirty="0" smtClean="0"/>
              <a:t>ρ</a:t>
            </a:r>
            <a:r>
              <a:rPr lang="en-US" dirty="0" smtClean="0"/>
              <a:t>  (n</a:t>
            </a:r>
            <a:r>
              <a:rPr lang="el-GR" baseline="30000" dirty="0" smtClean="0"/>
              <a:t>ρ</a:t>
            </a:r>
            <a:r>
              <a:rPr lang="en-US" dirty="0" smtClean="0"/>
              <a:t> </a:t>
            </a:r>
            <a:r>
              <a:rPr lang="en-US" baseline="-25000" dirty="0" smtClean="0"/>
              <a:t>c</a:t>
            </a:r>
            <a:r>
              <a:rPr lang="en-US" dirty="0" smtClean="0"/>
              <a:t>)~0.6                             </a:t>
            </a:r>
            <a:r>
              <a:rPr lang="en-US" b="1" dirty="0" smtClean="0"/>
              <a:t>n</a:t>
            </a:r>
            <a:r>
              <a:rPr lang="el-GR" b="1" baseline="30000" dirty="0" smtClean="0"/>
              <a:t>ρ</a:t>
            </a:r>
            <a:r>
              <a:rPr lang="en-US" b="1" dirty="0" smtClean="0"/>
              <a:t> </a:t>
            </a:r>
            <a:r>
              <a:rPr lang="en-US" b="1" baseline="-25000" dirty="0" smtClean="0"/>
              <a:t>c</a:t>
            </a:r>
            <a:r>
              <a:rPr lang="en-US" b="1" dirty="0" smtClean="0"/>
              <a:t> ~ (2-4) n </a:t>
            </a:r>
            <a:r>
              <a:rPr lang="en-US" b="1" baseline="-25000" dirty="0" smtClean="0"/>
              <a:t>0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394388" y="5426514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860" y="6021288"/>
            <a:ext cx="910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D.V. </a:t>
            </a:r>
            <a:r>
              <a:rPr lang="en-US" dirty="0"/>
              <a:t>Phys. Lett. </a:t>
            </a:r>
            <a:r>
              <a:rPr lang="en-US" b="1" dirty="0" smtClean="0"/>
              <a:t>B392</a:t>
            </a:r>
            <a:r>
              <a:rPr lang="en-US" dirty="0" smtClean="0"/>
              <a:t>, (1997) 262, </a:t>
            </a:r>
            <a:r>
              <a:rPr lang="en-US" dirty="0" err="1" smtClean="0"/>
              <a:t>Kolomeitsev</a:t>
            </a:r>
            <a:r>
              <a:rPr lang="en-US" dirty="0"/>
              <a:t>, E.E</a:t>
            </a:r>
            <a:r>
              <a:rPr lang="en-US" dirty="0" smtClean="0"/>
              <a:t>., D.V. </a:t>
            </a:r>
            <a:r>
              <a:rPr lang="en-US" dirty="0" err="1" smtClean="0"/>
              <a:t>Nucl</a:t>
            </a:r>
            <a:r>
              <a:rPr lang="en-US" dirty="0"/>
              <a:t>. Phys. </a:t>
            </a:r>
            <a:r>
              <a:rPr lang="en-US" b="1" dirty="0" smtClean="0"/>
              <a:t>A759</a:t>
            </a:r>
            <a:r>
              <a:rPr lang="en-US" dirty="0" smtClean="0"/>
              <a:t> (2005) 373, </a:t>
            </a:r>
            <a:r>
              <a:rPr lang="en-US" dirty="0" err="1" smtClean="0"/>
              <a:t>Kolomeitsev</a:t>
            </a:r>
            <a:r>
              <a:rPr lang="en-US" dirty="0"/>
              <a:t>, </a:t>
            </a:r>
            <a:r>
              <a:rPr lang="en-US" dirty="0" err="1" smtClean="0"/>
              <a:t>Maslov</a:t>
            </a:r>
            <a:r>
              <a:rPr lang="en-US" dirty="0"/>
              <a:t>, </a:t>
            </a:r>
            <a:r>
              <a:rPr lang="en-US" dirty="0" smtClean="0"/>
              <a:t>D.V., </a:t>
            </a:r>
            <a:r>
              <a:rPr lang="en-US" dirty="0"/>
              <a:t> </a:t>
            </a:r>
            <a:r>
              <a:rPr lang="en-US" dirty="0" err="1" smtClean="0"/>
              <a:t>Nucl</a:t>
            </a:r>
            <a:r>
              <a:rPr lang="en-US" dirty="0"/>
              <a:t>. Phys. </a:t>
            </a:r>
            <a:r>
              <a:rPr lang="en-US" b="1" dirty="0" smtClean="0"/>
              <a:t>A970</a:t>
            </a:r>
            <a:r>
              <a:rPr lang="en-US" dirty="0" smtClean="0"/>
              <a:t> (2018) 291.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7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47" y="1493552"/>
            <a:ext cx="3722657" cy="357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996647" y="692696"/>
            <a:ext cx="4381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a</a:t>
            </a:r>
            <a:r>
              <a:rPr lang="en-US" altLang="ru-RU" sz="1800" dirty="0" smtClean="0">
                <a:solidFill>
                  <a:srgbClr val="FF0000"/>
                </a:solidFill>
              </a:rPr>
              <a:t>nd with </a:t>
            </a:r>
            <a:r>
              <a:rPr lang="en-US" altLang="ru-RU" sz="1800" dirty="0">
                <a:solidFill>
                  <a:srgbClr val="FF0000"/>
                </a:solidFill>
              </a:rPr>
              <a:t>included charged </a:t>
            </a:r>
            <a:r>
              <a:rPr lang="el-GR" altLang="ru-RU" sz="1800" dirty="0">
                <a:solidFill>
                  <a:srgbClr val="FF0000"/>
                </a:solidFill>
              </a:rPr>
              <a:t>ρ</a:t>
            </a:r>
            <a:r>
              <a:rPr lang="en-US" altLang="ru-RU" sz="1800" dirty="0">
                <a:solidFill>
                  <a:srgbClr val="FF0000"/>
                </a:solidFill>
              </a:rPr>
              <a:t> condensate 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1693863" y="179388"/>
            <a:ext cx="4865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err="1" smtClean="0">
                <a:solidFill>
                  <a:srgbClr val="FF0000"/>
                </a:solidFill>
              </a:rPr>
              <a:t>EoS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 with </a:t>
            </a:r>
            <a:r>
              <a:rPr lang="en-US" altLang="ru-RU" sz="1800" b="1" dirty="0">
                <a:solidFill>
                  <a:srgbClr val="FF0000"/>
                </a:solidFill>
              </a:rPr>
              <a:t>included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hyperons, Delta-isobars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150" y="5543550"/>
            <a:ext cx="5611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Kolomeitsev</a:t>
            </a:r>
            <a:r>
              <a:rPr lang="en-US" dirty="0"/>
              <a:t>, </a:t>
            </a:r>
            <a:r>
              <a:rPr lang="en-US" dirty="0" err="1"/>
              <a:t>Maslov</a:t>
            </a:r>
            <a:r>
              <a:rPr lang="en-US" dirty="0"/>
              <a:t>, D.V.,  </a:t>
            </a:r>
            <a:r>
              <a:rPr lang="en-US" dirty="0" err="1"/>
              <a:t>Nucl</a:t>
            </a:r>
            <a:r>
              <a:rPr lang="en-US" dirty="0"/>
              <a:t>. Phys. </a:t>
            </a:r>
            <a:r>
              <a:rPr lang="en-US" b="1" dirty="0"/>
              <a:t>A970</a:t>
            </a:r>
            <a:r>
              <a:rPr lang="en-US" dirty="0"/>
              <a:t> (2018) 291.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45365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872" y="216745"/>
            <a:ext cx="333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chemeClr val="accent2"/>
                </a:solidFill>
              </a:rPr>
              <a:t>Pairing in </a:t>
            </a:r>
            <a:r>
              <a:rPr lang="en-US" altLang="ru-RU" sz="2400" b="1" dirty="0" smtClean="0">
                <a:solidFill>
                  <a:schemeClr val="accent2"/>
                </a:solidFill>
              </a:rPr>
              <a:t>nuclear </a:t>
            </a:r>
            <a:r>
              <a:rPr lang="en-US" altLang="ru-RU" sz="2400" b="1" dirty="0">
                <a:solidFill>
                  <a:schemeClr val="accent2"/>
                </a:solidFill>
              </a:rPr>
              <a:t>matter</a:t>
            </a:r>
            <a:endParaRPr lang="ru-RU" sz="2400" b="1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 flipH="1" flipV="1">
            <a:off x="2987824" y="980725"/>
            <a:ext cx="792088" cy="410445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56575" cy="692150"/>
          </a:xfrm>
        </p:spPr>
        <p:txBody>
          <a:bodyPr/>
          <a:lstStyle/>
          <a:p>
            <a:pPr eaLnBrk="1" hangingPunct="1"/>
            <a:r>
              <a:rPr lang="en-US" altLang="ru-RU" sz="3200" dirty="0" smtClean="0">
                <a:solidFill>
                  <a:schemeClr val="accent2"/>
                </a:solidFill>
              </a:rPr>
              <a:t>Pairing in NS matter</a:t>
            </a:r>
            <a:endParaRPr lang="ru-RU" altLang="ru-RU" sz="3200" dirty="0" smtClean="0">
              <a:solidFill>
                <a:schemeClr val="accent2"/>
              </a:solidFill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6351588" y="690563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/>
              <a:t>A.B.Migdal (1959)</a:t>
            </a:r>
            <a:endParaRPr lang="ru-RU" altLang="ru-RU" sz="140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3113"/>
            <a:ext cx="4905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5875" y="4222750"/>
            <a:ext cx="9236075" cy="402907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in all models </a:t>
            </a:r>
            <a:r>
              <a:rPr lang="en-US" sz="2000" dirty="0">
                <a:solidFill>
                  <a:schemeClr val="accent2"/>
                </a:solidFill>
              </a:rPr>
              <a:t>1S</a:t>
            </a:r>
            <a:r>
              <a:rPr lang="en-US" sz="2000" baseline="-25000" dirty="0">
                <a:solidFill>
                  <a:schemeClr val="accent2"/>
                </a:solidFill>
              </a:rPr>
              <a:t>0 </a:t>
            </a:r>
            <a:r>
              <a:rPr lang="en-US" sz="2000" dirty="0" smtClean="0"/>
              <a:t>gaps </a:t>
            </a:r>
            <a:r>
              <a:rPr lang="en-US" sz="2000" dirty="0"/>
              <a:t>drop above ~4n</a:t>
            </a:r>
            <a:r>
              <a:rPr lang="en-US" sz="2000" baseline="-25000" dirty="0"/>
              <a:t>0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NS cooling is sensitive </a:t>
            </a:r>
            <a:r>
              <a:rPr lang="en-US" sz="2000" dirty="0">
                <a:solidFill>
                  <a:schemeClr val="accent2"/>
                </a:solidFill>
              </a:rPr>
              <a:t>to </a:t>
            </a:r>
            <a:r>
              <a:rPr lang="en-US" sz="2000" dirty="0" smtClean="0">
                <a:solidFill>
                  <a:schemeClr val="accent2"/>
                </a:solidFill>
              </a:rPr>
              <a:t>pairing in dense matter (especially to 3P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2000" dirty="0" err="1" smtClean="0">
                <a:solidFill>
                  <a:schemeClr val="accent2"/>
                </a:solidFill>
              </a:rPr>
              <a:t>nn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and </a:t>
            </a:r>
            <a:r>
              <a:rPr lang="en-US" sz="2000" dirty="0">
                <a:solidFill>
                  <a:schemeClr val="accent2"/>
                </a:solidFill>
              </a:rPr>
              <a:t>1S</a:t>
            </a:r>
            <a:r>
              <a:rPr lang="en-US" sz="2000" baseline="-25000" dirty="0">
                <a:solidFill>
                  <a:schemeClr val="accent2"/>
                </a:solidFill>
              </a:rPr>
              <a:t>0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pp)</a:t>
            </a:r>
            <a:endParaRPr lang="ru-RU" sz="20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000" dirty="0" smtClean="0"/>
              <a:t>Gaps are very sensitive to inclusion of </a:t>
            </a:r>
            <a:r>
              <a:rPr lang="en-US" sz="2000" b="1" dirty="0" smtClean="0">
                <a:solidFill>
                  <a:srgbClr val="FF0000"/>
                </a:solidFill>
              </a:rPr>
              <a:t>in-medium effects</a:t>
            </a:r>
          </a:p>
          <a:p>
            <a:pPr marL="0" indent="0">
              <a:buFontTx/>
              <a:buNone/>
              <a:defRPr/>
            </a:pPr>
            <a:r>
              <a:rPr lang="en-GB" altLang="ru-RU" sz="1800" dirty="0" err="1" smtClean="0">
                <a:latin typeface="+mj-lt"/>
              </a:rPr>
              <a:t>Schwenk</a:t>
            </a:r>
            <a:r>
              <a:rPr lang="en-GB" altLang="ru-RU" sz="1800" dirty="0">
                <a:latin typeface="+mj-lt"/>
              </a:rPr>
              <a:t>, </a:t>
            </a:r>
            <a:r>
              <a:rPr lang="en-GB" altLang="ru-RU" sz="1800" dirty="0" err="1">
                <a:latin typeface="+mj-lt"/>
              </a:rPr>
              <a:t>Friman</a:t>
            </a:r>
            <a:r>
              <a:rPr lang="en-GB" altLang="ru-RU" sz="1800" dirty="0">
                <a:latin typeface="+mj-lt"/>
              </a:rPr>
              <a:t>, </a:t>
            </a:r>
            <a:r>
              <a:rPr lang="nb-NO" altLang="ru-RU" sz="1800" dirty="0" smtClean="0">
                <a:latin typeface="+mj-lt"/>
              </a:rPr>
              <a:t>PRL </a:t>
            </a:r>
            <a:r>
              <a:rPr lang="nb-NO" altLang="ru-RU" sz="1800" dirty="0">
                <a:latin typeface="+mj-lt"/>
              </a:rPr>
              <a:t>(</a:t>
            </a:r>
            <a:r>
              <a:rPr lang="nb-NO" altLang="ru-RU" sz="1800" dirty="0" smtClean="0">
                <a:latin typeface="+mj-lt"/>
              </a:rPr>
              <a:t>2004)  </a:t>
            </a:r>
            <a:r>
              <a:rPr lang="nb-NO" altLang="ru-RU" sz="2000" dirty="0" smtClean="0">
                <a:latin typeface="+mj-lt"/>
              </a:rPr>
              <a:t>triplet </a:t>
            </a:r>
            <a:r>
              <a:rPr lang="nb-NO" altLang="ru-RU" sz="2000" dirty="0">
                <a:latin typeface="+mj-lt"/>
              </a:rPr>
              <a:t>paring </a:t>
            </a:r>
            <a:r>
              <a:rPr lang="nb-NO" altLang="ru-RU" sz="2000" dirty="0" smtClean="0">
                <a:latin typeface="+mj-lt"/>
              </a:rPr>
              <a:t>m.b. </a:t>
            </a:r>
            <a:r>
              <a:rPr lang="nb-NO" altLang="ru-RU" sz="2000" dirty="0">
                <a:latin typeface="+mj-lt"/>
              </a:rPr>
              <a:t>supperessed </a:t>
            </a:r>
            <a:r>
              <a:rPr lang="nb-NO" altLang="ru-RU" sz="2000" dirty="0" smtClean="0">
                <a:latin typeface="+mj-lt"/>
              </a:rPr>
              <a:t>by </a:t>
            </a:r>
            <a:r>
              <a:rPr lang="nb-NO" altLang="ru-RU" sz="2000" dirty="0">
                <a:latin typeface="+mj-lt"/>
              </a:rPr>
              <a:t>medium-induced spin-orbit</a:t>
            </a:r>
            <a:r>
              <a:rPr lang="nb-NO" altLang="ru-RU" sz="2000" dirty="0">
                <a:latin typeface="Times New Roman" pitchFamily="18" charset="0"/>
              </a:rPr>
              <a:t> </a:t>
            </a:r>
            <a:r>
              <a:rPr lang="nb-NO" altLang="ru-RU" sz="2000" dirty="0" smtClean="0">
                <a:latin typeface="Times New Roman" pitchFamily="18" charset="0"/>
              </a:rPr>
              <a:t>interaction, 3P</a:t>
            </a:r>
            <a:r>
              <a:rPr lang="nb-NO" altLang="ru-RU" sz="2000" baseline="-25000" dirty="0" smtClean="0">
                <a:latin typeface="Times New Roman" pitchFamily="18" charset="0"/>
              </a:rPr>
              <a:t>2</a:t>
            </a:r>
            <a:r>
              <a:rPr lang="nb-NO" altLang="ru-RU" sz="2000" dirty="0" smtClean="0">
                <a:latin typeface="Times New Roman" pitchFamily="18" charset="0"/>
              </a:rPr>
              <a:t> gap &lt;10 keV,  </a:t>
            </a:r>
            <a:r>
              <a:rPr lang="nb-NO" altLang="ru-RU" sz="2000" dirty="0" smtClean="0">
                <a:solidFill>
                  <a:srgbClr val="FF0000"/>
                </a:solidFill>
                <a:latin typeface="Times New Roman" pitchFamily="18" charset="0"/>
              </a:rPr>
              <a:t>others</a:t>
            </a:r>
            <a:r>
              <a:rPr lang="nb-NO" altLang="ru-RU" sz="2000" dirty="0" smtClean="0">
                <a:latin typeface="Times New Roman" pitchFamily="18" charset="0"/>
              </a:rPr>
              <a:t> use BCS-based  estimates </a:t>
            </a:r>
            <a:r>
              <a:rPr lang="el-GR" altLang="ru-RU" sz="2000" dirty="0" smtClean="0">
                <a:latin typeface="Times New Roman" pitchFamily="18" charset="0"/>
              </a:rPr>
              <a:t>Δ</a:t>
            </a:r>
            <a:r>
              <a:rPr lang="en-US" altLang="ru-RU" sz="2000" dirty="0" smtClean="0">
                <a:latin typeface="Times New Roman" pitchFamily="18" charset="0"/>
              </a:rPr>
              <a:t>(</a:t>
            </a:r>
            <a:r>
              <a:rPr lang="nb-NO" altLang="ru-RU" sz="2000" dirty="0" smtClean="0">
                <a:latin typeface="Times New Roman" pitchFamily="18" charset="0"/>
              </a:rPr>
              <a:t>3P</a:t>
            </a:r>
            <a:r>
              <a:rPr lang="nb-NO" altLang="ru-RU" sz="2000" baseline="-25000" dirty="0" smtClean="0">
                <a:latin typeface="Times New Roman" pitchFamily="18" charset="0"/>
              </a:rPr>
              <a:t>2</a:t>
            </a:r>
            <a:r>
              <a:rPr lang="nb-NO" altLang="ru-RU" sz="2000" dirty="0" smtClean="0">
                <a:latin typeface="Times New Roman" pitchFamily="18" charset="0"/>
              </a:rPr>
              <a:t>) ~0.1 MeV</a:t>
            </a:r>
          </a:p>
          <a:p>
            <a:pPr marL="0" indent="0">
              <a:buFontTx/>
              <a:buNone/>
              <a:defRPr/>
            </a:pPr>
            <a:r>
              <a:rPr lang="nb-NO" sz="2000" dirty="0" smtClean="0">
                <a:latin typeface="Times New Roman" pitchFamily="18" charset="0"/>
              </a:rPr>
              <a:t>For a larger baryon density hyperon (H) Fermi seas are filled and  occurs HH pairing</a:t>
            </a:r>
            <a:endParaRPr lang="ru-RU" sz="2000" dirty="0"/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557338"/>
            <a:ext cx="3806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3"/>
          <p:cNvSpPr txBox="1">
            <a:spLocks noChangeArrowheads="1"/>
          </p:cNvSpPr>
          <p:nvPr/>
        </p:nvSpPr>
        <p:spPr bwMode="auto">
          <a:xfrm>
            <a:off x="3654425" y="854075"/>
            <a:ext cx="76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FF0000"/>
                </a:solidFill>
              </a:rPr>
              <a:t>model I</a:t>
            </a:r>
            <a:endParaRPr lang="ru-RU" altLang="ru-RU" sz="1400">
              <a:solidFill>
                <a:srgbClr val="FF0000"/>
              </a:solidFill>
            </a:endParaRP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 flipH="1" flipV="1">
            <a:off x="6532563" y="1576388"/>
            <a:ext cx="2370137" cy="19446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48137" name="Прямоугольник 1"/>
          <p:cNvSpPr>
            <a:spLocks noChangeArrowheads="1"/>
          </p:cNvSpPr>
          <p:nvPr/>
        </p:nvSpPr>
        <p:spPr bwMode="auto">
          <a:xfrm>
            <a:off x="6637338" y="3109913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in-medium effects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48138" name="Прямоугольник 2"/>
          <p:cNvSpPr>
            <a:spLocks noChangeArrowheads="1"/>
          </p:cNvSpPr>
          <p:nvPr/>
        </p:nvSpPr>
        <p:spPr bwMode="auto">
          <a:xfrm>
            <a:off x="3654425" y="996950"/>
            <a:ext cx="896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FF0000"/>
                </a:solidFill>
              </a:rPr>
              <a:t>model II</a:t>
            </a:r>
            <a:endParaRPr lang="ru-RU" altLang="ru-RU" sz="1400">
              <a:solidFill>
                <a:srgbClr val="FF0000"/>
              </a:solidFill>
            </a:endParaRPr>
          </a:p>
        </p:txBody>
      </p:sp>
      <p:sp>
        <p:nvSpPr>
          <p:cNvPr id="48139" name="Прямоугольник 5"/>
          <p:cNvSpPr>
            <a:spLocks noChangeArrowheads="1"/>
          </p:cNvSpPr>
          <p:nvPr/>
        </p:nvSpPr>
        <p:spPr bwMode="auto">
          <a:xfrm>
            <a:off x="4848838" y="3704162"/>
            <a:ext cx="4272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ru-RU" sz="1400" dirty="0" smtClean="0"/>
              <a:t>Lombardo, Schulze </a:t>
            </a:r>
            <a:r>
              <a:rPr lang="fr-FR" sz="1400" dirty="0" err="1" smtClean="0"/>
              <a:t>Lect.Notes</a:t>
            </a:r>
            <a:r>
              <a:rPr lang="fr-FR" sz="1400" dirty="0" smtClean="0"/>
              <a:t> phys.,</a:t>
            </a:r>
            <a:r>
              <a:rPr lang="fr-FR" sz="1400" b="1" dirty="0" smtClean="0"/>
              <a:t> 578 </a:t>
            </a:r>
            <a:r>
              <a:rPr lang="it-IT" altLang="ru-RU" sz="1400" dirty="0" smtClean="0"/>
              <a:t>(2000)30</a:t>
            </a:r>
            <a:endParaRPr lang="ru-RU" altLang="ru-RU" sz="1400" dirty="0"/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008063"/>
            <a:ext cx="4222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66913"/>
            <a:ext cx="88106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-superconductivity, </a:t>
            </a:r>
            <a:r>
              <a:rPr lang="en-US" sz="3200" dirty="0" err="1" smtClean="0"/>
              <a:t>superfluidity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1725"/>
            <a:ext cx="7668851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" y="2636265"/>
            <a:ext cx="6086155" cy="77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172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For </a:t>
            </a:r>
            <a:r>
              <a:rPr lang="en-US" sz="2000" b="1" dirty="0" err="1" smtClean="0">
                <a:solidFill>
                  <a:schemeClr val="tx2"/>
                </a:solidFill>
              </a:rPr>
              <a:t>Ginzburg</a:t>
            </a:r>
            <a:r>
              <a:rPr lang="en-US" sz="2000" b="1" dirty="0" smtClean="0">
                <a:solidFill>
                  <a:schemeClr val="tx2"/>
                </a:solidFill>
              </a:rPr>
              <a:t>-Landau parameter </a:t>
            </a:r>
            <a:r>
              <a:rPr lang="el-GR" sz="2000" b="1" dirty="0" smtClean="0">
                <a:solidFill>
                  <a:schemeClr val="tx2"/>
                </a:solidFill>
              </a:rPr>
              <a:t>κ</a:t>
            </a:r>
            <a:r>
              <a:rPr lang="en-US" sz="2000" b="1" dirty="0" smtClean="0">
                <a:solidFill>
                  <a:schemeClr val="tx2"/>
                </a:solidFill>
              </a:rPr>
              <a:t>= </a:t>
            </a:r>
            <a:r>
              <a:rPr lang="en-US" sz="2000" b="1" dirty="0" err="1" smtClean="0"/>
              <a:t>l</a:t>
            </a:r>
            <a:r>
              <a:rPr lang="en-US" sz="2000" b="1" baseline="-25000" dirty="0" err="1" smtClean="0"/>
              <a:t>H</a:t>
            </a:r>
            <a:r>
              <a:rPr lang="en-US" sz="2000" b="1" dirty="0" smtClean="0">
                <a:solidFill>
                  <a:schemeClr val="tx2"/>
                </a:solidFill>
              </a:rPr>
              <a:t>  / </a:t>
            </a:r>
            <a:r>
              <a:rPr lang="en-US" sz="2000" b="1" dirty="0" smtClean="0"/>
              <a:t>l</a:t>
            </a:r>
            <a:r>
              <a:rPr lang="el-GR" sz="2000" b="1" baseline="-25000" dirty="0" smtClean="0"/>
              <a:t>ψ</a:t>
            </a:r>
            <a:r>
              <a:rPr lang="en-US" sz="2000" b="1" dirty="0" smtClean="0">
                <a:solidFill>
                  <a:schemeClr val="tx2"/>
                </a:solidFill>
              </a:rPr>
              <a:t> &gt;1/2 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½</a:t>
            </a:r>
            <a:r>
              <a:rPr lang="en-US" sz="2000" b="1" dirty="0" smtClean="0">
                <a:solidFill>
                  <a:schemeClr val="tx2"/>
                </a:solidFill>
              </a:rPr>
              <a:t> -mixed state - </a:t>
            </a:r>
            <a:r>
              <a:rPr lang="en-US" sz="2000" b="1" dirty="0" err="1" smtClean="0">
                <a:solidFill>
                  <a:schemeClr val="tx2"/>
                </a:solidFill>
              </a:rPr>
              <a:t>Abrikosov</a:t>
            </a:r>
            <a:r>
              <a:rPr lang="en-US" sz="2000" b="1" dirty="0" smtClean="0">
                <a:solidFill>
                  <a:schemeClr val="tx2"/>
                </a:solidFill>
              </a:rPr>
              <a:t> triangular thread-vortex-structure for H 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c1</a:t>
            </a:r>
            <a:r>
              <a:rPr lang="en-US" sz="2000" b="1" dirty="0" smtClean="0">
                <a:solidFill>
                  <a:schemeClr val="tx2"/>
                </a:solidFill>
              </a:rPr>
              <a:t> &lt;H&lt;H 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c2 </a:t>
            </a:r>
            <a:r>
              <a:rPr lang="en-US" sz="2000" b="1" dirty="0">
                <a:solidFill>
                  <a:schemeClr val="tx2"/>
                </a:solidFill>
              </a:rPr>
              <a:t>in external magnetic field </a:t>
            </a:r>
            <a:endParaRPr lang="en-US" sz="2000" b="1" baseline="-25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and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under rotation </a:t>
            </a:r>
            <a:r>
              <a:rPr lang="el-GR" sz="2000" b="1" dirty="0" smtClean="0">
                <a:solidFill>
                  <a:schemeClr val="tx2"/>
                </a:solidFill>
              </a:rPr>
              <a:t>ω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b="1" baseline="-25000" dirty="0">
                <a:solidFill>
                  <a:schemeClr val="tx2"/>
                </a:solidFill>
              </a:rPr>
              <a:t>c1 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&lt;</a:t>
            </a:r>
            <a:r>
              <a:rPr lang="el-GR" sz="2000" b="1" dirty="0">
                <a:solidFill>
                  <a:schemeClr val="tx2"/>
                </a:solidFill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</a:rPr>
              <a:t>ω</a:t>
            </a:r>
            <a:r>
              <a:rPr lang="en-US" sz="2000" b="1" dirty="0" smtClean="0">
                <a:solidFill>
                  <a:schemeClr val="tx2"/>
                </a:solidFill>
              </a:rPr>
              <a:t>&lt;</a:t>
            </a:r>
            <a:r>
              <a:rPr lang="el-GR" sz="2000" b="1" dirty="0">
                <a:solidFill>
                  <a:schemeClr val="tx2"/>
                </a:solidFill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</a:rPr>
              <a:t>ω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c2</a:t>
            </a:r>
            <a:r>
              <a:rPr lang="el-GR" sz="20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. Most of pulsars are in </a:t>
            </a:r>
            <a:r>
              <a:rPr lang="en-US" sz="2000" b="1" dirty="0" err="1" smtClean="0">
                <a:solidFill>
                  <a:schemeClr val="tx2"/>
                </a:solidFill>
              </a:rPr>
              <a:t>Abrikosov</a:t>
            </a:r>
            <a:r>
              <a:rPr lang="en-US" sz="2000" b="1" dirty="0" smtClean="0">
                <a:solidFill>
                  <a:schemeClr val="tx2"/>
                </a:solidFill>
              </a:rPr>
              <a:t> state.  Consequence of pinning and unpinning of vortices</a:t>
            </a:r>
            <a:r>
              <a:rPr lang="en-US" sz="2000" b="1" dirty="0" smtClean="0">
                <a:solidFill>
                  <a:srgbClr val="FF0000"/>
                </a:solidFill>
              </a:rPr>
              <a:t>-glitches and post-glitch relaxation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16" y="836712"/>
            <a:ext cx="874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Now  </a:t>
            </a:r>
            <a:r>
              <a:rPr lang="en-US" sz="2400" b="1" dirty="0" smtClean="0">
                <a:solidFill>
                  <a:srgbClr val="FF0000"/>
                </a:solidFill>
              </a:rPr>
              <a:t>complex macroscopic wave function </a:t>
            </a:r>
            <a:r>
              <a:rPr lang="el-GR" sz="2400" b="1" dirty="0" smtClean="0">
                <a:solidFill>
                  <a:srgbClr val="FF0000"/>
                </a:solidFill>
              </a:rPr>
              <a:t>ψ</a:t>
            </a:r>
            <a:r>
              <a:rPr lang="en-US" sz="2400" dirty="0" smtClean="0">
                <a:solidFill>
                  <a:schemeClr val="tx2"/>
                </a:solidFill>
              </a:rPr>
              <a:t> is the order parameter,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|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ψ</a:t>
            </a:r>
            <a:r>
              <a:rPr lang="en-US" sz="2400" dirty="0" smtClean="0">
                <a:solidFill>
                  <a:schemeClr val="tx2"/>
                </a:solidFill>
              </a:rPr>
              <a:t>|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~</a:t>
            </a:r>
            <a:r>
              <a:rPr lang="el-GR" sz="2400" dirty="0" smtClean="0">
                <a:solidFill>
                  <a:schemeClr val="tx2"/>
                </a:solidFill>
              </a:rPr>
              <a:t>Δ</a:t>
            </a:r>
            <a:r>
              <a:rPr lang="en-US" sz="2400" dirty="0" smtClean="0">
                <a:solidFill>
                  <a:schemeClr val="tx2"/>
                </a:solidFill>
              </a:rPr>
              <a:t> – gap for </a:t>
            </a:r>
            <a:r>
              <a:rPr lang="en-US" sz="2400" dirty="0" err="1" smtClean="0">
                <a:solidFill>
                  <a:schemeClr val="tx2"/>
                </a:solidFill>
              </a:rPr>
              <a:t>nn</a:t>
            </a:r>
            <a:r>
              <a:rPr lang="en-US" sz="2400" dirty="0" smtClean="0">
                <a:solidFill>
                  <a:schemeClr val="tx2"/>
                </a:solidFill>
              </a:rPr>
              <a:t>, pp, hyperon-hyperon, etc. pairing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7" y="3228673"/>
            <a:ext cx="1619672" cy="5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03" y="3242034"/>
            <a:ext cx="4645995" cy="6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4572" y="2866427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 </a:t>
            </a:r>
            <a:r>
              <a:rPr lang="el-GR" sz="2400" b="1" baseline="-25000" dirty="0" smtClean="0"/>
              <a:t>ψ</a:t>
            </a:r>
            <a:r>
              <a:rPr lang="en-US" sz="2400" b="1" dirty="0" smtClean="0"/>
              <a:t> ~  4m |a|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39352" y="3278159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</a:t>
            </a:r>
            <a:r>
              <a:rPr lang="en-US" sz="2400" b="1" dirty="0"/>
              <a:t>~  8</a:t>
            </a:r>
            <a:r>
              <a:rPr lang="en-US" sz="2400" b="1" dirty="0" smtClean="0"/>
              <a:t> </a:t>
            </a:r>
            <a:r>
              <a:rPr lang="el-GR" sz="2400" b="1" dirty="0" smtClean="0"/>
              <a:t>π</a:t>
            </a:r>
            <a:r>
              <a:rPr lang="en-US" sz="2400" b="1" dirty="0" smtClean="0"/>
              <a:t> e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|</a:t>
            </a:r>
            <a:r>
              <a:rPr lang="el-GR" sz="2400" b="1" dirty="0" smtClean="0"/>
              <a:t>ψ</a:t>
            </a:r>
            <a:r>
              <a:rPr lang="en-US" sz="2400" b="1" dirty="0" smtClean="0"/>
              <a:t>|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/m </a:t>
            </a:r>
            <a:endParaRPr lang="ru-RU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4" y="2494928"/>
            <a:ext cx="2359417" cy="3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065476"/>
            <a:ext cx="91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Superconductors 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xpel weak magnetic field, rotating </a:t>
            </a:r>
            <a:r>
              <a:rPr lang="en-US" b="1" dirty="0" err="1" smtClean="0">
                <a:solidFill>
                  <a:srgbClr val="FF0000"/>
                </a:solidFill>
              </a:rPr>
              <a:t>superfluids</a:t>
            </a:r>
            <a:r>
              <a:rPr lang="en-US" b="1" dirty="0" smtClean="0">
                <a:solidFill>
                  <a:srgbClr val="FF0000"/>
                </a:solidFill>
              </a:rPr>
              <a:t> expel weak rotation field.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768" y="3924501"/>
            <a:ext cx="4204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Rotation                    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 acts similar to uniform magnetic field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96" y="4222455"/>
            <a:ext cx="4686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29710" y="397960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dirty="0" smtClean="0"/>
              <a:t>=[</a:t>
            </a:r>
            <a:r>
              <a:rPr lang="el-GR" b="1" dirty="0" smtClean="0"/>
              <a:t>ω</a:t>
            </a:r>
            <a:r>
              <a:rPr lang="en-US" b="1" dirty="0" smtClean="0"/>
              <a:t> </a:t>
            </a:r>
            <a:r>
              <a:rPr lang="en-US" dirty="0" smtClean="0"/>
              <a:t>X</a:t>
            </a:r>
            <a:r>
              <a:rPr lang="en-US" b="1" dirty="0" smtClean="0"/>
              <a:t> r]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12206" y="3794942"/>
            <a:ext cx="440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Minimal coupling and Galilei transformation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8726" y="4632387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A=(1/2) </a:t>
            </a:r>
            <a:r>
              <a:rPr lang="en-US" b="1" dirty="0" smtClean="0"/>
              <a:t>[</a:t>
            </a:r>
            <a:r>
              <a:rPr lang="en-US" b="1" dirty="0"/>
              <a:t>H</a:t>
            </a:r>
            <a:r>
              <a:rPr lang="en-US" b="1" dirty="0" smtClean="0"/>
              <a:t> </a:t>
            </a:r>
            <a:r>
              <a:rPr lang="en-US" dirty="0"/>
              <a:t>X</a:t>
            </a:r>
            <a:r>
              <a:rPr lang="en-US" b="1" dirty="0"/>
              <a:t> </a:t>
            </a:r>
            <a:r>
              <a:rPr lang="en-US" b="1" dirty="0" smtClean="0"/>
              <a:t>r]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88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704"/>
            <a:ext cx="6684057" cy="24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7" y="4126512"/>
            <a:ext cx="6989835" cy="19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90842" y="3284984"/>
            <a:ext cx="943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/>
                </a:solidFill>
              </a:rPr>
              <a:t>In quark matter color </a:t>
            </a:r>
            <a:r>
              <a:rPr lang="en-US" sz="3200" b="1" dirty="0" err="1" smtClean="0">
                <a:solidFill>
                  <a:schemeClr val="tx2"/>
                </a:solidFill>
              </a:rPr>
              <a:t>superfluidity</a:t>
            </a:r>
            <a:r>
              <a:rPr lang="en-US" sz="3200" b="1" dirty="0" smtClean="0">
                <a:solidFill>
                  <a:schemeClr val="tx2"/>
                </a:solidFill>
              </a:rPr>
              <a:t>, superconductivity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45" y="106422"/>
            <a:ext cx="900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Spin-triplet </a:t>
            </a:r>
            <a:r>
              <a:rPr lang="en-US" sz="3200" b="1" dirty="0" smtClean="0">
                <a:solidFill>
                  <a:schemeClr val="tx2"/>
                </a:solidFill>
              </a:rPr>
              <a:t>P-wave  </a:t>
            </a:r>
            <a:r>
              <a:rPr lang="en-US" sz="3200" b="1" dirty="0" err="1">
                <a:solidFill>
                  <a:schemeClr val="tx2"/>
                </a:solidFill>
              </a:rPr>
              <a:t>superfluidity</a:t>
            </a:r>
            <a:r>
              <a:rPr lang="en-US" sz="3200" b="1" dirty="0">
                <a:solidFill>
                  <a:schemeClr val="tx2"/>
                </a:solidFill>
              </a:rPr>
              <a:t>, superconductivity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5663" y="3179833"/>
            <a:ext cx="764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There may exist ferromagnetic superfluid and  superconducting phases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03644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greek</a:t>
            </a:r>
            <a:r>
              <a:rPr lang="en-US" b="1" dirty="0">
                <a:solidFill>
                  <a:srgbClr val="FF0000"/>
                </a:solidFill>
              </a:rPr>
              <a:t> indices [</a:t>
            </a:r>
            <a:r>
              <a:rPr lang="en-US" b="1" i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]  </a:t>
            </a:r>
            <a:r>
              <a:rPr lang="en-US" b="1" dirty="0">
                <a:solidFill>
                  <a:srgbClr val="FF0000"/>
                </a:solidFill>
              </a:rPr>
              <a:t>count colors, the italic </a:t>
            </a:r>
            <a:r>
              <a:rPr lang="en-US" b="1" dirty="0" smtClean="0">
                <a:solidFill>
                  <a:srgbClr val="FF0000"/>
                </a:solidFill>
              </a:rPr>
              <a:t>indices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b="1" dirty="0" err="1" smtClean="0">
                <a:solidFill>
                  <a:srgbClr val="FF0000"/>
                </a:solidFill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] count </a:t>
            </a:r>
            <a:r>
              <a:rPr lang="en-US" b="1" dirty="0">
                <a:solidFill>
                  <a:srgbClr val="FF0000"/>
                </a:solidFill>
              </a:rPr>
              <a:t>flavors.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35" y="2740654"/>
            <a:ext cx="454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Italic spin indices 1,2,3, </a:t>
            </a:r>
            <a:r>
              <a:rPr lang="el-GR" b="1" dirty="0">
                <a:solidFill>
                  <a:srgbClr val="FF0000"/>
                </a:solidFill>
              </a:rPr>
              <a:t>ψ </a:t>
            </a:r>
            <a:r>
              <a:rPr lang="en-US" b="1" dirty="0" smtClean="0">
                <a:solidFill>
                  <a:srgbClr val="FF0000"/>
                </a:solidFill>
              </a:rPr>
              <a:t> are complex values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3305" y="836466"/>
            <a:ext cx="511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spin and angular momentum rotate independently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73" y="6405780"/>
            <a:ext cx="8962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Iida, </a:t>
            </a:r>
            <a:r>
              <a:rPr lang="en-US" dirty="0" err="1" smtClean="0"/>
              <a:t>Baym</a:t>
            </a:r>
            <a:r>
              <a:rPr lang="en-US" dirty="0"/>
              <a:t>, </a:t>
            </a:r>
            <a:r>
              <a:rPr lang="en-US" dirty="0" smtClean="0"/>
              <a:t>PR</a:t>
            </a:r>
            <a:r>
              <a:rPr lang="en-US" b="1" dirty="0" smtClean="0"/>
              <a:t>D63</a:t>
            </a:r>
            <a:r>
              <a:rPr lang="en-US" dirty="0"/>
              <a:t>, 074018 (2001</a:t>
            </a:r>
            <a:r>
              <a:rPr lang="en-US" dirty="0" smtClean="0"/>
              <a:t>); D.V. PRC</a:t>
            </a:r>
            <a:r>
              <a:rPr lang="ru-RU" b="1" dirty="0"/>
              <a:t>69</a:t>
            </a:r>
            <a:r>
              <a:rPr lang="ru-RU" dirty="0"/>
              <a:t>, 065209 (2004)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flipH="1" flipV="1">
            <a:off x="1998013" y="2151104"/>
            <a:ext cx="3960442" cy="58611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11" y="-5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3P</a:t>
            </a:r>
            <a:r>
              <a:rPr lang="en-US" baseline="-25000" dirty="0" smtClean="0"/>
              <a:t>2</a:t>
            </a:r>
            <a:r>
              <a:rPr lang="en-US" dirty="0" smtClean="0"/>
              <a:t>-neutron </a:t>
            </a:r>
            <a:r>
              <a:rPr lang="en-US" dirty="0" err="1" smtClean="0"/>
              <a:t>superfluidity</a:t>
            </a:r>
            <a:r>
              <a:rPr lang="en-US" dirty="0" smtClean="0"/>
              <a:t>, </a:t>
            </a:r>
            <a:r>
              <a:rPr lang="en-US" dirty="0" err="1" smtClean="0"/>
              <a:t>m.b</a:t>
            </a:r>
            <a:r>
              <a:rPr lang="en-US" dirty="0" smtClean="0"/>
              <a:t>. proton superconductivity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8" y="1268760"/>
            <a:ext cx="8168548" cy="147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7"/>
            <a:ext cx="7052832" cy="15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116728" cy="136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956302"/>
            <a:ext cx="19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Tensor pairing gap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563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Sauls</a:t>
            </a:r>
            <a:r>
              <a:rPr lang="en-US" dirty="0" smtClean="0"/>
              <a:t>, Serene</a:t>
            </a:r>
            <a:r>
              <a:rPr lang="en-US" dirty="0"/>
              <a:t>, Phys. Rev. </a:t>
            </a:r>
            <a:r>
              <a:rPr lang="en-US" b="1" dirty="0" smtClean="0"/>
              <a:t>17</a:t>
            </a:r>
            <a:r>
              <a:rPr lang="en-US" dirty="0" smtClean="0"/>
              <a:t>, </a:t>
            </a:r>
            <a:r>
              <a:rPr lang="en-US" dirty="0"/>
              <a:t>1524 (1978)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51488"/>
            <a:ext cx="1068388" cy="1068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179388" y="5822950"/>
            <a:ext cx="1377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Pion in vac.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63492" name="Прямоугольник 4"/>
          <p:cNvSpPr>
            <a:spLocks noChangeArrowheads="1"/>
          </p:cNvSpPr>
          <p:nvPr/>
        </p:nvSpPr>
        <p:spPr bwMode="auto">
          <a:xfrm>
            <a:off x="3852025" y="5457746"/>
            <a:ext cx="3390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err="1">
                <a:solidFill>
                  <a:srgbClr val="FF0000"/>
                </a:solidFill>
              </a:rPr>
              <a:t>Pions</a:t>
            </a:r>
            <a:r>
              <a:rPr lang="en-US" altLang="ru-RU" sz="1800" b="1" dirty="0">
                <a:solidFill>
                  <a:srgbClr val="FF0000"/>
                </a:solidFill>
              </a:rPr>
              <a:t> in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medium are dressed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FF0000"/>
                </a:solidFill>
              </a:rPr>
              <a:t>by  </a:t>
            </a:r>
            <a:r>
              <a:rPr lang="el-GR" altLang="ru-RU" sz="1800" b="1" dirty="0" smtClean="0">
                <a:solidFill>
                  <a:srgbClr val="FF0000"/>
                </a:solidFill>
              </a:rPr>
              <a:t>π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N interaction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63493" name="Picture 3" descr="enc_39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83213"/>
            <a:ext cx="16637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Прямоугольник 5"/>
          <p:cNvSpPr>
            <a:spLocks noChangeArrowheads="1"/>
          </p:cNvSpPr>
          <p:nvPr/>
        </p:nvSpPr>
        <p:spPr bwMode="auto">
          <a:xfrm>
            <a:off x="2760662" y="6037739"/>
            <a:ext cx="47640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400"/>
              <a:t>pion (flower):  in honor of Pean –doctor of Olimpic Gods. </a:t>
            </a:r>
            <a:endParaRPr lang="ru-RU" altLang="ru-RU" sz="1400"/>
          </a:p>
        </p:txBody>
      </p:sp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897255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467225"/>
            <a:ext cx="429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446722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465638"/>
            <a:ext cx="933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Migd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7" y="4331210"/>
            <a:ext cx="1032755" cy="13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21018"/>
            <a:ext cx="71878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Pions</a:t>
            </a:r>
            <a:r>
              <a:rPr lang="en-US" sz="3200" b="1" dirty="0"/>
              <a:t> </a:t>
            </a:r>
            <a:r>
              <a:rPr lang="en-US" sz="3200" b="1" dirty="0" smtClean="0"/>
              <a:t>and </a:t>
            </a:r>
            <a:r>
              <a:rPr lang="en-US" sz="3200" b="1" dirty="0"/>
              <a:t>k</a:t>
            </a:r>
            <a:r>
              <a:rPr lang="en-US" sz="3200" b="1" dirty="0" smtClean="0"/>
              <a:t>aons in  dense baryon matter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</a:p>
          <a:p>
            <a:r>
              <a:rPr lang="en-US" sz="2400" b="1" dirty="0" smtClean="0"/>
              <a:t>          </a:t>
            </a:r>
          </a:p>
          <a:p>
            <a:r>
              <a:rPr lang="en-US" sz="2400" b="1" dirty="0" smtClean="0"/>
              <a:t>Their description is beyond RMF approximation,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p-wave polarization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main term in  </a:t>
            </a:r>
            <a:r>
              <a:rPr lang="el-GR" sz="2400" b="1" dirty="0" smtClean="0"/>
              <a:t>π</a:t>
            </a:r>
            <a:r>
              <a:rPr lang="en-US" sz="2400" b="1" dirty="0" smtClean="0"/>
              <a:t>N coupling  </a:t>
            </a:r>
            <a:endParaRPr lang="ru-RU" sz="2400" b="1" dirty="0"/>
          </a:p>
        </p:txBody>
      </p:sp>
      <p:pic>
        <p:nvPicPr>
          <p:cNvPr id="4" name="Picture 2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77" y="4187511"/>
            <a:ext cx="25209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96850" y="1674204"/>
            <a:ext cx="8899525" cy="1492250"/>
            <a:chOff x="240" y="2853"/>
            <a:chExt cx="5606" cy="940"/>
          </a:xfrm>
        </p:grpSpPr>
        <p:pic>
          <p:nvPicPr>
            <p:cNvPr id="64527" name="Picture 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63"/>
              <a:ext cx="260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28" name="Picture 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2853"/>
              <a:ext cx="2031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529" name="Rectangle 5"/>
            <p:cNvSpPr>
              <a:spLocks noChangeArrowheads="1"/>
            </p:cNvSpPr>
            <p:nvPr/>
          </p:nvSpPr>
          <p:spPr bwMode="auto">
            <a:xfrm>
              <a:off x="1862" y="3389"/>
              <a:ext cx="3984" cy="4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dirty="0"/>
                <a:t>pion with residual (irreducible in NN</a:t>
              </a:r>
              <a:r>
                <a:rPr lang="en-US" altLang="ru-RU" sz="1800" baseline="30000" dirty="0"/>
                <a:t>-1</a:t>
              </a:r>
              <a:r>
                <a:rPr lang="en-US" altLang="ru-RU" sz="1800" dirty="0"/>
                <a:t> and </a:t>
              </a:r>
              <a:r>
                <a:rPr lang="en-US" altLang="ru-RU" sz="1800" dirty="0"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ru-RU" sz="1800" dirty="0"/>
                <a:t> N</a:t>
              </a:r>
              <a:r>
                <a:rPr lang="en-US" altLang="ru-RU" sz="1800" baseline="30000" dirty="0"/>
                <a:t>-1</a:t>
              </a:r>
              <a:r>
                <a:rPr lang="en-US" altLang="ru-RU" sz="1800" dirty="0"/>
                <a:t>) s-wave </a:t>
              </a:r>
              <a:r>
                <a:rPr lang="en-US" altLang="ru-RU" sz="1800" dirty="0">
                  <a:latin typeface="Symbol" pitchFamily="18" charset="2"/>
                  <a:sym typeface="Symbol" pitchFamily="18" charset="2"/>
                </a:rPr>
                <a:t></a:t>
              </a:r>
              <a:r>
                <a:rPr lang="en-US" altLang="ru-RU" sz="1800" dirty="0"/>
                <a:t> N interaction and </a:t>
              </a:r>
              <a:r>
                <a:rPr lang="en-US" altLang="ru-RU" sz="1800" dirty="0">
                  <a:latin typeface="Symbol" pitchFamily="18" charset="2"/>
                  <a:sym typeface="Symbol" pitchFamily="18" charset="2"/>
                </a:rPr>
                <a:t></a:t>
              </a:r>
              <a:r>
                <a:rPr lang="en-US" altLang="ru-RU" sz="1800" dirty="0"/>
                <a:t> scattering``</a:t>
              </a:r>
            </a:p>
          </p:txBody>
        </p:sp>
        <p:sp>
          <p:nvSpPr>
            <p:cNvPr id="64530" name="Line 6"/>
            <p:cNvSpPr>
              <a:spLocks noChangeShapeType="1"/>
            </p:cNvSpPr>
            <p:nvPr/>
          </p:nvSpPr>
          <p:spPr bwMode="auto">
            <a:xfrm>
              <a:off x="4848" y="3140"/>
              <a:ext cx="0" cy="26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15" name="Group 7"/>
          <p:cNvGrpSpPr>
            <a:grpSpLocks/>
          </p:cNvGrpSpPr>
          <p:nvPr/>
        </p:nvGrpSpPr>
        <p:grpSpPr bwMode="auto">
          <a:xfrm>
            <a:off x="-504" y="509587"/>
            <a:ext cx="8279353" cy="6124576"/>
            <a:chOff x="-12" y="-967"/>
            <a:chExt cx="5139" cy="3858"/>
          </a:xfrm>
        </p:grpSpPr>
        <p:grpSp>
          <p:nvGrpSpPr>
            <p:cNvPr id="64522" name="Group 8"/>
            <p:cNvGrpSpPr>
              <a:grpSpLocks/>
            </p:cNvGrpSpPr>
            <p:nvPr/>
          </p:nvGrpSpPr>
          <p:grpSpPr bwMode="auto">
            <a:xfrm>
              <a:off x="49" y="-967"/>
              <a:ext cx="5078" cy="3834"/>
              <a:chOff x="49" y="-967"/>
              <a:chExt cx="5078" cy="3834"/>
            </a:xfrm>
          </p:grpSpPr>
          <p:pic>
            <p:nvPicPr>
              <p:cNvPr id="64524" name="Picture 9" descr="TP_tmp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-967"/>
                <a:ext cx="3176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525" name="Picture 10" descr="TP_t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" y="2414"/>
                <a:ext cx="230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526" name="Picture 11" descr="TP_tmp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8" y="2531"/>
                <a:ext cx="135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4523" name="Rectangle 12"/>
            <p:cNvSpPr>
              <a:spLocks noChangeArrowheads="1"/>
            </p:cNvSpPr>
            <p:nvPr/>
          </p:nvSpPr>
          <p:spPr bwMode="auto">
            <a:xfrm>
              <a:off x="-12" y="2699"/>
              <a:ext cx="37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dirty="0"/>
                <a:t>Part of the interaction involving </a:t>
              </a:r>
              <a:r>
                <a:rPr lang="en-US" altLang="ru-RU" sz="1400" dirty="0"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ru-RU" sz="1400" dirty="0"/>
                <a:t> isobar is  analogously constructed:</a:t>
              </a:r>
            </a:p>
          </p:txBody>
        </p:sp>
      </p:grpSp>
      <p:sp>
        <p:nvSpPr>
          <p:cNvPr id="64516" name="Rectangle 15"/>
          <p:cNvSpPr>
            <a:spLocks noChangeArrowheads="1"/>
          </p:cNvSpPr>
          <p:nvPr/>
        </p:nvSpPr>
        <p:spPr bwMode="auto">
          <a:xfrm>
            <a:off x="272912" y="1196752"/>
            <a:ext cx="8823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explicit nucleon-nucleon hole and Delta-nucleon hole degrees of freedom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64517" name="Text Box 16"/>
          <p:cNvSpPr txBox="1">
            <a:spLocks noChangeArrowheads="1"/>
          </p:cNvSpPr>
          <p:nvPr/>
        </p:nvSpPr>
        <p:spPr bwMode="auto">
          <a:xfrm>
            <a:off x="5632450" y="503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64518" name="Line 17"/>
          <p:cNvSpPr>
            <a:spLocks noChangeShapeType="1"/>
          </p:cNvSpPr>
          <p:nvPr/>
        </p:nvSpPr>
        <p:spPr bwMode="auto">
          <a:xfrm>
            <a:off x="7190087" y="5644355"/>
            <a:ext cx="0" cy="373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9" name="Text Box 18"/>
          <p:cNvSpPr txBox="1">
            <a:spLocks noChangeArrowheads="1"/>
          </p:cNvSpPr>
          <p:nvPr/>
        </p:nvSpPr>
        <p:spPr bwMode="auto">
          <a:xfrm>
            <a:off x="7358921" y="5510212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small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pic>
        <p:nvPicPr>
          <p:cNvPr id="64520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" y="3271043"/>
            <a:ext cx="56515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1" name="Text Box 20"/>
          <p:cNvSpPr txBox="1">
            <a:spLocks noChangeArrowheads="1"/>
          </p:cNvSpPr>
          <p:nvPr/>
        </p:nvSpPr>
        <p:spPr bwMode="auto">
          <a:xfrm>
            <a:off x="2242123" y="44700"/>
            <a:ext cx="4637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0000"/>
                </a:solidFill>
              </a:rPr>
              <a:t>Fermi liquid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theory of nuclear matter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5248" y="4058166"/>
            <a:ext cx="432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they are expanded in Legendre </a:t>
            </a:r>
            <a:r>
              <a:rPr lang="en-US" dirty="0" err="1" smtClean="0"/>
              <a:t>polinomials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9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78050"/>
            <a:ext cx="4471988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6372225" y="2854325"/>
            <a:ext cx="2686050" cy="825500"/>
            <a:chOff x="4014" y="1434"/>
            <a:chExt cx="1692" cy="520"/>
          </a:xfrm>
        </p:grpSpPr>
        <p:sp>
          <p:nvSpPr>
            <p:cNvPr id="65556" name="Text Box 4"/>
            <p:cNvSpPr txBox="1">
              <a:spLocks noChangeArrowheads="1"/>
            </p:cNvSpPr>
            <p:nvPr/>
          </p:nvSpPr>
          <p:spPr bwMode="auto">
            <a:xfrm>
              <a:off x="4422" y="1434"/>
              <a:ext cx="1284" cy="52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/>
                <a:t>full pion propagator: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/>
                <a:t>enhancement of the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/>
                <a:t>amplitude</a:t>
              </a:r>
            </a:p>
          </p:txBody>
        </p:sp>
        <p:sp>
          <p:nvSpPr>
            <p:cNvPr id="65557" name="Line 5"/>
            <p:cNvSpPr>
              <a:spLocks noChangeShapeType="1"/>
            </p:cNvSpPr>
            <p:nvPr/>
          </p:nvSpPr>
          <p:spPr bwMode="auto">
            <a:xfrm flipH="1">
              <a:off x="4014" y="1570"/>
              <a:ext cx="4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540" name="Group 6"/>
          <p:cNvGrpSpPr>
            <a:grpSpLocks/>
          </p:cNvGrpSpPr>
          <p:nvPr/>
        </p:nvGrpSpPr>
        <p:grpSpPr bwMode="auto">
          <a:xfrm>
            <a:off x="6300788" y="3502025"/>
            <a:ext cx="2592387" cy="869950"/>
            <a:chOff x="3969" y="1842"/>
            <a:chExt cx="1500" cy="548"/>
          </a:xfrm>
        </p:grpSpPr>
        <p:sp>
          <p:nvSpPr>
            <p:cNvPr id="65554" name="Text Box 7"/>
            <p:cNvSpPr txBox="1">
              <a:spLocks noChangeArrowheads="1"/>
            </p:cNvSpPr>
            <p:nvPr/>
          </p:nvSpPr>
          <p:spPr bwMode="auto">
            <a:xfrm>
              <a:off x="4513" y="2024"/>
              <a:ext cx="956" cy="36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/>
                <a:t>dressed vertex: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/>
                <a:t>suppression</a:t>
              </a:r>
            </a:p>
          </p:txBody>
        </p:sp>
        <p:sp>
          <p:nvSpPr>
            <p:cNvPr id="65555" name="Freeform 8"/>
            <p:cNvSpPr>
              <a:spLocks/>
            </p:cNvSpPr>
            <p:nvPr/>
          </p:nvSpPr>
          <p:spPr bwMode="auto">
            <a:xfrm>
              <a:off x="3969" y="1842"/>
              <a:ext cx="544" cy="318"/>
            </a:xfrm>
            <a:custGeom>
              <a:avLst/>
              <a:gdLst>
                <a:gd name="T0" fmla="*/ 544 w 544"/>
                <a:gd name="T1" fmla="*/ 318 h 318"/>
                <a:gd name="T2" fmla="*/ 0 w 544"/>
                <a:gd name="T3" fmla="*/ 318 h 318"/>
                <a:gd name="T4" fmla="*/ 0 w 544"/>
                <a:gd name="T5" fmla="*/ 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4" h="318">
                  <a:moveTo>
                    <a:pt x="544" y="318"/>
                  </a:moveTo>
                  <a:lnTo>
                    <a:pt x="0" y="318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41" name="Rectangle 9"/>
          <p:cNvSpPr>
            <a:spLocks noChangeArrowheads="1"/>
          </p:cNvSpPr>
          <p:nvPr/>
        </p:nvSpPr>
        <p:spPr bwMode="auto">
          <a:xfrm>
            <a:off x="3276600" y="3092450"/>
            <a:ext cx="2374900" cy="9350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3324225" y="4868863"/>
            <a:ext cx="5819775" cy="3365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>
                <a:solidFill>
                  <a:srgbClr val="990000"/>
                </a:solidFill>
              </a:rPr>
              <a:t>Poles yield zero-sound modes in scalar and spin channels</a:t>
            </a:r>
          </a:p>
        </p:txBody>
      </p:sp>
      <p:sp>
        <p:nvSpPr>
          <p:cNvPr id="65543" name="Line 11"/>
          <p:cNvSpPr>
            <a:spLocks noChangeShapeType="1"/>
          </p:cNvSpPr>
          <p:nvPr/>
        </p:nvSpPr>
        <p:spPr bwMode="auto">
          <a:xfrm flipV="1">
            <a:off x="4500563" y="4076700"/>
            <a:ext cx="0" cy="792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4" name="Rectangle 1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tx2"/>
                </a:solidFill>
              </a:rPr>
              <a:t>Low energy excitations in nuclear Fermi liquid (Landau-Migdal approach)</a:t>
            </a: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3994150" y="1557338"/>
            <a:ext cx="514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based on a separation of long and short scales</a:t>
            </a:r>
            <a:endParaRPr lang="ru-RU" altLang="ru-RU" sz="1800"/>
          </a:p>
        </p:txBody>
      </p:sp>
      <p:sp>
        <p:nvSpPr>
          <p:cNvPr id="65546" name="Text Box 14"/>
          <p:cNvSpPr txBox="1">
            <a:spLocks noChangeArrowheads="1"/>
          </p:cNvSpPr>
          <p:nvPr/>
        </p:nvSpPr>
        <p:spPr bwMode="auto">
          <a:xfrm>
            <a:off x="376238" y="1576388"/>
            <a:ext cx="311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8000"/>
                </a:solidFill>
              </a:rPr>
              <a:t>Re-summed NN interaction</a:t>
            </a:r>
          </a:p>
        </p:txBody>
      </p:sp>
      <p:sp>
        <p:nvSpPr>
          <p:cNvPr id="65547" name="Text Box 15"/>
          <p:cNvSpPr txBox="1">
            <a:spLocks noChangeArrowheads="1"/>
          </p:cNvSpPr>
          <p:nvPr/>
        </p:nvSpPr>
        <p:spPr bwMode="auto">
          <a:xfrm>
            <a:off x="179388" y="4652963"/>
            <a:ext cx="2879725" cy="1190625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Landau-Migdal parameters of short-range interaction are extracted from atomic nuclei</a:t>
            </a:r>
            <a:endParaRPr lang="ru-RU" altLang="ru-RU" sz="1800"/>
          </a:p>
        </p:txBody>
      </p:sp>
      <p:sp>
        <p:nvSpPr>
          <p:cNvPr id="65548" name="Text Box 16"/>
          <p:cNvSpPr txBox="1">
            <a:spLocks noChangeArrowheads="1"/>
          </p:cNvSpPr>
          <p:nvPr/>
        </p:nvSpPr>
        <p:spPr bwMode="auto">
          <a:xfrm>
            <a:off x="179388" y="6308725"/>
            <a:ext cx="864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65549" name="Text Box 17"/>
          <p:cNvSpPr txBox="1">
            <a:spLocks noChangeArrowheads="1"/>
          </p:cNvSpPr>
          <p:nvPr/>
        </p:nvSpPr>
        <p:spPr bwMode="auto">
          <a:xfrm>
            <a:off x="5487988" y="52482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known phenomena in Fermi liquid</a:t>
            </a:r>
          </a:p>
        </p:txBody>
      </p:sp>
      <p:sp>
        <p:nvSpPr>
          <p:cNvPr id="65550" name="Freeform 18"/>
          <p:cNvSpPr>
            <a:spLocks/>
          </p:cNvSpPr>
          <p:nvPr/>
        </p:nvSpPr>
        <p:spPr bwMode="auto">
          <a:xfrm>
            <a:off x="1979613" y="3789363"/>
            <a:ext cx="2160587" cy="863600"/>
          </a:xfrm>
          <a:custGeom>
            <a:avLst/>
            <a:gdLst>
              <a:gd name="T0" fmla="*/ 0 w 1361"/>
              <a:gd name="T1" fmla="*/ 2147483647 h 544"/>
              <a:gd name="T2" fmla="*/ 0 w 1361"/>
              <a:gd name="T3" fmla="*/ 2147483647 h 544"/>
              <a:gd name="T4" fmla="*/ 2147483647 w 1361"/>
              <a:gd name="T5" fmla="*/ 2147483647 h 544"/>
              <a:gd name="T6" fmla="*/ 2147483647 w 1361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1" h="544">
                <a:moveTo>
                  <a:pt x="0" y="544"/>
                </a:moveTo>
                <a:lnTo>
                  <a:pt x="0" y="363"/>
                </a:lnTo>
                <a:lnTo>
                  <a:pt x="1361" y="363"/>
                </a:lnTo>
                <a:lnTo>
                  <a:pt x="1361" y="0"/>
                </a:lnTo>
              </a:path>
            </a:pathLst>
          </a:custGeom>
          <a:noFill/>
          <a:ln w="38100" cmpd="sng">
            <a:solidFill>
              <a:srgbClr val="FF99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1" name="Text Box 19"/>
          <p:cNvSpPr txBox="1">
            <a:spLocks noChangeArrowheads="1"/>
          </p:cNvSpPr>
          <p:nvPr/>
        </p:nvSpPr>
        <p:spPr bwMode="auto">
          <a:xfrm>
            <a:off x="5608638" y="4365625"/>
            <a:ext cx="3535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/>
              <a:t>Similar to Debye screening in plasma</a:t>
            </a:r>
            <a:endParaRPr lang="ru-RU" altLang="ru-RU" sz="1600"/>
          </a:p>
        </p:txBody>
      </p:sp>
      <p:sp>
        <p:nvSpPr>
          <p:cNvPr id="65552" name="Text Box 20"/>
          <p:cNvSpPr txBox="1">
            <a:spLocks noChangeArrowheads="1"/>
          </p:cNvSpPr>
          <p:nvPr/>
        </p:nvSpPr>
        <p:spPr bwMode="auto">
          <a:xfrm>
            <a:off x="447675" y="1960563"/>
            <a:ext cx="3063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/>
              <a:t>provided short-scale interaction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/>
              <a:t>can be reduced to the local one</a:t>
            </a:r>
            <a:endParaRPr lang="ru-RU" altLang="ru-RU" sz="1600"/>
          </a:p>
        </p:txBody>
      </p:sp>
      <p:sp>
        <p:nvSpPr>
          <p:cNvPr id="65553" name="Text Box 21"/>
          <p:cNvSpPr txBox="1">
            <a:spLocks noChangeArrowheads="1"/>
          </p:cNvSpPr>
          <p:nvPr/>
        </p:nvSpPr>
        <p:spPr bwMode="auto">
          <a:xfrm>
            <a:off x="85725" y="6114634"/>
            <a:ext cx="9058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see </a:t>
            </a:r>
            <a:r>
              <a:rPr lang="en-US" altLang="ru-RU" sz="1600" dirty="0" err="1" smtClean="0"/>
              <a:t>Migdal,Saperstein,Troitsky</a:t>
            </a:r>
            <a:r>
              <a:rPr lang="en-US" altLang="ru-RU" sz="1600" dirty="0" smtClean="0"/>
              <a:t>, D.V., </a:t>
            </a:r>
            <a:r>
              <a:rPr lang="en-US" altLang="ru-RU" sz="1600" dirty="0" err="1"/>
              <a:t>Phys.Rep</a:t>
            </a:r>
            <a:r>
              <a:rPr lang="en-US" altLang="ru-RU" sz="1600" dirty="0"/>
              <a:t>. </a:t>
            </a:r>
            <a:r>
              <a:rPr lang="en-US" altLang="ru-RU" sz="1600" b="1" dirty="0" smtClean="0"/>
              <a:t>192</a:t>
            </a:r>
            <a:r>
              <a:rPr lang="en-US" altLang="ru-RU" sz="1600" dirty="0" smtClean="0"/>
              <a:t> (1990) 179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4168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0"/>
            <a:ext cx="9055958" cy="46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066800"/>
            <a:ext cx="44323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724518"/>
            <a:ext cx="1092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711819"/>
            <a:ext cx="1323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609600"/>
            <a:ext cx="382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u="sng" dirty="0" smtClean="0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Neutral pion  propagator</a:t>
            </a:r>
            <a:r>
              <a:rPr lang="en-GB" altLang="en-US" dirty="0" smtClean="0">
                <a:latin typeface="Times New Roman" pitchFamily="18" charset="0"/>
                <a:cs typeface="Arial" charset="0"/>
              </a:rPr>
              <a:t>  for </a:t>
            </a:r>
            <a:endParaRPr lang="en-US" alt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3568" y="1988484"/>
            <a:ext cx="3134191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00CC"/>
                </a:solidFill>
                <a:cs typeface="Arial" charset="0"/>
              </a:rPr>
              <a:t>Effective pion gap squared</a:t>
            </a:r>
            <a:endParaRPr lang="en-US" alt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8679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0" y="2438400"/>
            <a:ext cx="44196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00600" y="2640013"/>
            <a:ext cx="3078163" cy="5810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charset="0"/>
              </a:rPr>
              <a:t>reconstruction of pion spectrum </a:t>
            </a:r>
          </a:p>
          <a:p>
            <a:pPr eaLnBrk="1" hangingPunct="1"/>
            <a:r>
              <a:rPr lang="en-US" altLang="en-US" sz="1600" dirty="0">
                <a:cs typeface="Arial" charset="0"/>
              </a:rPr>
              <a:t>on top of the pion condensate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800600" y="4011613"/>
            <a:ext cx="3659832" cy="1004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cs typeface="Arial" charset="0"/>
              </a:rPr>
              <a:t>If LM </a:t>
            </a:r>
            <a:r>
              <a:rPr lang="en-US" altLang="en-US" sz="1600" dirty="0">
                <a:cs typeface="Arial" charset="0"/>
              </a:rPr>
              <a:t>parameters increase with density </a:t>
            </a:r>
          </a:p>
          <a:p>
            <a:pPr algn="ctr" eaLnBrk="1" hangingPunct="1"/>
            <a:r>
              <a:rPr lang="en-US" altLang="en-US" sz="1600" dirty="0" smtClean="0">
                <a:cs typeface="Arial" charset="0"/>
              </a:rPr>
              <a:t>-- saturation </a:t>
            </a:r>
            <a:r>
              <a:rPr lang="en-US" altLang="en-US" sz="1600" dirty="0">
                <a:cs typeface="Arial" charset="0"/>
              </a:rPr>
              <a:t>of pion </a:t>
            </a:r>
            <a:r>
              <a:rPr lang="en-US" altLang="en-US" sz="1600" dirty="0" smtClean="0">
                <a:cs typeface="Arial" charset="0"/>
              </a:rPr>
              <a:t>softening and</a:t>
            </a:r>
            <a:endParaRPr lang="en-US" altLang="en-US" sz="1600" dirty="0">
              <a:cs typeface="Arial" charset="0"/>
            </a:endParaRPr>
          </a:p>
          <a:p>
            <a:pPr algn="ctr" eaLnBrk="1" hangingPunct="1"/>
            <a:r>
              <a:rPr lang="en-US" altLang="en-US" sz="1400" b="1" dirty="0">
                <a:cs typeface="Arial" charset="0"/>
              </a:rPr>
              <a:t>no pion condensate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800600" y="5179438"/>
            <a:ext cx="3206327" cy="5847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charset="0"/>
              </a:rPr>
              <a:t>amplitude of the pion </a:t>
            </a:r>
            <a:r>
              <a:rPr lang="en-US" altLang="en-US" sz="1600" dirty="0" smtClean="0">
                <a:cs typeface="Arial" charset="0"/>
              </a:rPr>
              <a:t>condensate</a:t>
            </a:r>
          </a:p>
          <a:p>
            <a:pPr eaLnBrk="1" hangingPunct="1"/>
            <a:r>
              <a:rPr lang="en-US" altLang="en-US" sz="1600" dirty="0" smtClean="0">
                <a:cs typeface="Arial" charset="0"/>
              </a:rPr>
              <a:t>(liquid-crystal or solid) , e.g.</a:t>
            </a:r>
            <a:endParaRPr lang="en-US" altLang="en-US" sz="1600" dirty="0">
              <a:cs typeface="Arial" charset="0"/>
            </a:endParaRPr>
          </a:p>
        </p:txBody>
      </p:sp>
      <p:pic>
        <p:nvPicPr>
          <p:cNvPr id="28683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1732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2700" y="1773040"/>
            <a:ext cx="5233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 </a:t>
            </a:r>
            <a:r>
              <a:rPr lang="en-US" sz="2000" b="1" baseline="-25000" dirty="0" smtClean="0"/>
              <a:t>c </a:t>
            </a:r>
            <a:r>
              <a:rPr lang="el-GR" sz="2000" b="1" baseline="30000" dirty="0" smtClean="0"/>
              <a:t>π</a:t>
            </a:r>
            <a:r>
              <a:rPr lang="en-US" sz="2000" b="1" dirty="0" smtClean="0"/>
              <a:t>&gt;n&gt; n </a:t>
            </a:r>
            <a:r>
              <a:rPr lang="en-US" sz="2000" b="1" baseline="-25000" dirty="0" smtClean="0"/>
              <a:t>c1</a:t>
            </a:r>
            <a:r>
              <a:rPr lang="en-US" sz="2000" b="1" dirty="0" smtClean="0"/>
              <a:t> nuclear glass, or liquid phase </a:t>
            </a:r>
          </a:p>
          <a:p>
            <a:r>
              <a:rPr lang="en-US" sz="2000" b="1" dirty="0" smtClean="0"/>
              <a:t>of pion cond., </a:t>
            </a:r>
            <a:r>
              <a:rPr lang="en-US" sz="2000" dirty="0" smtClean="0"/>
              <a:t>cf. D.V. </a:t>
            </a:r>
            <a:r>
              <a:rPr lang="en-US" sz="2000" dirty="0" err="1" smtClean="0"/>
              <a:t>Nucl</a:t>
            </a:r>
            <a:r>
              <a:rPr lang="en-US" sz="2000" dirty="0" smtClean="0"/>
              <a:t>. Phys.</a:t>
            </a:r>
            <a:r>
              <a:rPr lang="en-US" sz="2000" b="1" dirty="0" smtClean="0"/>
              <a:t>A555</a:t>
            </a:r>
            <a:r>
              <a:rPr lang="en-US" sz="2000" dirty="0" smtClean="0"/>
              <a:t>(1993) 293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1371" y="64304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 </a:t>
            </a:r>
            <a:r>
              <a:rPr lang="en-US" b="1" baseline="-25000" dirty="0"/>
              <a:t>c </a:t>
            </a:r>
            <a:r>
              <a:rPr lang="el-GR" b="1" baseline="30000" dirty="0"/>
              <a:t>π</a:t>
            </a:r>
            <a:r>
              <a:rPr lang="en-US" b="1" dirty="0"/>
              <a:t>&gt;n&gt; n </a:t>
            </a:r>
            <a:r>
              <a:rPr lang="en-US" b="1" baseline="-25000" dirty="0"/>
              <a:t>c1</a:t>
            </a:r>
            <a:r>
              <a:rPr lang="en-US" b="1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7" y="5875338"/>
            <a:ext cx="3419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2353191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1732"/>
            <a:ext cx="4648200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43200" y="5715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990033"/>
                </a:solidFill>
              </a:rPr>
              <a:t>“pion gap”</a:t>
            </a:r>
            <a:endParaRPr lang="en-US" altLang="ru-RU">
              <a:solidFill>
                <a:srgbClr val="990033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724400" y="2438400"/>
            <a:ext cx="356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i="1">
                <a:latin typeface="Times New Roman" pitchFamily="18" charset="0"/>
              </a:rPr>
              <a:t>pion propagator has a complex pole </a:t>
            </a:r>
            <a:endParaRPr lang="en-US" altLang="ru-RU" i="1">
              <a:latin typeface="Times New Roman" pitchFamily="18" charset="0"/>
            </a:endParaRPr>
          </a:p>
        </p:txBody>
      </p:sp>
      <p:pic>
        <p:nvPicPr>
          <p:cNvPr id="4097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469988" y="531820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/>
              <a:t>when </a:t>
            </a:r>
            <a:endParaRPr lang="en-US" altLang="ru-RU" dirty="0"/>
          </a:p>
        </p:txBody>
      </p:sp>
      <p:pic>
        <p:nvPicPr>
          <p:cNvPr id="40972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21" y="5366308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029450" y="58039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0000CC"/>
                </a:solidFill>
              </a:rPr>
              <a:t>pion condensation</a:t>
            </a:r>
            <a:endParaRPr lang="en-US" altLang="ru-RU">
              <a:solidFill>
                <a:srgbClr val="0000CC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819650" y="598805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276850" y="58054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990033"/>
                </a:solidFill>
              </a:rPr>
              <a:t>instability</a:t>
            </a:r>
            <a:endParaRPr lang="en-US" altLang="ru-RU">
              <a:solidFill>
                <a:srgbClr val="990033"/>
              </a:solidFill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496050" y="6015038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0" y="685800"/>
            <a:ext cx="4927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1600" dirty="0" err="1" smtClean="0">
                <a:solidFill>
                  <a:schemeClr val="tx1"/>
                </a:solidFill>
              </a:rPr>
              <a:t>Migdal,Saperstein,Troitsky,D.V</a:t>
            </a:r>
            <a:r>
              <a:rPr lang="en-GB" altLang="ru-RU" sz="1600" dirty="0" smtClean="0">
                <a:solidFill>
                  <a:schemeClr val="tx1"/>
                </a:solidFill>
              </a:rPr>
              <a:t>.,  </a:t>
            </a:r>
            <a:r>
              <a:rPr lang="en-GB" altLang="ru-RU" sz="1600" dirty="0">
                <a:solidFill>
                  <a:schemeClr val="tx1"/>
                </a:solidFill>
              </a:rPr>
              <a:t>Phys. Rept. 192 (1990) </a:t>
            </a:r>
            <a:endParaRPr lang="en-US" altLang="ru-RU" sz="1600" dirty="0">
              <a:solidFill>
                <a:schemeClr val="tx1"/>
              </a:solidFill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971800"/>
            <a:ext cx="318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2090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0981" name="Picture 2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40386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895624" y="3429000"/>
            <a:ext cx="660152" cy="63664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smtClean="0">
                <a:solidFill>
                  <a:schemeClr val="tx2"/>
                </a:solidFill>
              </a:rPr>
              <a:t>Pion softening  in  </a:t>
            </a:r>
            <a:r>
              <a:rPr lang="en-US" sz="2800" b="1" dirty="0">
                <a:solidFill>
                  <a:schemeClr val="tx2"/>
                </a:solidFill>
              </a:rPr>
              <a:t>dense </a:t>
            </a:r>
            <a:r>
              <a:rPr lang="en-US" sz="2800" b="1" dirty="0" smtClean="0">
                <a:solidFill>
                  <a:schemeClr val="tx2"/>
                </a:solidFill>
              </a:rPr>
              <a:t>baryonic </a:t>
            </a:r>
            <a:r>
              <a:rPr lang="en-US" sz="2800" b="1" dirty="0">
                <a:solidFill>
                  <a:schemeClr val="tx2"/>
                </a:solidFill>
              </a:rPr>
              <a:t>matter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0141" y="533404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n&gt;n </a:t>
            </a:r>
            <a:r>
              <a:rPr lang="en-US" baseline="-25000" dirty="0" smtClean="0"/>
              <a:t>c</a:t>
            </a:r>
            <a:r>
              <a:rPr lang="en-US" dirty="0" smtClean="0"/>
              <a:t>~1.5-3 n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702888" y="1980422"/>
            <a:ext cx="377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Pion </a:t>
            </a:r>
            <a:r>
              <a:rPr lang="en-US" b="1" dirty="0" err="1" smtClean="0">
                <a:solidFill>
                  <a:srgbClr val="FF0000"/>
                </a:solidFill>
              </a:rPr>
              <a:t>sectrum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iso</a:t>
            </a:r>
            <a:r>
              <a:rPr lang="en-US" b="1" dirty="0" smtClean="0">
                <a:solidFill>
                  <a:srgbClr val="FF0000"/>
                </a:solidFill>
              </a:rPr>
              <a:t>-symmetric matter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304800" y="1538288"/>
            <a:ext cx="222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6600"/>
                </a:solidFill>
              </a:rPr>
              <a:t>Symmetry energy</a:t>
            </a:r>
            <a:r>
              <a:rPr lang="en-US" altLang="ru-RU" sz="1800"/>
              <a:t>: </a:t>
            </a: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304800" y="3048000"/>
            <a:ext cx="22621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993300"/>
                </a:solidFill>
              </a:rPr>
              <a:t>Electron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993300"/>
                </a:solidFill>
              </a:rPr>
              <a:t>(ultrarel. Fermi gas)</a:t>
            </a:r>
            <a:r>
              <a:rPr lang="en-US" altLang="ru-RU" sz="1800"/>
              <a:t>:</a:t>
            </a:r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304800" y="22098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6666"/>
                </a:solidFill>
              </a:rPr>
              <a:t>Electroneutrality</a:t>
            </a:r>
            <a:r>
              <a:rPr lang="en-US" altLang="ru-RU" sz="1800"/>
              <a:t>:</a:t>
            </a: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52400" y="44338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Energy minimization:</a:t>
            </a:r>
          </a:p>
        </p:txBody>
      </p:sp>
      <p:pic>
        <p:nvPicPr>
          <p:cNvPr id="10246" name="Picture 2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50053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30"/>
          <p:cNvSpPr txBox="1">
            <a:spLocks noChangeArrowheads="1"/>
          </p:cNvSpPr>
          <p:nvPr/>
        </p:nvSpPr>
        <p:spPr bwMode="auto">
          <a:xfrm>
            <a:off x="228600" y="838200"/>
            <a:ext cx="6096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Composition is determined by the minimum of energy</a:t>
            </a:r>
          </a:p>
        </p:txBody>
      </p:sp>
      <p:sp>
        <p:nvSpPr>
          <p:cNvPr id="10248" name="Line 33"/>
          <p:cNvSpPr>
            <a:spLocks noChangeShapeType="1"/>
          </p:cNvSpPr>
          <p:nvPr/>
        </p:nvSpPr>
        <p:spPr bwMode="auto">
          <a:xfrm>
            <a:off x="4648200" y="175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Text Box 34"/>
          <p:cNvSpPr txBox="1">
            <a:spLocks noChangeArrowheads="1"/>
          </p:cNvSpPr>
          <p:nvPr/>
        </p:nvSpPr>
        <p:spPr bwMode="auto">
          <a:xfrm>
            <a:off x="5181600" y="1538288"/>
            <a:ext cx="389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i="1">
                <a:latin typeface="Times New Roman" pitchFamily="18" charset="0"/>
              </a:rPr>
              <a:t>It is favorable to have some protons.</a:t>
            </a:r>
          </a:p>
        </p:txBody>
      </p:sp>
      <p:pic>
        <p:nvPicPr>
          <p:cNvPr id="10250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825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Line 36"/>
          <p:cNvSpPr>
            <a:spLocks noChangeShapeType="1"/>
          </p:cNvSpPr>
          <p:nvPr/>
        </p:nvSpPr>
        <p:spPr bwMode="auto">
          <a:xfrm>
            <a:off x="45720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Text Box 37"/>
          <p:cNvSpPr txBox="1">
            <a:spLocks noChangeArrowheads="1"/>
          </p:cNvSpPr>
          <p:nvPr/>
        </p:nvSpPr>
        <p:spPr bwMode="auto">
          <a:xfrm>
            <a:off x="5165725" y="2147888"/>
            <a:ext cx="358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i="1">
                <a:latin typeface="Times New Roman" pitchFamily="18" charset="0"/>
              </a:rPr>
              <a:t>There will be also some electrons</a:t>
            </a:r>
          </a:p>
        </p:txBody>
      </p:sp>
      <p:pic>
        <p:nvPicPr>
          <p:cNvPr id="10253" name="Picture 3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170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4" name="Line 39"/>
          <p:cNvSpPr>
            <a:spLocks noChangeShapeType="1"/>
          </p:cNvSpPr>
          <p:nvPr/>
        </p:nvSpPr>
        <p:spPr bwMode="auto">
          <a:xfrm>
            <a:off x="4572000" y="3871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Text Box 40"/>
          <p:cNvSpPr txBox="1">
            <a:spLocks noChangeArrowheads="1"/>
          </p:cNvSpPr>
          <p:nvPr/>
        </p:nvSpPr>
        <p:spPr bwMode="auto">
          <a:xfrm>
            <a:off x="5165725" y="3657600"/>
            <a:ext cx="326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i="1">
                <a:latin typeface="Times New Roman" pitchFamily="18" charset="0"/>
              </a:rPr>
              <a:t>Electron energy increases fast</a:t>
            </a:r>
          </a:p>
        </p:txBody>
      </p:sp>
      <p:sp>
        <p:nvSpPr>
          <p:cNvPr id="10256" name="Text Box 41"/>
          <p:cNvSpPr txBox="1">
            <a:spLocks noChangeArrowheads="1"/>
          </p:cNvSpPr>
          <p:nvPr/>
        </p:nvSpPr>
        <p:spPr bwMode="auto">
          <a:xfrm>
            <a:off x="2438400" y="4419600"/>
            <a:ext cx="653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i="1">
                <a:latin typeface="Times New Roman" pitchFamily="18" charset="0"/>
              </a:rPr>
              <a:t>Mainly neutrons and small admixture of protons and electrons</a:t>
            </a:r>
          </a:p>
        </p:txBody>
      </p:sp>
      <p:grpSp>
        <p:nvGrpSpPr>
          <p:cNvPr id="10257" name="Group 54"/>
          <p:cNvGrpSpPr>
            <a:grpSpLocks/>
          </p:cNvGrpSpPr>
          <p:nvPr/>
        </p:nvGrpSpPr>
        <p:grpSpPr bwMode="auto">
          <a:xfrm>
            <a:off x="3657600" y="5029200"/>
            <a:ext cx="1828800" cy="1555750"/>
            <a:chOff x="768" y="3024"/>
            <a:chExt cx="1152" cy="980"/>
          </a:xfrm>
        </p:grpSpPr>
        <p:sp>
          <p:nvSpPr>
            <p:cNvPr id="10259" name="Text Box 47"/>
            <p:cNvSpPr txBox="1">
              <a:spLocks noChangeArrowheads="1"/>
            </p:cNvSpPr>
            <p:nvPr/>
          </p:nvSpPr>
          <p:spPr bwMode="auto">
            <a:xfrm>
              <a:off x="864" y="377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n</a:t>
              </a:r>
            </a:p>
          </p:txBody>
        </p:sp>
        <p:sp>
          <p:nvSpPr>
            <p:cNvPr id="10260" name="Text Box 48"/>
            <p:cNvSpPr txBox="1">
              <a:spLocks noChangeArrowheads="1"/>
            </p:cNvSpPr>
            <p:nvPr/>
          </p:nvSpPr>
          <p:spPr bwMode="auto">
            <a:xfrm>
              <a:off x="1248" y="377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p</a:t>
              </a:r>
            </a:p>
          </p:txBody>
        </p:sp>
        <p:grpSp>
          <p:nvGrpSpPr>
            <p:cNvPr id="10261" name="Group 53"/>
            <p:cNvGrpSpPr>
              <a:grpSpLocks/>
            </p:cNvGrpSpPr>
            <p:nvPr/>
          </p:nvGrpSpPr>
          <p:grpSpPr bwMode="auto">
            <a:xfrm>
              <a:off x="768" y="3024"/>
              <a:ext cx="1152" cy="768"/>
              <a:chOff x="768" y="3024"/>
              <a:chExt cx="1152" cy="768"/>
            </a:xfrm>
          </p:grpSpPr>
          <p:sp>
            <p:nvSpPr>
              <p:cNvPr id="10263" name="Rectangle 44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240" cy="76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0264" name="Rectangle 45"/>
              <p:cNvSpPr>
                <a:spLocks noChangeArrowheads="1"/>
              </p:cNvSpPr>
              <p:nvPr/>
            </p:nvSpPr>
            <p:spPr bwMode="auto">
              <a:xfrm>
                <a:off x="1200" y="3696"/>
                <a:ext cx="240" cy="9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0265" name="Line 46"/>
              <p:cNvSpPr>
                <a:spLocks noChangeShapeType="1"/>
              </p:cNvSpPr>
              <p:nvPr/>
            </p:nvSpPr>
            <p:spPr bwMode="auto">
              <a:xfrm>
                <a:off x="768" y="37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Rectangle 51"/>
              <p:cNvSpPr>
                <a:spLocks noChangeArrowheads="1"/>
              </p:cNvSpPr>
              <p:nvPr/>
            </p:nvSpPr>
            <p:spPr bwMode="auto">
              <a:xfrm>
                <a:off x="1584" y="3696"/>
                <a:ext cx="240" cy="9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0262" name="Text Box 52"/>
            <p:cNvSpPr txBox="1">
              <a:spLocks noChangeArrowheads="1"/>
            </p:cNvSpPr>
            <p:nvPr/>
          </p:nvSpPr>
          <p:spPr bwMode="auto">
            <a:xfrm>
              <a:off x="1622" y="377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e</a:t>
              </a:r>
            </a:p>
          </p:txBody>
        </p:sp>
      </p:grpSp>
      <p:pic>
        <p:nvPicPr>
          <p:cNvPr id="10258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5541963"/>
            <a:ext cx="3683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0" y="836613"/>
            <a:ext cx="9144000" cy="3529012"/>
            <a:chOff x="-23" y="527"/>
            <a:chExt cx="5806" cy="2224"/>
          </a:xfrm>
        </p:grpSpPr>
        <p:grpSp>
          <p:nvGrpSpPr>
            <p:cNvPr id="70667" name="Group 4"/>
            <p:cNvGrpSpPr>
              <a:grpSpLocks/>
            </p:cNvGrpSpPr>
            <p:nvPr/>
          </p:nvGrpSpPr>
          <p:grpSpPr bwMode="auto">
            <a:xfrm>
              <a:off x="-23" y="527"/>
              <a:ext cx="5806" cy="2224"/>
              <a:chOff x="-23" y="1071"/>
              <a:chExt cx="5806" cy="2224"/>
            </a:xfrm>
          </p:grpSpPr>
          <p:pic>
            <p:nvPicPr>
              <p:cNvPr id="70679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" y="1344"/>
                <a:ext cx="2087" cy="1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680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1344"/>
                <a:ext cx="2177" cy="19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681" name="Picture 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" y="1344"/>
                <a:ext cx="1754" cy="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682" name="Picture 8" descr="TP_tmp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1117"/>
                <a:ext cx="49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683" name="Picture 9" descr="TP_tmp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1071"/>
                <a:ext cx="9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684" name="Picture 10" descr="TP_tmp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1071"/>
                <a:ext cx="49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0668" name="Picture 11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071"/>
              <a:ext cx="23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69" name="Picture 12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432"/>
              <a:ext cx="24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70" name="Line 13"/>
            <p:cNvSpPr>
              <a:spLocks noChangeShapeType="1"/>
            </p:cNvSpPr>
            <p:nvPr/>
          </p:nvSpPr>
          <p:spPr bwMode="auto">
            <a:xfrm flipH="1" flipV="1">
              <a:off x="385" y="1162"/>
              <a:ext cx="363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Line 14"/>
            <p:cNvSpPr>
              <a:spLocks noChangeShapeType="1"/>
            </p:cNvSpPr>
            <p:nvPr/>
          </p:nvSpPr>
          <p:spPr bwMode="auto">
            <a:xfrm flipH="1">
              <a:off x="657" y="1253"/>
              <a:ext cx="91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72" name="Line 15"/>
            <p:cNvSpPr>
              <a:spLocks noChangeShapeType="1"/>
            </p:cNvSpPr>
            <p:nvPr/>
          </p:nvSpPr>
          <p:spPr bwMode="auto">
            <a:xfrm flipH="1" flipV="1">
              <a:off x="657" y="2160"/>
              <a:ext cx="182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73" name="Line 16"/>
            <p:cNvSpPr>
              <a:spLocks noChangeShapeType="1"/>
            </p:cNvSpPr>
            <p:nvPr/>
          </p:nvSpPr>
          <p:spPr bwMode="auto">
            <a:xfrm flipH="1">
              <a:off x="476" y="2432"/>
              <a:ext cx="363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70674" name="Picture 17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568"/>
              <a:ext cx="68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75" name="Picture 18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1905"/>
              <a:ext cx="82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76" name="Oval 19"/>
            <p:cNvSpPr>
              <a:spLocks noChangeArrowheads="1"/>
            </p:cNvSpPr>
            <p:nvPr/>
          </p:nvSpPr>
          <p:spPr bwMode="auto">
            <a:xfrm>
              <a:off x="5148" y="2011"/>
              <a:ext cx="91" cy="90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0000"/>
                </a:solidFill>
              </a:endParaRPr>
            </a:p>
          </p:txBody>
        </p:sp>
        <p:pic>
          <p:nvPicPr>
            <p:cNvPr id="70677" name="Picture 20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" y="2356"/>
              <a:ext cx="131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78" name="Freeform 21"/>
            <p:cNvSpPr>
              <a:spLocks/>
            </p:cNvSpPr>
            <p:nvPr/>
          </p:nvSpPr>
          <p:spPr bwMode="auto">
            <a:xfrm>
              <a:off x="5239" y="2070"/>
              <a:ext cx="370" cy="317"/>
            </a:xfrm>
            <a:custGeom>
              <a:avLst/>
              <a:gdLst>
                <a:gd name="T0" fmla="*/ 0 w 370"/>
                <a:gd name="T1" fmla="*/ 317 h 317"/>
                <a:gd name="T2" fmla="*/ 363 w 370"/>
                <a:gd name="T3" fmla="*/ 91 h 317"/>
                <a:gd name="T4" fmla="*/ 45 w 370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0" h="317">
                  <a:moveTo>
                    <a:pt x="0" y="317"/>
                  </a:moveTo>
                  <a:cubicBezTo>
                    <a:pt x="178" y="230"/>
                    <a:pt x="356" y="144"/>
                    <a:pt x="363" y="91"/>
                  </a:cubicBezTo>
                  <a:cubicBezTo>
                    <a:pt x="370" y="38"/>
                    <a:pt x="98" y="15"/>
                    <a:pt x="45" y="0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0659" name="Picture 2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50657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Text Box 23"/>
          <p:cNvSpPr txBox="1">
            <a:spLocks noChangeArrowheads="1"/>
          </p:cNvSpPr>
          <p:nvPr/>
        </p:nvSpPr>
        <p:spPr bwMode="auto">
          <a:xfrm>
            <a:off x="4355977" y="4292600"/>
            <a:ext cx="49594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 smtClean="0"/>
              <a:t>Migdal,Markin,Mishustin</a:t>
            </a:r>
            <a:r>
              <a:rPr lang="en-US" altLang="ru-RU" sz="1800" dirty="0"/>
              <a:t>,</a:t>
            </a:r>
            <a:r>
              <a:rPr lang="ru-RU" altLang="ru-RU" sz="1800" dirty="0"/>
              <a:t> </a:t>
            </a:r>
            <a:r>
              <a:rPr lang="en-US" altLang="ru-RU" sz="1800" dirty="0"/>
              <a:t>JETP </a:t>
            </a:r>
            <a:r>
              <a:rPr lang="en-US" altLang="ru-RU" sz="1800" b="1" dirty="0" smtClean="0"/>
              <a:t>39</a:t>
            </a:r>
            <a:r>
              <a:rPr lang="en-US" altLang="ru-RU" sz="1800" dirty="0" smtClean="0"/>
              <a:t> (1974) 212</a:t>
            </a:r>
            <a:r>
              <a:rPr lang="en-US" altLang="ru-RU" sz="1400" dirty="0" smtClean="0"/>
              <a:t>.</a:t>
            </a:r>
            <a:endParaRPr lang="en-US" altLang="ru-RU" sz="1400" dirty="0"/>
          </a:p>
        </p:txBody>
      </p:sp>
      <p:sp>
        <p:nvSpPr>
          <p:cNvPr id="70661" name="Text Box 24"/>
          <p:cNvSpPr txBox="1">
            <a:spLocks noChangeArrowheads="1"/>
          </p:cNvSpPr>
          <p:nvPr/>
        </p:nvSpPr>
        <p:spPr bwMode="auto">
          <a:xfrm>
            <a:off x="401584" y="5523415"/>
            <a:ext cx="8430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/>
              <a:t>variational</a:t>
            </a:r>
            <a:r>
              <a:rPr lang="en-US" altLang="ru-RU" sz="1800" dirty="0"/>
              <a:t> calculations [</a:t>
            </a:r>
            <a:r>
              <a:rPr lang="en-US" altLang="ru-RU" sz="1800" dirty="0" err="1"/>
              <a:t>Akmal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Pandharipande</a:t>
            </a:r>
            <a:r>
              <a:rPr lang="en-US" altLang="ru-RU" sz="1800" dirty="0"/>
              <a:t>, Ravenhall, PR</a:t>
            </a:r>
            <a:r>
              <a:rPr lang="en-US" altLang="ru-RU" sz="1800" b="1" dirty="0"/>
              <a:t>C58</a:t>
            </a:r>
            <a:r>
              <a:rPr lang="en-US" altLang="ru-RU" sz="1800" dirty="0"/>
              <a:t> (1998</a:t>
            </a:r>
            <a:r>
              <a:rPr lang="en-US" altLang="ru-RU" sz="1800" dirty="0" smtClean="0"/>
              <a:t>) 1804]:</a:t>
            </a:r>
            <a:endParaRPr lang="en-US" altLang="ru-RU" sz="1800" dirty="0"/>
          </a:p>
        </p:txBody>
      </p:sp>
      <p:pic>
        <p:nvPicPr>
          <p:cNvPr id="70663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237288"/>
            <a:ext cx="5081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5" name="Text Box 28"/>
          <p:cNvSpPr txBox="1">
            <a:spLocks noChangeArrowheads="1"/>
          </p:cNvSpPr>
          <p:nvPr/>
        </p:nvSpPr>
        <p:spPr bwMode="auto">
          <a:xfrm>
            <a:off x="187980" y="6165850"/>
            <a:ext cx="2704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neutral pion condensate</a:t>
            </a:r>
            <a:r>
              <a:rPr lang="en-US" altLang="ru-RU" sz="1600" dirty="0"/>
              <a:t>:</a:t>
            </a:r>
          </a:p>
        </p:txBody>
      </p:sp>
      <p:sp>
        <p:nvSpPr>
          <p:cNvPr id="70666" name="Text Box 29"/>
          <p:cNvSpPr txBox="1">
            <a:spLocks noChangeArrowheads="1"/>
          </p:cNvSpPr>
          <p:nvPr/>
        </p:nvSpPr>
        <p:spPr bwMode="auto">
          <a:xfrm>
            <a:off x="0" y="63500"/>
            <a:ext cx="1041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FF0000"/>
                </a:solidFill>
              </a:rPr>
              <a:t>Charged pion spectra in neutron matter and pion condensation</a:t>
            </a:r>
            <a:endParaRPr lang="ru-RU" altLang="ru-RU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93775"/>
          </a:xfrm>
        </p:spPr>
        <p:txBody>
          <a:bodyPr/>
          <a:lstStyle/>
          <a:p>
            <a:r>
              <a:rPr lang="en-US" altLang="ru-RU" sz="4000">
                <a:solidFill>
                  <a:srgbClr val="008000"/>
                </a:solidFill>
              </a:rPr>
              <a:t>Antikaon spectra in nuclear matter</a:t>
            </a:r>
            <a:endParaRPr lang="ru-RU" altLang="ru-RU" sz="4000">
              <a:solidFill>
                <a:srgbClr val="008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" y="1275649"/>
            <a:ext cx="91440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7313" y="5876029"/>
            <a:ext cx="806323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Possibility of S and/or P wave </a:t>
            </a:r>
            <a:r>
              <a:rPr lang="en-US" altLang="ru-RU" dirty="0" err="1"/>
              <a:t>antikaon</a:t>
            </a:r>
            <a:r>
              <a:rPr lang="en-US" altLang="ru-RU" dirty="0"/>
              <a:t> condensation in dense </a:t>
            </a:r>
            <a:r>
              <a:rPr lang="en-US" altLang="ru-RU" dirty="0" smtClean="0"/>
              <a:t>neutron star  </a:t>
            </a:r>
            <a:r>
              <a:rPr lang="en-US" altLang="ru-RU" dirty="0"/>
              <a:t>interiors </a:t>
            </a:r>
            <a:endParaRPr lang="ru-RU" altLang="ru-RU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1" y="6242741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Kolomeitsev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Kampfer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D.V., </a:t>
            </a:r>
            <a:r>
              <a:rPr lang="en-US" dirty="0" err="1" smtClean="0">
                <a:solidFill>
                  <a:schemeClr val="tx1"/>
                </a:solidFill>
              </a:rPr>
              <a:t>Nucl</a:t>
            </a:r>
            <a:r>
              <a:rPr lang="en-US" dirty="0" smtClean="0">
                <a:solidFill>
                  <a:schemeClr val="tx1"/>
                </a:solidFill>
              </a:rPr>
              <a:t>. Phys. </a:t>
            </a:r>
            <a:r>
              <a:rPr lang="en-US" b="1" dirty="0"/>
              <a:t>A588 </a:t>
            </a:r>
            <a:r>
              <a:rPr lang="en-US" dirty="0"/>
              <a:t>(1995) 889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Int.J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da-DK" dirty="0" smtClean="0">
                <a:solidFill>
                  <a:schemeClr val="tx1"/>
                </a:solidFill>
              </a:rPr>
              <a:t>Mod.Phys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b="1" dirty="0" smtClean="0">
                <a:solidFill>
                  <a:schemeClr val="tx1"/>
                </a:solidFill>
              </a:rPr>
              <a:t>E5</a:t>
            </a:r>
            <a:r>
              <a:rPr lang="da-DK" dirty="0" smtClean="0">
                <a:solidFill>
                  <a:schemeClr val="tx1"/>
                </a:solidFill>
              </a:rPr>
              <a:t> (1996),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err="1">
                <a:solidFill>
                  <a:schemeClr val="tx1"/>
                </a:solidFill>
              </a:rPr>
              <a:t>Kolomeitsev</a:t>
            </a:r>
            <a:r>
              <a:rPr lang="en-US" altLang="ru-RU" dirty="0">
                <a:solidFill>
                  <a:schemeClr val="tx1"/>
                </a:solidFill>
              </a:rPr>
              <a:t>, D.V. PRC</a:t>
            </a:r>
            <a:r>
              <a:rPr lang="en-US" altLang="ru-RU" b="1" dirty="0">
                <a:solidFill>
                  <a:schemeClr val="tx1"/>
                </a:solidFill>
              </a:rPr>
              <a:t>68</a:t>
            </a:r>
            <a:r>
              <a:rPr lang="en-US" altLang="ru-RU" dirty="0">
                <a:solidFill>
                  <a:schemeClr val="tx1"/>
                </a:solidFill>
              </a:rPr>
              <a:t> (2003</a:t>
            </a:r>
            <a:r>
              <a:rPr lang="en-US" altLang="ru-RU" dirty="0" smtClean="0">
                <a:solidFill>
                  <a:schemeClr val="tx1"/>
                </a:solidFill>
              </a:rPr>
              <a:t>) </a:t>
            </a:r>
            <a:r>
              <a:rPr lang="ru-RU" dirty="0"/>
              <a:t>015803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11638" y="3979703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dirty="0">
                <a:solidFill>
                  <a:schemeClr val="accent2"/>
                </a:solidFill>
              </a:rPr>
              <a:t>K</a:t>
            </a:r>
            <a:r>
              <a:rPr lang="en-US" altLang="ru-RU" b="1" baseline="30000" dirty="0">
                <a:solidFill>
                  <a:schemeClr val="accent2"/>
                </a:solidFill>
              </a:rPr>
              <a:t>- </a:t>
            </a:r>
            <a:r>
              <a:rPr lang="en-US" altLang="ru-RU" sz="2000" b="1" baseline="30000" dirty="0">
                <a:solidFill>
                  <a:schemeClr val="accent2"/>
                </a:solidFill>
              </a:rPr>
              <a:t>have short mean free path and radiate from freeze out</a:t>
            </a:r>
            <a:endParaRPr lang="ru-RU" altLang="ru-RU" sz="2000" b="1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0300"/>
            <a:ext cx="7848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4495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1905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dirty="0"/>
              <a:t>n&gt;</a:t>
            </a:r>
            <a:r>
              <a:rPr lang="en-US" altLang="ru-RU" dirty="0" err="1"/>
              <a:t>n</a:t>
            </a:r>
            <a:r>
              <a:rPr lang="en-US" altLang="ru-RU" baseline="-25000" dirty="0" err="1"/>
              <a:t>c</a:t>
            </a:r>
            <a:r>
              <a:rPr lang="en-US" altLang="ru-RU" dirty="0"/>
              <a:t>, </a:t>
            </a:r>
            <a:r>
              <a:rPr lang="en-US" altLang="ru-RU" dirty="0">
                <a:latin typeface="Symbol" pitchFamily="18" charset="2"/>
              </a:rPr>
              <a:t>l</a:t>
            </a:r>
            <a:r>
              <a:rPr lang="en-US" altLang="ru-RU" dirty="0"/>
              <a:t> is in-medium effective  pion self-interaction.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601912" y="2590800"/>
            <a:ext cx="6542087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rgbClr val="990000"/>
                </a:solidFill>
              </a:rPr>
              <a:t>Superconductivity of </a:t>
            </a:r>
            <a:r>
              <a:rPr lang="el-GR" altLang="ru-RU" dirty="0" smtClean="0">
                <a:solidFill>
                  <a:srgbClr val="990000"/>
                </a:solidFill>
              </a:rPr>
              <a:t>π</a:t>
            </a:r>
            <a:r>
              <a:rPr lang="en-US" altLang="ru-RU" baseline="30000" dirty="0" smtClean="0">
                <a:solidFill>
                  <a:srgbClr val="990000"/>
                </a:solidFill>
              </a:rPr>
              <a:t>- </a:t>
            </a:r>
            <a:r>
              <a:rPr lang="en-US" altLang="ru-RU" dirty="0" smtClean="0">
                <a:solidFill>
                  <a:srgbClr val="990000"/>
                </a:solidFill>
              </a:rPr>
              <a:t>condensate and vortices-slabs (</a:t>
            </a:r>
            <a:r>
              <a:rPr lang="en-US" altLang="ru-RU" b="1" dirty="0" smtClean="0">
                <a:solidFill>
                  <a:srgbClr val="990000"/>
                </a:solidFill>
              </a:rPr>
              <a:t>k, H</a:t>
            </a:r>
            <a:r>
              <a:rPr lang="en-US" altLang="ru-RU" dirty="0" smtClean="0">
                <a:solidFill>
                  <a:srgbClr val="990000"/>
                </a:solidFill>
              </a:rPr>
              <a:t>-plane) in magnetic field, </a:t>
            </a:r>
            <a:r>
              <a:rPr lang="en-US" altLang="ru-RU" b="1" dirty="0" smtClean="0">
                <a:solidFill>
                  <a:srgbClr val="FF0000"/>
                </a:solidFill>
              </a:rPr>
              <a:t>H</a:t>
            </a:r>
            <a:r>
              <a:rPr lang="en-US" altLang="ru-RU" b="1" baseline="-25000" dirty="0" smtClean="0">
                <a:solidFill>
                  <a:srgbClr val="FF0000"/>
                </a:solidFill>
              </a:rPr>
              <a:t>c2</a:t>
            </a:r>
            <a:r>
              <a:rPr lang="en-US" altLang="ru-RU" b="1" dirty="0" smtClean="0">
                <a:solidFill>
                  <a:srgbClr val="FF0000"/>
                </a:solidFill>
              </a:rPr>
              <a:t> ~ p</a:t>
            </a:r>
            <a:r>
              <a:rPr lang="en-US" altLang="ru-RU" b="1" baseline="-25000" dirty="0" smtClean="0">
                <a:solidFill>
                  <a:srgbClr val="FF0000"/>
                </a:solidFill>
              </a:rPr>
              <a:t>Fn</a:t>
            </a:r>
            <a:r>
              <a:rPr lang="en-US" altLang="ru-RU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ru-RU" b="1" dirty="0" smtClean="0">
                <a:solidFill>
                  <a:srgbClr val="FF0000"/>
                </a:solidFill>
              </a:rPr>
              <a:t>/e ~ 10 </a:t>
            </a:r>
            <a:r>
              <a:rPr lang="en-US" altLang="ru-RU" b="1" baseline="30000" dirty="0" smtClean="0">
                <a:solidFill>
                  <a:srgbClr val="FF0000"/>
                </a:solidFill>
              </a:rPr>
              <a:t>19</a:t>
            </a:r>
            <a:r>
              <a:rPr lang="en-US" altLang="ru-RU" b="1" dirty="0" smtClean="0">
                <a:solidFill>
                  <a:srgbClr val="FF0000"/>
                </a:solidFill>
              </a:rPr>
              <a:t> G , </a:t>
            </a:r>
            <a:r>
              <a:rPr lang="en-US" altLang="ru-RU" dirty="0" smtClean="0"/>
              <a:t>[D.V., </a:t>
            </a:r>
            <a:r>
              <a:rPr lang="en-US" altLang="ru-RU" dirty="0" err="1"/>
              <a:t>A</a:t>
            </a:r>
            <a:r>
              <a:rPr lang="en-US" altLang="ru-RU" dirty="0" err="1" smtClean="0"/>
              <a:t>nisimov</a:t>
            </a:r>
            <a:r>
              <a:rPr lang="en-US" altLang="ru-RU" dirty="0" smtClean="0"/>
              <a:t>, </a:t>
            </a:r>
            <a:r>
              <a:rPr lang="en-US" dirty="0" err="1" smtClean="0"/>
              <a:t>Sov.Phys.JETP</a:t>
            </a:r>
            <a:r>
              <a:rPr lang="en-US" dirty="0" smtClean="0"/>
              <a:t> </a:t>
            </a:r>
            <a:r>
              <a:rPr lang="en-US" b="1" dirty="0"/>
              <a:t>51</a:t>
            </a:r>
            <a:r>
              <a:rPr lang="en-US" dirty="0"/>
              <a:t> (1980) </a:t>
            </a:r>
            <a:r>
              <a:rPr lang="en-US" dirty="0" smtClean="0"/>
              <a:t>13] </a:t>
            </a:r>
            <a:r>
              <a:rPr lang="en-US" smtClean="0"/>
              <a:t>, also  </a:t>
            </a:r>
            <a:r>
              <a:rPr lang="en-US" dirty="0" smtClean="0"/>
              <a:t>estimated H in HIC at ~GeV/A as 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ru-RU" b="1">
                <a:solidFill>
                  <a:srgbClr val="FF0000"/>
                </a:solidFill>
              </a:rPr>
              <a:t>~ 10 </a:t>
            </a:r>
            <a:r>
              <a:rPr lang="en-US" altLang="ru-RU" b="1" baseline="30000" smtClean="0">
                <a:solidFill>
                  <a:srgbClr val="FF0000"/>
                </a:solidFill>
              </a:rPr>
              <a:t>17</a:t>
            </a:r>
            <a:r>
              <a:rPr lang="en-US" altLang="ru-RU" b="1" smtClean="0">
                <a:solidFill>
                  <a:srgbClr val="FF0000"/>
                </a:solidFill>
              </a:rPr>
              <a:t> -10 </a:t>
            </a:r>
            <a:r>
              <a:rPr lang="en-US" altLang="ru-RU" b="1" baseline="30000" dirty="0" smtClean="0">
                <a:solidFill>
                  <a:srgbClr val="FF0000"/>
                </a:solidFill>
              </a:rPr>
              <a:t>18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ru-RU" b="1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 </a:t>
            </a:r>
            <a:endParaRPr lang="en-US" altLang="ru-RU" dirty="0" smtClean="0"/>
          </a:p>
          <a:p>
            <a:endParaRPr lang="en-US" altLang="ru-RU" dirty="0" smtClean="0">
              <a:solidFill>
                <a:srgbClr val="990000"/>
              </a:solidFill>
            </a:endParaRPr>
          </a:p>
          <a:p>
            <a:r>
              <a:rPr lang="en-US" altLang="ru-RU" dirty="0" smtClean="0">
                <a:solidFill>
                  <a:srgbClr val="990000"/>
                </a:solidFill>
              </a:rPr>
              <a:t>strong </a:t>
            </a:r>
            <a:r>
              <a:rPr lang="en-US" altLang="ru-RU" dirty="0">
                <a:solidFill>
                  <a:srgbClr val="990000"/>
                </a:solidFill>
              </a:rPr>
              <a:t>glitches, strong NS </a:t>
            </a:r>
            <a:r>
              <a:rPr lang="en-US" altLang="ru-RU" dirty="0" smtClean="0">
                <a:solidFill>
                  <a:srgbClr val="990000"/>
                </a:solidFill>
              </a:rPr>
              <a:t>kicks</a:t>
            </a:r>
            <a:endParaRPr lang="en-US" altLang="ru-RU" u="sng" dirty="0" smtClean="0">
              <a:solidFill>
                <a:srgbClr val="FF0000"/>
              </a:solidFill>
            </a:endParaRPr>
          </a:p>
          <a:p>
            <a:endParaRPr lang="en-US" altLang="ru-RU" u="sng" dirty="0">
              <a:solidFill>
                <a:srgbClr val="FF0000"/>
              </a:solidFill>
            </a:endParaRPr>
          </a:p>
          <a:p>
            <a:r>
              <a:rPr lang="en-US" altLang="ru-RU" u="sng" dirty="0" smtClean="0">
                <a:solidFill>
                  <a:srgbClr val="FF0000"/>
                </a:solidFill>
              </a:rPr>
              <a:t>possibility </a:t>
            </a:r>
            <a:r>
              <a:rPr lang="en-US" altLang="ru-RU" u="sng" dirty="0">
                <a:solidFill>
                  <a:srgbClr val="FF0000"/>
                </a:solidFill>
              </a:rPr>
              <a:t>of the Van-der-Waals </a:t>
            </a:r>
            <a:r>
              <a:rPr lang="en-US" altLang="ru-RU" u="sng" dirty="0" smtClean="0">
                <a:solidFill>
                  <a:srgbClr val="FF0000"/>
                </a:solidFill>
              </a:rPr>
              <a:t> </a:t>
            </a:r>
            <a:r>
              <a:rPr lang="en-US" altLang="ru-RU" u="sng" dirty="0">
                <a:solidFill>
                  <a:srgbClr val="FF0000"/>
                </a:solidFill>
              </a:rPr>
              <a:t>of </a:t>
            </a:r>
            <a:r>
              <a:rPr lang="en-US" altLang="ru-RU" u="sng" dirty="0" smtClean="0">
                <a:solidFill>
                  <a:srgbClr val="FF0000"/>
                </a:solidFill>
              </a:rPr>
              <a:t>EOS</a:t>
            </a:r>
            <a:r>
              <a:rPr lang="en-US" altLang="ru-RU" dirty="0">
                <a:solidFill>
                  <a:srgbClr val="FF0000"/>
                </a:solidFill>
              </a:rPr>
              <a:t>:</a:t>
            </a:r>
          </a:p>
          <a:p>
            <a:endParaRPr lang="en-US" altLang="ru-RU" dirty="0">
              <a:solidFill>
                <a:srgbClr val="FF0000"/>
              </a:solidFill>
            </a:endParaRPr>
          </a:p>
          <a:p>
            <a:r>
              <a:rPr lang="en-US" altLang="ru-RU" dirty="0">
                <a:solidFill>
                  <a:srgbClr val="990000"/>
                </a:solidFill>
              </a:rPr>
              <a:t>consequences for supernova explosions: </a:t>
            </a:r>
          </a:p>
          <a:p>
            <a:r>
              <a:rPr lang="en-US" altLang="ru-RU" dirty="0">
                <a:solidFill>
                  <a:srgbClr val="990000"/>
                </a:solidFill>
              </a:rPr>
              <a:t>                                                         blowing off part of matter, </a:t>
            </a:r>
          </a:p>
          <a:p>
            <a:r>
              <a:rPr lang="en-US" altLang="ru-RU" sz="1600" dirty="0"/>
              <a:t>[</a:t>
            </a:r>
            <a:r>
              <a:rPr lang="en-US" altLang="ru-RU" sz="1600" dirty="0" err="1"/>
              <a:t>Migdal</a:t>
            </a:r>
            <a:r>
              <a:rPr lang="en-US" altLang="ru-RU" sz="1600" dirty="0"/>
              <a:t>, </a:t>
            </a:r>
            <a:r>
              <a:rPr lang="en-US" altLang="ru-RU" sz="1600" dirty="0" err="1"/>
              <a:t>Chernoutsan</a:t>
            </a:r>
            <a:r>
              <a:rPr lang="en-US" altLang="ru-RU" sz="1600" dirty="0"/>
              <a:t>, </a:t>
            </a:r>
            <a:r>
              <a:rPr lang="en-US" altLang="ru-RU" sz="1600" dirty="0" err="1"/>
              <a:t>Mishustin</a:t>
            </a:r>
            <a:r>
              <a:rPr lang="en-US" altLang="ru-RU" sz="1600" dirty="0"/>
              <a:t>, Phys. Lett. </a:t>
            </a:r>
            <a:r>
              <a:rPr lang="en-US" altLang="ru-RU" sz="1600" b="1" dirty="0"/>
              <a:t>B83</a:t>
            </a:r>
            <a:r>
              <a:rPr lang="en-US" altLang="ru-RU" sz="1600" dirty="0"/>
              <a:t> (1979)]</a:t>
            </a:r>
          </a:p>
          <a:p>
            <a:endParaRPr lang="en-US" altLang="ru-RU" sz="1600" dirty="0"/>
          </a:p>
          <a:p>
            <a:r>
              <a:rPr lang="en-US" altLang="ru-RU" dirty="0">
                <a:solidFill>
                  <a:srgbClr val="990000"/>
                </a:solidFill>
              </a:rPr>
              <a:t>second neutrino burst</a:t>
            </a:r>
            <a:r>
              <a:rPr lang="en-US" altLang="ru-RU" dirty="0"/>
              <a:t> </a:t>
            </a:r>
            <a:r>
              <a:rPr lang="en-US" altLang="ru-RU" dirty="0" smtClean="0"/>
              <a:t> </a:t>
            </a:r>
            <a:r>
              <a:rPr lang="en-US" altLang="ru-RU" sz="1600" dirty="0" smtClean="0"/>
              <a:t>[</a:t>
            </a:r>
            <a:r>
              <a:rPr lang="en-US" altLang="ru-RU" sz="1600" dirty="0" err="1"/>
              <a:t>Haubold</a:t>
            </a:r>
            <a:r>
              <a:rPr lang="en-US" altLang="ru-RU" sz="1600" dirty="0"/>
              <a:t>, </a:t>
            </a:r>
            <a:r>
              <a:rPr lang="en-US" altLang="ru-RU" sz="1600" dirty="0" err="1"/>
              <a:t>Kampfer</a:t>
            </a:r>
            <a:r>
              <a:rPr lang="en-US" altLang="ru-RU" sz="1600" dirty="0"/>
              <a:t>, </a:t>
            </a:r>
            <a:r>
              <a:rPr lang="en-US" altLang="ru-RU" sz="1600" dirty="0" err="1" smtClean="0"/>
              <a:t>Senatorov</a:t>
            </a:r>
            <a:r>
              <a:rPr lang="en-US" altLang="ru-RU" sz="1600" dirty="0" smtClean="0"/>
              <a:t>, D.V., </a:t>
            </a:r>
            <a:r>
              <a:rPr lang="en-US" altLang="ru-RU" sz="1600" dirty="0"/>
              <a:t>AA </a:t>
            </a:r>
            <a:r>
              <a:rPr lang="en-US" altLang="ru-RU" sz="1600" b="1" dirty="0"/>
              <a:t>191</a:t>
            </a:r>
            <a:r>
              <a:rPr lang="en-US" altLang="ru-RU" sz="1600" dirty="0"/>
              <a:t> (1988)] </a:t>
            </a:r>
          </a:p>
          <a:p>
            <a:endParaRPr lang="en-US" altLang="ru-RU" sz="1300" dirty="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1800" y="618363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dirty="0" smtClean="0">
                <a:latin typeface="Times New Roman" pitchFamily="18" charset="0"/>
              </a:rPr>
              <a:t>Cf. </a:t>
            </a:r>
            <a:r>
              <a:rPr lang="en-US" altLang="ru-RU" sz="1600" dirty="0" err="1" smtClean="0">
                <a:latin typeface="Times New Roman" pitchFamily="18" charset="0"/>
              </a:rPr>
              <a:t>Migdal</a:t>
            </a:r>
            <a:r>
              <a:rPr lang="en-US" altLang="ru-RU" sz="1600" dirty="0">
                <a:latin typeface="Times New Roman" pitchFamily="18" charset="0"/>
              </a:rPr>
              <a:t>, </a:t>
            </a:r>
            <a:r>
              <a:rPr lang="en-US" altLang="ru-RU" sz="1600" dirty="0" err="1">
                <a:latin typeface="Times New Roman" pitchFamily="18" charset="0"/>
              </a:rPr>
              <a:t>Rev.Mod</a:t>
            </a:r>
            <a:r>
              <a:rPr lang="en-US" altLang="ru-RU" sz="1600" dirty="0">
                <a:latin typeface="Times New Roman" pitchFamily="18" charset="0"/>
              </a:rPr>
              <a:t>. Phys. </a:t>
            </a:r>
            <a:r>
              <a:rPr lang="en-US" altLang="ru-RU" sz="1600" b="1" dirty="0">
                <a:latin typeface="Times New Roman" pitchFamily="18" charset="0"/>
              </a:rPr>
              <a:t>50</a:t>
            </a:r>
            <a:r>
              <a:rPr lang="en-US" altLang="ru-RU" sz="1600" dirty="0">
                <a:latin typeface="Times New Roman" pitchFamily="18" charset="0"/>
              </a:rPr>
              <a:t> (</a:t>
            </a:r>
            <a:r>
              <a:rPr lang="en-US" altLang="ru-RU" sz="1600" dirty="0" smtClean="0">
                <a:latin typeface="Times New Roman" pitchFamily="18" charset="0"/>
              </a:rPr>
              <a:t>1978)107, </a:t>
            </a:r>
            <a:r>
              <a:rPr lang="en-US" altLang="ru-RU" sz="1600" dirty="0" err="1">
                <a:latin typeface="Times New Roman" pitchFamily="18" charset="0"/>
              </a:rPr>
              <a:t>Migdal</a:t>
            </a:r>
            <a:r>
              <a:rPr lang="en-US" altLang="ru-RU" sz="1600" dirty="0">
                <a:latin typeface="Times New Roman" pitchFamily="18" charset="0"/>
              </a:rPr>
              <a:t>, </a:t>
            </a:r>
            <a:r>
              <a:rPr lang="en-US" altLang="ru-RU" sz="1600" dirty="0" err="1" smtClean="0">
                <a:latin typeface="Times New Roman" pitchFamily="18" charset="0"/>
              </a:rPr>
              <a:t>Saperstein,Troitsky</a:t>
            </a:r>
            <a:r>
              <a:rPr lang="en-US" altLang="ru-RU" sz="1600" dirty="0">
                <a:latin typeface="Times New Roman" pitchFamily="18" charset="0"/>
              </a:rPr>
              <a:t>, </a:t>
            </a:r>
            <a:r>
              <a:rPr lang="en-US" altLang="ru-RU" sz="1600" dirty="0" smtClean="0">
                <a:latin typeface="Times New Roman" pitchFamily="18" charset="0"/>
              </a:rPr>
              <a:t>D.V., </a:t>
            </a:r>
            <a:r>
              <a:rPr lang="en-US" altLang="ru-RU" sz="1600" dirty="0">
                <a:latin typeface="Times New Roman" pitchFamily="18" charset="0"/>
              </a:rPr>
              <a:t>Phys. Rept. </a:t>
            </a:r>
            <a:r>
              <a:rPr lang="en-US" altLang="ru-RU" sz="1600" b="1" dirty="0">
                <a:latin typeface="Times New Roman" pitchFamily="18" charset="0"/>
              </a:rPr>
              <a:t>192</a:t>
            </a:r>
            <a:r>
              <a:rPr lang="en-US" altLang="ru-RU" sz="1600" dirty="0">
                <a:latin typeface="Times New Roman" pitchFamily="18" charset="0"/>
              </a:rPr>
              <a:t> (1990</a:t>
            </a:r>
            <a:r>
              <a:rPr lang="en-US" altLang="ru-RU" sz="1600" dirty="0" smtClean="0">
                <a:latin typeface="Times New Roman" pitchFamily="18" charset="0"/>
              </a:rPr>
              <a:t>) 179</a:t>
            </a:r>
            <a:endParaRPr lang="en-US" altLang="ru-RU" sz="1600" dirty="0">
              <a:latin typeface="Times New Roman" pitchFamily="18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17525" y="1817688"/>
            <a:ext cx="6175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[</a:t>
            </a:r>
            <a:r>
              <a:rPr lang="en-US" altLang="ru-RU" sz="2200" i="1">
                <a:latin typeface="Times New Roman" pitchFamily="18" charset="0"/>
              </a:rPr>
              <a:t>m</a:t>
            </a:r>
            <a:r>
              <a:rPr lang="en-US" altLang="ru-RU" sz="2200" i="1" baseline="-25000">
                <a:latin typeface="Symbol" pitchFamily="18" charset="2"/>
              </a:rPr>
              <a:t>p</a:t>
            </a:r>
            <a:r>
              <a:rPr lang="en-US" altLang="ru-RU"/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705" y="184284"/>
            <a:ext cx="7595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Energy gain due to pion/kaon condensation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1843" y="2251580"/>
            <a:ext cx="219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Consequences for NS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617478" y="43113"/>
            <a:ext cx="41404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3200" b="1" dirty="0">
                <a:solidFill>
                  <a:srgbClr val="3366CC"/>
                </a:solidFill>
              </a:rPr>
              <a:t>Stability of Fermi liquid</a:t>
            </a:r>
            <a:endParaRPr lang="en-US" altLang="ru-RU" sz="3200" b="1" dirty="0">
              <a:solidFill>
                <a:srgbClr val="3366CC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11150" y="609600"/>
            <a:ext cx="4835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i="1" dirty="0" err="1" smtClean="0">
                <a:latin typeface="Times New Roman" pitchFamily="18" charset="0"/>
              </a:rPr>
              <a:t>Pomeranchuk</a:t>
            </a:r>
            <a:r>
              <a:rPr lang="en-US" altLang="ru-RU" i="1" dirty="0">
                <a:latin typeface="Times New Roman" pitchFamily="18" charset="0"/>
              </a:rPr>
              <a:t>, Soviet Phys. JETP </a:t>
            </a:r>
            <a:r>
              <a:rPr lang="en-US" altLang="ru-RU" b="1" i="1" dirty="0">
                <a:latin typeface="Times New Roman" pitchFamily="18" charset="0"/>
              </a:rPr>
              <a:t>35</a:t>
            </a:r>
            <a:r>
              <a:rPr lang="en-US" altLang="ru-RU" i="1" dirty="0">
                <a:latin typeface="Times New Roman" pitchFamily="18" charset="0"/>
              </a:rPr>
              <a:t> (1958) 524.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62255" y="1157411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/>
              <a:t>For the scalar channel</a:t>
            </a:r>
            <a:endParaRPr lang="en-US" altLang="ru-RU" dirty="0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824676" y="1078070"/>
            <a:ext cx="4449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0000FF"/>
                </a:solidFill>
              </a:rPr>
              <a:t>0</a:t>
            </a:r>
            <a:r>
              <a:rPr lang="en-GB" altLang="ru-RU" baseline="30000" dirty="0">
                <a:solidFill>
                  <a:srgbClr val="0000FF"/>
                </a:solidFill>
              </a:rPr>
              <a:t>th</a:t>
            </a:r>
            <a:r>
              <a:rPr lang="en-GB" altLang="ru-RU" dirty="0">
                <a:solidFill>
                  <a:srgbClr val="0000FF"/>
                </a:solidFill>
              </a:rPr>
              <a:t> harmonics of the scalar Landau parameter</a:t>
            </a:r>
          </a:p>
          <a:p>
            <a:r>
              <a:rPr lang="en-GB" altLang="ru-RU" dirty="0" smtClean="0">
                <a:solidFill>
                  <a:srgbClr val="0000FF"/>
                </a:solidFill>
              </a:rPr>
              <a:t>are </a:t>
            </a:r>
            <a:r>
              <a:rPr lang="en-GB" altLang="ru-RU" dirty="0">
                <a:solidFill>
                  <a:srgbClr val="0000FF"/>
                </a:solidFill>
              </a:rPr>
              <a:t>related to the incompressibility </a:t>
            </a:r>
            <a:endParaRPr lang="en-US" altLang="ru-RU" dirty="0">
              <a:solidFill>
                <a:srgbClr val="0000FF"/>
              </a:solidFill>
            </a:endParaRPr>
          </a:p>
        </p:txBody>
      </p:sp>
      <p:pic>
        <p:nvPicPr>
          <p:cNvPr id="65551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7" y="1724401"/>
            <a:ext cx="28654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7" name="Picture 2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24401"/>
            <a:ext cx="323215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189103" y="2636912"/>
            <a:ext cx="477079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 smtClean="0"/>
              <a:t>Supernova and isospin </a:t>
            </a:r>
            <a:r>
              <a:rPr lang="en-GB" altLang="ru-RU" dirty="0"/>
              <a:t>symmetric nuclear </a:t>
            </a:r>
            <a:r>
              <a:rPr lang="en-GB" altLang="ru-RU" dirty="0" smtClean="0"/>
              <a:t>matter</a:t>
            </a:r>
          </a:p>
          <a:p>
            <a:r>
              <a:rPr lang="en-GB" altLang="ru-RU" dirty="0" smtClean="0"/>
              <a:t> </a:t>
            </a:r>
            <a:r>
              <a:rPr lang="en-GB" altLang="ru-RU" dirty="0" smtClean="0">
                <a:solidFill>
                  <a:srgbClr val="CC0000"/>
                </a:solidFill>
              </a:rPr>
              <a:t>are unstable </a:t>
            </a:r>
            <a:r>
              <a:rPr lang="en-GB" altLang="ru-RU" dirty="0" smtClean="0"/>
              <a:t>for  </a:t>
            </a:r>
            <a:r>
              <a:rPr lang="en-GB" altLang="ru-RU" sz="2000" i="1" dirty="0">
                <a:latin typeface="Times New Roman" pitchFamily="18" charset="0"/>
              </a:rPr>
              <a:t>n</a:t>
            </a:r>
            <a:r>
              <a:rPr lang="en-GB" altLang="ru-RU" sz="2000" baseline="-25000" dirty="0">
                <a:latin typeface="Times New Roman" pitchFamily="18" charset="0"/>
              </a:rPr>
              <a:t>1</a:t>
            </a:r>
            <a:r>
              <a:rPr lang="en-GB" altLang="ru-RU" sz="2000" dirty="0">
                <a:latin typeface="Times New Roman" pitchFamily="18" charset="0"/>
              </a:rPr>
              <a:t>&lt; </a:t>
            </a:r>
            <a:r>
              <a:rPr lang="en-GB" altLang="ru-RU" sz="2000" i="1" dirty="0">
                <a:latin typeface="Times New Roman" pitchFamily="18" charset="0"/>
              </a:rPr>
              <a:t>n</a:t>
            </a:r>
            <a:r>
              <a:rPr lang="en-GB" altLang="ru-RU" sz="2000" dirty="0">
                <a:latin typeface="Times New Roman" pitchFamily="18" charset="0"/>
              </a:rPr>
              <a:t> &lt;</a:t>
            </a:r>
            <a:r>
              <a:rPr lang="en-GB" altLang="ru-RU" sz="2000" i="1" dirty="0">
                <a:latin typeface="Times New Roman" pitchFamily="18" charset="0"/>
              </a:rPr>
              <a:t>n</a:t>
            </a:r>
            <a:r>
              <a:rPr lang="en-GB" altLang="ru-RU" sz="2000" baseline="-25000" dirty="0">
                <a:latin typeface="Times New Roman" pitchFamily="18" charset="0"/>
              </a:rPr>
              <a:t>2</a:t>
            </a:r>
            <a:r>
              <a:rPr lang="en-GB" altLang="ru-RU" sz="2000" dirty="0">
                <a:latin typeface="Times New Roman" pitchFamily="18" charset="0"/>
              </a:rPr>
              <a:t> &lt; </a:t>
            </a:r>
            <a:r>
              <a:rPr lang="en-GB" altLang="ru-RU" sz="2000" i="1" dirty="0">
                <a:latin typeface="Times New Roman" pitchFamily="18" charset="0"/>
              </a:rPr>
              <a:t>n</a:t>
            </a:r>
            <a:r>
              <a:rPr lang="en-GB" altLang="ru-RU" sz="2000" baseline="-25000" dirty="0">
                <a:latin typeface="Times New Roman" pitchFamily="18" charset="0"/>
              </a:rPr>
              <a:t>0</a:t>
            </a:r>
            <a:r>
              <a:rPr lang="en-GB" altLang="ru-RU" dirty="0"/>
              <a:t>  </a:t>
            </a:r>
            <a:endParaRPr lang="en-US" altLang="ru-RU" dirty="0"/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381" y="3456231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CC0000"/>
                </a:solidFill>
              </a:rPr>
              <a:t>The zero-sound mode is unstable:</a:t>
            </a:r>
            <a:endParaRPr lang="en-US" altLang="ru-RU" dirty="0">
              <a:solidFill>
                <a:srgbClr val="CC0000"/>
              </a:solidFill>
            </a:endParaRPr>
          </a:p>
        </p:txBody>
      </p:sp>
      <p:pic>
        <p:nvPicPr>
          <p:cNvPr id="65561" name="Picture 2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74" y="3510999"/>
            <a:ext cx="11144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262255" y="3894612"/>
            <a:ext cx="285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CC0000"/>
                </a:solidFill>
              </a:rPr>
              <a:t>The first sound is unstable</a:t>
            </a:r>
            <a:endParaRPr lang="en-US" altLang="ru-RU" dirty="0">
              <a:solidFill>
                <a:srgbClr val="CC0000"/>
              </a:solidFill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337122" y="438276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CC0000"/>
                </a:solidFill>
              </a:rPr>
              <a:t>speed of sound</a:t>
            </a:r>
            <a:endParaRPr lang="en-US" altLang="ru-RU" dirty="0">
              <a:solidFill>
                <a:srgbClr val="CC0000"/>
              </a:solidFill>
            </a:endParaRPr>
          </a:p>
        </p:txBody>
      </p:sp>
      <p:pic>
        <p:nvPicPr>
          <p:cNvPr id="65565" name="Picture 2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72" y="4261324"/>
            <a:ext cx="3422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7620000" y="48006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0000FF"/>
                </a:solidFill>
              </a:rPr>
              <a:t>stable</a:t>
            </a:r>
            <a:endParaRPr lang="en-US" altLang="ru-RU">
              <a:solidFill>
                <a:srgbClr val="0000FF"/>
              </a:solidFill>
            </a:endParaRP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6115050" y="48148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CC0000"/>
                </a:solidFill>
              </a:rPr>
              <a:t>unstable</a:t>
            </a:r>
            <a:endParaRPr lang="en-US" altLang="ru-RU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74" y="4844147"/>
            <a:ext cx="588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Spinodal</a:t>
            </a:r>
            <a:r>
              <a:rPr lang="en-US" sz="2400" b="1" dirty="0" smtClean="0"/>
              <a:t> instability or as an alternative</a:t>
            </a:r>
          </a:p>
          <a:p>
            <a:r>
              <a:rPr lang="en-US" sz="2400" b="1" dirty="0" smtClean="0"/>
              <a:t>                        condensation of scalar quanta?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693" y="5653024"/>
            <a:ext cx="435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Kolomeitsev</a:t>
            </a:r>
            <a:r>
              <a:rPr lang="en-US" dirty="0" smtClean="0"/>
              <a:t>, </a:t>
            </a:r>
            <a:r>
              <a:rPr lang="en-US" dirty="0"/>
              <a:t>D.V. </a:t>
            </a:r>
            <a:r>
              <a:rPr lang="en-US" dirty="0" smtClean="0"/>
              <a:t>Eur.Phys.J.</a:t>
            </a:r>
            <a:r>
              <a:rPr lang="en-US" b="1" dirty="0" smtClean="0"/>
              <a:t>A52</a:t>
            </a:r>
            <a:r>
              <a:rPr lang="en-US" dirty="0" smtClean="0"/>
              <a:t>, 362 </a:t>
            </a:r>
            <a:r>
              <a:rPr lang="en-US" dirty="0"/>
              <a:t>(2016)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" y="6180892"/>
            <a:ext cx="67564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Clustering should </a:t>
            </a:r>
            <a:r>
              <a:rPr lang="en-US" sz="2000" b="1" dirty="0"/>
              <a:t>be </a:t>
            </a:r>
            <a:r>
              <a:rPr lang="en-US" sz="2000" b="1" dirty="0" smtClean="0"/>
              <a:t>included: </a:t>
            </a:r>
            <a:r>
              <a:rPr lang="en-US" dirty="0" smtClean="0"/>
              <a:t>see</a:t>
            </a:r>
            <a:r>
              <a:rPr lang="en-US" b="1" dirty="0" smtClean="0"/>
              <a:t> </a:t>
            </a:r>
            <a:r>
              <a:rPr lang="en-US" dirty="0" err="1" smtClean="0"/>
              <a:t>Roepke</a:t>
            </a:r>
            <a:r>
              <a:rPr lang="en-US" dirty="0"/>
              <a:t>, </a:t>
            </a:r>
            <a:r>
              <a:rPr lang="en-US" dirty="0" smtClean="0"/>
              <a:t>PR </a:t>
            </a:r>
            <a:r>
              <a:rPr lang="en-US" b="1" dirty="0" smtClean="0"/>
              <a:t>C79</a:t>
            </a:r>
            <a:r>
              <a:rPr lang="en-US" dirty="0" smtClean="0"/>
              <a:t>, 014002(2009),</a:t>
            </a:r>
          </a:p>
          <a:p>
            <a:r>
              <a:rPr lang="en-US" dirty="0" err="1"/>
              <a:t>Roepke</a:t>
            </a:r>
            <a:r>
              <a:rPr lang="en-US" dirty="0"/>
              <a:t>, </a:t>
            </a:r>
            <a:r>
              <a:rPr lang="en-US" dirty="0" smtClean="0"/>
              <a:t>D.V.,</a:t>
            </a:r>
            <a:r>
              <a:rPr lang="en-US" dirty="0" err="1" smtClean="0"/>
              <a:t>Kryukov,Blaschke</a:t>
            </a:r>
            <a:r>
              <a:rPr lang="en-US" dirty="0" smtClean="0"/>
              <a:t>, </a:t>
            </a:r>
            <a:r>
              <a:rPr lang="en-US" dirty="0" err="1" smtClean="0"/>
              <a:t>Nucl.Phys</a:t>
            </a:r>
            <a:r>
              <a:rPr lang="en-US" dirty="0"/>
              <a:t>. </a:t>
            </a:r>
            <a:r>
              <a:rPr lang="en-US" b="1" dirty="0"/>
              <a:t>A970</a:t>
            </a:r>
            <a:r>
              <a:rPr lang="en-US" dirty="0"/>
              <a:t> (2018) 224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57907" y="2636912"/>
            <a:ext cx="21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</a:t>
            </a:r>
            <a:r>
              <a:rPr lang="en-US" dirty="0" smtClean="0"/>
              <a:t>-symmetric matter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04" y="152165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possibility  is fermion condensation in the vicinity of the critical point of pion condensation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9" y="2417468"/>
            <a:ext cx="3289477" cy="6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616" y="459829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rearrangement of </a:t>
            </a:r>
            <a:r>
              <a:rPr lang="en-US" b="1" dirty="0" smtClean="0">
                <a:solidFill>
                  <a:schemeClr val="tx2"/>
                </a:solidFill>
              </a:rPr>
              <a:t>single-particle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degrees </a:t>
            </a:r>
            <a:r>
              <a:rPr lang="en-US" b="1" dirty="0">
                <a:solidFill>
                  <a:schemeClr val="tx2"/>
                </a:solidFill>
              </a:rPr>
              <a:t>of freedom prior to the onset of pion </a:t>
            </a:r>
            <a:r>
              <a:rPr lang="en-US" b="1" dirty="0" smtClean="0">
                <a:solidFill>
                  <a:schemeClr val="tx2"/>
                </a:solidFill>
              </a:rPr>
              <a:t>condensation </a:t>
            </a:r>
            <a:r>
              <a:rPr lang="en-US" dirty="0" smtClean="0"/>
              <a:t>may happen resulting in a bubble in Fermi distribution or absence of particles in some range of momenta &lt;p </a:t>
            </a:r>
            <a:r>
              <a:rPr lang="en-US" baseline="-25000" dirty="0" smtClean="0"/>
              <a:t>F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87" y="3897350"/>
            <a:ext cx="565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in D.V., </a:t>
            </a:r>
            <a:r>
              <a:rPr lang="en-US" dirty="0" err="1" smtClean="0"/>
              <a:t>Khodel</a:t>
            </a:r>
            <a:r>
              <a:rPr lang="en-US" dirty="0" smtClean="0"/>
              <a:t>, </a:t>
            </a:r>
            <a:r>
              <a:rPr lang="en-US" dirty="0" err="1" smtClean="0"/>
              <a:t>Zverev</a:t>
            </a:r>
            <a:r>
              <a:rPr lang="en-US" dirty="0" smtClean="0"/>
              <a:t>, Clark, </a:t>
            </a:r>
            <a:r>
              <a:rPr lang="en-US" dirty="0" err="1" smtClean="0"/>
              <a:t>Astroph.J</a:t>
            </a:r>
            <a:r>
              <a:rPr lang="en-US" dirty="0" smtClean="0"/>
              <a:t>, </a:t>
            </a:r>
            <a:r>
              <a:rPr lang="ru-RU" b="1" dirty="0" smtClean="0"/>
              <a:t>533</a:t>
            </a:r>
            <a:r>
              <a:rPr lang="en-US" b="1" dirty="0" smtClean="0"/>
              <a:t> </a:t>
            </a:r>
            <a:r>
              <a:rPr lang="en-US" dirty="0" smtClean="0"/>
              <a:t>(2000) 127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16324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That results in  </a:t>
            </a:r>
            <a:r>
              <a:rPr lang="en-US" dirty="0"/>
              <a:t>a </a:t>
            </a:r>
            <a:r>
              <a:rPr lang="en-US" i="1" dirty="0" smtClean="0"/>
              <a:t>T </a:t>
            </a:r>
            <a:r>
              <a:rPr lang="en-US" dirty="0" smtClean="0"/>
              <a:t>dependent</a:t>
            </a:r>
            <a:r>
              <a:rPr lang="en-US" dirty="0"/>
              <a:t> </a:t>
            </a:r>
            <a:r>
              <a:rPr lang="en-US" dirty="0" smtClean="0"/>
              <a:t>neutron </a:t>
            </a:r>
            <a:r>
              <a:rPr lang="en-US" dirty="0"/>
              <a:t>effective </a:t>
            </a:r>
            <a:r>
              <a:rPr lang="en-US" dirty="0" smtClean="0"/>
              <a:t>mass,</a:t>
            </a:r>
            <a:r>
              <a:rPr lang="en-US" i="1" dirty="0"/>
              <a:t> </a:t>
            </a:r>
            <a:r>
              <a:rPr lang="en-US" i="1" dirty="0" smtClean="0"/>
              <a:t>m~</a:t>
            </a:r>
            <a:r>
              <a:rPr lang="en-US" dirty="0" smtClean="0"/>
              <a:t> </a:t>
            </a:r>
            <a:r>
              <a:rPr lang="en-US" dirty="0"/>
              <a:t>1/</a:t>
            </a:r>
            <a:r>
              <a:rPr lang="en-US" i="1" dirty="0"/>
              <a:t>T</a:t>
            </a:r>
            <a:r>
              <a:rPr lang="en-US" dirty="0"/>
              <a:t>, </a:t>
            </a:r>
            <a:endParaRPr lang="en-US" i="1" dirty="0"/>
          </a:p>
          <a:p>
            <a:r>
              <a:rPr lang="en-US" dirty="0" smtClean="0"/>
              <a:t>and </a:t>
            </a:r>
            <a:r>
              <a:rPr lang="en-US" dirty="0"/>
              <a:t>enhancement of the neutrino </a:t>
            </a:r>
            <a:r>
              <a:rPr lang="en-US" dirty="0" smtClean="0"/>
              <a:t>emissivity ~ T</a:t>
            </a:r>
            <a:r>
              <a:rPr lang="en-US" baseline="30000" dirty="0" smtClean="0"/>
              <a:t>5 </a:t>
            </a:r>
            <a:r>
              <a:rPr lang="en-US" dirty="0" smtClean="0"/>
              <a:t>from the fermion-condensate region.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4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10" y="610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Condensation of Bose-excitations in moving, e.g. rotating systems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" y="1785848"/>
            <a:ext cx="5160613" cy="31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52141"/>
            <a:ext cx="3312369" cy="29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5" y="2660495"/>
            <a:ext cx="1702695" cy="33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0935" y="260441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218" y="1700808"/>
            <a:ext cx="345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of zero sound modes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with subsequent condensation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728" y="2604417"/>
            <a:ext cx="111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provided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168" y="1187206"/>
            <a:ext cx="846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Pitaevskii</a:t>
            </a:r>
            <a:r>
              <a:rPr lang="en-US" dirty="0"/>
              <a:t>, JETP Lett. 39, 511 (1984</a:t>
            </a:r>
            <a:r>
              <a:rPr lang="en-US" dirty="0" smtClean="0"/>
              <a:t>), D.V. </a:t>
            </a:r>
            <a:r>
              <a:rPr lang="en-US" dirty="0"/>
              <a:t>JETP 77, 917 (1993</a:t>
            </a:r>
            <a:r>
              <a:rPr lang="en-US" dirty="0" smtClean="0"/>
              <a:t>), </a:t>
            </a:r>
            <a:r>
              <a:rPr lang="en-US" dirty="0"/>
              <a:t>Phys. Lett. B 358, 1 (1995</a:t>
            </a:r>
            <a:r>
              <a:rPr lang="en-US" dirty="0" smtClean="0"/>
              <a:t>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66779" y="5627365"/>
            <a:ext cx="487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May help to explain a problem with r-mode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elaxation in millisecond pulsars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5309" y="63061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Kolomeitsev</a:t>
            </a:r>
            <a:r>
              <a:rPr lang="en-US" dirty="0"/>
              <a:t>, </a:t>
            </a:r>
            <a:r>
              <a:rPr lang="en-US" dirty="0" smtClean="0"/>
              <a:t>DV, PR</a:t>
            </a:r>
            <a:r>
              <a:rPr lang="en-US" b="1" dirty="0" smtClean="0"/>
              <a:t>C91</a:t>
            </a:r>
            <a:r>
              <a:rPr lang="en-US" dirty="0" smtClean="0"/>
              <a:t>,</a:t>
            </a:r>
            <a:r>
              <a:rPr lang="ru-RU" dirty="0" smtClean="0"/>
              <a:t>025805</a:t>
            </a:r>
            <a:r>
              <a:rPr lang="en-US" dirty="0" smtClean="0"/>
              <a:t> </a:t>
            </a:r>
            <a:r>
              <a:rPr lang="ru-RU" dirty="0" smtClean="0"/>
              <a:t>(2015</a:t>
            </a:r>
            <a:r>
              <a:rPr lang="ru-RU" dirty="0"/>
              <a:t>).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898" y="2973749"/>
            <a:ext cx="2006168" cy="1876771"/>
          </a:xfrm>
          <a:prstGeom prst="rect">
            <a:avLst/>
          </a:prstGeom>
          <a:noFill/>
          <a:ln/>
        </p:spPr>
      </p:pic>
      <p:pic>
        <p:nvPicPr>
          <p:cNvPr id="15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84" y="3169516"/>
            <a:ext cx="5257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24" y="4313945"/>
            <a:ext cx="28082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quantum condensates may exist in neutron star and supernovae matter and  should be further extensively studied.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1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276872"/>
            <a:ext cx="8229600" cy="2178050"/>
          </a:xfrm>
          <a:noFill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88913"/>
            <a:ext cx="92567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58738" y="4724400"/>
            <a:ext cx="9085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tx2"/>
                </a:solidFill>
              </a:rPr>
              <a:t>Pion, kaon, charged 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rho-condensate  </a:t>
            </a:r>
            <a:r>
              <a:rPr lang="en-US" altLang="ru-RU" sz="2000" b="1" dirty="0">
                <a:solidFill>
                  <a:schemeClr val="tx2"/>
                </a:solidFill>
              </a:rPr>
              <a:t>and quark </a:t>
            </a:r>
            <a:r>
              <a:rPr lang="en-US" altLang="ru-RU" sz="2000" b="1" dirty="0" err="1">
                <a:solidFill>
                  <a:schemeClr val="tx2"/>
                </a:solidFill>
              </a:rPr>
              <a:t>deconfinement</a:t>
            </a:r>
            <a:r>
              <a:rPr lang="en-US" altLang="ru-RU" sz="2000" b="1" dirty="0">
                <a:solidFill>
                  <a:schemeClr val="tx2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chemeClr val="tx2"/>
                </a:solidFill>
              </a:rPr>
              <a:t>phase </a:t>
            </a:r>
            <a:r>
              <a:rPr lang="en-US" altLang="ru-RU" sz="2000" b="1" dirty="0">
                <a:solidFill>
                  <a:schemeClr val="tx2"/>
                </a:solidFill>
              </a:rPr>
              <a:t>transitions 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all result  </a:t>
            </a:r>
            <a:r>
              <a:rPr lang="en-US" altLang="ru-RU" sz="2000" b="1" dirty="0">
                <a:solidFill>
                  <a:schemeClr val="tx2"/>
                </a:solidFill>
              </a:rPr>
              <a:t>in similar consequences for 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neutron stars</a:t>
            </a:r>
            <a:endParaRPr lang="ru-RU" alt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smtClean="0"/>
              <a:t>NN interaction and OBEP model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28890" cy="3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41168"/>
            <a:ext cx="8741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Pseudo-scalar  </a:t>
            </a:r>
            <a:r>
              <a:rPr lang="el-GR" sz="2000" b="1" dirty="0" smtClean="0">
                <a:solidFill>
                  <a:schemeClr val="tx2"/>
                </a:solidFill>
              </a:rPr>
              <a:t>π</a:t>
            </a:r>
            <a:r>
              <a:rPr lang="en-US" sz="2000" b="1" dirty="0" smtClean="0">
                <a:solidFill>
                  <a:schemeClr val="tx2"/>
                </a:solidFill>
              </a:rPr>
              <a:t> (140 MeV)  is responsible for  long-distance tail,  scalar </a:t>
            </a:r>
            <a:r>
              <a:rPr lang="el-GR" sz="2000" b="1" dirty="0" smtClean="0">
                <a:solidFill>
                  <a:schemeClr val="tx2"/>
                </a:solidFill>
              </a:rPr>
              <a:t>σ</a:t>
            </a:r>
            <a:r>
              <a:rPr lang="en-US" sz="2000" b="1" dirty="0" smtClean="0">
                <a:solidFill>
                  <a:schemeClr val="tx2"/>
                </a:solidFill>
              </a:rPr>
              <a:t> (≈600MeV) is responsible for middle-distance attraction, vector </a:t>
            </a:r>
            <a:r>
              <a:rPr lang="el-GR" sz="2000" b="1" dirty="0" smtClean="0">
                <a:solidFill>
                  <a:schemeClr val="tx2"/>
                </a:solidFill>
              </a:rPr>
              <a:t>ω</a:t>
            </a:r>
            <a:r>
              <a:rPr lang="en-US" sz="2000" b="1" dirty="0" smtClean="0">
                <a:solidFill>
                  <a:schemeClr val="tx2"/>
                </a:solidFill>
              </a:rPr>
              <a:t> (780 MeV), for short-distance repulsion , symmetry energy due to </a:t>
            </a:r>
            <a:r>
              <a:rPr lang="el-GR" sz="2000" b="1" dirty="0" smtClean="0">
                <a:solidFill>
                  <a:schemeClr val="tx2"/>
                </a:solidFill>
              </a:rPr>
              <a:t>ρ</a:t>
            </a:r>
            <a:r>
              <a:rPr lang="en-US" sz="2000" b="1" dirty="0" smtClean="0">
                <a:solidFill>
                  <a:schemeClr val="tx2"/>
                </a:solidFill>
              </a:rPr>
              <a:t>-exchange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3" y="0"/>
            <a:ext cx="91633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28" y="4221088"/>
            <a:ext cx="316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Baryon matter  at any density is the source for appearance of meson mean-fields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l-GR" b="1" dirty="0" smtClean="0">
                <a:solidFill>
                  <a:srgbClr val="FF0000"/>
                </a:solidFill>
              </a:rPr>
              <a:t>ρ</a:t>
            </a:r>
            <a:r>
              <a:rPr lang="en-US" b="1" dirty="0" smtClean="0">
                <a:solidFill>
                  <a:srgbClr val="FF0000"/>
                </a:solidFill>
              </a:rPr>
              <a:t>, similar to Coulomb field , as response on the charge-source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Mean-field </a:t>
            </a:r>
            <a:r>
              <a:rPr lang="en-US" b="1" dirty="0" smtClean="0">
                <a:solidFill>
                  <a:schemeClr val="tx2"/>
                </a:solidFill>
              </a:rPr>
              <a:t>static solutions </a:t>
            </a:r>
            <a:r>
              <a:rPr lang="en-US" b="1" dirty="0">
                <a:solidFill>
                  <a:schemeClr val="tx2"/>
                </a:solidFill>
              </a:rPr>
              <a:t>for </a:t>
            </a:r>
            <a:r>
              <a:rPr lang="en-US" b="1" dirty="0" smtClean="0">
                <a:solidFill>
                  <a:schemeClr val="tx2"/>
                </a:solidFill>
              </a:rPr>
              <a:t>mesons = condensates of virtual-mesons.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Meson-particles  </a:t>
            </a:r>
            <a:r>
              <a:rPr lang="en-US" b="1" dirty="0">
                <a:solidFill>
                  <a:schemeClr val="tx2"/>
                </a:solidFill>
              </a:rPr>
              <a:t>are excitations </a:t>
            </a:r>
            <a:r>
              <a:rPr lang="en-US" b="1" dirty="0" smtClean="0">
                <a:solidFill>
                  <a:schemeClr val="tx2"/>
                </a:solidFill>
              </a:rPr>
              <a:t>on the </a:t>
            </a:r>
            <a:r>
              <a:rPr lang="en-US" b="1" dirty="0">
                <a:solidFill>
                  <a:schemeClr val="tx2"/>
                </a:solidFill>
              </a:rPr>
              <a:t>ground of </a:t>
            </a:r>
            <a:r>
              <a:rPr lang="en-US" b="1" dirty="0" smtClean="0">
                <a:solidFill>
                  <a:schemeClr val="tx2"/>
                </a:solidFill>
              </a:rPr>
              <a:t>the classical </a:t>
            </a:r>
            <a:r>
              <a:rPr lang="en-US" b="1" dirty="0">
                <a:solidFill>
                  <a:schemeClr val="tx2"/>
                </a:solidFill>
              </a:rPr>
              <a:t>mean fields 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" y="5698416"/>
            <a:ext cx="229552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916832"/>
            <a:ext cx="243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mean-field solution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pseudo-scalar </a:t>
            </a:r>
            <a:r>
              <a:rPr lang="en-US" b="1" dirty="0" err="1" smtClean="0">
                <a:solidFill>
                  <a:srgbClr val="FF0000"/>
                </a:solidFill>
              </a:rPr>
              <a:t>pions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nd kaons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9669" y="785696"/>
            <a:ext cx="25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Durr</a:t>
            </a:r>
            <a:r>
              <a:rPr lang="en-US" dirty="0" smtClean="0"/>
              <a:t> 1956, </a:t>
            </a:r>
            <a:r>
              <a:rPr lang="en-US" dirty="0" err="1" smtClean="0"/>
              <a:t>Walecka</a:t>
            </a:r>
            <a:r>
              <a:rPr lang="en-US" dirty="0" smtClean="0"/>
              <a:t> 1974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39953" y="4324454"/>
            <a:ext cx="266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 for </a:t>
            </a:r>
            <a:r>
              <a:rPr lang="el-GR" dirty="0" smtClean="0"/>
              <a:t>σ</a:t>
            </a:r>
            <a:r>
              <a:rPr lang="en-US" dirty="0" smtClean="0"/>
              <a:t>-scalar charge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45568" y="4775086"/>
            <a:ext cx="286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 for </a:t>
            </a:r>
            <a:r>
              <a:rPr lang="el-GR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 – baryon charge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39953" y="5513750"/>
            <a:ext cx="242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for </a:t>
            </a:r>
            <a:r>
              <a:rPr lang="el-GR" dirty="0" smtClean="0"/>
              <a:t>ρ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3</a:t>
            </a:r>
            <a:r>
              <a:rPr lang="en-US" dirty="0" smtClean="0"/>
              <a:t> –isospin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900026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for V=-eA</a:t>
            </a:r>
            <a:r>
              <a:rPr lang="en-US" baseline="-25000" dirty="0" smtClean="0"/>
              <a:t>0</a:t>
            </a:r>
            <a:r>
              <a:rPr lang="en-US" dirty="0" smtClean="0"/>
              <a:t> – electric charge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\varepsilon_e=\dsp 2\,\intop_0^{p_{{\rm F}\,e}} \frac{d^3&#10;p}{(2\,\pi)^3}\,E_e(p)=\frac{p_{{\rm F}\,e}^4}{4\,\pi^2}&#10;=\Blue{\frac{\dsp 3}{\dsp&#10;4}\,(3\,\pi^2)^{1/3}\,n_e^{4/3}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94.125"/>
  <p:tag name="PICTUREFILESIZE" val="92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rickRed{\bulletitem} \subtit{explicit $\Delta$ degrees of freedom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88"/>
  <p:tag name="PICTUREFILESIZE" val="109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&#10;\includegraphics[width=6cm]{FL-Bare-ampl-Delta.eps}&#10;\nonumber&#10;\ee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69.875"/>
  <p:tag name="PICTUREFILESIZE" val="48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rickRed{\bulletitem} \subtit{explicit pionic degrees of freedom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25.875"/>
  <p:tag name="PICTUREFILESIZE" val="13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9cm]{FL-Bare-ampl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53.875"/>
  <p:tag name="PICTUREFILESIZE" val="65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$&#10;\parbox{2.5cm}{\includegraphics[width=2.5cm]{full-ampl.eps}}=&#10;\frac{\parbox{2cm}{\includegraphics[width=2cm]{FL-Bare-vertex.eps}}}{&#10;1+\parbox{2cm}{\includegraphics[width=2cm]{FL-Bare-vertex.eps}}\times&#10;\parbox{2cm}{\includegraphics[width=2cm]{nn-loop.eps}}}+&#10;\parbox{2cm}{\includegraphics[width=2cm,angle=0]{full-pion-exch.eps}}&#10;$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352.125"/>
  <p:tag name="PICTUREFILESIZE" val="107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D_{\pi}^R(\omega,k)%=\frac{1}{\omega^2 -m_{\pi}^2 -k^2 -\Sigma^R(\omega,k,n)}&#10;\simeq&#10;\frac{1}{-\Blue{\tilde\om}^2-\gamma\,(k-k_0)^2+i\beta(k) \,\om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5"/>
  <p:tag name="PICTUREFILESIZE" val="74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\om\ll k_0 v_{\rm F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43"/>
  <p:tag name="PICTUREFILESIZE" val="79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k\sim k_0 \simeq p_{\rm F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52"/>
  <p:tag name="PICTUREFILESIZE" val="103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\includegraphics[width=5cm]{Fig-6.eps}&#10;\end{document}&#10;&#10;"/>
  <p:tag name="FILENAME" val="TP_tmp"/>
  <p:tag name="FORMAT" val="bmp256"/>
  <p:tag name="RES" val="600"/>
  <p:tag name="BLEND" val="0"/>
  <p:tag name="TRANSPARENT" val="0"/>
  <p:tag name="TBUG" val="0"/>
  <p:tag name="ALLOWFS" val="0"/>
  <p:tag name="ORIGWIDTH" val="141"/>
  <p:tag name="PICTUREFILESIZE" val="13440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\BrickRed{\bulletitem}\subtit{pion softenning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71"/>
  <p:tag name="PICTUREFILESIZE" val="70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Blue{ $n_e=n_p$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5"/>
  <p:tag name="PICTUREFILESIZE" val="15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Mytex\Lectures\Dubna-14\pion-spec.eps"/>
  <p:tag name="FORMAT" val="bmp256"/>
  <p:tag name="RES" val="300"/>
  <p:tag name="BLEND" val="0"/>
  <p:tag name="TRANSPARENT" val="0"/>
  <p:tag name="TBUG" val="0"/>
  <p:tag name="ORIGWIDTH" val="194"/>
  <p:tag name="PICTUREFILESIZE" val="6539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\BrickRed{&#10;$\om \propto -i \widetilde{\omega}^{2}&#10;(k_{\rm min})/\beta$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6"/>
  <p:tag name="PICTUREFILESIZE" val="38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)=-D^{-1} (0,k)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68"/>
  <p:tag name="PICTUREFILESIZE" val="29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_{\rm min} \simeq p_{\rm F})&lt;0 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4"/>
  <p:tag name="PICTUREFILESIZE" val="28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Blue{D^{-1} (\om,k)\simeq D^{-1} (0,k)+i\beta\,\om}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51"/>
  <p:tag name="PICTUREFILESIZE" val="37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Blue{\beta =m_N^{*2}\, k\, f_{\pi NN}^2/\pi$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2"/>
  <p:tag name="PICTUREFILESIZE" val="182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begin{align}&#10;\nonumber&#10;A_{\pi}(\om,\vec k)&amp;\approx&#10;\sum_{i=\pi, \Delta}\frac{2\,\pi\,\delta(\om-\om_i(\vec&#10;k))}{\left(2\om-\frac{\dsp&#10;\prt\Pi^R}{\dsp \prt\om}\right)\Big |_{\om=\om_i(\vec k)} }&#10;\nonumber\\&#10;&amp;+&#10;\frac{2\,\beta\, k\, \om }{\widetilde\om^4(k)+\beta^2\,&#10;k^2\,\om^2 }\,\theta(\om&lt;v_F\, k)&#10;\nonumber&#10;\end{align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7"/>
  <p:tag name="PICTUREFILESIZE" val="2016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$ n_c^+\lsim n_0\,,\quad n_c^{\pm}\sim (1-3)\, n_0\,,\quad n_c^{\pi^0} \sim (1-3)\, n_0$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98.875"/>
  <p:tag name="PICTUREFILESIZE" val="42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_c\simeq 2\, n_0\,\quad N=Z\,,\qquad n_c=1.3\, n_0\quad N&gt;&gt;Z 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400.125"/>
  <p:tag name="PICTUREFILESIZE" val="3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huge&#10;$\BrickRed{\mathbf{\pi^+}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1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Blue{$=\bar{a}_{\rm Sym}\,(n_n-n_p)^2/n$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70.875"/>
  <p:tag name="PICTUREFILESIZE" val="29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huge&#10;$\BrickRed{\pi^-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0"/>
  <p:tag name="PICTUREFILESIZE" val="12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(\om\to -\om)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85.875"/>
  <p:tag name="PICTUREFILESIZE" val="16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\BrickRed{p\to n+\pi_s^+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3"/>
  <p:tag name="PICTUREFILESIZE" val="22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BrickRed{$\pi^+\,\pi^-$ condensation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63.875"/>
  <p:tag name="PICTUREFILESIZE" val="34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&lt;n_c^+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1.875"/>
  <p:tag name="PICTUREFILESIZE" val="15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_c^+&lt;n&lt; n_c^{\pm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13"/>
  <p:tag name="PICTUREFILESIZE" val="18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&gt;n_c^{\pm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1.875"/>
  <p:tag name="PICTUREFILESIZE" val="15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 \be \delta E=[m_{\pi}^2 +k_m^2 +\Pi (\om_c , k_m )]|\phi|^2&#10;+\frac{\lambda(\om_c ,&#10;k_m)|\phi|^4}{2}=-\frac{\om^{*\,4}}{4\lambda}\sim -m_{\pi}^4&#10;\frac{(n-n_c)^2}{n_c^2}\nonumber\ee &#10;&#10;\end{document}&#10;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80"/>
  <p:tag name="PICTUREFILESIZE" val="56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K=n\frac{{\rm d}^2 E}{{\rm d} n^2}=\frac23\epsilon_{\rm F}(1+f_0)$$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13"/>
  <p:tag name="PICTUREFILESIZE" val="445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includegraphics[width=5cm]{EoS0.eps}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41"/>
  <p:tag name="PICTUREFILESIZE" val="5232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&#10;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1+f_0&lt;0$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44"/>
  <p:tag name="PICTUREFILESIZE" val="88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u^2=\frac{\partial P}{\partial \rho}=\frac{p_{\rm F}^2}{3m m^*}(1+f_0)&lt;0$$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35"/>
  <p:tag name="PICTUREFILESIZE" val="574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$$&#10;\delta E=E_f -E_i= -[\vec{v}\vec{k} -\epsilon&#10; (k)]|\varphi|^2 V +\frac{\Lambda|\varphi|^4}{2}V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234"/>
  <p:tag name="PICTUREFILESIZE" val="1103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\delta\rho=\rho-\rho_{\rm r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97"/>
  <p:tag name="PICTUREFILESIZE" val="17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&#10;-\frac{\partial^2 \delta\rho}{\partial t^2}=\Delta\left[c\Delta&#10;\delta \rho +\lambda v^2 \delta \rho -\lambda (\delta \rho)^3&#10;+\epsilon -\rho_{\rm r}^{-1}\left(\frac43\,{\eta_{\rm r}}&#10;+{\zeta_{\rm r }} \right)\frac{\partial \delta\rho}{\partial&#10;t}\right]&#10;\nonumber&#10; \ee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546"/>
  <p:tag name="PICTUREFILESIZE" val="97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$$&#10;\delta F = \intop \frac{d^3 x}{\rho_{\rm r}}\left[ \frac{c[\nabla&#10;(\delta \rho)] ^2}{2}+\frac{\lambda (\delta&#10;\rho)^4}{4}-\frac{\lambda v^2 (\delta \rho) ^2}{2}-\epsilon \delta&#10;\rho \right]&#10;$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443"/>
  <p:tag name="PICTUREFILESIZE" val="80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$$ \sqrt{2}\,f_{\pi NN}\, \Psi_N^\dag \vec{\sigma}\Psi_N\, \Red{\vec{\nabla}\phi_{\pi^-}}$$&#10;\end{document}&#10;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19"/>
  <p:tag name="PICTUREFILESIZE" val="2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14cm]{FL-Full-ampl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97"/>
  <p:tag name="PICTUREFILESIZE" val="858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3538</Words>
  <Application>Microsoft Office PowerPoint</Application>
  <PresentationFormat>Экран (4:3)</PresentationFormat>
  <Paragraphs>438</Paragraphs>
  <Slides>56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Quantum condensates in neutron star and supernovae  matter</vt:lpstr>
      <vt:lpstr>Plan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NN interaction and OBEP model</vt:lpstr>
      <vt:lpstr>Презентация PowerPoint</vt:lpstr>
      <vt:lpstr>Презентация PowerPoint</vt:lpstr>
      <vt:lpstr>Landau Phenomenological Description of Phase Transitions</vt:lpstr>
      <vt:lpstr>II order phase transition</vt:lpstr>
      <vt:lpstr>I order phase transition</vt:lpstr>
      <vt:lpstr>I order phase transition</vt:lpstr>
      <vt:lpstr>For slightly spatially inhomogeneous configurations</vt:lpstr>
      <vt:lpstr>Dynamical description </vt:lpstr>
      <vt:lpstr>Dynamics on example of the non-conserved order parameter </vt:lpstr>
      <vt:lpstr>Презентация PowerPoint</vt:lpstr>
      <vt:lpstr>Презентация PowerPoint</vt:lpstr>
      <vt:lpstr>Mean-field and  fluctuation region near Tcr</vt:lpstr>
      <vt:lpstr>Non-ideal nonrelativistic hydrodynamics</vt:lpstr>
      <vt:lpstr>Dynamics of I order phase transition near  critical point:    </vt:lpstr>
      <vt:lpstr>Презентация PowerPoint</vt:lpstr>
      <vt:lpstr>Instabilities in spinodal region</vt:lpstr>
      <vt:lpstr>Three solutions</vt:lpstr>
      <vt:lpstr>Презентация PowerPoint</vt:lpstr>
      <vt:lpstr>Презентация PowerPoint</vt:lpstr>
      <vt:lpstr> Puzzle: Mixed phase vs. Maxwell construction </vt:lpstr>
      <vt:lpstr>Bulk calculations: Gibbs equilibrium conditions</vt:lpstr>
      <vt:lpstr>Solution of puzzle: additional equation for the electric potential  D.V., Yasuhira, Tatsumi Nucl.Phys.A723 (2003)291 </vt:lpstr>
      <vt:lpstr>Screening effect</vt:lpstr>
      <vt:lpstr>Nuclear pasta in RMF model </vt:lpstr>
      <vt:lpstr>Nuclear pasta structures</vt:lpstr>
      <vt:lpstr>Презентация PowerPoint</vt:lpstr>
      <vt:lpstr>Презентация PowerPoint</vt:lpstr>
      <vt:lpstr>Charged rho-condensation for n&gt;nρc</vt:lpstr>
      <vt:lpstr>Презентация PowerPoint</vt:lpstr>
      <vt:lpstr>Презентация PowerPoint</vt:lpstr>
      <vt:lpstr>Pairing in NS matter</vt:lpstr>
      <vt:lpstr>1S0 -superconductivity, superfluidity</vt:lpstr>
      <vt:lpstr>Презентация PowerPoint</vt:lpstr>
      <vt:lpstr>3P2-neutron superfluidity, m.b. proton superconductivity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Antikaon spectra in nuclear matter</vt:lpstr>
      <vt:lpstr>Презентация PowerPoint</vt:lpstr>
      <vt:lpstr>Презентация PowerPoint</vt:lpstr>
      <vt:lpstr>Презентация PowerPoint</vt:lpstr>
      <vt:lpstr>Condensation of Bose-excitations in moving, e.g. rotating systems</vt:lpstr>
      <vt:lpstr>Conclusion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 phenomena and quantum condensates in nuclear matter</dc:title>
  <dc:creator>Dima</dc:creator>
  <cp:lastModifiedBy>Dima</cp:lastModifiedBy>
  <cp:revision>303</cp:revision>
  <dcterms:created xsi:type="dcterms:W3CDTF">2018-08-19T12:15:13Z</dcterms:created>
  <dcterms:modified xsi:type="dcterms:W3CDTF">2018-08-29T19:58:26Z</dcterms:modified>
</cp:coreProperties>
</file>