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307" r:id="rId4"/>
    <p:sldId id="271" r:id="rId5"/>
    <p:sldId id="265" r:id="rId6"/>
    <p:sldId id="262" r:id="rId7"/>
    <p:sldId id="267" r:id="rId8"/>
    <p:sldId id="263" r:id="rId9"/>
    <p:sldId id="295" r:id="rId10"/>
    <p:sldId id="297" r:id="rId11"/>
    <p:sldId id="296" r:id="rId12"/>
    <p:sldId id="298" r:id="rId13"/>
    <p:sldId id="299" r:id="rId14"/>
    <p:sldId id="269" r:id="rId15"/>
    <p:sldId id="268" r:id="rId16"/>
    <p:sldId id="270" r:id="rId17"/>
    <p:sldId id="306" r:id="rId18"/>
    <p:sldId id="273" r:id="rId19"/>
    <p:sldId id="275" r:id="rId20"/>
    <p:sldId id="278" r:id="rId21"/>
    <p:sldId id="279" r:id="rId22"/>
    <p:sldId id="281" r:id="rId23"/>
    <p:sldId id="288" r:id="rId24"/>
    <p:sldId id="300" r:id="rId25"/>
    <p:sldId id="302" r:id="rId26"/>
    <p:sldId id="303" r:id="rId27"/>
    <p:sldId id="304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A8"/>
    <a:srgbClr val="FCB2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E7CAE-3CB7-486B-B46F-E56B5534B848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2928958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/>
              <a:t>Система выработки триггера экспериментов </a:t>
            </a:r>
            <a:r>
              <a:rPr lang="en-US" sz="4400" b="0" dirty="0" smtClean="0"/>
              <a:t>BM@N</a:t>
            </a:r>
            <a:r>
              <a:rPr lang="ru-RU" sz="4400" b="0" dirty="0" smtClean="0"/>
              <a:t> и SRC. Система медленного контроля установки MPD и детектора FFD.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7854696" cy="1266384"/>
          </a:xfrm>
        </p:spPr>
        <p:txBody>
          <a:bodyPr/>
          <a:lstStyle/>
          <a:p>
            <a:r>
              <a:rPr lang="ru-RU" dirty="0" smtClean="0"/>
              <a:t>С.Сергеев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4538971"/>
            <a:ext cx="544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Отчет по результатам работы за 5 лет.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«прошивка»</a:t>
            </a:r>
            <a:r>
              <a:rPr lang="en-US" dirty="0" smtClean="0"/>
              <a:t> T0U</a:t>
            </a:r>
            <a:r>
              <a:rPr lang="ru-RU" dirty="0" smtClean="0"/>
              <a:t> (</a:t>
            </a:r>
            <a:r>
              <a:rPr lang="en-US" dirty="0" smtClean="0"/>
              <a:t>II)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45448"/>
          </a:xfrm>
        </p:spPr>
        <p:txBody>
          <a:bodyPr/>
          <a:lstStyle/>
          <a:p>
            <a:r>
              <a:rPr lang="ru-RU" dirty="0" smtClean="0"/>
              <a:t>Асинхронная линия задержки</a:t>
            </a:r>
            <a:r>
              <a:rPr lang="en-US" dirty="0" smtClean="0"/>
              <a:t> (0.75 ns)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4725144"/>
            <a:ext cx="8229600" cy="84544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r>
              <a:rPr lang="ru-RU" sz="2800" dirty="0" smtClean="0"/>
              <a:t>Для реализации этой схемы на </a:t>
            </a:r>
            <a:r>
              <a:rPr lang="en-US" sz="2800" dirty="0" smtClean="0"/>
              <a:t>ALM </a:t>
            </a:r>
            <a:r>
              <a:rPr lang="ru-RU" sz="2800" dirty="0" smtClean="0"/>
              <a:t>использовались низкоуровневые примитивы описания </a:t>
            </a:r>
            <a:r>
              <a:rPr lang="en-US" sz="2800" dirty="0" smtClean="0"/>
              <a:t>D</a:t>
            </a:r>
            <a:r>
              <a:rPr lang="ru-RU" sz="2800" dirty="0" smtClean="0"/>
              <a:t>-</a:t>
            </a:r>
            <a:r>
              <a:rPr lang="ru-RU" sz="2800" dirty="0" err="1" smtClean="0"/>
              <a:t>тиггера</a:t>
            </a:r>
            <a:r>
              <a:rPr lang="ru-RU" sz="2800" dirty="0" smtClean="0"/>
              <a:t> </a:t>
            </a:r>
            <a:r>
              <a:rPr lang="en-US" sz="2800" dirty="0" err="1" smtClean="0"/>
              <a:t>dff</a:t>
            </a:r>
            <a:r>
              <a:rPr lang="ru-RU" sz="2800" dirty="0" smtClean="0"/>
              <a:t>, реализация элемента на </a:t>
            </a:r>
            <a:r>
              <a:rPr lang="en-US" sz="2800" dirty="0" err="1" smtClean="0"/>
              <a:t>Verilog</a:t>
            </a:r>
            <a:r>
              <a:rPr lang="ru-RU" sz="2800" dirty="0" smtClean="0"/>
              <a:t> следующая:</a:t>
            </a:r>
          </a:p>
          <a:p>
            <a:pPr algn="ctr"/>
            <a:endParaRPr lang="ru-RU" sz="2800" dirty="0" smtClean="0"/>
          </a:p>
          <a:p>
            <a:pPr algn="ctr"/>
            <a:r>
              <a:rPr lang="en-US" sz="4200" dirty="0" err="1" smtClean="0"/>
              <a:t>dff</a:t>
            </a:r>
            <a:r>
              <a:rPr lang="en-US" sz="4200" dirty="0" smtClean="0"/>
              <a:t> d1(.d(1'b1), .</a:t>
            </a:r>
            <a:r>
              <a:rPr lang="en-US" sz="4200" dirty="0" err="1" smtClean="0"/>
              <a:t>clk</a:t>
            </a:r>
            <a:r>
              <a:rPr lang="en-US" sz="4200" dirty="0" smtClean="0"/>
              <a:t>(input), .</a:t>
            </a:r>
            <a:r>
              <a:rPr lang="en-US" sz="4200" dirty="0" err="1" smtClean="0"/>
              <a:t>clrn</a:t>
            </a:r>
            <a:r>
              <a:rPr lang="en-US" sz="4200" dirty="0" smtClean="0"/>
              <a:t>(~output), .</a:t>
            </a:r>
            <a:r>
              <a:rPr lang="en-US" sz="4200" dirty="0" err="1" smtClean="0"/>
              <a:t>prn</a:t>
            </a:r>
            <a:r>
              <a:rPr lang="en-US" sz="4200" dirty="0" smtClean="0"/>
              <a:t>(1'b1), .q(output));</a:t>
            </a:r>
            <a:endParaRPr lang="ru-RU" sz="4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3096344" cy="188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«прошивка»</a:t>
            </a:r>
            <a:r>
              <a:rPr lang="en-US" dirty="0" smtClean="0"/>
              <a:t> T0U</a:t>
            </a:r>
            <a:r>
              <a:rPr lang="ru-RU" dirty="0" smtClean="0"/>
              <a:t> (</a:t>
            </a:r>
            <a:r>
              <a:rPr lang="en-US" dirty="0" smtClean="0"/>
              <a:t>III)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674640" cy="557416"/>
          </a:xfrm>
        </p:spPr>
        <p:txBody>
          <a:bodyPr/>
          <a:lstStyle/>
          <a:p>
            <a:r>
              <a:rPr lang="ru-RU" dirty="0" smtClean="0"/>
              <a:t>Схема канала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629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«прошивка»</a:t>
            </a:r>
            <a:r>
              <a:rPr lang="en-US" dirty="0" smtClean="0"/>
              <a:t> T0U</a:t>
            </a:r>
            <a:r>
              <a:rPr lang="ru-RU" dirty="0" smtClean="0"/>
              <a:t> (</a:t>
            </a:r>
            <a:r>
              <a:rPr lang="en-US" dirty="0" smtClean="0"/>
              <a:t>IV)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3480"/>
          </a:xfrm>
        </p:spPr>
        <p:txBody>
          <a:bodyPr/>
          <a:lstStyle/>
          <a:p>
            <a:r>
              <a:rPr lang="ru-RU" dirty="0" smtClean="0"/>
              <a:t>Схема вычисления множественности</a:t>
            </a:r>
          </a:p>
          <a:p>
            <a:pPr>
              <a:buNone/>
            </a:pPr>
            <a:r>
              <a:rPr lang="ru-RU" dirty="0" smtClean="0"/>
              <a:t>Время вычисления множественности </a:t>
            </a:r>
            <a:r>
              <a:rPr lang="en-US" dirty="0" smtClean="0"/>
              <a:t>~</a:t>
            </a:r>
            <a:r>
              <a:rPr lang="ru-RU" dirty="0" smtClean="0"/>
              <a:t> 2.7 нс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848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«прошивка»</a:t>
            </a:r>
            <a:r>
              <a:rPr lang="en-US" dirty="0" smtClean="0"/>
              <a:t> T0U</a:t>
            </a:r>
            <a:r>
              <a:rPr lang="ru-RU" dirty="0" smtClean="0"/>
              <a:t> (</a:t>
            </a:r>
            <a:r>
              <a:rPr lang="en-US" dirty="0" smtClean="0"/>
              <a:t>V)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занятых ячеек </a:t>
            </a:r>
            <a:r>
              <a:rPr lang="en-US" dirty="0" smtClean="0"/>
              <a:t>FPGA (ALM) </a:t>
            </a:r>
            <a:r>
              <a:rPr lang="ru-RU" dirty="0" smtClean="0"/>
              <a:t>уменьшилось до 30%</a:t>
            </a:r>
          </a:p>
          <a:p>
            <a:r>
              <a:rPr lang="ru-RU" dirty="0" smtClean="0"/>
              <a:t>Количество линий соединения уменьшилось  до 20%</a:t>
            </a:r>
          </a:p>
          <a:p>
            <a:r>
              <a:rPr lang="ru-RU" dirty="0" smtClean="0"/>
              <a:t>Как результат время компиляции проекта снизилось с 11 часов до 5 минут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7146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построения триггера логика </a:t>
            </a:r>
            <a:r>
              <a:rPr lang="en-US" dirty="0" smtClean="0"/>
              <a:t>T0U </a:t>
            </a:r>
            <a:r>
              <a:rPr lang="ru-RU" dirty="0" smtClean="0"/>
              <a:t>содержит до 12 каналов асинхронных подстраиваемых линий задержки (</a:t>
            </a:r>
            <a:r>
              <a:rPr lang="en-US" dirty="0" smtClean="0"/>
              <a:t>2</a:t>
            </a:r>
            <a:r>
              <a:rPr lang="ru-RU" dirty="0" smtClean="0"/>
              <a:t>нс … </a:t>
            </a:r>
            <a:r>
              <a:rPr lang="en-US" dirty="0" smtClean="0"/>
              <a:t>48</a:t>
            </a:r>
            <a:r>
              <a:rPr lang="ru-RU" dirty="0" smtClean="0"/>
              <a:t>нс с шагом </a:t>
            </a:r>
            <a:r>
              <a:rPr lang="en-US" dirty="0" smtClean="0"/>
              <a:t>~</a:t>
            </a:r>
            <a:r>
              <a:rPr lang="ru-RU" dirty="0" smtClean="0"/>
              <a:t>1.5</a:t>
            </a:r>
            <a:r>
              <a:rPr lang="en-US" dirty="0" smtClean="0"/>
              <a:t> </a:t>
            </a:r>
            <a:r>
              <a:rPr lang="ru-RU" dirty="0" smtClean="0"/>
              <a:t>нс) и дискриминаторов </a:t>
            </a:r>
            <a:r>
              <a:rPr lang="en-US" dirty="0" smtClean="0"/>
              <a:t>(-3V…+0.</a:t>
            </a:r>
            <a:r>
              <a:rPr lang="ru-RU" dirty="0" smtClean="0"/>
              <a:t>5</a:t>
            </a:r>
            <a:r>
              <a:rPr lang="en-US" dirty="0" smtClean="0"/>
              <a:t>V)</a:t>
            </a:r>
            <a:r>
              <a:rPr lang="ru-RU" dirty="0" smtClean="0"/>
              <a:t> и до 5 синхронных линий задержки размером  64 000 шагов и шагом от 10 нс</a:t>
            </a:r>
          </a:p>
          <a:p>
            <a:r>
              <a:rPr lang="ru-RU" dirty="0" smtClean="0"/>
              <a:t>Для настройки триггера в </a:t>
            </a:r>
            <a:r>
              <a:rPr lang="en-US" dirty="0" smtClean="0"/>
              <a:t>T0U </a:t>
            </a:r>
            <a:r>
              <a:rPr lang="ru-RU" dirty="0" smtClean="0"/>
              <a:t>встроено </a:t>
            </a:r>
            <a:r>
              <a:rPr lang="en-US" dirty="0" smtClean="0"/>
              <a:t>4 </a:t>
            </a:r>
            <a:r>
              <a:rPr lang="ru-RU" dirty="0" smtClean="0"/>
              <a:t>мультиплексора, позволяющих выводить на осциллограф сигналы из ключевых точек логической схемы в </a:t>
            </a:r>
            <a:r>
              <a:rPr lang="en-US" dirty="0" smtClean="0"/>
              <a:t>FPGA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</a:t>
            </a:r>
            <a:r>
              <a:rPr lang="en-US" dirty="0" smtClean="0"/>
              <a:t>T0U</a:t>
            </a:r>
            <a:endParaRPr lang="ru-RU" dirty="0"/>
          </a:p>
        </p:txBody>
      </p:sp>
      <p:pic>
        <p:nvPicPr>
          <p:cNvPr id="5" name="Рисунок 4" descr="DS0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911206"/>
            <a:ext cx="3167058" cy="2375294"/>
          </a:xfrm>
          <a:prstGeom prst="rect">
            <a:avLst/>
          </a:prstGeom>
        </p:spPr>
      </p:pic>
      <p:pic>
        <p:nvPicPr>
          <p:cNvPr id="6" name="Рисунок 5" descr="DS0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929066"/>
            <a:ext cx="3143245" cy="2357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6286520"/>
            <a:ext cx="342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BC1, BC2 and </a:t>
            </a:r>
            <a:r>
              <a:rPr lang="en-US" dirty="0" err="1" smtClean="0"/>
              <a:t>Beam_Trigger</a:t>
            </a:r>
            <a:r>
              <a:rPr lang="en-US" dirty="0" smtClean="0"/>
              <a:t> (BT)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634581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BT, </a:t>
            </a:r>
            <a:r>
              <a:rPr lang="en-US" dirty="0" err="1" smtClean="0"/>
              <a:t>SiD</a:t>
            </a:r>
            <a:r>
              <a:rPr lang="en-US" dirty="0" smtClean="0"/>
              <a:t> and </a:t>
            </a:r>
            <a:r>
              <a:rPr lang="en-US" dirty="0" err="1" smtClean="0"/>
              <a:t>DAQ_Trigger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удовлетворения указанным требованиям разработан комплекс следующих программ:</a:t>
            </a:r>
          </a:p>
          <a:p>
            <a:pPr lvl="1"/>
            <a:r>
              <a:rPr lang="ru-RU" dirty="0" smtClean="0"/>
              <a:t>Менеджер </a:t>
            </a:r>
            <a:r>
              <a:rPr lang="en-US" dirty="0" smtClean="0"/>
              <a:t>T0U (</a:t>
            </a:r>
            <a:r>
              <a:rPr lang="ru-RU" dirty="0" smtClean="0"/>
              <a:t>включая визуальный интерфейс для настройки и </a:t>
            </a:r>
            <a:r>
              <a:rPr lang="ru-RU" dirty="0" err="1" smtClean="0"/>
              <a:t>мониторирования</a:t>
            </a:r>
            <a:r>
              <a:rPr lang="ru-RU" dirty="0" smtClean="0"/>
              <a:t> триггера)</a:t>
            </a:r>
          </a:p>
          <a:p>
            <a:pPr lvl="1"/>
            <a:r>
              <a:rPr lang="ru-RU" dirty="0" smtClean="0"/>
              <a:t>Менеджер </a:t>
            </a:r>
            <a:r>
              <a:rPr lang="en-US" dirty="0" err="1" smtClean="0"/>
              <a:t>SiD</a:t>
            </a:r>
            <a:r>
              <a:rPr lang="en-US" dirty="0" smtClean="0"/>
              <a:t> (</a:t>
            </a:r>
            <a:r>
              <a:rPr lang="ru-RU" dirty="0" smtClean="0"/>
              <a:t>включая визуальный интерфейс для  </a:t>
            </a:r>
            <a:r>
              <a:rPr lang="ru-RU" dirty="0" err="1" smtClean="0"/>
              <a:t>мониторирования</a:t>
            </a:r>
            <a:r>
              <a:rPr lang="ru-RU" dirty="0" smtClean="0"/>
              <a:t> работы </a:t>
            </a:r>
            <a:r>
              <a:rPr lang="en-US" dirty="0" err="1" smtClean="0"/>
              <a:t>SiD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Сервер + клиент для наблюдения формы интенсивности счета во время растяжки пучка (</a:t>
            </a:r>
            <a:r>
              <a:rPr lang="en-US" dirty="0" smtClean="0"/>
              <a:t>TCP/IP </a:t>
            </a:r>
            <a:r>
              <a:rPr lang="ru-RU" dirty="0" smtClean="0"/>
              <a:t>сервер)</a:t>
            </a:r>
          </a:p>
          <a:p>
            <a:pPr lvl="1"/>
            <a:r>
              <a:rPr lang="en-US" dirty="0" smtClean="0"/>
              <a:t>Web-</a:t>
            </a:r>
            <a:r>
              <a:rPr lang="ru-RU" dirty="0" smtClean="0"/>
              <a:t>сервер для публикации данных последнего сброса пучка</a:t>
            </a:r>
            <a:r>
              <a:rPr lang="en-US" dirty="0" smtClean="0"/>
              <a:t> (http-</a:t>
            </a:r>
            <a:r>
              <a:rPr lang="ru-RU" dirty="0" smtClean="0"/>
              <a:t>сервер)</a:t>
            </a:r>
          </a:p>
          <a:p>
            <a:pPr lvl="1"/>
            <a:r>
              <a:rPr lang="ru-RU" dirty="0" smtClean="0"/>
              <a:t>Сервер блока высоковольтного питания </a:t>
            </a:r>
            <a:r>
              <a:rPr lang="en-US" dirty="0" err="1" smtClean="0"/>
              <a:t>HV_Sys</a:t>
            </a:r>
            <a:endParaRPr lang="ru-RU" dirty="0" smtClean="0"/>
          </a:p>
          <a:p>
            <a:pPr lvl="1"/>
            <a:r>
              <a:rPr lang="ru-RU" dirty="0" smtClean="0"/>
              <a:t>Программа-интерфейс для передачи данных в центральную </a:t>
            </a:r>
            <a:r>
              <a:rPr lang="en-US" dirty="0" smtClean="0"/>
              <a:t>DCS</a:t>
            </a:r>
            <a:r>
              <a:rPr lang="ru-RU" dirty="0" smtClean="0"/>
              <a:t> (</a:t>
            </a:r>
            <a:r>
              <a:rPr lang="en-US" dirty="0" smtClean="0"/>
              <a:t>TCP/IP </a:t>
            </a:r>
            <a:r>
              <a:rPr lang="ru-RU" dirty="0" smtClean="0"/>
              <a:t>сервер)</a:t>
            </a:r>
          </a:p>
          <a:p>
            <a:pPr lvl="1"/>
            <a:r>
              <a:rPr lang="ru-RU" dirty="0" err="1" smtClean="0"/>
              <a:t>Просмотрщик</a:t>
            </a:r>
            <a:r>
              <a:rPr lang="ru-RU" dirty="0" smtClean="0"/>
              <a:t> архива данных каждого сброса пучка</a:t>
            </a:r>
          </a:p>
          <a:p>
            <a:pPr lvl="1"/>
            <a:r>
              <a:rPr lang="ru-RU" dirty="0" smtClean="0"/>
              <a:t>Тестовые и настроечные программы для проверки обмена с аппаратурой</a:t>
            </a:r>
            <a:endParaRPr lang="en-US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Программное обеспечение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программ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1545734"/>
            <a:ext cx="2286016" cy="642942"/>
          </a:xfrm>
          <a:prstGeom prst="roundRect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T0U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57620" y="1142984"/>
            <a:ext cx="1357322" cy="357190"/>
          </a:xfrm>
          <a:prstGeom prst="downArrow">
            <a:avLst/>
          </a:prstGeom>
          <a:solidFill>
            <a:srgbClr val="FCB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14546" y="1130842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Детекторы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6470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T0U_Mgr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3786182" y="2240432"/>
            <a:ext cx="285752" cy="285752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2152632" y="3571876"/>
            <a:ext cx="928694" cy="4286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37303">
            <a:off x="2795574" y="314324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4004" y="435769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Log_View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09822" y="407194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95772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Server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823248" y="221455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11054" y="23156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63454" y="24680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15854" y="26204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8254" y="27728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00562" y="3786190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Web_Server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857884" y="278605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96092" y="35433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48492" y="36957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00892" y="38481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53292" y="40005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357950" y="401372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5250661" y="346471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2799" y="3143248"/>
            <a:ext cx="125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Картинка </a:t>
            </a:r>
            <a:endParaRPr lang="en-US" dirty="0" smtClean="0"/>
          </a:p>
          <a:p>
            <a:r>
              <a:rPr lang="ru-RU" dirty="0" smtClean="0"/>
              <a:t>растяжки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857620" y="3214686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56125" y="3286124"/>
            <a:ext cx="118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Счета </a:t>
            </a:r>
            <a:endParaRPr lang="en-US" dirty="0" smtClean="0"/>
          </a:p>
          <a:p>
            <a:r>
              <a:rPr lang="ru-RU" dirty="0" smtClean="0"/>
              <a:t>растяжки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88579" y="542926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DCS_Server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 rot="5400000">
            <a:off x="6596000" y="5356611"/>
            <a:ext cx="285752" cy="785818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163914" y="5559998"/>
            <a:ext cx="176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центральной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DCS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H="1">
            <a:off x="2821769" y="3536157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16541" y="4929198"/>
            <a:ext cx="23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Счета растяжки</a:t>
            </a:r>
            <a:r>
              <a:rPr lang="en-US" dirty="0" smtClean="0"/>
              <a:t> + LV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14414" y="542926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HV_Server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>
            <a:stCxn id="39" idx="3"/>
            <a:endCxn id="33" idx="1"/>
          </p:cNvCxnSpPr>
          <p:nvPr/>
        </p:nvCxnSpPr>
        <p:spPr>
          <a:xfrm>
            <a:off x="3062278" y="5750735"/>
            <a:ext cx="142630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9169" y="5711627"/>
            <a:ext cx="144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Параметры </a:t>
            </a:r>
          </a:p>
          <a:p>
            <a:r>
              <a:rPr lang="en-US" dirty="0" smtClean="0"/>
              <a:t>HV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393593" y="3916924"/>
            <a:ext cx="11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</a:t>
            </a:r>
            <a:r>
              <a:rPr lang="ru-RU" dirty="0" smtClean="0"/>
              <a:t>файл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7158" y="1543304"/>
            <a:ext cx="1919302" cy="642942"/>
          </a:xfrm>
          <a:prstGeom prst="roundRect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SiU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85720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SiU_Mgr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1071538" y="2214554"/>
            <a:ext cx="285752" cy="285752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2357422" y="1785926"/>
            <a:ext cx="1000132" cy="285752"/>
          </a:xfrm>
          <a:prstGeom prst="rightArrow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571472" y="1142984"/>
            <a:ext cx="1357322" cy="357190"/>
          </a:xfrm>
          <a:prstGeom prst="downArrow">
            <a:avLst/>
          </a:prstGeom>
          <a:solidFill>
            <a:srgbClr val="FCB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2019</a:t>
            </a:r>
            <a:r>
              <a:rPr lang="en-US" dirty="0" smtClean="0"/>
              <a:t>’ T0U_Mgr</a:t>
            </a:r>
            <a:endParaRPr lang="ru-RU" dirty="0"/>
          </a:p>
        </p:txBody>
      </p:sp>
      <p:pic>
        <p:nvPicPr>
          <p:cNvPr id="2050" name="Picture 2" descr="Z:\BMN\Pics\t0u_be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6988157" cy="4275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2023’ T0U_Mgr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86900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SiD_Mgr</a:t>
            </a:r>
            <a:endParaRPr lang="ru-RU" dirty="0"/>
          </a:p>
        </p:txBody>
      </p:sp>
      <p:pic>
        <p:nvPicPr>
          <p:cNvPr id="5124" name="Picture 4" descr="Z:\BMN\Pics\Kr\Si with wide be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6116629" cy="4103411"/>
          </a:xfrm>
          <a:prstGeom prst="rect">
            <a:avLst/>
          </a:prstGeom>
          <a:noFill/>
        </p:spPr>
      </p:pic>
      <p:pic>
        <p:nvPicPr>
          <p:cNvPr id="5123" name="Picture 3" descr="Z:\BMN\Pics\si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3606537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Основные компоненты системы триггера эксперимента </a:t>
            </a:r>
            <a:r>
              <a:rPr lang="en-US" sz="4000" dirty="0" smtClean="0"/>
              <a:t>BM@N </a:t>
            </a:r>
            <a:r>
              <a:rPr lang="ru-RU" sz="4000" dirty="0" smtClean="0"/>
              <a:t>2019</a:t>
            </a:r>
            <a:r>
              <a:rPr lang="en-US" sz="4000" dirty="0" smtClean="0"/>
              <a:t>’</a:t>
            </a:r>
            <a:endParaRPr lang="ru-RU" sz="4000" dirty="0"/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xmlns="" id="{0EE02BD9-4BDE-4022-9F89-95E2BE1A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37" y="2463247"/>
            <a:ext cx="577402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 beam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96DBF1A8-3A46-4669-9C07-EE1F5E24D7C5}"/>
              </a:ext>
            </a:extLst>
          </p:cNvPr>
          <p:cNvCxnSpPr>
            <a:cxnSpLocks/>
          </p:cNvCxnSpPr>
          <p:nvPr/>
        </p:nvCxnSpPr>
        <p:spPr>
          <a:xfrm>
            <a:off x="1188502" y="2249390"/>
            <a:ext cx="22987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xmlns="" id="{09C99CD0-330B-4212-BE9B-F8EB6A1F4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0411848"/>
              </p:ext>
            </p:extLst>
          </p:nvPr>
        </p:nvGraphicFramePr>
        <p:xfrm>
          <a:off x="785786" y="3643314"/>
          <a:ext cx="785818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954">
                  <a:extLst>
                    <a:ext uri="{9D8B030D-6E8A-4147-A177-3AD203B41FA5}">
                      <a16:colId xmlns:a16="http://schemas.microsoft.com/office/drawing/2014/main" xmlns="" val="1680403751"/>
                    </a:ext>
                  </a:extLst>
                </a:gridCol>
                <a:gridCol w="2085689">
                  <a:extLst>
                    <a:ext uri="{9D8B030D-6E8A-4147-A177-3AD203B41FA5}">
                      <a16:colId xmlns:a16="http://schemas.microsoft.com/office/drawing/2014/main" xmlns="" val="581662894"/>
                    </a:ext>
                  </a:extLst>
                </a:gridCol>
                <a:gridCol w="2487836">
                  <a:extLst>
                    <a:ext uri="{9D8B030D-6E8A-4147-A177-3AD203B41FA5}">
                      <a16:colId xmlns:a16="http://schemas.microsoft.com/office/drawing/2014/main" xmlns="" val="2982788988"/>
                    </a:ext>
                  </a:extLst>
                </a:gridCol>
                <a:gridCol w="1714701">
                  <a:extLst>
                    <a:ext uri="{9D8B030D-6E8A-4147-A177-3AD203B41FA5}">
                      <a16:colId xmlns:a16="http://schemas.microsoft.com/office/drawing/2014/main" xmlns="" val="843692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Scintillation Detector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Photodetector</a:t>
                      </a:r>
                      <a:endParaRPr lang="ru-RU" sz="1200" b="0" dirty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Scintillator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Operation in magnetic field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47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XP2020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D150×3 </a:t>
                      </a:r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356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BC2(T0)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MCP-PMT</a:t>
                      </a:r>
                    </a:p>
                    <a:p>
                      <a:pPr algn="ctr"/>
                      <a:r>
                        <a:rPr lang="en-US" sz="1200" dirty="0"/>
                        <a:t>PP2365E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D20x0.8 </a:t>
                      </a:r>
                      <a:r>
                        <a:rPr lang="en-US" sz="1200" dirty="0"/>
                        <a:t>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Angle 45</a:t>
                      </a:r>
                      <a:r>
                        <a:rPr lang="en-US" sz="1200" baseline="30000" dirty="0"/>
                        <a:t>o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</a:t>
                      </a:r>
                      <a:r>
                        <a:rPr lang="en-US" sz="1400" dirty="0" smtClean="0"/>
                        <a:t>   Yes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491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VC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XP2020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D100×10 </a:t>
                      </a:r>
                      <a:r>
                        <a:rPr lang="en-US" sz="1200" dirty="0"/>
                        <a:t>mm</a:t>
                      </a:r>
                    </a:p>
                    <a:p>
                      <a:r>
                        <a:rPr lang="en-US" sz="1200" dirty="0"/>
                        <a:t>hole D27 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Yes</a:t>
                      </a:r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494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BD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SiPMs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Sensl</a:t>
                      </a:r>
                      <a:r>
                        <a:rPr lang="en-US" sz="1200" dirty="0"/>
                        <a:t>)</a:t>
                      </a:r>
                    </a:p>
                    <a:p>
                      <a:pPr algn="ctr"/>
                      <a:r>
                        <a:rPr lang="en-US" sz="1200" dirty="0"/>
                        <a:t>6 x 6 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BC-418 </a:t>
                      </a:r>
                      <a:r>
                        <a:rPr lang="en-US" sz="1200" dirty="0" err="1"/>
                        <a:t>plast</a:t>
                      </a:r>
                      <a:r>
                        <a:rPr lang="en-US" sz="1200" dirty="0"/>
                        <a:t>. scintillator 150×7×7 </a:t>
                      </a:r>
                      <a:r>
                        <a:rPr lang="en-US" sz="1200" dirty="0" smtClean="0"/>
                        <a:t>mm 40 </a:t>
                      </a:r>
                      <a:r>
                        <a:rPr lang="en-US" sz="12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</a:t>
                      </a:r>
                      <a:r>
                        <a:rPr lang="en-US" sz="1400" dirty="0" smtClean="0"/>
                        <a:t>    Yes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2108012"/>
                  </a:ext>
                </a:extLst>
              </a:tr>
            </a:tbl>
          </a:graphicData>
        </a:graphic>
      </p:graphicFrame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FA30C06-8C64-4C65-8F0B-F1A81FC36D05}"/>
              </a:ext>
            </a:extLst>
          </p:cNvPr>
          <p:cNvCxnSpPr>
            <a:cxnSpLocks/>
          </p:cNvCxnSpPr>
          <p:nvPr/>
        </p:nvCxnSpPr>
        <p:spPr>
          <a:xfrm>
            <a:off x="1418372" y="2249390"/>
            <a:ext cx="6961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0173D53D-6ACE-4434-8718-E03E89B714AF}"/>
              </a:ext>
            </a:extLst>
          </p:cNvPr>
          <p:cNvCxnSpPr>
            <a:cxnSpLocks/>
          </p:cNvCxnSpPr>
          <p:nvPr/>
        </p:nvCxnSpPr>
        <p:spPr>
          <a:xfrm>
            <a:off x="1804226" y="2068334"/>
            <a:ext cx="0" cy="344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8D713A2-A96A-496F-8590-97F01C514E7E}"/>
              </a:ext>
            </a:extLst>
          </p:cNvPr>
          <p:cNvCxnSpPr/>
          <p:nvPr/>
        </p:nvCxnSpPr>
        <p:spPr>
          <a:xfrm>
            <a:off x="4722524" y="2182293"/>
            <a:ext cx="107004" cy="13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9B894032-CB90-45E8-9174-F17D2E7F5BC3}"/>
              </a:ext>
            </a:extLst>
          </p:cNvPr>
          <p:cNvCxnSpPr/>
          <p:nvPr/>
        </p:nvCxnSpPr>
        <p:spPr>
          <a:xfrm>
            <a:off x="5442371" y="2078062"/>
            <a:ext cx="0" cy="1139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D4BB9F0E-F753-4ED9-9C13-4450CC851858}"/>
              </a:ext>
            </a:extLst>
          </p:cNvPr>
          <p:cNvCxnSpPr/>
          <p:nvPr/>
        </p:nvCxnSpPr>
        <p:spPr>
          <a:xfrm>
            <a:off x="5439128" y="2298558"/>
            <a:ext cx="0" cy="1139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30258F3-9995-44F5-94B4-02C682021EBE}"/>
              </a:ext>
            </a:extLst>
          </p:cNvPr>
          <p:cNvSpPr/>
          <p:nvPr/>
        </p:nvSpPr>
        <p:spPr>
          <a:xfrm>
            <a:off x="6998796" y="2068334"/>
            <a:ext cx="593366" cy="418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E852731-DB7F-4423-97ED-0C9970589C65}"/>
              </a:ext>
            </a:extLst>
          </p:cNvPr>
          <p:cNvCxnSpPr/>
          <p:nvPr/>
        </p:nvCxnSpPr>
        <p:spPr>
          <a:xfrm>
            <a:off x="6998796" y="2068334"/>
            <a:ext cx="593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89266522-0300-4354-9338-74F4F146EEEE}"/>
              </a:ext>
            </a:extLst>
          </p:cNvPr>
          <p:cNvCxnSpPr/>
          <p:nvPr/>
        </p:nvCxnSpPr>
        <p:spPr>
          <a:xfrm>
            <a:off x="6995548" y="2463927"/>
            <a:ext cx="593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6A6DE806-4A11-4E7A-8435-35E9DCA4FBFA}"/>
              </a:ext>
            </a:extLst>
          </p:cNvPr>
          <p:cNvCxnSpPr/>
          <p:nvPr/>
        </p:nvCxnSpPr>
        <p:spPr>
          <a:xfrm>
            <a:off x="7387903" y="2192021"/>
            <a:ext cx="0" cy="12923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15190AD0-79D3-413B-AEEC-80F32D171D0A}"/>
              </a:ext>
            </a:extLst>
          </p:cNvPr>
          <p:cNvCxnSpPr>
            <a:cxnSpLocks/>
          </p:cNvCxnSpPr>
          <p:nvPr/>
        </p:nvCxnSpPr>
        <p:spPr>
          <a:xfrm>
            <a:off x="7660277" y="2000240"/>
            <a:ext cx="0" cy="191781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5FFC244-F556-4578-8788-3F69D453019A}"/>
              </a:ext>
            </a:extLst>
          </p:cNvPr>
          <p:cNvCxnSpPr>
            <a:cxnSpLocks/>
          </p:cNvCxnSpPr>
          <p:nvPr/>
        </p:nvCxnSpPr>
        <p:spPr>
          <a:xfrm>
            <a:off x="7666757" y="2308281"/>
            <a:ext cx="0" cy="191781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3899B7F4-2EA3-4C8C-8688-20CD79D6FEB8}"/>
              </a:ext>
            </a:extLst>
          </p:cNvPr>
          <p:cNvCxnSpPr/>
          <p:nvPr/>
        </p:nvCxnSpPr>
        <p:spPr>
          <a:xfrm>
            <a:off x="1677766" y="27687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3BC4741-3DC6-4B8A-B440-DC5C2C030760}"/>
              </a:ext>
            </a:extLst>
          </p:cNvPr>
          <p:cNvSpPr txBox="1"/>
          <p:nvPr/>
        </p:nvSpPr>
        <p:spPr>
          <a:xfrm>
            <a:off x="1549188" y="2430446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BC1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71637D7-0C3B-4171-9849-A59551953FFF}"/>
              </a:ext>
            </a:extLst>
          </p:cNvPr>
          <p:cNvSpPr txBox="1"/>
          <p:nvPr/>
        </p:nvSpPr>
        <p:spPr>
          <a:xfrm>
            <a:off x="4574490" y="2378622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BC2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F91A874-D722-4E4E-8EB5-5BDF8F626ACC}"/>
              </a:ext>
            </a:extLst>
          </p:cNvPr>
          <p:cNvSpPr txBox="1"/>
          <p:nvPr/>
        </p:nvSpPr>
        <p:spPr>
          <a:xfrm>
            <a:off x="5224452" y="2429530"/>
            <a:ext cx="40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VC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58FC6BA-C003-4FA4-B9A3-EC1D5D21A75D}"/>
              </a:ext>
            </a:extLst>
          </p:cNvPr>
          <p:cNvSpPr txBox="1"/>
          <p:nvPr/>
        </p:nvSpPr>
        <p:spPr>
          <a:xfrm>
            <a:off x="7037500" y="2498401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BD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33597F7-7759-4765-B88E-8163FA6334C8}"/>
              </a:ext>
            </a:extLst>
          </p:cNvPr>
          <p:cNvSpPr txBox="1"/>
          <p:nvPr/>
        </p:nvSpPr>
        <p:spPr>
          <a:xfrm>
            <a:off x="7475769" y="2484746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SiD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2CCE7D-EC47-4D99-8A06-59AE0EE1EBBC}"/>
              </a:ext>
            </a:extLst>
          </p:cNvPr>
          <p:cNvSpPr txBox="1"/>
          <p:nvPr/>
        </p:nvSpPr>
        <p:spPr>
          <a:xfrm>
            <a:off x="7018108" y="201963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Target</a:t>
            </a:r>
            <a:endParaRPr lang="ru-RU" sz="1100" dirty="0"/>
          </a:p>
        </p:txBody>
      </p:sp>
      <p:graphicFrame>
        <p:nvGraphicFramePr>
          <p:cNvPr id="48" name="Таблица 47">
            <a:extLst>
              <a:ext uri="{FF2B5EF4-FFF2-40B4-BE49-F238E27FC236}">
                <a16:creationId xmlns:a16="http://schemas.microsoft.com/office/drawing/2014/main" xmlns="" id="{B3A0F64E-61A0-41EC-B620-80975C881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3220819"/>
              </p:ext>
            </p:extLst>
          </p:nvPr>
        </p:nvGraphicFramePr>
        <p:xfrm>
          <a:off x="785786" y="6143644"/>
          <a:ext cx="78581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684">
                  <a:extLst>
                    <a:ext uri="{9D8B030D-6E8A-4147-A177-3AD203B41FA5}">
                      <a16:colId xmlns:a16="http://schemas.microsoft.com/office/drawing/2014/main" xmlns="" val="59453551"/>
                    </a:ext>
                  </a:extLst>
                </a:gridCol>
                <a:gridCol w="2119498">
                  <a:extLst>
                    <a:ext uri="{9D8B030D-6E8A-4147-A177-3AD203B41FA5}">
                      <a16:colId xmlns:a16="http://schemas.microsoft.com/office/drawing/2014/main" xmlns="" val="3432798287"/>
                    </a:ext>
                  </a:extLst>
                </a:gridCol>
                <a:gridCol w="2459263">
                  <a:extLst>
                    <a:ext uri="{9D8B030D-6E8A-4147-A177-3AD203B41FA5}">
                      <a16:colId xmlns:a16="http://schemas.microsoft.com/office/drawing/2014/main" xmlns="" val="1046194220"/>
                    </a:ext>
                  </a:extLst>
                </a:gridCol>
                <a:gridCol w="1712734">
                  <a:extLst>
                    <a:ext uri="{9D8B030D-6E8A-4147-A177-3AD203B41FA5}">
                      <a16:colId xmlns:a16="http://schemas.microsoft.com/office/drawing/2014/main" xmlns="" val="31919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SiD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64 radial strips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Silicon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D86x0.3 mm hole </a:t>
                      </a:r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D32 mm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Yes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225427"/>
                  </a:ext>
                </a:extLst>
              </a:tr>
            </a:tbl>
          </a:graphicData>
        </a:graphic>
      </p:graphicFrame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0ECF65AF-686E-49F5-B3A5-5AC217705DE2}"/>
              </a:ext>
            </a:extLst>
          </p:cNvPr>
          <p:cNvSpPr/>
          <p:nvPr/>
        </p:nvSpPr>
        <p:spPr>
          <a:xfrm>
            <a:off x="785786" y="6072207"/>
            <a:ext cx="78581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Web-Server + browser</a:t>
            </a:r>
            <a:endParaRPr lang="ru-RU" dirty="0"/>
          </a:p>
        </p:txBody>
      </p:sp>
      <p:pic>
        <p:nvPicPr>
          <p:cNvPr id="7170" name="Picture 2" descr="Z:\BMN\Pics\WebClie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5175893" cy="4786346"/>
          </a:xfrm>
          <a:prstGeom prst="rect">
            <a:avLst/>
          </a:prstGeom>
          <a:noFill/>
        </p:spPr>
      </p:pic>
      <p:pic>
        <p:nvPicPr>
          <p:cNvPr id="7171" name="Picture 3" descr="Z:\BMN\Pics\Web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3766606" cy="4110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HV Server</a:t>
            </a:r>
            <a:endParaRPr lang="ru-RU" dirty="0"/>
          </a:p>
        </p:txBody>
      </p:sp>
      <p:pic>
        <p:nvPicPr>
          <p:cNvPr id="8194" name="Picture 2" descr="Z:\BMN\Pics\hv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7531489" cy="4117982"/>
          </a:xfrm>
          <a:prstGeom prst="rect">
            <a:avLst/>
          </a:prstGeom>
          <a:noFill/>
        </p:spPr>
      </p:pic>
      <p:pic>
        <p:nvPicPr>
          <p:cNvPr id="8195" name="Picture 3" descr="Z:\BMN\Pics\hv_conf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357562"/>
            <a:ext cx="5976928" cy="3267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SRC </a:t>
            </a:r>
            <a:r>
              <a:rPr lang="en-US" dirty="0" err="1" smtClean="0"/>
              <a:t>vs</a:t>
            </a:r>
            <a:r>
              <a:rPr lang="en-US" dirty="0" smtClean="0"/>
              <a:t> BM@N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Отличия эксперимента </a:t>
            </a:r>
            <a:r>
              <a:rPr lang="en-US" dirty="0" smtClean="0"/>
              <a:t>SRC </a:t>
            </a:r>
            <a:r>
              <a:rPr lang="ru-RU" dirty="0" smtClean="0"/>
              <a:t>от </a:t>
            </a:r>
            <a:r>
              <a:rPr lang="en-US" dirty="0" smtClean="0"/>
              <a:t>BM@N</a:t>
            </a:r>
          </a:p>
          <a:p>
            <a:pPr lvl="1"/>
            <a:r>
              <a:rPr lang="ru-RU" dirty="0" smtClean="0"/>
              <a:t>Отсутствуют многоканальные детекторы</a:t>
            </a:r>
            <a:r>
              <a:rPr lang="en-US" dirty="0" smtClean="0"/>
              <a:t>BD </a:t>
            </a:r>
            <a:r>
              <a:rPr lang="ru-RU" dirty="0" smtClean="0"/>
              <a:t>и </a:t>
            </a:r>
            <a:r>
              <a:rPr lang="en-US" dirty="0" err="1" smtClean="0"/>
              <a:t>SiD</a:t>
            </a:r>
            <a:r>
              <a:rPr lang="ru-RU" dirty="0" smtClean="0"/>
              <a:t>, но</a:t>
            </a:r>
          </a:p>
          <a:p>
            <a:pPr lvl="1"/>
            <a:r>
              <a:rPr lang="ru-RU" dirty="0" smtClean="0"/>
              <a:t>Добавлены дополнительные сцинтилляционные счетчики</a:t>
            </a:r>
          </a:p>
          <a:p>
            <a:pPr lvl="1"/>
            <a:r>
              <a:rPr lang="ru-RU" dirty="0" smtClean="0"/>
              <a:t>Добавлен дискриминатор с двумя порогами</a:t>
            </a:r>
          </a:p>
          <a:p>
            <a:pPr lvl="1"/>
            <a:r>
              <a:rPr lang="ru-RU" dirty="0" smtClean="0"/>
              <a:t>Существенно усложнена логика выработки триггера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Как результат весь комплекс программ был модифицирован, хотя структура и осталась практически без изменений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Разработана и успешно используется модульная система выработки триггера для экспериментов с фиксированной мишенью </a:t>
            </a:r>
            <a:r>
              <a:rPr lang="en-US" dirty="0" smtClean="0"/>
              <a:t>SRC </a:t>
            </a:r>
            <a:r>
              <a:rPr lang="ru-RU" dirty="0" smtClean="0"/>
              <a:t>и </a:t>
            </a:r>
            <a:r>
              <a:rPr lang="en-US" dirty="0" smtClean="0"/>
              <a:t>BM@N</a:t>
            </a:r>
            <a:endParaRPr lang="ru-RU" dirty="0" smtClean="0"/>
          </a:p>
          <a:p>
            <a:r>
              <a:rPr lang="ru-RU" dirty="0" smtClean="0"/>
              <a:t>Система имеет только виртуальные органы управления (интегрировано в </a:t>
            </a:r>
            <a:r>
              <a:rPr lang="en-US" dirty="0" smtClean="0"/>
              <a:t>FPGA)</a:t>
            </a:r>
            <a:r>
              <a:rPr lang="ru-RU" dirty="0" smtClean="0"/>
              <a:t>. Для настройки системы при нормальной работе аппаратуры на пучке требуется менее часа</a:t>
            </a:r>
            <a:endParaRPr lang="en-US" dirty="0" smtClean="0"/>
          </a:p>
          <a:p>
            <a:r>
              <a:rPr lang="ru-RU" dirty="0" smtClean="0"/>
              <a:t>Разработан комплекс программ для управления и </a:t>
            </a:r>
            <a:r>
              <a:rPr lang="ru-RU" dirty="0" err="1" smtClean="0"/>
              <a:t>монирорирования</a:t>
            </a:r>
            <a:r>
              <a:rPr lang="ru-RU" dirty="0" smtClean="0"/>
              <a:t> работы системы с применением архитектуры клиент/сервер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(</a:t>
            </a:r>
            <a:r>
              <a:rPr lang="en-US" dirty="0" smtClean="0"/>
              <a:t>SRC</a:t>
            </a:r>
            <a:r>
              <a:rPr lang="ru-RU" dirty="0" smtClean="0"/>
              <a:t>,</a:t>
            </a:r>
            <a:r>
              <a:rPr lang="en-US" dirty="0" smtClean="0"/>
              <a:t> BM@N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288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Система медленного контроля установки </a:t>
            </a:r>
            <a:r>
              <a:rPr lang="en-US" sz="3600" dirty="0" smtClean="0"/>
              <a:t>MPD</a:t>
            </a:r>
            <a:r>
              <a:rPr lang="ru-RU" sz="3600" dirty="0" smtClean="0"/>
              <a:t>. Концепция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Система модульная, распределенная, используется протокол </a:t>
            </a:r>
            <a:r>
              <a:rPr lang="en-US" dirty="0" smtClean="0"/>
              <a:t>DIM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Сообщения текстовые, формат фиксирован</a:t>
            </a:r>
          </a:p>
          <a:p>
            <a:r>
              <a:rPr lang="ru-RU" dirty="0" smtClean="0"/>
              <a:t>Расширяемая</a:t>
            </a:r>
            <a:endParaRPr lang="en-US" dirty="0" smtClean="0"/>
          </a:p>
          <a:p>
            <a:r>
              <a:rPr lang="ru-RU" dirty="0" smtClean="0"/>
              <a:t>Модули могут модифицироваться и мигрировать между ПК</a:t>
            </a:r>
            <a:endParaRPr lang="en-US" dirty="0" smtClean="0"/>
          </a:p>
          <a:p>
            <a:r>
              <a:rPr lang="ru-RU" dirty="0" smtClean="0"/>
              <a:t>Максимально простая </a:t>
            </a:r>
            <a:r>
              <a:rPr lang="en-US" dirty="0" smtClean="0"/>
              <a:t>(KISS – </a:t>
            </a:r>
            <a:r>
              <a:rPr lang="en-US" b="1" dirty="0" smtClean="0"/>
              <a:t>K</a:t>
            </a:r>
            <a:r>
              <a:rPr lang="en-US" dirty="0" smtClean="0"/>
              <a:t>eep </a:t>
            </a:r>
            <a:r>
              <a:rPr lang="en-US" b="1" dirty="0" smtClean="0"/>
              <a:t>I</a:t>
            </a:r>
            <a:r>
              <a:rPr lang="en-US" dirty="0" smtClean="0"/>
              <a:t>t </a:t>
            </a:r>
            <a:r>
              <a:rPr lang="en-US" b="1" dirty="0" smtClean="0"/>
              <a:t>S</a:t>
            </a:r>
            <a:r>
              <a:rPr lang="en-US" dirty="0" smtClean="0"/>
              <a:t>tupidly </a:t>
            </a:r>
            <a:r>
              <a:rPr lang="en-US" b="1" dirty="0" smtClean="0"/>
              <a:t>S</a:t>
            </a:r>
            <a:r>
              <a:rPr lang="en-US" dirty="0" smtClean="0"/>
              <a:t>imple) </a:t>
            </a:r>
            <a:r>
              <a:rPr lang="ru-RU" dirty="0" smtClean="0"/>
              <a:t>и прозрачная</a:t>
            </a:r>
            <a:endParaRPr lang="en-US" dirty="0" smtClean="0"/>
          </a:p>
          <a:p>
            <a:r>
              <a:rPr lang="ru-RU" dirty="0" smtClean="0"/>
              <a:t>Ориентирована в первую очередь на </a:t>
            </a:r>
            <a:r>
              <a:rPr lang="en-US" dirty="0" smtClean="0"/>
              <a:t>MPD</a:t>
            </a:r>
          </a:p>
          <a:p>
            <a:r>
              <a:rPr lang="ru-RU" dirty="0" smtClean="0"/>
              <a:t>Использует общую базу данных </a:t>
            </a:r>
            <a:r>
              <a:rPr lang="en-US" dirty="0" smtClean="0"/>
              <a:t>MPD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89774"/>
            <a:ext cx="8856984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</a:t>
            </a:r>
            <a:r>
              <a:rPr lang="en-US" dirty="0" smtClean="0"/>
              <a:t> DCS </a:t>
            </a:r>
            <a:r>
              <a:rPr lang="ru-RU" dirty="0" smtClean="0"/>
              <a:t>эксперимента </a:t>
            </a:r>
            <a:r>
              <a:rPr lang="en-US" dirty="0" smtClean="0"/>
              <a:t>MPD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5277" y="3357562"/>
            <a:ext cx="110639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FFD DCS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22448" y="3357562"/>
            <a:ext cx="110735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TPC DCS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30727" y="3357562"/>
            <a:ext cx="68461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DAQ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3357562"/>
            <a:ext cx="113184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TOF DCS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3357562"/>
            <a:ext cx="124438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ECAL DCS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4214818"/>
            <a:ext cx="45147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LV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2430" y="4214818"/>
            <a:ext cx="5229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HV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66301" y="4214818"/>
            <a:ext cx="71974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335756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93510" y="4214818"/>
            <a:ext cx="96411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Cooling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421481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2214554"/>
            <a:ext cx="1321965" cy="369332"/>
          </a:xfrm>
          <a:prstGeom prst="rect">
            <a:avLst/>
          </a:prstGeom>
          <a:solidFill>
            <a:srgbClr val="FFEDD5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Shift leader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4859008" y="2381719"/>
            <a:ext cx="427373" cy="1588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H="1">
            <a:off x="4859007" y="2464213"/>
            <a:ext cx="427373" cy="1588"/>
          </a:xfrm>
          <a:prstGeom prst="straightConnector1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1736" y="1500174"/>
            <a:ext cx="3357586" cy="369332"/>
          </a:xfrm>
          <a:prstGeom prst="rect">
            <a:avLst/>
          </a:prstGeom>
          <a:solidFill>
            <a:srgbClr val="FFFED6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Predefined set of RUN types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3999281" y="1930017"/>
            <a:ext cx="323901" cy="178595"/>
          </a:xfrm>
          <a:prstGeom prst="rightArrow">
            <a:avLst/>
          </a:prstGeom>
          <a:solidFill>
            <a:srgbClr val="FFF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3535751" y="2964256"/>
            <a:ext cx="785818" cy="795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3464314" y="2964256"/>
            <a:ext cx="785818" cy="794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0562" y="2571744"/>
            <a:ext cx="2071702" cy="785818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4357686" y="2571744"/>
            <a:ext cx="2071702" cy="785818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14810" y="2571744"/>
            <a:ext cx="1000132" cy="785818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4228057" y="2467377"/>
            <a:ext cx="785818" cy="994552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84" y="2186246"/>
            <a:ext cx="25730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CDCS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500166" y="2571744"/>
            <a:ext cx="2071702" cy="785818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708637" y="3720463"/>
            <a:ext cx="500066" cy="488645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1643042" y="2571744"/>
            <a:ext cx="2071702" cy="785816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714876" y="2571744"/>
            <a:ext cx="3000396" cy="78581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857752" y="2571744"/>
            <a:ext cx="3000396" cy="785818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780075" y="3720463"/>
            <a:ext cx="500066" cy="488645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381300" y="3961702"/>
            <a:ext cx="487924" cy="18308"/>
          </a:xfrm>
          <a:prstGeom prst="straightConnector1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314684" y="3949560"/>
            <a:ext cx="487924" cy="1830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1857356" y="3714752"/>
            <a:ext cx="500066" cy="500066"/>
          </a:xfrm>
          <a:prstGeom prst="line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1928794" y="3714752"/>
            <a:ext cx="500066" cy="500066"/>
          </a:xfrm>
          <a:prstGeom prst="line">
            <a:avLst/>
          </a:prstGeom>
          <a:ln>
            <a:headEnd type="stealth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4" idx="0"/>
          </p:cNvCxnSpPr>
          <p:nvPr/>
        </p:nvCxnSpPr>
        <p:spPr>
          <a:xfrm rot="16200000" flipV="1">
            <a:off x="2473585" y="3312837"/>
            <a:ext cx="500066" cy="1303895"/>
          </a:xfrm>
          <a:prstGeom prst="line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428728" y="5143512"/>
            <a:ext cx="428628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Server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71538" y="6072206"/>
            <a:ext cx="12144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</a:t>
            </a:r>
            <a:endParaRPr lang="ru-RU" dirty="0"/>
          </a:p>
        </p:txBody>
      </p:sp>
      <p:sp>
        <p:nvSpPr>
          <p:cNvPr id="41" name="Двойная стрелка вверх/вниз 40"/>
          <p:cNvSpPr/>
          <p:nvPr/>
        </p:nvSpPr>
        <p:spPr>
          <a:xfrm>
            <a:off x="1571604" y="5857892"/>
            <a:ext cx="142876" cy="2143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459840" y="4857760"/>
            <a:ext cx="428628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Client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014092" y="5072074"/>
            <a:ext cx="428628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Client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533840" y="5500702"/>
            <a:ext cx="428628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Client</a:t>
            </a:r>
            <a:endParaRPr lang="ru-RU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1857356" y="5072074"/>
            <a:ext cx="571504" cy="21431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9" idx="3"/>
          </p:cNvCxnSpPr>
          <p:nvPr/>
        </p:nvCxnSpPr>
        <p:spPr>
          <a:xfrm>
            <a:off x="1857356" y="5500702"/>
            <a:ext cx="1143008" cy="21431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857356" y="5715016"/>
            <a:ext cx="1714512" cy="3571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000892" y="2043370"/>
            <a:ext cx="428628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Client</a:t>
            </a:r>
            <a:endParaRPr lang="ru-RU" dirty="0"/>
          </a:p>
        </p:txBody>
      </p:sp>
      <p:cxnSp>
        <p:nvCxnSpPr>
          <p:cNvPr id="49" name="Прямая со стрелкой 48"/>
          <p:cNvCxnSpPr>
            <a:stCxn id="48" idx="1"/>
            <a:endCxn id="16" idx="3"/>
          </p:cNvCxnSpPr>
          <p:nvPr/>
        </p:nvCxnSpPr>
        <p:spPr>
          <a:xfrm rot="10800000">
            <a:off x="6608346" y="2399220"/>
            <a:ext cx="392547" cy="1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Выноска 1 49"/>
          <p:cNvSpPr/>
          <p:nvPr/>
        </p:nvSpPr>
        <p:spPr>
          <a:xfrm>
            <a:off x="7286644" y="1214422"/>
            <a:ext cx="1428760" cy="612648"/>
          </a:xfrm>
          <a:prstGeom prst="borderCallout1">
            <a:avLst>
              <a:gd name="adj1" fmla="val 94785"/>
              <a:gd name="adj2" fmla="val 38761"/>
              <a:gd name="adj3" fmla="val 175863"/>
              <a:gd name="adj4" fmla="val 9968"/>
            </a:avLst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Diagnostics tools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214414" y="4071942"/>
            <a:ext cx="776294" cy="652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2" name="Прямая соединительная линия 51"/>
          <p:cNvCxnSpPr>
            <a:stCxn id="51" idx="2"/>
          </p:cNvCxnSpPr>
          <p:nvPr/>
        </p:nvCxnSpPr>
        <p:spPr>
          <a:xfrm rot="10800000" flipV="1">
            <a:off x="285720" y="4398174"/>
            <a:ext cx="928694" cy="959651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Прямая соединительная линия 52"/>
          <p:cNvCxnSpPr>
            <a:stCxn id="51" idx="6"/>
          </p:cNvCxnSpPr>
          <p:nvPr/>
        </p:nvCxnSpPr>
        <p:spPr>
          <a:xfrm>
            <a:off x="1990708" y="4398175"/>
            <a:ext cx="1983171" cy="670617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Выноска 1 53"/>
          <p:cNvSpPr/>
          <p:nvPr/>
        </p:nvSpPr>
        <p:spPr>
          <a:xfrm>
            <a:off x="357158" y="2571744"/>
            <a:ext cx="1428760" cy="326896"/>
          </a:xfrm>
          <a:prstGeom prst="borderCallout1">
            <a:avLst>
              <a:gd name="adj1" fmla="val 102702"/>
              <a:gd name="adj2" fmla="val 81629"/>
              <a:gd name="adj3" fmla="val 199111"/>
              <a:gd name="adj4" fmla="val 103552"/>
            </a:avLst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Command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5" name="Выноска 1 54"/>
          <p:cNvSpPr/>
          <p:nvPr/>
        </p:nvSpPr>
        <p:spPr>
          <a:xfrm>
            <a:off x="571472" y="2071678"/>
            <a:ext cx="1428760" cy="326896"/>
          </a:xfrm>
          <a:prstGeom prst="borderCallout1">
            <a:avLst>
              <a:gd name="adj1" fmla="val 102702"/>
              <a:gd name="adj2" fmla="val 81629"/>
              <a:gd name="adj3" fmla="val 317861"/>
              <a:gd name="adj4" fmla="val 119854"/>
            </a:avLst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State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6" name="Блок-схема: магнитный диск 55"/>
          <p:cNvSpPr/>
          <p:nvPr/>
        </p:nvSpPr>
        <p:spPr>
          <a:xfrm>
            <a:off x="2357422" y="1543304"/>
            <a:ext cx="428628" cy="28575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1465241" y="5035561"/>
            <a:ext cx="214314" cy="1588"/>
          </a:xfrm>
          <a:prstGeom prst="line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V="1">
            <a:off x="1536679" y="5035561"/>
            <a:ext cx="214314" cy="1588"/>
          </a:xfrm>
          <a:prstGeom prst="line">
            <a:avLst/>
          </a:prstGeom>
          <a:ln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Блок-схема: магнитный диск 58"/>
          <p:cNvSpPr/>
          <p:nvPr/>
        </p:nvSpPr>
        <p:spPr>
          <a:xfrm>
            <a:off x="642910" y="5312266"/>
            <a:ext cx="428628" cy="28575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Двойная стрелка влево/вправо 59"/>
          <p:cNvSpPr/>
          <p:nvPr/>
        </p:nvSpPr>
        <p:spPr>
          <a:xfrm>
            <a:off x="1071538" y="5357826"/>
            <a:ext cx="357190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42844" y="5572140"/>
            <a:ext cx="122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Config DB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53292" y="2195770"/>
            <a:ext cx="428628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Client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5286380" y="4714884"/>
            <a:ext cx="3260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Command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–&gt; set run type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State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1"/>
                </a:solidFill>
              </a:rPr>
              <a:t>actual subdetector state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	</a:t>
            </a:r>
            <a:r>
              <a:rPr lang="en-US" sz="1400" dirty="0" smtClean="0">
                <a:solidFill>
                  <a:schemeClr val="tx2"/>
                </a:solidFill>
              </a:rPr>
              <a:t>Off, StdBy, NotRdy,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	Rdy, Wrng, Error,…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8662" y="1345156"/>
            <a:ext cx="144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Run type DB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Макет окна </a:t>
            </a:r>
            <a:r>
              <a:rPr lang="en-US" dirty="0" smtClean="0"/>
              <a:t>CDCS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60432" cy="5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</a:t>
            </a:r>
            <a:r>
              <a:rPr lang="en-US" dirty="0" smtClean="0"/>
              <a:t> DCS </a:t>
            </a:r>
            <a:r>
              <a:rPr lang="ru-RU" dirty="0" smtClean="0"/>
              <a:t>детектора (обязательная часть)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2428868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Run type name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2357430"/>
            <a:ext cx="199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Subdetector  State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3071810"/>
            <a:ext cx="2357454" cy="17859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3071810"/>
            <a:ext cx="15716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Subdetector </a:t>
            </a:r>
          </a:p>
          <a:p>
            <a:pPr algn="ctr"/>
            <a:r>
              <a:rPr lang="en-US" dirty="0" smtClean="0"/>
              <a:t>DCS</a:t>
            </a:r>
            <a:endParaRPr lang="ru-RU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1785918" y="3429000"/>
            <a:ext cx="928694" cy="642942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567181" y="3286124"/>
            <a:ext cx="57071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3280635" y="3571876"/>
            <a:ext cx="571504" cy="158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4949" y="5214950"/>
            <a:ext cx="428628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Server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09329" y="5214950"/>
            <a:ext cx="428628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Server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>
            <a:off x="3280635" y="385762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80635" y="3786190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602106" y="2821777"/>
            <a:ext cx="500066" cy="158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959164" y="4536289"/>
            <a:ext cx="1357322" cy="158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638619" y="4499776"/>
            <a:ext cx="1428760" cy="158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3602411" y="5036050"/>
            <a:ext cx="357190" cy="611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4316791" y="5036049"/>
            <a:ext cx="357190" cy="611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888295" y="4393107"/>
            <a:ext cx="357190" cy="611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4495081" y="457200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352205" y="471488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781627" y="4356900"/>
            <a:ext cx="285752" cy="158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3780701" y="4500570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3602106" y="467916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4892677" y="3535363"/>
            <a:ext cx="928694" cy="158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0833" y="3857628"/>
            <a:ext cx="78581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FSM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16200000" flipV="1">
            <a:off x="5106991" y="2820983"/>
            <a:ext cx="500066" cy="158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86182" y="5214950"/>
            <a:ext cx="461665" cy="7591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…………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57158" y="3286124"/>
            <a:ext cx="15716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DB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Run type name to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HW configs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0800000" flipV="1">
            <a:off x="2714612" y="3571876"/>
            <a:ext cx="571504" cy="177007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714612" y="3786190"/>
            <a:ext cx="571504" cy="158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714612" y="3786190"/>
            <a:ext cx="571504" cy="71438"/>
          </a:xfrm>
          <a:prstGeom prst="straightConnector1">
            <a:avLst/>
          </a:prstGeom>
          <a:ln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Выноска 1 34"/>
          <p:cNvSpPr/>
          <p:nvPr/>
        </p:nvSpPr>
        <p:spPr>
          <a:xfrm>
            <a:off x="642910" y="4786322"/>
            <a:ext cx="1928826" cy="326896"/>
          </a:xfrm>
          <a:prstGeom prst="borderCallout1">
            <a:avLst>
              <a:gd name="adj1" fmla="val 47340"/>
              <a:gd name="adj2" fmla="val 100962"/>
              <a:gd name="adj3" fmla="val 49794"/>
              <a:gd name="adj4" fmla="val 152965"/>
            </a:avLst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C00000"/>
                </a:solidFill>
              </a:rPr>
              <a:t>HW Config name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6" name="Выноска 1 35"/>
          <p:cNvSpPr/>
          <p:nvPr/>
        </p:nvSpPr>
        <p:spPr>
          <a:xfrm>
            <a:off x="1000100" y="5286388"/>
            <a:ext cx="1500198" cy="326896"/>
          </a:xfrm>
          <a:prstGeom prst="borderCallout1">
            <a:avLst>
              <a:gd name="adj1" fmla="val 47340"/>
              <a:gd name="adj2" fmla="val 100962"/>
              <a:gd name="adj3" fmla="val -81326"/>
              <a:gd name="adj4" fmla="val 185981"/>
            </a:avLst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C00000"/>
                </a:solidFill>
              </a:rPr>
              <a:t>Actual state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9322" y="2857496"/>
            <a:ext cx="281224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FSM</a:t>
            </a:r>
            <a:r>
              <a:rPr lang="en-US" sz="1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If any subsystem in Off -&gt; Off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If any subsystem in StdBy-&gt; StdBy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If any subsystem in Error-&gt; Error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…………………………………………………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If all subsystems in Rdy -&gt; Rdy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322" y="4714884"/>
            <a:ext cx="2812245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Partitioning: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Remove part of a system from the common tree.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Works at level of a subdetector DCS and at level of a server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39" name="Прямая со стрелкой 38"/>
          <p:cNvCxnSpPr>
            <a:stCxn id="38" idx="1"/>
          </p:cNvCxnSpPr>
          <p:nvPr/>
        </p:nvCxnSpPr>
        <p:spPr>
          <a:xfrm rot="10800000" flipV="1">
            <a:off x="4643438" y="5299660"/>
            <a:ext cx="1285884" cy="41535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8" idx="1"/>
          </p:cNvCxnSpPr>
          <p:nvPr/>
        </p:nvCxnSpPr>
        <p:spPr>
          <a:xfrm rot="10800000">
            <a:off x="5357818" y="4857760"/>
            <a:ext cx="571504" cy="4419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7" idx="1"/>
          </p:cNvCxnSpPr>
          <p:nvPr/>
        </p:nvCxnSpPr>
        <p:spPr>
          <a:xfrm rot="10800000" flipV="1">
            <a:off x="5429256" y="3549994"/>
            <a:ext cx="500066" cy="45051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Основные компоненты системы триггера эксперимента </a:t>
            </a:r>
            <a:r>
              <a:rPr lang="en-US" sz="4000" dirty="0" smtClean="0"/>
              <a:t>BM@N </a:t>
            </a:r>
            <a:r>
              <a:rPr lang="en-US" sz="4000" dirty="0" smtClean="0"/>
              <a:t>2023’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5752B1-1E33-46D4-83DC-7425A5356E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380" y="1988840"/>
            <a:ext cx="519158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5F5107-2F29-4D46-8ED5-D9B4EB6E5F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25144"/>
            <a:ext cx="4439926" cy="1714348"/>
          </a:xfrm>
          <a:prstGeom prst="rect">
            <a:avLst/>
          </a:prstGeom>
          <a:ln>
            <a:solidFill>
              <a:srgbClr val="44546A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C553C2-3547-4751-A54B-D12F08E312AD}"/>
              </a:ext>
            </a:extLst>
          </p:cNvPr>
          <p:cNvSpPr txBox="1"/>
          <p:nvPr/>
        </p:nvSpPr>
        <p:spPr>
          <a:xfrm>
            <a:off x="955713" y="3534591"/>
            <a:ext cx="3424174" cy="3277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chemeClr val="tx1">
                    <a:alpha val="70000"/>
                  </a:scheme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 </a:t>
            </a:r>
            <a:r>
              <a:rPr lang="en-US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BD </a:t>
            </a:r>
            <a:r>
              <a:rPr lang="ru-RU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(</a:t>
            </a:r>
            <a:r>
              <a:rPr lang="en-US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Barrel detector)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E5A6BA8-E313-4AE2-9467-7FDC59A7E056}"/>
              </a:ext>
            </a:extLst>
          </p:cNvPr>
          <p:cNvSpPr/>
          <p:nvPr/>
        </p:nvSpPr>
        <p:spPr>
          <a:xfrm>
            <a:off x="336653" y="1955550"/>
            <a:ext cx="333907" cy="348130"/>
          </a:xfrm>
          <a:prstGeom prst="ellipse">
            <a:avLst/>
          </a:prstGeom>
          <a:gradFill flip="none" rotWithShape="1">
            <a:gsLst>
              <a:gs pos="0">
                <a:srgbClr val="000FEB">
                  <a:shade val="30000"/>
                  <a:satMod val="115000"/>
                </a:srgbClr>
              </a:gs>
              <a:gs pos="50000">
                <a:srgbClr val="000FEB">
                  <a:shade val="67500"/>
                  <a:satMod val="115000"/>
                </a:srgbClr>
              </a:gs>
              <a:gs pos="100000">
                <a:srgbClr val="000FE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CBEB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 dirty="0">
              <a:solidFill>
                <a:srgbClr val="000FEB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xmlns="" id="{B0675107-82B4-4839-8D22-68C90E4C7486}"/>
              </a:ext>
            </a:extLst>
          </p:cNvPr>
          <p:cNvSpPr/>
          <p:nvPr/>
        </p:nvSpPr>
        <p:spPr>
          <a:xfrm>
            <a:off x="333145" y="3184697"/>
            <a:ext cx="378055" cy="380386"/>
          </a:xfrm>
          <a:prstGeom prst="ellipse">
            <a:avLst/>
          </a:prstGeom>
          <a:gradFill flip="none" rotWithShape="1">
            <a:gsLst>
              <a:gs pos="0">
                <a:srgbClr val="A74BEF">
                  <a:shade val="30000"/>
                  <a:satMod val="115000"/>
                </a:srgbClr>
              </a:gs>
              <a:gs pos="50000">
                <a:srgbClr val="A74BEF">
                  <a:shade val="67500"/>
                  <a:satMod val="115000"/>
                </a:srgbClr>
              </a:gs>
              <a:gs pos="100000">
                <a:srgbClr val="A74BE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74BE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5D008E-246B-40CF-98BD-1F1286058380}"/>
              </a:ext>
            </a:extLst>
          </p:cNvPr>
          <p:cNvSpPr txBox="1"/>
          <p:nvPr/>
        </p:nvSpPr>
        <p:spPr>
          <a:xfrm>
            <a:off x="1007213" y="2275340"/>
            <a:ext cx="3424174" cy="84484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BC1, BC2 </a:t>
            </a:r>
            <a:endParaRPr lang="ru-RU" sz="1400" dirty="0">
              <a:solidFill>
                <a:srgbClr val="C00000">
                  <a:alpha val="70000"/>
                </a:srgbClr>
              </a:solidFill>
              <a:latin typeface="Georgia Pro Cond Black" panose="02040A06050405020203" pitchFamily="18" charset="0"/>
              <a:ea typeface="Open Sans" charset="0"/>
              <a:cs typeface="Open Sans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VC</a:t>
            </a:r>
            <a:r>
              <a:rPr lang="ru-RU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 (</a:t>
            </a:r>
            <a:r>
              <a:rPr lang="en-US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Veto-counter</a:t>
            </a:r>
            <a:r>
              <a:rPr lang="ru-RU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FD</a:t>
            </a:r>
            <a:r>
              <a:rPr lang="ru-RU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 (</a:t>
            </a:r>
            <a:r>
              <a:rPr lang="en-US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Fragment detector</a:t>
            </a:r>
            <a:r>
              <a:rPr lang="ru-RU" sz="1400" dirty="0">
                <a:solidFill>
                  <a:srgbClr val="C00000">
                    <a:alpha val="70000"/>
                  </a:srgbClr>
                </a:solidFill>
                <a:latin typeface="Georgia Pro Cond Black" panose="02040A06050405020203" pitchFamily="18" charset="0"/>
                <a:ea typeface="Open Sans" charset="0"/>
                <a:cs typeface="Open Sans" charset="0"/>
              </a:rPr>
              <a:t>)</a:t>
            </a:r>
            <a:endParaRPr lang="en-US" sz="1400" dirty="0">
              <a:solidFill>
                <a:srgbClr val="C00000">
                  <a:alpha val="70000"/>
                </a:srgbClr>
              </a:solidFill>
              <a:latin typeface="Georgia Pro Cond Black" panose="02040A06050405020203" pitchFamily="18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9F5A23-940F-4008-BC6B-D4A37BEE2F2B}"/>
              </a:ext>
            </a:extLst>
          </p:cNvPr>
          <p:cNvSpPr txBox="1"/>
          <p:nvPr/>
        </p:nvSpPr>
        <p:spPr>
          <a:xfrm>
            <a:off x="711200" y="1900883"/>
            <a:ext cx="2981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chemeClr val="accent1"/>
                </a:solidFill>
                <a:effectLst/>
                <a:latin typeface="Georgia Pro Cond Black" panose="02040A06050405020203" pitchFamily="18" charset="0"/>
              </a:rPr>
              <a:t>Beam line detectors</a:t>
            </a:r>
            <a:endParaRPr lang="ru-RU" sz="2000" dirty="0">
              <a:solidFill>
                <a:schemeClr val="accent1"/>
              </a:solidFill>
              <a:latin typeface="Georgia Pro Cond Black" panose="02040A06050405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3017C6-FAB9-4B01-AD9E-61EE0D557D7F}"/>
              </a:ext>
            </a:extLst>
          </p:cNvPr>
          <p:cNvSpPr txBox="1"/>
          <p:nvPr/>
        </p:nvSpPr>
        <p:spPr>
          <a:xfrm>
            <a:off x="791350" y="3163825"/>
            <a:ext cx="2820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chemeClr val="accent1"/>
                </a:solidFill>
                <a:effectLst/>
                <a:latin typeface="Georgia Pro Cond Black" panose="02040A06050405020203" pitchFamily="18" charset="0"/>
              </a:rPr>
              <a:t>Target area detector</a:t>
            </a:r>
            <a:endParaRPr lang="ru-RU" sz="2000" dirty="0">
              <a:solidFill>
                <a:schemeClr val="accent1"/>
              </a:solidFill>
              <a:latin typeface="Georgia Pro Cond Black" panose="02040A060504050202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системе триггера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dirty="0" smtClean="0"/>
              <a:t>Выработка сигнала физического триггера с учетом  множественности от </a:t>
            </a:r>
            <a:r>
              <a:rPr lang="en-US" dirty="0" smtClean="0"/>
              <a:t>BD </a:t>
            </a:r>
            <a:r>
              <a:rPr lang="ru-RU" dirty="0" smtClean="0"/>
              <a:t>и </a:t>
            </a:r>
            <a:r>
              <a:rPr lang="en-US" dirty="0" err="1" smtClean="0"/>
              <a:t>SiD</a:t>
            </a:r>
            <a:endParaRPr lang="ru-RU" dirty="0" smtClean="0"/>
          </a:p>
          <a:p>
            <a:r>
              <a:rPr lang="ru-RU" dirty="0" smtClean="0"/>
              <a:t>Выработка сигнала запуска считывания (</a:t>
            </a:r>
            <a:r>
              <a:rPr lang="en-US" dirty="0" smtClean="0"/>
              <a:t>Trigger)</a:t>
            </a:r>
            <a:endParaRPr lang="ru-RU" dirty="0" smtClean="0"/>
          </a:p>
          <a:p>
            <a:r>
              <a:rPr lang="ru-RU" dirty="0" smtClean="0"/>
              <a:t>Возможность настройки дискриминаторов, задержек и длительностей всех сигналов от счетчиков и синхросигнала ускорителя</a:t>
            </a:r>
          </a:p>
          <a:p>
            <a:r>
              <a:rPr lang="ru-RU" dirty="0" err="1" smtClean="0"/>
              <a:t>Мониторирование</a:t>
            </a:r>
            <a:r>
              <a:rPr lang="ru-RU" dirty="0" smtClean="0"/>
              <a:t> параметров пучка с записью в локальный архив и с публикацией данных через </a:t>
            </a:r>
            <a:r>
              <a:rPr lang="en-US" dirty="0" smtClean="0"/>
              <a:t>web </a:t>
            </a:r>
            <a:r>
              <a:rPr lang="ru-RU" dirty="0" smtClean="0"/>
              <a:t>и специализированные программы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логики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8"/>
            <a:ext cx="74295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T0U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678761" y="14644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10818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464579" y="14644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892413" y="1464455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7129" y="866284"/>
            <a:ext cx="461665" cy="8345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BC1 </a:t>
            </a:r>
            <a:r>
              <a:rPr lang="en-US" dirty="0" err="1" smtClean="0"/>
              <a:t>l+h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28794" y="1142984"/>
            <a:ext cx="461665" cy="4930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BC2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1142984"/>
            <a:ext cx="461665" cy="3883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VC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12" y="1239164"/>
            <a:ext cx="461665" cy="3904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FD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357686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5400000">
            <a:off x="6679421" y="2178835"/>
            <a:ext cx="571504" cy="785818"/>
          </a:xfrm>
          <a:prstGeom prst="bentUpArrow">
            <a:avLst>
              <a:gd name="adj1" fmla="val 25000"/>
              <a:gd name="adj2" fmla="val 270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500958" y="2500306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TDC (70 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786446" y="271462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215074" y="3143248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00958" y="2916792"/>
            <a:ext cx="9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Trigger1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5357818" y="285749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29322" y="342900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00958" y="3202544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Trigger2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4929984" y="2999578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643570" y="371475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90702" y="3500438"/>
            <a:ext cx="99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Trigger3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357818" y="4071942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465637" y="3178173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00958" y="3845486"/>
            <a:ext cx="101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Trigger4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0800000">
            <a:off x="5072066" y="4429132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4000496" y="335756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05802" y="4214818"/>
            <a:ext cx="120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busy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14348" y="5643578"/>
            <a:ext cx="74295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SiDU</a:t>
            </a:r>
            <a:endParaRPr lang="ru-RU" dirty="0"/>
          </a:p>
        </p:txBody>
      </p:sp>
      <p:sp>
        <p:nvSpPr>
          <p:cNvPr id="56" name="Стрелка углом вверх 55"/>
          <p:cNvSpPr/>
          <p:nvPr/>
        </p:nvSpPr>
        <p:spPr>
          <a:xfrm rot="16200000" flipV="1">
            <a:off x="6679421" y="4893479"/>
            <a:ext cx="571504" cy="785818"/>
          </a:xfrm>
          <a:prstGeom prst="bentUpArrow">
            <a:avLst>
              <a:gd name="adj1" fmla="val 25000"/>
              <a:gd name="adj2" fmla="val 270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358082" y="513137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TDC (60 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 flipV="1">
            <a:off x="4429124" y="6215082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857752" y="6286520"/>
            <a:ext cx="178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SiD</a:t>
            </a:r>
            <a:r>
              <a:rPr lang="en-US" dirty="0" smtClean="0"/>
              <a:t> 64 channels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28662" y="3286124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Rack-mount PC</a:t>
            </a:r>
            <a:endParaRPr lang="ru-RU" dirty="0"/>
          </a:p>
        </p:txBody>
      </p:sp>
      <p:sp>
        <p:nvSpPr>
          <p:cNvPr id="61" name="Двойная стрелка вверх/вниз 60"/>
          <p:cNvSpPr/>
          <p:nvPr/>
        </p:nvSpPr>
        <p:spPr>
          <a:xfrm>
            <a:off x="1500166" y="2357430"/>
            <a:ext cx="214314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войная стрелка вверх/вниз 61"/>
          <p:cNvSpPr/>
          <p:nvPr/>
        </p:nvSpPr>
        <p:spPr>
          <a:xfrm>
            <a:off x="2285984" y="4714884"/>
            <a:ext cx="214314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571868" y="3357562"/>
            <a:ext cx="461665" cy="16712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Multiplicity &gt; N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 flipH="1" flipV="1">
            <a:off x="2464579" y="3893347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14876" y="1142984"/>
            <a:ext cx="17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D 40 channels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00034" y="264318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USB-RS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214414" y="498849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USB-RS</a:t>
            </a:r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2571736" y="2357430"/>
            <a:ext cx="14287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1643042" y="2357430"/>
            <a:ext cx="461665" cy="8555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Control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2643174" y="2214554"/>
            <a:ext cx="738664" cy="10619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Real-time</a:t>
            </a:r>
          </a:p>
          <a:p>
            <a:r>
              <a:rPr lang="en-US" dirty="0" smtClean="0"/>
              <a:t>counts</a:t>
            </a:r>
            <a:endParaRPr lang="ru-RU" dirty="0"/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4786314" y="4786322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3571868" y="3571876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509818" y="455986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BC1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2428860" y="4716585"/>
            <a:ext cx="461665" cy="8555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Control</a:t>
            </a:r>
            <a:endParaRPr lang="ru-RU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 rot="5400000">
            <a:off x="3496048" y="1446785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318247" y="928144"/>
            <a:ext cx="461665" cy="6838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err="1" smtClean="0"/>
              <a:t>nZDC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Реализация «в железе»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40042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Стойка с аппаратурой рядом с мишенью</a:t>
            </a:r>
            <a:endParaRPr lang="en-US" dirty="0" smtClean="0"/>
          </a:p>
          <a:p>
            <a:r>
              <a:rPr lang="ru-RU" dirty="0" smtClean="0"/>
              <a:t>Влияния магнитного поля не замечено</a:t>
            </a:r>
            <a:endParaRPr lang="en-US" dirty="0" smtClean="0"/>
          </a:p>
          <a:p>
            <a:r>
              <a:rPr lang="ru-RU" dirty="0" smtClean="0"/>
              <a:t>Влияния облучения не замечено</a:t>
            </a:r>
            <a:endParaRPr lang="ru-RU" dirty="0"/>
          </a:p>
        </p:txBody>
      </p:sp>
      <p:pic>
        <p:nvPicPr>
          <p:cNvPr id="5" name="Рисунок 4" descr="IMG_20180328_083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3804056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 </a:t>
            </a:r>
            <a:r>
              <a:rPr lang="en-US" dirty="0" smtClean="0"/>
              <a:t>T0U</a:t>
            </a:r>
            <a:r>
              <a:rPr lang="ru-RU" dirty="0" smtClean="0"/>
              <a:t> (</a:t>
            </a:r>
            <a:r>
              <a:rPr lang="en-US" dirty="0" smtClean="0"/>
              <a:t>II)</a:t>
            </a:r>
            <a:endParaRPr lang="ru-RU" dirty="0"/>
          </a:p>
        </p:txBody>
      </p:sp>
      <p:pic>
        <p:nvPicPr>
          <p:cNvPr id="5" name="Picture 6" descr="FFD_DRAFT_cr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 t="5333"/>
          <a:stretch>
            <a:fillRect/>
          </a:stretch>
        </p:blipFill>
        <p:spPr bwMode="auto">
          <a:xfrm>
            <a:off x="428596" y="1142984"/>
            <a:ext cx="55578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 descr="Описание: D:\Altium_prj\FFD\ФОТО\IMG_20141006_103002_cr.jpg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6812873" y="3214686"/>
            <a:ext cx="1449387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 descr="Описание: D:\Altium_prj\FFD\ФОТО\IMG_20141006_103102_cr.jpg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 l="-14" r="-14"/>
          <a:stretch>
            <a:fillRect/>
          </a:stretch>
        </p:blipFill>
        <p:spPr bwMode="auto">
          <a:xfrm>
            <a:off x="6812873" y="1142984"/>
            <a:ext cx="14319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K:\DCIM\Camera\IMG_20160311_134446699.jpg"/>
          <p:cNvPicPr>
            <a:picLocks noChangeAspect="1" noChangeArrowheads="1"/>
          </p:cNvPicPr>
          <p:nvPr/>
        </p:nvPicPr>
        <p:blipFill>
          <a:blip r:embed="rId5" cstate="print"/>
          <a:srcRect l="16617" r="8250"/>
          <a:stretch>
            <a:fillRect/>
          </a:stretch>
        </p:blipFill>
        <p:spPr bwMode="auto">
          <a:xfrm>
            <a:off x="4341822" y="4572008"/>
            <a:ext cx="15160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5" descr="D:\Конференции\Семинар_14-04-17\Рисунок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10" y="4572008"/>
            <a:ext cx="16240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12873" y="2571744"/>
            <a:ext cx="185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Входной модуль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4714884"/>
            <a:ext cx="20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Выходной модуль</a:t>
            </a:r>
          </a:p>
          <a:p>
            <a:r>
              <a:rPr lang="en-US" dirty="0" smtClean="0"/>
              <a:t>NIM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6072206"/>
            <a:ext cx="20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Выходной модуль</a:t>
            </a:r>
          </a:p>
          <a:p>
            <a:r>
              <a:rPr lang="en-US" dirty="0" smtClean="0"/>
              <a:t>50 Ohm TTL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Выходной буфер </a:t>
            </a:r>
            <a:r>
              <a:rPr lang="en-US" dirty="0" smtClean="0"/>
              <a:t>LVDS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 </a:t>
            </a:r>
            <a:r>
              <a:rPr lang="en-US" dirty="0" smtClean="0"/>
              <a:t>T0U</a:t>
            </a:r>
            <a:r>
              <a:rPr lang="ru-RU" dirty="0" smtClean="0"/>
              <a:t> (</a:t>
            </a:r>
            <a:r>
              <a:rPr lang="en-US" dirty="0" smtClean="0"/>
              <a:t>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Материнская плата содержит </a:t>
            </a:r>
            <a:endParaRPr lang="en-US" dirty="0" smtClean="0"/>
          </a:p>
          <a:p>
            <a:pPr lvl="1"/>
            <a:r>
              <a:rPr lang="en-US" dirty="0" smtClean="0"/>
              <a:t>FPGA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Cyclon</a:t>
            </a:r>
            <a:r>
              <a:rPr lang="ru-RU" dirty="0" smtClean="0"/>
              <a:t> </a:t>
            </a:r>
            <a:r>
              <a:rPr lang="en-US" dirty="0" smtClean="0"/>
              <a:t>V</a:t>
            </a:r>
          </a:p>
          <a:p>
            <a:pPr lvl="1"/>
            <a:r>
              <a:rPr lang="ru-RU" dirty="0" err="1" smtClean="0"/>
              <a:t>Сплиттеры</a:t>
            </a:r>
            <a:r>
              <a:rPr lang="ru-RU" dirty="0" smtClean="0"/>
              <a:t> сигналов с малым </a:t>
            </a:r>
            <a:r>
              <a:rPr lang="ru-RU" dirty="0" err="1" smtClean="0"/>
              <a:t>джиттером</a:t>
            </a:r>
            <a:endParaRPr lang="en-US" dirty="0" smtClean="0"/>
          </a:p>
          <a:p>
            <a:pPr lvl="1"/>
            <a:r>
              <a:rPr lang="ru-RU" dirty="0" smtClean="0"/>
              <a:t>2 виртуальных </a:t>
            </a:r>
            <a:r>
              <a:rPr lang="en-US" dirty="0" smtClean="0"/>
              <a:t>USB-Com</a:t>
            </a:r>
            <a:r>
              <a:rPr lang="ru-RU" dirty="0" smtClean="0"/>
              <a:t> порта</a:t>
            </a:r>
            <a:r>
              <a:rPr lang="en-US" dirty="0" smtClean="0"/>
              <a:t>, </a:t>
            </a:r>
            <a:endParaRPr lang="ru-RU" dirty="0" smtClean="0"/>
          </a:p>
          <a:p>
            <a:pPr lvl="1"/>
            <a:r>
              <a:rPr lang="ru-RU" dirty="0" smtClean="0"/>
              <a:t>Заложена возможность установить интерфейсы </a:t>
            </a:r>
            <a:r>
              <a:rPr lang="en-US" dirty="0" smtClean="0"/>
              <a:t>Ethernet </a:t>
            </a:r>
            <a:r>
              <a:rPr lang="ru-RU" dirty="0" smtClean="0"/>
              <a:t>и</a:t>
            </a:r>
            <a:r>
              <a:rPr lang="en-US" dirty="0" smtClean="0"/>
              <a:t> Optical link</a:t>
            </a:r>
          </a:p>
          <a:p>
            <a:r>
              <a:rPr lang="ru-RU" dirty="0" smtClean="0"/>
              <a:t>Дочерние платы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4 </a:t>
            </a:r>
            <a:r>
              <a:rPr lang="ru-RU" dirty="0" smtClean="0">
                <a:solidFill>
                  <a:schemeClr val="tx2"/>
                </a:solidFill>
              </a:rPr>
              <a:t>входных модуля с дискриминаторами по 4 канала (-3</a:t>
            </a:r>
            <a:r>
              <a:rPr lang="en-US" dirty="0" smtClean="0">
                <a:solidFill>
                  <a:schemeClr val="tx2"/>
                </a:solidFill>
              </a:rPr>
              <a:t>V … +0.5V)</a:t>
            </a:r>
          </a:p>
          <a:p>
            <a:pPr lvl="1"/>
            <a:r>
              <a:rPr lang="en-US" dirty="0" smtClean="0"/>
              <a:t>4 </a:t>
            </a:r>
            <a:r>
              <a:rPr lang="ru-RU" dirty="0" smtClean="0"/>
              <a:t>выходных модуля </a:t>
            </a:r>
            <a:r>
              <a:rPr lang="en-US" dirty="0" smtClean="0"/>
              <a:t>– </a:t>
            </a:r>
            <a:r>
              <a:rPr lang="ru-RU" dirty="0" smtClean="0"/>
              <a:t>сигналы </a:t>
            </a:r>
            <a:r>
              <a:rPr lang="en-US" dirty="0" smtClean="0"/>
              <a:t>NIM</a:t>
            </a:r>
            <a:r>
              <a:rPr lang="ru-RU" dirty="0" smtClean="0"/>
              <a:t> по 4 канала или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ru-RU" dirty="0" smtClean="0"/>
              <a:t>выходных модуля </a:t>
            </a:r>
            <a:r>
              <a:rPr lang="en-US" dirty="0" smtClean="0"/>
              <a:t>– 50 Ohm TTL</a:t>
            </a:r>
            <a:r>
              <a:rPr lang="ru-RU" dirty="0" smtClean="0"/>
              <a:t>, по 4 канала </a:t>
            </a:r>
            <a:endParaRPr lang="en-US" dirty="0" smtClean="0"/>
          </a:p>
          <a:p>
            <a:pPr lvl="1"/>
            <a:r>
              <a:rPr lang="en-US" dirty="0" smtClean="0"/>
              <a:t>12 </a:t>
            </a:r>
            <a:r>
              <a:rPr lang="ru-RU" dirty="0" smtClean="0"/>
              <a:t>источников низковольтного питания</a:t>
            </a:r>
            <a:r>
              <a:rPr lang="en-US" dirty="0" smtClean="0"/>
              <a:t>, </a:t>
            </a:r>
            <a:r>
              <a:rPr lang="ru-RU" dirty="0" smtClean="0"/>
              <a:t>2 канала </a:t>
            </a:r>
            <a:r>
              <a:rPr lang="en-US" dirty="0" smtClean="0"/>
              <a:t>+8V </a:t>
            </a:r>
            <a:r>
              <a:rPr lang="ru-RU" dirty="0" smtClean="0"/>
              <a:t>подстраиваемые и </a:t>
            </a:r>
            <a:r>
              <a:rPr lang="en-US" dirty="0" smtClean="0"/>
              <a:t> </a:t>
            </a:r>
            <a:r>
              <a:rPr lang="ru-RU" dirty="0" smtClean="0"/>
              <a:t>канал </a:t>
            </a:r>
            <a:r>
              <a:rPr lang="en-US" dirty="0" smtClean="0"/>
              <a:t>-7.2V </a:t>
            </a:r>
          </a:p>
          <a:p>
            <a:pPr lvl="1"/>
            <a:r>
              <a:rPr lang="ru-RU" dirty="0" smtClean="0">
                <a:solidFill>
                  <a:schemeClr val="tx2"/>
                </a:solidFill>
              </a:rPr>
              <a:t>Выходной буфер </a:t>
            </a:r>
            <a:r>
              <a:rPr lang="en-US" dirty="0" smtClean="0">
                <a:solidFill>
                  <a:schemeClr val="tx2"/>
                </a:solidFill>
              </a:rPr>
              <a:t>LVDS</a:t>
            </a:r>
          </a:p>
          <a:p>
            <a:pPr lvl="1"/>
            <a:r>
              <a:rPr lang="ru-RU" dirty="0" smtClean="0">
                <a:solidFill>
                  <a:schemeClr val="tx2"/>
                </a:solidFill>
              </a:rPr>
              <a:t>Выходной буфер </a:t>
            </a:r>
            <a:r>
              <a:rPr lang="en-US" dirty="0" smtClean="0">
                <a:solidFill>
                  <a:schemeClr val="tx2"/>
                </a:solidFill>
              </a:rPr>
              <a:t>TTL 50 Ohm</a:t>
            </a:r>
          </a:p>
          <a:p>
            <a:pPr lvl="1"/>
            <a:r>
              <a:rPr lang="ru-RU" dirty="0" smtClean="0">
                <a:solidFill>
                  <a:schemeClr val="tx2"/>
                </a:solidFill>
              </a:rPr>
              <a:t>Входной буфер </a:t>
            </a:r>
            <a:r>
              <a:rPr lang="en-US" dirty="0" smtClean="0">
                <a:solidFill>
                  <a:schemeClr val="tx2"/>
                </a:solidFill>
              </a:rPr>
              <a:t>TTL 50 Ohm</a:t>
            </a:r>
          </a:p>
          <a:p>
            <a:pPr lvl="1"/>
            <a:endParaRPr lang="en-US" dirty="0" smtClean="0"/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Новая «прошивка»</a:t>
            </a:r>
            <a:r>
              <a:rPr lang="en-US" dirty="0" smtClean="0"/>
              <a:t> T0U</a:t>
            </a:r>
            <a:r>
              <a:rPr lang="ru-RU" dirty="0" smtClean="0"/>
              <a:t> (</a:t>
            </a:r>
            <a:r>
              <a:rPr lang="en-US" dirty="0" smtClean="0"/>
              <a:t>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Была разработана новая версия «прошивки» </a:t>
            </a:r>
            <a:r>
              <a:rPr lang="en-US" dirty="0" smtClean="0"/>
              <a:t>T0U</a:t>
            </a:r>
          </a:p>
          <a:p>
            <a:r>
              <a:rPr lang="ru-RU" dirty="0" smtClean="0"/>
              <a:t>Изменено</a:t>
            </a:r>
          </a:p>
          <a:p>
            <a:pPr lvl="1"/>
            <a:r>
              <a:rPr lang="ru-RU" dirty="0" smtClean="0"/>
              <a:t>Асинхронная линия задержки на </a:t>
            </a:r>
            <a:r>
              <a:rPr lang="en-US" dirty="0" smtClean="0"/>
              <a:t>D-</a:t>
            </a:r>
            <a:r>
              <a:rPr lang="ru-RU" dirty="0" smtClean="0"/>
              <a:t>триггере (0.75 нс на элемент, используются по 2 элемента на 1 шаг)</a:t>
            </a:r>
          </a:p>
          <a:p>
            <a:pPr lvl="1"/>
            <a:r>
              <a:rPr lang="ru-RU" dirty="0" smtClean="0"/>
              <a:t>Схема канала сцинтилляционного детектора</a:t>
            </a:r>
          </a:p>
          <a:p>
            <a:pPr lvl="1"/>
            <a:r>
              <a:rPr lang="ru-RU" dirty="0" smtClean="0"/>
              <a:t>Протокол обмена внутри </a:t>
            </a:r>
            <a:r>
              <a:rPr lang="en-US" dirty="0" smtClean="0"/>
              <a:t>FPGA.</a:t>
            </a:r>
            <a:r>
              <a:rPr lang="ru-RU" dirty="0" smtClean="0"/>
              <a:t> Для уменьшения количества соединений используется «гибрид» </a:t>
            </a:r>
            <a:r>
              <a:rPr lang="en-US" dirty="0" smtClean="0"/>
              <a:t>I2C SPI</a:t>
            </a:r>
            <a:r>
              <a:rPr lang="ru-RU" dirty="0" smtClean="0"/>
              <a:t>. Используются 3 линии – </a:t>
            </a:r>
            <a:r>
              <a:rPr lang="en-US" dirty="0" err="1" smtClean="0"/>
              <a:t>clc</a:t>
            </a:r>
            <a:r>
              <a:rPr lang="en-US" dirty="0" smtClean="0"/>
              <a:t>, </a:t>
            </a:r>
            <a:r>
              <a:rPr lang="en-US" dirty="0" err="1" smtClean="0"/>
              <a:t>mosi</a:t>
            </a:r>
            <a:r>
              <a:rPr lang="en-US" dirty="0" smtClean="0"/>
              <a:t>, </a:t>
            </a:r>
            <a:r>
              <a:rPr lang="en-US" dirty="0" err="1" smtClean="0"/>
              <a:t>miso</a:t>
            </a:r>
            <a:r>
              <a:rPr lang="en-US" dirty="0" smtClean="0"/>
              <a:t>, </a:t>
            </a:r>
            <a:r>
              <a:rPr lang="ru-RU" dirty="0" smtClean="0"/>
              <a:t>выборка адреса по схеме </a:t>
            </a:r>
            <a:r>
              <a:rPr lang="en-US" dirty="0" smtClean="0"/>
              <a:t>I2c</a:t>
            </a:r>
            <a:r>
              <a:rPr lang="ru-RU" dirty="0" smtClean="0"/>
              <a:t> (</a:t>
            </a:r>
            <a:r>
              <a:rPr lang="en-US" dirty="0" err="1" smtClean="0"/>
              <a:t>clc</a:t>
            </a:r>
            <a:r>
              <a:rPr lang="en-US" dirty="0" smtClean="0"/>
              <a:t>, </a:t>
            </a:r>
            <a:r>
              <a:rPr lang="en-US" dirty="0" err="1" smtClean="0"/>
              <a:t>mosi</a:t>
            </a:r>
            <a:r>
              <a:rPr lang="en-US" dirty="0" smtClean="0"/>
              <a:t>)</a:t>
            </a:r>
            <a:r>
              <a:rPr lang="ru-RU" dirty="0" smtClean="0"/>
              <a:t>, сигнал </a:t>
            </a:r>
            <a:r>
              <a:rPr lang="en-US" dirty="0" err="1" smtClean="0"/>
              <a:t>miso</a:t>
            </a:r>
            <a:r>
              <a:rPr lang="ru-RU" dirty="0" smtClean="0"/>
              <a:t> внутри всей схемы собирается по «И».</a:t>
            </a:r>
          </a:p>
          <a:p>
            <a:pPr lvl="1"/>
            <a:r>
              <a:rPr lang="ru-RU" dirty="0" smtClean="0"/>
              <a:t>Схема вычисления множественности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12136</TotalTime>
  <Words>1105</Words>
  <Application>Microsoft Office PowerPoint</Application>
  <PresentationFormat>Экран (4:3)</PresentationFormat>
  <Paragraphs>253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Система выработки триггера экспериментов BM@N и SRC. Система медленного контроля установки MPD и детектора FFD.</vt:lpstr>
      <vt:lpstr>Основные компоненты системы триггера эксперимента BM@N 2019’</vt:lpstr>
      <vt:lpstr>Основные компоненты системы триггера эксперимента BM@N 2023’</vt:lpstr>
      <vt:lpstr>Требования к системе триггера</vt:lpstr>
      <vt:lpstr>Реализация логики </vt:lpstr>
      <vt:lpstr>Реализация «в железе»</vt:lpstr>
      <vt:lpstr>Оборудование  T0U (II)</vt:lpstr>
      <vt:lpstr>Оборудование  T0U (I)</vt:lpstr>
      <vt:lpstr>Новая «прошивка» T0U (I)</vt:lpstr>
      <vt:lpstr>Новая «прошивка» T0U (II)</vt:lpstr>
      <vt:lpstr>Новая «прошивка» T0U (III)</vt:lpstr>
      <vt:lpstr>Новая «прошивка» T0U (IV)</vt:lpstr>
      <vt:lpstr>Новая «прошивка» T0U (V)</vt:lpstr>
      <vt:lpstr>Особенности T0U</vt:lpstr>
      <vt:lpstr>Программное обеспечение</vt:lpstr>
      <vt:lpstr>Взаимодействие программ</vt:lpstr>
      <vt:lpstr>2019’ T0U_Mgr</vt:lpstr>
      <vt:lpstr>2023’ T0U_Mgr</vt:lpstr>
      <vt:lpstr>SiD_Mgr</vt:lpstr>
      <vt:lpstr>Web-Server + browser</vt:lpstr>
      <vt:lpstr>HV Server</vt:lpstr>
      <vt:lpstr>SRC vs BM@N</vt:lpstr>
      <vt:lpstr>Результаты (SRC, BM@N)</vt:lpstr>
      <vt:lpstr>Система медленного контроля установки MPD. Концепция</vt:lpstr>
      <vt:lpstr>Структура DCS эксперимента MPD</vt:lpstr>
      <vt:lpstr>Макет окна CDCS</vt:lpstr>
      <vt:lpstr>Структура DCS детектора (обязательная часть)</vt:lpstr>
      <vt:lpstr>Благодарю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system of BM@N experiment</dc:title>
  <dc:creator>Serge</dc:creator>
  <cp:lastModifiedBy>Serge</cp:lastModifiedBy>
  <cp:revision>956</cp:revision>
  <dcterms:created xsi:type="dcterms:W3CDTF">2018-04-09T06:40:44Z</dcterms:created>
  <dcterms:modified xsi:type="dcterms:W3CDTF">2024-06-20T07:33:17Z</dcterms:modified>
</cp:coreProperties>
</file>