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48" r:id="rId1"/>
  </p:sldMasterIdLst>
  <p:notesMasterIdLst>
    <p:notesMasterId r:id="rId20"/>
  </p:notesMasterIdLst>
  <p:sldIdLst>
    <p:sldId id="569" r:id="rId2"/>
    <p:sldId id="516" r:id="rId3"/>
    <p:sldId id="521" r:id="rId4"/>
    <p:sldId id="518" r:id="rId5"/>
    <p:sldId id="504" r:id="rId6"/>
    <p:sldId id="352" r:id="rId7"/>
    <p:sldId id="512" r:id="rId8"/>
    <p:sldId id="353" r:id="rId9"/>
    <p:sldId id="356" r:id="rId10"/>
    <p:sldId id="361" r:id="rId11"/>
    <p:sldId id="355" r:id="rId12"/>
    <p:sldId id="359" r:id="rId13"/>
    <p:sldId id="364" r:id="rId14"/>
    <p:sldId id="365" r:id="rId15"/>
    <p:sldId id="580" r:id="rId16"/>
    <p:sldId id="358" r:id="rId17"/>
    <p:sldId id="357" r:id="rId18"/>
    <p:sldId id="349" r:id="rId19"/>
  </p:sldIdLst>
  <p:sldSz cx="10080625" cy="7559675"/>
  <p:notesSz cx="6858000" cy="9926638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2" userDrawn="1">
          <p15:clr>
            <a:srgbClr val="A4A3A4"/>
          </p15:clr>
        </p15:guide>
        <p15:guide id="2" pos="190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CC33"/>
    <a:srgbClr val="FF0000"/>
    <a:srgbClr val="0033CC"/>
    <a:srgbClr val="FF33CC"/>
    <a:srgbClr val="FF9900"/>
    <a:srgbClr val="000066"/>
    <a:srgbClr val="666699"/>
    <a:srgbClr val="3366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5" autoAdjust="0"/>
    <p:restoredTop sz="98456" autoAdjust="0"/>
  </p:normalViewPr>
  <p:slideViewPr>
    <p:cSldViewPr>
      <p:cViewPr varScale="1">
        <p:scale>
          <a:sx n="61" d="100"/>
          <a:sy n="61" d="100"/>
        </p:scale>
        <p:origin x="1260" y="2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208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42"/>
        <p:guide pos="190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>
            <a:extLst>
              <a:ext uri="{FF2B5EF4-FFF2-40B4-BE49-F238E27FC236}">
                <a16:creationId xmlns:a16="http://schemas.microsoft.com/office/drawing/2014/main" id="{6B7DA83C-14C2-4329-AECC-80EA01928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072" tIns="43036" rIns="86072" bIns="43036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ru-RU"/>
          </a:p>
        </p:txBody>
      </p:sp>
      <p:sp>
        <p:nvSpPr>
          <p:cNvPr id="2051" name="AutoShape 2">
            <a:extLst>
              <a:ext uri="{FF2B5EF4-FFF2-40B4-BE49-F238E27FC236}">
                <a16:creationId xmlns:a16="http://schemas.microsoft.com/office/drawing/2014/main" id="{86F56634-EFC7-4232-830D-CC946026B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072" tIns="43036" rIns="86072" bIns="43036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ru-RU"/>
          </a:p>
        </p:txBody>
      </p:sp>
      <p:sp>
        <p:nvSpPr>
          <p:cNvPr id="2052" name="AutoShape 3">
            <a:extLst>
              <a:ext uri="{FF2B5EF4-FFF2-40B4-BE49-F238E27FC236}">
                <a16:creationId xmlns:a16="http://schemas.microsoft.com/office/drawing/2014/main" id="{6758F549-8072-4929-847F-6B9AC8220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072" tIns="43036" rIns="86072" bIns="43036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ru-RU"/>
          </a:p>
        </p:txBody>
      </p:sp>
      <p:sp>
        <p:nvSpPr>
          <p:cNvPr id="2053" name="AutoShape 4">
            <a:extLst>
              <a:ext uri="{FF2B5EF4-FFF2-40B4-BE49-F238E27FC236}">
                <a16:creationId xmlns:a16="http://schemas.microsoft.com/office/drawing/2014/main" id="{3FFFFA03-FDA1-42B8-B505-354315FB5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072" tIns="43036" rIns="86072" bIns="43036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ru-RU"/>
          </a:p>
        </p:txBody>
      </p:sp>
      <p:sp>
        <p:nvSpPr>
          <p:cNvPr id="2054" name="Rectangle 5">
            <a:extLst>
              <a:ext uri="{FF2B5EF4-FFF2-40B4-BE49-F238E27FC236}">
                <a16:creationId xmlns:a16="http://schemas.microsoft.com/office/drawing/2014/main" id="{7288D147-490E-4018-8DCB-10E6D5630D9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49325" y="754063"/>
            <a:ext cx="4951413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474E1187-71BE-42F6-A11A-82DB4A561C3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6361" y="4714214"/>
            <a:ext cx="5479676" cy="445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4CD76B9E-7F6D-49B6-915E-C5926A3E2D79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9559" cy="48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30362" algn="l"/>
                <a:tab pos="860725" algn="l"/>
                <a:tab pos="1291087" algn="l"/>
                <a:tab pos="1721449" algn="l"/>
                <a:tab pos="2151812" algn="l"/>
                <a:tab pos="2582174" algn="l"/>
                <a:tab pos="3012537" algn="l"/>
                <a:tab pos="3442899" algn="l"/>
                <a:tab pos="3873261" algn="l"/>
                <a:tab pos="4303624" algn="l"/>
                <a:tab pos="4733986" algn="l"/>
                <a:tab pos="5164348" algn="l"/>
                <a:tab pos="5594711" algn="l"/>
                <a:tab pos="6025073" algn="l"/>
                <a:tab pos="6455435" algn="l"/>
                <a:tab pos="6885798" algn="l"/>
                <a:tab pos="7316160" algn="l"/>
                <a:tab pos="7746522" algn="l"/>
                <a:tab pos="8176885" algn="l"/>
                <a:tab pos="8607247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3A49FEC1-BD5D-45D1-9124-FA21FA412C7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1438" y="0"/>
            <a:ext cx="2969559" cy="48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30362" algn="l"/>
                <a:tab pos="860725" algn="l"/>
                <a:tab pos="1291087" algn="l"/>
                <a:tab pos="1721449" algn="l"/>
                <a:tab pos="2151812" algn="l"/>
                <a:tab pos="2582174" algn="l"/>
                <a:tab pos="3012537" algn="l"/>
                <a:tab pos="3442899" algn="l"/>
                <a:tab pos="3873261" algn="l"/>
                <a:tab pos="4303624" algn="l"/>
                <a:tab pos="4733986" algn="l"/>
                <a:tab pos="5164348" algn="l"/>
                <a:tab pos="5594711" algn="l"/>
                <a:tab pos="6025073" algn="l"/>
                <a:tab pos="6455435" algn="l"/>
                <a:tab pos="6885798" algn="l"/>
                <a:tab pos="7316160" algn="l"/>
                <a:tab pos="7746522" algn="l"/>
                <a:tab pos="8176885" algn="l"/>
                <a:tab pos="8607247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BD80B549-F7E1-4603-B564-C017A7888E06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429993"/>
            <a:ext cx="2969559" cy="48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30362" algn="l"/>
                <a:tab pos="860725" algn="l"/>
                <a:tab pos="1291087" algn="l"/>
                <a:tab pos="1721449" algn="l"/>
                <a:tab pos="2151812" algn="l"/>
                <a:tab pos="2582174" algn="l"/>
                <a:tab pos="3012537" algn="l"/>
                <a:tab pos="3442899" algn="l"/>
                <a:tab pos="3873261" algn="l"/>
                <a:tab pos="4303624" algn="l"/>
                <a:tab pos="4733986" algn="l"/>
                <a:tab pos="5164348" algn="l"/>
                <a:tab pos="5594711" algn="l"/>
                <a:tab pos="6025073" algn="l"/>
                <a:tab pos="6455435" algn="l"/>
                <a:tab pos="6885798" algn="l"/>
                <a:tab pos="7316160" algn="l"/>
                <a:tab pos="7746522" algn="l"/>
                <a:tab pos="8176885" algn="l"/>
                <a:tab pos="8607247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id="{348F7F9B-BE09-45E7-B460-FCA304BD48B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1438" y="9429993"/>
            <a:ext cx="2969559" cy="48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30362" algn="l"/>
                <a:tab pos="860725" algn="l"/>
                <a:tab pos="1291087" algn="l"/>
                <a:tab pos="1721449" algn="l"/>
                <a:tab pos="2151812" algn="l"/>
                <a:tab pos="2582174" algn="l"/>
                <a:tab pos="3012537" algn="l"/>
                <a:tab pos="3442899" algn="l"/>
                <a:tab pos="3873261" algn="l"/>
                <a:tab pos="4303624" algn="l"/>
                <a:tab pos="4733986" algn="l"/>
                <a:tab pos="5164348" algn="l"/>
                <a:tab pos="5594711" algn="l"/>
                <a:tab pos="6025073" algn="l"/>
                <a:tab pos="6455435" algn="l"/>
                <a:tab pos="6885798" algn="l"/>
                <a:tab pos="7316160" algn="l"/>
                <a:tab pos="7746522" algn="l"/>
                <a:tab pos="8176885" algn="l"/>
                <a:tab pos="8607247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FA4A6DBA-97F7-4AD6-8EE8-ED2D2E536D6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946022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FA4A6DBA-97F7-4AD6-8EE8-ED2D2E536D6B}" type="slidenum">
              <a:rPr lang="en-US" altLang="ru-RU" smtClean="0"/>
              <a:pPr/>
              <a:t>8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39521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FA4A6DBA-97F7-4AD6-8EE8-ED2D2E536D6B}" type="slidenum">
              <a:rPr lang="en-US" altLang="ru-RU" smtClean="0"/>
              <a:pPr/>
              <a:t>17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7985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CC9241-89CD-4888-B74A-714163A3D35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58BBEF-4466-45E6-B717-55E74B5C575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DD3814-22E0-48DF-B502-2CECE47EECB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4C2671-14B2-4AC1-9AD1-A1836C47ED2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71870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D9333B-742B-4368-BC80-1E61A595E60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01B139-9451-4F1D-8E46-3929F99536B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97CA61-7813-490A-90CE-062AA04739D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D88E88-1D7C-4C28-BE40-2962804BCCA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82964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0913" y="301625"/>
            <a:ext cx="2265362" cy="64484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5275" cy="64484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7FE7B2-8117-4207-A006-6C9C999D383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15CF39-AD3A-48F8-869F-3E1C44FF535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70256A-48AF-466F-9312-C06295B4EE7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329401-3408-4BC1-AFF2-95B9CA18617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46647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ECF3D2-B000-4E65-94C0-801C18FE84D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808C9A-9A91-47D2-B22B-57C3F1B365F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FFD264-D9D1-42E9-8D71-2ED23BA9002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29743A-0E42-4879-AB7A-7F93CF6CD20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41922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21757D-CA9F-4ED8-A8B0-5943B5CBFE6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FA313A-896A-456B-AAAD-373DD3E958D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68B9FF-D380-4E28-A884-4670E3CE805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478F36-92B9-48A2-93F4-61DB0F69BFE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64266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4525" cy="4981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0163" y="1768475"/>
            <a:ext cx="4456112" cy="4981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CB9C277-95A8-4243-B925-008EE7D5CE6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C5B0A46-70F3-4C4D-B9C1-74C7C839996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099AAAD-4472-4466-B5E6-FB3E2D6646E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033365-3DD2-4AA9-BEAB-D4E82083208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25424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278EDD7-C307-45D0-950C-925B9D66F15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1FB17DA2-1F18-43E0-854E-7755990CDB1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68AF5D21-E6A2-4F12-9AA2-C956A6EABCF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86FCA2-3F54-49C2-A353-2C0F1D48FEE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86032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542A3BD-DE94-4D51-96F5-4430479A81C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7B9EEB-082C-4949-9FE0-B9C2227F028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573CE1-FC85-4631-8252-7AE2FEAF65E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7371F5-77A9-42FD-BF76-C7F802CD864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1944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576A36AB-970F-437E-9166-229710EBD04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5BCB984-E4C3-48E1-94C4-3FA817CE006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8877BCA-3F87-4CC7-B94D-2B3292F6741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F8DBE-C6E4-4732-9573-0BB6CA9F259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4980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BE6C594-120E-41C3-970C-74C84D741C0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CBD8D17-9566-49F8-BAE5-747A35ECCAD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51D1402-A91C-449F-A0FC-2F45CFA867E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1A7467-978A-4608-9517-F16E9B8CC78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83263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520C5C5-33D1-4025-AFC1-42CC8DDA6E0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3541EBD-8192-4375-8FE1-4D93D69889E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F9DE8CB-75B9-44C1-9380-1C6A220A8B8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7C718A-93F4-4313-B1A4-C3A2B79E0D7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88042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3A3F4751-03EC-45A9-8975-0D1E4B2ED9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3037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Click to edit the title text format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2B91B3B6-9CAC-4AE8-B413-158A108B69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3037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Click to edit the outline text format</a:t>
            </a:r>
          </a:p>
          <a:p>
            <a:pPr lvl="1"/>
            <a:r>
              <a:rPr lang="en-GB" altLang="ru-RU"/>
              <a:t>Second Outline Level</a:t>
            </a:r>
          </a:p>
          <a:p>
            <a:pPr lvl="2"/>
            <a:r>
              <a:rPr lang="en-GB" altLang="ru-RU"/>
              <a:t>Third Outline Level</a:t>
            </a:r>
          </a:p>
          <a:p>
            <a:pPr lvl="3"/>
            <a:r>
              <a:rPr lang="en-GB" altLang="ru-RU"/>
              <a:t>Fourth Outline Level</a:t>
            </a:r>
          </a:p>
          <a:p>
            <a:pPr lvl="4"/>
            <a:r>
              <a:rPr lang="en-GB" altLang="ru-RU"/>
              <a:t>Fifth Outline Level</a:t>
            </a:r>
          </a:p>
          <a:p>
            <a:pPr lvl="4"/>
            <a:r>
              <a:rPr lang="en-GB" altLang="ru-RU"/>
              <a:t>Sixth Outline Level</a:t>
            </a:r>
          </a:p>
          <a:p>
            <a:pPr lvl="4"/>
            <a:r>
              <a:rPr lang="en-GB" altLang="ru-RU"/>
              <a:t>Seventh Outline Level</a:t>
            </a:r>
          </a:p>
          <a:p>
            <a:pPr lvl="4"/>
            <a:r>
              <a:rPr lang="en-GB" altLang="ru-RU"/>
              <a:t>Eighth Outline Level</a:t>
            </a:r>
          </a:p>
          <a:p>
            <a:pPr lvl="4"/>
            <a:r>
              <a:rPr lang="en-GB" altLang="ru-RU"/>
              <a:t>Ninth Outline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8F415464-822F-49B2-842B-39FE0E1D6951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399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1000326-A6C8-4BCF-849D-7701196D95DF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8770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6B48AB1-A982-4D16-B479-3DA1AFB3A10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399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28B97871-0DAE-4DC2-AC85-12892F1BCE4E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cs typeface="Arial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cs typeface="Arial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cs typeface="Arial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png"/><Relationship Id="rId9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">
            <a:extLst>
              <a:ext uri="{FF2B5EF4-FFF2-40B4-BE49-F238E27FC236}">
                <a16:creationId xmlns:a16="http://schemas.microsoft.com/office/drawing/2014/main" id="{570969B5-71F2-4B84-BEE7-A3FC2A734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2" y="114388"/>
            <a:ext cx="9829799" cy="124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b="1" dirty="0">
                <a:solidFill>
                  <a:srgbClr val="FF0000"/>
                </a:solidFill>
                <a:latin typeface="+mn-lt"/>
              </a:rPr>
              <a:t>Transverse momentum correlations of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+mn-lt"/>
              </a:rPr>
              <a:t> K</a:t>
            </a:r>
            <a:r>
              <a:rPr lang="en-US" sz="2400" b="1" i="0" u="none" strike="noStrike" baseline="30000" dirty="0">
                <a:solidFill>
                  <a:srgbClr val="FF0000"/>
                </a:solidFill>
                <a:latin typeface="+mn-lt"/>
              </a:rPr>
              <a:t>0</a:t>
            </a:r>
            <a:r>
              <a:rPr lang="en-US" sz="2400" b="1" i="0" u="none" strike="noStrike" baseline="-25000" dirty="0">
                <a:solidFill>
                  <a:srgbClr val="FF0000"/>
                </a:solidFill>
                <a:latin typeface="+mn-lt"/>
              </a:rPr>
              <a:t>s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+mn-lt"/>
              </a:rPr>
              <a:t> meson production in hadronic interactions</a:t>
            </a:r>
            <a:endParaRPr lang="en-US" altLang="ru-RU" sz="24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en-US" altLang="ru-RU" sz="2000" b="1" dirty="0">
                <a:solidFill>
                  <a:schemeClr val="accent2"/>
                </a:solidFill>
              </a:rPr>
              <a:t>A. </a:t>
            </a:r>
            <a:r>
              <a:rPr lang="en-US" altLang="ru-RU" sz="2000" b="1" dirty="0" err="1">
                <a:solidFill>
                  <a:schemeClr val="accent2"/>
                </a:solidFill>
              </a:rPr>
              <a:t>Galoyan</a:t>
            </a:r>
            <a:r>
              <a:rPr lang="en-US" altLang="ru-RU" sz="2000" b="1" dirty="0">
                <a:solidFill>
                  <a:schemeClr val="accent2"/>
                </a:solidFill>
              </a:rPr>
              <a:t>, A. </a:t>
            </a:r>
            <a:r>
              <a:rPr lang="en-US" altLang="ru-RU" sz="2000" b="1" dirty="0" err="1">
                <a:solidFill>
                  <a:schemeClr val="accent2"/>
                </a:solidFill>
              </a:rPr>
              <a:t>Ribon</a:t>
            </a:r>
            <a:r>
              <a:rPr lang="en-US" altLang="ru-RU" sz="2000" b="1" dirty="0">
                <a:solidFill>
                  <a:schemeClr val="accent2"/>
                </a:solidFill>
              </a:rPr>
              <a:t>, V. </a:t>
            </a:r>
            <a:r>
              <a:rPr lang="en-US" altLang="ru-RU" sz="2000" b="1" dirty="0" err="1">
                <a:solidFill>
                  <a:schemeClr val="accent2"/>
                </a:solidFill>
              </a:rPr>
              <a:t>Uzhinsky</a:t>
            </a:r>
            <a:r>
              <a:rPr lang="en-US" altLang="ru-RU" sz="1400" b="1" dirty="0">
                <a:solidFill>
                  <a:schemeClr val="accent2"/>
                </a:solidFill>
              </a:rPr>
              <a:t>   </a:t>
            </a:r>
            <a:r>
              <a:rPr lang="en-US" altLang="ru-RU" sz="2000" b="1" dirty="0">
                <a:solidFill>
                  <a:schemeClr val="accent2"/>
                </a:solidFill>
              </a:rPr>
              <a:t>   06.2024</a:t>
            </a:r>
            <a:endParaRPr lang="en-US" altLang="ru-RU" sz="2000" b="1" dirty="0">
              <a:solidFill>
                <a:schemeClr val="accent2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6B134B-771E-4BCF-B657-CFD71522D7AF}"/>
              </a:ext>
            </a:extLst>
          </p:cNvPr>
          <p:cNvSpPr txBox="1"/>
          <p:nvPr/>
        </p:nvSpPr>
        <p:spPr>
          <a:xfrm>
            <a:off x="720979" y="1399162"/>
            <a:ext cx="856245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NA61/SHINE Collaboration   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arXiv:2402.17025v1 [hep-ex] 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 Feb 2024</a:t>
            </a:r>
          </a:p>
          <a:p>
            <a:pPr algn="ctr"/>
            <a:r>
              <a:rPr lang="en-US" sz="18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NimbusRomNo9L-ReguItal"/>
                <a:cs typeface="Times New Roman" panose="02020603050405020304" pitchFamily="18" charset="0"/>
              </a:rPr>
              <a:t>K</a:t>
            </a:r>
            <a:r>
              <a:rPr lang="en-US" sz="18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NimbusRomNo9L-Regu"/>
                <a:cs typeface="Times New Roman" panose="02020603050405020304" pitchFamily="18" charset="0"/>
              </a:rPr>
              <a:t>0</a:t>
            </a:r>
            <a:r>
              <a:rPr lang="en-US" sz="18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NimbusRomNo9L-ReguItal"/>
                <a:cs typeface="Times New Roman" panose="02020603050405020304" pitchFamily="18" charset="0"/>
              </a:rPr>
              <a:t>s </a:t>
            </a:r>
            <a:r>
              <a:rPr lang="en-US" sz="18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NimbusRomNo9L-Medi"/>
                <a:cs typeface="Times New Roman" panose="02020603050405020304" pitchFamily="18" charset="0"/>
              </a:rPr>
              <a:t>meson production in inelastic </a:t>
            </a:r>
            <a:r>
              <a:rPr lang="en-US" sz="1800" b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NimbusRomNo9L-MediItal"/>
                <a:cs typeface="Times New Roman" panose="02020603050405020304" pitchFamily="18" charset="0"/>
              </a:rPr>
              <a:t>p+p</a:t>
            </a:r>
            <a:r>
              <a:rPr lang="en-US" sz="18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NimbusRomNo9L-MediItal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NimbusRomNo9L-Medi"/>
                <a:cs typeface="Times New Roman" panose="02020603050405020304" pitchFamily="18" charset="0"/>
              </a:rPr>
              <a:t>interactions at 31, 40 and 80 GeV</a:t>
            </a:r>
            <a:r>
              <a:rPr lang="en-US" sz="18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MMI10"/>
                <a:cs typeface="Times New Roman" panose="02020603050405020304" pitchFamily="18" charset="0"/>
              </a:rPr>
              <a:t>/</a:t>
            </a:r>
            <a:r>
              <a:rPr lang="en-US" sz="18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NimbusRomNo9L-ReguItal"/>
                <a:cs typeface="Times New Roman" panose="02020603050405020304" pitchFamily="18" charset="0"/>
              </a:rPr>
              <a:t>c </a:t>
            </a:r>
            <a:r>
              <a:rPr lang="en-US" sz="18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NimbusRomNo9L-Medi"/>
                <a:cs typeface="Times New Roman" panose="02020603050405020304" pitchFamily="18" charset="0"/>
              </a:rPr>
              <a:t>beam momentum measured by NA61/SHINE at the CERN SPS</a:t>
            </a:r>
            <a:endParaRPr lang="ru-RU" sz="1800" b="1" dirty="0">
              <a:solidFill>
                <a:schemeClr val="accent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D09E6C-AE6D-5886-6C1A-C078EE5213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712" y="2484437"/>
            <a:ext cx="7250112" cy="391331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83C1A46-4486-A672-9F57-EBE3D8A429E2}"/>
              </a:ext>
            </a:extLst>
          </p:cNvPr>
          <p:cNvSpPr txBox="1">
            <a:spLocks/>
          </p:cNvSpPr>
          <p:nvPr/>
        </p:nvSpPr>
        <p:spPr bwMode="auto">
          <a:xfrm>
            <a:off x="925512" y="6827837"/>
            <a:ext cx="8045397" cy="619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2400" b="1" kern="0" spc="1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SMASH is O.K at 80 </a:t>
            </a:r>
            <a:r>
              <a:rPr lang="en-US" altLang="en-US" sz="2400" b="1" kern="0" spc="1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r>
              <a:rPr lang="en-US" altLang="en-US" sz="2400" b="1" kern="0" spc="1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/c, EPOS O.K. at 158 GeV/c, PHSD - ???</a:t>
            </a:r>
            <a:endParaRPr lang="en-US" altLang="en-US" sz="24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FBD844-E328-BEDF-C593-00C5903B381E}"/>
              </a:ext>
            </a:extLst>
          </p:cNvPr>
          <p:cNvSpPr txBox="1"/>
          <p:nvPr/>
        </p:nvSpPr>
        <p:spPr>
          <a:xfrm>
            <a:off x="9647238" y="7150416"/>
            <a:ext cx="4333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1712" y="6294437"/>
            <a:ext cx="8373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NA61/SHINE Collaboration (A. </a:t>
            </a:r>
            <a:r>
              <a:rPr lang="en-US" dirty="0" err="1">
                <a:solidFill>
                  <a:schemeClr val="tx1"/>
                </a:solidFill>
              </a:rPr>
              <a:t>Acharya</a:t>
            </a:r>
            <a:r>
              <a:rPr lang="en-US" dirty="0">
                <a:solidFill>
                  <a:schemeClr val="tx1"/>
                </a:solidFill>
              </a:rPr>
              <a:t> et al.), Eur. Phys. J/ C82 (2022)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206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21D0A7-709C-4383-9327-C970B83E0A70}"/>
              </a:ext>
            </a:extLst>
          </p:cNvPr>
          <p:cNvSpPr txBox="1"/>
          <p:nvPr/>
        </p:nvSpPr>
        <p:spPr>
          <a:xfrm>
            <a:off x="315912" y="127732"/>
            <a:ext cx="9448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33CC"/>
                </a:solidFill>
              </a:rPr>
              <a:t>Comparison of correlations of mean Px’ of Λ hyperons, protons, K-mesons and </a:t>
            </a:r>
            <a:r>
              <a:rPr lang="el-GR" sz="2400" dirty="0">
                <a:solidFill>
                  <a:srgbClr val="0033CC"/>
                </a:solidFill>
              </a:rPr>
              <a:t>π</a:t>
            </a:r>
            <a:r>
              <a:rPr lang="en-US" sz="2400" dirty="0">
                <a:solidFill>
                  <a:srgbClr val="0033CC"/>
                </a:solidFill>
              </a:rPr>
              <a:t>-mesons with K</a:t>
            </a:r>
            <a:r>
              <a:rPr lang="en-US" sz="2400" baseline="40000" dirty="0">
                <a:solidFill>
                  <a:srgbClr val="0033CC"/>
                </a:solidFill>
              </a:rPr>
              <a:t>0</a:t>
            </a:r>
            <a:r>
              <a:rPr lang="en-US" sz="2400" baseline="-10000" dirty="0">
                <a:solidFill>
                  <a:srgbClr val="0033CC"/>
                </a:solidFill>
              </a:rPr>
              <a:t>s</a:t>
            </a:r>
            <a:r>
              <a:rPr lang="en-US" sz="2400" dirty="0">
                <a:solidFill>
                  <a:srgbClr val="0033CC"/>
                </a:solidFill>
              </a:rPr>
              <a:t> – meson </a:t>
            </a:r>
            <a:r>
              <a:rPr lang="en-US" sz="2400" dirty="0" err="1">
                <a:solidFill>
                  <a:srgbClr val="0033CC"/>
                </a:solidFill>
              </a:rPr>
              <a:t>Px</a:t>
            </a:r>
            <a:r>
              <a:rPr lang="en-US" sz="2400" dirty="0">
                <a:solidFill>
                  <a:srgbClr val="0033CC"/>
                </a:solidFill>
              </a:rPr>
              <a:t>’  in events calculated by          </a:t>
            </a:r>
            <a:r>
              <a:rPr lang="en-US" sz="2400" b="1" dirty="0">
                <a:solidFill>
                  <a:srgbClr val="FF0000"/>
                </a:solidFill>
              </a:rPr>
              <a:t>PYTHIA</a:t>
            </a:r>
            <a:r>
              <a:rPr lang="en-US" sz="2000" b="1" dirty="0">
                <a:solidFill>
                  <a:srgbClr val="C00000"/>
                </a:solidFill>
              </a:rPr>
              <a:t>  </a:t>
            </a:r>
            <a:r>
              <a:rPr lang="en-US" sz="2000" dirty="0">
                <a:solidFill>
                  <a:srgbClr val="0033CC"/>
                </a:solidFill>
              </a:rPr>
              <a:t>and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chemeClr val="accent6"/>
                </a:solidFill>
              </a:rPr>
              <a:t>FTF</a:t>
            </a:r>
            <a:endParaRPr lang="ru-RU" sz="2400" b="1" dirty="0">
              <a:solidFill>
                <a:schemeClr val="accent6"/>
              </a:solidFill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8C0D370A-858D-44A8-837D-0E1E86233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3900" y="7053263"/>
            <a:ext cx="470000" cy="37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b="1" dirty="0">
                <a:solidFill>
                  <a:schemeClr val="tx1"/>
                </a:solidFill>
              </a:rPr>
              <a:t>12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1CB763-4795-4850-84EB-A19CC8C9054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227" y="2049263"/>
            <a:ext cx="1301257" cy="89506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DAF996-7186-4E6D-90B2-0D55ED9B429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176" y="2820840"/>
            <a:ext cx="1301257" cy="7078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637B42-B895-441C-B20A-6FABD3DFD748}"/>
              </a:ext>
            </a:extLst>
          </p:cNvPr>
          <p:cNvSpPr txBox="1"/>
          <p:nvPr/>
        </p:nvSpPr>
        <p:spPr>
          <a:xfrm>
            <a:off x="376421" y="1537719"/>
            <a:ext cx="747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33CC"/>
                </a:solidFill>
              </a:rPr>
              <a:t>FTF</a:t>
            </a:r>
            <a:endParaRPr lang="ru-RU" sz="2400" b="1" dirty="0">
              <a:solidFill>
                <a:srgbClr val="0033CC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883FFA-22C7-43DF-BE8E-466CC7E05443}"/>
              </a:ext>
            </a:extLst>
          </p:cNvPr>
          <p:cNvSpPr txBox="1"/>
          <p:nvPr/>
        </p:nvSpPr>
        <p:spPr>
          <a:xfrm>
            <a:off x="413017" y="5351360"/>
            <a:ext cx="12522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Where is</a:t>
            </a:r>
          </a:p>
          <a:p>
            <a:r>
              <a:rPr lang="en-US" b="1" dirty="0">
                <a:solidFill>
                  <a:schemeClr val="tx1"/>
                </a:solidFill>
              </a:rPr>
              <a:t> truth?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360904F-AEFA-A6E1-A829-67CF057A0E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086" y="1646237"/>
            <a:ext cx="7591426" cy="57515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EE6296-7794-D9EB-BFAB-C1BB842886EB}"/>
              </a:ext>
            </a:extLst>
          </p:cNvPr>
          <p:cNvSpPr txBox="1"/>
          <p:nvPr/>
        </p:nvSpPr>
        <p:spPr>
          <a:xfrm>
            <a:off x="0" y="4160837"/>
            <a:ext cx="1908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PyTHIA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sz="1800" dirty="0">
                <a:solidFill>
                  <a:schemeClr val="accent2"/>
                </a:solidFill>
              </a:rPr>
              <a:t>Beam </a:t>
            </a:r>
            <a:r>
              <a:rPr lang="en-US" sz="1800" dirty="0" err="1">
                <a:solidFill>
                  <a:schemeClr val="accent2"/>
                </a:solidFill>
              </a:rPr>
              <a:t>reamnant</a:t>
            </a:r>
            <a:endParaRPr lang="en-US" sz="1800" dirty="0">
              <a:solidFill>
                <a:schemeClr val="accent2"/>
              </a:solidFill>
            </a:endParaRPr>
          </a:p>
          <a:p>
            <a:r>
              <a:rPr lang="en-US" sz="1800" dirty="0">
                <a:solidFill>
                  <a:schemeClr val="accent2"/>
                </a:solidFill>
              </a:rPr>
              <a:t>fragmentation</a:t>
            </a:r>
            <a:endParaRPr lang="ru-RU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34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1FDDD2-2856-4CA2-A77A-2E149E3A7525}"/>
              </a:ext>
            </a:extLst>
          </p:cNvPr>
          <p:cNvSpPr txBox="1"/>
          <p:nvPr/>
        </p:nvSpPr>
        <p:spPr>
          <a:xfrm>
            <a:off x="318463" y="19495"/>
            <a:ext cx="922020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200" dirty="0">
                <a:solidFill>
                  <a:srgbClr val="0033CC"/>
                </a:solidFill>
              </a:rPr>
              <a:t>Correlations of mean Py’</a:t>
            </a:r>
            <a:r>
              <a:rPr lang="en-US" sz="2200" baseline="40000" dirty="0">
                <a:solidFill>
                  <a:srgbClr val="0033CC"/>
                </a:solidFill>
              </a:rPr>
              <a:t>2</a:t>
            </a:r>
            <a:r>
              <a:rPr lang="en-US" sz="2200" dirty="0">
                <a:solidFill>
                  <a:srgbClr val="0033CC"/>
                </a:solidFill>
              </a:rPr>
              <a:t> of Λ- hyperons,  protons K  and </a:t>
            </a:r>
            <a:r>
              <a:rPr lang="el-GR" sz="2200" dirty="0">
                <a:solidFill>
                  <a:srgbClr val="0033CC"/>
                </a:solidFill>
              </a:rPr>
              <a:t>π</a:t>
            </a:r>
            <a:r>
              <a:rPr lang="en-US" sz="2200" dirty="0">
                <a:solidFill>
                  <a:srgbClr val="0033CC"/>
                </a:solidFill>
              </a:rPr>
              <a:t> mesons with K</a:t>
            </a:r>
            <a:r>
              <a:rPr lang="en-US" sz="2200" baseline="40000" dirty="0">
                <a:solidFill>
                  <a:srgbClr val="0033CC"/>
                </a:solidFill>
              </a:rPr>
              <a:t>0</a:t>
            </a:r>
            <a:r>
              <a:rPr lang="en-US" sz="2200" baseline="-10000" dirty="0">
                <a:solidFill>
                  <a:srgbClr val="0033CC"/>
                </a:solidFill>
              </a:rPr>
              <a:t>s</a:t>
            </a:r>
            <a:r>
              <a:rPr lang="en-US" sz="2200" dirty="0">
                <a:solidFill>
                  <a:srgbClr val="0033CC"/>
                </a:solidFill>
              </a:rPr>
              <a:t> – meson </a:t>
            </a:r>
            <a:r>
              <a:rPr lang="en-US" sz="2200" dirty="0" err="1">
                <a:solidFill>
                  <a:srgbClr val="0033CC"/>
                </a:solidFill>
              </a:rPr>
              <a:t>Px</a:t>
            </a:r>
            <a:r>
              <a:rPr lang="en-US" sz="2200" dirty="0">
                <a:solidFill>
                  <a:srgbClr val="0033CC"/>
                </a:solidFill>
              </a:rPr>
              <a:t>’ in PP-events calculated by </a:t>
            </a:r>
            <a:r>
              <a:rPr lang="en-US" sz="2200" b="1" dirty="0">
                <a:solidFill>
                  <a:srgbClr val="FF0000"/>
                </a:solidFill>
              </a:rPr>
              <a:t>FTF and </a:t>
            </a:r>
            <a:r>
              <a:rPr lang="en-US" sz="2200" b="1" dirty="0" err="1">
                <a:solidFill>
                  <a:srgbClr val="FF0000"/>
                </a:solidFill>
              </a:rPr>
              <a:t>PyTHIA</a:t>
            </a:r>
            <a:r>
              <a:rPr lang="en-US" sz="2200" dirty="0">
                <a:solidFill>
                  <a:srgbClr val="C00000"/>
                </a:solidFill>
              </a:rPr>
              <a:t>    </a:t>
            </a: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EC97A8-EDEF-4B58-B73F-B8BCDC3C0DF7}"/>
              </a:ext>
            </a:extLst>
          </p:cNvPr>
          <p:cNvSpPr txBox="1"/>
          <p:nvPr/>
        </p:nvSpPr>
        <p:spPr>
          <a:xfrm>
            <a:off x="6716712" y="1201736"/>
            <a:ext cx="359251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tx1"/>
                </a:solidFill>
              </a:rPr>
              <a:t>        FTF </a:t>
            </a:r>
          </a:p>
          <a:p>
            <a:endParaRPr lang="en-US" sz="2200" b="1" dirty="0">
              <a:solidFill>
                <a:schemeClr val="tx1"/>
              </a:solidFill>
            </a:endParaRPr>
          </a:p>
          <a:p>
            <a:r>
              <a:rPr lang="en-US" sz="1800" b="1" dirty="0">
                <a:solidFill>
                  <a:schemeClr val="tx1"/>
                </a:solidFill>
              </a:rPr>
              <a:t>&lt;Py’</a:t>
            </a:r>
            <a:r>
              <a:rPr lang="en-US" sz="1800" b="1" baseline="40000" dirty="0">
                <a:solidFill>
                  <a:schemeClr val="tx1"/>
                </a:solidFill>
              </a:rPr>
              <a:t>2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l-GR" sz="1800" b="1" dirty="0">
                <a:solidFill>
                  <a:schemeClr val="tx1"/>
                </a:solidFill>
              </a:rPr>
              <a:t>Λ</a:t>
            </a:r>
            <a:r>
              <a:rPr lang="en-US" sz="1800" b="1" dirty="0">
                <a:solidFill>
                  <a:schemeClr val="tx1"/>
                </a:solidFill>
              </a:rPr>
              <a:t>&gt;= 193 (MeV/c)</a:t>
            </a:r>
            <a:r>
              <a:rPr lang="ru-RU" sz="1800" b="1" baseline="36000" dirty="0">
                <a:solidFill>
                  <a:schemeClr val="tx1"/>
                </a:solidFill>
              </a:rPr>
              <a:t>2</a:t>
            </a:r>
            <a:endParaRPr lang="en-US" sz="1800" b="1" baseline="36000" dirty="0">
              <a:solidFill>
                <a:schemeClr val="tx1"/>
              </a:solidFill>
            </a:endParaRPr>
          </a:p>
          <a:p>
            <a:endParaRPr lang="en-US" sz="1800" b="1" baseline="36000" dirty="0">
              <a:solidFill>
                <a:srgbClr val="FF0000"/>
              </a:solidFill>
            </a:endParaRPr>
          </a:p>
          <a:p>
            <a:r>
              <a:rPr lang="en-US" sz="1800" b="1" dirty="0">
                <a:solidFill>
                  <a:schemeClr val="accent6"/>
                </a:solidFill>
              </a:rPr>
              <a:t>&lt; Py’</a:t>
            </a:r>
            <a:r>
              <a:rPr lang="en-US" sz="1800" b="1" baseline="40000" dirty="0">
                <a:solidFill>
                  <a:schemeClr val="accent6"/>
                </a:solidFill>
              </a:rPr>
              <a:t>2</a:t>
            </a:r>
            <a:r>
              <a:rPr lang="en-US" sz="1800" b="1" dirty="0">
                <a:solidFill>
                  <a:schemeClr val="accent6"/>
                </a:solidFill>
              </a:rPr>
              <a:t> K+&gt;= 151 (MeV/c)</a:t>
            </a:r>
            <a:r>
              <a:rPr lang="ru-RU" sz="1800" b="1" baseline="36000" dirty="0">
                <a:solidFill>
                  <a:schemeClr val="accent6"/>
                </a:solidFill>
              </a:rPr>
              <a:t>2</a:t>
            </a:r>
            <a:endParaRPr lang="en-US" sz="1800" b="1" baseline="36000" dirty="0">
              <a:solidFill>
                <a:schemeClr val="accent6"/>
              </a:solidFill>
            </a:endParaRPr>
          </a:p>
          <a:p>
            <a:endParaRPr lang="en-US" sz="1800" b="1" dirty="0">
              <a:solidFill>
                <a:srgbClr val="FF0000"/>
              </a:solidFill>
            </a:endParaRPr>
          </a:p>
          <a:p>
            <a:r>
              <a:rPr lang="en-US" sz="1800" b="1" dirty="0">
                <a:solidFill>
                  <a:srgbClr val="FF0000"/>
                </a:solidFill>
              </a:rPr>
              <a:t>&lt;Py’</a:t>
            </a:r>
            <a:r>
              <a:rPr lang="en-US" sz="1800" b="1" baseline="40000" dirty="0">
                <a:solidFill>
                  <a:srgbClr val="FF0000"/>
                </a:solidFill>
              </a:rPr>
              <a:t>2 </a:t>
            </a:r>
            <a:r>
              <a:rPr lang="en-US" sz="1800" b="1" dirty="0" err="1">
                <a:solidFill>
                  <a:srgbClr val="FF0000"/>
                </a:solidFill>
              </a:rPr>
              <a:t>Pr</a:t>
            </a:r>
            <a:r>
              <a:rPr lang="en-US" sz="1800" b="1" dirty="0">
                <a:solidFill>
                  <a:srgbClr val="FF0000"/>
                </a:solidFill>
              </a:rPr>
              <a:t>&gt;= 147(MeV/c)</a:t>
            </a:r>
            <a:r>
              <a:rPr lang="ru-RU" sz="1800" b="1" baseline="36000" dirty="0">
                <a:solidFill>
                  <a:srgbClr val="FF0000"/>
                </a:solidFill>
              </a:rPr>
              <a:t>2</a:t>
            </a:r>
            <a:endParaRPr lang="en-US" sz="1800" b="1" baseline="36000" dirty="0">
              <a:solidFill>
                <a:srgbClr val="FF0000"/>
              </a:solidFill>
            </a:endParaRPr>
          </a:p>
          <a:p>
            <a:endParaRPr lang="en-US" sz="1800" b="1" dirty="0">
              <a:solidFill>
                <a:srgbClr val="FF0000"/>
              </a:solidFill>
            </a:endParaRPr>
          </a:p>
          <a:p>
            <a:r>
              <a:rPr lang="en-US" sz="1800" b="1" dirty="0">
                <a:solidFill>
                  <a:srgbClr val="FF33CC"/>
                </a:solidFill>
              </a:rPr>
              <a:t>&lt; Py’</a:t>
            </a:r>
            <a:r>
              <a:rPr lang="en-US" sz="1800" b="1" baseline="40000" dirty="0">
                <a:solidFill>
                  <a:srgbClr val="FF33CC"/>
                </a:solidFill>
              </a:rPr>
              <a:t>2</a:t>
            </a:r>
            <a:r>
              <a:rPr lang="en-US" sz="1800" b="1" dirty="0">
                <a:solidFill>
                  <a:srgbClr val="FF33CC"/>
                </a:solidFill>
              </a:rPr>
              <a:t> </a:t>
            </a:r>
            <a:r>
              <a:rPr lang="el-GR" sz="1800" b="1" dirty="0">
                <a:solidFill>
                  <a:srgbClr val="FF33CC"/>
                </a:solidFill>
              </a:rPr>
              <a:t>π</a:t>
            </a:r>
            <a:r>
              <a:rPr lang="en-US" sz="1800" b="1" dirty="0">
                <a:solidFill>
                  <a:srgbClr val="FF33CC"/>
                </a:solidFill>
              </a:rPr>
              <a:t>+&gt;=  75 (MeV/c)</a:t>
            </a:r>
            <a:r>
              <a:rPr lang="ru-RU" sz="1800" b="1" baseline="360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0AE69014-A2E0-42C9-A756-4CE9FD8CD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3900" y="7053263"/>
            <a:ext cx="470000" cy="37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b="1" dirty="0">
                <a:solidFill>
                  <a:schemeClr val="tx1"/>
                </a:solidFill>
              </a:rPr>
              <a:t>13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3A6FF9-46E8-F791-7D8A-B43FB22DA8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474" y="819714"/>
            <a:ext cx="6869112" cy="364592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914EBD1-B716-41AC-54BC-38EFB702C7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474" y="4507813"/>
            <a:ext cx="7014786" cy="29695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063AAA0-13DF-CB36-EDBD-D517E77A55F0}"/>
              </a:ext>
            </a:extLst>
          </p:cNvPr>
          <p:cNvSpPr txBox="1"/>
          <p:nvPr/>
        </p:nvSpPr>
        <p:spPr>
          <a:xfrm>
            <a:off x="6758175" y="4127499"/>
            <a:ext cx="359251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     </a:t>
            </a:r>
            <a:r>
              <a:rPr lang="en-US" sz="2200" b="1" dirty="0" err="1">
                <a:solidFill>
                  <a:schemeClr val="tx1"/>
                </a:solidFill>
              </a:rPr>
              <a:t>PyTHIA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</a:p>
          <a:p>
            <a:endParaRPr lang="en-US" sz="2200" b="1" dirty="0">
              <a:solidFill>
                <a:schemeClr val="tx1"/>
              </a:solidFill>
            </a:endParaRPr>
          </a:p>
          <a:p>
            <a:r>
              <a:rPr lang="en-US" sz="1800" b="1" dirty="0">
                <a:solidFill>
                  <a:schemeClr val="tx1"/>
                </a:solidFill>
              </a:rPr>
              <a:t>&lt;Py’</a:t>
            </a:r>
            <a:r>
              <a:rPr lang="en-US" sz="1800" b="1" baseline="40000" dirty="0">
                <a:solidFill>
                  <a:schemeClr val="tx1"/>
                </a:solidFill>
              </a:rPr>
              <a:t>2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l-GR" sz="1800" b="1" dirty="0">
                <a:solidFill>
                  <a:schemeClr val="tx1"/>
                </a:solidFill>
              </a:rPr>
              <a:t>Λ</a:t>
            </a:r>
            <a:r>
              <a:rPr lang="en-US" sz="1800" b="1" dirty="0">
                <a:solidFill>
                  <a:schemeClr val="tx1"/>
                </a:solidFill>
              </a:rPr>
              <a:t>&gt;= 232 (MeV/c)</a:t>
            </a:r>
            <a:r>
              <a:rPr lang="ru-RU" sz="1800" b="1" baseline="36000" dirty="0">
                <a:solidFill>
                  <a:schemeClr val="tx1"/>
                </a:solidFill>
              </a:rPr>
              <a:t>2</a:t>
            </a:r>
            <a:endParaRPr lang="en-US" sz="1800" b="1" baseline="36000" dirty="0">
              <a:solidFill>
                <a:schemeClr val="tx1"/>
              </a:solidFill>
            </a:endParaRPr>
          </a:p>
          <a:p>
            <a:endParaRPr lang="en-US" sz="1800" b="1" baseline="36000" dirty="0">
              <a:solidFill>
                <a:srgbClr val="FF0000"/>
              </a:solidFill>
            </a:endParaRPr>
          </a:p>
          <a:p>
            <a:r>
              <a:rPr lang="en-US" sz="1800" b="1" dirty="0">
                <a:solidFill>
                  <a:srgbClr val="FF0000"/>
                </a:solidFill>
              </a:rPr>
              <a:t>&lt; Py’</a:t>
            </a:r>
            <a:r>
              <a:rPr lang="en-US" sz="1800" b="1" baseline="40000" dirty="0">
                <a:solidFill>
                  <a:srgbClr val="FF0000"/>
                </a:solidFill>
              </a:rPr>
              <a:t>2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Pr</a:t>
            </a:r>
            <a:r>
              <a:rPr lang="en-US" sz="1800" b="1" dirty="0">
                <a:solidFill>
                  <a:srgbClr val="FF0000"/>
                </a:solidFill>
              </a:rPr>
              <a:t>&gt;= 211 (MeV/c)</a:t>
            </a:r>
            <a:r>
              <a:rPr lang="ru-RU" sz="1800" b="1" baseline="36000" dirty="0">
                <a:solidFill>
                  <a:srgbClr val="FF0000"/>
                </a:solidFill>
              </a:rPr>
              <a:t>2</a:t>
            </a:r>
            <a:endParaRPr lang="en-US" sz="1800" b="1" baseline="36000" dirty="0">
              <a:solidFill>
                <a:srgbClr val="FF0000"/>
              </a:solidFill>
            </a:endParaRPr>
          </a:p>
          <a:p>
            <a:endParaRPr lang="en-US" sz="1800" b="1" dirty="0">
              <a:solidFill>
                <a:srgbClr val="FF0000"/>
              </a:solidFill>
            </a:endParaRPr>
          </a:p>
          <a:p>
            <a:r>
              <a:rPr lang="en-US" sz="1800" b="1" dirty="0">
                <a:solidFill>
                  <a:schemeClr val="accent6"/>
                </a:solidFill>
              </a:rPr>
              <a:t>&lt;Py’</a:t>
            </a:r>
            <a:r>
              <a:rPr lang="en-US" sz="1800" b="1" baseline="40000" dirty="0">
                <a:solidFill>
                  <a:schemeClr val="accent6"/>
                </a:solidFill>
              </a:rPr>
              <a:t>2 </a:t>
            </a:r>
            <a:r>
              <a:rPr lang="en-US" sz="1800" b="1" dirty="0">
                <a:solidFill>
                  <a:schemeClr val="accent6"/>
                </a:solidFill>
              </a:rPr>
              <a:t>K+&gt;= 188 (MeV/c)</a:t>
            </a:r>
            <a:r>
              <a:rPr lang="ru-RU" sz="1800" b="1" baseline="36000" dirty="0">
                <a:solidFill>
                  <a:schemeClr val="accent6"/>
                </a:solidFill>
              </a:rPr>
              <a:t>2</a:t>
            </a:r>
            <a:endParaRPr lang="en-US" sz="1800" b="1" baseline="36000" dirty="0">
              <a:solidFill>
                <a:schemeClr val="accent6"/>
              </a:solidFill>
            </a:endParaRPr>
          </a:p>
          <a:p>
            <a:endParaRPr lang="en-US" sz="1800" b="1" dirty="0">
              <a:solidFill>
                <a:srgbClr val="FF0000"/>
              </a:solidFill>
            </a:endParaRPr>
          </a:p>
          <a:p>
            <a:r>
              <a:rPr lang="en-US" sz="1800" b="1" dirty="0">
                <a:solidFill>
                  <a:srgbClr val="FF33CC"/>
                </a:solidFill>
              </a:rPr>
              <a:t>&lt; Py’</a:t>
            </a:r>
            <a:r>
              <a:rPr lang="en-US" sz="1800" b="1" baseline="40000" dirty="0">
                <a:solidFill>
                  <a:srgbClr val="FF33CC"/>
                </a:solidFill>
              </a:rPr>
              <a:t>2</a:t>
            </a:r>
            <a:r>
              <a:rPr lang="en-US" sz="1800" b="1" dirty="0">
                <a:solidFill>
                  <a:srgbClr val="FF33CC"/>
                </a:solidFill>
              </a:rPr>
              <a:t> </a:t>
            </a:r>
            <a:r>
              <a:rPr lang="el-GR" sz="1800" b="1" dirty="0">
                <a:solidFill>
                  <a:srgbClr val="FF33CC"/>
                </a:solidFill>
              </a:rPr>
              <a:t>π</a:t>
            </a:r>
            <a:r>
              <a:rPr lang="en-US" sz="1800" b="1" dirty="0">
                <a:solidFill>
                  <a:srgbClr val="FF33CC"/>
                </a:solidFill>
              </a:rPr>
              <a:t>+&gt;=  98 (MeV/c)</a:t>
            </a:r>
            <a:r>
              <a:rPr lang="ru-RU" sz="1800" b="1" baseline="36000" dirty="0">
                <a:solidFill>
                  <a:srgbClr val="FF33CC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6318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21D0A7-709C-4383-9327-C970B83E0A70}"/>
              </a:ext>
            </a:extLst>
          </p:cNvPr>
          <p:cNvSpPr txBox="1"/>
          <p:nvPr/>
        </p:nvSpPr>
        <p:spPr>
          <a:xfrm>
            <a:off x="163512" y="73346"/>
            <a:ext cx="991920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33CC"/>
                </a:solidFill>
              </a:rPr>
              <a:t>Comparison of correlations of mean Py’</a:t>
            </a:r>
            <a:r>
              <a:rPr lang="en-US" sz="2200" b="1" baseline="40000" dirty="0">
                <a:solidFill>
                  <a:srgbClr val="0033CC"/>
                </a:solidFill>
              </a:rPr>
              <a:t>2</a:t>
            </a:r>
            <a:r>
              <a:rPr lang="en-US" sz="2200" dirty="0">
                <a:solidFill>
                  <a:srgbClr val="0033CC"/>
                </a:solidFill>
              </a:rPr>
              <a:t> of Λ hyperons, protons, K- and </a:t>
            </a:r>
            <a:r>
              <a:rPr lang="el-GR" sz="2200" dirty="0">
                <a:solidFill>
                  <a:srgbClr val="0033CC"/>
                </a:solidFill>
              </a:rPr>
              <a:t>π</a:t>
            </a:r>
            <a:r>
              <a:rPr lang="en-US" sz="2200" dirty="0">
                <a:solidFill>
                  <a:srgbClr val="0033CC"/>
                </a:solidFill>
              </a:rPr>
              <a:t>- mesons with K</a:t>
            </a:r>
            <a:r>
              <a:rPr lang="en-US" sz="2200" baseline="40000" dirty="0">
                <a:solidFill>
                  <a:srgbClr val="0033CC"/>
                </a:solidFill>
              </a:rPr>
              <a:t>0</a:t>
            </a:r>
            <a:r>
              <a:rPr lang="en-US" sz="2200" baseline="-10000" dirty="0">
                <a:solidFill>
                  <a:srgbClr val="0033CC"/>
                </a:solidFill>
              </a:rPr>
              <a:t>s</a:t>
            </a:r>
            <a:r>
              <a:rPr lang="en-US" sz="2200" dirty="0">
                <a:solidFill>
                  <a:srgbClr val="0033CC"/>
                </a:solidFill>
              </a:rPr>
              <a:t> – meson </a:t>
            </a:r>
            <a:r>
              <a:rPr lang="en-US" sz="2200" dirty="0" err="1">
                <a:solidFill>
                  <a:srgbClr val="0033CC"/>
                </a:solidFill>
              </a:rPr>
              <a:t>Px</a:t>
            </a:r>
            <a:r>
              <a:rPr lang="en-US" sz="2200" dirty="0">
                <a:solidFill>
                  <a:srgbClr val="0033CC"/>
                </a:solidFill>
              </a:rPr>
              <a:t>’ in events calculated by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dirty="0">
                <a:solidFill>
                  <a:schemeClr val="accent6"/>
                </a:solidFill>
              </a:rPr>
              <a:t>FTF</a:t>
            </a:r>
            <a:r>
              <a:rPr lang="en-US" sz="2200" b="1" dirty="0">
                <a:solidFill>
                  <a:schemeClr val="accent6"/>
                </a:solidFill>
              </a:rPr>
              <a:t> </a:t>
            </a:r>
            <a:r>
              <a:rPr lang="en-US" sz="2200" dirty="0">
                <a:solidFill>
                  <a:schemeClr val="accent6"/>
                </a:solidFill>
              </a:rPr>
              <a:t>and</a:t>
            </a:r>
            <a:r>
              <a:rPr lang="en-US" sz="2200" b="1" dirty="0">
                <a:solidFill>
                  <a:schemeClr val="accent6"/>
                </a:solidFill>
              </a:rPr>
              <a:t> </a:t>
            </a:r>
            <a:r>
              <a:rPr lang="en-US" sz="2200" dirty="0">
                <a:solidFill>
                  <a:srgbClr val="FF0000"/>
                </a:solidFill>
              </a:rPr>
              <a:t>PYTHIA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endParaRPr lang="ru-RU" sz="2200" b="1" dirty="0">
              <a:solidFill>
                <a:schemeClr val="accent6"/>
              </a:solidFill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6C34A8C8-0321-4CF8-8E0B-B11222042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7068" y="7181110"/>
            <a:ext cx="470000" cy="37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b="1" dirty="0">
                <a:solidFill>
                  <a:schemeClr val="tx1"/>
                </a:solidFill>
              </a:rPr>
              <a:t>14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0F0ABD-CB3E-E56B-8D38-59FDB544A1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512" y="808037"/>
            <a:ext cx="8077200" cy="5715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D6DE48-9DE2-62C6-9B82-7B1830FDD8EC}"/>
              </a:ext>
            </a:extLst>
          </p:cNvPr>
          <p:cNvSpPr txBox="1"/>
          <p:nvPr/>
        </p:nvSpPr>
        <p:spPr>
          <a:xfrm>
            <a:off x="163512" y="1874837"/>
            <a:ext cx="1436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Mt scaling</a:t>
            </a: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B730E0-C2F9-39A5-B36B-777371615291}"/>
              </a:ext>
            </a:extLst>
          </p:cNvPr>
          <p:cNvSpPr txBox="1"/>
          <p:nvPr/>
        </p:nvSpPr>
        <p:spPr>
          <a:xfrm>
            <a:off x="0" y="6065837"/>
            <a:ext cx="27802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Nadine Fischer</a:t>
            </a:r>
            <a:r>
              <a:rPr lang="en-US" sz="20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 </a:t>
            </a:r>
          </a:p>
          <a:p>
            <a:r>
              <a:rPr lang="en-US" sz="20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Torbjörn</a:t>
            </a:r>
            <a:r>
              <a:rPr lang="en-US" sz="20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Sjöstrand</a:t>
            </a:r>
            <a:endParaRPr lang="en-US" sz="2000" b="1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ED4B24-373B-3472-7DE9-D9B5B42576AE}"/>
              </a:ext>
            </a:extLst>
          </p:cNvPr>
          <p:cNvSpPr txBox="1"/>
          <p:nvPr/>
        </p:nvSpPr>
        <p:spPr>
          <a:xfrm>
            <a:off x="0" y="6675437"/>
            <a:ext cx="529573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u="none" strike="noStrike" dirty="0">
                <a:solidFill>
                  <a:srgbClr val="0033CC"/>
                </a:solidFill>
                <a:effectLst/>
                <a:latin typeface="arial" panose="020B0604020202020204" pitchFamily="34" charset="0"/>
              </a:rPr>
              <a:t>Thermodynamical String Fragmentation</a:t>
            </a:r>
          </a:p>
          <a:p>
            <a:r>
              <a:rPr lang="en-US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JHEP 1701 (2017) 140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310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62ED26A3-11EE-45F2-8423-EC325AB91D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092529"/>
              </p:ext>
            </p:extLst>
          </p:nvPr>
        </p:nvGraphicFramePr>
        <p:xfrm>
          <a:off x="0" y="1265237"/>
          <a:ext cx="9993312" cy="5350669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839255">
                  <a:extLst>
                    <a:ext uri="{9D8B030D-6E8A-4147-A177-3AD203B41FA5}">
                      <a16:colId xmlns:a16="http://schemas.microsoft.com/office/drawing/2014/main" val="3779681372"/>
                    </a:ext>
                  </a:extLst>
                </a:gridCol>
                <a:gridCol w="1047267">
                  <a:extLst>
                    <a:ext uri="{9D8B030D-6E8A-4147-A177-3AD203B41FA5}">
                      <a16:colId xmlns:a16="http://schemas.microsoft.com/office/drawing/2014/main" val="3482189766"/>
                    </a:ext>
                  </a:extLst>
                </a:gridCol>
                <a:gridCol w="951612">
                  <a:extLst>
                    <a:ext uri="{9D8B030D-6E8A-4147-A177-3AD203B41FA5}">
                      <a16:colId xmlns:a16="http://schemas.microsoft.com/office/drawing/2014/main" val="2051321116"/>
                    </a:ext>
                  </a:extLst>
                </a:gridCol>
                <a:gridCol w="992843">
                  <a:extLst>
                    <a:ext uri="{9D8B030D-6E8A-4147-A177-3AD203B41FA5}">
                      <a16:colId xmlns:a16="http://schemas.microsoft.com/office/drawing/2014/main" val="2649774840"/>
                    </a:ext>
                  </a:extLst>
                </a:gridCol>
                <a:gridCol w="985372">
                  <a:extLst>
                    <a:ext uri="{9D8B030D-6E8A-4147-A177-3AD203B41FA5}">
                      <a16:colId xmlns:a16="http://schemas.microsoft.com/office/drawing/2014/main" val="2060611953"/>
                    </a:ext>
                  </a:extLst>
                </a:gridCol>
                <a:gridCol w="985372">
                  <a:extLst>
                    <a:ext uri="{9D8B030D-6E8A-4147-A177-3AD203B41FA5}">
                      <a16:colId xmlns:a16="http://schemas.microsoft.com/office/drawing/2014/main" val="2429244199"/>
                    </a:ext>
                  </a:extLst>
                </a:gridCol>
                <a:gridCol w="1189425">
                  <a:extLst>
                    <a:ext uri="{9D8B030D-6E8A-4147-A177-3AD203B41FA5}">
                      <a16:colId xmlns:a16="http://schemas.microsoft.com/office/drawing/2014/main" val="4021896640"/>
                    </a:ext>
                  </a:extLst>
                </a:gridCol>
                <a:gridCol w="1016481">
                  <a:extLst>
                    <a:ext uri="{9D8B030D-6E8A-4147-A177-3AD203B41FA5}">
                      <a16:colId xmlns:a16="http://schemas.microsoft.com/office/drawing/2014/main" val="3362949596"/>
                    </a:ext>
                  </a:extLst>
                </a:gridCol>
                <a:gridCol w="984963">
                  <a:extLst>
                    <a:ext uri="{9D8B030D-6E8A-4147-A177-3AD203B41FA5}">
                      <a16:colId xmlns:a16="http://schemas.microsoft.com/office/drawing/2014/main" val="3503991547"/>
                    </a:ext>
                  </a:extLst>
                </a:gridCol>
                <a:gridCol w="1000722">
                  <a:extLst>
                    <a:ext uri="{9D8B030D-6E8A-4147-A177-3AD203B41FA5}">
                      <a16:colId xmlns:a16="http://schemas.microsoft.com/office/drawing/2014/main" val="2880049627"/>
                    </a:ext>
                  </a:extLst>
                </a:gridCol>
              </a:tblGrid>
              <a:tr h="67247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Gene-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rator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K</a:t>
                      </a:r>
                      <a:r>
                        <a:rPr lang="en-US" baseline="24000" dirty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en-US" baseline="-18000" dirty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ru-RU" baseline="-18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Λ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K+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K-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Λ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bar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Proton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π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π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π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788087"/>
                  </a:ext>
                </a:extLst>
              </a:tr>
              <a:tr h="712348">
                <a:tc>
                  <a:txBody>
                    <a:bodyPr/>
                    <a:lstStyle/>
                    <a:p>
                      <a:r>
                        <a:rPr lang="en-US" b="1" baseline="0" dirty="0">
                          <a:solidFill>
                            <a:schemeClr val="accent2"/>
                          </a:solidFill>
                        </a:rPr>
                        <a:t>FTF</a:t>
                      </a:r>
                      <a:endParaRPr lang="ru-RU" b="1" baseline="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57897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11509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22401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13779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200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58959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131387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85365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121901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203312"/>
                  </a:ext>
                </a:extLst>
              </a:tr>
              <a:tr h="712348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accent6"/>
                          </a:solidFill>
                        </a:rPr>
                        <a:t>Pythia</a:t>
                      </a:r>
                      <a:endParaRPr lang="ru-RU" sz="1700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  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  <a:p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78850</a:t>
                      </a:r>
                      <a:endParaRPr lang="ru-RU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28219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29466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20857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573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  <a:p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74571</a:t>
                      </a:r>
                      <a:endParaRPr lang="ru-RU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201812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  <a:p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129411</a:t>
                      </a:r>
                      <a:endParaRPr lang="ru-RU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182025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368517"/>
                  </a:ext>
                </a:extLst>
              </a:tr>
              <a:tr h="712348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FTF</a:t>
                      </a:r>
                      <a:endParaRPr lang="ru-RU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&lt;Px&gt;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471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&lt;Px&gt;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-224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&lt;Px&gt;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-104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&lt;Px&gt;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-77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</a:t>
                      </a:r>
                      <a:r>
                        <a:rPr lang="en-US" dirty="0" err="1"/>
                        <a:t>Px</a:t>
                      </a:r>
                      <a:r>
                        <a:rPr lang="en-US" dirty="0"/>
                        <a:t>&gt;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-67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&lt;Px&gt;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-87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&lt;Px&gt;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-30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&lt;Px&gt;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-27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&lt;Px&gt;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-26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688039"/>
                  </a:ext>
                </a:extLst>
              </a:tr>
              <a:tr h="712348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accent6"/>
                          </a:solidFill>
                        </a:rPr>
                        <a:t>Pythia</a:t>
                      </a:r>
                      <a:endParaRPr lang="ru-RU" sz="1700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&lt;Px&gt;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523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&lt;Px&gt;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-88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&lt;Px&gt;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-75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&lt;Px&gt;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-63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</a:t>
                      </a:r>
                      <a:r>
                        <a:rPr lang="en-US" dirty="0" err="1"/>
                        <a:t>Px</a:t>
                      </a:r>
                      <a:r>
                        <a:rPr lang="en-US" dirty="0"/>
                        <a:t>&gt;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-77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&lt;Px&gt;</a:t>
                      </a:r>
                    </a:p>
                    <a:p>
                      <a:r>
                        <a:rPr lang="en-US" dirty="0"/>
                        <a:t> 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-128 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&lt;Px&gt;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-31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&lt;Px&gt;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-33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&lt;Px&gt;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-34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002248"/>
                  </a:ext>
                </a:extLst>
              </a:tr>
              <a:tr h="896636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2"/>
                          </a:solidFill>
                        </a:rPr>
                        <a:t>FTF</a:t>
                      </a:r>
                      <a:endParaRPr lang="ru-RU" b="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&lt;Py</a:t>
                      </a:r>
                      <a:r>
                        <a:rPr lang="en-US" baseline="40000" dirty="0"/>
                        <a:t>2</a:t>
                      </a:r>
                      <a:r>
                        <a:rPr lang="en-US" dirty="0"/>
                        <a:t>&gt;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&lt;Py</a:t>
                      </a:r>
                      <a:r>
                        <a:rPr lang="en-US" baseline="40000" dirty="0"/>
                        <a:t>2</a:t>
                      </a:r>
                      <a:r>
                        <a:rPr lang="en-US" dirty="0"/>
                        <a:t>&gt;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193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&lt;Py</a:t>
                      </a:r>
                      <a:r>
                        <a:rPr lang="en-US" baseline="40000" dirty="0"/>
                        <a:t>2</a:t>
                      </a:r>
                      <a:r>
                        <a:rPr lang="en-US" dirty="0"/>
                        <a:t>&gt;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151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&lt;Py</a:t>
                      </a:r>
                      <a:r>
                        <a:rPr lang="en-US" baseline="40000" dirty="0"/>
                        <a:t>2</a:t>
                      </a:r>
                      <a:r>
                        <a:rPr lang="en-US" dirty="0"/>
                        <a:t>&gt;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122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&lt;Py</a:t>
                      </a:r>
                      <a:r>
                        <a:rPr lang="en-US" baseline="40000" dirty="0"/>
                        <a:t>2</a:t>
                      </a:r>
                      <a:r>
                        <a:rPr lang="en-US" dirty="0"/>
                        <a:t>&gt;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202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&lt;Py</a:t>
                      </a:r>
                      <a:r>
                        <a:rPr lang="en-US" baseline="40000" dirty="0"/>
                        <a:t>2</a:t>
                      </a:r>
                      <a:r>
                        <a:rPr lang="en-US" dirty="0"/>
                        <a:t>&gt;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147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&lt;Py</a:t>
                      </a:r>
                      <a:r>
                        <a:rPr lang="en-US" baseline="40000" dirty="0"/>
                        <a:t>2</a:t>
                      </a:r>
                      <a:r>
                        <a:rPr lang="en-US" dirty="0"/>
                        <a:t>&gt;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75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&lt;Py</a:t>
                      </a:r>
                      <a:r>
                        <a:rPr lang="en-US" baseline="40000" dirty="0"/>
                        <a:t>2</a:t>
                      </a:r>
                      <a:r>
                        <a:rPr lang="en-US" dirty="0"/>
                        <a:t>&gt;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73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&lt;Py</a:t>
                      </a:r>
                      <a:r>
                        <a:rPr lang="en-US" baseline="40000" dirty="0"/>
                        <a:t>2</a:t>
                      </a:r>
                      <a:r>
                        <a:rPr lang="en-US" dirty="0"/>
                        <a:t>&gt;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72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29542"/>
                  </a:ext>
                </a:extLst>
              </a:tr>
              <a:tr h="712348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accent6"/>
                          </a:solidFill>
                        </a:rPr>
                        <a:t>Pythia</a:t>
                      </a:r>
                      <a:endParaRPr lang="ru-RU" sz="1700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&lt;Py</a:t>
                      </a:r>
                      <a:r>
                        <a:rPr lang="en-US" baseline="40000" dirty="0"/>
                        <a:t>2</a:t>
                      </a:r>
                      <a:r>
                        <a:rPr lang="en-US" dirty="0"/>
                        <a:t>&gt;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&lt;Py</a:t>
                      </a:r>
                      <a:r>
                        <a:rPr lang="en-US" baseline="40000" dirty="0"/>
                        <a:t>2</a:t>
                      </a:r>
                      <a:r>
                        <a:rPr lang="en-US" dirty="0"/>
                        <a:t>&gt;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232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&lt;Py</a:t>
                      </a:r>
                      <a:r>
                        <a:rPr lang="en-US" baseline="40000" dirty="0"/>
                        <a:t>2</a:t>
                      </a:r>
                      <a:r>
                        <a:rPr lang="en-US" dirty="0"/>
                        <a:t>&gt;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188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&lt;Py</a:t>
                      </a:r>
                      <a:r>
                        <a:rPr lang="en-US" baseline="40000" dirty="0"/>
                        <a:t>2</a:t>
                      </a:r>
                      <a:r>
                        <a:rPr lang="en-US" dirty="0"/>
                        <a:t>&gt;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158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&lt;Py</a:t>
                      </a:r>
                      <a:r>
                        <a:rPr lang="en-US" baseline="40000" dirty="0"/>
                        <a:t>2</a:t>
                      </a:r>
                      <a:r>
                        <a:rPr lang="en-US" dirty="0"/>
                        <a:t>&gt;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222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&lt;Py</a:t>
                      </a:r>
                      <a:r>
                        <a:rPr lang="en-US" baseline="40000" dirty="0"/>
                        <a:t>2</a:t>
                      </a:r>
                      <a:r>
                        <a:rPr lang="en-US" dirty="0"/>
                        <a:t>&gt;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211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&lt;Py</a:t>
                      </a:r>
                      <a:r>
                        <a:rPr lang="en-US" baseline="40000" dirty="0"/>
                        <a:t>2</a:t>
                      </a:r>
                      <a:r>
                        <a:rPr lang="en-US" dirty="0"/>
                        <a:t>&gt;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98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&lt;Py</a:t>
                      </a:r>
                      <a:r>
                        <a:rPr lang="en-US" baseline="40000" dirty="0"/>
                        <a:t>2</a:t>
                      </a:r>
                      <a:r>
                        <a:rPr lang="en-US" dirty="0"/>
                        <a:t>&gt;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97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&lt;Py</a:t>
                      </a:r>
                      <a:r>
                        <a:rPr lang="en-US" baseline="40000" dirty="0"/>
                        <a:t>2</a:t>
                      </a:r>
                      <a:r>
                        <a:rPr lang="en-US" dirty="0"/>
                        <a:t>&gt;</a:t>
                      </a:r>
                    </a:p>
                    <a:p>
                      <a:r>
                        <a:rPr lang="en-US" dirty="0"/>
                        <a:t> 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91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41038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7E47A5B-42A8-4B07-86E4-3C69EB9BA2C2}"/>
              </a:ext>
            </a:extLst>
          </p:cNvPr>
          <p:cNvSpPr txBox="1"/>
          <p:nvPr/>
        </p:nvSpPr>
        <p:spPr>
          <a:xfrm>
            <a:off x="87312" y="127847"/>
            <a:ext cx="98411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33CC"/>
                </a:solidFill>
              </a:rPr>
              <a:t>Table of Numbers and  mean values of Px’ and Py’</a:t>
            </a:r>
            <a:r>
              <a:rPr lang="en-US" sz="2400" b="1" baseline="42000" dirty="0">
                <a:solidFill>
                  <a:srgbClr val="0033CC"/>
                </a:solidFill>
              </a:rPr>
              <a:t>2</a:t>
            </a:r>
            <a:r>
              <a:rPr lang="en-US" sz="2400" b="1" dirty="0">
                <a:solidFill>
                  <a:srgbClr val="0033CC"/>
                </a:solidFill>
              </a:rPr>
              <a:t> of</a:t>
            </a:r>
          </a:p>
          <a:p>
            <a:r>
              <a:rPr lang="en-US" sz="2400" b="1" dirty="0">
                <a:solidFill>
                  <a:srgbClr val="0033CC"/>
                </a:solidFill>
              </a:rPr>
              <a:t>particles associated with K</a:t>
            </a:r>
            <a:r>
              <a:rPr lang="en-US" sz="2400" b="1" baseline="40000" dirty="0">
                <a:solidFill>
                  <a:srgbClr val="0033CC"/>
                </a:solidFill>
              </a:rPr>
              <a:t>0</a:t>
            </a:r>
            <a:r>
              <a:rPr lang="en-US" sz="2400" b="1" baseline="-10000" dirty="0">
                <a:solidFill>
                  <a:srgbClr val="0033CC"/>
                </a:solidFill>
              </a:rPr>
              <a:t>s</a:t>
            </a:r>
            <a:r>
              <a:rPr lang="en-US" sz="2400" b="1" dirty="0">
                <a:solidFill>
                  <a:srgbClr val="0033CC"/>
                </a:solidFill>
              </a:rPr>
              <a:t> – meson in PP-events at √S = 10 GeV</a:t>
            </a:r>
            <a:endParaRPr lang="ru-RU" sz="2400" b="1" dirty="0">
              <a:solidFill>
                <a:srgbClr val="0033CC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AE2F00-0E54-4648-AE45-B79BD9D15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3900" y="7053263"/>
            <a:ext cx="470000" cy="37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b="1" dirty="0">
                <a:solidFill>
                  <a:schemeClr val="tx1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986665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4FCA68-BAED-45E4-8835-22E7C5A01C50}"/>
              </a:ext>
            </a:extLst>
          </p:cNvPr>
          <p:cNvSpPr txBox="1"/>
          <p:nvPr/>
        </p:nvSpPr>
        <p:spPr>
          <a:xfrm>
            <a:off x="3668712" y="122237"/>
            <a:ext cx="20553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Summary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89037"/>
            <a:ext cx="100717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200" b="1" dirty="0">
                <a:solidFill>
                  <a:schemeClr val="tx1"/>
                </a:solidFill>
              </a:rPr>
              <a:t>We observe  strong </a:t>
            </a:r>
            <a:r>
              <a:rPr lang="en-US" sz="2200" b="1" dirty="0">
                <a:solidFill>
                  <a:srgbClr val="FF0000"/>
                </a:solidFill>
              </a:rPr>
              <a:t>2-particle Pt correlations </a:t>
            </a:r>
            <a:r>
              <a:rPr lang="en-US" sz="2200" b="1" dirty="0">
                <a:solidFill>
                  <a:schemeClr val="tx1"/>
                </a:solidFill>
              </a:rPr>
              <a:t>between </a:t>
            </a:r>
            <a:r>
              <a:rPr lang="en-US" sz="2200" b="1" dirty="0">
                <a:solidFill>
                  <a:srgbClr val="0033CC"/>
                </a:solidFill>
              </a:rPr>
              <a:t>K</a:t>
            </a:r>
            <a:r>
              <a:rPr lang="en-US" sz="2200" b="1" baseline="40000" dirty="0">
                <a:solidFill>
                  <a:srgbClr val="0033CC"/>
                </a:solidFill>
              </a:rPr>
              <a:t>0</a:t>
            </a:r>
            <a:r>
              <a:rPr lang="en-US" sz="2200" b="1" baseline="-10000" dirty="0">
                <a:solidFill>
                  <a:srgbClr val="0033CC"/>
                </a:solidFill>
              </a:rPr>
              <a:t>s</a:t>
            </a:r>
            <a:r>
              <a:rPr lang="en-US" sz="2000" baseline="-10000" dirty="0">
                <a:solidFill>
                  <a:srgbClr val="0033CC"/>
                </a:solidFill>
              </a:rPr>
              <a:t> </a:t>
            </a:r>
            <a:r>
              <a:rPr lang="en-US" sz="2200" b="1" dirty="0">
                <a:solidFill>
                  <a:schemeClr val="tx1"/>
                </a:solidFill>
              </a:rPr>
              <a:t> mesons and</a:t>
            </a:r>
          </a:p>
          <a:p>
            <a:r>
              <a:rPr lang="en-US" sz="2200" b="1" dirty="0">
                <a:solidFill>
                  <a:schemeClr val="tx1"/>
                </a:solidFill>
              </a:rPr>
              <a:t> strange particles  in </a:t>
            </a:r>
            <a:r>
              <a:rPr lang="en-US" sz="2200" b="1" dirty="0">
                <a:solidFill>
                  <a:srgbClr val="FF0000"/>
                </a:solidFill>
              </a:rPr>
              <a:t>PP interactions </a:t>
            </a:r>
            <a:r>
              <a:rPr lang="en-US" sz="2200" b="1" dirty="0">
                <a:solidFill>
                  <a:schemeClr val="tx1"/>
                </a:solidFill>
              </a:rPr>
              <a:t> according to Geant4 FTF model. 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027237"/>
            <a:ext cx="932659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tx1"/>
                </a:solidFill>
              </a:rPr>
              <a:t>2</a:t>
            </a:r>
            <a:r>
              <a:rPr lang="en-US" b="1" dirty="0">
                <a:solidFill>
                  <a:schemeClr val="tx1"/>
                </a:solidFill>
              </a:rPr>
              <a:t>.  </a:t>
            </a:r>
            <a:r>
              <a:rPr lang="en-US" sz="2200" b="1" dirty="0">
                <a:solidFill>
                  <a:schemeClr val="tx1"/>
                </a:solidFill>
              </a:rPr>
              <a:t>Event generators – </a:t>
            </a:r>
            <a:r>
              <a:rPr lang="en-US" sz="2200" b="1" dirty="0">
                <a:solidFill>
                  <a:schemeClr val="accent6"/>
                </a:solidFill>
              </a:rPr>
              <a:t>Pythia</a:t>
            </a:r>
            <a:r>
              <a:rPr lang="en-US" sz="2200" b="1" dirty="0">
                <a:solidFill>
                  <a:schemeClr val="tx1"/>
                </a:solidFill>
              </a:rPr>
              <a:t> and </a:t>
            </a:r>
            <a:r>
              <a:rPr lang="en-US" sz="2200" b="1" dirty="0">
                <a:solidFill>
                  <a:schemeClr val="accent2"/>
                </a:solidFill>
              </a:rPr>
              <a:t>Geant4 FTF </a:t>
            </a:r>
            <a:r>
              <a:rPr lang="en-US" sz="2200" b="1" dirty="0">
                <a:solidFill>
                  <a:schemeClr val="tx1"/>
                </a:solidFill>
              </a:rPr>
              <a:t>give </a:t>
            </a:r>
          </a:p>
          <a:p>
            <a:r>
              <a:rPr lang="en-US" sz="2200" b="1" dirty="0">
                <a:solidFill>
                  <a:schemeClr val="tx1"/>
                </a:solidFill>
              </a:rPr>
              <a:t> different predictions for these correlations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sz="2200" b="1" dirty="0">
                <a:solidFill>
                  <a:schemeClr val="accent2"/>
                </a:solidFill>
              </a:rPr>
              <a:t>FTF</a:t>
            </a:r>
            <a:r>
              <a:rPr lang="en-US" sz="2200" b="1" dirty="0">
                <a:solidFill>
                  <a:schemeClr val="tx1"/>
                </a:solidFill>
              </a:rPr>
              <a:t> model predicts </a:t>
            </a:r>
          </a:p>
          <a:p>
            <a:r>
              <a:rPr lang="en-US" sz="2200" b="1" dirty="0">
                <a:solidFill>
                  <a:schemeClr val="tx1"/>
                </a:solidFill>
              </a:rPr>
              <a:t>  stronger correlations between strange particles than </a:t>
            </a:r>
            <a:r>
              <a:rPr lang="en-US" sz="2200" b="1" dirty="0" err="1">
                <a:solidFill>
                  <a:schemeClr val="accent2"/>
                </a:solidFill>
              </a:rPr>
              <a:t>Pythia</a:t>
            </a:r>
            <a:r>
              <a:rPr lang="en-US" sz="2200" b="1" dirty="0">
                <a:solidFill>
                  <a:schemeClr val="tx1"/>
                </a:solidFill>
              </a:rPr>
              <a:t> model.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246437"/>
            <a:ext cx="974657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tx1"/>
                </a:solidFill>
              </a:rPr>
              <a:t>3. According to </a:t>
            </a:r>
            <a:r>
              <a:rPr lang="en-US" sz="2200" b="1" dirty="0">
                <a:solidFill>
                  <a:schemeClr val="accent6"/>
                </a:solidFill>
              </a:rPr>
              <a:t>Pythia generator, </a:t>
            </a:r>
            <a:r>
              <a:rPr lang="en-US" sz="2200" b="1" dirty="0">
                <a:solidFill>
                  <a:srgbClr val="FF0000"/>
                </a:solidFill>
              </a:rPr>
              <a:t>  Pt correlations </a:t>
            </a:r>
            <a:r>
              <a:rPr lang="en-US" sz="2200" b="1" dirty="0">
                <a:solidFill>
                  <a:schemeClr val="tx1"/>
                </a:solidFill>
              </a:rPr>
              <a:t>between </a:t>
            </a:r>
            <a:r>
              <a:rPr lang="en-US" sz="2200" b="1" dirty="0">
                <a:solidFill>
                  <a:srgbClr val="0033CC"/>
                </a:solidFill>
              </a:rPr>
              <a:t>K</a:t>
            </a:r>
            <a:r>
              <a:rPr lang="en-US" sz="2200" b="1" baseline="40000" dirty="0">
                <a:solidFill>
                  <a:srgbClr val="0033CC"/>
                </a:solidFill>
              </a:rPr>
              <a:t>0</a:t>
            </a:r>
            <a:r>
              <a:rPr lang="en-US" sz="2200" b="1" baseline="-10000" dirty="0">
                <a:solidFill>
                  <a:srgbClr val="0033CC"/>
                </a:solidFill>
              </a:rPr>
              <a:t>s</a:t>
            </a:r>
            <a:r>
              <a:rPr lang="en-US" sz="2000" baseline="-10000" dirty="0">
                <a:solidFill>
                  <a:srgbClr val="0033CC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mesons </a:t>
            </a:r>
          </a:p>
          <a:p>
            <a:r>
              <a:rPr lang="en-US" sz="2200" b="1" dirty="0">
                <a:solidFill>
                  <a:schemeClr val="tx1"/>
                </a:solidFill>
              </a:rPr>
              <a:t>and protons stronger than in FTF generator.</a:t>
            </a:r>
          </a:p>
          <a:p>
            <a:endParaRPr lang="en-US" sz="2200" b="1" dirty="0">
              <a:solidFill>
                <a:schemeClr val="tx1"/>
              </a:solidFill>
            </a:endParaRPr>
          </a:p>
          <a:p>
            <a:r>
              <a:rPr lang="en-US" sz="2200" b="1" dirty="0">
                <a:solidFill>
                  <a:schemeClr val="tx1"/>
                </a:solidFill>
              </a:rPr>
              <a:t>4. </a:t>
            </a:r>
            <a:r>
              <a:rPr lang="en-US" sz="2200" b="1" dirty="0">
                <a:solidFill>
                  <a:schemeClr val="accent6"/>
                </a:solidFill>
              </a:rPr>
              <a:t>FTF</a:t>
            </a:r>
            <a:r>
              <a:rPr lang="en-US" sz="2200" b="1" dirty="0">
                <a:solidFill>
                  <a:schemeClr val="tx1"/>
                </a:solidFill>
              </a:rPr>
              <a:t> predicts lower values </a:t>
            </a:r>
            <a:r>
              <a:rPr lang="en-US" sz="2200" b="1" dirty="0">
                <a:solidFill>
                  <a:srgbClr val="0033CC"/>
                </a:solidFill>
              </a:rPr>
              <a:t> of mean Py’</a:t>
            </a:r>
            <a:r>
              <a:rPr lang="en-US" sz="2200" b="1" baseline="50000" dirty="0">
                <a:solidFill>
                  <a:srgbClr val="0033CC"/>
                </a:solidFill>
              </a:rPr>
              <a:t>2</a:t>
            </a:r>
            <a:r>
              <a:rPr lang="en-US" sz="2200" b="1" dirty="0">
                <a:solidFill>
                  <a:srgbClr val="0033CC"/>
                </a:solidFill>
              </a:rPr>
              <a:t>  of associated particles with </a:t>
            </a:r>
          </a:p>
          <a:p>
            <a:r>
              <a:rPr lang="en-US" sz="2200" b="1" dirty="0">
                <a:solidFill>
                  <a:srgbClr val="0033CC"/>
                </a:solidFill>
              </a:rPr>
              <a:t>K</a:t>
            </a:r>
            <a:r>
              <a:rPr lang="en-US" sz="2200" b="1" baseline="40000" dirty="0">
                <a:solidFill>
                  <a:srgbClr val="0033CC"/>
                </a:solidFill>
              </a:rPr>
              <a:t>0</a:t>
            </a:r>
            <a:r>
              <a:rPr lang="en-US" sz="2200" b="1" baseline="-10000" dirty="0">
                <a:solidFill>
                  <a:srgbClr val="0033CC"/>
                </a:solidFill>
              </a:rPr>
              <a:t>s </a:t>
            </a:r>
            <a:r>
              <a:rPr lang="en-US" sz="2200" b="1" dirty="0">
                <a:solidFill>
                  <a:schemeClr val="tx1"/>
                </a:solidFill>
              </a:rPr>
              <a:t>mesons</a:t>
            </a:r>
            <a:r>
              <a:rPr lang="en-US" sz="2200" b="1" dirty="0">
                <a:solidFill>
                  <a:srgbClr val="0033CC"/>
                </a:solidFill>
              </a:rPr>
              <a:t> than </a:t>
            </a:r>
            <a:r>
              <a:rPr lang="en-US" sz="2200" b="1" dirty="0" err="1">
                <a:solidFill>
                  <a:srgbClr val="0033CC"/>
                </a:solidFill>
              </a:rPr>
              <a:t>Pythia</a:t>
            </a:r>
            <a:r>
              <a:rPr lang="en-US" sz="2200" b="1" dirty="0">
                <a:solidFill>
                  <a:srgbClr val="0033CC"/>
                </a:solidFill>
              </a:rPr>
              <a:t> generator. </a:t>
            </a:r>
          </a:p>
          <a:p>
            <a:r>
              <a:rPr lang="en-US" sz="22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807" y="6166355"/>
            <a:ext cx="867897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Study of correlations allows  tuning and calibration of the main</a:t>
            </a:r>
          </a:p>
          <a:p>
            <a:r>
              <a:rPr lang="en-US" sz="2200" dirty="0">
                <a:solidFill>
                  <a:schemeClr val="tx1"/>
                </a:solidFill>
              </a:rPr>
              <a:t> simulation generators -- Pythia and Geant4  in high energy physics!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F8288A64-B42C-4B8C-B32F-DD9930B40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3900" y="7053263"/>
            <a:ext cx="470000" cy="37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b="1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8CD211-BCE4-5DB2-8110-D63A7697DCF4}"/>
              </a:ext>
            </a:extLst>
          </p:cNvPr>
          <p:cNvSpPr txBox="1"/>
          <p:nvPr/>
        </p:nvSpPr>
        <p:spPr>
          <a:xfrm>
            <a:off x="0" y="5075237"/>
            <a:ext cx="98825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tx1"/>
                </a:solidFill>
              </a:rPr>
              <a:t>5. The </a:t>
            </a:r>
            <a:r>
              <a:rPr lang="en-US" sz="2200" b="1" dirty="0">
                <a:solidFill>
                  <a:srgbClr val="C00000"/>
                </a:solidFill>
              </a:rPr>
              <a:t>Pt correlations </a:t>
            </a:r>
            <a:r>
              <a:rPr lang="en-US" sz="2200" b="1" dirty="0">
                <a:solidFill>
                  <a:schemeClr val="tx1"/>
                </a:solidFill>
              </a:rPr>
              <a:t>are connected with main assumptions of various </a:t>
            </a:r>
            <a:r>
              <a:rPr lang="en-US" sz="2200" b="1" dirty="0">
                <a:solidFill>
                  <a:schemeClr val="accent2"/>
                </a:solidFill>
              </a:rPr>
              <a:t>string models </a:t>
            </a:r>
            <a:r>
              <a:rPr lang="en-US" sz="2200" b="1" dirty="0">
                <a:solidFill>
                  <a:schemeClr val="tx1"/>
                </a:solidFill>
              </a:rPr>
              <a:t>used in </a:t>
            </a:r>
            <a:r>
              <a:rPr lang="en-US" sz="2200" b="1" dirty="0">
                <a:solidFill>
                  <a:schemeClr val="accent2"/>
                </a:solidFill>
              </a:rPr>
              <a:t>Pythia</a:t>
            </a:r>
            <a:r>
              <a:rPr lang="en-US" sz="2200" b="1" dirty="0">
                <a:solidFill>
                  <a:schemeClr val="tx1"/>
                </a:solidFill>
              </a:rPr>
              <a:t> and </a:t>
            </a:r>
            <a:r>
              <a:rPr lang="en-US" sz="2200" b="1" dirty="0">
                <a:solidFill>
                  <a:schemeClr val="accent2"/>
                </a:solidFill>
              </a:rPr>
              <a:t>Geant4 FTF </a:t>
            </a:r>
            <a:r>
              <a:rPr lang="en-US" sz="2200" b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4261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1">
            <a:extLst>
              <a:ext uri="{FF2B5EF4-FFF2-40B4-BE49-F238E27FC236}">
                <a16:creationId xmlns:a16="http://schemas.microsoft.com/office/drawing/2014/main" id="{7ABEF1CD-0A05-4242-8B84-3337E7E9B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9611" y="7118694"/>
            <a:ext cx="327334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3</a:t>
            </a:r>
            <a:endParaRPr lang="en-GB" altLang="en-US" sz="20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EA2D33-ABDE-40B5-8936-B8ACEADBB05C}"/>
              </a:ext>
            </a:extLst>
          </p:cNvPr>
          <p:cNvSpPr txBox="1">
            <a:spLocks/>
          </p:cNvSpPr>
          <p:nvPr/>
        </p:nvSpPr>
        <p:spPr bwMode="auto">
          <a:xfrm>
            <a:off x="1687512" y="31170"/>
            <a:ext cx="6705600" cy="619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2646" b="1" kern="0" spc="110" dirty="0">
                <a:solidFill>
                  <a:schemeClr val="accent2"/>
                </a:solidFill>
              </a:rPr>
              <a:t>Experimental data and models + FTF</a:t>
            </a:r>
            <a:endParaRPr lang="en-US" altLang="en-US" sz="2646" b="1" kern="0" dirty="0">
              <a:solidFill>
                <a:schemeClr val="accent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FB41FF9-7576-FC67-46B9-E1A5D620D833}"/>
              </a:ext>
            </a:extLst>
          </p:cNvPr>
          <p:cNvSpPr txBox="1">
            <a:spLocks/>
          </p:cNvSpPr>
          <p:nvPr/>
        </p:nvSpPr>
        <p:spPr bwMode="auto">
          <a:xfrm>
            <a:off x="255943" y="6827837"/>
            <a:ext cx="9463668" cy="619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2000" b="1" kern="0" spc="1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kern="0" spc="11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FTF is the best!</a:t>
            </a:r>
            <a:endParaRPr lang="en-US" altLang="en-US" sz="2400" b="1" kern="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C44A558-C60A-80D9-73D0-F64898A564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643"/>
            <a:ext cx="9917112" cy="617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713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1EA2B0-3DB2-4473-B188-777E3A9DE0B9}"/>
              </a:ext>
            </a:extLst>
          </p:cNvPr>
          <p:cNvSpPr txBox="1"/>
          <p:nvPr/>
        </p:nvSpPr>
        <p:spPr>
          <a:xfrm>
            <a:off x="239712" y="46037"/>
            <a:ext cx="9753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  </a:t>
            </a:r>
            <a:r>
              <a:rPr lang="en-US" sz="2000" b="1" dirty="0">
                <a:solidFill>
                  <a:srgbClr val="0033CC"/>
                </a:solidFill>
              </a:rPr>
              <a:t>Correlations of mean Px’, Py’</a:t>
            </a:r>
            <a:r>
              <a:rPr lang="en-US" sz="2000" b="1" baseline="40000" dirty="0">
                <a:solidFill>
                  <a:srgbClr val="0033CC"/>
                </a:solidFill>
              </a:rPr>
              <a:t>2</a:t>
            </a:r>
            <a:r>
              <a:rPr lang="en-US" sz="2000" b="1" dirty="0">
                <a:solidFill>
                  <a:srgbClr val="0033CC"/>
                </a:solidFill>
              </a:rPr>
              <a:t> of Λ-bar hyperons,  K  and </a:t>
            </a:r>
            <a:r>
              <a:rPr lang="el-GR" sz="2000" b="1" dirty="0">
                <a:solidFill>
                  <a:srgbClr val="0033CC"/>
                </a:solidFill>
              </a:rPr>
              <a:t>π</a:t>
            </a:r>
            <a:r>
              <a:rPr lang="en-US" sz="2000" b="1" dirty="0">
                <a:solidFill>
                  <a:srgbClr val="0033CC"/>
                </a:solidFill>
              </a:rPr>
              <a:t> mesons with </a:t>
            </a:r>
          </a:p>
          <a:p>
            <a:r>
              <a:rPr lang="en-US" sz="2000" b="1" dirty="0">
                <a:solidFill>
                  <a:srgbClr val="0033CC"/>
                </a:solidFill>
              </a:rPr>
              <a:t>                Λ </a:t>
            </a:r>
            <a:r>
              <a:rPr lang="en-US" b="1" dirty="0">
                <a:solidFill>
                  <a:srgbClr val="0033CC"/>
                </a:solidFill>
              </a:rPr>
              <a:t> </a:t>
            </a:r>
            <a:r>
              <a:rPr lang="en-US" sz="2000" b="1" dirty="0">
                <a:solidFill>
                  <a:srgbClr val="0033CC"/>
                </a:solidFill>
              </a:rPr>
              <a:t>hyperon Px’ in PP-events calculated by </a:t>
            </a:r>
            <a:r>
              <a:rPr lang="en-US" b="1" dirty="0">
                <a:solidFill>
                  <a:srgbClr val="FF0000"/>
                </a:solidFill>
              </a:rPr>
              <a:t>PYTHIA</a:t>
            </a:r>
            <a:r>
              <a:rPr lang="en-US" sz="2000" b="1" dirty="0">
                <a:solidFill>
                  <a:srgbClr val="C00000"/>
                </a:solidFill>
              </a:rPr>
              <a:t>  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7EED4A-8457-47B1-960E-D49C67874289}"/>
              </a:ext>
            </a:extLst>
          </p:cNvPr>
          <p:cNvSpPr txBox="1"/>
          <p:nvPr/>
        </p:nvSpPr>
        <p:spPr>
          <a:xfrm>
            <a:off x="426156" y="6687970"/>
            <a:ext cx="9567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&lt;Py’</a:t>
            </a:r>
            <a:r>
              <a:rPr lang="en-US" b="1" baseline="40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l-GR" b="1" dirty="0">
                <a:solidFill>
                  <a:srgbClr val="FF0000"/>
                </a:solidFill>
              </a:rPr>
              <a:t>Λ</a:t>
            </a:r>
            <a:r>
              <a:rPr lang="en-US" b="1" dirty="0">
                <a:solidFill>
                  <a:srgbClr val="FF0000"/>
                </a:solidFill>
              </a:rPr>
              <a:t>bar&gt; = 193 (MeV/c)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   &lt;Py’</a:t>
            </a:r>
            <a:r>
              <a:rPr lang="en-US" b="1" baseline="40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 K0&gt; = 156 (MeV/c)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   &lt;Py’</a:t>
            </a:r>
            <a:r>
              <a:rPr lang="en-US" b="1" baseline="40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l-GR" b="1" dirty="0">
                <a:solidFill>
                  <a:srgbClr val="FF0000"/>
                </a:solidFill>
              </a:rPr>
              <a:t>π</a:t>
            </a:r>
            <a:r>
              <a:rPr lang="en-US" b="1" dirty="0">
                <a:solidFill>
                  <a:srgbClr val="FF0000"/>
                </a:solidFill>
              </a:rPr>
              <a:t>0&gt; = 74 (MeV/c)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endParaRPr lang="ru-RU" b="1" baseline="30000" dirty="0">
              <a:solidFill>
                <a:srgbClr val="FF0000"/>
              </a:solidFill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901736E3-0322-42CE-87D0-22BC8FF99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3900" y="7053263"/>
            <a:ext cx="470000" cy="37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b="1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E9B720-BD3B-4ECB-9A51-8D0BEBAE2B85}"/>
              </a:ext>
            </a:extLst>
          </p:cNvPr>
          <p:cNvSpPr txBox="1"/>
          <p:nvPr/>
        </p:nvSpPr>
        <p:spPr>
          <a:xfrm>
            <a:off x="509295" y="3889930"/>
            <a:ext cx="1436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Mt scaling</a:t>
            </a: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E637E5-36D3-40CD-86CA-B88E1FA475B4}"/>
              </a:ext>
            </a:extLst>
          </p:cNvPr>
          <p:cNvSpPr txBox="1"/>
          <p:nvPr/>
        </p:nvSpPr>
        <p:spPr>
          <a:xfrm>
            <a:off x="163512" y="4341521"/>
            <a:ext cx="27090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Nadine Fischer</a:t>
            </a:r>
            <a:r>
              <a:rPr lang="en-US" sz="18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and </a:t>
            </a:r>
          </a:p>
          <a:p>
            <a:r>
              <a:rPr lang="en-US" sz="18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Torbjörn</a:t>
            </a:r>
            <a:r>
              <a:rPr lang="en-US" sz="18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Sjöstrand</a:t>
            </a:r>
            <a:endParaRPr lang="en-US" sz="1800" b="1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en-US" sz="1800" b="1" i="0" u="none" strike="noStrike" dirty="0">
                <a:solidFill>
                  <a:srgbClr val="0033CC"/>
                </a:solidFill>
                <a:effectLst/>
                <a:latin typeface="arial" panose="020B0604020202020204" pitchFamily="34" charset="0"/>
              </a:rPr>
              <a:t>Thermodynamical String </a:t>
            </a:r>
            <a:r>
              <a:rPr lang="en-US" sz="1800" b="1" i="0" u="none" strike="noStrike" dirty="0" err="1">
                <a:solidFill>
                  <a:srgbClr val="0033CC"/>
                </a:solidFill>
                <a:effectLst/>
                <a:latin typeface="arial" panose="020B0604020202020204" pitchFamily="34" charset="0"/>
              </a:rPr>
              <a:t>Fragmenta</a:t>
            </a:r>
            <a:r>
              <a:rPr lang="en-US" sz="1800" b="1" i="0" u="none" strike="noStrike" dirty="0">
                <a:solidFill>
                  <a:srgbClr val="0033CC"/>
                </a:solidFill>
                <a:effectLst/>
                <a:latin typeface="arial" panose="020B0604020202020204" pitchFamily="34" charset="0"/>
              </a:rPr>
              <a:t>-</a:t>
            </a:r>
          </a:p>
          <a:p>
            <a:r>
              <a:rPr lang="en-US" sz="1800" b="1" i="0" u="none" strike="noStrike" dirty="0" err="1">
                <a:solidFill>
                  <a:srgbClr val="0033CC"/>
                </a:solidFill>
                <a:effectLst/>
                <a:latin typeface="arial" panose="020B0604020202020204" pitchFamily="34" charset="0"/>
              </a:rPr>
              <a:t>tion</a:t>
            </a:r>
            <a:endParaRPr lang="en-US" sz="1800" b="1" i="0" u="none" strike="noStrike" dirty="0">
              <a:solidFill>
                <a:srgbClr val="0033CC"/>
              </a:solidFill>
              <a:effectLst/>
              <a:latin typeface="arial" panose="020B0604020202020204" pitchFamily="34" charset="0"/>
            </a:endParaRPr>
          </a:p>
          <a:p>
            <a:endParaRPr lang="en-US" sz="18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en-US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JHEP 1701 (2017) 140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C707C56-3381-4E71-AD8F-D776AB5C0C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866" y="806554"/>
            <a:ext cx="8534399" cy="27432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E7113FE-E017-4389-BE3C-11B863F08F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315" y="3623407"/>
            <a:ext cx="7600950" cy="312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85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3E417A-4977-4C76-B028-8FB2CC8476FD}"/>
              </a:ext>
            </a:extLst>
          </p:cNvPr>
          <p:cNvSpPr txBox="1"/>
          <p:nvPr/>
        </p:nvSpPr>
        <p:spPr>
          <a:xfrm>
            <a:off x="1611312" y="32772"/>
            <a:ext cx="7103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33CC"/>
                </a:solidFill>
              </a:rPr>
              <a:t>Px’ of particles associated with Λ hyperons</a:t>
            </a:r>
          </a:p>
          <a:p>
            <a:r>
              <a:rPr lang="en-US" sz="2800" dirty="0">
                <a:solidFill>
                  <a:srgbClr val="0033CC"/>
                </a:solidFill>
              </a:rPr>
              <a:t>     in PP- events calculated by </a:t>
            </a:r>
            <a:r>
              <a:rPr lang="en-US" sz="2800" b="1" dirty="0">
                <a:solidFill>
                  <a:srgbClr val="FF0000"/>
                </a:solidFill>
              </a:rPr>
              <a:t>Pythia</a:t>
            </a:r>
            <a:r>
              <a:rPr lang="en-US" sz="2800" dirty="0">
                <a:solidFill>
                  <a:srgbClr val="C00000"/>
                </a:solidFill>
              </a:rPr>
              <a:t>   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ED0D31-97A5-4F30-8A79-846D7B1D3546}"/>
              </a:ext>
            </a:extLst>
          </p:cNvPr>
          <p:cNvSpPr txBox="1"/>
          <p:nvPr/>
        </p:nvSpPr>
        <p:spPr>
          <a:xfrm>
            <a:off x="823625" y="6528858"/>
            <a:ext cx="833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&lt;Px’_K0&gt; = -83 MeV/c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en-US" dirty="0">
                <a:solidFill>
                  <a:srgbClr val="C00000"/>
                </a:solidFill>
              </a:rPr>
              <a:t>   &lt;</a:t>
            </a:r>
            <a:r>
              <a:rPr lang="en-US" dirty="0" err="1">
                <a:solidFill>
                  <a:srgbClr val="C00000"/>
                </a:solidFill>
              </a:rPr>
              <a:t>Px’_K</a:t>
            </a:r>
            <a:r>
              <a:rPr lang="en-US" dirty="0">
                <a:solidFill>
                  <a:srgbClr val="C00000"/>
                </a:solidFill>
              </a:rPr>
              <a:t>+&gt;=-90 MeV/c</a:t>
            </a:r>
            <a:r>
              <a:rPr lang="en-US" dirty="0">
                <a:solidFill>
                  <a:schemeClr val="tx1"/>
                </a:solidFill>
              </a:rPr>
              <a:t>,   </a:t>
            </a:r>
            <a:r>
              <a:rPr lang="en-US" dirty="0">
                <a:solidFill>
                  <a:srgbClr val="C00000"/>
                </a:solidFill>
              </a:rPr>
              <a:t>&lt;</a:t>
            </a:r>
            <a:r>
              <a:rPr lang="en-US" dirty="0" err="1">
                <a:solidFill>
                  <a:srgbClr val="C00000"/>
                </a:solidFill>
              </a:rPr>
              <a:t>Px’_K</a:t>
            </a:r>
            <a:r>
              <a:rPr lang="en-US" dirty="0">
                <a:solidFill>
                  <a:srgbClr val="C00000"/>
                </a:solidFill>
              </a:rPr>
              <a:t>- &gt; = -91 MeV/c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B0A33A-B1D7-4441-BC13-74DA5828616D}"/>
              </a:ext>
            </a:extLst>
          </p:cNvPr>
          <p:cNvSpPr txBox="1"/>
          <p:nvPr/>
        </p:nvSpPr>
        <p:spPr>
          <a:xfrm>
            <a:off x="823625" y="6980237"/>
            <a:ext cx="85397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&lt;Px’_</a:t>
            </a:r>
            <a:r>
              <a:rPr lang="el-GR" dirty="0">
                <a:solidFill>
                  <a:schemeClr val="tx1"/>
                </a:solidFill>
              </a:rPr>
              <a:t>π</a:t>
            </a:r>
            <a:r>
              <a:rPr lang="en-US" dirty="0">
                <a:solidFill>
                  <a:schemeClr val="tx1"/>
                </a:solidFill>
              </a:rPr>
              <a:t>0&gt; = -36 MeV/c,   &lt;Px’_</a:t>
            </a:r>
            <a:r>
              <a:rPr lang="el-GR" dirty="0">
                <a:solidFill>
                  <a:schemeClr val="tx1"/>
                </a:solidFill>
              </a:rPr>
              <a:t>π</a:t>
            </a:r>
            <a:r>
              <a:rPr lang="en-US" dirty="0">
                <a:solidFill>
                  <a:schemeClr val="tx1"/>
                </a:solidFill>
              </a:rPr>
              <a:t>+&gt;=-55 MeV/c, &lt;Px’_</a:t>
            </a:r>
            <a:r>
              <a:rPr lang="el-GR" dirty="0">
                <a:solidFill>
                  <a:schemeClr val="tx1"/>
                </a:solidFill>
              </a:rPr>
              <a:t>π</a:t>
            </a:r>
            <a:r>
              <a:rPr lang="en-US" dirty="0">
                <a:solidFill>
                  <a:schemeClr val="tx1"/>
                </a:solidFill>
              </a:rPr>
              <a:t>- &gt; = -18 MeV/c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FA8700-B6B2-45A0-8B70-C9D17D772D05}"/>
              </a:ext>
            </a:extLst>
          </p:cNvPr>
          <p:cNvSpPr txBox="1"/>
          <p:nvPr/>
        </p:nvSpPr>
        <p:spPr>
          <a:xfrm>
            <a:off x="649287" y="6077480"/>
            <a:ext cx="92678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 &lt;</a:t>
            </a:r>
            <a:r>
              <a:rPr lang="en-US" dirty="0" err="1">
                <a:solidFill>
                  <a:schemeClr val="accent2"/>
                </a:solidFill>
              </a:rPr>
              <a:t>Px’_Λ</a:t>
            </a:r>
            <a:r>
              <a:rPr lang="en-US" dirty="0">
                <a:solidFill>
                  <a:schemeClr val="accent2"/>
                </a:solidFill>
              </a:rPr>
              <a:t>&gt; = 613 MeV/c, N_ Λ=100281;  </a:t>
            </a:r>
            <a:r>
              <a:rPr lang="en-US" dirty="0">
                <a:solidFill>
                  <a:srgbClr val="C00000"/>
                </a:solidFill>
              </a:rPr>
              <a:t>&lt;Px’_</a:t>
            </a:r>
            <a:r>
              <a:rPr lang="el-GR" dirty="0">
                <a:solidFill>
                  <a:srgbClr val="C00000"/>
                </a:solidFill>
              </a:rPr>
              <a:t>Λ</a:t>
            </a:r>
            <a:r>
              <a:rPr lang="en-US" dirty="0">
                <a:solidFill>
                  <a:srgbClr val="C00000"/>
                </a:solidFill>
              </a:rPr>
              <a:t>bar&gt;=-80 MeV/c,  N_</a:t>
            </a:r>
            <a:r>
              <a:rPr lang="el-GR" dirty="0">
                <a:solidFill>
                  <a:srgbClr val="C00000"/>
                </a:solidFill>
              </a:rPr>
              <a:t> Λ</a:t>
            </a:r>
            <a:r>
              <a:rPr lang="en-US" dirty="0">
                <a:solidFill>
                  <a:srgbClr val="C00000"/>
                </a:solidFill>
              </a:rPr>
              <a:t>bar=2731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9A0DA5-001A-458E-8F29-08E5F7693A09}"/>
              </a:ext>
            </a:extLst>
          </p:cNvPr>
          <p:cNvSpPr txBox="1"/>
          <p:nvPr/>
        </p:nvSpPr>
        <p:spPr>
          <a:xfrm>
            <a:off x="354012" y="985884"/>
            <a:ext cx="9372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We calculated 1000000 PP-events at √S=</a:t>
            </a:r>
            <a:r>
              <a:rPr lang="en-US" dirty="0">
                <a:solidFill>
                  <a:schemeClr val="tx1"/>
                </a:solidFill>
              </a:rPr>
              <a:t>10</a:t>
            </a:r>
            <a:r>
              <a:rPr lang="en-US" sz="2000" dirty="0">
                <a:solidFill>
                  <a:schemeClr val="tx1"/>
                </a:solidFill>
              </a:rPr>
              <a:t> GeV  using  </a:t>
            </a:r>
            <a:r>
              <a:rPr lang="en-US" sz="2000" dirty="0">
                <a:solidFill>
                  <a:srgbClr val="FF0000"/>
                </a:solidFill>
              </a:rPr>
              <a:t>Pythia</a:t>
            </a:r>
            <a:r>
              <a:rPr lang="en-US" sz="2000" dirty="0">
                <a:solidFill>
                  <a:schemeClr val="tx1"/>
                </a:solidFill>
              </a:rPr>
              <a:t>  in </a:t>
            </a:r>
            <a:r>
              <a:rPr lang="en-US" sz="2000" dirty="0" err="1">
                <a:solidFill>
                  <a:schemeClr val="tx1"/>
                </a:solidFill>
              </a:rPr>
              <a:t>SPDRoot</a:t>
            </a:r>
            <a:r>
              <a:rPr lang="en-US" sz="2000" dirty="0">
                <a:solidFill>
                  <a:schemeClr val="tx1"/>
                </a:solidFill>
              </a:rPr>
              <a:t> 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E00EAF6E-B184-449E-83E7-0C210D4FA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3900" y="7053263"/>
            <a:ext cx="470000" cy="37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b="1" dirty="0">
                <a:solidFill>
                  <a:schemeClr val="tx1"/>
                </a:solidFill>
              </a:rPr>
              <a:t>17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5D6AE6-6657-4F7E-83A7-A45736527A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37" y="1385994"/>
            <a:ext cx="8553450" cy="469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869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67BB49-756B-461D-A99B-F48D69EBAD6F}"/>
              </a:ext>
            </a:extLst>
          </p:cNvPr>
          <p:cNvSpPr txBox="1"/>
          <p:nvPr/>
        </p:nvSpPr>
        <p:spPr>
          <a:xfrm>
            <a:off x="3595486" y="787310"/>
            <a:ext cx="319958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PHYSICS REPORTS  107 (1984) 59</a:t>
            </a:r>
          </a:p>
          <a:p>
            <a:pPr algn="l"/>
            <a:endParaRPr lang="en-US" sz="1400" b="1" i="0" u="none" strike="noStrike" baseline="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e</a:t>
            </a:r>
            <a:r>
              <a:rPr lang="en-US" sz="1600" b="1" i="0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</a:rPr>
              <a:t>+e</a:t>
            </a:r>
            <a:r>
              <a:rPr lang="en-US" sz="1600" b="1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- </a:t>
            </a:r>
            <a:r>
              <a:rPr lang="en-US" sz="1600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PHYSICS AT PETRA </a:t>
            </a:r>
            <a:r>
              <a:rPr lang="en-US" sz="16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– </a:t>
            </a:r>
          </a:p>
          <a:p>
            <a:pPr algn="l"/>
            <a:r>
              <a:rPr lang="en-US" sz="1600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THE FIRST</a:t>
            </a:r>
            <a:r>
              <a:rPr lang="en-US" sz="1600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  </a:t>
            </a:r>
            <a:r>
              <a:rPr lang="en-US" sz="1600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FIVE YEARS, </a:t>
            </a:r>
          </a:p>
          <a:p>
            <a:pPr algn="l"/>
            <a:r>
              <a:rPr lang="en-US" sz="1600" b="0" i="0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</a:rPr>
              <a:t>Sau</a:t>
            </a:r>
            <a:r>
              <a:rPr lang="en-US" sz="16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1600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Lan WU and </a:t>
            </a:r>
            <a:r>
              <a:rPr lang="en-US" sz="1600" b="0" i="1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 DESY.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F10CAA-7E40-498E-8FF6-8EDD4A4D4B0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69088" y="430573"/>
            <a:ext cx="2895708" cy="315611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5896FD-6370-4E12-944C-DC8DC0223FD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948" y="619669"/>
            <a:ext cx="3451538" cy="2917065"/>
          </a:xfrm>
          <a:prstGeom prst="rect">
            <a:avLst/>
          </a:prstGeom>
        </p:spPr>
      </p:pic>
      <p:sp>
        <p:nvSpPr>
          <p:cNvPr id="6" name="Text Box 10">
            <a:extLst>
              <a:ext uri="{FF2B5EF4-FFF2-40B4-BE49-F238E27FC236}">
                <a16:creationId xmlns:a16="http://schemas.microsoft.com/office/drawing/2014/main" id="{FF4582D5-1533-42F4-BD5F-098A1F7A9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829" y="26855"/>
            <a:ext cx="9117013" cy="55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</a:rPr>
              <a:t>Towards Study of 2-Particle Pt Correlations</a:t>
            </a:r>
            <a:endParaRPr lang="en-US" altLang="ru-RU" sz="2800" b="1" dirty="0">
              <a:solidFill>
                <a:schemeClr val="accent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21112" y="2168798"/>
            <a:ext cx="20954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   Jets in High </a:t>
            </a:r>
          </a:p>
          <a:p>
            <a:r>
              <a:rPr lang="en-US" b="1" dirty="0">
                <a:solidFill>
                  <a:srgbClr val="0070C0"/>
                </a:solidFill>
              </a:rPr>
              <a:t>Energy Physics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09C8D0-48C1-40B3-90FB-1BA43B6D5B2B}"/>
              </a:ext>
            </a:extLst>
          </p:cNvPr>
          <p:cNvSpPr txBox="1"/>
          <p:nvPr/>
        </p:nvSpPr>
        <p:spPr>
          <a:xfrm>
            <a:off x="9710284" y="71595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5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424CABA-6993-0081-D9A0-4A58BE9AED4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876" y="3943345"/>
            <a:ext cx="2911730" cy="272348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F6A09A8-074D-8C1C-72BF-B0475ACD69C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74282" y="3779837"/>
            <a:ext cx="2940723" cy="291053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6702F12-69E5-A8A9-F0E7-D985F3DCA7C0}"/>
              </a:ext>
            </a:extLst>
          </p:cNvPr>
          <p:cNvSpPr txBox="1"/>
          <p:nvPr/>
        </p:nvSpPr>
        <p:spPr>
          <a:xfrm>
            <a:off x="3116250" y="4419498"/>
            <a:ext cx="371617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u="none" strike="noStrike" baseline="0" dirty="0">
                <a:solidFill>
                  <a:schemeClr val="tx1"/>
                </a:solidFill>
                <a:latin typeface="CMR10"/>
              </a:rPr>
              <a:t>Two-particle correlation functions </a:t>
            </a:r>
          </a:p>
          <a:p>
            <a:pPr algn="l"/>
            <a:r>
              <a:rPr lang="en-US" sz="2000" b="0" i="0" u="none" strike="noStrike" baseline="0" dirty="0">
                <a:solidFill>
                  <a:schemeClr val="tx1"/>
                </a:solidFill>
                <a:latin typeface="CMR10"/>
              </a:rPr>
              <a:t>for beam (left) and thrust (right) </a:t>
            </a:r>
          </a:p>
          <a:p>
            <a:pPr algn="l"/>
            <a:r>
              <a:rPr lang="en-US" sz="2000" b="0" i="0" u="none" strike="noStrike" baseline="0" dirty="0">
                <a:solidFill>
                  <a:schemeClr val="tx1"/>
                </a:solidFill>
                <a:latin typeface="CMR10"/>
              </a:rPr>
              <a:t>axis analyses with offline multiplicity </a:t>
            </a:r>
            <a:r>
              <a:rPr lang="en-US" sz="2000" b="0" i="0" u="none" strike="noStrike" baseline="0" dirty="0" err="1">
                <a:solidFill>
                  <a:schemeClr val="tx1"/>
                </a:solidFill>
                <a:latin typeface="CMMI10"/>
              </a:rPr>
              <a:t>N</a:t>
            </a:r>
            <a:r>
              <a:rPr lang="en-US" sz="1200" b="0" i="0" u="none" strike="noStrike" baseline="0" dirty="0" err="1">
                <a:solidFill>
                  <a:schemeClr val="tx1"/>
                </a:solidFill>
                <a:latin typeface="CMR8"/>
              </a:rPr>
              <a:t>offline</a:t>
            </a:r>
            <a:r>
              <a:rPr lang="en-US" sz="1200" b="0" i="0" u="none" strike="noStrike" baseline="0" dirty="0">
                <a:solidFill>
                  <a:schemeClr val="tx1"/>
                </a:solidFill>
                <a:latin typeface="CMR8"/>
              </a:rPr>
              <a:t> </a:t>
            </a:r>
            <a:r>
              <a:rPr lang="en-US" sz="1200" b="0" i="0" u="none" strike="noStrike" baseline="0" dirty="0" err="1">
                <a:solidFill>
                  <a:schemeClr val="tx1"/>
                </a:solidFill>
                <a:latin typeface="CMR8"/>
              </a:rPr>
              <a:t>Trk</a:t>
            </a:r>
            <a:r>
              <a:rPr lang="en-US" sz="1200" b="0" i="0" u="none" strike="noStrike" baseline="0" dirty="0">
                <a:solidFill>
                  <a:schemeClr val="tx1"/>
                </a:solidFill>
                <a:latin typeface="CMR8"/>
              </a:rPr>
              <a:t> </a:t>
            </a:r>
            <a:r>
              <a:rPr lang="en-US" sz="2000" b="0" i="0" u="none" strike="noStrike" baseline="0" dirty="0">
                <a:solidFill>
                  <a:schemeClr val="tx1"/>
                </a:solidFill>
                <a:latin typeface="CMSY10"/>
              </a:rPr>
              <a:t>≥ </a:t>
            </a:r>
            <a:r>
              <a:rPr lang="en-US" sz="2000" b="0" i="0" u="none" strike="noStrike" baseline="0" dirty="0">
                <a:solidFill>
                  <a:schemeClr val="tx1"/>
                </a:solidFill>
                <a:latin typeface="CMR10"/>
              </a:rPr>
              <a:t>12.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3FD481-F93F-BD66-DD8F-B8AAC12EC82F}"/>
              </a:ext>
            </a:extLst>
          </p:cNvPr>
          <p:cNvSpPr txBox="1"/>
          <p:nvPr/>
        </p:nvSpPr>
        <p:spPr>
          <a:xfrm>
            <a:off x="897079" y="6877010"/>
            <a:ext cx="8767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What to do at lower energies  when jets are not produced?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676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>
            <a:extLst>
              <a:ext uri="{FF2B5EF4-FFF2-40B4-BE49-F238E27FC236}">
                <a16:creationId xmlns:a16="http://schemas.microsoft.com/office/drawing/2014/main" id="{FF4582D5-1533-42F4-BD5F-098A1F7A9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262" y="138035"/>
            <a:ext cx="8839199" cy="493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en-US" alt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K+, K- and K0s in FTF model</a:t>
            </a:r>
            <a:endParaRPr lang="en-US" altLang="ru-RU" sz="2800" b="1" dirty="0">
              <a:solidFill>
                <a:schemeClr val="accent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09C8D0-48C1-40B3-90FB-1BA43B6D5B2B}"/>
              </a:ext>
            </a:extLst>
          </p:cNvPr>
          <p:cNvSpPr txBox="1"/>
          <p:nvPr/>
        </p:nvSpPr>
        <p:spPr>
          <a:xfrm>
            <a:off x="9483221" y="703352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95AAB3-C0EE-4E07-9F2D-C33C806F5976}"/>
              </a:ext>
            </a:extLst>
          </p:cNvPr>
          <p:cNvSpPr txBox="1"/>
          <p:nvPr/>
        </p:nvSpPr>
        <p:spPr>
          <a:xfrm>
            <a:off x="195067" y="6923652"/>
            <a:ext cx="9601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O.K. with K</a:t>
            </a:r>
            <a:r>
              <a:rPr lang="en-US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K- ~ O.K.  There is exp. problem with K+!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8E11E8-AA2F-9F4A-7455-92BE474BB3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7"/>
            <a:ext cx="7631151" cy="47441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9C0105-4A00-4D9E-805F-43AABC8894D5}"/>
              </a:ext>
            </a:extLst>
          </p:cNvPr>
          <p:cNvSpPr txBox="1"/>
          <p:nvPr/>
        </p:nvSpPr>
        <p:spPr>
          <a:xfrm>
            <a:off x="67203" y="534652"/>
            <a:ext cx="5227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Schwinger model of quark’ pair </a:t>
            </a:r>
          </a:p>
          <a:p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 from the vacuum in a strong color field.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9">
            <a:extLst>
              <a:ext uri="{FF2B5EF4-FFF2-40B4-BE49-F238E27FC236}">
                <a16:creationId xmlns:a16="http://schemas.microsoft.com/office/drawing/2014/main" id="{F6AAE5A0-2713-47DC-8D44-43D364424D2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68912" y="579437"/>
            <a:ext cx="4655999" cy="7912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B50A13D-4FC1-ECF4-388A-1FD9A44F9FA7}"/>
              </a:ext>
            </a:extLst>
          </p:cNvPr>
          <p:cNvSpPr txBox="1"/>
          <p:nvPr/>
        </p:nvSpPr>
        <p:spPr>
          <a:xfrm>
            <a:off x="7703051" y="2789237"/>
            <a:ext cx="23134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Ps-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sbar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=12 %</a:t>
            </a:r>
          </a:p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Ps-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sbar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0.12*</a:t>
            </a:r>
          </a:p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 – (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Mth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Mstr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2.5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]</a:t>
            </a:r>
          </a:p>
          <a:p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Dependence of Ps-sbar</a:t>
            </a:r>
          </a:p>
          <a:p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on a string  mass ?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819CF0-B700-4DD3-A7A3-9D508EF08187}"/>
              </a:ext>
            </a:extLst>
          </p:cNvPr>
          <p:cNvSpPr txBox="1"/>
          <p:nvPr/>
        </p:nvSpPr>
        <p:spPr>
          <a:xfrm>
            <a:off x="195067" y="6090357"/>
            <a:ext cx="9753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i="0" u="none" strike="noStrike" baseline="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fr-FR" b="1" dirty="0">
                <a:solidFill>
                  <a:schemeClr val="tx1"/>
                </a:solidFill>
                <a:latin typeface="Times-Roman"/>
              </a:rPr>
              <a:t>exp. data:</a:t>
            </a:r>
            <a:r>
              <a:rPr lang="fr-FR" sz="1800" b="1" i="0" u="none" strike="noStrike" baseline="0" dirty="0">
                <a:solidFill>
                  <a:schemeClr val="tx1"/>
                </a:solidFill>
                <a:latin typeface="Times-Roman"/>
              </a:rPr>
              <a:t>Pi+-,K+-,P,antiP, PP</a:t>
            </a:r>
            <a:r>
              <a:rPr lang="fr-FR" sz="1800" b="1" i="0" u="none" strike="noStrike" dirty="0">
                <a:solidFill>
                  <a:schemeClr val="tx1"/>
                </a:solidFill>
                <a:latin typeface="Times-Roman"/>
              </a:rPr>
              <a:t>  at Plab </a:t>
            </a:r>
            <a:r>
              <a:rPr lang="fr-FR" sz="1800" b="1" i="0" u="none" strike="noStrike" baseline="0" dirty="0">
                <a:solidFill>
                  <a:schemeClr val="tx1"/>
                </a:solidFill>
                <a:latin typeface="Times-Roman"/>
              </a:rPr>
              <a:t>20 - 158 GeV/c   </a:t>
            </a:r>
            <a:r>
              <a:rPr lang="fr-FR" sz="1800" b="1" i="0" u="none" strike="noStrike" baseline="0" dirty="0">
                <a:solidFill>
                  <a:schemeClr val="accent2"/>
                </a:solidFill>
                <a:latin typeface="Times-Roman"/>
              </a:rPr>
              <a:t>Eur. Phys. J. 77 C (2017)  671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4267923-4508-42F9-A2CC-EE18BEFE93F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41856" y="4502153"/>
            <a:ext cx="1494256" cy="92392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E5E5941-2995-6F42-F567-7DE8868A4C6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05803" y="5378505"/>
            <a:ext cx="1704751" cy="8609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49F8E7-2E6C-C12B-0456-7B5BD40FE121}"/>
              </a:ext>
            </a:extLst>
          </p:cNvPr>
          <p:cNvSpPr txBox="1"/>
          <p:nvPr/>
        </p:nvSpPr>
        <p:spPr>
          <a:xfrm>
            <a:off x="925512" y="6473513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PEPAN, V. 55, 2024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82371D1-A851-64F5-D611-1FF80F469E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9669" y="1403206"/>
            <a:ext cx="1906094" cy="1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29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F6F0439-7553-8652-0E71-1307318EB6F7}"/>
              </a:ext>
            </a:extLst>
          </p:cNvPr>
          <p:cNvSpPr txBox="1"/>
          <p:nvPr/>
        </p:nvSpPr>
        <p:spPr>
          <a:xfrm>
            <a:off x="288764" y="1184857"/>
            <a:ext cx="9612313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 err="1">
                <a:solidFill>
                  <a:schemeClr val="tx1"/>
                </a:solidFill>
              </a:rPr>
              <a:t>V.Abramov</a:t>
            </a:r>
            <a:r>
              <a:rPr lang="en-US" i="1" dirty="0">
                <a:solidFill>
                  <a:schemeClr val="tx1"/>
                </a:solidFill>
              </a:rPr>
              <a:t> et al, </a:t>
            </a:r>
            <a:r>
              <a:rPr lang="en-US" dirty="0">
                <a:solidFill>
                  <a:schemeClr val="tx1"/>
                </a:solidFill>
              </a:rPr>
              <a:t>Possible studies at the first stage of the NICA collider operation with polarized and unpolarized proton and deuteron beams, </a:t>
            </a:r>
            <a:r>
              <a:rPr lang="en-US" sz="1800" dirty="0">
                <a:solidFill>
                  <a:schemeClr val="tx1"/>
                </a:solidFill>
              </a:rPr>
              <a:t>arXiv:2102.08477 </a:t>
            </a:r>
          </a:p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-apple-system"/>
              </a:rPr>
              <a:t> </a:t>
            </a:r>
            <a:r>
              <a:rPr lang="en-US" sz="1800" b="1" i="1" dirty="0" err="1">
                <a:solidFill>
                  <a:schemeClr val="tx1"/>
                </a:solidFill>
                <a:effectLst/>
                <a:latin typeface="+mn-lt"/>
              </a:rPr>
              <a:t>Phys.Part.Nucl</a:t>
            </a:r>
            <a:r>
              <a:rPr lang="en-US" sz="1800" b="1" i="1" dirty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en-US" sz="1800" b="1" i="0" dirty="0">
                <a:solidFill>
                  <a:schemeClr val="tx1"/>
                </a:solidFill>
                <a:effectLst/>
                <a:latin typeface="+mn-lt"/>
              </a:rPr>
              <a:t> 52 (2021) 6, 1044-1119                               </a:t>
            </a:r>
            <a:endParaRPr lang="en-US" sz="1800" b="1" i="0" dirty="0">
              <a:solidFill>
                <a:srgbClr val="FF0000"/>
              </a:solidFill>
              <a:effectLst/>
              <a:latin typeface="+mn-lt"/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rgbClr val="0033CC"/>
                </a:solidFill>
              </a:rPr>
              <a:t>Spin effects in elastic scattering and hyperon production, study of multiquark correlation, dibaryon resonances, exclusive reactions, open charm and </a:t>
            </a:r>
            <a:r>
              <a:rPr lang="en-US" sz="2000" dirty="0" err="1">
                <a:solidFill>
                  <a:srgbClr val="0033CC"/>
                </a:solidFill>
              </a:rPr>
              <a:t>charmonia</a:t>
            </a:r>
            <a:r>
              <a:rPr lang="en-US" sz="2000" dirty="0">
                <a:solidFill>
                  <a:srgbClr val="0033CC"/>
                </a:solidFill>
              </a:rPr>
              <a:t> near threshold</a:t>
            </a:r>
            <a:r>
              <a:rPr lang="ru-RU" sz="2000" dirty="0">
                <a:solidFill>
                  <a:srgbClr val="0033CC"/>
                </a:solidFill>
              </a:rPr>
              <a:t>. </a:t>
            </a:r>
            <a:r>
              <a:rPr lang="en-US" sz="2000" dirty="0">
                <a:solidFill>
                  <a:srgbClr val="0033CC"/>
                </a:solidFill>
              </a:rPr>
              <a:t> Minimal bias interactions will be studied </a:t>
            </a:r>
            <a:r>
              <a:rPr lang="en-US" dirty="0">
                <a:solidFill>
                  <a:srgbClr val="0033CC"/>
                </a:solidFill>
              </a:rPr>
              <a:t>also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n-US" dirty="0">
                <a:solidFill>
                  <a:srgbClr val="0033CC"/>
                </a:solidFill>
              </a:rPr>
              <a:t>at SPD</a:t>
            </a:r>
            <a:r>
              <a:rPr lang="ru-RU" i="1" dirty="0">
                <a:solidFill>
                  <a:schemeClr val="accent6"/>
                </a:solidFill>
              </a:rPr>
              <a:t>.</a:t>
            </a:r>
            <a:r>
              <a:rPr lang="en-US" i="1" dirty="0">
                <a:solidFill>
                  <a:schemeClr val="accent6"/>
                </a:solidFill>
              </a:rPr>
              <a:t> </a:t>
            </a:r>
          </a:p>
          <a:p>
            <a:r>
              <a:rPr lang="en-US" b="1" i="1" dirty="0">
                <a:solidFill>
                  <a:schemeClr val="accent6"/>
                </a:solidFill>
              </a:rPr>
              <a:t>2-particles transverse momentum correlations of </a:t>
            </a:r>
            <a:r>
              <a:rPr lang="el-GR" b="1" i="1" dirty="0">
                <a:solidFill>
                  <a:schemeClr val="accent6"/>
                </a:solidFill>
              </a:rPr>
              <a:t>Λ</a:t>
            </a:r>
            <a:r>
              <a:rPr lang="en-US" b="1" i="1" dirty="0">
                <a:solidFill>
                  <a:schemeClr val="accent6"/>
                </a:solidFill>
              </a:rPr>
              <a:t> –hyperons in PP and DD interactions c</a:t>
            </a:r>
            <a:r>
              <a:rPr lang="en-US" sz="2000" b="1" i="1" dirty="0">
                <a:solidFill>
                  <a:schemeClr val="accent6"/>
                </a:solidFill>
              </a:rPr>
              <a:t>an be  studied at SPD. </a:t>
            </a:r>
          </a:p>
          <a:p>
            <a:r>
              <a:rPr lang="en-US" sz="2000" b="1" i="1" dirty="0">
                <a:solidFill>
                  <a:schemeClr val="accent6"/>
                </a:solidFill>
              </a:rPr>
              <a:t>  </a:t>
            </a:r>
            <a:r>
              <a:rPr lang="en-US" i="1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n-lt"/>
              </a:rPr>
              <a:t>A. </a:t>
            </a:r>
            <a:r>
              <a:rPr lang="en-US" i="1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n-lt"/>
              </a:rPr>
              <a:t>Galoyan</a:t>
            </a:r>
            <a:r>
              <a:rPr lang="en-US" i="1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n-lt"/>
              </a:rPr>
              <a:t>, A. </a:t>
            </a:r>
            <a:r>
              <a:rPr lang="en-US" i="1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n-lt"/>
              </a:rPr>
              <a:t>Ribon</a:t>
            </a:r>
            <a:r>
              <a:rPr lang="en-US" i="1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n-lt"/>
              </a:rPr>
              <a:t>, V. </a:t>
            </a:r>
            <a:r>
              <a:rPr lang="en-US" i="1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n-lt"/>
              </a:rPr>
              <a:t>Uzhinsky</a:t>
            </a:r>
            <a:r>
              <a:rPr lang="en-US" i="1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n-lt"/>
              </a:rPr>
              <a:t> </a:t>
            </a:r>
          </a:p>
          <a:p>
            <a:r>
              <a:rPr lang="en-US" i="1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n-lt"/>
              </a:rPr>
              <a:t>MDPI Physics</a:t>
            </a:r>
            <a:r>
              <a:rPr lang="en-US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n-lt"/>
              </a:rPr>
              <a:t> 5 (2023) 3, 823-831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  </a:t>
            </a:r>
          </a:p>
          <a:p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7C6ECB-7C29-F7AA-2548-80594E43302E}"/>
              </a:ext>
            </a:extLst>
          </p:cNvPr>
          <p:cNvSpPr txBox="1"/>
          <p:nvPr/>
        </p:nvSpPr>
        <p:spPr>
          <a:xfrm>
            <a:off x="9467088" y="7165648"/>
            <a:ext cx="4333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BC69-88A5-F1A6-E36E-FDA1893E15C1}"/>
              </a:ext>
            </a:extLst>
          </p:cNvPr>
          <p:cNvSpPr txBox="1"/>
          <p:nvPr/>
        </p:nvSpPr>
        <p:spPr>
          <a:xfrm>
            <a:off x="468312" y="4541837"/>
            <a:ext cx="900605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                                                      </a:t>
            </a:r>
          </a:p>
          <a:p>
            <a:r>
              <a:rPr lang="en-US" b="1" dirty="0">
                <a:solidFill>
                  <a:srgbClr val="0033CC"/>
                </a:solidFill>
              </a:rPr>
              <a:t>1. The method of study of 2-particle Pt-correlations </a:t>
            </a:r>
          </a:p>
          <a:p>
            <a:r>
              <a:rPr lang="en-US" b="1" dirty="0">
                <a:solidFill>
                  <a:srgbClr val="0033CC"/>
                </a:solidFill>
              </a:rPr>
              <a:t>2</a:t>
            </a:r>
            <a:r>
              <a:rPr lang="ru-RU" b="1" dirty="0">
                <a:solidFill>
                  <a:srgbClr val="0033CC"/>
                </a:solidFill>
              </a:rPr>
              <a:t>.  </a:t>
            </a:r>
            <a:r>
              <a:rPr lang="en-US" b="1" dirty="0">
                <a:solidFill>
                  <a:srgbClr val="0033CC"/>
                </a:solidFill>
              </a:rPr>
              <a:t>2-particle Pt correlations of Ks0-mesons  in PP-interactions  in Geant4/FTF  model</a:t>
            </a:r>
          </a:p>
          <a:p>
            <a:r>
              <a:rPr lang="en-US" b="1" dirty="0">
                <a:solidFill>
                  <a:srgbClr val="0033CC"/>
                </a:solidFill>
              </a:rPr>
              <a:t>3. The Pt correlations of  Ks0-mesons in PP-interactions in Pythia model and comparison with FTF ones.</a:t>
            </a:r>
          </a:p>
          <a:p>
            <a:r>
              <a:rPr lang="en-US" b="1" dirty="0">
                <a:solidFill>
                  <a:srgbClr val="0033CC"/>
                </a:solidFill>
              </a:rPr>
              <a:t> </a:t>
            </a: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299D16-47FA-AE1C-D35E-37FAB7B129A9}"/>
              </a:ext>
            </a:extLst>
          </p:cNvPr>
          <p:cNvSpPr txBox="1"/>
          <p:nvPr/>
        </p:nvSpPr>
        <p:spPr>
          <a:xfrm>
            <a:off x="468312" y="198437"/>
            <a:ext cx="9296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</a:rPr>
              <a:t>Study  of  2-particles transverse momentum correlations of  K0s-mesons in proton-proton interactions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273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9430" y="788243"/>
            <a:ext cx="96012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K</a:t>
            </a:r>
            <a:r>
              <a:rPr lang="en-US" b="1" baseline="-20000" dirty="0">
                <a:solidFill>
                  <a:schemeClr val="tx1"/>
                </a:solidFill>
              </a:rPr>
              <a:t>S</a:t>
            </a:r>
            <a:r>
              <a:rPr lang="en-US" b="1" baseline="48000" dirty="0">
                <a:solidFill>
                  <a:schemeClr val="tx1"/>
                </a:solidFill>
              </a:rPr>
              <a:t>0</a:t>
            </a:r>
            <a:r>
              <a:rPr lang="en-US" b="1" dirty="0">
                <a:solidFill>
                  <a:schemeClr val="tx1"/>
                </a:solidFill>
              </a:rPr>
              <a:t>- (</a:t>
            </a:r>
            <a:r>
              <a:rPr lang="el-GR" b="1" dirty="0">
                <a:solidFill>
                  <a:schemeClr val="tx1"/>
                </a:solidFill>
              </a:rPr>
              <a:t>Λ</a:t>
            </a:r>
            <a:r>
              <a:rPr lang="en-US" b="1" dirty="0">
                <a:solidFill>
                  <a:schemeClr val="tx1"/>
                </a:solidFill>
              </a:rPr>
              <a:t> or anti-</a:t>
            </a:r>
            <a:r>
              <a:rPr lang="el-GR" b="1" dirty="0">
                <a:solidFill>
                  <a:schemeClr val="tx1"/>
                </a:solidFill>
              </a:rPr>
              <a:t>Λ</a:t>
            </a:r>
            <a:r>
              <a:rPr lang="en-US" b="1" dirty="0">
                <a:solidFill>
                  <a:schemeClr val="tx1"/>
                </a:solidFill>
              </a:rPr>
              <a:t>)- hadron correlations in pp collisions at √s = 13 </a:t>
            </a:r>
            <a:r>
              <a:rPr lang="en-US" b="1" dirty="0" err="1">
                <a:solidFill>
                  <a:schemeClr val="tx1"/>
                </a:solidFill>
              </a:rPr>
              <a:t>TeV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 ALICE Collaboration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3112" y="314225"/>
            <a:ext cx="36442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tx1"/>
                </a:solidFill>
              </a:rPr>
              <a:t>Eur. Phys. J. C (2021) 81:945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12" y="1570038"/>
            <a:ext cx="7086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60637"/>
            <a:ext cx="97631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09C8D0-48C1-40B3-90FB-1BA43B6D5B2B}"/>
              </a:ext>
            </a:extLst>
          </p:cNvPr>
          <p:cNvSpPr txBox="1"/>
          <p:nvPr/>
        </p:nvSpPr>
        <p:spPr>
          <a:xfrm>
            <a:off x="9710284" y="71595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6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112" y="5497514"/>
            <a:ext cx="6096000" cy="206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454055" y="5380037"/>
            <a:ext cx="38512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Exp. data on K</a:t>
            </a:r>
            <a:r>
              <a:rPr lang="en-US" baseline="-20000" dirty="0">
                <a:solidFill>
                  <a:schemeClr val="tx1"/>
                </a:solidFill>
              </a:rPr>
              <a:t>S</a:t>
            </a:r>
            <a:r>
              <a:rPr lang="en-US" baseline="48000" dirty="0">
                <a:solidFill>
                  <a:schemeClr val="tx1"/>
                </a:solidFill>
              </a:rPr>
              <a:t>0</a:t>
            </a:r>
            <a:r>
              <a:rPr lang="en-US" dirty="0">
                <a:solidFill>
                  <a:schemeClr val="tx1"/>
                </a:solidFill>
              </a:rPr>
              <a:t>-and (</a:t>
            </a:r>
            <a:r>
              <a:rPr lang="el-GR" dirty="0">
                <a:solidFill>
                  <a:schemeClr val="tx1"/>
                </a:solidFill>
              </a:rPr>
              <a:t>Λ</a:t>
            </a:r>
            <a:r>
              <a:rPr lang="en-US" dirty="0">
                <a:solidFill>
                  <a:schemeClr val="tx1"/>
                </a:solidFill>
              </a:rPr>
              <a:t> anti-</a:t>
            </a:r>
            <a:r>
              <a:rPr lang="el-GR" dirty="0">
                <a:solidFill>
                  <a:schemeClr val="tx1"/>
                </a:solidFill>
              </a:rPr>
              <a:t>Λ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r>
              <a:rPr lang="en-US" dirty="0">
                <a:solidFill>
                  <a:schemeClr val="tx1"/>
                </a:solidFill>
              </a:rPr>
              <a:t>- </a:t>
            </a:r>
            <a:r>
              <a:rPr lang="en-US" dirty="0" err="1">
                <a:solidFill>
                  <a:schemeClr val="tx1"/>
                </a:solidFill>
              </a:rPr>
              <a:t>hadron</a:t>
            </a:r>
            <a:r>
              <a:rPr lang="en-US" dirty="0">
                <a:solidFill>
                  <a:schemeClr val="tx1"/>
                </a:solidFill>
              </a:rPr>
              <a:t> correlations were</a:t>
            </a:r>
          </a:p>
          <a:p>
            <a:r>
              <a:rPr lang="en-US" dirty="0">
                <a:solidFill>
                  <a:schemeClr val="tx1"/>
                </a:solidFill>
              </a:rPr>
              <a:t> compared with predictions of </a:t>
            </a:r>
          </a:p>
          <a:p>
            <a:r>
              <a:rPr lang="en-US" dirty="0" err="1">
                <a:solidFill>
                  <a:schemeClr val="tx1"/>
                </a:solidFill>
              </a:rPr>
              <a:t>Pythia</a:t>
            </a:r>
            <a:r>
              <a:rPr lang="en-US" dirty="0">
                <a:solidFill>
                  <a:schemeClr val="tx1"/>
                </a:solidFill>
              </a:rPr>
              <a:t>, EPOS models. 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80847A-5C0B-45B3-A9F3-7FCCB6627430}"/>
              </a:ext>
            </a:extLst>
          </p:cNvPr>
          <p:cNvSpPr txBox="1"/>
          <p:nvPr/>
        </p:nvSpPr>
        <p:spPr>
          <a:xfrm>
            <a:off x="4724913" y="94512"/>
            <a:ext cx="50818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</a:rPr>
              <a:t>2-Particle Pt Correlations</a:t>
            </a:r>
            <a:endParaRPr lang="ru-RU" sz="3200" dirty="0">
              <a:solidFill>
                <a:schemeClr val="accent2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5632D05-1C22-41B4-A1BC-9C0E060EAE3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566" y="3549159"/>
            <a:ext cx="2538100" cy="12414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EBED44-FD25-435A-ADAF-CA8D66A9C702}"/>
              </a:ext>
            </a:extLst>
          </p:cNvPr>
          <p:cNvSpPr txBox="1"/>
          <p:nvPr/>
        </p:nvSpPr>
        <p:spPr>
          <a:xfrm>
            <a:off x="9590877" y="713453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5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B37B7287-0F05-45B2-B0CA-0F220DB014B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63807" y="3059739"/>
            <a:ext cx="2538101" cy="4313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53952" y="963957"/>
            <a:ext cx="5152802" cy="75317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1A029B-EB57-4DC1-9A36-B5B2036B70F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78112" y="4953718"/>
            <a:ext cx="6440105" cy="4142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992A541-3E7D-4A81-90A2-F1FF08B110B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88862" y="5903326"/>
            <a:ext cx="7579227" cy="69588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120C701-C993-4DAB-A0B9-22A2F1717D0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112" y="4607247"/>
            <a:ext cx="1943100" cy="117375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DCB4E1A-0207-49D2-8F9C-AEE536D63AED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1889" y="5826324"/>
            <a:ext cx="1523546" cy="9119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F49DCC-FB1E-8F2F-1BB3-EFC31F2DCC98}"/>
              </a:ext>
            </a:extLst>
          </p:cNvPr>
          <p:cNvSpPr txBox="1"/>
          <p:nvPr/>
        </p:nvSpPr>
        <p:spPr>
          <a:xfrm>
            <a:off x="4957348" y="1832659"/>
            <a:ext cx="46169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There are 3 independent variables with</a:t>
            </a:r>
          </a:p>
          <a:p>
            <a:r>
              <a:rPr lang="en-US" dirty="0">
                <a:solidFill>
                  <a:schemeClr val="tx1"/>
                </a:solidFill>
              </a:rPr>
              <a:t> accounting the azimuthal symmetry –</a:t>
            </a:r>
          </a:p>
          <a:p>
            <a:r>
              <a:rPr lang="en-US" dirty="0">
                <a:solidFill>
                  <a:schemeClr val="tx1"/>
                </a:solidFill>
              </a:rPr>
              <a:t>           |</a:t>
            </a:r>
            <a:r>
              <a:rPr lang="en-US" dirty="0" err="1">
                <a:solidFill>
                  <a:schemeClr val="tx1"/>
                </a:solidFill>
              </a:rPr>
              <a:t>P</a:t>
            </a:r>
            <a:r>
              <a:rPr lang="en-US" baseline="-25000" dirty="0" err="1">
                <a:solidFill>
                  <a:schemeClr val="tx1"/>
                </a:solidFill>
              </a:rPr>
              <a:t>T,triger</a:t>
            </a:r>
            <a:r>
              <a:rPr lang="en-US" dirty="0">
                <a:solidFill>
                  <a:schemeClr val="tx1"/>
                </a:solidFill>
              </a:rPr>
              <a:t>|, </a:t>
            </a:r>
            <a:r>
              <a:rPr lang="en-US" dirty="0" err="1">
                <a:solidFill>
                  <a:schemeClr val="tx1"/>
                </a:solidFill>
              </a:rPr>
              <a:t>P</a:t>
            </a:r>
            <a:r>
              <a:rPr lang="en-US" baseline="-25000" dirty="0" err="1">
                <a:solidFill>
                  <a:schemeClr val="tx1"/>
                </a:solidFill>
              </a:rPr>
              <a:t>x,track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dirty="0" err="1">
                <a:solidFill>
                  <a:schemeClr val="tx1"/>
                </a:solidFill>
              </a:rPr>
              <a:t>P</a:t>
            </a:r>
            <a:r>
              <a:rPr lang="en-US" baseline="-25000" dirty="0" err="1">
                <a:solidFill>
                  <a:schemeClr val="tx1"/>
                </a:solidFill>
              </a:rPr>
              <a:t>y</a:t>
            </a:r>
            <a:r>
              <a:rPr lang="en-US" baseline="-25000" dirty="0">
                <a:solidFill>
                  <a:schemeClr val="tx1"/>
                </a:solidFill>
              </a:rPr>
              <a:t>, track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B3FF7C-97FE-275E-B2B3-27EEA7E0B367}"/>
              </a:ext>
            </a:extLst>
          </p:cNvPr>
          <p:cNvSpPr txBox="1"/>
          <p:nvPr/>
        </p:nvSpPr>
        <p:spPr>
          <a:xfrm>
            <a:off x="2927027" y="3495530"/>
            <a:ext cx="4674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The correlations are connected</a:t>
            </a:r>
          </a:p>
          <a:p>
            <a:r>
              <a:rPr lang="en-US" sz="2400" dirty="0">
                <a:solidFill>
                  <a:schemeClr val="tx1"/>
                </a:solidFill>
              </a:rPr>
              <a:t> with Schwinger mechanism of</a:t>
            </a:r>
          </a:p>
          <a:p>
            <a:r>
              <a:rPr lang="en-US" sz="2400" dirty="0">
                <a:solidFill>
                  <a:schemeClr val="tx1"/>
                </a:solidFill>
              </a:rPr>
              <a:t> particle production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09A662F-3E97-4512-EEF0-78DEDF2F8EB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49" y="577935"/>
            <a:ext cx="4147763" cy="282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61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203858-BB80-4FE0-8F8D-5EFF2EC5ECC5}"/>
              </a:ext>
            </a:extLst>
          </p:cNvPr>
          <p:cNvSpPr txBox="1"/>
          <p:nvPr/>
        </p:nvSpPr>
        <p:spPr>
          <a:xfrm>
            <a:off x="-85171" y="568483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2400" dirty="0">
                <a:solidFill>
                  <a:schemeClr val="tx1"/>
                </a:solidFill>
              </a:rPr>
              <a:t> 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121928-9361-46D5-BB1B-E1BFC4F6B2BD}"/>
              </a:ext>
            </a:extLst>
          </p:cNvPr>
          <p:cNvSpPr txBox="1"/>
          <p:nvPr/>
        </p:nvSpPr>
        <p:spPr>
          <a:xfrm>
            <a:off x="925512" y="0"/>
            <a:ext cx="8260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</a:rPr>
              <a:t>Method of study 2 particle’s 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b="1" dirty="0">
                <a:solidFill>
                  <a:schemeClr val="accent6"/>
                </a:solidFill>
              </a:rPr>
              <a:t>Pt-correlations      </a:t>
            </a:r>
            <a:endParaRPr lang="ru-RU" sz="2800" b="1" dirty="0">
              <a:solidFill>
                <a:schemeClr val="accent6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CBDD8E-1ED0-484A-889F-EBE0BD9E05B0}"/>
              </a:ext>
            </a:extLst>
          </p:cNvPr>
          <p:cNvSpPr txBox="1"/>
          <p:nvPr/>
        </p:nvSpPr>
        <p:spPr>
          <a:xfrm>
            <a:off x="291034" y="2349115"/>
            <a:ext cx="963081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2. We selected events with production of </a:t>
            </a:r>
          </a:p>
          <a:p>
            <a:r>
              <a:rPr lang="en-US" sz="2400" dirty="0">
                <a:solidFill>
                  <a:schemeClr val="tx1"/>
                </a:solidFill>
              </a:rPr>
              <a:t>Ks0-mesons, and calculated:</a:t>
            </a:r>
          </a:p>
          <a:p>
            <a:r>
              <a:rPr lang="en-US" sz="2400" dirty="0">
                <a:solidFill>
                  <a:schemeClr val="tx1"/>
                </a:solidFill>
              </a:rPr>
              <a:t>      Cos(φ_</a:t>
            </a:r>
            <a:r>
              <a:rPr lang="en-US" sz="2200" dirty="0">
                <a:solidFill>
                  <a:schemeClr val="tx1"/>
                </a:solidFill>
              </a:rPr>
              <a:t>K</a:t>
            </a:r>
            <a:r>
              <a:rPr lang="en-US" dirty="0">
                <a:solidFill>
                  <a:schemeClr val="tx1"/>
                </a:solidFill>
              </a:rPr>
              <a:t>0s</a:t>
            </a:r>
            <a:r>
              <a:rPr lang="en-US" sz="2400" dirty="0">
                <a:solidFill>
                  <a:schemeClr val="tx1"/>
                </a:solidFill>
              </a:rPr>
              <a:t>) = </a:t>
            </a:r>
            <a:r>
              <a:rPr lang="en-US" sz="2400" dirty="0" err="1">
                <a:solidFill>
                  <a:schemeClr val="tx1"/>
                </a:solidFill>
              </a:rPr>
              <a:t>Px</a:t>
            </a:r>
            <a:r>
              <a:rPr lang="en-US" sz="2400" dirty="0">
                <a:solidFill>
                  <a:schemeClr val="tx1"/>
                </a:solidFill>
              </a:rPr>
              <a:t>_ K</a:t>
            </a:r>
            <a:r>
              <a:rPr lang="en-US" dirty="0">
                <a:solidFill>
                  <a:schemeClr val="tx1"/>
                </a:solidFill>
              </a:rPr>
              <a:t>0s</a:t>
            </a:r>
            <a:r>
              <a:rPr lang="en-US" sz="2400" dirty="0">
                <a:solidFill>
                  <a:schemeClr val="tx1"/>
                </a:solidFill>
              </a:rPr>
              <a:t> / Pt_K</a:t>
            </a:r>
            <a:r>
              <a:rPr lang="en-US" dirty="0">
                <a:solidFill>
                  <a:schemeClr val="tx1"/>
                </a:solidFill>
              </a:rPr>
              <a:t>0s</a:t>
            </a:r>
          </a:p>
          <a:p>
            <a:r>
              <a:rPr lang="en-US" sz="2400" dirty="0">
                <a:solidFill>
                  <a:schemeClr val="tx1"/>
                </a:solidFill>
              </a:rPr>
              <a:t>      Sin( φ_</a:t>
            </a:r>
            <a:r>
              <a:rPr lang="en-US" sz="2200" dirty="0">
                <a:solidFill>
                  <a:schemeClr val="tx1"/>
                </a:solidFill>
              </a:rPr>
              <a:t>K</a:t>
            </a:r>
            <a:r>
              <a:rPr lang="en-US" dirty="0">
                <a:solidFill>
                  <a:schemeClr val="tx1"/>
                </a:solidFill>
              </a:rPr>
              <a:t>0s</a:t>
            </a:r>
            <a:r>
              <a:rPr lang="en-US" sz="2400" dirty="0">
                <a:solidFill>
                  <a:schemeClr val="tx1"/>
                </a:solidFill>
              </a:rPr>
              <a:t>) = Py_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K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0s</a:t>
            </a:r>
            <a:r>
              <a:rPr lang="en-US" sz="2400" dirty="0">
                <a:solidFill>
                  <a:schemeClr val="tx1"/>
                </a:solidFill>
              </a:rPr>
              <a:t> / Pt_K</a:t>
            </a:r>
            <a:r>
              <a:rPr lang="en-US" dirty="0">
                <a:solidFill>
                  <a:schemeClr val="tx1"/>
                </a:solidFill>
              </a:rPr>
              <a:t>0s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3.  For these events we  transformed </a:t>
            </a:r>
            <a:r>
              <a:rPr lang="en-US" sz="2400" dirty="0" err="1">
                <a:solidFill>
                  <a:schemeClr val="tx1"/>
                </a:solidFill>
              </a:rPr>
              <a:t>Px</a:t>
            </a:r>
            <a:r>
              <a:rPr lang="en-US" sz="2400" dirty="0">
                <a:solidFill>
                  <a:schemeClr val="tx1"/>
                </a:solidFill>
              </a:rPr>
              <a:t> and </a:t>
            </a:r>
            <a:r>
              <a:rPr lang="en-US" sz="2400" dirty="0" err="1">
                <a:solidFill>
                  <a:schemeClr val="tx1"/>
                </a:solidFill>
              </a:rPr>
              <a:t>Py</a:t>
            </a:r>
            <a:r>
              <a:rPr lang="en-US" sz="2400" dirty="0">
                <a:solidFill>
                  <a:schemeClr val="tx1"/>
                </a:solidFill>
              </a:rPr>
              <a:t> momenta of </a:t>
            </a:r>
          </a:p>
          <a:p>
            <a:r>
              <a:rPr lang="en-US" sz="2400" dirty="0">
                <a:solidFill>
                  <a:schemeClr val="tx1"/>
                </a:solidFill>
              </a:rPr>
              <a:t>    particles associated with  </a:t>
            </a:r>
            <a:r>
              <a:rPr lang="el-GR" sz="2400" dirty="0">
                <a:solidFill>
                  <a:schemeClr val="tx1"/>
                </a:solidFill>
              </a:rPr>
              <a:t>Λ</a:t>
            </a:r>
            <a:r>
              <a:rPr lang="en-US" sz="2400" dirty="0">
                <a:solidFill>
                  <a:schemeClr val="tx1"/>
                </a:solidFill>
              </a:rPr>
              <a:t> –hyperon in the new rotated </a:t>
            </a:r>
          </a:p>
          <a:p>
            <a:r>
              <a:rPr lang="en-US" sz="2400" dirty="0">
                <a:solidFill>
                  <a:schemeClr val="tx1"/>
                </a:solidFill>
              </a:rPr>
              <a:t>    coordinate system:</a:t>
            </a:r>
          </a:p>
          <a:p>
            <a:r>
              <a:rPr lang="en-US" sz="2400" dirty="0">
                <a:solidFill>
                  <a:schemeClr val="tx1"/>
                </a:solidFill>
              </a:rPr>
              <a:t>    </a:t>
            </a:r>
            <a:r>
              <a:rPr lang="en-US" sz="2400" dirty="0" err="1">
                <a:solidFill>
                  <a:schemeClr val="tx1"/>
                </a:solidFill>
              </a:rPr>
              <a:t>Px</a:t>
            </a:r>
            <a:r>
              <a:rPr lang="en-US" sz="2400" b="1" dirty="0">
                <a:solidFill>
                  <a:schemeClr val="tx1"/>
                </a:solidFill>
              </a:rPr>
              <a:t>’</a:t>
            </a:r>
            <a:r>
              <a:rPr lang="en-US" sz="2400" dirty="0">
                <a:solidFill>
                  <a:schemeClr val="tx1"/>
                </a:solidFill>
              </a:rPr>
              <a:t> =  </a:t>
            </a:r>
            <a:r>
              <a:rPr lang="en-US" sz="2400" dirty="0" err="1">
                <a:solidFill>
                  <a:schemeClr val="tx1"/>
                </a:solidFill>
              </a:rPr>
              <a:t>Px</a:t>
            </a:r>
            <a:r>
              <a:rPr lang="en-US" sz="2400" dirty="0">
                <a:solidFill>
                  <a:schemeClr val="tx1"/>
                </a:solidFill>
              </a:rPr>
              <a:t> * Cos(φ_K</a:t>
            </a:r>
            <a:r>
              <a:rPr lang="en-US" dirty="0">
                <a:solidFill>
                  <a:schemeClr val="tx1"/>
                </a:solidFill>
              </a:rPr>
              <a:t>0s</a:t>
            </a:r>
            <a:r>
              <a:rPr lang="en-US" sz="2400" dirty="0">
                <a:solidFill>
                  <a:schemeClr val="tx1"/>
                </a:solidFill>
              </a:rPr>
              <a:t>) + </a:t>
            </a:r>
            <a:r>
              <a:rPr lang="en-US" sz="2400" dirty="0" err="1">
                <a:solidFill>
                  <a:schemeClr val="tx1"/>
                </a:solidFill>
              </a:rPr>
              <a:t>Py</a:t>
            </a:r>
            <a:r>
              <a:rPr lang="en-US" sz="2400" dirty="0">
                <a:solidFill>
                  <a:schemeClr val="tx1"/>
                </a:solidFill>
              </a:rPr>
              <a:t> * Sin(φ_K0s)</a:t>
            </a:r>
          </a:p>
          <a:p>
            <a:r>
              <a:rPr lang="en-US" sz="2400" dirty="0">
                <a:solidFill>
                  <a:schemeClr val="tx1"/>
                </a:solidFill>
              </a:rPr>
              <a:t>    </a:t>
            </a:r>
            <a:r>
              <a:rPr lang="en-US" sz="2400" dirty="0" err="1">
                <a:solidFill>
                  <a:schemeClr val="tx1"/>
                </a:solidFill>
              </a:rPr>
              <a:t>Py</a:t>
            </a:r>
            <a:r>
              <a:rPr lang="en-US" sz="2400" b="1" dirty="0">
                <a:solidFill>
                  <a:schemeClr val="tx1"/>
                </a:solidFill>
              </a:rPr>
              <a:t>’</a:t>
            </a:r>
            <a:r>
              <a:rPr lang="en-US" sz="2400" dirty="0">
                <a:solidFill>
                  <a:schemeClr val="tx1"/>
                </a:solidFill>
              </a:rPr>
              <a:t> = - </a:t>
            </a:r>
            <a:r>
              <a:rPr lang="en-US" sz="2400" dirty="0" err="1">
                <a:solidFill>
                  <a:schemeClr val="tx1"/>
                </a:solidFill>
              </a:rPr>
              <a:t>Px</a:t>
            </a:r>
            <a:r>
              <a:rPr lang="en-US" sz="2400" dirty="0">
                <a:solidFill>
                  <a:schemeClr val="tx1"/>
                </a:solidFill>
              </a:rPr>
              <a:t> * Sin(φ_K</a:t>
            </a:r>
            <a:r>
              <a:rPr lang="en-US" dirty="0">
                <a:solidFill>
                  <a:schemeClr val="tx1"/>
                </a:solidFill>
              </a:rPr>
              <a:t>0s</a:t>
            </a:r>
            <a:r>
              <a:rPr lang="en-US" sz="2400" dirty="0">
                <a:solidFill>
                  <a:schemeClr val="tx1"/>
                </a:solidFill>
              </a:rPr>
              <a:t>) + </a:t>
            </a:r>
            <a:r>
              <a:rPr lang="en-US" sz="2400" dirty="0" err="1">
                <a:solidFill>
                  <a:schemeClr val="tx1"/>
                </a:solidFill>
              </a:rPr>
              <a:t>Py</a:t>
            </a:r>
            <a:r>
              <a:rPr lang="en-US" sz="2400" dirty="0">
                <a:solidFill>
                  <a:schemeClr val="tx1"/>
                </a:solidFill>
              </a:rPr>
              <a:t> * Cos(φ_K</a:t>
            </a:r>
            <a:r>
              <a:rPr lang="en-US" dirty="0">
                <a:solidFill>
                  <a:schemeClr val="tx1"/>
                </a:solidFill>
              </a:rPr>
              <a:t>0s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  <a:p>
            <a:r>
              <a:rPr lang="en-US" sz="2400" dirty="0">
                <a:solidFill>
                  <a:schemeClr val="tx1"/>
                </a:solidFill>
              </a:rPr>
              <a:t>    (It is obviously, that  for K</a:t>
            </a:r>
            <a:r>
              <a:rPr lang="en-US" dirty="0">
                <a:solidFill>
                  <a:schemeClr val="tx1"/>
                </a:solidFill>
              </a:rPr>
              <a:t>0s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Px</a:t>
            </a:r>
            <a:r>
              <a:rPr lang="en-US" sz="2400" b="1" dirty="0">
                <a:solidFill>
                  <a:schemeClr val="tx1"/>
                </a:solidFill>
              </a:rPr>
              <a:t>’</a:t>
            </a:r>
            <a:r>
              <a:rPr lang="en-US" sz="2400" dirty="0">
                <a:solidFill>
                  <a:schemeClr val="tx1"/>
                </a:solidFill>
              </a:rPr>
              <a:t>=Pt;  </a:t>
            </a:r>
            <a:r>
              <a:rPr lang="en-US" sz="2400" dirty="0" err="1">
                <a:solidFill>
                  <a:schemeClr val="tx1"/>
                </a:solidFill>
              </a:rPr>
              <a:t>Py</a:t>
            </a:r>
            <a:r>
              <a:rPr lang="en-US" sz="2400" b="1" dirty="0">
                <a:solidFill>
                  <a:schemeClr val="tx1"/>
                </a:solidFill>
              </a:rPr>
              <a:t>’</a:t>
            </a:r>
            <a:r>
              <a:rPr lang="en-US" sz="2400" dirty="0">
                <a:solidFill>
                  <a:schemeClr val="tx1"/>
                </a:solidFill>
              </a:rPr>
              <a:t>=0) </a:t>
            </a:r>
          </a:p>
          <a:p>
            <a:r>
              <a:rPr lang="en-US" sz="2400" dirty="0">
                <a:solidFill>
                  <a:schemeClr val="tx1"/>
                </a:solidFill>
              </a:rPr>
              <a:t>4. We performed analysis of transformed </a:t>
            </a:r>
            <a:r>
              <a:rPr lang="en-US" sz="2400" dirty="0" err="1">
                <a:solidFill>
                  <a:schemeClr val="tx1"/>
                </a:solidFill>
              </a:rPr>
              <a:t>Px</a:t>
            </a:r>
            <a:r>
              <a:rPr lang="en-US" sz="2400" b="1" dirty="0">
                <a:solidFill>
                  <a:schemeClr val="tx1"/>
                </a:solidFill>
              </a:rPr>
              <a:t>’</a:t>
            </a:r>
            <a:r>
              <a:rPr lang="en-US" sz="2400" dirty="0">
                <a:solidFill>
                  <a:schemeClr val="tx1"/>
                </a:solidFill>
              </a:rPr>
              <a:t> and Py</a:t>
            </a:r>
            <a:r>
              <a:rPr lang="en-US" sz="2400" b="1" dirty="0">
                <a:solidFill>
                  <a:schemeClr val="tx1"/>
                </a:solidFill>
              </a:rPr>
              <a:t>’</a:t>
            </a:r>
            <a:r>
              <a:rPr lang="en-US" sz="2400" b="1" baseline="40000" dirty="0">
                <a:solidFill>
                  <a:schemeClr val="tx1"/>
                </a:solidFill>
              </a:rPr>
              <a:t>2</a:t>
            </a:r>
            <a:r>
              <a:rPr lang="en-US" sz="2400" dirty="0">
                <a:solidFill>
                  <a:schemeClr val="tx1"/>
                </a:solidFill>
              </a:rPr>
              <a:t> of particles </a:t>
            </a:r>
          </a:p>
          <a:p>
            <a:r>
              <a:rPr lang="en-US" sz="2400" dirty="0">
                <a:solidFill>
                  <a:schemeClr val="tx1"/>
                </a:solidFill>
              </a:rPr>
              <a:t>    produced with </a:t>
            </a:r>
            <a:r>
              <a:rPr lang="en-US" sz="2200" dirty="0">
                <a:solidFill>
                  <a:schemeClr val="tx1"/>
                </a:solidFill>
              </a:rPr>
              <a:t>K0s</a:t>
            </a:r>
            <a:r>
              <a:rPr lang="en-US" sz="2400" dirty="0">
                <a:solidFill>
                  <a:schemeClr val="tx1"/>
                </a:solidFill>
              </a:rPr>
              <a:t> - mesons.</a:t>
            </a:r>
          </a:p>
          <a:p>
            <a:r>
              <a:rPr lang="en-US" sz="2400" dirty="0">
                <a:solidFill>
                  <a:schemeClr val="tx1"/>
                </a:solidFill>
              </a:rPr>
              <a:t> 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0D8560D1-919F-400B-ACCD-15F4B577B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6854" y="7053480"/>
            <a:ext cx="327334" cy="37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b="1" dirty="0">
                <a:solidFill>
                  <a:schemeClr val="tx1"/>
                </a:solidFill>
              </a:rPr>
              <a:t>6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49728F4-7FAA-1202-8DCE-597C8AEAA59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29592" y="1764163"/>
            <a:ext cx="3810000" cy="17907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26E6D5-AB53-1A91-02CC-568B485DD8C2}"/>
              </a:ext>
            </a:extLst>
          </p:cNvPr>
          <p:cNvSpPr txBox="1"/>
          <p:nvPr/>
        </p:nvSpPr>
        <p:spPr>
          <a:xfrm>
            <a:off x="291034" y="748884"/>
            <a:ext cx="99308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1.   We calculated 1000000 </a:t>
            </a:r>
            <a:r>
              <a:rPr lang="en-US" sz="2400" dirty="0">
                <a:solidFill>
                  <a:srgbClr val="0033CC"/>
                </a:solidFill>
              </a:rPr>
              <a:t>proton-proton</a:t>
            </a:r>
            <a:r>
              <a:rPr lang="en-US" sz="2400" dirty="0">
                <a:solidFill>
                  <a:schemeClr val="tx1"/>
                </a:solidFill>
              </a:rPr>
              <a:t> interactions at √S=10 GeV  using </a:t>
            </a:r>
            <a:r>
              <a:rPr lang="en-US" sz="2400" dirty="0">
                <a:solidFill>
                  <a:schemeClr val="accent6"/>
                </a:solidFill>
              </a:rPr>
              <a:t>FTF</a:t>
            </a:r>
            <a:r>
              <a:rPr lang="en-US" sz="2400" dirty="0">
                <a:solidFill>
                  <a:schemeClr val="tx1"/>
                </a:solidFill>
              </a:rPr>
              <a:t> and </a:t>
            </a:r>
            <a:r>
              <a:rPr lang="en-US" sz="2400" dirty="0">
                <a:solidFill>
                  <a:schemeClr val="accent6"/>
                </a:solidFill>
              </a:rPr>
              <a:t>Pythia</a:t>
            </a:r>
            <a:r>
              <a:rPr lang="en-US" sz="2400" dirty="0">
                <a:solidFill>
                  <a:schemeClr val="tx1"/>
                </a:solidFill>
              </a:rPr>
              <a:t> generators in </a:t>
            </a:r>
            <a:r>
              <a:rPr lang="en-US" sz="2400" dirty="0" err="1">
                <a:solidFill>
                  <a:schemeClr val="accent6"/>
                </a:solidFill>
              </a:rPr>
              <a:t>SPDRoot</a:t>
            </a:r>
            <a:r>
              <a:rPr lang="en-US" sz="2400" dirty="0">
                <a:solidFill>
                  <a:schemeClr val="tx1"/>
                </a:solidFill>
              </a:rPr>
              <a:t>  version 4.1.6.1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67575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1FDDD2-2856-4CA2-A77A-2E149E3A7525}"/>
              </a:ext>
            </a:extLst>
          </p:cNvPr>
          <p:cNvSpPr txBox="1"/>
          <p:nvPr/>
        </p:nvSpPr>
        <p:spPr>
          <a:xfrm>
            <a:off x="11592" y="274637"/>
            <a:ext cx="97531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33CC"/>
                </a:solidFill>
              </a:rPr>
              <a:t>Comparison of Px’ of Λ-hyperons and protons associated with K</a:t>
            </a:r>
            <a:r>
              <a:rPr lang="en-US" sz="2800" baseline="40000" dirty="0">
                <a:solidFill>
                  <a:srgbClr val="0033CC"/>
                </a:solidFill>
              </a:rPr>
              <a:t>0</a:t>
            </a:r>
            <a:r>
              <a:rPr lang="en-US" sz="2800" baseline="-10000" dirty="0">
                <a:solidFill>
                  <a:srgbClr val="0033CC"/>
                </a:solidFill>
              </a:rPr>
              <a:t>s</a:t>
            </a:r>
            <a:r>
              <a:rPr lang="en-US" sz="2800" dirty="0">
                <a:solidFill>
                  <a:srgbClr val="0033CC"/>
                </a:solidFill>
              </a:rPr>
              <a:t> - mesons in PP- events calculated by </a:t>
            </a:r>
            <a:r>
              <a:rPr lang="en-US" sz="2800" b="1" dirty="0">
                <a:solidFill>
                  <a:srgbClr val="FF0000"/>
                </a:solidFill>
              </a:rPr>
              <a:t>FTF</a:t>
            </a:r>
            <a:r>
              <a:rPr lang="en-US" sz="2800" dirty="0">
                <a:solidFill>
                  <a:srgbClr val="C00000"/>
                </a:solidFill>
              </a:rPr>
              <a:t>   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1AAD72-72BC-47F7-B2F9-D6C79668DF95}"/>
              </a:ext>
            </a:extLst>
          </p:cNvPr>
          <p:cNvSpPr txBox="1"/>
          <p:nvPr/>
        </p:nvSpPr>
        <p:spPr>
          <a:xfrm>
            <a:off x="1794313" y="6682779"/>
            <a:ext cx="54864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</a:rPr>
              <a:t>&lt;</a:t>
            </a:r>
            <a:r>
              <a:rPr lang="en-US" sz="2200" dirty="0" err="1">
                <a:solidFill>
                  <a:srgbClr val="C00000"/>
                </a:solidFill>
              </a:rPr>
              <a:t>Px’_Pr</a:t>
            </a:r>
            <a:r>
              <a:rPr lang="en-US" sz="2200" dirty="0">
                <a:solidFill>
                  <a:srgbClr val="C00000"/>
                </a:solidFill>
              </a:rPr>
              <a:t>&gt; = - 87.5 MeV</a:t>
            </a:r>
            <a:r>
              <a:rPr lang="ru-RU" sz="2200" dirty="0">
                <a:solidFill>
                  <a:srgbClr val="C00000"/>
                </a:solidFill>
              </a:rPr>
              <a:t>/с</a:t>
            </a:r>
            <a:r>
              <a:rPr lang="en-US" sz="2200" dirty="0">
                <a:solidFill>
                  <a:srgbClr val="C00000"/>
                </a:solidFill>
              </a:rPr>
              <a:t>,  </a:t>
            </a:r>
            <a:r>
              <a:rPr lang="en-US" sz="2200" dirty="0" err="1">
                <a:solidFill>
                  <a:srgbClr val="C00000"/>
                </a:solidFill>
              </a:rPr>
              <a:t>N_Pr</a:t>
            </a:r>
            <a:r>
              <a:rPr lang="en-US" sz="2200" dirty="0">
                <a:solidFill>
                  <a:srgbClr val="C00000"/>
                </a:solidFill>
              </a:rPr>
              <a:t> = 58959 </a:t>
            </a:r>
            <a:endParaRPr lang="ru-RU" sz="2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0A3C00-F49E-4E47-B66D-A923355562EF}"/>
              </a:ext>
            </a:extLst>
          </p:cNvPr>
          <p:cNvSpPr txBox="1"/>
          <p:nvPr/>
        </p:nvSpPr>
        <p:spPr>
          <a:xfrm>
            <a:off x="1154112" y="1474966"/>
            <a:ext cx="75437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accent2"/>
                </a:solidFill>
              </a:rPr>
              <a:t>              &lt;</a:t>
            </a:r>
            <a:r>
              <a:rPr lang="en-US" sz="2200" b="1" dirty="0" err="1">
                <a:solidFill>
                  <a:schemeClr val="accent2"/>
                </a:solidFill>
              </a:rPr>
              <a:t>Px</a:t>
            </a:r>
            <a:r>
              <a:rPr lang="en-US" sz="2200" b="1" dirty="0">
                <a:solidFill>
                  <a:schemeClr val="accent2"/>
                </a:solidFill>
              </a:rPr>
              <a:t>’_</a:t>
            </a:r>
            <a:r>
              <a:rPr lang="en-US" sz="2400" b="1" dirty="0">
                <a:solidFill>
                  <a:srgbClr val="0033CC"/>
                </a:solidFill>
              </a:rPr>
              <a:t> K</a:t>
            </a:r>
            <a:r>
              <a:rPr lang="en-US" sz="2400" b="1" baseline="40000" dirty="0">
                <a:solidFill>
                  <a:srgbClr val="0033CC"/>
                </a:solidFill>
              </a:rPr>
              <a:t>0</a:t>
            </a:r>
            <a:r>
              <a:rPr lang="en-US" sz="2400" b="1" baseline="-10000" dirty="0">
                <a:solidFill>
                  <a:srgbClr val="0033CC"/>
                </a:solidFill>
              </a:rPr>
              <a:t>s </a:t>
            </a:r>
            <a:r>
              <a:rPr lang="en-US" sz="2200" b="1" dirty="0">
                <a:solidFill>
                  <a:schemeClr val="accent2"/>
                </a:solidFill>
              </a:rPr>
              <a:t>&gt; = 470.8 MeV</a:t>
            </a:r>
            <a:r>
              <a:rPr lang="ru-RU" sz="2200" b="1" dirty="0">
                <a:solidFill>
                  <a:schemeClr val="accent2"/>
                </a:solidFill>
              </a:rPr>
              <a:t>/с</a:t>
            </a:r>
            <a:r>
              <a:rPr lang="en-US" sz="2200" b="1" dirty="0">
                <a:solidFill>
                  <a:schemeClr val="accent2"/>
                </a:solidFill>
              </a:rPr>
              <a:t>,    N_</a:t>
            </a:r>
            <a:r>
              <a:rPr lang="en-US" sz="2400" b="1" dirty="0">
                <a:solidFill>
                  <a:srgbClr val="0033CC"/>
                </a:solidFill>
              </a:rPr>
              <a:t> K</a:t>
            </a:r>
            <a:r>
              <a:rPr lang="en-US" sz="2400" b="1" baseline="40000" dirty="0">
                <a:solidFill>
                  <a:srgbClr val="0033CC"/>
                </a:solidFill>
              </a:rPr>
              <a:t>0</a:t>
            </a:r>
            <a:r>
              <a:rPr lang="en-US" sz="2400" b="1" baseline="-10000" dirty="0">
                <a:solidFill>
                  <a:srgbClr val="0033CC"/>
                </a:solidFill>
              </a:rPr>
              <a:t>s</a:t>
            </a:r>
            <a:r>
              <a:rPr lang="en-US" sz="2200" b="1" dirty="0">
                <a:solidFill>
                  <a:schemeClr val="accent2"/>
                </a:solidFill>
              </a:rPr>
              <a:t> = 57897</a:t>
            </a:r>
            <a:endParaRPr lang="ru-RU" sz="2200" b="1" dirty="0">
              <a:solidFill>
                <a:schemeClr val="accent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FCB82E-A3B1-4227-AD38-C7AA9FE17DA7}"/>
              </a:ext>
            </a:extLst>
          </p:cNvPr>
          <p:cNvSpPr txBox="1"/>
          <p:nvPr/>
        </p:nvSpPr>
        <p:spPr>
          <a:xfrm>
            <a:off x="1794313" y="6228656"/>
            <a:ext cx="618767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</a:rPr>
              <a:t>&lt;</a:t>
            </a:r>
            <a:r>
              <a:rPr lang="en-US" sz="2200" b="1" dirty="0" err="1">
                <a:solidFill>
                  <a:srgbClr val="C00000"/>
                </a:solidFill>
              </a:rPr>
              <a:t>Px’_Λ</a:t>
            </a:r>
            <a:r>
              <a:rPr lang="en-US" sz="2200" b="1" dirty="0">
                <a:solidFill>
                  <a:schemeClr val="accent2"/>
                </a:solidFill>
              </a:rPr>
              <a:t> </a:t>
            </a:r>
            <a:r>
              <a:rPr lang="en-US" sz="2200" b="1" dirty="0">
                <a:solidFill>
                  <a:srgbClr val="C00000"/>
                </a:solidFill>
              </a:rPr>
              <a:t>&gt; = - 224 MeV</a:t>
            </a:r>
            <a:r>
              <a:rPr lang="ru-RU" sz="2200" b="1" dirty="0">
                <a:solidFill>
                  <a:srgbClr val="C00000"/>
                </a:solidFill>
              </a:rPr>
              <a:t>/с</a:t>
            </a:r>
            <a:r>
              <a:rPr lang="en-US" sz="2200" b="1" dirty="0">
                <a:solidFill>
                  <a:srgbClr val="C00000"/>
                </a:solidFill>
              </a:rPr>
              <a:t>,   N_</a:t>
            </a:r>
            <a:r>
              <a:rPr lang="en-US" sz="2200" b="1" dirty="0">
                <a:solidFill>
                  <a:schemeClr val="accent2"/>
                </a:solidFill>
              </a:rPr>
              <a:t> </a:t>
            </a:r>
            <a:r>
              <a:rPr lang="en-US" sz="2200" b="1" dirty="0">
                <a:solidFill>
                  <a:srgbClr val="C00000"/>
                </a:solidFill>
              </a:rPr>
              <a:t>Λ</a:t>
            </a:r>
            <a:r>
              <a:rPr lang="en-US" sz="2200" b="1" dirty="0">
                <a:solidFill>
                  <a:schemeClr val="accent2"/>
                </a:solidFill>
              </a:rPr>
              <a:t> </a:t>
            </a:r>
            <a:r>
              <a:rPr lang="en-US" sz="2200" b="1" dirty="0">
                <a:solidFill>
                  <a:srgbClr val="C00000"/>
                </a:solidFill>
              </a:rPr>
              <a:t>= 11509 </a:t>
            </a:r>
            <a:endParaRPr lang="ru-RU" sz="2200" b="1" dirty="0"/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36B7FF64-6295-4E39-8D7B-C1F431306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3900" y="7053263"/>
            <a:ext cx="327334" cy="37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b="1" dirty="0">
                <a:solidFill>
                  <a:schemeClr val="tx1"/>
                </a:solidFill>
              </a:rPr>
              <a:t>7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42F236-D2E3-20D6-C026-E11E2AE5F4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12" y="1936631"/>
            <a:ext cx="8915400" cy="433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7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3E417A-4977-4C76-B028-8FB2CC8476FD}"/>
              </a:ext>
            </a:extLst>
          </p:cNvPr>
          <p:cNvSpPr txBox="1"/>
          <p:nvPr/>
        </p:nvSpPr>
        <p:spPr>
          <a:xfrm>
            <a:off x="-35383" y="34711"/>
            <a:ext cx="88322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          </a:t>
            </a:r>
            <a:r>
              <a:rPr lang="en-US" sz="2800" dirty="0">
                <a:solidFill>
                  <a:srgbClr val="0033CC"/>
                </a:solidFill>
              </a:rPr>
              <a:t>Px’ of particles associated with K</a:t>
            </a:r>
            <a:r>
              <a:rPr lang="en-US" sz="2800" baseline="40000" dirty="0">
                <a:solidFill>
                  <a:srgbClr val="0033CC"/>
                </a:solidFill>
              </a:rPr>
              <a:t>0</a:t>
            </a:r>
            <a:r>
              <a:rPr lang="en-US" sz="2800" baseline="-10000" dirty="0">
                <a:solidFill>
                  <a:srgbClr val="0033CC"/>
                </a:solidFill>
              </a:rPr>
              <a:t>s</a:t>
            </a:r>
            <a:r>
              <a:rPr lang="en-US" sz="2800" dirty="0">
                <a:solidFill>
                  <a:srgbClr val="0033CC"/>
                </a:solidFill>
              </a:rPr>
              <a:t> – meson</a:t>
            </a:r>
          </a:p>
          <a:p>
            <a:r>
              <a:rPr lang="en-US" sz="2800" dirty="0">
                <a:solidFill>
                  <a:srgbClr val="0033CC"/>
                </a:solidFill>
              </a:rPr>
              <a:t>           in  PP-events  calculated by </a:t>
            </a:r>
            <a:r>
              <a:rPr lang="en-US" sz="2800" b="1" dirty="0">
                <a:solidFill>
                  <a:srgbClr val="FF0000"/>
                </a:solidFill>
              </a:rPr>
              <a:t>FTF </a:t>
            </a:r>
            <a:r>
              <a:rPr lang="en-US" sz="2800" dirty="0">
                <a:solidFill>
                  <a:schemeClr val="accent2"/>
                </a:solidFill>
              </a:rPr>
              <a:t>generator </a:t>
            </a:r>
            <a:r>
              <a:rPr lang="en-US" sz="2800" dirty="0">
                <a:solidFill>
                  <a:srgbClr val="C00000"/>
                </a:solidFill>
              </a:rPr>
              <a:t>  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ED0D31-97A5-4F30-8A79-846D7B1D3546}"/>
              </a:ext>
            </a:extLst>
          </p:cNvPr>
          <p:cNvSpPr txBox="1"/>
          <p:nvPr/>
        </p:nvSpPr>
        <p:spPr>
          <a:xfrm>
            <a:off x="562453" y="6384896"/>
            <a:ext cx="9528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&lt;</a:t>
            </a:r>
            <a:r>
              <a:rPr lang="en-US" dirty="0" err="1">
                <a:solidFill>
                  <a:srgbClr val="C00000"/>
                </a:solidFill>
              </a:rPr>
              <a:t>Px</a:t>
            </a:r>
            <a:r>
              <a:rPr lang="en-US" dirty="0">
                <a:solidFill>
                  <a:srgbClr val="C00000"/>
                </a:solidFill>
              </a:rPr>
              <a:t>’_</a:t>
            </a:r>
            <a:r>
              <a:rPr lang="en-US" dirty="0" err="1">
                <a:solidFill>
                  <a:srgbClr val="C00000"/>
                </a:solidFill>
              </a:rPr>
              <a:t>Λbar</a:t>
            </a:r>
            <a:r>
              <a:rPr lang="en-US" dirty="0">
                <a:solidFill>
                  <a:srgbClr val="C00000"/>
                </a:solidFill>
              </a:rPr>
              <a:t>&gt; = -67.1 MeV</a:t>
            </a:r>
            <a:r>
              <a:rPr lang="ru-RU" dirty="0">
                <a:solidFill>
                  <a:srgbClr val="C00000"/>
                </a:solidFill>
              </a:rPr>
              <a:t>/с </a:t>
            </a:r>
            <a:r>
              <a:rPr lang="en-US" dirty="0">
                <a:solidFill>
                  <a:srgbClr val="C00000"/>
                </a:solidFill>
              </a:rPr>
              <a:t>,</a:t>
            </a:r>
            <a:r>
              <a:rPr lang="ru-RU" dirty="0">
                <a:solidFill>
                  <a:srgbClr val="C00000"/>
                </a:solidFill>
              </a:rPr>
              <a:t>   </a:t>
            </a:r>
            <a:r>
              <a:rPr lang="en-US" b="1" dirty="0">
                <a:solidFill>
                  <a:srgbClr val="C00000"/>
                </a:solidFill>
              </a:rPr>
              <a:t>&lt;</a:t>
            </a:r>
            <a:r>
              <a:rPr lang="en-US" b="1" dirty="0" err="1">
                <a:solidFill>
                  <a:srgbClr val="C00000"/>
                </a:solidFill>
              </a:rPr>
              <a:t>Px</a:t>
            </a:r>
            <a:r>
              <a:rPr lang="en-US" b="1" dirty="0">
                <a:solidFill>
                  <a:srgbClr val="C00000"/>
                </a:solidFill>
              </a:rPr>
              <a:t>’_K+&gt;=-103.6 MeV</a:t>
            </a:r>
            <a:r>
              <a:rPr lang="ru-RU" b="1" dirty="0">
                <a:solidFill>
                  <a:srgbClr val="C00000"/>
                </a:solidFill>
              </a:rPr>
              <a:t>/с</a:t>
            </a:r>
            <a:r>
              <a:rPr lang="en-US" dirty="0">
                <a:solidFill>
                  <a:srgbClr val="C00000"/>
                </a:solidFill>
              </a:rPr>
              <a:t>,  &lt;</a:t>
            </a:r>
            <a:r>
              <a:rPr lang="en-US" dirty="0" err="1">
                <a:solidFill>
                  <a:srgbClr val="C00000"/>
                </a:solidFill>
              </a:rPr>
              <a:t>Px</a:t>
            </a:r>
            <a:r>
              <a:rPr lang="en-US" dirty="0">
                <a:solidFill>
                  <a:srgbClr val="C00000"/>
                </a:solidFill>
              </a:rPr>
              <a:t>’_K- &gt; = -78.8 MeV</a:t>
            </a:r>
            <a:r>
              <a:rPr lang="ru-RU" dirty="0">
                <a:solidFill>
                  <a:srgbClr val="C00000"/>
                </a:solidFill>
              </a:rPr>
              <a:t>/с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B0A33A-B1D7-4441-BC13-74DA5828616D}"/>
              </a:ext>
            </a:extLst>
          </p:cNvPr>
          <p:cNvSpPr txBox="1"/>
          <p:nvPr/>
        </p:nvSpPr>
        <p:spPr>
          <a:xfrm>
            <a:off x="641642" y="6827837"/>
            <a:ext cx="8458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&lt;Px’_</a:t>
            </a:r>
            <a:r>
              <a:rPr lang="el-GR" dirty="0">
                <a:solidFill>
                  <a:srgbClr val="C00000"/>
                </a:solidFill>
              </a:rPr>
              <a:t>π</a:t>
            </a:r>
            <a:r>
              <a:rPr lang="en-US" dirty="0">
                <a:solidFill>
                  <a:srgbClr val="C00000"/>
                </a:solidFill>
              </a:rPr>
              <a:t>0&gt; = -26 MeV</a:t>
            </a:r>
            <a:r>
              <a:rPr lang="ru-RU" dirty="0">
                <a:solidFill>
                  <a:srgbClr val="C00000"/>
                </a:solidFill>
              </a:rPr>
              <a:t>/с</a:t>
            </a:r>
            <a:r>
              <a:rPr lang="en-US" dirty="0">
                <a:solidFill>
                  <a:srgbClr val="C00000"/>
                </a:solidFill>
              </a:rPr>
              <a:t>,   &lt;Px’_</a:t>
            </a:r>
            <a:r>
              <a:rPr lang="el-GR" dirty="0">
                <a:solidFill>
                  <a:srgbClr val="C00000"/>
                </a:solidFill>
              </a:rPr>
              <a:t>π</a:t>
            </a:r>
            <a:r>
              <a:rPr lang="en-US" dirty="0">
                <a:solidFill>
                  <a:srgbClr val="C00000"/>
                </a:solidFill>
              </a:rPr>
              <a:t>+&gt;=-20 MeV</a:t>
            </a:r>
            <a:r>
              <a:rPr lang="ru-RU" dirty="0">
                <a:solidFill>
                  <a:srgbClr val="C00000"/>
                </a:solidFill>
              </a:rPr>
              <a:t>/с</a:t>
            </a:r>
            <a:r>
              <a:rPr lang="en-US" dirty="0">
                <a:solidFill>
                  <a:srgbClr val="C00000"/>
                </a:solidFill>
              </a:rPr>
              <a:t>,  &lt;Px’_</a:t>
            </a:r>
            <a:r>
              <a:rPr lang="el-GR" dirty="0">
                <a:solidFill>
                  <a:srgbClr val="C00000"/>
                </a:solidFill>
              </a:rPr>
              <a:t>π</a:t>
            </a:r>
            <a:r>
              <a:rPr lang="en-US" dirty="0">
                <a:solidFill>
                  <a:srgbClr val="C00000"/>
                </a:solidFill>
              </a:rPr>
              <a:t>- &gt; = -27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MeV</a:t>
            </a:r>
            <a:r>
              <a:rPr lang="ru-RU" dirty="0">
                <a:solidFill>
                  <a:srgbClr val="C00000"/>
                </a:solidFill>
              </a:rPr>
              <a:t>/с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FA8700-B6B2-45A0-8B70-C9D17D772D05}"/>
              </a:ext>
            </a:extLst>
          </p:cNvPr>
          <p:cNvSpPr txBox="1"/>
          <p:nvPr/>
        </p:nvSpPr>
        <p:spPr>
          <a:xfrm>
            <a:off x="1611312" y="944587"/>
            <a:ext cx="56757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                    &lt;Px’_</a:t>
            </a:r>
            <a:r>
              <a:rPr lang="en-US" b="1" dirty="0">
                <a:solidFill>
                  <a:srgbClr val="0033CC"/>
                </a:solidFill>
              </a:rPr>
              <a:t>K</a:t>
            </a:r>
            <a:r>
              <a:rPr lang="en-US" b="1" baseline="40000" dirty="0">
                <a:solidFill>
                  <a:srgbClr val="0033CC"/>
                </a:solidFill>
              </a:rPr>
              <a:t>0</a:t>
            </a:r>
            <a:r>
              <a:rPr lang="en-US" b="1" baseline="-10000" dirty="0">
                <a:solidFill>
                  <a:srgbClr val="0033CC"/>
                </a:solidFill>
              </a:rPr>
              <a:t>s </a:t>
            </a:r>
            <a:r>
              <a:rPr lang="en-US" b="1" dirty="0">
                <a:solidFill>
                  <a:schemeClr val="accent2"/>
                </a:solidFill>
              </a:rPr>
              <a:t>&gt; = 470.8 </a:t>
            </a:r>
            <a:r>
              <a:rPr lang="en-US" b="1" dirty="0" err="1">
                <a:solidFill>
                  <a:schemeClr val="accent2"/>
                </a:solidFill>
              </a:rPr>
              <a:t>MeV</a:t>
            </a:r>
            <a:r>
              <a:rPr lang="en-US" b="1" dirty="0">
                <a:solidFill>
                  <a:schemeClr val="accent2"/>
                </a:solidFill>
              </a:rPr>
              <a:t>/c   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54BBDD5D-D987-402F-8EC8-04CF5D5CD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0625" y="7181110"/>
            <a:ext cx="327334" cy="37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b="1" dirty="0">
                <a:solidFill>
                  <a:schemeClr val="tx1"/>
                </a:solidFill>
              </a:rPr>
              <a:t>8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3D320D-6E18-FACE-B7CA-998EADCB43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4" y="1267819"/>
            <a:ext cx="9273244" cy="507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84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1FDDD2-2856-4CA2-A77A-2E149E3A7525}"/>
              </a:ext>
            </a:extLst>
          </p:cNvPr>
          <p:cNvSpPr txBox="1"/>
          <p:nvPr/>
        </p:nvSpPr>
        <p:spPr>
          <a:xfrm>
            <a:off x="217136" y="78864"/>
            <a:ext cx="939676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200" dirty="0">
                <a:solidFill>
                  <a:srgbClr val="0033CC"/>
                </a:solidFill>
              </a:rPr>
              <a:t>Correlations of mean Px’ of  Λ-hyperons, K+,  protons and </a:t>
            </a:r>
            <a:r>
              <a:rPr lang="el-GR" sz="2200" dirty="0">
                <a:solidFill>
                  <a:srgbClr val="0033CC"/>
                </a:solidFill>
              </a:rPr>
              <a:t>π</a:t>
            </a:r>
            <a:r>
              <a:rPr lang="en-US" sz="2200" dirty="0">
                <a:solidFill>
                  <a:srgbClr val="0033CC"/>
                </a:solidFill>
              </a:rPr>
              <a:t>- mesons with  K</a:t>
            </a:r>
            <a:r>
              <a:rPr lang="en-US" sz="2200" baseline="40000" dirty="0">
                <a:solidFill>
                  <a:srgbClr val="0033CC"/>
                </a:solidFill>
              </a:rPr>
              <a:t>0</a:t>
            </a:r>
            <a:r>
              <a:rPr lang="en-US" sz="2200" baseline="-10000" dirty="0">
                <a:solidFill>
                  <a:srgbClr val="0033CC"/>
                </a:solidFill>
              </a:rPr>
              <a:t>s</a:t>
            </a:r>
            <a:r>
              <a:rPr lang="en-US" sz="2200" dirty="0">
                <a:solidFill>
                  <a:srgbClr val="0033CC"/>
                </a:solidFill>
              </a:rPr>
              <a:t> – meson Px’ in PP-events calculated by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b="1" dirty="0">
                <a:solidFill>
                  <a:srgbClr val="FF0000"/>
                </a:solidFill>
              </a:rPr>
              <a:t>FTF </a:t>
            </a:r>
            <a:r>
              <a:rPr lang="en-US" sz="2200" dirty="0">
                <a:solidFill>
                  <a:schemeClr val="accent2"/>
                </a:solidFill>
              </a:rPr>
              <a:t>and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PyTHIA</a:t>
            </a:r>
            <a:r>
              <a:rPr lang="en-US" sz="2200" dirty="0">
                <a:solidFill>
                  <a:schemeClr val="accent2"/>
                </a:solidFill>
              </a:rPr>
              <a:t> </a:t>
            </a:r>
            <a:r>
              <a:rPr lang="en-US" sz="2200" dirty="0">
                <a:solidFill>
                  <a:srgbClr val="C00000"/>
                </a:solidFill>
              </a:rPr>
              <a:t>  </a:t>
            </a: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41CAD9-6B11-4B81-88E9-C1A583FF6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3900" y="7053263"/>
            <a:ext cx="455830" cy="37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45351E-154A-6EC4-691E-3D0D987B05D7}"/>
              </a:ext>
            </a:extLst>
          </p:cNvPr>
          <p:cNvSpPr txBox="1"/>
          <p:nvPr/>
        </p:nvSpPr>
        <p:spPr>
          <a:xfrm>
            <a:off x="6945312" y="1341437"/>
            <a:ext cx="336391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          </a:t>
            </a:r>
            <a:r>
              <a:rPr lang="en-US" sz="2200" b="1" dirty="0">
                <a:solidFill>
                  <a:schemeClr val="tx1"/>
                </a:solidFill>
              </a:rPr>
              <a:t>FTF</a:t>
            </a:r>
          </a:p>
          <a:p>
            <a:endParaRPr lang="en-US" sz="1800" b="1" dirty="0">
              <a:solidFill>
                <a:schemeClr val="tx1"/>
              </a:solidFill>
            </a:endParaRPr>
          </a:p>
          <a:p>
            <a:r>
              <a:rPr lang="en-US" sz="1800" b="1" dirty="0">
                <a:solidFill>
                  <a:schemeClr val="tx1"/>
                </a:solidFill>
              </a:rPr>
              <a:t>&lt;</a:t>
            </a:r>
            <a:r>
              <a:rPr lang="en-US" sz="1800" b="1" dirty="0" err="1">
                <a:solidFill>
                  <a:schemeClr val="tx1"/>
                </a:solidFill>
              </a:rPr>
              <a:t>Px</a:t>
            </a:r>
            <a:r>
              <a:rPr lang="en-US" sz="1800" b="1" dirty="0">
                <a:solidFill>
                  <a:schemeClr val="tx1"/>
                </a:solidFill>
              </a:rPr>
              <a:t>’_Λ &gt;= -224 MeV</a:t>
            </a:r>
            <a:r>
              <a:rPr lang="ru-RU" sz="1800" b="1" dirty="0">
                <a:solidFill>
                  <a:schemeClr val="tx1"/>
                </a:solidFill>
              </a:rPr>
              <a:t>/с</a:t>
            </a:r>
            <a:endParaRPr lang="en-US" sz="1800" b="1" dirty="0">
              <a:solidFill>
                <a:schemeClr val="tx1"/>
              </a:solidFill>
            </a:endParaRPr>
          </a:p>
          <a:p>
            <a:endParaRPr lang="en-US" sz="1800" b="1" dirty="0">
              <a:solidFill>
                <a:srgbClr val="FF0000"/>
              </a:solidFill>
            </a:endParaRPr>
          </a:p>
          <a:p>
            <a:r>
              <a:rPr lang="en-US" sz="1800" b="1" dirty="0">
                <a:solidFill>
                  <a:schemeClr val="accent6"/>
                </a:solidFill>
              </a:rPr>
              <a:t>&lt;Px’_K+&gt;=-103.6 MeV</a:t>
            </a:r>
            <a:r>
              <a:rPr lang="ru-RU" sz="1800" b="1" dirty="0">
                <a:solidFill>
                  <a:schemeClr val="accent6"/>
                </a:solidFill>
              </a:rPr>
              <a:t>/с</a:t>
            </a:r>
            <a:endParaRPr lang="en-US" sz="1800" b="1" dirty="0">
              <a:solidFill>
                <a:schemeClr val="accent6"/>
              </a:solidFill>
            </a:endParaRPr>
          </a:p>
          <a:p>
            <a:endParaRPr lang="en-US" sz="1800" b="1" dirty="0">
              <a:solidFill>
                <a:srgbClr val="FF0000"/>
              </a:solidFill>
            </a:endParaRPr>
          </a:p>
          <a:p>
            <a:r>
              <a:rPr lang="en-US" sz="1800" b="1" dirty="0">
                <a:solidFill>
                  <a:srgbClr val="FF0000"/>
                </a:solidFill>
              </a:rPr>
              <a:t> &lt;</a:t>
            </a:r>
            <a:r>
              <a:rPr lang="en-US" sz="1800" b="1" dirty="0" err="1">
                <a:solidFill>
                  <a:srgbClr val="FF0000"/>
                </a:solidFill>
              </a:rPr>
              <a:t>Px’Pr</a:t>
            </a:r>
            <a:r>
              <a:rPr lang="en-US" sz="1800" b="1" dirty="0">
                <a:solidFill>
                  <a:srgbClr val="FF0000"/>
                </a:solidFill>
              </a:rPr>
              <a:t>&gt;= -87.5 MeV</a:t>
            </a:r>
            <a:r>
              <a:rPr lang="ru-RU" sz="1800" b="1" dirty="0">
                <a:solidFill>
                  <a:srgbClr val="FF0000"/>
                </a:solidFill>
              </a:rPr>
              <a:t>/с</a:t>
            </a:r>
            <a:endParaRPr lang="en-US" sz="1800" b="1" dirty="0">
              <a:solidFill>
                <a:srgbClr val="FF0000"/>
              </a:solidFill>
            </a:endParaRPr>
          </a:p>
          <a:p>
            <a:endParaRPr lang="en-US" sz="1800" b="1" dirty="0">
              <a:solidFill>
                <a:srgbClr val="FF0000"/>
              </a:solidFill>
            </a:endParaRPr>
          </a:p>
          <a:p>
            <a:r>
              <a:rPr lang="en-US" sz="1800" b="1" dirty="0">
                <a:solidFill>
                  <a:srgbClr val="FF33CC"/>
                </a:solidFill>
              </a:rPr>
              <a:t>&lt;</a:t>
            </a:r>
            <a:r>
              <a:rPr lang="en-US" sz="1800" b="1" dirty="0" err="1">
                <a:solidFill>
                  <a:srgbClr val="FF33CC"/>
                </a:solidFill>
              </a:rPr>
              <a:t>Px</a:t>
            </a:r>
            <a:r>
              <a:rPr lang="en-US" sz="1800" b="1" dirty="0">
                <a:solidFill>
                  <a:srgbClr val="FF33CC"/>
                </a:solidFill>
              </a:rPr>
              <a:t>’_</a:t>
            </a:r>
            <a:r>
              <a:rPr lang="el-GR" sz="1800" b="1" dirty="0">
                <a:solidFill>
                  <a:srgbClr val="FF33CC"/>
                </a:solidFill>
              </a:rPr>
              <a:t>π</a:t>
            </a:r>
            <a:r>
              <a:rPr lang="en-US" sz="1800" b="1" dirty="0">
                <a:solidFill>
                  <a:srgbClr val="FF33CC"/>
                </a:solidFill>
              </a:rPr>
              <a:t>+&gt;= -20 MeV</a:t>
            </a:r>
            <a:r>
              <a:rPr lang="ru-RU" sz="1800" b="1" dirty="0">
                <a:solidFill>
                  <a:srgbClr val="FF33CC"/>
                </a:solidFill>
              </a:rPr>
              <a:t>/с</a:t>
            </a:r>
            <a:endParaRPr lang="ru-RU" sz="1800" dirty="0">
              <a:solidFill>
                <a:srgbClr val="FF33CC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D8EA2C6-4A94-390B-42B5-C3B7034DBB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2" y="883812"/>
            <a:ext cx="6874010" cy="347454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5C2374-1BD9-7C98-ED17-F1C3CC80F2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2" y="4342399"/>
            <a:ext cx="7069810" cy="321727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367153F-95F5-63EA-AD9B-F38AC0601C32}"/>
              </a:ext>
            </a:extLst>
          </p:cNvPr>
          <p:cNvSpPr txBox="1"/>
          <p:nvPr/>
        </p:nvSpPr>
        <p:spPr>
          <a:xfrm>
            <a:off x="6653367" y="4652606"/>
            <a:ext cx="31242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       </a:t>
            </a:r>
            <a:r>
              <a:rPr lang="en-US" sz="2200" b="1" dirty="0" err="1">
                <a:solidFill>
                  <a:schemeClr val="tx1"/>
                </a:solidFill>
              </a:rPr>
              <a:t>PyTHIA</a:t>
            </a:r>
            <a:endParaRPr lang="en-US" sz="2200" b="1" dirty="0">
              <a:solidFill>
                <a:schemeClr val="tx1"/>
              </a:solidFill>
            </a:endParaRPr>
          </a:p>
          <a:p>
            <a:endParaRPr lang="en-US" sz="1800" b="1" dirty="0">
              <a:solidFill>
                <a:srgbClr val="FF0000"/>
              </a:solidFill>
            </a:endParaRPr>
          </a:p>
          <a:p>
            <a:r>
              <a:rPr lang="en-US" sz="1800" b="1" dirty="0">
                <a:solidFill>
                  <a:srgbClr val="FF0000"/>
                </a:solidFill>
              </a:rPr>
              <a:t>&lt;</a:t>
            </a:r>
            <a:r>
              <a:rPr lang="en-US" sz="1800" b="1" dirty="0" err="1">
                <a:solidFill>
                  <a:srgbClr val="FF0000"/>
                </a:solidFill>
              </a:rPr>
              <a:t>Px</a:t>
            </a:r>
            <a:r>
              <a:rPr lang="en-US" sz="1800" b="1" dirty="0">
                <a:solidFill>
                  <a:srgbClr val="FF0000"/>
                </a:solidFill>
              </a:rPr>
              <a:t>’_</a:t>
            </a:r>
            <a:r>
              <a:rPr lang="en-US" sz="1800" b="1" dirty="0" err="1">
                <a:solidFill>
                  <a:srgbClr val="FF0000"/>
                </a:solidFill>
              </a:rPr>
              <a:t>Pr</a:t>
            </a:r>
            <a:r>
              <a:rPr lang="en-US" sz="1800" b="1" dirty="0">
                <a:solidFill>
                  <a:srgbClr val="FF0000"/>
                </a:solidFill>
              </a:rPr>
              <a:t> &gt; = -128 MeV</a:t>
            </a:r>
            <a:r>
              <a:rPr lang="ru-RU" sz="1800" b="1" dirty="0">
                <a:solidFill>
                  <a:srgbClr val="FF0000"/>
                </a:solidFill>
              </a:rPr>
              <a:t>/с</a:t>
            </a:r>
            <a:endParaRPr lang="en-US" sz="1800" b="1" dirty="0">
              <a:solidFill>
                <a:srgbClr val="FF0000"/>
              </a:solidFill>
            </a:endParaRPr>
          </a:p>
          <a:p>
            <a:endParaRPr lang="en-US" sz="1800" b="1" dirty="0">
              <a:solidFill>
                <a:srgbClr val="FF0000"/>
              </a:solidFill>
            </a:endParaRPr>
          </a:p>
          <a:p>
            <a:r>
              <a:rPr lang="en-US" sz="1800" b="1" dirty="0">
                <a:solidFill>
                  <a:schemeClr val="tx1"/>
                </a:solidFill>
              </a:rPr>
              <a:t>&lt;</a:t>
            </a:r>
            <a:r>
              <a:rPr lang="en-US" sz="1800" b="1" dirty="0" err="1">
                <a:solidFill>
                  <a:schemeClr val="tx1"/>
                </a:solidFill>
              </a:rPr>
              <a:t>Px</a:t>
            </a:r>
            <a:r>
              <a:rPr lang="en-US" sz="1800" b="1" dirty="0">
                <a:solidFill>
                  <a:schemeClr val="tx1"/>
                </a:solidFill>
              </a:rPr>
              <a:t>’_Λ&gt; = -87.8 MeV</a:t>
            </a:r>
            <a:r>
              <a:rPr lang="ru-RU" sz="1800" b="1" dirty="0">
                <a:solidFill>
                  <a:schemeClr val="tx1"/>
                </a:solidFill>
              </a:rPr>
              <a:t>/с</a:t>
            </a:r>
            <a:endParaRPr lang="en-US" sz="1800" b="1" dirty="0">
              <a:solidFill>
                <a:schemeClr val="tx1"/>
              </a:solidFill>
            </a:endParaRPr>
          </a:p>
          <a:p>
            <a:endParaRPr lang="en-US" sz="1800" b="1" dirty="0">
              <a:solidFill>
                <a:srgbClr val="FF0000"/>
              </a:solidFill>
            </a:endParaRPr>
          </a:p>
          <a:p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>
                <a:solidFill>
                  <a:schemeClr val="accent6"/>
                </a:solidFill>
              </a:rPr>
              <a:t>&lt;</a:t>
            </a:r>
            <a:r>
              <a:rPr lang="en-US" sz="1800" b="1" dirty="0" err="1">
                <a:solidFill>
                  <a:schemeClr val="accent6"/>
                </a:solidFill>
              </a:rPr>
              <a:t>Px</a:t>
            </a:r>
            <a:r>
              <a:rPr lang="en-US" sz="1800" b="1" dirty="0">
                <a:solidFill>
                  <a:schemeClr val="accent6"/>
                </a:solidFill>
              </a:rPr>
              <a:t>’_K+&gt; = -74.8 MeV</a:t>
            </a:r>
            <a:r>
              <a:rPr lang="ru-RU" sz="1800" b="1" dirty="0">
                <a:solidFill>
                  <a:schemeClr val="accent6"/>
                </a:solidFill>
              </a:rPr>
              <a:t>/с</a:t>
            </a:r>
            <a:endParaRPr lang="en-US" sz="1800" b="1" dirty="0">
              <a:solidFill>
                <a:schemeClr val="accent6"/>
              </a:solidFill>
            </a:endParaRPr>
          </a:p>
          <a:p>
            <a:endParaRPr lang="en-US" sz="1800" b="1" dirty="0">
              <a:solidFill>
                <a:srgbClr val="FF0000"/>
              </a:solidFill>
            </a:endParaRPr>
          </a:p>
          <a:p>
            <a:r>
              <a:rPr lang="en-US" sz="1800" b="1" dirty="0">
                <a:solidFill>
                  <a:srgbClr val="FF33CC"/>
                </a:solidFill>
              </a:rPr>
              <a:t>&lt;</a:t>
            </a:r>
            <a:r>
              <a:rPr lang="en-US" sz="1800" b="1" dirty="0" err="1">
                <a:solidFill>
                  <a:srgbClr val="FF33CC"/>
                </a:solidFill>
              </a:rPr>
              <a:t>Px</a:t>
            </a:r>
            <a:r>
              <a:rPr lang="en-US" sz="1800" b="1" dirty="0">
                <a:solidFill>
                  <a:srgbClr val="FF33CC"/>
                </a:solidFill>
              </a:rPr>
              <a:t>’_</a:t>
            </a:r>
            <a:r>
              <a:rPr lang="el-GR" sz="1800" b="1" dirty="0">
                <a:solidFill>
                  <a:srgbClr val="FF33CC"/>
                </a:solidFill>
              </a:rPr>
              <a:t>π</a:t>
            </a:r>
            <a:r>
              <a:rPr lang="en-US" sz="1800" b="1" dirty="0">
                <a:solidFill>
                  <a:srgbClr val="FF33CC"/>
                </a:solidFill>
              </a:rPr>
              <a:t>+&gt; = - 31  </a:t>
            </a:r>
            <a:r>
              <a:rPr lang="en-US" sz="1800" b="1" dirty="0" err="1">
                <a:solidFill>
                  <a:srgbClr val="FF33CC"/>
                </a:solidFill>
              </a:rPr>
              <a:t>MeV</a:t>
            </a:r>
            <a:r>
              <a:rPr lang="ru-RU" sz="1800" b="1" dirty="0">
                <a:solidFill>
                  <a:srgbClr val="FF33CC"/>
                </a:solidFill>
              </a:rPr>
              <a:t>/с</a:t>
            </a:r>
            <a:endParaRPr lang="ru-RU" sz="18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032756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17532</TotalTime>
  <Words>1865</Words>
  <Application>Microsoft Office PowerPoint</Application>
  <PresentationFormat>Произвольный</PresentationFormat>
  <Paragraphs>311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-apple-system</vt:lpstr>
      <vt:lpstr>arial</vt:lpstr>
      <vt:lpstr>arial</vt:lpstr>
      <vt:lpstr>CMMI10</vt:lpstr>
      <vt:lpstr>CMR10</vt:lpstr>
      <vt:lpstr>CMR8</vt:lpstr>
      <vt:lpstr>CMSY10</vt:lpstr>
      <vt:lpstr>Times New Roman</vt:lpstr>
      <vt:lpstr>Times-Roman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Uzhinskz</dc:creator>
  <cp:lastModifiedBy>Аида Галоян</cp:lastModifiedBy>
  <cp:revision>596</cp:revision>
  <cp:lastPrinted>2020-09-04T09:44:08Z</cp:lastPrinted>
  <dcterms:created xsi:type="dcterms:W3CDTF">2009-11-12T10:52:49Z</dcterms:created>
  <dcterms:modified xsi:type="dcterms:W3CDTF">2024-06-19T07:52:30Z</dcterms:modified>
</cp:coreProperties>
</file>