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7" r:id="rId2"/>
    <p:sldId id="458" r:id="rId3"/>
    <p:sldId id="460" r:id="rId4"/>
    <p:sldId id="461" r:id="rId5"/>
    <p:sldId id="462" r:id="rId6"/>
    <p:sldId id="463" r:id="rId7"/>
    <p:sldId id="447" r:id="rId8"/>
    <p:sldId id="444" r:id="rId9"/>
    <p:sldId id="445" r:id="rId10"/>
    <p:sldId id="446" r:id="rId11"/>
    <p:sldId id="448" r:id="rId12"/>
    <p:sldId id="449" r:id="rId13"/>
    <p:sldId id="457" r:id="rId14"/>
    <p:sldId id="452" r:id="rId15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Galimov" initials="A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0EC"/>
    <a:srgbClr val="66FF33"/>
    <a:srgbClr val="009900"/>
    <a:srgbClr val="006600"/>
    <a:srgbClr val="FFFF99"/>
    <a:srgbClr val="9CAAEE"/>
    <a:srgbClr val="00682F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16" autoAdjust="0"/>
    <p:restoredTop sz="92988" autoAdjust="0"/>
  </p:normalViewPr>
  <p:slideViewPr>
    <p:cSldViewPr>
      <p:cViewPr varScale="1">
        <p:scale>
          <a:sx n="112" d="100"/>
          <a:sy n="112" d="100"/>
        </p:scale>
        <p:origin x="14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7T13:32:29.979" idx="2">
    <p:pos x="2773" y="2395"/>
    <p:text>Втсавить другую фотографию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A36EDA-CA70-4FB9-B7B0-DF034FC331AD}" type="datetimeFigureOut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3ACA5A-B46F-4854-8C18-638AE4B40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22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94F1A9-3BE1-4A7D-A333-8D1FFB1F05ED}" type="slidenum">
              <a:rPr lang="ru-RU" altLang="ru-RU" smtClean="0">
                <a:latin typeface="Calibri" panose="020F0502020204030204" pitchFamily="34" charset="0"/>
              </a:rPr>
              <a:pPr/>
              <a:t>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7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52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F29D21-C6A2-493E-AC4B-F864A307419E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7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3ACA5A-B46F-4854-8C18-638AE4B4018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8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4DA32-FC6F-4226-8664-D1060FFCFB43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410B-2839-48FF-AF2D-12F0281A3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01E8-DEE1-4C1E-9B91-95C8056C362B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02CB-28C2-4689-B95C-CDAE4C565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6B90-2984-4A48-87FA-83AEAD9ECD1A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49B6-6DDF-4B4B-BC58-9392740C1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pPr lvl="0"/>
            <a:endParaRPr noProof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06A9109-FF59-451D-A4FF-071786EFBD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38650" y="6500813"/>
            <a:ext cx="258763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58A1-2240-4C94-A698-EECF9AE7063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040877"/>
      </p:ext>
    </p:extLst>
  </p:cSld>
  <p:clrMapOvr>
    <a:masterClrMapping/>
  </p:clrMapOvr>
  <p:transition advTm="2697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28A7-AFB7-4827-821D-EFDE772BEF4E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6C7F-EB42-4144-8EA1-EE6E151D6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2A19-4695-46E9-88DC-5603BDABCF77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3A59-8B5D-47B1-B59E-E6B3ADD0A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EA89E-6C36-44DA-BE5D-2E5CEC8D279C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645F-1125-475B-9EAB-07EF99AA4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761C-DC32-4610-BFAC-47E460E942A3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05212-0017-4149-B97C-2B9E32050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344F-D930-489C-9E85-D36177CDC230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993-5958-4D98-B44E-3A74027FE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3FD44-A12C-4A19-98DC-0168EEB3A779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F350-3255-48DA-981B-A56A5FC5E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2196-9925-4A7B-8464-6EF12023BE95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2143-5383-4C13-A19D-817986ABE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C1669-2413-4D13-80C3-DE428AA65216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C418F-4415-4024-9E1B-EEC761709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E83579-B3F1-47C3-9CA3-8FC21A51F02C}" type="datetime1">
              <a:rPr lang="ru-RU"/>
              <a:pPr>
                <a:defRPr/>
              </a:pPr>
              <a:t>26.06.2024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9A432C-5B33-489B-8FC6-3C6CF53AA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comments" Target="../comments/comment1.xml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B8566-3288-4FCB-A85F-20DBF16ABB4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250386" y="-171400"/>
            <a:ext cx="9145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 </a:t>
            </a:r>
            <a:r>
              <a:rPr lang="ru-RU" sz="4000" b="1" dirty="0"/>
              <a:t> </a:t>
            </a:r>
            <a:r>
              <a:rPr lang="ru-RU" sz="2800" dirty="0"/>
              <a:t> </a:t>
            </a:r>
            <a:r>
              <a:rPr lang="ru-RU" sz="2800" b="1" dirty="0"/>
              <a:t>Ход работ на комплексе </a:t>
            </a:r>
            <a:r>
              <a:rPr lang="en-US" sz="2800" b="1" dirty="0"/>
              <a:t>NICA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0579" y="332656"/>
            <a:ext cx="19030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8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800" b="1" dirty="0" err="1">
                <a:solidFill>
                  <a:srgbClr val="FF0000"/>
                </a:solidFill>
                <a:latin typeface="Calibri" pitchFamily="34" charset="0"/>
              </a:rPr>
              <a:t>Е.Сыресин</a:t>
            </a:r>
            <a:endParaRPr lang="en-US" altLang="ru-RU" sz="2800" b="1" dirty="0">
              <a:solidFill>
                <a:srgbClr val="FF0000"/>
              </a:solidFill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645024"/>
            <a:ext cx="7460312" cy="2614287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9" y="766545"/>
            <a:ext cx="481171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0BDA84-1618-4C27-B78D-981C887CA67B}"/>
              </a:ext>
            </a:extLst>
          </p:cNvPr>
          <p:cNvSpPr/>
          <p:nvPr/>
        </p:nvSpPr>
        <p:spPr>
          <a:xfrm>
            <a:off x="0" y="6443662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433385-0AD0-4046-9D1C-C14D161908C7}"/>
              </a:ext>
            </a:extLst>
          </p:cNvPr>
          <p:cNvSpPr/>
          <p:nvPr/>
        </p:nvSpPr>
        <p:spPr>
          <a:xfrm>
            <a:off x="42976" y="27021"/>
            <a:ext cx="9144000" cy="66856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8364" y="6492157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" y="10822"/>
            <a:ext cx="1838540" cy="586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4" y="908519"/>
            <a:ext cx="718644" cy="47578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DD3B45-F9D6-4054-8D53-DE14E0928282}"/>
              </a:ext>
            </a:extLst>
          </p:cNvPr>
          <p:cNvSpPr txBox="1">
            <a:spLocks/>
          </p:cNvSpPr>
          <p:nvPr/>
        </p:nvSpPr>
        <p:spPr>
          <a:xfrm>
            <a:off x="85949" y="18233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2242" y="11902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ПУЧКОВЫЙ СЕАНС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ru-RU" dirty="0">
                <a:solidFill>
                  <a:schemeClr val="bg1"/>
                </a:solidFill>
              </a:rPr>
              <a:t>ИНЖЕКЦИОННЫЙ КОМПЛЕКС-КОЛЛАЙДЕР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ru-RU" dirty="0">
                <a:solidFill>
                  <a:schemeClr val="bg1"/>
                </a:solidFill>
              </a:rPr>
              <a:t>марта 2025 г.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2525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576" y="766645"/>
            <a:ext cx="374678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ЕАНС-ЛУТИ-БУСТЕР</a:t>
            </a: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(ночные смены,10 участников)</a:t>
            </a: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Январь-март 2025 г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параметры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пучков ионов ксенона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Бустер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Достигнутая интенсивность ионов ксенона  -2.5Е7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Трехкратная инжекция,  оптимизация продольных потерь, Планируемая интенсивность -7Е7</a:t>
            </a: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</a:t>
            </a: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1.Тестирование системы инжекции из Бустера после переустановки</a:t>
            </a: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2.Вывод из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коллайдер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Достигнутая интенсивность ионов ксенона -1Е7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продольных потерь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Планируемая  выведенная интенсивность- 2Е7,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Кинетическая энергия ядер ксенона -2 ГэВ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146411"/>
            <a:ext cx="5234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системы вывода из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6444413"/>
            <a:ext cx="5089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Захолаживание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Нуклотрона</a:t>
            </a:r>
            <a:r>
              <a:rPr lang="ru-RU" dirty="0">
                <a:solidFill>
                  <a:schemeClr val="bg1"/>
                </a:solidFill>
              </a:rPr>
              <a:t> -20 марта 2025 г </a:t>
            </a:r>
            <a:endParaRPr lang="ru-RU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651635" y="7055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714351"/>
              </p:ext>
            </p:extLst>
          </p:nvPr>
        </p:nvGraphicFramePr>
        <p:xfrm>
          <a:off x="4071120" y="1580767"/>
          <a:ext cx="4945938" cy="4682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1938">
                  <a:extLst>
                    <a:ext uri="{9D8B030D-6E8A-4147-A177-3AD203B41FA5}">
                      <a16:colId xmlns:a16="http://schemas.microsoft.com/office/drawing/2014/main" val="991963555"/>
                    </a:ext>
                  </a:extLst>
                </a:gridCol>
                <a:gridCol w="1061969">
                  <a:extLst>
                    <a:ext uri="{9D8B030D-6E8A-4147-A177-3AD203B41FA5}">
                      <a16:colId xmlns:a16="http://schemas.microsoft.com/office/drawing/2014/main" val="1673270271"/>
                    </a:ext>
                  </a:extLst>
                </a:gridCol>
                <a:gridCol w="892031">
                  <a:extLst>
                    <a:ext uri="{9D8B030D-6E8A-4147-A177-3AD203B41FA5}">
                      <a16:colId xmlns:a16="http://schemas.microsoft.com/office/drawing/2014/main" val="2468523567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 Элементы участка быстрого вывода Нуклотрона: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44081848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комплектующих для магнита Ламбертсона (МЛ)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31.07.2024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30899149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обмотки и корректирующего витка МЛ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31.07.2024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77921107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оснастки для транзитных линий связи МЛ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31.08.2024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92645540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транзитных линий связи МЛ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15.09.2024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85457275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работ по сборке модуля МЛ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31.10.2024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377285151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Криогенные испытания (КИ) и магнитные измерения (МИ) МЛ: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9389670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Подготовка ТЗ на КИ и МИ МЛ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Шандов М.М.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15.07.2024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97637424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оснастки для установки датчиков Холла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30.09.2024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18361419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Сопровождение заказов датчиков Холла и сигнальных разъемов для МИ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Золотых Д.А.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31.08.2024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53713738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КИ и МИ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Никифоров Д.Н.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15.12.2024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67982882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Работы с линзой 4Ф2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30.09.2024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89064960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вакуумных кожухов и тепловых экранов участка 4Ф2 - 4М2Б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31.10.2024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77700451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работ по сборке модуля 4Ф2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30.11.2024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133723955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работ по сборке модулей 4М2А, 4М2Б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15.12.2024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23240143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Криогенные испытания (КИ) модулей 4Ф2, 4М2А, 4М2Б: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5341841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Подготовка ТЗ на КИ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Тузиков А.В.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31.10.2024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195228160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Никифоров Д.Н.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15.02.2025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195556626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Изготовление подставок и распорок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Пельтихин А.В.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30.09.2024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21300970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Завершение монтажа секции инжекции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15.03.2025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31" marR="34331" marT="0" marB="0"/>
                </a:tc>
                <a:extLst>
                  <a:ext uri="{0D108BD9-81ED-4DB2-BD59-A6C34878D82A}">
                    <a16:rowId xmlns:a16="http://schemas.microsoft.com/office/drawing/2014/main" val="3460343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219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0BDA84-1618-4C27-B78D-981C887CA67B}"/>
              </a:ext>
            </a:extLst>
          </p:cNvPr>
          <p:cNvSpPr/>
          <p:nvPr/>
        </p:nvSpPr>
        <p:spPr>
          <a:xfrm>
            <a:off x="-6577" y="6414464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433385-0AD0-4046-9D1C-C14D161908C7}"/>
              </a:ext>
            </a:extLst>
          </p:cNvPr>
          <p:cNvSpPr/>
          <p:nvPr/>
        </p:nvSpPr>
        <p:spPr>
          <a:xfrm>
            <a:off x="0" y="19060"/>
            <a:ext cx="9144000" cy="578324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6525344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" y="10822"/>
            <a:ext cx="2327564" cy="586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4" y="908519"/>
            <a:ext cx="718644" cy="47578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DD3B45-F9D6-4054-8D53-DE14E0928282}"/>
              </a:ext>
            </a:extLst>
          </p:cNvPr>
          <p:cNvSpPr txBox="1">
            <a:spLocks/>
          </p:cNvSpPr>
          <p:nvPr/>
        </p:nvSpPr>
        <p:spPr>
          <a:xfrm>
            <a:off x="85949" y="18233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7464" y="-4109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Канал транспортировки </a:t>
            </a:r>
            <a:r>
              <a:rPr lang="ru-RU" dirty="0" err="1">
                <a:solidFill>
                  <a:schemeClr val="bg1"/>
                </a:solidFill>
              </a:rPr>
              <a:t>Нуклотрон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Коллайдер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3" y="525861"/>
            <a:ext cx="5851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4479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канала инжекции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95392"/>
              </p:ext>
            </p:extLst>
          </p:nvPr>
        </p:nvGraphicFramePr>
        <p:xfrm>
          <a:off x="2483768" y="1806745"/>
          <a:ext cx="5025750" cy="4519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3067">
                  <a:extLst>
                    <a:ext uri="{9D8B030D-6E8A-4147-A177-3AD203B41FA5}">
                      <a16:colId xmlns:a16="http://schemas.microsoft.com/office/drawing/2014/main" val="1752274644"/>
                    </a:ext>
                  </a:extLst>
                </a:gridCol>
                <a:gridCol w="1172362">
                  <a:extLst>
                    <a:ext uri="{9D8B030D-6E8A-4147-A177-3AD203B41FA5}">
                      <a16:colId xmlns:a16="http://schemas.microsoft.com/office/drawing/2014/main" val="2376500262"/>
                    </a:ext>
                  </a:extLst>
                </a:gridCol>
                <a:gridCol w="720321">
                  <a:extLst>
                    <a:ext uri="{9D8B030D-6E8A-4147-A177-3AD203B41FA5}">
                      <a16:colId xmlns:a16="http://schemas.microsoft.com/office/drawing/2014/main" val="25501033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 Канал транспортировки пучка Нуклотрон-Коллайдер: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396465311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5.1. Проектирование вакуумных камер: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087381248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КД на секторные камеры диполей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15.06.2024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05521820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КД на камеру диполя NBSM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15.06.2024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1601355231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КД на камеры свободных участков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30.06.2024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69676142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5.2. Проектирование магнитов: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792780428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КД на доработку длинного диполя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31.07.2024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4086306303"/>
                  </a:ext>
                </a:extLst>
              </a:tr>
              <a:tr h="291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КД на измерительные катушки для контроля магнитного поля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31.08.2024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052752686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5.3. Подставки и шаблоны: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9356624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КД на подставки под магниты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30.06.2024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632479865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КД на рамы для установки магнитов на начальном участке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31.07.2024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595201148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КД на подставки под вакуумные камеры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15.06.2024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1902472366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КД на доработку подставок корректоров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31.07.2024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98074175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Проектирование юстировочных площадок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15.07.2024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626798142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Проектирование шаблонов под подставки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15.08.2024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644435869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5.4. Общая комплектация канала: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034825936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3D модель корпусов 1 и 17 с устройствами канала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15.09.2024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260345085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Сборочные чертежи канала и его секций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31.10.2024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152373157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5.5. Инфраструктура помещений канала: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363018566"/>
                  </a:ext>
                </a:extLst>
              </a:tr>
              <a:tr h="14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Проектирование фальш-полов помещений 2-го этажа КТП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31.08.2024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833606591"/>
                  </a:ext>
                </a:extLst>
              </a:tr>
              <a:tr h="291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ТЗ, сопровождение проектирования кабельных каналов между помещениями 1-го и 2-го этажа КТП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Тузиков А.В.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31.08.2024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2086260646"/>
                  </a:ext>
                </a:extLst>
              </a:tr>
              <a:tr h="291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Проектирование рифленного пола зала к.1 на участке колон №33 и №34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31.07.2024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1134136986"/>
                  </a:ext>
                </a:extLst>
              </a:tr>
              <a:tr h="291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ТЗ, сопровождение проектирования крана-балки на участке колон №33 и №34 корпуса №1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Колесников С.Ю.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30.09.2024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463976793"/>
                  </a:ext>
                </a:extLst>
              </a:tr>
              <a:tr h="291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ТЗ, сопровождение проектирования проема во внешней стене корпуса №1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Негей Е.А.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31.10.2024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3975254767"/>
                  </a:ext>
                </a:extLst>
              </a:tr>
              <a:tr h="291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ТЗ, сопровождение проектирования проема в стене пристройки корпуса №1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Негей Е.А.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31.10.2024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09" marR="31009" marT="0" marB="0"/>
                </a:tc>
                <a:extLst>
                  <a:ext uri="{0D108BD9-81ED-4DB2-BD59-A6C34878D82A}">
                    <a16:rowId xmlns:a16="http://schemas.microsoft.com/office/drawing/2014/main" val="143800607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949" y="579400"/>
            <a:ext cx="7690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перед проектированием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дипольного магнита – потребовало перепроектирования  оптики</a:t>
            </a: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и строительное проектирование проема внешней стены 1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1045627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433385-0AD0-4046-9D1C-C14D161908C7}"/>
              </a:ext>
            </a:extLst>
          </p:cNvPr>
          <p:cNvSpPr/>
          <p:nvPr/>
        </p:nvSpPr>
        <p:spPr>
          <a:xfrm>
            <a:off x="0" y="19060"/>
            <a:ext cx="9144000" cy="578324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6525344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" y="10822"/>
            <a:ext cx="2327564" cy="586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9491"/>
            <a:ext cx="718644" cy="47578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DD3B45-F9D6-4054-8D53-DE14E0928282}"/>
              </a:ext>
            </a:extLst>
          </p:cNvPr>
          <p:cNvSpPr txBox="1">
            <a:spLocks/>
          </p:cNvSpPr>
          <p:nvPr/>
        </p:nvSpPr>
        <p:spPr>
          <a:xfrm>
            <a:off x="85949" y="18233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7464" y="-4109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Изготовление и монтаж канала транспортировки </a:t>
            </a:r>
            <a:r>
              <a:rPr lang="ru-RU" dirty="0" err="1">
                <a:solidFill>
                  <a:schemeClr val="bg1"/>
                </a:solidFill>
              </a:rPr>
              <a:t>Нуклотрон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Коллайдер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3" y="525861"/>
            <a:ext cx="5851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5575" y="3055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461595"/>
              </p:ext>
            </p:extLst>
          </p:nvPr>
        </p:nvGraphicFramePr>
        <p:xfrm>
          <a:off x="323528" y="614343"/>
          <a:ext cx="6291580" cy="3767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7305">
                  <a:extLst>
                    <a:ext uri="{9D8B030D-6E8A-4147-A177-3AD203B41FA5}">
                      <a16:colId xmlns:a16="http://schemas.microsoft.com/office/drawing/2014/main" val="2628772575"/>
                    </a:ext>
                  </a:extLst>
                </a:gridCol>
                <a:gridCol w="1435735">
                  <a:extLst>
                    <a:ext uri="{9D8B030D-6E8A-4147-A177-3AD203B41FA5}">
                      <a16:colId xmlns:a16="http://schemas.microsoft.com/office/drawing/2014/main" val="2418059364"/>
                    </a:ext>
                  </a:extLst>
                </a:gridCol>
                <a:gridCol w="1018540">
                  <a:extLst>
                    <a:ext uri="{9D8B030D-6E8A-4147-A177-3AD203B41FA5}">
                      <a16:colId xmlns:a16="http://schemas.microsoft.com/office/drawing/2014/main" val="3768070166"/>
                    </a:ext>
                  </a:extLst>
                </a:gridCol>
              </a:tblGrid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Магнитные элементы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120061969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подставок под магниты, камеру и диагностику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Топилин Н.Д.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30.10.2024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4010654888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Монтаж подставок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Михайлов С.В.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30.11.2024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777119245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Электрические испытания магнитов и магнитные измерения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Никифоров 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30.01.2025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397311035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Монтаж магнитов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Михайлов С.В.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15.02.2025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554656317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Источники питания магнитных элементов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3496148268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импульсных источники питания магнитных элементов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ИППТ (И.Шириков)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28.02.2025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65917342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Монтаж источников питания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И.Шириков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15.04.2025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3312891002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Технологический запуск источников питания и магнитов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2"/>
                          </a:solidFill>
                          <a:effectLst/>
                        </a:rPr>
                        <a:t>Д.Е. Донец</a:t>
                      </a:r>
                      <a:endParaRPr lang="ru-RU" sz="10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2"/>
                          </a:solidFill>
                          <a:effectLst/>
                        </a:rPr>
                        <a:t>15.05.2025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1626639285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 Ионопровод канала транспортировки: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096150402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Закупки материалов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Тюлькин В.И.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31.08.2024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128664296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камер круглого сечения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Тюлькин В.И.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28.02.2025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897039346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камер эллиптического сечения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Колесников С.Ю.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31.10.2024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181999587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Вакуумные испытания камер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Тюлькин В.И.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28.02.2025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4269218638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камер диполей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Тюлькин В.И.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30.12.2023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151120882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Монтаж камер и вакуумного оборудования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Тюлькин  В.И.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28.04.2025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322128149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Получение вакуума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C00000"/>
                          </a:solidFill>
                          <a:effectLst/>
                        </a:rPr>
                        <a:t>Тюлькин В.И.</a:t>
                      </a:r>
                      <a:endParaRPr lang="ru-RU" sz="10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</a:rPr>
                        <a:t>15.05.2025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425651174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 Устройства диагностики пучка: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79671218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Закупки материалов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Свидетелев А.Н.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31.08.2024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374609153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камер пикапов и стриплайн-мониторов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Свидетелев А.Н.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30.11.2024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328235836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850882"/>
              </p:ext>
            </p:extLst>
          </p:nvPr>
        </p:nvGraphicFramePr>
        <p:xfrm>
          <a:off x="323528" y="4204951"/>
          <a:ext cx="6291580" cy="1435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8274">
                  <a:extLst>
                    <a:ext uri="{9D8B030D-6E8A-4147-A177-3AD203B41FA5}">
                      <a16:colId xmlns:a16="http://schemas.microsoft.com/office/drawing/2014/main" val="143664585"/>
                    </a:ext>
                  </a:extLst>
                </a:gridCol>
                <a:gridCol w="1441159">
                  <a:extLst>
                    <a:ext uri="{9D8B030D-6E8A-4147-A177-3AD203B41FA5}">
                      <a16:colId xmlns:a16="http://schemas.microsoft.com/office/drawing/2014/main" val="2966605696"/>
                    </a:ext>
                  </a:extLst>
                </a:gridCol>
                <a:gridCol w="982147">
                  <a:extLst>
                    <a:ext uri="{9D8B030D-6E8A-4147-A177-3AD203B41FA5}">
                      <a16:colId xmlns:a16="http://schemas.microsoft.com/office/drawing/2014/main" val="173605075"/>
                    </a:ext>
                  </a:extLst>
                </a:gridCol>
              </a:tblGrid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деталей стриплайн-мониторов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Свидетелев А.Н.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31.08.2024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548338079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Изготовление деталей пикапов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Свидетелев А.Н.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31.10.2024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473005394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Сборка прототипа стриплайн-монитора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Галимов А.Р.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30.06.2024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172495910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Сборка, ОТК стриплайн-мониторов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Галимов А.Р.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27.12.2024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664309385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Электрические измерения стриплайн-мониторов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Горбачев Е.В.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31.01.2025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044480746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Монтаж стриплайн мониторов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28.02.2025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1561748209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Люминофорные мониторы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ИЯФ (А.В.Тузиков)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30.11.2024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579433328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Пропорциональные камеры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ВСТ (А. В. Тузиков)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20.12.2024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/>
                </a:tc>
                <a:extLst>
                  <a:ext uri="{0D108BD9-81ED-4DB2-BD59-A6C34878D82A}">
                    <a16:rowId xmlns:a16="http://schemas.microsoft.com/office/drawing/2014/main" val="2469146618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899592" y="5742188"/>
            <a:ext cx="8359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из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канал транспортировки пучка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Нуклотрон-Коллайдер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мая 2025 г.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Транспортировка пучка через канал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Коллайдер-15 июля 2025 г.</a:t>
            </a:r>
          </a:p>
        </p:txBody>
      </p:sp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82E3E2FA-11E8-4F75-B20A-EA1574151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4" t="5210" r="14024" b="-60"/>
          <a:stretch/>
        </p:blipFill>
        <p:spPr>
          <a:xfrm rot="21263596">
            <a:off x="6772193" y="831148"/>
            <a:ext cx="2161157" cy="12597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21" name="Рисунок 5">
            <a:extLst>
              <a:ext uri="{FF2B5EF4-FFF2-40B4-BE49-F238E27FC236}">
                <a16:creationId xmlns:a16="http://schemas.microsoft.com/office/drawing/2014/main" id="{C8A34733-A437-4C3B-A179-188CE3368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" t="21951" r="5339" b="15610"/>
          <a:stretch/>
        </p:blipFill>
        <p:spPr>
          <a:xfrm rot="374356">
            <a:off x="6953236" y="2269866"/>
            <a:ext cx="1746108" cy="15117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42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048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6525344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" y="10822"/>
            <a:ext cx="2327564" cy="586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4" y="908519"/>
            <a:ext cx="718644" cy="47578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DD3B45-F9D6-4054-8D53-DE14E0928282}"/>
              </a:ext>
            </a:extLst>
          </p:cNvPr>
          <p:cNvSpPr txBox="1">
            <a:spLocks/>
          </p:cNvSpPr>
          <p:nvPr/>
        </p:nvSpPr>
        <p:spPr>
          <a:xfrm>
            <a:off x="85949" y="18233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3" y="525861"/>
            <a:ext cx="5851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3" y="18233"/>
            <a:ext cx="4851147" cy="68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903913" y="14288"/>
            <a:ext cx="3240087" cy="83099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Взаимодействие пучка с мишенью </a:t>
            </a:r>
            <a:r>
              <a:rPr lang="en-US" altLang="ru-RU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MPD</a:t>
            </a:r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34925" y="6381750"/>
            <a:ext cx="2133600" cy="390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o UI" panose="020B0502040204020203" pitchFamily="34" charset="0"/>
            </a:endParaRP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633253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</a:rPr>
              <a:t>СПАСИБО ЗА ВНИМАНИЕ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3613"/>
          <a:ext cx="5904338" cy="2556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40">
                  <a:extLst>
                    <a:ext uri="{9D8B030D-6E8A-4147-A177-3AD203B41FA5}">
                      <a16:colId xmlns:a16="http://schemas.microsoft.com/office/drawing/2014/main" val="3625665282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4038691105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3798391216"/>
                    </a:ext>
                  </a:extLst>
                </a:gridCol>
                <a:gridCol w="358944">
                  <a:extLst>
                    <a:ext uri="{9D8B030D-6E8A-4147-A177-3AD203B41FA5}">
                      <a16:colId xmlns:a16="http://schemas.microsoft.com/office/drawing/2014/main" val="674460261"/>
                    </a:ext>
                  </a:extLst>
                </a:gridCol>
                <a:gridCol w="433536">
                  <a:extLst>
                    <a:ext uri="{9D8B030D-6E8A-4147-A177-3AD203B41FA5}">
                      <a16:colId xmlns:a16="http://schemas.microsoft.com/office/drawing/2014/main" val="3819829430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2555233138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1306557050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1589572063"/>
                    </a:ext>
                  </a:extLst>
                </a:gridCol>
                <a:gridCol w="511429">
                  <a:extLst>
                    <a:ext uri="{9D8B030D-6E8A-4147-A177-3AD203B41FA5}">
                      <a16:colId xmlns:a16="http://schemas.microsoft.com/office/drawing/2014/main" val="2279308642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4103243324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1916523056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74255006"/>
                    </a:ext>
                  </a:extLst>
                </a:gridCol>
                <a:gridCol w="458205">
                  <a:extLst>
                    <a:ext uri="{9D8B030D-6E8A-4147-A177-3AD203B41FA5}">
                      <a16:colId xmlns:a16="http://schemas.microsoft.com/office/drawing/2014/main" val="14682197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64470274"/>
                    </a:ext>
                  </a:extLst>
                </a:gridCol>
              </a:tblGrid>
              <a:tr h="1620520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Ион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r>
                        <a:rPr lang="en-US" sz="1100" baseline="-250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, Z</a:t>
                      </a:r>
                      <a:r>
                        <a:rPr lang="en-US" sz="1100" baseline="-250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Energy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en-US" sz="1100" dirty="0">
                          <a:effectLst/>
                        </a:rPr>
                        <a:t>E</a:t>
                      </a:r>
                      <a:r>
                        <a:rPr lang="en-US" sz="1100" baseline="-25000" dirty="0">
                          <a:effectLst/>
                        </a:rPr>
                        <a:t>K</a:t>
                      </a:r>
                      <a:r>
                        <a:rPr lang="ru-RU" sz="1100" dirty="0">
                          <a:effectLst/>
                        </a:rPr>
                        <a:t>, ГэВ/н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material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r>
                        <a:rPr lang="en-US" sz="1100" baseline="-25000">
                          <a:effectLst/>
                        </a:rPr>
                        <a:t>targ</a:t>
                      </a:r>
                      <a:r>
                        <a:rPr lang="en-US" sz="1100">
                          <a:effectLst/>
                        </a:rPr>
                        <a:t>, Z</a:t>
                      </a:r>
                      <a:r>
                        <a:rPr lang="en-US" sz="1100" baseline="-25000">
                          <a:effectLst/>
                        </a:rPr>
                        <a:t>targ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Diametr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en-US" sz="1100" dirty="0">
                          <a:effectLst/>
                        </a:rPr>
                        <a:t>ø, </a:t>
                      </a:r>
                      <a:r>
                        <a:rPr lang="ru-RU" sz="1100" dirty="0">
                          <a:effectLst/>
                        </a:rPr>
                        <a:t>10</a:t>
                      </a:r>
                      <a:r>
                        <a:rPr lang="ru-RU" sz="1100" baseline="30000" dirty="0">
                          <a:effectLst/>
                        </a:rPr>
                        <a:t>-4</a:t>
                      </a:r>
                      <a:r>
                        <a:rPr lang="ru-RU" sz="1100" dirty="0">
                          <a:effectLst/>
                        </a:rPr>
                        <a:t>см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 density</a:t>
                      </a:r>
                      <a:r>
                        <a:rPr lang="ru-RU" sz="1100" dirty="0">
                          <a:effectLst/>
                        </a:rPr>
                        <a:t>, ρ</a:t>
                      </a:r>
                      <a:r>
                        <a:rPr lang="en-US" sz="1100" dirty="0">
                          <a:effectLst/>
                        </a:rPr>
                        <a:t>, g</a:t>
                      </a:r>
                      <a:r>
                        <a:rPr lang="ru-RU" sz="1100" dirty="0">
                          <a:effectLst/>
                        </a:rPr>
                        <a:t>/с</a:t>
                      </a:r>
                      <a:r>
                        <a:rPr lang="en-US" sz="1100" dirty="0">
                          <a:effectLst/>
                        </a:rPr>
                        <a:t>m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Radiation</a:t>
                      </a:r>
                      <a:r>
                        <a:rPr lang="en-US" sz="1100" baseline="0" dirty="0">
                          <a:effectLst/>
                        </a:rPr>
                        <a:t> length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en-US" sz="1100" dirty="0">
                          <a:effectLst/>
                        </a:rPr>
                        <a:t>X</a:t>
                      </a:r>
                      <a:r>
                        <a:rPr lang="ru-RU" sz="1100" baseline="-25000" dirty="0">
                          <a:effectLst/>
                        </a:rPr>
                        <a:t>0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en-US" sz="1100" dirty="0">
                          <a:effectLst/>
                        </a:rPr>
                        <a:t>g</a:t>
                      </a:r>
                      <a:r>
                        <a:rPr lang="ru-RU" sz="1100" dirty="0">
                          <a:effectLst/>
                        </a:rPr>
                        <a:t>/с</a:t>
                      </a:r>
                      <a:r>
                        <a:rPr lang="en-US" sz="1100" dirty="0">
                          <a:effectLst/>
                        </a:rPr>
                        <a:t>m</a:t>
                      </a:r>
                      <a:r>
                        <a:rPr lang="ru-RU" sz="1100" baseline="300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 minimum energy  of ionization</a:t>
                      </a:r>
                      <a:r>
                        <a:rPr lang="ru-RU" sz="1100" dirty="0">
                          <a:effectLst/>
                        </a:rPr>
                        <a:t>, М</a:t>
                      </a:r>
                      <a:r>
                        <a:rPr lang="en-US" sz="1100" dirty="0">
                          <a:effectLst/>
                        </a:rPr>
                        <a:t>eV</a:t>
                      </a:r>
                      <a:r>
                        <a:rPr lang="ru-RU" sz="1100" dirty="0">
                          <a:effectLst/>
                        </a:rPr>
                        <a:t>·с</a:t>
                      </a:r>
                      <a:r>
                        <a:rPr lang="en-US" sz="1100" dirty="0">
                          <a:effectLst/>
                        </a:rPr>
                        <a:t>m</a:t>
                      </a:r>
                      <a:r>
                        <a:rPr lang="ru-RU" sz="1100" baseline="30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g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Termocodactivity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en-US" sz="1100" dirty="0">
                          <a:effectLst/>
                        </a:rPr>
                        <a:t>J</a:t>
                      </a:r>
                      <a:r>
                        <a:rPr lang="ru-RU" sz="1100" dirty="0">
                          <a:effectLst/>
                        </a:rPr>
                        <a:t>/</a:t>
                      </a:r>
                      <a:r>
                        <a:rPr lang="en-US" sz="1100" dirty="0" err="1">
                          <a:effectLst/>
                        </a:rPr>
                        <a:t>mol</a:t>
                      </a:r>
                      <a:r>
                        <a:rPr lang="ru-RU" sz="1100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</a:t>
                      </a:r>
                      <a:r>
                        <a:rPr lang="en-US" sz="1100" baseline="0" dirty="0">
                          <a:effectLst/>
                        </a:rPr>
                        <a:t> energy loss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baseline="-25000" dirty="0" err="1">
                          <a:effectLst/>
                        </a:rPr>
                        <a:t>max</a:t>
                      </a:r>
                      <a:r>
                        <a:rPr lang="ru-RU" sz="1100" dirty="0">
                          <a:effectLst/>
                        </a:rPr>
                        <a:t>, М</a:t>
                      </a:r>
                      <a:r>
                        <a:rPr lang="en-US" sz="1100" dirty="0">
                          <a:effectLst/>
                        </a:rPr>
                        <a:t>eV</a:t>
                      </a:r>
                      <a:r>
                        <a:rPr lang="ru-RU" sz="1100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Max.</a:t>
                      </a:r>
                      <a:r>
                        <a:rPr lang="en-US" sz="1100" baseline="0" dirty="0">
                          <a:effectLst/>
                        </a:rPr>
                        <a:t> momentum variation</a:t>
                      </a:r>
                      <a:r>
                        <a:rPr lang="ru-RU" sz="1100" dirty="0">
                          <a:effectLst/>
                          <a:sym typeface="Symbol" panose="05050102010706020507" pitchFamily="18" charset="2"/>
                        </a:rPr>
                        <a:t></a:t>
                      </a:r>
                      <a:r>
                        <a:rPr lang="en-US" sz="1100" dirty="0">
                          <a:effectLst/>
                        </a:rPr>
                        <a:t>p</a:t>
                      </a:r>
                      <a:r>
                        <a:rPr lang="ru-RU" sz="1100" dirty="0">
                          <a:effectLst/>
                        </a:rPr>
                        <a:t>/</a:t>
                      </a:r>
                      <a:r>
                        <a:rPr lang="en-US" sz="1100" dirty="0" err="1">
                          <a:effectLst/>
                        </a:rPr>
                        <a:t>p</a:t>
                      </a:r>
                      <a:r>
                        <a:rPr lang="en-US" sz="1100" baseline="-25000" dirty="0" err="1">
                          <a:effectLst/>
                        </a:rPr>
                        <a:t>max</a:t>
                      </a:r>
                      <a:r>
                        <a:rPr lang="ru-RU" sz="1100" dirty="0">
                          <a:effectLst/>
                        </a:rPr>
                        <a:t>, 10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Scattering</a:t>
                      </a:r>
                      <a:r>
                        <a:rPr lang="en-US" sz="1100" baseline="0" dirty="0">
                          <a:effectLst/>
                        </a:rPr>
                        <a:t> angle</a:t>
                      </a:r>
                      <a:r>
                        <a:rPr lang="ru-RU" sz="1100" dirty="0">
                          <a:effectLst/>
                        </a:rPr>
                        <a:t>, &lt;</a:t>
                      </a:r>
                      <a:r>
                        <a:rPr lang="en-US" sz="1100" dirty="0">
                          <a:effectLst/>
                          <a:sym typeface="Symbol" panose="05050102010706020507" pitchFamily="18" charset="2"/>
                        </a:rPr>
                        <a:t></a:t>
                      </a:r>
                      <a:r>
                        <a:rPr lang="en-US" sz="1100" baseline="-25000" dirty="0">
                          <a:effectLst/>
                        </a:rPr>
                        <a:t>scat</a:t>
                      </a:r>
                      <a:r>
                        <a:rPr lang="ru-RU" sz="1100" dirty="0">
                          <a:effectLst/>
                        </a:rPr>
                        <a:t>&gt;</a:t>
                      </a:r>
                      <a:r>
                        <a:rPr lang="en-US" sz="1100" baseline="-25000" dirty="0">
                          <a:effectLst/>
                        </a:rPr>
                        <a:t>max</a:t>
                      </a:r>
                      <a:r>
                        <a:rPr lang="ru-RU" sz="1100" baseline="-25000" dirty="0">
                          <a:effectLst/>
                        </a:rPr>
                        <a:t>, </a:t>
                      </a:r>
                      <a:r>
                        <a:rPr lang="en-US" sz="1100" baseline="-25000" dirty="0" err="1">
                          <a:effectLst/>
                        </a:rPr>
                        <a:t>mkrad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Probability</a:t>
                      </a:r>
                      <a:r>
                        <a:rPr lang="en-US" sz="1100" baseline="0" dirty="0">
                          <a:effectLst/>
                        </a:rPr>
                        <a:t> of nuclear reaction </a:t>
                      </a:r>
                      <a:r>
                        <a:rPr lang="en-US" sz="1100" dirty="0" err="1">
                          <a:effectLst/>
                        </a:rPr>
                        <a:t>W</a:t>
                      </a:r>
                      <a:r>
                        <a:rPr lang="en-US" sz="1100" baseline="-25000" dirty="0" err="1">
                          <a:effectLst/>
                        </a:rPr>
                        <a:t>int</a:t>
                      </a:r>
                      <a:r>
                        <a:rPr lang="en-US" sz="1100" dirty="0">
                          <a:effectLst/>
                        </a:rPr>
                        <a:t>, </a:t>
                      </a:r>
                      <a:r>
                        <a:rPr lang="ru-RU" sz="1100" dirty="0">
                          <a:effectLst/>
                        </a:rPr>
                        <a:t>10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3503634116"/>
                  </a:ext>
                </a:extLst>
              </a:tr>
              <a:tr h="4679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124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183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1.742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24.27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186.5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8046645"/>
                  </a:ext>
                </a:extLst>
              </a:tr>
              <a:tr h="467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42.7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0.48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1.753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8457897"/>
                  </a:ext>
                </a:extLst>
              </a:tr>
            </a:tbl>
          </a:graphicData>
        </a:graphic>
      </p:graphicFrame>
      <p:sp>
        <p:nvSpPr>
          <p:cNvPr id="8198" name="Rectangle 1"/>
          <p:cNvSpPr>
            <a:spLocks noChangeArrowheads="1"/>
          </p:cNvSpPr>
          <p:nvPr/>
        </p:nvSpPr>
        <p:spPr bwMode="auto">
          <a:xfrm>
            <a:off x="468313" y="644525"/>
            <a:ext cx="26193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3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9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70175"/>
            <a:ext cx="56896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Прямоугольник 3"/>
          <p:cNvSpPr>
            <a:spLocks noChangeArrowheads="1"/>
          </p:cNvSpPr>
          <p:nvPr/>
        </p:nvSpPr>
        <p:spPr bwMode="auto">
          <a:xfrm>
            <a:off x="5832002" y="1130539"/>
            <a:ext cx="31683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Тестирование систем М</a:t>
            </a:r>
            <a:r>
              <a:rPr lang="en-US" altLang="ru-RU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PD</a:t>
            </a:r>
          </a:p>
          <a:p>
            <a:pPr marL="342900" indent="-342900" algn="ctr">
              <a:spcBef>
                <a:spcPct val="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Ускорение ионов до энергии эксперимента </a:t>
            </a:r>
            <a:r>
              <a:rPr lang="en-US" altLang="ru-RU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BM@N</a:t>
            </a:r>
          </a:p>
        </p:txBody>
      </p:sp>
      <p:sp>
        <p:nvSpPr>
          <p:cNvPr id="8201" name="Прямоугольник 4"/>
          <p:cNvSpPr>
            <a:spLocks noChangeArrowheads="1"/>
          </p:cNvSpPr>
          <p:nvPr/>
        </p:nvSpPr>
        <p:spPr bwMode="auto">
          <a:xfrm>
            <a:off x="5796136" y="2877855"/>
            <a:ext cx="324008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=8.144mm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hits=27.875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Npart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=2000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Nmax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=20000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Nturn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=17933 F=3.125kHz</a:t>
            </a:r>
            <a:endParaRPr lang="ru-RU" alt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02" name="Прямоугольник 5"/>
          <p:cNvSpPr>
            <a:spLocks noChangeArrowheads="1"/>
          </p:cNvSpPr>
          <p:nvPr/>
        </p:nvSpPr>
        <p:spPr bwMode="auto">
          <a:xfrm>
            <a:off x="33338" y="4106863"/>
            <a:ext cx="8656637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wire target is placed  on distance 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from beam axis, all nucleus are loosed at chamber aperture due to momentum spread.</a:t>
            </a:r>
            <a:endParaRPr lang="ru-RU" altLang="ru-RU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203" name="Рисун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4795838"/>
            <a:ext cx="61880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Прямоугольник 6"/>
          <p:cNvSpPr>
            <a:spLocks noChangeArrowheads="1"/>
          </p:cNvSpPr>
          <p:nvPr/>
        </p:nvSpPr>
        <p:spPr bwMode="auto">
          <a:xfrm>
            <a:off x="6011863" y="4983163"/>
            <a:ext cx="3097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=4.072mm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Npart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=2000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Nmax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=20000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Nlost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=2000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Nturn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=10632 hits=29.686 F=5.6kHz</a:t>
            </a: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7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95525" y="857250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0863"/>
          </a:xfrm>
        </p:spPr>
        <p:txBody>
          <a:bodyPr/>
          <a:lstStyle/>
          <a:p>
            <a:r>
              <a:rPr lang="ru-RU" altLang="ru-RU" sz="1800" dirty="0">
                <a:solidFill>
                  <a:schemeClr val="bg1"/>
                </a:solidFill>
              </a:rPr>
              <a:t>Изготовление Магнитная система</a:t>
            </a: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69863" y="5619750"/>
            <a:ext cx="4699000" cy="357188"/>
          </a:xfrm>
        </p:spPr>
        <p:txBody>
          <a:bodyPr/>
          <a:lstStyle/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>
              <a:defRPr/>
            </a:pPr>
            <a:r>
              <a:rPr lang="en-US" sz="750" dirty="0">
                <a:solidFill>
                  <a:schemeClr val="bg1"/>
                </a:solidFill>
              </a:rPr>
              <a:t>NICA, </a:t>
            </a:r>
            <a:r>
              <a:rPr lang="ru-RU" sz="75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26629" name="Номер слайда 4"/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273E2B-6075-4C44-8EF6-15203AB918E8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26630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22955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908050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6473825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27000" y="1522413"/>
          <a:ext cx="3076847" cy="2105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7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Title</a:t>
                      </a:r>
                      <a:endParaRPr lang="ru-RU" sz="1100" b="1" dirty="0"/>
                    </a:p>
                  </a:txBody>
                  <a:tcPr marL="68594" marR="68594" marT="34258" marB="342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Nes</a:t>
                      </a:r>
                      <a:r>
                        <a:rPr lang="en-US" sz="1100" b="1" dirty="0"/>
                        <a:t>.</a:t>
                      </a:r>
                      <a:endParaRPr lang="ru-RU" sz="1100" b="1" dirty="0"/>
                    </a:p>
                  </a:txBody>
                  <a:tcPr marL="68594" marR="68594" marT="34258" marB="342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Fin.</a:t>
                      </a:r>
                      <a:endParaRPr lang="ru-RU" sz="1100" b="1" dirty="0"/>
                    </a:p>
                  </a:txBody>
                  <a:tcPr marL="68594" marR="68594" marT="34258" marB="342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594">
                <a:tc>
                  <a:txBody>
                    <a:bodyPr/>
                    <a:lstStyle/>
                    <a:p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2×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/>
                        <a:t>Dipole units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80</a:t>
                      </a:r>
                      <a:r>
                        <a:rPr lang="en-US" sz="1100" b="1" dirty="0"/>
                        <a:t>+1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84</a:t>
                      </a:r>
                    </a:p>
                  </a:txBody>
                  <a:tcPr marL="68594" marR="68594" marT="34258" marB="3425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594">
                <a:tc>
                  <a:txBody>
                    <a:bodyPr/>
                    <a:lstStyle/>
                    <a:p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2×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Quadrupole units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46</a:t>
                      </a:r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46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749">
                <a:tc>
                  <a:txBody>
                    <a:bodyPr/>
                    <a:lstStyle/>
                    <a:p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Quadrupole units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94" marR="68594" marT="34258" marB="3425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BI vertical 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</a:t>
                      </a:r>
                      <a:r>
                        <a:rPr lang="ru-RU" sz="1100" b="1" dirty="0"/>
                        <a:t> </a:t>
                      </a:r>
                      <a:r>
                        <a:rPr lang="en-US" sz="1100" b="1" dirty="0"/>
                        <a:t>dipole units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94" marR="68594" marT="34258" marB="3425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BI vertical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2×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/>
                        <a:t>dipole units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94" marR="68594" marT="34258" marB="3425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749">
                <a:tc>
                  <a:txBody>
                    <a:bodyPr/>
                    <a:lstStyle/>
                    <a:p>
                      <a:r>
                        <a:rPr lang="en-US" sz="1100" b="1" dirty="0"/>
                        <a:t>Final focusing quadrupoles</a:t>
                      </a:r>
                      <a:endParaRPr lang="ru-RU" sz="1100" b="1" dirty="0"/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94" marR="68594" marT="34258" marB="342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94" marR="68594" marT="34258" marB="3425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67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7416800" y="5645150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ED0A63-B7C7-42C0-8F08-340AA45F4F65}" type="slidenum">
              <a:rPr lang="ru-RU" altLang="ru-RU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pic>
        <p:nvPicPr>
          <p:cNvPr id="2667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7"/>
          <a:stretch>
            <a:fillRect/>
          </a:stretch>
        </p:blipFill>
        <p:spPr bwMode="auto">
          <a:xfrm>
            <a:off x="5867400" y="1446213"/>
            <a:ext cx="319405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6412"/>
          <a:stretch>
            <a:fillRect/>
          </a:stretch>
        </p:blipFill>
        <p:spPr bwMode="auto">
          <a:xfrm>
            <a:off x="3395663" y="1522413"/>
            <a:ext cx="20034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8" name="Рисунок 17" descr="Изображение выглядит как старый, двигатель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b="11510"/>
          <a:stretch>
            <a:fillRect/>
          </a:stretch>
        </p:blipFill>
        <p:spPr bwMode="auto">
          <a:xfrm>
            <a:off x="201613" y="3723554"/>
            <a:ext cx="2376488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9" name="Рисунок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0268" r="15372" b="32935"/>
          <a:stretch>
            <a:fillRect/>
          </a:stretch>
        </p:blipFill>
        <p:spPr bwMode="auto">
          <a:xfrm>
            <a:off x="2911476" y="3901676"/>
            <a:ext cx="22415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80" name="TextBox 21"/>
          <p:cNvSpPr txBox="1">
            <a:spLocks noChangeArrowheads="1"/>
          </p:cNvSpPr>
          <p:nvPr/>
        </p:nvSpPr>
        <p:spPr bwMode="auto">
          <a:xfrm>
            <a:off x="408783" y="5806446"/>
            <a:ext cx="180816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</a:rPr>
              <a:t>Линза финального фокуса</a:t>
            </a:r>
          </a:p>
        </p:txBody>
      </p:sp>
      <p:sp>
        <p:nvSpPr>
          <p:cNvPr id="26681" name="TextBox 22"/>
          <p:cNvSpPr txBox="1">
            <a:spLocks noChangeArrowheads="1"/>
          </p:cNvSpPr>
          <p:nvPr/>
        </p:nvSpPr>
        <p:spPr bwMode="auto">
          <a:xfrm>
            <a:off x="3155157" y="5747048"/>
            <a:ext cx="180816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</a:rPr>
              <a:t>вертикальный дипольный магнит</a:t>
            </a:r>
          </a:p>
        </p:txBody>
      </p:sp>
      <p:sp>
        <p:nvSpPr>
          <p:cNvPr id="26682" name="TextBox 23"/>
          <p:cNvSpPr txBox="1">
            <a:spLocks noChangeArrowheads="1"/>
          </p:cNvSpPr>
          <p:nvPr/>
        </p:nvSpPr>
        <p:spPr bwMode="auto">
          <a:xfrm>
            <a:off x="3492500" y="3090863"/>
            <a:ext cx="18097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</a:rPr>
              <a:t>Модуль блока линз</a:t>
            </a:r>
            <a:endParaRPr lang="en-US" altLang="ru-RU" sz="1200" b="1" dirty="0">
              <a:latin typeface="Arial" panose="020B0604020202020204" pitchFamily="34" charset="0"/>
            </a:endParaRPr>
          </a:p>
        </p:txBody>
      </p:sp>
      <p:sp>
        <p:nvSpPr>
          <p:cNvPr id="26683" name="TextBox 24"/>
          <p:cNvSpPr txBox="1">
            <a:spLocks noChangeArrowheads="1"/>
          </p:cNvSpPr>
          <p:nvPr/>
        </p:nvSpPr>
        <p:spPr bwMode="auto">
          <a:xfrm>
            <a:off x="6475413" y="4168775"/>
            <a:ext cx="180975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4х </a:t>
            </a:r>
            <a:r>
              <a:rPr lang="en-US" altLang="ru-RU" sz="1200" b="1">
                <a:latin typeface="Arial" panose="020B0604020202020204" pitchFamily="34" charset="0"/>
              </a:rPr>
              <a:t>Quadrupole units</a:t>
            </a:r>
          </a:p>
        </p:txBody>
      </p:sp>
      <p:pic>
        <p:nvPicPr>
          <p:cNvPr id="26684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3852863"/>
            <a:ext cx="34925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812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D4875D-A58B-4F83-B6BF-0F35A615E75B}"/>
              </a:ext>
            </a:extLst>
          </p:cNvPr>
          <p:cNvSpPr/>
          <p:nvPr/>
        </p:nvSpPr>
        <p:spPr>
          <a:xfrm>
            <a:off x="2330743" y="179274"/>
            <a:ext cx="6849126" cy="578324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309" y="225978"/>
            <a:ext cx="9144000" cy="55076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Монтаж элементов МКС </a:t>
            </a:r>
            <a:r>
              <a:rPr lang="ru-RU" sz="1800" dirty="0" err="1">
                <a:solidFill>
                  <a:schemeClr val="bg1"/>
                </a:solidFill>
              </a:rPr>
              <a:t>Коллайдера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9FF83F7-AF0A-4857-AC35-08C82CAA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188640" y="5357901"/>
            <a:ext cx="5616624" cy="378347"/>
          </a:xfrm>
        </p:spPr>
        <p:txBody>
          <a:bodyPr/>
          <a:lstStyle/>
          <a:p>
            <a:pPr algn="l"/>
            <a:r>
              <a:rPr lang="ru-RU" sz="75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/>
            <a:r>
              <a:rPr lang="en-US" sz="750" dirty="0">
                <a:solidFill>
                  <a:schemeClr val="bg1"/>
                </a:solidFill>
              </a:rPr>
              <a:t>NICA, </a:t>
            </a:r>
            <a:r>
              <a:rPr lang="ru-RU" sz="75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lvl="0">
              <a:defRPr/>
            </a:pPr>
            <a:r>
              <a:rPr lang="ru-RU" sz="750" dirty="0">
                <a:solidFill>
                  <a:schemeClr val="bg1"/>
                </a:solidFill>
              </a:rPr>
              <a:t>Галимов А.Р., </a:t>
            </a:r>
            <a:r>
              <a:rPr lang="ru-RU" sz="1400" dirty="0" err="1">
                <a:solidFill>
                  <a:schemeClr val="bg1"/>
                </a:solidFill>
              </a:rPr>
              <a:t>ОИЯИ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криогенные линии</a:t>
            </a:r>
          </a:p>
          <a:p>
            <a:pPr lvl="0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арка-ИЯФ, поставка-сентябрь, </a:t>
            </a:r>
          </a:p>
          <a:p>
            <a:pPr lvl="0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монтаж-ноябрь 2024 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02999F9-BF6F-47DA-B35C-DFCCC0D34B6D}"/>
              </a:ext>
            </a:extLst>
          </p:cNvPr>
          <p:cNvSpPr txBox="1">
            <a:spLocks/>
          </p:cNvSpPr>
          <p:nvPr/>
        </p:nvSpPr>
        <p:spPr>
          <a:xfrm>
            <a:off x="7380312" y="5633845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900">
                <a:solidFill>
                  <a:schemeClr val="bg1"/>
                </a:solidFill>
              </a:rPr>
              <a:pPr/>
              <a:t>3</a:t>
            </a:fld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D37347-10CA-4DEE-A6F3-B3430714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" y="176129"/>
            <a:ext cx="2294874" cy="578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22D555-A969-49DB-9D9F-590333755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68" y="171814"/>
            <a:ext cx="718644" cy="47578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753FC4-2FCE-4E97-9EC2-19B0B5164FBB}"/>
              </a:ext>
            </a:extLst>
          </p:cNvPr>
          <p:cNvSpPr/>
          <p:nvPr/>
        </p:nvSpPr>
        <p:spPr>
          <a:xfrm>
            <a:off x="0" y="6583322"/>
            <a:ext cx="9144000" cy="263095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ECDFF13-18DE-4362-8003-159C52B4E9BC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929678"/>
          <a:ext cx="3528392" cy="4351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758481530"/>
                    </a:ext>
                  </a:extLst>
                </a:gridCol>
                <a:gridCol w="833687">
                  <a:extLst>
                    <a:ext uri="{9D8B030D-6E8A-4147-A177-3AD203B41FA5}">
                      <a16:colId xmlns:a16="http://schemas.microsoft.com/office/drawing/2014/main" val="4019694698"/>
                    </a:ext>
                  </a:extLst>
                </a:gridCol>
                <a:gridCol w="678481">
                  <a:extLst>
                    <a:ext uri="{9D8B030D-6E8A-4147-A177-3AD203B41FA5}">
                      <a16:colId xmlns:a16="http://schemas.microsoft.com/office/drawing/2014/main" val="2251458198"/>
                    </a:ext>
                  </a:extLst>
                </a:gridCol>
              </a:tblGrid>
              <a:tr h="22730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Наименование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Требуется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Готово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0676163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r>
                        <a:rPr lang="ru-RU" sz="1100" b="1" dirty="0"/>
                        <a:t>Модуль дипольный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84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3516263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r>
                        <a:rPr lang="ru-RU" sz="1100" b="1" dirty="0"/>
                        <a:t>Модуль квадрупольный</a:t>
                      </a:r>
                      <a:r>
                        <a:rPr lang="en-US" sz="1100" b="1" dirty="0"/>
                        <a:t> (</a:t>
                      </a:r>
                      <a:r>
                        <a:rPr lang="ru-RU" sz="1100" b="1" dirty="0"/>
                        <a:t>регулярный период)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3073483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r>
                        <a:rPr lang="ru-RU" sz="1100" b="1" dirty="0"/>
                        <a:t>Модуль блока линз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03666024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r>
                        <a:rPr lang="ru-RU" sz="1100" b="1" dirty="0"/>
                        <a:t>Модуль магнита сведения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4058276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Модуль магнита сведения 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0055619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r>
                        <a:rPr lang="ru-RU" sz="1100" b="1" dirty="0"/>
                        <a:t>Модуль линзы ФФ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3280076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Байпас (прямой)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03138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Переходный модуль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5786761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/>
                        <a:t>Токовводные</a:t>
                      </a:r>
                      <a:r>
                        <a:rPr lang="ru-RU" sz="1100" b="1" dirty="0"/>
                        <a:t> криостаты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1898413"/>
                  </a:ext>
                </a:extLst>
              </a:tr>
              <a:tr h="388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Модуль ввода криогенного</a:t>
                      </a:r>
                      <a:r>
                        <a:rPr lang="ru-RU" sz="1100" b="1" baseline="0" dirty="0"/>
                        <a:t> криостата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5003410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Транспортировочные линии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6502792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Измерительный модуль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59338477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Модуль с </a:t>
                      </a:r>
                      <a:r>
                        <a:rPr lang="en-US" sz="1100" b="1" dirty="0"/>
                        <a:t>Y-</a:t>
                      </a:r>
                      <a:r>
                        <a:rPr lang="ru-RU" sz="1100" b="1" dirty="0"/>
                        <a:t>камерой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1737870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Модуль «пустышка»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2907803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Модуль с </a:t>
                      </a:r>
                      <a:r>
                        <a:rPr lang="ru-RU" sz="1100" b="1" dirty="0" err="1"/>
                        <a:t>септум</a:t>
                      </a:r>
                      <a:r>
                        <a:rPr lang="ru-RU" sz="1100" b="1" dirty="0"/>
                        <a:t> магнитом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1319884"/>
                  </a:ext>
                </a:extLst>
              </a:tr>
              <a:tr h="227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Модуль с </a:t>
                      </a:r>
                      <a:r>
                        <a:rPr lang="ru-RU" sz="1100" b="1" dirty="0" err="1"/>
                        <a:t>кикерами</a:t>
                      </a:r>
                      <a:endParaRPr lang="ru-RU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8990143"/>
                  </a:ext>
                </a:extLst>
              </a:tr>
            </a:tbl>
          </a:graphicData>
        </a:graphic>
      </p:graphicFrame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56AF0911-BC24-4D0F-ABFC-8FBC6F99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6566115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CB1FD34-467D-4837-BAA7-8DA57599E3CC}"/>
              </a:ext>
            </a:extLst>
          </p:cNvPr>
          <p:cNvSpPr txBox="1">
            <a:spLocks/>
          </p:cNvSpPr>
          <p:nvPr/>
        </p:nvSpPr>
        <p:spPr>
          <a:xfrm>
            <a:off x="0" y="880354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A81247-7BD5-48F7-B1B3-617F4B1D1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9"/>
          <a:stretch/>
        </p:blipFill>
        <p:spPr>
          <a:xfrm>
            <a:off x="4211960" y="880354"/>
            <a:ext cx="1711381" cy="15013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96866" y="877037"/>
            <a:ext cx="314517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магнита сведения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обмотки изготовлены, 500А источник с большим напряжением,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ЭЛМ Инвертор-сентябрь 2024 г.</a:t>
            </a:r>
          </a:p>
          <a:p>
            <a:pPr lvl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измерения с этим источником.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9469" y="3498420"/>
            <a:ext cx="511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Байпасы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изготовлены  кожуха 40, связи -25 , 9 собрано на кольце,</a:t>
            </a:r>
          </a:p>
          <a:p>
            <a:pPr lvl="0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Переходный модуль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криостат в Атоме, чертежи на связи-выданы, на  приспособления не выданы.</a:t>
            </a:r>
          </a:p>
          <a:p>
            <a:pPr lvl="0">
              <a:defRPr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Тоководные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криостаты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-собраны, испытан 1</a:t>
            </a:r>
          </a:p>
          <a:p>
            <a:pPr lvl="0"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вентили)</a:t>
            </a:r>
          </a:p>
          <a:p>
            <a:pPr lvl="0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ввода криогенного криостата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азотных  изготовлены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гелиевых начато изготовление, заказ с средины марта ЛФВЭ</a:t>
            </a:r>
          </a:p>
          <a:p>
            <a:pPr lvl="0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с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-камерами,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комплектующие есть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7408" y="2679348"/>
            <a:ext cx="5233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Линзы финального фокуса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12-изготовлены и испытаны, смонтированы в криостаты, 1 линза проблемы с а3 гармоникой.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309" y="59434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Западная арка- договор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Криосервис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изготовление -15 ноября, монтаж -31 декабря 2024.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bg1"/>
                </a:solidFill>
              </a:rPr>
              <a:t>, ЛФВЭ, УО, г. Дубна</a:t>
            </a:r>
          </a:p>
        </p:txBody>
      </p:sp>
    </p:spTree>
    <p:extLst>
      <p:ext uri="{BB962C8B-B14F-4D97-AF65-F5344CB8AC3E}">
        <p14:creationId xmlns:p14="http://schemas.microsoft.com/office/powerpoint/2010/main" val="45703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271B25-60D5-4599-8AA5-37B405B2A3EC}"/>
              </a:ext>
            </a:extLst>
          </p:cNvPr>
          <p:cNvSpPr/>
          <p:nvPr/>
        </p:nvSpPr>
        <p:spPr>
          <a:xfrm>
            <a:off x="0" y="-26359"/>
            <a:ext cx="9144000" cy="578324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                                                    </a:t>
            </a:r>
            <a:r>
              <a:rPr lang="ru-RU" dirty="0">
                <a:solidFill>
                  <a:schemeClr val="bg1"/>
                </a:solidFill>
              </a:rPr>
              <a:t>                               Западная (</a:t>
            </a:r>
            <a:r>
              <a:rPr lang="en-US" dirty="0">
                <a:solidFill>
                  <a:schemeClr val="bg1"/>
                </a:solidFill>
              </a:rPr>
              <a:t>W) </a:t>
            </a:r>
            <a:r>
              <a:rPr lang="ru-RU" dirty="0">
                <a:solidFill>
                  <a:schemeClr val="bg1"/>
                </a:solidFill>
              </a:rPr>
              <a:t>часть </a:t>
            </a:r>
            <a:r>
              <a:rPr lang="ru-RU" dirty="0" err="1">
                <a:solidFill>
                  <a:schemeClr val="bg1"/>
                </a:solidFill>
              </a:rPr>
              <a:t>Коллайдера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037264E-54CA-492F-98C0-AD61273B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7" y="566360"/>
            <a:ext cx="4450924" cy="3923567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9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дипольных (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модулей смонтированы, вывешены и предварительно выставлены;</a:t>
            </a:r>
          </a:p>
          <a:p>
            <a:pPr>
              <a:spcAft>
                <a:spcPts val="9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переделка 4-х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2-х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модулей для систем инжекции;</a:t>
            </a:r>
          </a:p>
          <a:p>
            <a:pPr>
              <a:spcAft>
                <a:spcPts val="9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квадрупольных модуля (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смонтированы, вывешены и предварительно выставлены;</a:t>
            </a:r>
          </a:p>
          <a:p>
            <a:pPr>
              <a:spcAft>
                <a:spcPts val="900"/>
              </a:spcAft>
            </a:pP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работы по соединению токовых коммуникаций между дипольными магнитами</a:t>
            </a:r>
          </a:p>
          <a:p>
            <a:pPr>
              <a:spcAft>
                <a:spcPts val="9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имеющиеся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 ведется монтаж вакуумного оборудования изоляционного объема;</a:t>
            </a:r>
          </a:p>
          <a:p>
            <a:pPr>
              <a:spcAft>
                <a:spcPts val="9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готовится оборудование для сборки постав высоковакуумной откачки, после чего можно будет начать стыковать пучковые камеры. </a:t>
            </a:r>
          </a:p>
          <a:p>
            <a:pPr>
              <a:spcAft>
                <a:spcPts val="900"/>
              </a:spcAft>
            </a:pP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работ по монтажу системы инжекции-28 февраля 2025 г., начало крио-магнитных испытаний – март 2025 г.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70FDB968-CC3D-443F-84F5-A430107F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5645349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8D382C-C7B2-4997-ADE6-5C6BABE766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8433"/>
          <a:stretch/>
        </p:blipFill>
        <p:spPr>
          <a:xfrm>
            <a:off x="70887" y="4656965"/>
            <a:ext cx="1692963" cy="14499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1E31D79-016B-40A5-AB08-CB0994FED8F1}"/>
              </a:ext>
            </a:extLst>
          </p:cNvPr>
          <p:cNvSpPr txBox="1">
            <a:spLocks/>
          </p:cNvSpPr>
          <p:nvPr/>
        </p:nvSpPr>
        <p:spPr>
          <a:xfrm>
            <a:off x="0" y="880354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3425" y="40716"/>
            <a:ext cx="380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Восточная (Е) часть </a:t>
            </a:r>
            <a:r>
              <a:rPr lang="ru-RU" dirty="0" err="1">
                <a:solidFill>
                  <a:schemeClr val="bg1"/>
                </a:solidFill>
                <a:latin typeface="+mn-lt"/>
              </a:rPr>
              <a:t>Коллайдера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6546" y="102289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tx2"/>
                </a:solidFill>
                <a:latin typeface="+mn-lt"/>
              </a:rPr>
              <a:t>40 </a:t>
            </a:r>
            <a:r>
              <a:rPr lang="en-US" sz="1400" b="1" dirty="0">
                <a:solidFill>
                  <a:schemeClr val="tx2"/>
                </a:solidFill>
                <a:latin typeface="+mn-lt"/>
              </a:rPr>
              <a:t>D </a:t>
            </a:r>
            <a:r>
              <a:rPr lang="ru-RU" sz="1400" b="1" dirty="0">
                <a:solidFill>
                  <a:schemeClr val="tx2"/>
                </a:solidFill>
                <a:latin typeface="+mn-lt"/>
              </a:rPr>
              <a:t>модулей смонтированы, вывешены и предварительно выставлены;</a:t>
            </a:r>
          </a:p>
          <a:p>
            <a:pPr>
              <a:spcAft>
                <a:spcPts val="1200"/>
              </a:spcAft>
            </a:pPr>
            <a:endParaRPr lang="ru-RU" sz="1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6198" y="6271285"/>
            <a:ext cx="4326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Криогенно-токовые коммуникации –выполнено около 10% работ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704152" y="653289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4" r="8664" b="35301"/>
          <a:stretch>
            <a:fillRect/>
          </a:stretch>
        </p:blipFill>
        <p:spPr bwMode="auto">
          <a:xfrm>
            <a:off x="1860615" y="4660787"/>
            <a:ext cx="3423543" cy="14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1322" y="3223063"/>
            <a:ext cx="2737208" cy="20529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99992" y="1530383"/>
            <a:ext cx="4658554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квадрупольных модуля (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смонтированы, вывешены и предварительно выставлены;</a:t>
            </a:r>
          </a:p>
          <a:p>
            <a:pPr>
              <a:spcAft>
                <a:spcPts val="900"/>
              </a:spcAft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927" y="19983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работ по  монтажу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МКС арки 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декабрь 2024 года, </a:t>
            </a: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криомагнитных испытаний – начало января 2025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95777" y="61269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сеанс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коллайдера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января- май 2025 г. </a:t>
            </a:r>
          </a:p>
        </p:txBody>
      </p:sp>
    </p:spTree>
    <p:extLst>
      <p:ext uri="{BB962C8B-B14F-4D97-AF65-F5344CB8AC3E}">
        <p14:creationId xmlns:p14="http://schemas.microsoft.com/office/powerpoint/2010/main" val="281898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30738" name="JINR_logo_alpha.png" descr="JINR_logo_alph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9" name="NICA_logo_alpha.png" descr="NICA_logo_alph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30724" name="Номер слайда 4"/>
          <p:cNvSpPr>
            <a:spLocks noGrp="1"/>
          </p:cNvSpPr>
          <p:nvPr>
            <p:ph type="sldNum" sz="quarter" idx="14"/>
          </p:nvPr>
        </p:nvSpPr>
        <p:spPr bwMode="auto">
          <a:xfrm>
            <a:off x="8810625" y="6610350"/>
            <a:ext cx="381000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450717-CEF9-489D-9F5D-803A03701F55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A9603B86-E51C-4818-882F-3768A646761A}"/>
              </a:ext>
            </a:extLst>
          </p:cNvPr>
          <p:cNvSpPr txBox="1">
            <a:spLocks/>
          </p:cNvSpPr>
          <p:nvPr/>
        </p:nvSpPr>
        <p:spPr bwMode="auto">
          <a:xfrm>
            <a:off x="44450" y="0"/>
            <a:ext cx="863200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Источники питания магнитов</a:t>
            </a:r>
          </a:p>
        </p:txBody>
      </p:sp>
      <p:sp>
        <p:nvSpPr>
          <p:cNvPr id="30726" name="Заголовок 1"/>
          <p:cNvSpPr txBox="1">
            <a:spLocks/>
          </p:cNvSpPr>
          <p:nvPr/>
        </p:nvSpPr>
        <p:spPr bwMode="auto">
          <a:xfrm>
            <a:off x="-65435" y="4985718"/>
            <a:ext cx="4365626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68 </a:t>
            </a:r>
            <a:r>
              <a:rPr lang="ru-RU" altLang="ru-RU" sz="1800" b="1" dirty="0">
                <a:solidFill>
                  <a:srgbClr val="002060"/>
                </a:solidFill>
              </a:rPr>
              <a:t>дополнительных источников  питания(10В х 300А)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6491334-83E1-498B-B918-276E0EA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327" y="1979659"/>
            <a:ext cx="3838575" cy="282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8" name="Заголовок 1"/>
          <p:cNvSpPr txBox="1">
            <a:spLocks/>
          </p:cNvSpPr>
          <p:nvPr/>
        </p:nvSpPr>
        <p:spPr bwMode="auto">
          <a:xfrm>
            <a:off x="5028891" y="930801"/>
            <a:ext cx="39814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12 </a:t>
            </a:r>
            <a:r>
              <a:rPr lang="ru-RU" altLang="ru-RU" sz="1800" b="1" dirty="0">
                <a:solidFill>
                  <a:srgbClr val="002060"/>
                </a:solidFill>
              </a:rPr>
              <a:t>ключей эвакуации энергии сконструированы и протестированы</a:t>
            </a:r>
          </a:p>
        </p:txBody>
      </p:sp>
      <p:sp>
        <p:nvSpPr>
          <p:cNvPr id="30729" name="Заголовок 1"/>
          <p:cNvSpPr txBox="1">
            <a:spLocks/>
          </p:cNvSpPr>
          <p:nvPr/>
        </p:nvSpPr>
        <p:spPr bwMode="auto">
          <a:xfrm>
            <a:off x="3915668" y="4786487"/>
            <a:ext cx="49974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pic>
        <p:nvPicPr>
          <p:cNvPr id="24586" name="Picture 10">
            <a:extLst>
              <a:ext uri="{FF2B5EF4-FFF2-40B4-BE49-F238E27FC236}">
                <a16:creationId xmlns:a16="http://schemas.microsoft.com/office/drawing/2014/main" id="{DDC6749E-D42F-4868-8A21-3A9C31B5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4167" b="6250"/>
          <a:stretch>
            <a:fillRect/>
          </a:stretch>
        </p:blipFill>
        <p:spPr bwMode="auto">
          <a:xfrm>
            <a:off x="6972300" y="1679575"/>
            <a:ext cx="1654175" cy="2747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admin\Desktop\Доп_ист_10В-300А_Словакия_3_сж.jpg">
            <a:extLst>
              <a:ext uri="{FF2B5EF4-FFF2-40B4-BE49-F238E27FC236}">
                <a16:creationId xmlns:a16="http://schemas.microsoft.com/office/drawing/2014/main" id="{6945D4E0-4D39-4878-9455-A86837BE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688"/>
          <a:stretch>
            <a:fillRect/>
          </a:stretch>
        </p:blipFill>
        <p:spPr bwMode="auto">
          <a:xfrm>
            <a:off x="100013" y="5572068"/>
            <a:ext cx="1717675" cy="12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admin\Desktop\Доп_ист_10В-300А_Карско_2_сж.jpg">
            <a:extLst>
              <a:ext uri="{FF2B5EF4-FFF2-40B4-BE49-F238E27FC236}">
                <a16:creationId xmlns:a16="http://schemas.microsoft.com/office/drawing/2014/main" id="{C68E4179-57FA-408E-89C7-D11029CA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3806" y="5506532"/>
            <a:ext cx="1854200" cy="121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33" name="TextBox 2"/>
          <p:cNvSpPr txBox="1">
            <a:spLocks noChangeArrowheads="1"/>
          </p:cNvSpPr>
          <p:nvPr/>
        </p:nvSpPr>
        <p:spPr bwMode="auto">
          <a:xfrm>
            <a:off x="165100" y="521156"/>
            <a:ext cx="45395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6 источников питания изготовлены ЭЛМ Инвертор и монтируются на </a:t>
            </a:r>
            <a:r>
              <a:rPr lang="ru-RU" altLang="ru-RU" sz="1800" b="1" dirty="0" err="1">
                <a:latin typeface="Arial" panose="020B0604020202020204" pitchFamily="34" charset="0"/>
              </a:rPr>
              <a:t>коллайдере</a:t>
            </a:r>
            <a:endParaRPr lang="ru-RU" altLang="ru-RU" sz="18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Завершение ПНР с источниками питания-декабрь 2024 </a:t>
            </a:r>
            <a:r>
              <a:rPr lang="ru-RU" alt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г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0CF9E-C6CB-6664-5617-7F590440AEEC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57725" y="1662113"/>
            <a:ext cx="1776413" cy="2741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40DBD-10B3-D2A7-50BC-61F9CA61DA26}"/>
              </a:ext>
            </a:extLst>
          </p:cNvPr>
          <p:cNvPicPr/>
          <p:nvPr/>
        </p:nvPicPr>
        <p:blipFill rotWithShape="1">
          <a:blip r:embed="rId10"/>
          <a:srcRect t="9576"/>
          <a:stretch/>
        </p:blipFill>
        <p:spPr bwMode="auto">
          <a:xfrm>
            <a:off x="4684713" y="4794250"/>
            <a:ext cx="3941762" cy="165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37" name="Заголовок 1"/>
          <p:cNvSpPr txBox="1">
            <a:spLocks/>
          </p:cNvSpPr>
          <p:nvPr/>
        </p:nvSpPr>
        <p:spPr bwMode="auto">
          <a:xfrm>
            <a:off x="4348163" y="4519613"/>
            <a:ext cx="45958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dirty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Силовые линии в </a:t>
            </a:r>
            <a:r>
              <a:rPr lang="en-US" altLang="ru-RU" sz="1800" b="1" dirty="0"/>
              <a:t>17</a:t>
            </a:r>
            <a:r>
              <a:rPr lang="ru-RU" altLang="ru-RU" sz="1800" b="1" dirty="0"/>
              <a:t> корпусе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75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95736" y="251957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Станции ВЧ2 и ВЧ1 установлены на </a:t>
            </a:r>
            <a:r>
              <a:rPr lang="ru-RU" altLang="ru-RU" dirty="0" err="1">
                <a:solidFill>
                  <a:schemeClr val="bg1"/>
                </a:solidFill>
              </a:rPr>
              <a:t>коллайдере</a:t>
            </a:r>
            <a:endParaRPr lang="ru-RU" dirty="0"/>
          </a:p>
        </p:txBody>
      </p:sp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0863"/>
          </a:xfrm>
        </p:spPr>
        <p:txBody>
          <a:bodyPr/>
          <a:lstStyle/>
          <a:p>
            <a:r>
              <a:rPr lang="ru-RU" altLang="ru-RU" sz="18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69863" y="5619750"/>
            <a:ext cx="4699000" cy="357188"/>
          </a:xfrm>
        </p:spPr>
        <p:txBody>
          <a:bodyPr/>
          <a:lstStyle/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>
              <a:defRPr/>
            </a:pPr>
            <a:r>
              <a:rPr lang="en-US" sz="750" dirty="0">
                <a:solidFill>
                  <a:schemeClr val="bg1"/>
                </a:solidFill>
              </a:rPr>
              <a:t>NICA, </a:t>
            </a:r>
            <a:r>
              <a:rPr lang="ru-RU" sz="75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33797" name="Номер слайда 4"/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ADE7C9D-05E0-4065-8AAC-D72031D48033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33798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22955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566" y="244475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6443663"/>
            <a:ext cx="9144000" cy="414337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0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7410450" y="6505575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675657-32AC-4C69-AC13-2391C661DE77}" type="slidenum">
              <a:rPr lang="ru-RU" altLang="ru-RU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sp>
        <p:nvSpPr>
          <p:cNvPr id="33802" name="TextBox 27"/>
          <p:cNvSpPr txBox="1">
            <a:spLocks noChangeArrowheads="1"/>
          </p:cNvSpPr>
          <p:nvPr/>
        </p:nvSpPr>
        <p:spPr bwMode="auto">
          <a:xfrm>
            <a:off x="5636004" y="3312575"/>
            <a:ext cx="187166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</a:rPr>
              <a:t>ВЧ1 и ВЧ2 в туннеле</a:t>
            </a:r>
          </a:p>
        </p:txBody>
      </p:sp>
      <p:sp>
        <p:nvSpPr>
          <p:cNvPr id="30" name="Нижний колонтитул 3"/>
          <p:cNvSpPr txBox="1">
            <a:spLocks/>
          </p:cNvSpPr>
          <p:nvPr/>
        </p:nvSpPr>
        <p:spPr>
          <a:xfrm>
            <a:off x="0" y="5603875"/>
            <a:ext cx="4841875" cy="39687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33804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815157"/>
            <a:ext cx="3328988" cy="249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1" y="825118"/>
            <a:ext cx="3316610" cy="248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Рисунок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8" y="3357869"/>
            <a:ext cx="4141093" cy="19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63819" y="3524963"/>
            <a:ext cx="51162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Давление </a:t>
            </a:r>
            <a:r>
              <a:rPr lang="en-US" b="1" kern="150" dirty="0" err="1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Ar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 ВЧ2 составляет около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8%от давления водорода (эквивалентно двух-кратному увеличению среднего  вакуума) При установке ТМН давление аргона снижается в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4-4.5 раз (дополнительные затраты 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50 </a:t>
            </a: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ru-RU" b="1" kern="150" dirty="0" err="1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тыс</a:t>
            </a: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E</a:t>
            </a:r>
            <a:r>
              <a:rPr lang="ru-RU" b="1" kern="150" dirty="0" err="1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вро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</a:t>
            </a:r>
            <a:r>
              <a:rPr lang="ru-RU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на один резонатор)</a:t>
            </a:r>
            <a:r>
              <a:rPr lang="en-US" b="1" kern="150" dirty="0">
                <a:highlight>
                  <a:srgbClr val="FFFF00"/>
                </a:highlight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</a:t>
            </a:r>
            <a:endParaRPr lang="ru-RU" b="1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669" y="5215120"/>
            <a:ext cx="816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 генератора ВЧ1и 4-х усилителей ВЧ2 в 182 пом.- октябрь 2024 г.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ВЧ1 и 4-х резонаторов ВЧ2-ноябрь 2024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669" y="5815864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 генератора ВЧ1и 4-х усилителей ВЧ2 в 141 пом.- декабрь 2024 г.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ВЧ1 и 4-х резонаторов ВЧ2-январь 2025 г.</a:t>
            </a:r>
          </a:p>
        </p:txBody>
      </p:sp>
    </p:spTree>
    <p:extLst>
      <p:ext uri="{BB962C8B-B14F-4D97-AF65-F5344CB8AC3E}">
        <p14:creationId xmlns:p14="http://schemas.microsoft.com/office/powerpoint/2010/main" val="265116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88142" y="296069"/>
            <a:ext cx="8443913" cy="419100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Технологический </a:t>
            </a:r>
            <a:r>
              <a:rPr lang="en-US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сеанс </a:t>
            </a:r>
            <a:r>
              <a:rPr lang="ru-RU" altLang="ru-RU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Коллайдера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b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–июнь 2025 г.</a:t>
            </a:r>
            <a:b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2281" y="1556792"/>
            <a:ext cx="5012089" cy="2879725"/>
          </a:xfrm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Тестирование источников питания на эквиваленты нагрузки</a:t>
            </a:r>
          </a:p>
          <a:p>
            <a:pPr>
              <a:defRPr/>
            </a:pPr>
            <a:r>
              <a:rPr 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Тестирование криогенной системы и  криогенных трубопроводов</a:t>
            </a:r>
            <a:endParaRPr lang="en-US" sz="1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Системы защиты от </a:t>
            </a:r>
            <a:r>
              <a:rPr lang="ru-RU" sz="18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квэнчей</a:t>
            </a:r>
            <a:r>
              <a:rPr 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и эвакуации энергии</a:t>
            </a:r>
            <a:endParaRPr lang="en-US" sz="1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Изоляционный вакуумный объем</a:t>
            </a:r>
          </a:p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Автоматизированная система  контроля и управления </a:t>
            </a:r>
            <a:r>
              <a:rPr lang="ru-RU" sz="1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коллайдера</a:t>
            </a: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Магнитно-криогенная система</a:t>
            </a:r>
          </a:p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Система термометрии</a:t>
            </a: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Формирование циклов магнитного поля  и тестирование источников питания</a:t>
            </a:r>
          </a:p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Вакуум в пучковой камере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коллайдера</a:t>
            </a: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Тестирование системы корректоров </a:t>
            </a: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?</a:t>
            </a:r>
            <a:endParaRPr lang="en-US" sz="1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7BA489-61A2-4270-944D-17DA66684C8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686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63283"/>
            <a:ext cx="4109287" cy="308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142" y="764704"/>
            <a:ext cx="8372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Захолаживание</a:t>
            </a:r>
            <a:r>
              <a:rPr lang="ru-RU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 арки </a:t>
            </a:r>
            <a:r>
              <a:rPr lang="en-US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W</a:t>
            </a:r>
            <a:r>
              <a:rPr lang="ru-RU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- январь 2025 г. </a:t>
            </a:r>
          </a:p>
          <a:p>
            <a:r>
              <a:rPr lang="ru-RU" altLang="ru-RU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Захолаживание</a:t>
            </a:r>
            <a:r>
              <a:rPr lang="ru-RU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 арки </a:t>
            </a:r>
            <a:r>
              <a:rPr lang="en-US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 E</a:t>
            </a:r>
            <a:r>
              <a:rPr lang="ru-RU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–март 2025 г.</a:t>
            </a:r>
          </a:p>
          <a:p>
            <a:br>
              <a:rPr lang="ru-RU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54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0BDA84-1618-4C27-B78D-981C887CA67B}"/>
              </a:ext>
            </a:extLst>
          </p:cNvPr>
          <p:cNvSpPr/>
          <p:nvPr/>
        </p:nvSpPr>
        <p:spPr>
          <a:xfrm>
            <a:off x="-6577" y="6414464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433385-0AD0-4046-9D1C-C14D161908C7}"/>
              </a:ext>
            </a:extLst>
          </p:cNvPr>
          <p:cNvSpPr/>
          <p:nvPr/>
        </p:nvSpPr>
        <p:spPr>
          <a:xfrm>
            <a:off x="0" y="19060"/>
            <a:ext cx="9144000" cy="578324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6525344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" y="10822"/>
            <a:ext cx="2294874" cy="5783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4" y="908519"/>
            <a:ext cx="718644" cy="47578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DD3B45-F9D6-4054-8D53-DE14E0928282}"/>
              </a:ext>
            </a:extLst>
          </p:cNvPr>
          <p:cNvSpPr txBox="1">
            <a:spLocks/>
          </p:cNvSpPr>
          <p:nvPr/>
        </p:nvSpPr>
        <p:spPr>
          <a:xfrm>
            <a:off x="85949" y="18233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0822" y="-8661"/>
            <a:ext cx="4999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Проектирование системы инжекции в </a:t>
            </a:r>
            <a:r>
              <a:rPr lang="ru-RU" dirty="0" err="1">
                <a:solidFill>
                  <a:schemeClr val="bg1"/>
                </a:solidFill>
              </a:rPr>
              <a:t>коллайдер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5832" r="4079" b="9277"/>
          <a:stretch>
            <a:fillRect/>
          </a:stretch>
        </p:blipFill>
        <p:spPr bwMode="auto">
          <a:xfrm>
            <a:off x="7099577" y="669727"/>
            <a:ext cx="2044423" cy="1964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59" y="2939712"/>
            <a:ext cx="2267721" cy="2047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26359" y="2602297"/>
            <a:ext cx="211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Кикер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коллайдера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964835" y="4999603"/>
            <a:ext cx="2241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Септум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коллайдера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469080"/>
              </p:ext>
            </p:extLst>
          </p:nvPr>
        </p:nvGraphicFramePr>
        <p:xfrm>
          <a:off x="16350" y="567897"/>
          <a:ext cx="6837997" cy="5927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2840099171"/>
                    </a:ext>
                  </a:extLst>
                </a:gridCol>
                <a:gridCol w="957557">
                  <a:extLst>
                    <a:ext uri="{9D8B030D-6E8A-4147-A177-3AD203B41FA5}">
                      <a16:colId xmlns:a16="http://schemas.microsoft.com/office/drawing/2014/main" val="4197766873"/>
                    </a:ext>
                  </a:extLst>
                </a:gridCol>
                <a:gridCol w="839880">
                  <a:extLst>
                    <a:ext uri="{9D8B030D-6E8A-4147-A177-3AD203B41FA5}">
                      <a16:colId xmlns:a16="http://schemas.microsoft.com/office/drawing/2014/main" val="26210135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Участки инжекции в </a:t>
                      </a:r>
                      <a:r>
                        <a:rPr lang="ru-RU" sz="1000" dirty="0" err="1">
                          <a:effectLst/>
                        </a:rPr>
                        <a:t>Коллайдер</a:t>
                      </a:r>
                      <a:r>
                        <a:rPr lang="ru-RU" sz="1000" dirty="0">
                          <a:effectLst/>
                        </a:rPr>
                        <a:t>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736752491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2.1. Модули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r>
                        <a:rPr lang="ru-RU" sz="1000" dirty="0">
                          <a:effectLst/>
                        </a:rPr>
                        <a:t>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741125776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КД на </a:t>
                      </a:r>
                      <a:r>
                        <a:rPr lang="ru-RU" sz="1000" dirty="0" err="1">
                          <a:effectLst/>
                        </a:rPr>
                        <a:t>септум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Гусаков Ю.В.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30.06.2024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753698575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КД на модули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30.06.2024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4211748309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2.2. Участки кикеров и септумов: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282736236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Подготовка КД на сборки гелиевых коллекторов и транзитных линий связи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Колесов А.Б.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30.06.2024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498844066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Расчет гидравлики гелия для транзитных линий связи участков инжекции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Никифоров Д.Н.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30.06.2024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282551347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2.3. Участки структурных элементов: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584818133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Расчеты подвеса диполей и линзы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Кузнецов Г.Л.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30.06.2024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711746256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сборочных чертежей модулей структурных элементов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Шарапов Д.С.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31.07.2024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442026227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КД на модули структурных элементов на юго-восточном участке инжекции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Шарапов Д.С.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31.08.2024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452946706"/>
                  </a:ext>
                </a:extLst>
              </a:tr>
              <a:tr h="1798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2.4. Структурные линзы Q8/</a:t>
                      </a:r>
                      <a:r>
                        <a:rPr lang="en-US" sz="1000">
                          <a:effectLst/>
                        </a:rPr>
                        <a:t>Q</a:t>
                      </a:r>
                      <a:r>
                        <a:rPr lang="ru-RU" sz="1000">
                          <a:effectLst/>
                        </a:rPr>
                        <a:t>28: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117902351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Доработка чертежей на гелиевые коллектора линз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Кузнецов Г.Л.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30.06.2024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685898422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сборочного чертежа линзы Q8/</a:t>
                      </a:r>
                      <a:r>
                        <a:rPr lang="en-US" sz="1000">
                          <a:effectLst/>
                        </a:rPr>
                        <a:t>Q</a:t>
                      </a:r>
                      <a:r>
                        <a:rPr lang="ru-RU" sz="1000">
                          <a:effectLst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Кузнецов Г.Л.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31.07.2024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057617202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2.5. Общая компоновка участков инжекции и W-арки: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537083056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Проверка и согласование КД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15.07.2024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899980768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Подготовка полной спецификации, 3D моделей, сборочных чертежей участков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31.08.2024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609354314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схем термометрии участков инжекции и W-арки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Колесов А.Б.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30.06.2024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659650757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электрических схем участков инжекции и W-арки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Петров М.В.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31.07.2024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411548140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 Прототипы кикеров и септумов: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899686319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3.1. Разработка КД на прототипы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r>
                        <a:rPr lang="ru-RU" sz="1000" dirty="0">
                          <a:effectLst/>
                        </a:rPr>
                        <a:t>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805945649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Доработка КД на кикер и септум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15.07.2024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628876877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узла регулировки рассеянного поля в выходном окне септума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15.07.2024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439362976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Доработка макета токоввода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15.07.2024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015704945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 Импульсные генераторы: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184813963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4.1. Узлы коммутации генераторов на токовводы кикеров и септумов: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3113389062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узла кабельных соединений с генератором кикера инжекции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Губанова Е.В.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27.12.2024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393586051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Разработка узла кабельных соединений с токовводом модуля кикера инжекции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Губанова Е.В.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30.09.2024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494967845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Разработка выводной токовой шины генератора </a:t>
                      </a:r>
                      <a:r>
                        <a:rPr lang="ru-RU" sz="1000" dirty="0" err="1">
                          <a:effectLst/>
                        </a:rPr>
                        <a:t>септума</a:t>
                      </a:r>
                      <a:r>
                        <a:rPr lang="ru-RU" sz="1000" dirty="0">
                          <a:effectLst/>
                        </a:rPr>
                        <a:t> инжекции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Губанова Е.В.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31.10.2024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4282983798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Разработка узла соединения выводной токовой шины с </a:t>
                      </a:r>
                      <a:r>
                        <a:rPr lang="ru-RU" sz="1000" dirty="0" err="1">
                          <a:effectLst/>
                        </a:rPr>
                        <a:t>токовводом</a:t>
                      </a:r>
                      <a:r>
                        <a:rPr lang="ru-RU" sz="1000" dirty="0">
                          <a:effectLst/>
                        </a:rPr>
                        <a:t> модуля </a:t>
                      </a:r>
                      <a:r>
                        <a:rPr lang="ru-RU" sz="1000" dirty="0" err="1">
                          <a:effectLst/>
                        </a:rPr>
                        <a:t>септума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Губанова Е.В.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30.11.2024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1790235627"/>
                  </a:ext>
                </a:extLst>
              </a:tr>
              <a:tr h="220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Разработка защитных экранов выводной токовой шины и </a:t>
                      </a:r>
                      <a:r>
                        <a:rPr lang="ru-RU" sz="1000" dirty="0" err="1">
                          <a:effectLst/>
                        </a:rPr>
                        <a:t>токоввода</a:t>
                      </a:r>
                      <a:r>
                        <a:rPr lang="ru-RU" sz="1000" dirty="0">
                          <a:effectLst/>
                        </a:rPr>
                        <a:t> модуля </a:t>
                      </a:r>
                      <a:r>
                        <a:rPr lang="ru-RU" sz="1000" dirty="0" err="1">
                          <a:effectLst/>
                        </a:rPr>
                        <a:t>септума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Губанова Е.В.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27.12.2024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775881694"/>
                  </a:ext>
                </a:extLst>
              </a:tr>
              <a:tr h="1103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4.2. Разработка КД на подставки под генераторы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Топилин Н.Д.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31.10.2024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73" marR="27673" marT="0" marB="0"/>
                </a:tc>
                <a:extLst>
                  <a:ext uri="{0D108BD9-81ED-4DB2-BD59-A6C34878D82A}">
                    <a16:rowId xmlns:a16="http://schemas.microsoft.com/office/drawing/2014/main" val="221033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46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0BDA84-1618-4C27-B78D-981C887CA67B}"/>
              </a:ext>
            </a:extLst>
          </p:cNvPr>
          <p:cNvSpPr/>
          <p:nvPr/>
        </p:nvSpPr>
        <p:spPr>
          <a:xfrm>
            <a:off x="-6577" y="6414464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433385-0AD0-4046-9D1C-C14D161908C7}"/>
              </a:ext>
            </a:extLst>
          </p:cNvPr>
          <p:cNvSpPr/>
          <p:nvPr/>
        </p:nvSpPr>
        <p:spPr>
          <a:xfrm>
            <a:off x="0" y="19060"/>
            <a:ext cx="9144000" cy="578324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612D4D3-DB30-4430-ACE6-96687912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6858" y="6525344"/>
            <a:ext cx="1600200" cy="273844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77A41-036F-460F-8F8D-C0384432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" y="10822"/>
            <a:ext cx="2294874" cy="5783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E7859B-27A5-4008-B0FE-93A94AD2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4" y="908519"/>
            <a:ext cx="718644" cy="47578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DD3B45-F9D6-4054-8D53-DE14E0928282}"/>
              </a:ext>
            </a:extLst>
          </p:cNvPr>
          <p:cNvSpPr txBox="1">
            <a:spLocks/>
          </p:cNvSpPr>
          <p:nvPr/>
        </p:nvSpPr>
        <p:spPr>
          <a:xfrm>
            <a:off x="85949" y="18233"/>
            <a:ext cx="9144000" cy="556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0823" y="-86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Изготовление и монтаж системы инжекции в </a:t>
            </a:r>
            <a:r>
              <a:rPr lang="ru-RU" dirty="0" err="1">
                <a:solidFill>
                  <a:schemeClr val="bg1"/>
                </a:solidFill>
              </a:rPr>
              <a:t>коллайдер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6" t="10950" r="4010" b="13439"/>
          <a:stretch/>
        </p:blipFill>
        <p:spPr>
          <a:xfrm>
            <a:off x="6156176" y="908519"/>
            <a:ext cx="2736304" cy="2293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272" y="5296140"/>
            <a:ext cx="584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2025 г.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захолаживание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арки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марте 2025 г.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захолаживание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арки Е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питания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кикеров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септумов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–май 2025 г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00134"/>
              </p:ext>
            </p:extLst>
          </p:nvPr>
        </p:nvGraphicFramePr>
        <p:xfrm>
          <a:off x="60424" y="669574"/>
          <a:ext cx="5879144" cy="4525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7226">
                  <a:extLst>
                    <a:ext uri="{9D8B030D-6E8A-4147-A177-3AD203B41FA5}">
                      <a16:colId xmlns:a16="http://schemas.microsoft.com/office/drawing/2014/main" val="2548417248"/>
                    </a:ext>
                  </a:extLst>
                </a:gridCol>
                <a:gridCol w="1053359">
                  <a:extLst>
                    <a:ext uri="{9D8B030D-6E8A-4147-A177-3AD203B41FA5}">
                      <a16:colId xmlns:a16="http://schemas.microsoft.com/office/drawing/2014/main" val="2129515528"/>
                    </a:ext>
                  </a:extLst>
                </a:gridCol>
                <a:gridCol w="1228559">
                  <a:extLst>
                    <a:ext uri="{9D8B030D-6E8A-4147-A177-3AD203B41FA5}">
                      <a16:colId xmlns:a16="http://schemas.microsoft.com/office/drawing/2014/main" val="2251642125"/>
                    </a:ext>
                  </a:extLst>
                </a:gridCol>
              </a:tblGrid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 Элементы участков инжекции </a:t>
                      </a:r>
                      <a:r>
                        <a:rPr lang="ru-RU" sz="1000" dirty="0" err="1">
                          <a:effectLst/>
                        </a:rPr>
                        <a:t>Коллайдера</a:t>
                      </a:r>
                      <a:r>
                        <a:rPr lang="ru-RU" sz="1000" dirty="0">
                          <a:effectLst/>
                        </a:rPr>
                        <a:t>, арка Е: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996388799"/>
                  </a:ext>
                </a:extLst>
              </a:tr>
              <a:tr h="335256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1.1</a:t>
                      </a:r>
                      <a:r>
                        <a:rPr lang="ru-RU" sz="1000" baseline="0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Изготовление комплектующих для модулей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Свидетелев</a:t>
                      </a:r>
                      <a:r>
                        <a:rPr lang="ru-RU" sz="1000" dirty="0">
                          <a:effectLst/>
                        </a:rPr>
                        <a:t> А.Н.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30.09.2024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905997856"/>
                  </a:ext>
                </a:extLst>
              </a:tr>
              <a:tr h="502884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1.2 Изготовление сборок гелиевых коллекторов и транзитных линий связи для участков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31.10.2024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23529713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1.3 Работы по сборке модулей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15.12.2024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240357485"/>
                  </a:ext>
                </a:extLst>
              </a:tr>
              <a:tr h="335256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1.4 Криогенные испытания (КИ) модулей </a:t>
                      </a:r>
                      <a:r>
                        <a:rPr lang="ru-RU" sz="1000" dirty="0" err="1">
                          <a:effectLst/>
                        </a:rPr>
                        <a:t>кикеров</a:t>
                      </a:r>
                      <a:r>
                        <a:rPr lang="ru-RU" sz="1000" dirty="0">
                          <a:effectLst/>
                        </a:rPr>
                        <a:t> и </a:t>
                      </a:r>
                      <a:r>
                        <a:rPr lang="ru-RU" sz="1000" dirty="0" err="1">
                          <a:effectLst/>
                        </a:rPr>
                        <a:t>септумов</a:t>
                      </a:r>
                      <a:r>
                        <a:rPr lang="ru-RU" sz="1000" dirty="0">
                          <a:effectLst/>
                        </a:rPr>
                        <a:t>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3522502305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ТЗ на КИ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30.09.2024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401222719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Проведение 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Никифоров Д.Н.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27.12.2024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606661502"/>
                  </a:ext>
                </a:extLst>
              </a:tr>
              <a:tr h="335256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2.5 Изготовление комплектующих для модулей структурных элементов участков инжекции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Свидетелев А.Н.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31.10.2024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661882412"/>
                  </a:ext>
                </a:extLst>
              </a:tr>
              <a:tr h="335256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2.6</a:t>
                      </a:r>
                      <a:r>
                        <a:rPr lang="ru-RU" sz="1000" baseline="0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Работы по сборке модулей структурных элементов участков инжекции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28.12.2024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980594976"/>
                  </a:ext>
                </a:extLst>
              </a:tr>
              <a:tr h="335256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2.7Криогенные испытания (КИ) модулей структурных элементов участков инжекции: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69597835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ТЗ на КИ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31.10.2024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74389986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Проведение 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Никифоров Д.Н.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31.01.2024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72763907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Монтаж в туннеле </a:t>
                      </a:r>
                      <a:r>
                        <a:rPr lang="ru-RU" sz="1000" dirty="0" err="1">
                          <a:solidFill>
                            <a:srgbClr val="C00000"/>
                          </a:solidFill>
                          <a:effectLst/>
                        </a:rPr>
                        <a:t>коллайдера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C00000"/>
                          </a:solidFill>
                          <a:effectLst/>
                        </a:rPr>
                        <a:t>Коровкин</a:t>
                      </a: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 С.А.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28.02.2025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351049037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Элементы участков W-арки </a:t>
                      </a:r>
                      <a:r>
                        <a:rPr lang="ru-RU" sz="1000" dirty="0" err="1">
                          <a:effectLst/>
                        </a:rPr>
                        <a:t>Коллайдера</a:t>
                      </a:r>
                      <a:r>
                        <a:rPr lang="ru-RU" sz="1000" dirty="0">
                          <a:effectLst/>
                        </a:rPr>
                        <a:t>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323394822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2.1 Изготовление комплектующих для модулей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Свидетелев А.Н.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31.08.2024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413782666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2.2</a:t>
                      </a:r>
                      <a:r>
                        <a:rPr lang="ru-RU" sz="1000" baseline="0" dirty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Работы по сборке модулей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Коровкин С.А.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15.11.2024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408374060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</a:rPr>
                        <a:t>2.3 Криогенные испытания (КИ) модулей: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19543039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Подготовка ТЗ на КИ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Тихомиров А.М.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31.08.2024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255476691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Проведение 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Никифоров Д.Н.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30.11.2024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374952667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 Монтаж в туннеле </a:t>
                      </a:r>
                      <a:r>
                        <a:rPr lang="ru-RU" sz="1000" dirty="0" err="1">
                          <a:solidFill>
                            <a:srgbClr val="C00000"/>
                          </a:solidFill>
                          <a:effectLst/>
                        </a:rPr>
                        <a:t>коллайдера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C00000"/>
                          </a:solidFill>
                          <a:effectLst/>
                        </a:rPr>
                        <a:t>Коровкин</a:t>
                      </a: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 С.А.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C00000"/>
                          </a:solidFill>
                          <a:effectLst/>
                        </a:rPr>
                        <a:t>30.12.2024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02" marR="35602" marT="0" marB="0"/>
                </a:tc>
                <a:extLst>
                  <a:ext uri="{0D108BD9-81ED-4DB2-BD59-A6C34878D82A}">
                    <a16:rowId xmlns:a16="http://schemas.microsoft.com/office/drawing/2014/main" val="642648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868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48551</TotalTime>
  <Words>2646</Words>
  <Application>Microsoft Office PowerPoint</Application>
  <PresentationFormat>On-screen Show (4:3)</PresentationFormat>
  <Paragraphs>639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Lao UI</vt:lpstr>
      <vt:lpstr>Symbol</vt:lpstr>
      <vt:lpstr>Times New Roman</vt:lpstr>
      <vt:lpstr>Тема Office</vt:lpstr>
      <vt:lpstr>PowerPoint Presentation</vt:lpstr>
      <vt:lpstr>Изготовление Магнитная система</vt:lpstr>
      <vt:lpstr>Монтаж элементов МКС Коллайдера</vt:lpstr>
      <vt:lpstr>PowerPoint Presentation</vt:lpstr>
      <vt:lpstr>PowerPoint Presentation</vt:lpstr>
      <vt:lpstr>     </vt:lpstr>
      <vt:lpstr>Технологический  сеанс Коллайдера,  январь –июнь 2025 г.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Alexander Cheplakov</cp:lastModifiedBy>
  <cp:revision>468</cp:revision>
  <cp:lastPrinted>2019-06-04T15:57:44Z</cp:lastPrinted>
  <dcterms:created xsi:type="dcterms:W3CDTF">2019-04-25T09:57:14Z</dcterms:created>
  <dcterms:modified xsi:type="dcterms:W3CDTF">2024-06-26T11:31:56Z</dcterms:modified>
</cp:coreProperties>
</file>