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9" r:id="rId2"/>
    <p:sldId id="582" r:id="rId3"/>
    <p:sldId id="601" r:id="rId4"/>
    <p:sldId id="602" r:id="rId5"/>
    <p:sldId id="607" r:id="rId6"/>
    <p:sldId id="600" r:id="rId7"/>
    <p:sldId id="583" r:id="rId8"/>
    <p:sldId id="542" r:id="rId9"/>
    <p:sldId id="579" r:id="rId10"/>
    <p:sldId id="594" r:id="rId11"/>
    <p:sldId id="628" r:id="rId12"/>
    <p:sldId id="585" r:id="rId13"/>
    <p:sldId id="587" r:id="rId14"/>
    <p:sldId id="627" r:id="rId15"/>
    <p:sldId id="576" r:id="rId16"/>
    <p:sldId id="577" r:id="rId17"/>
    <p:sldId id="578" r:id="rId18"/>
    <p:sldId id="588" r:id="rId19"/>
    <p:sldId id="608" r:id="rId20"/>
    <p:sldId id="634" r:id="rId21"/>
    <p:sldId id="620" r:id="rId22"/>
    <p:sldId id="586" r:id="rId23"/>
    <p:sldId id="635" r:id="rId24"/>
    <p:sldId id="590" r:id="rId25"/>
    <p:sldId id="623" r:id="rId26"/>
    <p:sldId id="625" r:id="rId27"/>
    <p:sldId id="636" r:id="rId28"/>
    <p:sldId id="637" r:id="rId29"/>
    <p:sldId id="589" r:id="rId30"/>
    <p:sldId id="611" r:id="rId31"/>
    <p:sldId id="609" r:id="rId32"/>
    <p:sldId id="619" r:id="rId33"/>
    <p:sldId id="615" r:id="rId34"/>
    <p:sldId id="616" r:id="rId35"/>
    <p:sldId id="617" r:id="rId36"/>
    <p:sldId id="580" r:id="rId37"/>
    <p:sldId id="596" r:id="rId38"/>
    <p:sldId id="591" r:id="rId39"/>
    <p:sldId id="598" r:id="rId40"/>
    <p:sldId id="563" r:id="rId41"/>
    <p:sldId id="565" r:id="rId42"/>
    <p:sldId id="581" r:id="rId43"/>
    <p:sldId id="603" r:id="rId44"/>
    <p:sldId id="361" r:id="rId45"/>
    <p:sldId id="639" r:id="rId46"/>
    <p:sldId id="288" r:id="rId4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8E261-25D4-B7A5-2FA4-6BD2AEDAB9AB}" v="370" dt="2024-06-26T20:47:47.297"/>
    <p1510:client id="{6E05DCF3-270D-5F33-C5E0-8B7BA57A2644}" v="474" dt="2024-06-26T22:17:39.245"/>
    <p1510:client id="{BE39BDE1-1D18-96FC-6130-6604CC54F4B4}" v="612" dt="2024-06-27T07:30:50.572"/>
    <p1510:client id="{C7FC4D06-9C8C-2720-DF11-B7CB04D60325}" v="1495" dt="2024-06-25T23:12:14.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36069E-64E7-D029-E0F1-4DD679AD67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a:extLst>
              <a:ext uri="{FF2B5EF4-FFF2-40B4-BE49-F238E27FC236}">
                <a16:creationId xmlns:a16="http://schemas.microsoft.com/office/drawing/2014/main" id="{132D4D17-7BB9-E534-53AC-9CCE1723F97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2C0DE36-D1E5-4270-AC2C-E4DE895B1296}" type="datetimeFigureOut">
              <a:rPr lang="en-CA"/>
              <a:pPr>
                <a:defRPr/>
              </a:pPr>
              <a:t>2024-06-26</a:t>
            </a:fld>
            <a:endParaRPr lang="en-CA"/>
          </a:p>
        </p:txBody>
      </p:sp>
      <p:sp>
        <p:nvSpPr>
          <p:cNvPr id="4" name="Slide Image Placeholder 3">
            <a:extLst>
              <a:ext uri="{FF2B5EF4-FFF2-40B4-BE49-F238E27FC236}">
                <a16:creationId xmlns:a16="http://schemas.microsoft.com/office/drawing/2014/main" id="{761C6DFB-A239-4708-F1D0-BDEDA3458B3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981A20D4-8F98-FC97-A994-C106F0AC0A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78EC0879-9198-CCF5-D2A2-F8DB8767104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a:extLst>
              <a:ext uri="{FF2B5EF4-FFF2-40B4-BE49-F238E27FC236}">
                <a16:creationId xmlns:a16="http://schemas.microsoft.com/office/drawing/2014/main" id="{0BAC119B-6CE8-B6A0-7EBD-17F458BACFA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D3CB03D-C380-4541-A63A-C4DDCC41DFF3}"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741D73C-5EEF-F743-4EF8-DE6484516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35C02D16-DD76-1F5B-07D4-96A49F7043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ru-RU"/>
          </a:p>
        </p:txBody>
      </p:sp>
      <p:sp>
        <p:nvSpPr>
          <p:cNvPr id="49156" name="Slide Number Placeholder 3">
            <a:extLst>
              <a:ext uri="{FF2B5EF4-FFF2-40B4-BE49-F238E27FC236}">
                <a16:creationId xmlns:a16="http://schemas.microsoft.com/office/drawing/2014/main" id="{2573ED39-63D2-98CE-5862-92107B7100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en-US">
                <a:solidFill>
                  <a:srgbClr val="EEECE1"/>
                </a:solidFill>
              </a:rPr>
              <a:t>Notiz </a:t>
            </a:r>
            <a:fld id="{B1071C30-BFF5-4042-AC48-1E2BAE6A993A}" type="slidenum">
              <a:rPr lang="de-DE" altLang="en-US">
                <a:solidFill>
                  <a:srgbClr val="EEECE1"/>
                </a:solidFill>
              </a:rPr>
              <a:pPr/>
              <a:t>44</a:t>
            </a:fld>
            <a:endParaRPr lang="de-DE" altLang="en-US">
              <a:solidFill>
                <a:srgbClr val="EEECE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0CCE070-5B53-B012-7C79-C3FE6A450EDE}"/>
              </a:ext>
            </a:extLst>
          </p:cNvPr>
          <p:cNvSpPr>
            <a:spLocks noGrp="1"/>
          </p:cNvSpPr>
          <p:nvPr>
            <p:ph type="dt" sz="half" idx="10"/>
          </p:nvPr>
        </p:nvSpPr>
        <p:spPr/>
        <p:txBody>
          <a:bodyPr/>
          <a:lstStyle>
            <a:lvl1pPr>
              <a:defRPr/>
            </a:lvl1pPr>
          </a:lstStyle>
          <a:p>
            <a:pPr>
              <a:defRPr/>
            </a:pPr>
            <a:fld id="{D8729C90-A327-41DB-B2BE-81BDF75070C1}" type="datetimeFigureOut">
              <a:rPr lang="en-CA"/>
              <a:pPr>
                <a:defRPr/>
              </a:pPr>
              <a:t>2024-06-26</a:t>
            </a:fld>
            <a:endParaRPr lang="en-CA"/>
          </a:p>
        </p:txBody>
      </p:sp>
      <p:sp>
        <p:nvSpPr>
          <p:cNvPr id="5" name="Footer Placeholder 4">
            <a:extLst>
              <a:ext uri="{FF2B5EF4-FFF2-40B4-BE49-F238E27FC236}">
                <a16:creationId xmlns:a16="http://schemas.microsoft.com/office/drawing/2014/main" id="{0BFADD5B-8AA8-9748-E5E4-FAF7C10BA8A9}"/>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D9D1A082-3583-1C18-A6C6-3AD492B255FC}"/>
              </a:ext>
            </a:extLst>
          </p:cNvPr>
          <p:cNvSpPr>
            <a:spLocks noGrp="1"/>
          </p:cNvSpPr>
          <p:nvPr>
            <p:ph type="sldNum" sz="quarter" idx="12"/>
          </p:nvPr>
        </p:nvSpPr>
        <p:spPr/>
        <p:txBody>
          <a:bodyPr/>
          <a:lstStyle>
            <a:lvl1pPr>
              <a:defRPr/>
            </a:lvl1pPr>
          </a:lstStyle>
          <a:p>
            <a:fld id="{9E7DFDDF-00CE-411C-8C30-59A06DD75665}" type="slidenum">
              <a:rPr lang="en-CA" altLang="en-US"/>
              <a:pPr/>
              <a:t>‹#›</a:t>
            </a:fld>
            <a:endParaRPr lang="en-CA" altLang="en-US"/>
          </a:p>
        </p:txBody>
      </p:sp>
    </p:spTree>
    <p:extLst>
      <p:ext uri="{BB962C8B-B14F-4D97-AF65-F5344CB8AC3E}">
        <p14:creationId xmlns:p14="http://schemas.microsoft.com/office/powerpoint/2010/main" val="4818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261D64-481B-EA26-BD5A-E38F58AE26AB}"/>
              </a:ext>
            </a:extLst>
          </p:cNvPr>
          <p:cNvSpPr>
            <a:spLocks noGrp="1"/>
          </p:cNvSpPr>
          <p:nvPr>
            <p:ph type="dt" sz="half" idx="10"/>
          </p:nvPr>
        </p:nvSpPr>
        <p:spPr/>
        <p:txBody>
          <a:bodyPr/>
          <a:lstStyle>
            <a:lvl1pPr>
              <a:defRPr/>
            </a:lvl1pPr>
          </a:lstStyle>
          <a:p>
            <a:pPr>
              <a:defRPr/>
            </a:pPr>
            <a:fld id="{83295A3F-CB4E-41A9-A673-916E21956462}" type="datetimeFigureOut">
              <a:rPr lang="en-CA"/>
              <a:pPr>
                <a:defRPr/>
              </a:pPr>
              <a:t>2024-06-26</a:t>
            </a:fld>
            <a:endParaRPr lang="en-CA"/>
          </a:p>
        </p:txBody>
      </p:sp>
      <p:sp>
        <p:nvSpPr>
          <p:cNvPr id="5" name="Footer Placeholder 4">
            <a:extLst>
              <a:ext uri="{FF2B5EF4-FFF2-40B4-BE49-F238E27FC236}">
                <a16:creationId xmlns:a16="http://schemas.microsoft.com/office/drawing/2014/main" id="{B047793F-2463-7E87-14B0-2BEDD0C4119F}"/>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396E64C3-FCD5-E804-FB58-B200E309236C}"/>
              </a:ext>
            </a:extLst>
          </p:cNvPr>
          <p:cNvSpPr>
            <a:spLocks noGrp="1"/>
          </p:cNvSpPr>
          <p:nvPr>
            <p:ph type="sldNum" sz="quarter" idx="12"/>
          </p:nvPr>
        </p:nvSpPr>
        <p:spPr/>
        <p:txBody>
          <a:bodyPr/>
          <a:lstStyle>
            <a:lvl1pPr>
              <a:defRPr/>
            </a:lvl1pPr>
          </a:lstStyle>
          <a:p>
            <a:fld id="{D8089F21-1FA4-49B6-9603-E4F8A7FEF8D4}" type="slidenum">
              <a:rPr lang="en-CA" altLang="en-US"/>
              <a:pPr/>
              <a:t>‹#›</a:t>
            </a:fld>
            <a:endParaRPr lang="en-CA" altLang="en-US"/>
          </a:p>
        </p:txBody>
      </p:sp>
    </p:spTree>
    <p:extLst>
      <p:ext uri="{BB962C8B-B14F-4D97-AF65-F5344CB8AC3E}">
        <p14:creationId xmlns:p14="http://schemas.microsoft.com/office/powerpoint/2010/main" val="3880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219346-4F24-E455-EFC7-889B8862EA78}"/>
              </a:ext>
            </a:extLst>
          </p:cNvPr>
          <p:cNvSpPr>
            <a:spLocks noGrp="1"/>
          </p:cNvSpPr>
          <p:nvPr>
            <p:ph type="dt" sz="half" idx="10"/>
          </p:nvPr>
        </p:nvSpPr>
        <p:spPr/>
        <p:txBody>
          <a:bodyPr/>
          <a:lstStyle>
            <a:lvl1pPr>
              <a:defRPr/>
            </a:lvl1pPr>
          </a:lstStyle>
          <a:p>
            <a:pPr>
              <a:defRPr/>
            </a:pPr>
            <a:fld id="{B2770B75-086F-4B17-AE33-25585002872E}" type="datetimeFigureOut">
              <a:rPr lang="en-CA"/>
              <a:pPr>
                <a:defRPr/>
              </a:pPr>
              <a:t>2024-06-26</a:t>
            </a:fld>
            <a:endParaRPr lang="en-CA"/>
          </a:p>
        </p:txBody>
      </p:sp>
      <p:sp>
        <p:nvSpPr>
          <p:cNvPr id="5" name="Footer Placeholder 4">
            <a:extLst>
              <a:ext uri="{FF2B5EF4-FFF2-40B4-BE49-F238E27FC236}">
                <a16:creationId xmlns:a16="http://schemas.microsoft.com/office/drawing/2014/main" id="{365EF15E-B739-30F1-64AC-15E9C9BF2301}"/>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61755559-C759-CD62-10F6-3FFB20A03A95}"/>
              </a:ext>
            </a:extLst>
          </p:cNvPr>
          <p:cNvSpPr>
            <a:spLocks noGrp="1"/>
          </p:cNvSpPr>
          <p:nvPr>
            <p:ph type="sldNum" sz="quarter" idx="12"/>
          </p:nvPr>
        </p:nvSpPr>
        <p:spPr/>
        <p:txBody>
          <a:bodyPr/>
          <a:lstStyle>
            <a:lvl1pPr>
              <a:defRPr/>
            </a:lvl1pPr>
          </a:lstStyle>
          <a:p>
            <a:fld id="{665B9035-0F77-4115-BA21-E4800DCF2753}" type="slidenum">
              <a:rPr lang="en-CA" altLang="en-US"/>
              <a:pPr/>
              <a:t>‹#›</a:t>
            </a:fld>
            <a:endParaRPr lang="en-CA" altLang="en-US"/>
          </a:p>
        </p:txBody>
      </p:sp>
    </p:spTree>
    <p:extLst>
      <p:ext uri="{BB962C8B-B14F-4D97-AF65-F5344CB8AC3E}">
        <p14:creationId xmlns:p14="http://schemas.microsoft.com/office/powerpoint/2010/main" val="2491432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7" name="Text Placeholder 7"/>
          <p:cNvSpPr>
            <a:spLocks noGrp="1"/>
          </p:cNvSpPr>
          <p:nvPr>
            <p:ph type="body" sz="quarter" idx="11"/>
          </p:nvPr>
        </p:nvSpPr>
        <p:spPr>
          <a:xfrm>
            <a:off x="719666" y="1966679"/>
            <a:ext cx="6481233" cy="1697204"/>
          </a:xfrm>
          <a:prstGeom prst="rect">
            <a:avLst/>
          </a:prstGeom>
        </p:spPr>
        <p:txBody>
          <a:bodyPr lIns="0" tIns="0" rIns="0" bIns="0"/>
          <a:lstStyle>
            <a:lvl1pPr marL="0" indent="0">
              <a:lnSpc>
                <a:spcPts val="5035"/>
              </a:lnSpc>
              <a:buFontTx/>
              <a:buNone/>
              <a:defRPr sz="5462" b="1">
                <a:solidFill>
                  <a:sysClr val="windowText" lastClr="000000"/>
                </a:solidFill>
                <a:latin typeface="Arial" charset="0"/>
                <a:ea typeface="Arial" charset="0"/>
                <a:cs typeface="Arial" charset="0"/>
              </a:defRPr>
            </a:lvl1pPr>
          </a:lstStyle>
          <a:p>
            <a:pPr lvl="0"/>
            <a:r>
              <a:rPr lang="en-US"/>
              <a:t>Click to edit Master text styles</a:t>
            </a:r>
          </a:p>
        </p:txBody>
      </p:sp>
      <p:sp>
        <p:nvSpPr>
          <p:cNvPr id="5" name="Текст 4"/>
          <p:cNvSpPr>
            <a:spLocks noGrp="1"/>
          </p:cNvSpPr>
          <p:nvPr>
            <p:ph type="body" sz="quarter" idx="12"/>
          </p:nvPr>
        </p:nvSpPr>
        <p:spPr>
          <a:xfrm>
            <a:off x="719668" y="5979187"/>
            <a:ext cx="6481233" cy="303612"/>
          </a:xfrm>
          <a:prstGeom prst="rect">
            <a:avLst/>
          </a:prstGeom>
        </p:spPr>
        <p:txBody>
          <a:bodyPr lIns="0" tIns="0" rIns="0" bIns="0" anchor="b"/>
          <a:lstStyle>
            <a:lvl1pPr marL="0" indent="0">
              <a:lnSpc>
                <a:spcPct val="100000"/>
              </a:lnSpc>
              <a:spcBef>
                <a:spcPts val="0"/>
              </a:spcBef>
              <a:buNone/>
              <a:defRPr sz="1399" b="1">
                <a:solidFill>
                  <a:sysClr val="windowText" lastClr="000000"/>
                </a:solidFill>
                <a:latin typeface="Arial" pitchFamily="34" charset="0"/>
                <a:cs typeface="Arial" pitchFamily="34" charset="0"/>
              </a:defRPr>
            </a:lvl1pPr>
          </a:lstStyle>
          <a:p>
            <a:pPr lvl="0"/>
            <a:r>
              <a:rPr lang="en-US"/>
              <a:t>Click to edit Master text styles</a:t>
            </a:r>
          </a:p>
        </p:txBody>
      </p:sp>
      <p:sp>
        <p:nvSpPr>
          <p:cNvPr id="4" name="Текст 4"/>
          <p:cNvSpPr>
            <a:spLocks noGrp="1"/>
          </p:cNvSpPr>
          <p:nvPr>
            <p:ph type="body" sz="quarter" idx="13"/>
          </p:nvPr>
        </p:nvSpPr>
        <p:spPr>
          <a:xfrm>
            <a:off x="719668" y="4712779"/>
            <a:ext cx="6481233" cy="1260669"/>
          </a:xfrm>
          <a:prstGeom prst="rect">
            <a:avLst/>
          </a:prstGeom>
        </p:spPr>
        <p:txBody>
          <a:bodyPr lIns="0" tIns="0" rIns="0" bIns="0" anchor="ctr"/>
          <a:lstStyle>
            <a:lvl1pPr marL="0" indent="0">
              <a:lnSpc>
                <a:spcPct val="100000"/>
              </a:lnSpc>
              <a:spcBef>
                <a:spcPts val="0"/>
              </a:spcBef>
              <a:buNone/>
              <a:defRPr sz="1465">
                <a:solidFill>
                  <a:sysClr val="windowText" lastClr="000000"/>
                </a:solidFill>
                <a:latin typeface="Arial" pitchFamily="34" charset="0"/>
                <a:cs typeface="Arial" pitchFamily="34" charset="0"/>
              </a:defRPr>
            </a:lvl1pPr>
          </a:lstStyle>
          <a:p>
            <a:pPr lvl="0"/>
            <a:r>
              <a:rPr lang="en-US"/>
              <a:t>Click to edit Master text styles</a:t>
            </a:r>
          </a:p>
        </p:txBody>
      </p:sp>
      <p:sp>
        <p:nvSpPr>
          <p:cNvPr id="6" name="Текст 4"/>
          <p:cNvSpPr>
            <a:spLocks noGrp="1"/>
          </p:cNvSpPr>
          <p:nvPr>
            <p:ph type="body" sz="quarter" idx="14"/>
          </p:nvPr>
        </p:nvSpPr>
        <p:spPr>
          <a:xfrm>
            <a:off x="719668" y="4107670"/>
            <a:ext cx="6481233" cy="303612"/>
          </a:xfrm>
          <a:prstGeom prst="rect">
            <a:avLst/>
          </a:prstGeom>
        </p:spPr>
        <p:txBody>
          <a:bodyPr lIns="0" tIns="0" rIns="0" bIns="0"/>
          <a:lstStyle>
            <a:lvl1pPr marL="0" indent="0">
              <a:lnSpc>
                <a:spcPct val="100000"/>
              </a:lnSpc>
              <a:spcBef>
                <a:spcPts val="0"/>
              </a:spcBef>
              <a:buNone/>
              <a:defRPr sz="1865" b="1" baseline="0">
                <a:solidFill>
                  <a:sysClr val="windowText" lastClr="000000"/>
                </a:solidFill>
                <a:latin typeface="Arial" pitchFamily="34" charset="0"/>
                <a:cs typeface="Arial" pitchFamily="34" charset="0"/>
              </a:defRPr>
            </a:lvl1pPr>
          </a:lstStyle>
          <a:p>
            <a:pPr lvl="0"/>
            <a:r>
              <a:rPr lang="en-US"/>
              <a:t>Click to edit Master text styles</a:t>
            </a:r>
          </a:p>
        </p:txBody>
      </p:sp>
      <p:sp>
        <p:nvSpPr>
          <p:cNvPr id="8" name="Текст 4"/>
          <p:cNvSpPr>
            <a:spLocks noGrp="1"/>
          </p:cNvSpPr>
          <p:nvPr>
            <p:ph type="body" sz="quarter" idx="15"/>
          </p:nvPr>
        </p:nvSpPr>
        <p:spPr>
          <a:xfrm>
            <a:off x="719668" y="4411282"/>
            <a:ext cx="6481233" cy="303612"/>
          </a:xfrm>
          <a:prstGeom prst="rect">
            <a:avLst/>
          </a:prstGeom>
        </p:spPr>
        <p:txBody>
          <a:bodyPr lIns="0" tIns="0" rIns="0" bIns="0"/>
          <a:lstStyle>
            <a:lvl1pPr marL="0" indent="0">
              <a:lnSpc>
                <a:spcPct val="100000"/>
              </a:lnSpc>
              <a:spcBef>
                <a:spcPts val="0"/>
              </a:spcBef>
              <a:buNone/>
              <a:defRPr sz="1865">
                <a:solidFill>
                  <a:sysClr val="windowText" lastClr="000000"/>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92719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19666" y="2827365"/>
            <a:ext cx="7615767" cy="1583916"/>
          </a:xfrm>
          <a:prstGeom prst="rect">
            <a:avLst/>
          </a:prstGeom>
        </p:spPr>
        <p:txBody>
          <a:bodyPr lIns="0" tIns="0" rIns="0" bIns="0"/>
          <a:lstStyle>
            <a:lvl1pPr>
              <a:defRPr sz="3597" b="1">
                <a:solidFill>
                  <a:srgbClr val="404040"/>
                </a:solidFill>
                <a:latin typeface="+mn-lt"/>
              </a:defRPr>
            </a:lvl1pPr>
          </a:lstStyle>
          <a:p>
            <a:pPr lvl="0"/>
            <a:r>
              <a:rPr lang="en-US" noProof="0"/>
              <a:t>Click to edit Master title style</a:t>
            </a:r>
          </a:p>
        </p:txBody>
      </p:sp>
      <p:sp>
        <p:nvSpPr>
          <p:cNvPr id="8" name="Text Placeholder 2"/>
          <p:cNvSpPr>
            <a:spLocks noGrp="1"/>
          </p:cNvSpPr>
          <p:nvPr>
            <p:ph type="body" sz="quarter" idx="10"/>
          </p:nvPr>
        </p:nvSpPr>
        <p:spPr>
          <a:xfrm>
            <a:off x="719666" y="5059671"/>
            <a:ext cx="7615767" cy="379226"/>
          </a:xfrm>
          <a:prstGeom prst="rect">
            <a:avLst/>
          </a:prstGeom>
        </p:spPr>
        <p:txBody>
          <a:bodyPr lIns="0" tIns="0" rIns="0" bIns="0"/>
          <a:lstStyle>
            <a:lvl1pPr marL="0" indent="0">
              <a:buNone/>
              <a:defRPr sz="1865">
                <a:solidFill>
                  <a:schemeClr val="tx1">
                    <a:lumMod val="75000"/>
                    <a:lumOff val="25000"/>
                  </a:schemeClr>
                </a:solidFill>
                <a:latin typeface="+mn-lt"/>
              </a:defRPr>
            </a:lvl1pPr>
          </a:lstStyle>
          <a:p>
            <a:pPr lvl="0"/>
            <a:r>
              <a:rPr lang="en-US"/>
              <a:t>Click to edit Master text styles</a:t>
            </a:r>
          </a:p>
        </p:txBody>
      </p:sp>
      <p:sp>
        <p:nvSpPr>
          <p:cNvPr id="6" name="Text Placeholder 3"/>
          <p:cNvSpPr>
            <a:spLocks noGrp="1"/>
          </p:cNvSpPr>
          <p:nvPr>
            <p:ph type="body" sz="quarter" idx="11"/>
          </p:nvPr>
        </p:nvSpPr>
        <p:spPr>
          <a:xfrm>
            <a:off x="719666" y="5610804"/>
            <a:ext cx="7615767" cy="291045"/>
          </a:xfrm>
          <a:prstGeom prst="rect">
            <a:avLst/>
          </a:prstGeom>
        </p:spPr>
        <p:txBody>
          <a:bodyPr lIns="0" tIns="0" rIns="0" bIns="0"/>
          <a:lstStyle>
            <a:lvl1pPr marL="0" marR="0" indent="0" algn="l" defTabSz="1218072" rtl="0" eaLnBrk="1" fontAlgn="auto" latinLnBrk="0" hangingPunct="1">
              <a:lnSpc>
                <a:spcPct val="100000"/>
              </a:lnSpc>
              <a:spcBef>
                <a:spcPts val="0"/>
              </a:spcBef>
              <a:spcAft>
                <a:spcPts val="0"/>
              </a:spcAft>
              <a:buClrTx/>
              <a:buSzTx/>
              <a:buFontTx/>
              <a:buNone/>
              <a:tabLst/>
              <a:defRPr sz="1865" b="1" baseline="0">
                <a:solidFill>
                  <a:schemeClr val="tx1">
                    <a:lumMod val="75000"/>
                    <a:lumOff val="25000"/>
                  </a:schemeClr>
                </a:solidFill>
                <a:latin typeface="+mn-lt"/>
              </a:defRPr>
            </a:lvl1pPr>
          </a:lstStyle>
          <a:p>
            <a:pPr lvl="0"/>
            <a:r>
              <a:rPr lang="en-US"/>
              <a:t>Click to edit Master text styles</a:t>
            </a:r>
          </a:p>
        </p:txBody>
      </p:sp>
      <p:sp>
        <p:nvSpPr>
          <p:cNvPr id="11" name="Text Placeholder 4"/>
          <p:cNvSpPr>
            <a:spLocks noGrp="1"/>
          </p:cNvSpPr>
          <p:nvPr>
            <p:ph type="body" sz="quarter" idx="12"/>
          </p:nvPr>
        </p:nvSpPr>
        <p:spPr>
          <a:xfrm>
            <a:off x="719666" y="5898539"/>
            <a:ext cx="7615767" cy="379226"/>
          </a:xfrm>
          <a:prstGeom prst="rect">
            <a:avLst/>
          </a:prstGeom>
        </p:spPr>
        <p:txBody>
          <a:bodyPr lIns="0" tIns="0" rIns="0" bIns="0"/>
          <a:lstStyle>
            <a:lvl1pPr marL="0" marR="0" indent="0" algn="l" defTabSz="1218072" rtl="0" eaLnBrk="1" fontAlgn="auto" latinLnBrk="0" hangingPunct="1">
              <a:lnSpc>
                <a:spcPct val="100000"/>
              </a:lnSpc>
              <a:spcBef>
                <a:spcPts val="0"/>
              </a:spcBef>
              <a:spcAft>
                <a:spcPts val="0"/>
              </a:spcAft>
              <a:buClrTx/>
              <a:buSzTx/>
              <a:buFontTx/>
              <a:buNone/>
              <a:tabLst/>
              <a:defRPr sz="1865">
                <a:solidFill>
                  <a:schemeClr val="tx1">
                    <a:lumMod val="75000"/>
                    <a:lumOff val="25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75847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and1">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84449DF-6E94-DC0E-1CDC-A4F143FC09D8}"/>
              </a:ext>
            </a:extLst>
          </p:cNvPr>
          <p:cNvSpPr/>
          <p:nvPr userDrawn="1"/>
        </p:nvSpPr>
        <p:spPr bwMode="auto">
          <a:xfrm>
            <a:off x="0" y="1412875"/>
            <a:ext cx="12192000" cy="4752975"/>
          </a:xfrm>
          <a:prstGeom prst="rect">
            <a:avLst/>
          </a:prstGeom>
          <a:solidFill>
            <a:srgbClr val="D7D7CD"/>
          </a:solidFill>
          <a:ln>
            <a:noFill/>
          </a:ln>
          <a:effectLst/>
        </p:spPr>
        <p:txBody>
          <a:bodyPr lIns="539719" tIns="143925" rIns="395794" bIns="143925" spcCol="72000" anchor="ctr"/>
          <a:lstStyle/>
          <a:p>
            <a:pPr>
              <a:lnSpc>
                <a:spcPct val="110000"/>
              </a:lnSpc>
              <a:buFont typeface="Wingdings" charset="0"/>
              <a:buNone/>
              <a:defRPr/>
            </a:pPr>
            <a:endParaRPr lang="en-US" sz="2799" b="1">
              <a:solidFill>
                <a:schemeClr val="accent5"/>
              </a:solidFill>
              <a:latin typeface="Siemens Slab" pitchFamily="2" charset="0"/>
            </a:endParaRPr>
          </a:p>
        </p:txBody>
      </p:sp>
      <p:sp>
        <p:nvSpPr>
          <p:cNvPr id="2" name="Titel 1"/>
          <p:cNvSpPr>
            <a:spLocks noGrp="1"/>
          </p:cNvSpPr>
          <p:nvPr>
            <p:ph type="title"/>
          </p:nvPr>
        </p:nvSpPr>
        <p:spPr/>
        <p:txBody>
          <a:bodyPr/>
          <a:lstStyle/>
          <a:p>
            <a:r>
              <a:rPr lang="en-US" err="1"/>
              <a:t>Titelmasterformat</a:t>
            </a:r>
            <a:r>
              <a:rPr lang="en-US"/>
              <a:t> </a:t>
            </a:r>
            <a:r>
              <a:rPr lang="en-US" err="1"/>
              <a:t>durch</a:t>
            </a:r>
            <a:r>
              <a:rPr lang="en-US"/>
              <a:t> </a:t>
            </a:r>
            <a:r>
              <a:rPr lang="en-US" err="1"/>
              <a:t>Klicken</a:t>
            </a:r>
            <a:r>
              <a:rPr lang="en-US"/>
              <a:t> </a:t>
            </a:r>
            <a:r>
              <a:rPr lang="en-US" err="1"/>
              <a:t>bearbeiten</a:t>
            </a:r>
            <a:endParaRPr lang="en-US"/>
          </a:p>
        </p:txBody>
      </p:sp>
    </p:spTree>
    <p:extLst>
      <p:ext uri="{BB962C8B-B14F-4D97-AF65-F5344CB8AC3E}">
        <p14:creationId xmlns:p14="http://schemas.microsoft.com/office/powerpoint/2010/main" val="364848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FD6A890-F940-4116-9C00-2E1F774A6B46}"/>
              </a:ext>
            </a:extLst>
          </p:cNvPr>
          <p:cNvSpPr>
            <a:spLocks noGrp="1"/>
          </p:cNvSpPr>
          <p:nvPr>
            <p:ph type="dt" sz="half" idx="10"/>
          </p:nvPr>
        </p:nvSpPr>
        <p:spPr/>
        <p:txBody>
          <a:bodyPr/>
          <a:lstStyle>
            <a:lvl1pPr>
              <a:defRPr/>
            </a:lvl1pPr>
          </a:lstStyle>
          <a:p>
            <a:pPr>
              <a:defRPr/>
            </a:pPr>
            <a:fld id="{28C6AD80-3C81-4DBD-98C5-A56DA886CAE5}" type="datetimeFigureOut">
              <a:rPr lang="en-CA"/>
              <a:pPr>
                <a:defRPr/>
              </a:pPr>
              <a:t>2024-06-26</a:t>
            </a:fld>
            <a:endParaRPr lang="en-CA"/>
          </a:p>
        </p:txBody>
      </p:sp>
      <p:sp>
        <p:nvSpPr>
          <p:cNvPr id="5" name="Footer Placeholder 4">
            <a:extLst>
              <a:ext uri="{FF2B5EF4-FFF2-40B4-BE49-F238E27FC236}">
                <a16:creationId xmlns:a16="http://schemas.microsoft.com/office/drawing/2014/main" id="{A65C5A74-6694-E381-8345-1E3524E03A22}"/>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D18CBD34-48C6-6A49-3B49-3DB302F9D327}"/>
              </a:ext>
            </a:extLst>
          </p:cNvPr>
          <p:cNvSpPr>
            <a:spLocks noGrp="1"/>
          </p:cNvSpPr>
          <p:nvPr>
            <p:ph type="sldNum" sz="quarter" idx="12"/>
          </p:nvPr>
        </p:nvSpPr>
        <p:spPr/>
        <p:txBody>
          <a:bodyPr/>
          <a:lstStyle>
            <a:lvl1pPr>
              <a:defRPr/>
            </a:lvl1pPr>
          </a:lstStyle>
          <a:p>
            <a:fld id="{6BEC92B1-6633-4C03-9927-24473F7330E5}" type="slidenum">
              <a:rPr lang="en-CA" altLang="en-US"/>
              <a:pPr/>
              <a:t>‹#›</a:t>
            </a:fld>
            <a:endParaRPr lang="en-CA" altLang="en-US"/>
          </a:p>
        </p:txBody>
      </p:sp>
    </p:spTree>
    <p:extLst>
      <p:ext uri="{BB962C8B-B14F-4D97-AF65-F5344CB8AC3E}">
        <p14:creationId xmlns:p14="http://schemas.microsoft.com/office/powerpoint/2010/main" val="332345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687090-CD68-B384-CC07-6B136F8B6D84}"/>
              </a:ext>
            </a:extLst>
          </p:cNvPr>
          <p:cNvSpPr>
            <a:spLocks noGrp="1"/>
          </p:cNvSpPr>
          <p:nvPr>
            <p:ph type="dt" sz="half" idx="10"/>
          </p:nvPr>
        </p:nvSpPr>
        <p:spPr/>
        <p:txBody>
          <a:bodyPr/>
          <a:lstStyle>
            <a:lvl1pPr>
              <a:defRPr/>
            </a:lvl1pPr>
          </a:lstStyle>
          <a:p>
            <a:pPr>
              <a:defRPr/>
            </a:pPr>
            <a:fld id="{C6DC3578-6917-4DD8-BC98-0A31B510A08B}" type="datetimeFigureOut">
              <a:rPr lang="en-CA"/>
              <a:pPr>
                <a:defRPr/>
              </a:pPr>
              <a:t>2024-06-26</a:t>
            </a:fld>
            <a:endParaRPr lang="en-CA"/>
          </a:p>
        </p:txBody>
      </p:sp>
      <p:sp>
        <p:nvSpPr>
          <p:cNvPr id="5" name="Footer Placeholder 4">
            <a:extLst>
              <a:ext uri="{FF2B5EF4-FFF2-40B4-BE49-F238E27FC236}">
                <a16:creationId xmlns:a16="http://schemas.microsoft.com/office/drawing/2014/main" id="{F94693C7-0271-7032-9B84-F773A9BD65D2}"/>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C8256518-5259-B277-5134-88E4F80A9B93}"/>
              </a:ext>
            </a:extLst>
          </p:cNvPr>
          <p:cNvSpPr>
            <a:spLocks noGrp="1"/>
          </p:cNvSpPr>
          <p:nvPr>
            <p:ph type="sldNum" sz="quarter" idx="12"/>
          </p:nvPr>
        </p:nvSpPr>
        <p:spPr/>
        <p:txBody>
          <a:bodyPr/>
          <a:lstStyle>
            <a:lvl1pPr>
              <a:defRPr/>
            </a:lvl1pPr>
          </a:lstStyle>
          <a:p>
            <a:fld id="{6CA1EA0B-AA83-4E08-82DA-5A9DF42E1B22}" type="slidenum">
              <a:rPr lang="en-CA" altLang="en-US"/>
              <a:pPr/>
              <a:t>‹#›</a:t>
            </a:fld>
            <a:endParaRPr lang="en-CA" altLang="en-US"/>
          </a:p>
        </p:txBody>
      </p:sp>
    </p:spTree>
    <p:extLst>
      <p:ext uri="{BB962C8B-B14F-4D97-AF65-F5344CB8AC3E}">
        <p14:creationId xmlns:p14="http://schemas.microsoft.com/office/powerpoint/2010/main" val="3140757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a:extLst>
              <a:ext uri="{FF2B5EF4-FFF2-40B4-BE49-F238E27FC236}">
                <a16:creationId xmlns:a16="http://schemas.microsoft.com/office/drawing/2014/main" id="{1F051539-F2F8-902B-AB41-E62F659A64F8}"/>
              </a:ext>
            </a:extLst>
          </p:cNvPr>
          <p:cNvSpPr>
            <a:spLocks noGrp="1"/>
          </p:cNvSpPr>
          <p:nvPr>
            <p:ph type="dt" sz="half" idx="10"/>
          </p:nvPr>
        </p:nvSpPr>
        <p:spPr/>
        <p:txBody>
          <a:bodyPr/>
          <a:lstStyle>
            <a:lvl1pPr>
              <a:defRPr/>
            </a:lvl1pPr>
          </a:lstStyle>
          <a:p>
            <a:pPr>
              <a:defRPr/>
            </a:pPr>
            <a:fld id="{E5EA19AD-480E-4F38-926E-4B69EBCCD2B8}" type="datetimeFigureOut">
              <a:rPr lang="en-CA"/>
              <a:pPr>
                <a:defRPr/>
              </a:pPr>
              <a:t>2024-06-26</a:t>
            </a:fld>
            <a:endParaRPr lang="en-CA"/>
          </a:p>
        </p:txBody>
      </p:sp>
      <p:sp>
        <p:nvSpPr>
          <p:cNvPr id="6" name="Footer Placeholder 4">
            <a:extLst>
              <a:ext uri="{FF2B5EF4-FFF2-40B4-BE49-F238E27FC236}">
                <a16:creationId xmlns:a16="http://schemas.microsoft.com/office/drawing/2014/main" id="{3F89AB8B-0575-D3C9-9C04-255202E2DBEA}"/>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262040F3-8929-F0A7-342A-0C43813AF8A6}"/>
              </a:ext>
            </a:extLst>
          </p:cNvPr>
          <p:cNvSpPr>
            <a:spLocks noGrp="1"/>
          </p:cNvSpPr>
          <p:nvPr>
            <p:ph type="sldNum" sz="quarter" idx="12"/>
          </p:nvPr>
        </p:nvSpPr>
        <p:spPr/>
        <p:txBody>
          <a:bodyPr/>
          <a:lstStyle>
            <a:lvl1pPr>
              <a:defRPr/>
            </a:lvl1pPr>
          </a:lstStyle>
          <a:p>
            <a:fld id="{D1D0153D-5D68-4412-BF5B-2A46FFF53CA3}" type="slidenum">
              <a:rPr lang="en-CA" altLang="en-US"/>
              <a:pPr/>
              <a:t>‹#›</a:t>
            </a:fld>
            <a:endParaRPr lang="en-CA" altLang="en-US"/>
          </a:p>
        </p:txBody>
      </p:sp>
    </p:spTree>
    <p:extLst>
      <p:ext uri="{BB962C8B-B14F-4D97-AF65-F5344CB8AC3E}">
        <p14:creationId xmlns:p14="http://schemas.microsoft.com/office/powerpoint/2010/main" val="389124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3E45FF09-C1B7-6FC2-4EFA-B8730DEC66BE}"/>
              </a:ext>
            </a:extLst>
          </p:cNvPr>
          <p:cNvSpPr>
            <a:spLocks noGrp="1"/>
          </p:cNvSpPr>
          <p:nvPr>
            <p:ph type="dt" sz="half" idx="10"/>
          </p:nvPr>
        </p:nvSpPr>
        <p:spPr/>
        <p:txBody>
          <a:bodyPr/>
          <a:lstStyle>
            <a:lvl1pPr>
              <a:defRPr/>
            </a:lvl1pPr>
          </a:lstStyle>
          <a:p>
            <a:pPr>
              <a:defRPr/>
            </a:pPr>
            <a:fld id="{8AAC1865-C53D-4493-B067-FC61DA461874}" type="datetimeFigureOut">
              <a:rPr lang="en-CA"/>
              <a:pPr>
                <a:defRPr/>
              </a:pPr>
              <a:t>2024-06-26</a:t>
            </a:fld>
            <a:endParaRPr lang="en-CA"/>
          </a:p>
        </p:txBody>
      </p:sp>
      <p:sp>
        <p:nvSpPr>
          <p:cNvPr id="8" name="Footer Placeholder 4">
            <a:extLst>
              <a:ext uri="{FF2B5EF4-FFF2-40B4-BE49-F238E27FC236}">
                <a16:creationId xmlns:a16="http://schemas.microsoft.com/office/drawing/2014/main" id="{FA5FD0B1-CE19-7A45-E8BA-F7BBE8EDFE7E}"/>
              </a:ext>
            </a:extLst>
          </p:cNvPr>
          <p:cNvSpPr>
            <a:spLocks noGrp="1"/>
          </p:cNvSpPr>
          <p:nvPr>
            <p:ph type="ftr" sz="quarter" idx="11"/>
          </p:nvPr>
        </p:nvSpPr>
        <p:spPr/>
        <p:txBody>
          <a:bodyPr/>
          <a:lstStyle>
            <a:lvl1pPr>
              <a:defRPr/>
            </a:lvl1pPr>
          </a:lstStyle>
          <a:p>
            <a:pPr>
              <a:defRPr/>
            </a:pPr>
            <a:endParaRPr lang="en-CA"/>
          </a:p>
        </p:txBody>
      </p:sp>
      <p:sp>
        <p:nvSpPr>
          <p:cNvPr id="9" name="Slide Number Placeholder 5">
            <a:extLst>
              <a:ext uri="{FF2B5EF4-FFF2-40B4-BE49-F238E27FC236}">
                <a16:creationId xmlns:a16="http://schemas.microsoft.com/office/drawing/2014/main" id="{074080F9-62CD-2C98-FB0F-CF424028BCE0}"/>
              </a:ext>
            </a:extLst>
          </p:cNvPr>
          <p:cNvSpPr>
            <a:spLocks noGrp="1"/>
          </p:cNvSpPr>
          <p:nvPr>
            <p:ph type="sldNum" sz="quarter" idx="12"/>
          </p:nvPr>
        </p:nvSpPr>
        <p:spPr/>
        <p:txBody>
          <a:bodyPr/>
          <a:lstStyle>
            <a:lvl1pPr>
              <a:defRPr/>
            </a:lvl1pPr>
          </a:lstStyle>
          <a:p>
            <a:fld id="{66DE30B5-B001-4FC9-B308-0B922CDC0D2C}" type="slidenum">
              <a:rPr lang="en-CA" altLang="en-US"/>
              <a:pPr/>
              <a:t>‹#›</a:t>
            </a:fld>
            <a:endParaRPr lang="en-CA" altLang="en-US"/>
          </a:p>
        </p:txBody>
      </p:sp>
    </p:spTree>
    <p:extLst>
      <p:ext uri="{BB962C8B-B14F-4D97-AF65-F5344CB8AC3E}">
        <p14:creationId xmlns:p14="http://schemas.microsoft.com/office/powerpoint/2010/main" val="408517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a:extLst>
              <a:ext uri="{FF2B5EF4-FFF2-40B4-BE49-F238E27FC236}">
                <a16:creationId xmlns:a16="http://schemas.microsoft.com/office/drawing/2014/main" id="{82E2D574-3ECD-102B-91B0-F88CC5F90E62}"/>
              </a:ext>
            </a:extLst>
          </p:cNvPr>
          <p:cNvSpPr>
            <a:spLocks noGrp="1"/>
          </p:cNvSpPr>
          <p:nvPr>
            <p:ph type="dt" sz="half" idx="10"/>
          </p:nvPr>
        </p:nvSpPr>
        <p:spPr/>
        <p:txBody>
          <a:bodyPr/>
          <a:lstStyle>
            <a:lvl1pPr>
              <a:defRPr/>
            </a:lvl1pPr>
          </a:lstStyle>
          <a:p>
            <a:pPr>
              <a:defRPr/>
            </a:pPr>
            <a:fld id="{A27FC4CF-D91A-4F94-8BC2-BF4EB1665B03}" type="datetimeFigureOut">
              <a:rPr lang="en-CA"/>
              <a:pPr>
                <a:defRPr/>
              </a:pPr>
              <a:t>2024-06-26</a:t>
            </a:fld>
            <a:endParaRPr lang="en-CA"/>
          </a:p>
        </p:txBody>
      </p:sp>
      <p:sp>
        <p:nvSpPr>
          <p:cNvPr id="4" name="Footer Placeholder 4">
            <a:extLst>
              <a:ext uri="{FF2B5EF4-FFF2-40B4-BE49-F238E27FC236}">
                <a16:creationId xmlns:a16="http://schemas.microsoft.com/office/drawing/2014/main" id="{0FCC5DD7-0134-39B7-4C27-131D4C16A8CA}"/>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5">
            <a:extLst>
              <a:ext uri="{FF2B5EF4-FFF2-40B4-BE49-F238E27FC236}">
                <a16:creationId xmlns:a16="http://schemas.microsoft.com/office/drawing/2014/main" id="{BA3DEC54-4674-DA7B-87CF-EA2E670155ED}"/>
              </a:ext>
            </a:extLst>
          </p:cNvPr>
          <p:cNvSpPr>
            <a:spLocks noGrp="1"/>
          </p:cNvSpPr>
          <p:nvPr>
            <p:ph type="sldNum" sz="quarter" idx="12"/>
          </p:nvPr>
        </p:nvSpPr>
        <p:spPr/>
        <p:txBody>
          <a:bodyPr/>
          <a:lstStyle>
            <a:lvl1pPr>
              <a:defRPr/>
            </a:lvl1pPr>
          </a:lstStyle>
          <a:p>
            <a:fld id="{C6B67206-444D-4667-882F-4FC697632B39}" type="slidenum">
              <a:rPr lang="en-CA" altLang="en-US"/>
              <a:pPr/>
              <a:t>‹#›</a:t>
            </a:fld>
            <a:endParaRPr lang="en-CA" altLang="en-US"/>
          </a:p>
        </p:txBody>
      </p:sp>
    </p:spTree>
    <p:extLst>
      <p:ext uri="{BB962C8B-B14F-4D97-AF65-F5344CB8AC3E}">
        <p14:creationId xmlns:p14="http://schemas.microsoft.com/office/powerpoint/2010/main" val="10622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5EE531-42EC-F71C-94AC-BFC8F63E61EC}"/>
              </a:ext>
            </a:extLst>
          </p:cNvPr>
          <p:cNvSpPr>
            <a:spLocks noGrp="1"/>
          </p:cNvSpPr>
          <p:nvPr>
            <p:ph type="dt" sz="half" idx="10"/>
          </p:nvPr>
        </p:nvSpPr>
        <p:spPr/>
        <p:txBody>
          <a:bodyPr/>
          <a:lstStyle>
            <a:lvl1pPr>
              <a:defRPr/>
            </a:lvl1pPr>
          </a:lstStyle>
          <a:p>
            <a:pPr>
              <a:defRPr/>
            </a:pPr>
            <a:fld id="{C57A8497-48F6-4F40-8776-54187EDE4B32}" type="datetimeFigureOut">
              <a:rPr lang="en-CA"/>
              <a:pPr>
                <a:defRPr/>
              </a:pPr>
              <a:t>2024-06-26</a:t>
            </a:fld>
            <a:endParaRPr lang="en-CA"/>
          </a:p>
        </p:txBody>
      </p:sp>
      <p:sp>
        <p:nvSpPr>
          <p:cNvPr id="3" name="Footer Placeholder 4">
            <a:extLst>
              <a:ext uri="{FF2B5EF4-FFF2-40B4-BE49-F238E27FC236}">
                <a16:creationId xmlns:a16="http://schemas.microsoft.com/office/drawing/2014/main" id="{7BA66CF1-08A5-E6D7-5223-53080C525958}"/>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5">
            <a:extLst>
              <a:ext uri="{FF2B5EF4-FFF2-40B4-BE49-F238E27FC236}">
                <a16:creationId xmlns:a16="http://schemas.microsoft.com/office/drawing/2014/main" id="{2015E857-BA46-9FDC-1962-2943B143D99B}"/>
              </a:ext>
            </a:extLst>
          </p:cNvPr>
          <p:cNvSpPr>
            <a:spLocks noGrp="1"/>
          </p:cNvSpPr>
          <p:nvPr>
            <p:ph type="sldNum" sz="quarter" idx="12"/>
          </p:nvPr>
        </p:nvSpPr>
        <p:spPr/>
        <p:txBody>
          <a:bodyPr/>
          <a:lstStyle>
            <a:lvl1pPr>
              <a:defRPr/>
            </a:lvl1pPr>
          </a:lstStyle>
          <a:p>
            <a:fld id="{4F178AC0-6E28-4CE1-8987-E7996E74D497}" type="slidenum">
              <a:rPr lang="en-CA" altLang="en-US"/>
              <a:pPr/>
              <a:t>‹#›</a:t>
            </a:fld>
            <a:endParaRPr lang="en-CA" altLang="en-US"/>
          </a:p>
        </p:txBody>
      </p:sp>
    </p:spTree>
    <p:extLst>
      <p:ext uri="{BB962C8B-B14F-4D97-AF65-F5344CB8AC3E}">
        <p14:creationId xmlns:p14="http://schemas.microsoft.com/office/powerpoint/2010/main" val="225225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9CBD6D5-B58B-6674-0F26-227E77070420}"/>
              </a:ext>
            </a:extLst>
          </p:cNvPr>
          <p:cNvSpPr>
            <a:spLocks noGrp="1"/>
          </p:cNvSpPr>
          <p:nvPr>
            <p:ph type="dt" sz="half" idx="10"/>
          </p:nvPr>
        </p:nvSpPr>
        <p:spPr/>
        <p:txBody>
          <a:bodyPr/>
          <a:lstStyle>
            <a:lvl1pPr>
              <a:defRPr/>
            </a:lvl1pPr>
          </a:lstStyle>
          <a:p>
            <a:pPr>
              <a:defRPr/>
            </a:pPr>
            <a:fld id="{DD225419-25DA-4470-AB68-D5988479103F}" type="datetimeFigureOut">
              <a:rPr lang="en-CA"/>
              <a:pPr>
                <a:defRPr/>
              </a:pPr>
              <a:t>2024-06-26</a:t>
            </a:fld>
            <a:endParaRPr lang="en-CA"/>
          </a:p>
        </p:txBody>
      </p:sp>
      <p:sp>
        <p:nvSpPr>
          <p:cNvPr id="6" name="Footer Placeholder 4">
            <a:extLst>
              <a:ext uri="{FF2B5EF4-FFF2-40B4-BE49-F238E27FC236}">
                <a16:creationId xmlns:a16="http://schemas.microsoft.com/office/drawing/2014/main" id="{1B388189-1C19-38D9-FE7C-C10949C69A3B}"/>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8CE28042-65A4-1206-4397-3C815C6FC3BD}"/>
              </a:ext>
            </a:extLst>
          </p:cNvPr>
          <p:cNvSpPr>
            <a:spLocks noGrp="1"/>
          </p:cNvSpPr>
          <p:nvPr>
            <p:ph type="sldNum" sz="quarter" idx="12"/>
          </p:nvPr>
        </p:nvSpPr>
        <p:spPr/>
        <p:txBody>
          <a:bodyPr/>
          <a:lstStyle>
            <a:lvl1pPr>
              <a:defRPr/>
            </a:lvl1pPr>
          </a:lstStyle>
          <a:p>
            <a:fld id="{9DBCEFE4-2EF2-48B6-B139-4C8A747BD87C}" type="slidenum">
              <a:rPr lang="en-CA" altLang="en-US"/>
              <a:pPr/>
              <a:t>‹#›</a:t>
            </a:fld>
            <a:endParaRPr lang="en-CA" altLang="en-US"/>
          </a:p>
        </p:txBody>
      </p:sp>
    </p:spTree>
    <p:extLst>
      <p:ext uri="{BB962C8B-B14F-4D97-AF65-F5344CB8AC3E}">
        <p14:creationId xmlns:p14="http://schemas.microsoft.com/office/powerpoint/2010/main" val="143580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7D1E55D-1D4C-292B-7683-F90906A750EB}"/>
              </a:ext>
            </a:extLst>
          </p:cNvPr>
          <p:cNvSpPr>
            <a:spLocks noGrp="1"/>
          </p:cNvSpPr>
          <p:nvPr>
            <p:ph type="dt" sz="half" idx="10"/>
          </p:nvPr>
        </p:nvSpPr>
        <p:spPr/>
        <p:txBody>
          <a:bodyPr/>
          <a:lstStyle>
            <a:lvl1pPr>
              <a:defRPr/>
            </a:lvl1pPr>
          </a:lstStyle>
          <a:p>
            <a:pPr>
              <a:defRPr/>
            </a:pPr>
            <a:fld id="{EE65BFD9-1E4C-414E-83A4-9B97DB6EE00B}" type="datetimeFigureOut">
              <a:rPr lang="en-CA"/>
              <a:pPr>
                <a:defRPr/>
              </a:pPr>
              <a:t>2024-06-26</a:t>
            </a:fld>
            <a:endParaRPr lang="en-CA"/>
          </a:p>
        </p:txBody>
      </p:sp>
      <p:sp>
        <p:nvSpPr>
          <p:cNvPr id="6" name="Footer Placeholder 4">
            <a:extLst>
              <a:ext uri="{FF2B5EF4-FFF2-40B4-BE49-F238E27FC236}">
                <a16:creationId xmlns:a16="http://schemas.microsoft.com/office/drawing/2014/main" id="{24720CBA-0FEF-3C02-B390-B8D42BD68221}"/>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CFD8B880-F5BC-C7BC-F820-1412BE28B812}"/>
              </a:ext>
            </a:extLst>
          </p:cNvPr>
          <p:cNvSpPr>
            <a:spLocks noGrp="1"/>
          </p:cNvSpPr>
          <p:nvPr>
            <p:ph type="sldNum" sz="quarter" idx="12"/>
          </p:nvPr>
        </p:nvSpPr>
        <p:spPr/>
        <p:txBody>
          <a:bodyPr/>
          <a:lstStyle>
            <a:lvl1pPr>
              <a:defRPr/>
            </a:lvl1pPr>
          </a:lstStyle>
          <a:p>
            <a:fld id="{77D92104-A8CF-4D59-B935-28093D2D7430}" type="slidenum">
              <a:rPr lang="en-CA" altLang="en-US"/>
              <a:pPr/>
              <a:t>‹#›</a:t>
            </a:fld>
            <a:endParaRPr lang="en-CA" altLang="en-US"/>
          </a:p>
        </p:txBody>
      </p:sp>
    </p:spTree>
    <p:extLst>
      <p:ext uri="{BB962C8B-B14F-4D97-AF65-F5344CB8AC3E}">
        <p14:creationId xmlns:p14="http://schemas.microsoft.com/office/powerpoint/2010/main" val="143032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9CB87C-45FD-C7A8-78A7-5F115C6838A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endParaRPr lang="en-CA" altLang="ru-RU"/>
          </a:p>
        </p:txBody>
      </p:sp>
      <p:sp>
        <p:nvSpPr>
          <p:cNvPr id="1027" name="Text Placeholder 2">
            <a:extLst>
              <a:ext uri="{FF2B5EF4-FFF2-40B4-BE49-F238E27FC236}">
                <a16:creationId xmlns:a16="http://schemas.microsoft.com/office/drawing/2014/main" id="{7B85652A-4D22-CEF2-03F0-16C6F252EAF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endParaRPr lang="en-CA" altLang="ru-RU"/>
          </a:p>
        </p:txBody>
      </p:sp>
      <p:sp>
        <p:nvSpPr>
          <p:cNvPr id="4" name="Date Placeholder 3">
            <a:extLst>
              <a:ext uri="{FF2B5EF4-FFF2-40B4-BE49-F238E27FC236}">
                <a16:creationId xmlns:a16="http://schemas.microsoft.com/office/drawing/2014/main" id="{25BC6B1F-A2D6-96DC-57FC-8915806555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817DC26-790B-408F-80AD-88F159D3C4F0}" type="datetimeFigureOut">
              <a:rPr lang="en-CA"/>
              <a:pPr>
                <a:defRPr/>
              </a:pPr>
              <a:t>2024-06-26</a:t>
            </a:fld>
            <a:endParaRPr lang="en-CA"/>
          </a:p>
        </p:txBody>
      </p:sp>
      <p:sp>
        <p:nvSpPr>
          <p:cNvPr id="5" name="Footer Placeholder 4">
            <a:extLst>
              <a:ext uri="{FF2B5EF4-FFF2-40B4-BE49-F238E27FC236}">
                <a16:creationId xmlns:a16="http://schemas.microsoft.com/office/drawing/2014/main" id="{0ACBC3D5-832D-06FB-ECC5-FE3E3FDD9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CA"/>
          </a:p>
        </p:txBody>
      </p:sp>
      <p:sp>
        <p:nvSpPr>
          <p:cNvPr id="6" name="Slide Number Placeholder 5">
            <a:extLst>
              <a:ext uri="{FF2B5EF4-FFF2-40B4-BE49-F238E27FC236}">
                <a16:creationId xmlns:a16="http://schemas.microsoft.com/office/drawing/2014/main" id="{15D468A8-3CF7-A57C-169C-BD38D8E0BC6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CD50306-48A1-4988-BFFC-04B2FFC8447A}"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7"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54.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hyperlink" Target="mailto:Ghoneym@tpu.ru" TargetMode="External"/><Relationship Id="rId7" Type="http://schemas.openxmlformats.org/officeDocument/2006/relationships/image" Target="../media/image59.png"/><Relationship Id="rId2" Type="http://schemas.openxmlformats.org/officeDocument/2006/relationships/hyperlink" Target="mailto:youmnasami24@gmail.Com" TargetMode="Externa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39FED0-E672-A16B-EA40-B58EB3543074}"/>
              </a:ext>
            </a:extLst>
          </p:cNvPr>
          <p:cNvSpPr>
            <a:spLocks noGrp="1"/>
          </p:cNvSpPr>
          <p:nvPr>
            <p:ph type="title"/>
          </p:nvPr>
        </p:nvSpPr>
        <p:spPr>
          <a:xfrm>
            <a:off x="481013" y="2249488"/>
            <a:ext cx="10380662" cy="2187575"/>
          </a:xfrm>
        </p:spPr>
        <p:txBody>
          <a:bodyPr rtlCol="0">
            <a:noAutofit/>
          </a:bodyPr>
          <a:lstStyle/>
          <a:p>
            <a:pPr algn="ctr" eaLnBrk="1" fontAlgn="auto" hangingPunct="1">
              <a:spcAft>
                <a:spcPts val="0"/>
              </a:spcAft>
              <a:defRPr/>
            </a:pPr>
            <a:r>
              <a:rPr lang="en-CA" sz="3200" i="1">
                <a:solidFill>
                  <a:srgbClr val="0070C0"/>
                </a:solidFill>
                <a:ea typeface="Times New Roman" panose="02020603050405020304" pitchFamily="18" charset="0"/>
              </a:rPr>
              <a:t>Test setup ROC chamber + TPC DAQ. Monitoring of r</a:t>
            </a:r>
            <a:r>
              <a:rPr lang="en-US" sz="3200" i="1">
                <a:solidFill>
                  <a:srgbClr val="0070C0"/>
                </a:solidFill>
                <a:ea typeface="Times New Roman" panose="02020603050405020304" pitchFamily="18" charset="0"/>
              </a:rPr>
              <a:t>/o channels noise and </a:t>
            </a:r>
            <a:r>
              <a:rPr lang="en-CA" sz="3200" i="1">
                <a:solidFill>
                  <a:srgbClr val="0070C0"/>
                </a:solidFill>
                <a:ea typeface="Times New Roman" panose="02020603050405020304" pitchFamily="18" charset="0"/>
              </a:rPr>
              <a:t>study influence harmonics from CAEN LV power system and DAQ to </a:t>
            </a:r>
            <a:r>
              <a:rPr lang="en-CA" sz="3200" i="1">
                <a:solidFill>
                  <a:srgbClr val="FF0000"/>
                </a:solidFill>
                <a:ea typeface="Times New Roman" panose="02020603050405020304" pitchFamily="18" charset="0"/>
              </a:rPr>
              <a:t>r/o channel </a:t>
            </a:r>
            <a:r>
              <a:rPr lang="en-CA" sz="3200" i="1">
                <a:solidFill>
                  <a:srgbClr val="0070C0"/>
                </a:solidFill>
                <a:ea typeface="Times New Roman" panose="02020603050405020304" pitchFamily="18" charset="0"/>
              </a:rPr>
              <a:t>noise  </a:t>
            </a:r>
            <a:br>
              <a:rPr lang="ru-RU" sz="3200">
                <a:solidFill>
                  <a:schemeClr val="tx2"/>
                </a:solidFill>
                <a:ea typeface="Times New Roman" panose="02020603050405020304" pitchFamily="18" charset="0"/>
              </a:rPr>
            </a:br>
            <a:br>
              <a:rPr lang="en-CA" sz="3200" spc="-5">
                <a:solidFill>
                  <a:schemeClr val="tx2"/>
                </a:solidFill>
              </a:rPr>
            </a:br>
            <a:endParaRPr lang="en-CA" sz="3200" i="1">
              <a:solidFill>
                <a:schemeClr val="tx2"/>
              </a:solidFill>
            </a:endParaRPr>
          </a:p>
        </p:txBody>
      </p:sp>
      <p:sp>
        <p:nvSpPr>
          <p:cNvPr id="19" name="Текст 4">
            <a:extLst>
              <a:ext uri="{FF2B5EF4-FFF2-40B4-BE49-F238E27FC236}">
                <a16:creationId xmlns:a16="http://schemas.microsoft.com/office/drawing/2014/main" id="{CE742731-D9BC-E6A7-2F1E-D3C24591C7A6}"/>
              </a:ext>
            </a:extLst>
          </p:cNvPr>
          <p:cNvSpPr>
            <a:spLocks noGrp="1"/>
          </p:cNvSpPr>
          <p:nvPr>
            <p:ph type="body" sz="quarter" idx="12"/>
          </p:nvPr>
        </p:nvSpPr>
        <p:spPr>
          <a:xfrm>
            <a:off x="481013" y="5267326"/>
            <a:ext cx="7895511" cy="700989"/>
          </a:xfrm>
        </p:spPr>
        <p:txBody>
          <a:bodyPr vert="horz" wrap="square" lIns="0" tIns="0" rIns="0" bIns="0" numCol="1" rtlCol="0" anchor="t" anchorCtr="0" compatLnSpc="1">
            <a:prstTxWarp prst="textNoShape">
              <a:avLst/>
            </a:prstTxWarp>
            <a:noAutofit/>
          </a:bodyPr>
          <a:lstStyle/>
          <a:p>
            <a:pPr>
              <a:defRPr/>
            </a:pPr>
            <a:r>
              <a:rPr lang="en-US" sz="2000" u="sng" err="1">
                <a:solidFill>
                  <a:srgbClr val="0070C0"/>
                </a:solidFill>
                <a:latin typeface="Times New Roman"/>
                <a:cs typeface="Times New Roman"/>
              </a:rPr>
              <a:t>Y.Ghoniem</a:t>
            </a:r>
            <a:r>
              <a:rPr lang="en-US" sz="2000" u="sng">
                <a:solidFill>
                  <a:srgbClr val="0070C0"/>
                </a:solidFill>
                <a:latin typeface="Times New Roman"/>
                <a:cs typeface="Times New Roman"/>
              </a:rPr>
              <a:t>*</a:t>
            </a:r>
            <a:r>
              <a:rPr lang="en-US" sz="2000">
                <a:solidFill>
                  <a:srgbClr val="0070C0"/>
                </a:solidFill>
                <a:latin typeface="Times New Roman"/>
                <a:cs typeface="Times New Roman"/>
              </a:rPr>
              <a:t>, V.</a:t>
            </a:r>
            <a:r>
              <a:rPr lang="en-GB" sz="2000" err="1">
                <a:solidFill>
                  <a:srgbClr val="0070C0"/>
                </a:solidFill>
                <a:latin typeface="Times New Roman"/>
                <a:cs typeface="Times New Roman"/>
              </a:rPr>
              <a:t>Chepurnov</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A.Piliar</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D.Potapov</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S.Vereschagin</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A.Ribakov</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O.Fateev</a:t>
            </a:r>
            <a:r>
              <a:rPr lang="en-US" sz="2000">
                <a:solidFill>
                  <a:srgbClr val="0070C0"/>
                </a:solidFill>
                <a:latin typeface="Times New Roman"/>
                <a:cs typeface="Times New Roman"/>
              </a:rPr>
              <a:t>, </a:t>
            </a:r>
            <a:r>
              <a:rPr lang="en-US" sz="2000" err="1">
                <a:solidFill>
                  <a:srgbClr val="0070C0"/>
                </a:solidFill>
                <a:latin typeface="Times New Roman"/>
                <a:cs typeface="Times New Roman"/>
              </a:rPr>
              <a:t>S.Zaporojets</a:t>
            </a:r>
            <a:endParaRPr lang="en-GB" sz="1600" err="1">
              <a:solidFill>
                <a:srgbClr val="0070C0"/>
              </a:solidFill>
              <a:latin typeface="Times New Roman" panose="02020603050405020304" pitchFamily="18" charset="0"/>
              <a:cs typeface="Times New Roman" panose="02020603050405020304" pitchFamily="18" charset="0"/>
            </a:endParaRPr>
          </a:p>
        </p:txBody>
      </p:sp>
      <p:pic>
        <p:nvPicPr>
          <p:cNvPr id="7174" name="Picture 7">
            <a:extLst>
              <a:ext uri="{FF2B5EF4-FFF2-40B4-BE49-F238E27FC236}">
                <a16:creationId xmlns:a16="http://schemas.microsoft.com/office/drawing/2014/main" id="{D4B88949-1FF1-430A-CB98-7FAAABD24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
            <a:extLst>
              <a:ext uri="{FF2B5EF4-FFF2-40B4-BE49-F238E27FC236}">
                <a16:creationId xmlns:a16="http://schemas.microsoft.com/office/drawing/2014/main" id="{BD47D569-8F0A-D707-81B2-07973316D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188" y="0"/>
            <a:ext cx="357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31444"/>
            <a:ext cx="9779708" cy="546303"/>
          </a:xfrm>
          <a:solidFill>
            <a:schemeClr val="bg2">
              <a:lumMod val="90000"/>
            </a:schemeClr>
          </a:solidFill>
        </p:spPr>
        <p:txBody>
          <a:bodyPr wrap="square" lIns="0" tIns="74295" rIns="0" bIns="0">
            <a:spAutoFit/>
          </a:bodyPr>
          <a:lstStyle/>
          <a:p>
            <a:pPr marL="12700" indent="3175" algn="ctr" eaLnBrk="1" hangingPunct="1">
              <a:lnSpc>
                <a:spcPts val="3888"/>
              </a:lnSpc>
              <a:spcBef>
                <a:spcPts val="588"/>
              </a:spcBef>
            </a:pPr>
            <a:r>
              <a:rPr lang="ru-RU" altLang="ru-RU" sz="3200" b="1">
                <a:solidFill>
                  <a:schemeClr val="accent5"/>
                </a:solidFill>
                <a:latin typeface="Times New Roman"/>
                <a:ea typeface="Calibri"/>
                <a:cs typeface="Calibri"/>
              </a:rPr>
              <a:t>  </a:t>
            </a:r>
            <a:r>
              <a:rPr lang="en-US" altLang="ru-RU" sz="2800" b="1">
                <a:solidFill>
                  <a:schemeClr val="accent5"/>
                </a:solidFill>
                <a:latin typeface="Times New Roman"/>
                <a:ea typeface="Calibri"/>
                <a:cs typeface="Calibri"/>
              </a:rPr>
              <a:t>Test of </a:t>
            </a:r>
            <a:r>
              <a:rPr lang="en-US" altLang="ru-RU" sz="2800" b="1">
                <a:solidFill>
                  <a:srgbClr val="FF0000"/>
                </a:solidFill>
                <a:latin typeface="Times New Roman"/>
                <a:ea typeface="+mj-lt"/>
                <a:cs typeface="+mj-lt"/>
              </a:rPr>
              <a:t>K</a:t>
            </a:r>
            <a:r>
              <a:rPr lang="en-US" sz="2800" b="1">
                <a:solidFill>
                  <a:srgbClr val="FF0000"/>
                </a:solidFill>
                <a:latin typeface="Times New Roman"/>
                <a:ea typeface="+mj-lt"/>
                <a:cs typeface="+mj-lt"/>
              </a:rPr>
              <a:t>eysight</a:t>
            </a:r>
            <a:r>
              <a:rPr lang="en-US" sz="2800" b="1">
                <a:solidFill>
                  <a:schemeClr val="accent5"/>
                </a:solidFill>
                <a:latin typeface="Times New Roman"/>
                <a:ea typeface="+mj-lt"/>
                <a:cs typeface="+mj-lt"/>
              </a:rPr>
              <a:t> </a:t>
            </a:r>
            <a:r>
              <a:rPr lang="en-US" sz="2800" b="1">
                <a:solidFill>
                  <a:schemeClr val="accent5"/>
                </a:solidFill>
                <a:latin typeface="Times New Roman"/>
                <a:cs typeface="Times New Roman"/>
              </a:rPr>
              <a:t>oscilloscope </a:t>
            </a:r>
            <a:r>
              <a:rPr lang="en-US" altLang="ru-RU" sz="2800" b="1">
                <a:solidFill>
                  <a:schemeClr val="accent5"/>
                </a:solidFill>
                <a:latin typeface="Times New Roman"/>
                <a:ea typeface="Calibri"/>
                <a:cs typeface="Calibri"/>
              </a:rPr>
              <a:t> with generator pulse </a:t>
            </a:r>
            <a:r>
              <a:rPr lang="en-US" sz="2800" b="1">
                <a:solidFill>
                  <a:schemeClr val="accent5"/>
                </a:solidFill>
                <a:latin typeface="Times New Roman"/>
                <a:cs typeface="Times New Roman"/>
              </a:rPr>
              <a:t>(</a:t>
            </a:r>
            <a:r>
              <a:rPr lang="en-US" sz="2800" b="1">
                <a:solidFill>
                  <a:srgbClr val="FF0000"/>
                </a:solidFill>
                <a:latin typeface="Times New Roman"/>
                <a:cs typeface="Times New Roman"/>
              </a:rPr>
              <a:t>FFT</a:t>
            </a:r>
            <a:r>
              <a:rPr lang="en-US" sz="2800" b="1">
                <a:solidFill>
                  <a:schemeClr val="accent5"/>
                </a:solidFill>
                <a:latin typeface="Times New Roman"/>
                <a:cs typeface="Times New Roman"/>
              </a:rPr>
              <a:t>)</a:t>
            </a:r>
            <a:endParaRPr lang="ru-RU" altLang="ru-RU" sz="2800" b="1">
              <a:solidFill>
                <a:schemeClr val="accent5"/>
              </a:solidFill>
              <a:latin typeface="Times New Roman"/>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60" y="1942626"/>
            <a:ext cx="4782711" cy="3510645"/>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8147" r="7568" b="2112"/>
          <a:stretch/>
        </p:blipFill>
        <p:spPr>
          <a:xfrm>
            <a:off x="6506109" y="1931847"/>
            <a:ext cx="4823739" cy="3682527"/>
          </a:xfrm>
          <a:prstGeom prst="rect">
            <a:avLst/>
          </a:prstGeom>
        </p:spPr>
      </p:pic>
      <p:sp>
        <p:nvSpPr>
          <p:cNvPr id="3" name="object 2">
            <a:extLst>
              <a:ext uri="{FF2B5EF4-FFF2-40B4-BE49-F238E27FC236}">
                <a16:creationId xmlns:a16="http://schemas.microsoft.com/office/drawing/2014/main" id="{70099764-AD52-B216-FDCB-FB726C877027}"/>
              </a:ext>
            </a:extLst>
          </p:cNvPr>
          <p:cNvSpPr txBox="1">
            <a:spLocks noChangeArrowheads="1"/>
          </p:cNvSpPr>
          <p:nvPr/>
        </p:nvSpPr>
        <p:spPr bwMode="auto">
          <a:xfrm>
            <a:off x="6506109" y="1407414"/>
            <a:ext cx="4837358"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Frequency Domain (zoom) </a:t>
            </a:r>
          </a:p>
        </p:txBody>
      </p:sp>
      <p:sp>
        <p:nvSpPr>
          <p:cNvPr id="4" name="object 2">
            <a:extLst>
              <a:ext uri="{FF2B5EF4-FFF2-40B4-BE49-F238E27FC236}">
                <a16:creationId xmlns:a16="http://schemas.microsoft.com/office/drawing/2014/main" id="{3E408BA9-7036-74CB-BAB3-41627EB4A685}"/>
              </a:ext>
            </a:extLst>
          </p:cNvPr>
          <p:cNvSpPr txBox="1">
            <a:spLocks noChangeArrowheads="1"/>
          </p:cNvSpPr>
          <p:nvPr/>
        </p:nvSpPr>
        <p:spPr bwMode="auto">
          <a:xfrm>
            <a:off x="1282691" y="1419225"/>
            <a:ext cx="3662899"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Frequency Domain</a:t>
            </a:r>
            <a:endParaRPr lang="en-US" altLang="ru-RU" sz="2400" b="1">
              <a:solidFill>
                <a:srgbClr val="FF0000"/>
              </a:solidFill>
              <a:latin typeface="Calibri"/>
              <a:ea typeface="Calibri"/>
              <a:cs typeface="Calibri"/>
            </a:endParaRPr>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57324" y="5532320"/>
            <a:ext cx="5414184" cy="505908"/>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ct val="100000"/>
              </a:lnSpc>
              <a:spcBef>
                <a:spcPts val="0"/>
              </a:spcBef>
            </a:pPr>
            <a:r>
              <a:rPr lang="en-US" altLang="ru-RU" sz="1400" b="1" dirty="0">
                <a:solidFill>
                  <a:srgbClr val="FF0000"/>
                </a:solidFill>
                <a:latin typeface="Calibri"/>
                <a:ea typeface="Calibri"/>
                <a:cs typeface="Calibri"/>
              </a:rPr>
              <a:t> Main F= 1 kHz  </a:t>
            </a:r>
          </a:p>
          <a:p>
            <a:pPr eaLnBrk="1" hangingPunct="1">
              <a:lnSpc>
                <a:spcPct val="100000"/>
              </a:lnSpc>
              <a:spcBef>
                <a:spcPts val="0"/>
              </a:spcBef>
            </a:pPr>
            <a:r>
              <a:rPr lang="en-US" altLang="ru-RU" sz="1400" b="1" dirty="0">
                <a:solidFill>
                  <a:srgbClr val="0070C0"/>
                </a:solidFill>
                <a:latin typeface="Calibri"/>
                <a:ea typeface="Calibri"/>
                <a:cs typeface="Calibri"/>
              </a:rPr>
              <a:t>     Harmonics: </a:t>
            </a:r>
            <a:r>
              <a:rPr lang="en-US" altLang="ru-RU" sz="1400" b="1" dirty="0">
                <a:solidFill>
                  <a:srgbClr val="FF0000"/>
                </a:solidFill>
                <a:latin typeface="Calibri"/>
                <a:ea typeface="Calibri"/>
                <a:cs typeface="Calibri"/>
              </a:rPr>
              <a:t>F1= 3 kHz, F2= 5 kHz, F3= 7 kHz, F4= 9 kHz and so on …</a:t>
            </a:r>
          </a:p>
        </p:txBody>
      </p:sp>
      <p:sp>
        <p:nvSpPr>
          <p:cNvPr id="11"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539562" y="5694455"/>
            <a:ext cx="1388208" cy="29046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ct val="100000"/>
              </a:lnSpc>
              <a:spcBef>
                <a:spcPts val="0"/>
              </a:spcBef>
            </a:pPr>
            <a:r>
              <a:rPr lang="en-US" altLang="ru-RU" sz="1400" b="1">
                <a:solidFill>
                  <a:srgbClr val="FF0000"/>
                </a:solidFill>
                <a:latin typeface="Calibri"/>
                <a:ea typeface="Calibri"/>
                <a:cs typeface="Calibri"/>
              </a:rPr>
              <a:t> X1-X2 ~ 2 kHz</a:t>
            </a:r>
          </a:p>
        </p:txBody>
      </p:sp>
      <p:sp>
        <p:nvSpPr>
          <p:cNvPr id="12"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619478" y="6182209"/>
            <a:ext cx="9299575" cy="575157"/>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altLang="ru-RU" sz="2400" b="1">
                <a:solidFill>
                  <a:schemeClr val="accent5"/>
                </a:solidFill>
                <a:latin typeface="+mn-lt"/>
                <a:ea typeface="Calibri"/>
                <a:cs typeface="Calibri"/>
              </a:rPr>
              <a:t>Results from vector analyzer and </a:t>
            </a:r>
            <a:r>
              <a:rPr lang="en-US" altLang="ru-RU" sz="2400" b="1">
                <a:solidFill>
                  <a:schemeClr val="accent5"/>
                </a:solidFill>
                <a:latin typeface="+mn-lt"/>
                <a:ea typeface="+mj-lt"/>
                <a:cs typeface="+mj-lt"/>
              </a:rPr>
              <a:t>K</a:t>
            </a:r>
            <a:r>
              <a:rPr lang="en-US" sz="2400" b="1">
                <a:solidFill>
                  <a:schemeClr val="accent5"/>
                </a:solidFill>
                <a:latin typeface="+mn-lt"/>
                <a:ea typeface="+mj-lt"/>
                <a:cs typeface="+mj-lt"/>
              </a:rPr>
              <a:t>eysight </a:t>
            </a:r>
            <a:r>
              <a:rPr lang="en-US" altLang="ru-RU" sz="2400" b="1">
                <a:solidFill>
                  <a:schemeClr val="accent5"/>
                </a:solidFill>
                <a:latin typeface="+mn-lt"/>
                <a:ea typeface="Calibri"/>
                <a:cs typeface="Calibri"/>
              </a:rPr>
              <a:t>scope </a:t>
            </a:r>
            <a:r>
              <a:rPr lang="en-US" altLang="ru-RU" sz="2400" b="1">
                <a:solidFill>
                  <a:srgbClr val="FF0000"/>
                </a:solidFill>
                <a:latin typeface="+mn-lt"/>
                <a:ea typeface="Calibri"/>
                <a:cs typeface="Calibri"/>
              </a:rPr>
              <a:t>are compatible</a:t>
            </a:r>
            <a:r>
              <a:rPr lang="ru-RU" altLang="ru-RU" sz="2400" b="1">
                <a:solidFill>
                  <a:schemeClr val="accent1"/>
                </a:solidFill>
                <a:latin typeface="+mn-lt"/>
                <a:ea typeface="Calibri"/>
                <a:cs typeface="Calibri"/>
              </a:rPr>
              <a:t> </a:t>
            </a:r>
          </a:p>
        </p:txBody>
      </p:sp>
    </p:spTree>
    <p:extLst>
      <p:ext uri="{BB962C8B-B14F-4D97-AF65-F5344CB8AC3E}">
        <p14:creationId xmlns:p14="http://schemas.microsoft.com/office/powerpoint/2010/main" val="66132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473251" y="317018"/>
            <a:ext cx="9299575" cy="575157"/>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ru-RU" altLang="ru-RU" sz="3600" b="1" dirty="0">
                <a:solidFill>
                  <a:schemeClr val="accent5"/>
                </a:solidFill>
                <a:latin typeface="Calibri"/>
                <a:ea typeface="Calibri"/>
                <a:cs typeface="Calibri"/>
              </a:rPr>
              <a:t>  </a:t>
            </a:r>
            <a:r>
              <a:rPr lang="en-US" altLang="ru-RU" sz="3600" b="1" dirty="0">
                <a:solidFill>
                  <a:schemeClr val="accent5"/>
                </a:solidFill>
                <a:latin typeface="Calibri"/>
                <a:ea typeface="Calibri"/>
                <a:cs typeface="Calibri"/>
              </a:rPr>
              <a:t>Antenna Results</a:t>
            </a:r>
            <a:endParaRPr lang="ru-RU" altLang="ru-RU" sz="3600" b="1" dirty="0">
              <a:solidFill>
                <a:schemeClr val="accent5"/>
              </a:solidFill>
              <a:latin typeface="Calibri"/>
              <a:ea typeface="Calibri"/>
              <a:cs typeface="Calibri"/>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1578426" y="1867079"/>
            <a:ext cx="4299154" cy="4065039"/>
          </a:xfrm>
          <a:prstGeom prst="rect">
            <a:avLst/>
          </a:prstGeom>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6363298" y="2616584"/>
            <a:ext cx="4888580" cy="2570864"/>
          </a:xfrm>
          <a:prstGeom prst="rect">
            <a:avLst/>
          </a:prstGeom>
        </p:spPr>
      </p:pic>
    </p:spTree>
    <p:extLst>
      <p:ext uri="{BB962C8B-B14F-4D97-AF65-F5344CB8AC3E}">
        <p14:creationId xmlns:p14="http://schemas.microsoft.com/office/powerpoint/2010/main" val="13364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1837900" y="5597129"/>
            <a:ext cx="9299575" cy="1075294"/>
          </a:xfrm>
          <a:solidFill>
            <a:schemeClr val="tx2">
              <a:lumMod val="20000"/>
              <a:lumOff val="80000"/>
            </a:schemeClr>
          </a:solidFill>
        </p:spPr>
        <p:txBody>
          <a:bodyPr lIns="0" tIns="74295" rIns="0" bIns="0">
            <a:spAutoFit/>
          </a:bodyPr>
          <a:lstStyle/>
          <a:p>
            <a:pPr marL="12700" indent="3175" algn="ctr" eaLnBrk="1" hangingPunct="1">
              <a:lnSpc>
                <a:spcPts val="3888"/>
              </a:lnSpc>
              <a:spcBef>
                <a:spcPts val="588"/>
              </a:spcBef>
            </a:pPr>
            <a:r>
              <a:rPr lang="ru-RU" sz="2400" b="1">
                <a:solidFill>
                  <a:srgbClr val="FF0000"/>
                </a:solidFill>
                <a:latin typeface="+mn-lt"/>
              </a:rPr>
              <a:t>360 </a:t>
            </a:r>
            <a:r>
              <a:rPr lang="en-US" sz="2400" b="1">
                <a:solidFill>
                  <a:srgbClr val="FF0000"/>
                </a:solidFill>
                <a:latin typeface="+mn-lt"/>
              </a:rPr>
              <a:t>MHz</a:t>
            </a:r>
            <a:r>
              <a:rPr lang="ru-RU" sz="2400" b="1">
                <a:solidFill>
                  <a:srgbClr val="FF0000"/>
                </a:solidFill>
                <a:latin typeface="+mn-lt"/>
              </a:rPr>
              <a:t> </a:t>
            </a:r>
            <a:r>
              <a:rPr lang="ru-RU" sz="2400" b="1">
                <a:solidFill>
                  <a:srgbClr val="0070C0"/>
                </a:solidFill>
                <a:latin typeface="+mn-lt"/>
              </a:rPr>
              <a:t>(-70 </a:t>
            </a:r>
            <a:r>
              <a:rPr lang="en-US" sz="2400" b="1" err="1">
                <a:solidFill>
                  <a:srgbClr val="0070C0"/>
                </a:solidFill>
                <a:latin typeface="+mn-lt"/>
              </a:rPr>
              <a:t>dBm</a:t>
            </a:r>
            <a:r>
              <a:rPr lang="ru-RU" sz="2400" b="1">
                <a:solidFill>
                  <a:srgbClr val="0070C0"/>
                </a:solidFill>
                <a:latin typeface="+mn-lt"/>
              </a:rPr>
              <a:t>) </a:t>
            </a:r>
            <a:r>
              <a:rPr lang="en-US" sz="2400" b="1">
                <a:solidFill>
                  <a:srgbClr val="0070C0"/>
                </a:solidFill>
                <a:latin typeface="+mn-lt"/>
              </a:rPr>
              <a:t>and bunches at </a:t>
            </a:r>
            <a:r>
              <a:rPr lang="ru-RU" sz="2400" b="1">
                <a:solidFill>
                  <a:srgbClr val="FF0000"/>
                </a:solidFill>
                <a:latin typeface="+mn-lt"/>
              </a:rPr>
              <a:t>1 </a:t>
            </a:r>
            <a:r>
              <a:rPr lang="en-US" sz="2400" b="1">
                <a:solidFill>
                  <a:srgbClr val="FF0000"/>
                </a:solidFill>
                <a:latin typeface="+mn-lt"/>
              </a:rPr>
              <a:t>GHz</a:t>
            </a:r>
            <a:r>
              <a:rPr lang="ru-RU" sz="2400" b="1">
                <a:solidFill>
                  <a:srgbClr val="FF0000"/>
                </a:solidFill>
                <a:latin typeface="+mn-lt"/>
              </a:rPr>
              <a:t> </a:t>
            </a:r>
            <a:r>
              <a:rPr lang="ru-RU" sz="2400" b="1">
                <a:solidFill>
                  <a:srgbClr val="0070C0"/>
                </a:solidFill>
                <a:latin typeface="+mn-lt"/>
              </a:rPr>
              <a:t>и </a:t>
            </a:r>
            <a:r>
              <a:rPr lang="ru-RU" sz="2400" b="1">
                <a:solidFill>
                  <a:srgbClr val="FF0000"/>
                </a:solidFill>
                <a:latin typeface="+mn-lt"/>
              </a:rPr>
              <a:t>2 </a:t>
            </a:r>
            <a:r>
              <a:rPr lang="en-US" sz="2400" b="1">
                <a:solidFill>
                  <a:srgbClr val="FF0000"/>
                </a:solidFill>
                <a:latin typeface="+mn-lt"/>
              </a:rPr>
              <a:t>GHz</a:t>
            </a:r>
            <a:r>
              <a:rPr lang="ru-RU" sz="2400" b="1">
                <a:solidFill>
                  <a:srgbClr val="FF0000"/>
                </a:solidFill>
                <a:latin typeface="+mn-lt"/>
              </a:rPr>
              <a:t>  </a:t>
            </a:r>
            <a:r>
              <a:rPr lang="ru-RU" sz="2400" b="1">
                <a:solidFill>
                  <a:srgbClr val="0070C0"/>
                </a:solidFill>
                <a:latin typeface="+mn-lt"/>
              </a:rPr>
              <a:t>-(70-80) </a:t>
            </a:r>
            <a:r>
              <a:rPr lang="en-US" sz="2400" b="1" err="1">
                <a:solidFill>
                  <a:srgbClr val="0070C0"/>
                </a:solidFill>
                <a:latin typeface="+mn-lt"/>
              </a:rPr>
              <a:t>dBm</a:t>
            </a:r>
            <a:r>
              <a:rPr lang="ru-RU" sz="2400" b="1">
                <a:solidFill>
                  <a:srgbClr val="0070C0"/>
                </a:solidFill>
                <a:latin typeface="+mn-lt"/>
              </a:rPr>
              <a:t> </a:t>
            </a:r>
            <a:br>
              <a:rPr lang="en-US" sz="2400" b="1">
                <a:solidFill>
                  <a:srgbClr val="0070C0"/>
                </a:solidFill>
                <a:latin typeface="+mn-lt"/>
              </a:rPr>
            </a:br>
            <a:r>
              <a:rPr lang="en-US" sz="2400" b="1">
                <a:solidFill>
                  <a:srgbClr val="0070C0"/>
                </a:solidFill>
                <a:latin typeface="+mn-lt"/>
              </a:rPr>
              <a:t>vector analyzer noise</a:t>
            </a:r>
            <a:r>
              <a:rPr lang="ru-RU" sz="2400" b="1">
                <a:solidFill>
                  <a:srgbClr val="0070C0"/>
                </a:solidFill>
                <a:latin typeface="+mn-lt"/>
              </a:rPr>
              <a:t> - 90 </a:t>
            </a:r>
            <a:r>
              <a:rPr lang="en-US" sz="2400" b="1" err="1">
                <a:solidFill>
                  <a:srgbClr val="0070C0"/>
                </a:solidFill>
                <a:latin typeface="+mn-lt"/>
              </a:rPr>
              <a:t>dBm</a:t>
            </a:r>
            <a:endParaRPr lang="ru-RU" altLang="ru-RU" sz="2400" b="1">
              <a:solidFill>
                <a:srgbClr val="0070C0"/>
              </a:solidFill>
              <a:latin typeface="+mn-lt"/>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317018"/>
            <a:ext cx="9299575" cy="575157"/>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ru-RU" altLang="ru-RU" sz="3600" b="1" dirty="0">
                <a:solidFill>
                  <a:schemeClr val="accent1"/>
                </a:solidFill>
                <a:latin typeface="Calibri"/>
                <a:ea typeface="Calibri"/>
                <a:cs typeface="Calibri"/>
              </a:rPr>
              <a:t> </a:t>
            </a:r>
            <a:r>
              <a:rPr lang="ru-RU" altLang="ru-RU" sz="3600" b="1" dirty="0">
                <a:solidFill>
                  <a:schemeClr val="tx2"/>
                </a:solidFill>
                <a:latin typeface="Calibri"/>
                <a:ea typeface="Calibri"/>
                <a:cs typeface="Calibri"/>
              </a:rPr>
              <a:t> </a:t>
            </a:r>
            <a:r>
              <a:rPr lang="en-US" altLang="ru-RU" sz="3600" b="1" dirty="0">
                <a:solidFill>
                  <a:schemeClr val="accent5"/>
                </a:solidFill>
                <a:latin typeface="Calibri"/>
                <a:ea typeface="Calibri"/>
                <a:cs typeface="Calibri"/>
              </a:rPr>
              <a:t>Antenna Results</a:t>
            </a:r>
            <a:endParaRPr lang="ru-RU" altLang="ru-RU" sz="3600" b="1">
              <a:solidFill>
                <a:schemeClr val="accent5"/>
              </a:solidFill>
              <a:latin typeface="Calibri"/>
              <a:ea typeface="Calibri"/>
              <a:cs typeface="Calibri"/>
            </a:endParaRPr>
          </a:p>
        </p:txBody>
      </p:sp>
      <p:pic>
        <p:nvPicPr>
          <p:cNvPr id="5" name="Рисунок 4"/>
          <p:cNvPicPr/>
          <p:nvPr/>
        </p:nvPicPr>
        <p:blipFill rotWithShape="1">
          <a:blip r:embed="rId3" cstate="print">
            <a:extLst>
              <a:ext uri="{28A0092B-C50C-407E-A947-70E740481C1C}">
                <a14:useLocalDpi xmlns:a14="http://schemas.microsoft.com/office/drawing/2010/main" val="0"/>
              </a:ext>
            </a:extLst>
          </a:blip>
          <a:srcRect l="9015"/>
          <a:stretch/>
        </p:blipFill>
        <p:spPr>
          <a:xfrm>
            <a:off x="2198447" y="1419225"/>
            <a:ext cx="8572243" cy="4029074"/>
          </a:xfrm>
          <a:prstGeom prst="rect">
            <a:avLst/>
          </a:prstGeom>
        </p:spPr>
      </p:pic>
    </p:spTree>
    <p:extLst>
      <p:ext uri="{BB962C8B-B14F-4D97-AF65-F5344CB8AC3E}">
        <p14:creationId xmlns:p14="http://schemas.microsoft.com/office/powerpoint/2010/main" val="165976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011363" y="1945646"/>
            <a:ext cx="9299575" cy="2575705"/>
          </a:xfrm>
          <a:solidFill>
            <a:schemeClr val="tx2">
              <a:lumMod val="20000"/>
              <a:lumOff val="80000"/>
            </a:schemeClr>
          </a:solidFill>
        </p:spPr>
        <p:txBody>
          <a:bodyPr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Test Setup (ROC Chamber +FEC) Study</a:t>
            </a:r>
            <a:br>
              <a:rPr lang="en-US" altLang="ru-RU" sz="3600" b="1">
                <a:latin typeface="Calibri"/>
                <a:ea typeface="Calibri"/>
                <a:cs typeface="Calibri"/>
              </a:rPr>
            </a:br>
            <a:r>
              <a:rPr lang="ru-RU" altLang="ru-RU" sz="3600" b="1">
                <a:solidFill>
                  <a:srgbClr val="0070C0"/>
                </a:solidFill>
                <a:latin typeface="Calibri"/>
                <a:ea typeface="Calibri"/>
                <a:cs typeface="Calibri"/>
              </a:rPr>
              <a:t> </a:t>
            </a:r>
            <a:br>
              <a:rPr lang="en-US" altLang="ru-RU" sz="3600" b="1">
                <a:latin typeface="Calibri"/>
                <a:ea typeface="Calibri"/>
                <a:cs typeface="Calibri"/>
              </a:rPr>
            </a:br>
            <a:r>
              <a:rPr lang="en-US" altLang="ru-RU" sz="3600" b="1">
                <a:solidFill>
                  <a:srgbClr val="0070C0"/>
                </a:solidFill>
                <a:latin typeface="Calibri"/>
                <a:ea typeface="Calibri"/>
                <a:cs typeface="Calibri"/>
              </a:rPr>
              <a:t>DAQ – </a:t>
            </a:r>
            <a:r>
              <a:rPr lang="en-US" altLang="ru-RU" sz="3600" b="1">
                <a:solidFill>
                  <a:srgbClr val="FF0000"/>
                </a:solidFill>
                <a:latin typeface="Calibri"/>
                <a:ea typeface="Calibri"/>
                <a:cs typeface="Calibri"/>
              </a:rPr>
              <a:t>OFF</a:t>
            </a:r>
            <a:br>
              <a:rPr lang="en-US" altLang="ru-RU" sz="3600" b="1">
                <a:solidFill>
                  <a:srgbClr val="FF0000"/>
                </a:solidFill>
                <a:latin typeface="Calibri"/>
                <a:ea typeface="Calibri"/>
                <a:cs typeface="Calibri"/>
              </a:rPr>
            </a:br>
            <a:br>
              <a:rPr lang="en-US" altLang="ru-RU" sz="3600" b="1">
                <a:solidFill>
                  <a:srgbClr val="FF0000"/>
                </a:solidFill>
                <a:latin typeface="Calibri"/>
                <a:ea typeface="Calibri"/>
                <a:cs typeface="Calibri"/>
              </a:rPr>
            </a:br>
            <a:r>
              <a:rPr lang="en-US" altLang="ru-RU" sz="3600" b="1">
                <a:solidFill>
                  <a:srgbClr val="0070C0"/>
                </a:solidFill>
                <a:latin typeface="Calibri"/>
                <a:ea typeface="Calibri"/>
                <a:cs typeface="Calibri"/>
              </a:rPr>
              <a:t>CAEN – </a:t>
            </a:r>
            <a:r>
              <a:rPr lang="en-US" altLang="ru-RU" sz="3600" b="1">
                <a:solidFill>
                  <a:srgbClr val="FF0000"/>
                </a:solidFill>
                <a:latin typeface="Calibri"/>
                <a:ea typeface="Calibri"/>
                <a:cs typeface="Calibri"/>
              </a:rPr>
              <a:t>ON </a:t>
            </a:r>
            <a:r>
              <a:rPr lang="en-US" altLang="ru-RU" sz="3600" b="1">
                <a:solidFill>
                  <a:srgbClr val="0070C0"/>
                </a:solidFill>
                <a:latin typeface="Calibri"/>
                <a:ea typeface="Calibri"/>
                <a:cs typeface="Calibri"/>
              </a:rPr>
              <a:t>+ Computer - </a:t>
            </a:r>
            <a:r>
              <a:rPr lang="en-US" altLang="ru-RU" sz="3600" b="1">
                <a:solidFill>
                  <a:srgbClr val="FF0000"/>
                </a:solidFill>
                <a:latin typeface="Calibri"/>
                <a:ea typeface="Calibri"/>
                <a:cs typeface="Calibri"/>
              </a:rPr>
              <a:t>ON</a:t>
            </a:r>
            <a:r>
              <a:rPr lang="ru-RU" altLang="ru-RU" sz="3600" b="1">
                <a:solidFill>
                  <a:schemeClr val="accent1"/>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57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tx2">
              <a:lumMod val="20000"/>
              <a:lumOff val="80000"/>
            </a:schemeClr>
          </a:solidFill>
        </p:spPr>
        <p:txBody>
          <a:bodyPr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Test setup (Bld.40)</a:t>
            </a:r>
            <a:r>
              <a:rPr lang="ru-RU" altLang="ru-RU" sz="3600" b="1">
                <a:solidFill>
                  <a:schemeClr val="accent1"/>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1063924" y="1867079"/>
            <a:ext cx="4687821" cy="4358653"/>
          </a:xfrm>
          <a:prstGeom prst="rect">
            <a:avLst/>
          </a:prstGeom>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6137065" y="1687371"/>
            <a:ext cx="4886398" cy="2675867"/>
          </a:xfrm>
          <a:prstGeom prst="rect">
            <a:avLst/>
          </a:prstGeom>
        </p:spPr>
      </p:pic>
      <p:pic>
        <p:nvPicPr>
          <p:cNvPr id="12" name="Рисунок 11"/>
          <p:cNvPicPr/>
          <p:nvPr/>
        </p:nvPicPr>
        <p:blipFill>
          <a:blip r:embed="rId5" cstate="print">
            <a:extLst>
              <a:ext uri="{28A0092B-C50C-407E-A947-70E740481C1C}">
                <a14:useLocalDpi xmlns:a14="http://schemas.microsoft.com/office/drawing/2010/main" val="0"/>
              </a:ext>
            </a:extLst>
          </a:blip>
          <a:stretch>
            <a:fillRect/>
          </a:stretch>
        </p:blipFill>
        <p:spPr>
          <a:xfrm>
            <a:off x="6548997" y="4544172"/>
            <a:ext cx="4321195" cy="1918631"/>
          </a:xfrm>
          <a:prstGeom prst="rect">
            <a:avLst/>
          </a:prstGeom>
        </p:spPr>
      </p:pic>
      <p:sp>
        <p:nvSpPr>
          <p:cNvPr id="13"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7845410" y="1053615"/>
            <a:ext cx="1938092"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LV feeder box</a:t>
            </a:r>
            <a:endParaRPr lang="ru-RU" altLang="ru-RU" sz="2400" b="1">
              <a:solidFill>
                <a:srgbClr val="0070C0"/>
              </a:solidFill>
              <a:latin typeface="Calibri"/>
              <a:ea typeface="Calibri"/>
              <a:cs typeface="Calibri"/>
            </a:endParaRPr>
          </a:p>
        </p:txBody>
      </p:sp>
    </p:spTree>
    <p:extLst>
      <p:ext uri="{BB962C8B-B14F-4D97-AF65-F5344CB8AC3E}">
        <p14:creationId xmlns:p14="http://schemas.microsoft.com/office/powerpoint/2010/main" val="358627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CAEN</a:t>
            </a:r>
            <a:r>
              <a:rPr lang="ru-RU" altLang="ru-RU" sz="3600" b="1">
                <a:solidFill>
                  <a:srgbClr val="0070C0"/>
                </a:solidFill>
                <a:latin typeface="Calibri"/>
                <a:ea typeface="Calibri"/>
                <a:cs typeface="Calibri"/>
              </a:rPr>
              <a:t> </a:t>
            </a:r>
            <a:r>
              <a:rPr lang="en-US" altLang="ru-RU" sz="3600" b="1">
                <a:solidFill>
                  <a:srgbClr val="0070C0"/>
                </a:solidFill>
                <a:latin typeface="Calibri"/>
                <a:ea typeface="Calibri"/>
                <a:cs typeface="Calibri"/>
              </a:rPr>
              <a:t>LV power supply system - </a:t>
            </a:r>
            <a:r>
              <a:rPr lang="en-US" altLang="ru-RU" sz="3600" b="1">
                <a:solidFill>
                  <a:srgbClr val="FF0000"/>
                </a:solidFill>
                <a:latin typeface="Calibri"/>
                <a:ea typeface="Calibri"/>
                <a:cs typeface="Calibri"/>
              </a:rPr>
              <a:t>ON</a:t>
            </a:r>
            <a:r>
              <a:rPr lang="ru-RU" altLang="ru-RU" sz="3600" b="1">
                <a:solidFill>
                  <a:schemeClr val="accent1"/>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36864" y="966503"/>
            <a:ext cx="4864479" cy="2759526"/>
          </a:xfrm>
          <a:prstGeom prst="rect">
            <a:avLst/>
          </a:prstGeom>
        </p:spPr>
      </p:pic>
      <p:sp>
        <p:nvSpPr>
          <p:cNvPr id="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3134226" y="2124090"/>
            <a:ext cx="952866"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OFF</a:t>
            </a:r>
            <a:endParaRPr lang="ru-RU" altLang="ru-RU" sz="2400" b="1">
              <a:solidFill>
                <a:srgbClr val="0070C0"/>
              </a:solidFill>
              <a:latin typeface="Calibri"/>
              <a:ea typeface="Calibri"/>
              <a:cs typeface="Calibri"/>
            </a:endParaRPr>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3201" y="1503982"/>
            <a:ext cx="2762215" cy="4897545"/>
          </a:xfrm>
          <a:prstGeom prst="rect">
            <a:avLst/>
          </a:prstGeom>
        </p:spPr>
      </p:pic>
      <p:pic>
        <p:nvPicPr>
          <p:cNvPr id="4" name="Рисунок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6864" y="3952755"/>
            <a:ext cx="4836180" cy="2727605"/>
          </a:xfrm>
          <a:prstGeom prst="rect">
            <a:avLst/>
          </a:prstGeom>
        </p:spPr>
      </p:pic>
      <p:sp>
        <p:nvSpPr>
          <p:cNvPr id="8"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3134225" y="5094382"/>
            <a:ext cx="952867"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FF0000"/>
                </a:solidFill>
                <a:latin typeface="Calibri"/>
                <a:ea typeface="Calibri"/>
                <a:cs typeface="Calibri"/>
              </a:rPr>
              <a:t>ON</a:t>
            </a:r>
            <a:endParaRPr lang="ru-RU" altLang="ru-RU" sz="2400" b="1">
              <a:solidFill>
                <a:srgbClr val="FF0000"/>
              </a:solidFill>
              <a:latin typeface="Calibri"/>
              <a:ea typeface="Calibri"/>
              <a:cs typeface="Calibri"/>
            </a:endParaRPr>
          </a:p>
        </p:txBody>
      </p:sp>
      <p:sp>
        <p:nvSpPr>
          <p:cNvPr id="9"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9660504" y="4553352"/>
            <a:ext cx="2171731" cy="69057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000" b="1">
                <a:solidFill>
                  <a:srgbClr val="FF0000"/>
                </a:solidFill>
                <a:latin typeface="Calibri"/>
                <a:ea typeface="Calibri"/>
                <a:cs typeface="Calibri"/>
              </a:rPr>
              <a:t>F = 320 kHz</a:t>
            </a:r>
            <a:endParaRPr lang="en-US"/>
          </a:p>
          <a:p>
            <a:pPr algn="ctr" eaLnBrk="1" hangingPunct="1">
              <a:lnSpc>
                <a:spcPct val="100000"/>
              </a:lnSpc>
              <a:spcBef>
                <a:spcPts val="0"/>
              </a:spcBef>
            </a:pPr>
            <a:r>
              <a:rPr lang="en-US" altLang="ru-RU" sz="2000" b="1">
                <a:solidFill>
                  <a:srgbClr val="0070C0"/>
                </a:solidFill>
                <a:latin typeface="Calibri"/>
                <a:ea typeface="Calibri"/>
                <a:cs typeface="Calibri"/>
              </a:rPr>
              <a:t>U=(105-70)=35 </a:t>
            </a:r>
            <a:r>
              <a:rPr lang="en-US" altLang="ru-RU" sz="2000" b="1" err="1">
                <a:solidFill>
                  <a:srgbClr val="0070C0"/>
                </a:solidFill>
                <a:latin typeface="Calibri"/>
                <a:ea typeface="Calibri"/>
                <a:cs typeface="Calibri"/>
              </a:rPr>
              <a:t>dBV</a:t>
            </a:r>
            <a:endParaRPr lang="ru-RU" altLang="ru-RU" sz="2000" b="1">
              <a:solidFill>
                <a:srgbClr val="0070C0"/>
              </a:solidFill>
              <a:latin typeface="Calibri"/>
              <a:ea typeface="Calibri"/>
              <a:cs typeface="Calibri"/>
            </a:endParaRPr>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9201343" y="1778803"/>
            <a:ext cx="2842611" cy="69057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000" b="1">
                <a:solidFill>
                  <a:schemeClr val="accent5"/>
                </a:solidFill>
                <a:latin typeface="Calibri"/>
                <a:ea typeface="Calibri"/>
                <a:cs typeface="Calibri"/>
              </a:rPr>
              <a:t>Base U noise=-105 </a:t>
            </a:r>
            <a:r>
              <a:rPr lang="en-US" altLang="ru-RU" sz="2000" b="1" err="1">
                <a:solidFill>
                  <a:schemeClr val="accent5"/>
                </a:solidFill>
                <a:latin typeface="Calibri"/>
                <a:ea typeface="Calibri"/>
                <a:cs typeface="Calibri"/>
              </a:rPr>
              <a:t>dBV</a:t>
            </a:r>
            <a:r>
              <a:rPr lang="en-US" altLang="ru-RU" sz="2000" b="1">
                <a:solidFill>
                  <a:schemeClr val="accent5"/>
                </a:solidFill>
                <a:latin typeface="Calibri"/>
                <a:ea typeface="Calibri"/>
                <a:cs typeface="Calibri"/>
              </a:rPr>
              <a:t> </a:t>
            </a:r>
          </a:p>
          <a:p>
            <a:pPr algn="ctr" eaLnBrk="1" hangingPunct="1">
              <a:lnSpc>
                <a:spcPct val="100000"/>
              </a:lnSpc>
              <a:spcBef>
                <a:spcPts val="0"/>
              </a:spcBef>
            </a:pPr>
            <a:r>
              <a:rPr lang="en-US" altLang="ru-RU" sz="2000" b="1">
                <a:solidFill>
                  <a:schemeClr val="accent5"/>
                </a:solidFill>
                <a:latin typeface="Calibri"/>
                <a:ea typeface="Calibri"/>
                <a:cs typeface="Calibri"/>
              </a:rPr>
              <a:t>(peak-to-peak = 20 mV)</a:t>
            </a:r>
            <a:endParaRPr lang="ru-RU" altLang="ru-RU" sz="2000" b="1">
              <a:solidFill>
                <a:schemeClr val="accent5"/>
              </a:solidFill>
              <a:latin typeface="Calibri"/>
              <a:ea typeface="Calibri"/>
              <a:cs typeface="Calibri"/>
            </a:endParaRPr>
          </a:p>
        </p:txBody>
      </p:sp>
      <p:cxnSp>
        <p:nvCxnSpPr>
          <p:cNvPr id="11" name="Прямая со стрелкой 10"/>
          <p:cNvCxnSpPr/>
          <p:nvPr/>
        </p:nvCxnSpPr>
        <p:spPr>
          <a:xfrm flipH="1">
            <a:off x="6544491" y="4820194"/>
            <a:ext cx="3108960" cy="1604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9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Check oscillations with oscilloscope</a:t>
            </a:r>
            <a:r>
              <a:rPr lang="ru-RU" altLang="ru-RU" sz="3600" b="1">
                <a:solidFill>
                  <a:srgbClr val="0070C0"/>
                </a:solidFill>
                <a:latin typeface="Calibri"/>
                <a:ea typeface="Calibri"/>
                <a:cs typeface="Calibri"/>
              </a:rPr>
              <a:t> </a:t>
            </a:r>
            <a:r>
              <a:rPr lang="ru-RU" altLang="ru-RU" sz="3600" b="1">
                <a:solidFill>
                  <a:schemeClr val="accent1"/>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880" y="2562683"/>
            <a:ext cx="3670104" cy="2865452"/>
          </a:xfrm>
          <a:prstGeom prst="rect">
            <a:avLst/>
          </a:prstGeom>
        </p:spPr>
      </p:pic>
      <p:sp>
        <p:nvSpPr>
          <p:cNvPr id="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9767945" y="2387468"/>
            <a:ext cx="2171731" cy="3460563"/>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endParaRPr lang="en-US" altLang="ru-RU" sz="2000" b="1">
              <a:solidFill>
                <a:srgbClr val="0070C0"/>
              </a:solidFill>
              <a:latin typeface="Calibri"/>
              <a:ea typeface="Calibri"/>
              <a:cs typeface="Calibri"/>
            </a:endParaRPr>
          </a:p>
          <a:p>
            <a:pPr algn="ctr" eaLnBrk="1" hangingPunct="1">
              <a:lnSpc>
                <a:spcPct val="100000"/>
              </a:lnSpc>
              <a:spcBef>
                <a:spcPts val="0"/>
              </a:spcBef>
            </a:pPr>
            <a:r>
              <a:rPr lang="en-US" altLang="ru-RU" sz="2000" b="1">
                <a:solidFill>
                  <a:srgbClr val="FF0000"/>
                </a:solidFill>
                <a:latin typeface="Calibri"/>
                <a:ea typeface="Calibri"/>
                <a:cs typeface="Calibri"/>
              </a:rPr>
              <a:t>F=320 kHz</a:t>
            </a:r>
          </a:p>
          <a:p>
            <a:pPr algn="ctr" eaLnBrk="1" hangingPunct="1">
              <a:lnSpc>
                <a:spcPct val="100000"/>
              </a:lnSpc>
              <a:spcBef>
                <a:spcPts val="0"/>
              </a:spcBef>
            </a:pPr>
            <a:endParaRPr lang="en-US" altLang="ru-RU" sz="2000" b="1">
              <a:solidFill>
                <a:srgbClr val="FF0000"/>
              </a:solidFill>
              <a:latin typeface="Calibri"/>
              <a:ea typeface="Calibri"/>
              <a:cs typeface="Calibri"/>
            </a:endParaRPr>
          </a:p>
          <a:p>
            <a:pPr algn="ctr" eaLnBrk="1" hangingPunct="1">
              <a:lnSpc>
                <a:spcPct val="100000"/>
              </a:lnSpc>
              <a:spcBef>
                <a:spcPts val="0"/>
              </a:spcBef>
            </a:pPr>
            <a:r>
              <a:rPr lang="en-US" altLang="ru-RU" sz="2000" b="1">
                <a:solidFill>
                  <a:srgbClr val="0070C0"/>
                </a:solidFill>
                <a:latin typeface="Calibri"/>
                <a:ea typeface="Calibri"/>
                <a:cs typeface="Calibri"/>
              </a:rPr>
              <a:t>U (peak-to-peak) =</a:t>
            </a:r>
          </a:p>
          <a:p>
            <a:pPr algn="ctr" eaLnBrk="1" hangingPunct="1">
              <a:lnSpc>
                <a:spcPct val="100000"/>
              </a:lnSpc>
              <a:spcBef>
                <a:spcPts val="0"/>
              </a:spcBef>
            </a:pPr>
            <a:r>
              <a:rPr lang="en-US" altLang="ru-RU" sz="2000" b="1">
                <a:solidFill>
                  <a:srgbClr val="0070C0"/>
                </a:solidFill>
                <a:latin typeface="Calibri"/>
                <a:ea typeface="Calibri"/>
                <a:cs typeface="Calibri"/>
              </a:rPr>
              <a:t>25 mV</a:t>
            </a:r>
          </a:p>
          <a:p>
            <a:pPr algn="ctr" eaLnBrk="1" hangingPunct="1">
              <a:lnSpc>
                <a:spcPct val="100000"/>
              </a:lnSpc>
              <a:spcBef>
                <a:spcPts val="0"/>
              </a:spcBef>
            </a:pPr>
            <a:r>
              <a:rPr lang="en-US" altLang="ru-RU" sz="2000" b="1">
                <a:solidFill>
                  <a:srgbClr val="0070C0"/>
                </a:solidFill>
                <a:latin typeface="Calibri"/>
                <a:ea typeface="Calibri"/>
                <a:cs typeface="Calibri"/>
              </a:rPr>
              <a:t>U noise=20 mV</a:t>
            </a:r>
          </a:p>
          <a:p>
            <a:pPr algn="ctr" eaLnBrk="1" hangingPunct="1">
              <a:lnSpc>
                <a:spcPct val="100000"/>
              </a:lnSpc>
              <a:spcBef>
                <a:spcPts val="0"/>
              </a:spcBef>
            </a:pPr>
            <a:endParaRPr lang="en-US" altLang="ru-RU" sz="2000" b="1">
              <a:solidFill>
                <a:srgbClr val="FF0000"/>
              </a:solidFill>
              <a:latin typeface="Calibri"/>
              <a:ea typeface="Calibri"/>
              <a:cs typeface="Calibri"/>
            </a:endParaRPr>
          </a:p>
          <a:p>
            <a:pPr algn="ctr" eaLnBrk="1" hangingPunct="1">
              <a:lnSpc>
                <a:spcPct val="100000"/>
              </a:lnSpc>
              <a:spcBef>
                <a:spcPts val="0"/>
              </a:spcBef>
            </a:pPr>
            <a:r>
              <a:rPr lang="en-US" altLang="ru-RU" sz="2000" b="1">
                <a:solidFill>
                  <a:srgbClr val="FF0000"/>
                </a:solidFill>
                <a:latin typeface="Calibri"/>
                <a:ea typeface="Calibri"/>
                <a:cs typeface="Calibri"/>
              </a:rPr>
              <a:t>Oscillation amplitude: </a:t>
            </a:r>
          </a:p>
          <a:p>
            <a:pPr algn="ctr" eaLnBrk="1" hangingPunct="1">
              <a:lnSpc>
                <a:spcPct val="100000"/>
              </a:lnSpc>
              <a:spcBef>
                <a:spcPts val="0"/>
              </a:spcBef>
            </a:pPr>
            <a:r>
              <a:rPr lang="en-US" altLang="ru-RU" sz="2000" b="1">
                <a:solidFill>
                  <a:srgbClr val="FF0000"/>
                </a:solidFill>
                <a:latin typeface="Calibri"/>
                <a:ea typeface="Calibri"/>
                <a:cs typeface="Calibri"/>
              </a:rPr>
              <a:t>+/-2.5 mV </a:t>
            </a:r>
          </a:p>
          <a:p>
            <a:pPr algn="ctr" eaLnBrk="1" hangingPunct="1">
              <a:lnSpc>
                <a:spcPct val="100000"/>
              </a:lnSpc>
              <a:spcBef>
                <a:spcPts val="0"/>
              </a:spcBef>
            </a:pPr>
            <a:r>
              <a:rPr lang="en-US" altLang="ru-RU" sz="2000" b="1">
                <a:solidFill>
                  <a:srgbClr val="0070C0"/>
                </a:solidFill>
                <a:latin typeface="Calibri"/>
                <a:ea typeface="Calibri"/>
                <a:cs typeface="Calibri"/>
              </a:rPr>
              <a:t>(25-20)=5 mV</a:t>
            </a:r>
            <a:endParaRPr lang="en-US" altLang="ru-RU" sz="2000" b="1">
              <a:solidFill>
                <a:srgbClr val="FF0000"/>
              </a:solidFill>
              <a:latin typeface="Calibri"/>
              <a:ea typeface="Calibri"/>
              <a:cs typeface="Calibri"/>
            </a:endParaRPr>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7413" y="1084535"/>
            <a:ext cx="5648076" cy="3185514"/>
          </a:xfrm>
          <a:prstGeom prst="rect">
            <a:avLst/>
          </a:prstGeom>
        </p:spPr>
      </p:pic>
      <p:pic>
        <p:nvPicPr>
          <p:cNvPr id="4" name="Рисунок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00263" y="4400018"/>
            <a:ext cx="4687997" cy="2281291"/>
          </a:xfrm>
          <a:prstGeom prst="rect">
            <a:avLst/>
          </a:prstGeom>
        </p:spPr>
      </p:pic>
      <p:sp>
        <p:nvSpPr>
          <p:cNvPr id="9"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7778187" y="1198370"/>
            <a:ext cx="2409330" cy="382797"/>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000" b="1">
                <a:solidFill>
                  <a:srgbClr val="FF0000"/>
                </a:solidFill>
                <a:latin typeface="Calibri"/>
                <a:ea typeface="Calibri"/>
                <a:cs typeface="Calibri"/>
              </a:rPr>
              <a:t> T~3 </a:t>
            </a:r>
            <a:r>
              <a:rPr lang="en-US" sz="2000" b="1">
                <a:solidFill>
                  <a:srgbClr val="FF0000"/>
                </a:solidFill>
                <a:latin typeface="Calibri"/>
                <a:cs typeface="Calibri"/>
              </a:rPr>
              <a:t>µ</a:t>
            </a:r>
            <a:r>
              <a:rPr lang="en-US" altLang="ru-RU" sz="2000" b="1">
                <a:solidFill>
                  <a:srgbClr val="FF0000"/>
                </a:solidFill>
                <a:latin typeface="Calibri"/>
                <a:cs typeface="Calibri"/>
              </a:rPr>
              <a:t>sec</a:t>
            </a:r>
            <a:r>
              <a:rPr lang="en-US" altLang="ru-RU" sz="2000" b="1">
                <a:solidFill>
                  <a:srgbClr val="FF0000"/>
                </a:solidFill>
                <a:latin typeface="Calibri"/>
                <a:ea typeface="Calibri"/>
                <a:cs typeface="Calibri"/>
              </a:rPr>
              <a:t> (X2-X1)</a:t>
            </a:r>
            <a:endParaRPr lang="en-US" sz="2000">
              <a:ea typeface="Calibri Light"/>
              <a:cs typeface="Calibri Light" panose="020F0302020204030204"/>
            </a:endParaRPr>
          </a:p>
        </p:txBody>
      </p:sp>
      <p:cxnSp>
        <p:nvCxnSpPr>
          <p:cNvPr id="7" name="Прямая со стрелкой 6"/>
          <p:cNvCxnSpPr/>
          <p:nvPr/>
        </p:nvCxnSpPr>
        <p:spPr>
          <a:xfrm>
            <a:off x="9300754" y="1728820"/>
            <a:ext cx="888275" cy="123644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29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Computer - </a:t>
            </a:r>
            <a:r>
              <a:rPr lang="en-US" altLang="ru-RU" sz="3600" b="1">
                <a:solidFill>
                  <a:srgbClr val="FF0000"/>
                </a:solidFill>
                <a:latin typeface="Calibri"/>
                <a:ea typeface="Calibri"/>
                <a:cs typeface="Calibri"/>
              </a:rPr>
              <a:t>ON</a:t>
            </a:r>
            <a:r>
              <a:rPr lang="ru-RU" altLang="ru-RU" sz="3600" b="1">
                <a:solidFill>
                  <a:schemeClr val="accent5"/>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2238" y="1928158"/>
            <a:ext cx="2806700" cy="4071712"/>
          </a:xfrm>
          <a:prstGeom prst="rect">
            <a:avLst/>
          </a:prstGeom>
        </p:spPr>
      </p:pic>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02352" y="1049836"/>
            <a:ext cx="4877020" cy="2750639"/>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912438" y="1282912"/>
            <a:ext cx="2171731" cy="229101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1800" b="1">
                <a:solidFill>
                  <a:srgbClr val="0070C0"/>
                </a:solidFill>
                <a:latin typeface="Calibri"/>
                <a:ea typeface="Calibri"/>
                <a:cs typeface="Calibri"/>
              </a:rPr>
              <a:t>Harmonics:</a:t>
            </a:r>
          </a:p>
          <a:p>
            <a:pPr algn="ctr" eaLnBrk="1" hangingPunct="1">
              <a:lnSpc>
                <a:spcPct val="100000"/>
              </a:lnSpc>
              <a:spcBef>
                <a:spcPts val="0"/>
              </a:spcBef>
            </a:pPr>
            <a:r>
              <a:rPr lang="en-US" altLang="ru-RU" sz="1800" b="1">
                <a:solidFill>
                  <a:srgbClr val="FF0000"/>
                </a:solidFill>
                <a:latin typeface="Calibri"/>
                <a:ea typeface="Calibri"/>
                <a:cs typeface="Calibri"/>
              </a:rPr>
              <a:t>F1= 23 MHz</a:t>
            </a:r>
          </a:p>
          <a:p>
            <a:pPr algn="ctr" eaLnBrk="1" hangingPunct="1">
              <a:lnSpc>
                <a:spcPct val="100000"/>
              </a:lnSpc>
              <a:spcBef>
                <a:spcPts val="0"/>
              </a:spcBef>
            </a:pPr>
            <a:r>
              <a:rPr lang="en-US" altLang="ru-RU" sz="1800" b="1">
                <a:solidFill>
                  <a:srgbClr val="FF0000"/>
                </a:solidFill>
                <a:latin typeface="Calibri"/>
                <a:ea typeface="Calibri"/>
                <a:cs typeface="Calibri"/>
              </a:rPr>
              <a:t>F2= 66 MHz</a:t>
            </a:r>
          </a:p>
          <a:p>
            <a:pPr algn="ctr" eaLnBrk="1" hangingPunct="1">
              <a:lnSpc>
                <a:spcPct val="100000"/>
              </a:lnSpc>
              <a:spcBef>
                <a:spcPts val="0"/>
              </a:spcBef>
            </a:pPr>
            <a:r>
              <a:rPr lang="en-US" altLang="ru-RU" sz="1800" b="1">
                <a:solidFill>
                  <a:srgbClr val="FF0000"/>
                </a:solidFill>
                <a:latin typeface="Calibri"/>
                <a:ea typeface="Calibri"/>
                <a:cs typeface="Calibri"/>
              </a:rPr>
              <a:t>F3= 100 MHz</a:t>
            </a:r>
          </a:p>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err="1">
                <a:solidFill>
                  <a:srgbClr val="0070C0"/>
                </a:solidFill>
                <a:latin typeface="Calibri"/>
                <a:ea typeface="Calibri"/>
                <a:cs typeface="Calibri"/>
              </a:rPr>
              <a:t>dF</a:t>
            </a:r>
            <a:r>
              <a:rPr lang="en-US" altLang="ru-RU" sz="1800" b="1">
                <a:solidFill>
                  <a:srgbClr val="0070C0"/>
                </a:solidFill>
                <a:latin typeface="Calibri"/>
                <a:ea typeface="Calibri"/>
                <a:cs typeface="Calibri"/>
              </a:rPr>
              <a:t>=43 MHz</a:t>
            </a:r>
          </a:p>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a:solidFill>
                  <a:srgbClr val="0070C0"/>
                </a:solidFill>
                <a:latin typeface="Calibri"/>
                <a:ea typeface="Calibri"/>
                <a:cs typeface="Calibri"/>
              </a:rPr>
              <a:t>U=-80 </a:t>
            </a:r>
            <a:r>
              <a:rPr lang="en-US" altLang="ru-RU" sz="1800" b="1" err="1">
                <a:solidFill>
                  <a:srgbClr val="0070C0"/>
                </a:solidFill>
                <a:latin typeface="Calibri"/>
                <a:ea typeface="Calibri"/>
                <a:cs typeface="Calibri"/>
              </a:rPr>
              <a:t>dBV</a:t>
            </a:r>
            <a:endParaRPr lang="en-US" altLang="ru-RU" sz="1800" b="1">
              <a:solidFill>
                <a:srgbClr val="0070C0"/>
              </a:solidFill>
              <a:latin typeface="Calibri"/>
              <a:ea typeface="Calibri"/>
              <a:cs typeface="Calibri"/>
            </a:endParaRPr>
          </a:p>
        </p:txBody>
      </p:sp>
      <p:pic>
        <p:nvPicPr>
          <p:cNvPr id="4" name="Рисунок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2352" y="3964661"/>
            <a:ext cx="4855824" cy="2738684"/>
          </a:xfrm>
          <a:prstGeom prst="rect">
            <a:avLst/>
          </a:prstGeom>
        </p:spPr>
      </p:pic>
      <p:sp>
        <p:nvSpPr>
          <p:cNvPr id="8"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9326775" y="3800475"/>
            <a:ext cx="2171731" cy="2845010"/>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1800" b="1">
                <a:solidFill>
                  <a:srgbClr val="0070C0"/>
                </a:solidFill>
                <a:latin typeface="Calibri"/>
                <a:ea typeface="Calibri"/>
                <a:cs typeface="Calibri"/>
              </a:rPr>
              <a:t>Harmonics:</a:t>
            </a:r>
          </a:p>
          <a:p>
            <a:pPr algn="ctr" eaLnBrk="1" hangingPunct="1">
              <a:lnSpc>
                <a:spcPct val="100000"/>
              </a:lnSpc>
              <a:spcBef>
                <a:spcPts val="0"/>
              </a:spcBef>
            </a:pPr>
            <a:r>
              <a:rPr lang="en-US" altLang="ru-RU" sz="1800" b="1">
                <a:solidFill>
                  <a:srgbClr val="FF0000"/>
                </a:solidFill>
                <a:latin typeface="Calibri"/>
                <a:ea typeface="Calibri"/>
                <a:cs typeface="Calibri"/>
              </a:rPr>
              <a:t>F4= 154 MHz</a:t>
            </a:r>
          </a:p>
          <a:p>
            <a:pPr algn="ctr" eaLnBrk="1" hangingPunct="1">
              <a:lnSpc>
                <a:spcPct val="100000"/>
              </a:lnSpc>
              <a:spcBef>
                <a:spcPts val="0"/>
              </a:spcBef>
            </a:pPr>
            <a:r>
              <a:rPr lang="en-US" altLang="ru-RU" sz="1800" b="1">
                <a:solidFill>
                  <a:srgbClr val="FF0000"/>
                </a:solidFill>
                <a:latin typeface="Calibri"/>
                <a:ea typeface="Calibri"/>
                <a:cs typeface="Calibri"/>
              </a:rPr>
              <a:t>F5= 466 MHz</a:t>
            </a:r>
          </a:p>
          <a:p>
            <a:pPr algn="ctr" eaLnBrk="1" hangingPunct="1">
              <a:lnSpc>
                <a:spcPct val="100000"/>
              </a:lnSpc>
              <a:spcBef>
                <a:spcPts val="0"/>
              </a:spcBef>
            </a:pPr>
            <a:r>
              <a:rPr lang="en-US" altLang="ru-RU" sz="1800" b="1">
                <a:solidFill>
                  <a:srgbClr val="FF0000"/>
                </a:solidFill>
                <a:latin typeface="Calibri"/>
                <a:ea typeface="Calibri"/>
                <a:cs typeface="Calibri"/>
              </a:rPr>
              <a:t>F6= 622 MHz</a:t>
            </a:r>
          </a:p>
          <a:p>
            <a:pPr algn="ctr" eaLnBrk="1" hangingPunct="1">
              <a:lnSpc>
                <a:spcPct val="100000"/>
              </a:lnSpc>
              <a:spcBef>
                <a:spcPts val="0"/>
              </a:spcBef>
            </a:pPr>
            <a:r>
              <a:rPr lang="en-US" altLang="ru-RU" sz="1800" b="1">
                <a:solidFill>
                  <a:srgbClr val="FF0000"/>
                </a:solidFill>
                <a:latin typeface="Calibri"/>
                <a:ea typeface="Calibri"/>
                <a:cs typeface="Calibri"/>
              </a:rPr>
              <a:t>F7= 778 MHz</a:t>
            </a:r>
          </a:p>
          <a:p>
            <a:pPr algn="ctr" eaLnBrk="1" hangingPunct="1">
              <a:lnSpc>
                <a:spcPct val="100000"/>
              </a:lnSpc>
              <a:spcBef>
                <a:spcPts val="0"/>
              </a:spcBef>
            </a:pPr>
            <a:r>
              <a:rPr lang="en-US" altLang="ru-RU" sz="1800" b="1">
                <a:solidFill>
                  <a:srgbClr val="FF0000"/>
                </a:solidFill>
                <a:latin typeface="Calibri"/>
                <a:ea typeface="Calibri"/>
                <a:cs typeface="Calibri"/>
              </a:rPr>
              <a:t>F8= 934 MHz</a:t>
            </a:r>
          </a:p>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err="1">
                <a:solidFill>
                  <a:srgbClr val="0070C0"/>
                </a:solidFill>
                <a:latin typeface="Calibri"/>
                <a:ea typeface="Calibri"/>
                <a:cs typeface="Calibri"/>
              </a:rPr>
              <a:t>dF</a:t>
            </a:r>
            <a:r>
              <a:rPr lang="en-US" altLang="ru-RU" sz="1800" b="1">
                <a:solidFill>
                  <a:srgbClr val="0070C0"/>
                </a:solidFill>
                <a:latin typeface="Calibri"/>
                <a:ea typeface="Calibri"/>
                <a:cs typeface="Calibri"/>
              </a:rPr>
              <a:t>=156 MHz</a:t>
            </a:r>
          </a:p>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a:solidFill>
                  <a:srgbClr val="0070C0"/>
                </a:solidFill>
                <a:latin typeface="Calibri"/>
                <a:ea typeface="Calibri"/>
                <a:cs typeface="Calibri"/>
              </a:rPr>
              <a:t>U=-80 </a:t>
            </a:r>
            <a:r>
              <a:rPr lang="en-US" altLang="ru-RU" sz="1800" b="1" err="1">
                <a:solidFill>
                  <a:srgbClr val="0070C0"/>
                </a:solidFill>
                <a:latin typeface="Calibri"/>
                <a:ea typeface="Calibri"/>
                <a:cs typeface="Calibri"/>
              </a:rPr>
              <a:t>dBV</a:t>
            </a:r>
            <a:endParaRPr lang="en-US" altLang="ru-RU" sz="1800" b="1">
              <a:solidFill>
                <a:srgbClr val="0070C0"/>
              </a:solidFill>
              <a:latin typeface="Calibri"/>
              <a:ea typeface="Calibri"/>
              <a:cs typeface="Calibri"/>
            </a:endParaRPr>
          </a:p>
        </p:txBody>
      </p:sp>
    </p:spTree>
    <p:extLst>
      <p:ext uri="{BB962C8B-B14F-4D97-AF65-F5344CB8AC3E}">
        <p14:creationId xmlns:p14="http://schemas.microsoft.com/office/powerpoint/2010/main" val="298133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935770" y="1982300"/>
            <a:ext cx="10899775" cy="4139710"/>
          </a:xfrm>
          <a:solidFill>
            <a:schemeClr val="bg2">
              <a:lumMod val="90000"/>
            </a:schemeClr>
          </a:solidFill>
        </p:spPr>
        <p:txBody>
          <a:bodyPr vert="horz" wrap="square" lIns="91440" tIns="45720" rIns="91440" bIns="45720" numCol="1" rtlCol="0" anchor="t" anchorCtr="0" compatLnSpc="1">
            <a:prstTxWarp prst="textNoShape">
              <a:avLst/>
            </a:prstTxWarp>
            <a:noAutofit/>
          </a:bodyPr>
          <a:lstStyle/>
          <a:p>
            <a:pPr marL="0" indent="0" algn="just" eaLnBrk="1" fontAlgn="auto" hangingPunct="1">
              <a:spcAft>
                <a:spcPts val="0"/>
              </a:spcAft>
              <a:buNone/>
              <a:defRPr/>
            </a:pPr>
            <a:r>
              <a:rPr lang="en-US" sz="2000" b="1">
                <a:solidFill>
                  <a:srgbClr val="0070C0"/>
                </a:solidFill>
              </a:rPr>
              <a:t>Check environment (</a:t>
            </a:r>
            <a:r>
              <a:rPr lang="en-US" sz="2000" b="1">
                <a:solidFill>
                  <a:srgbClr val="FF0000"/>
                </a:solidFill>
              </a:rPr>
              <a:t>in the air</a:t>
            </a:r>
            <a:r>
              <a:rPr lang="en-US" sz="2000" b="1">
                <a:solidFill>
                  <a:srgbClr val="0070C0"/>
                </a:solidFill>
              </a:rPr>
              <a:t>) with antenna:</a:t>
            </a:r>
            <a:endParaRPr lang="en-US" sz="2000" b="1">
              <a:solidFill>
                <a:srgbClr val="0070C0"/>
              </a:solidFill>
              <a:cs typeface="Calibri"/>
            </a:endParaRPr>
          </a:p>
          <a:p>
            <a:pPr marL="0" indent="0" algn="just" eaLnBrk="1" fontAlgn="auto" hangingPunct="1">
              <a:spcAft>
                <a:spcPts val="0"/>
              </a:spcAft>
              <a:buNone/>
              <a:defRPr/>
            </a:pPr>
            <a:r>
              <a:rPr lang="en-US" sz="2000" b="1">
                <a:solidFill>
                  <a:srgbClr val="0070C0"/>
                </a:solidFill>
              </a:rPr>
              <a:t>      </a:t>
            </a:r>
            <a:r>
              <a:rPr lang="en-US" sz="2000" b="1">
                <a:solidFill>
                  <a:srgbClr val="FF0000"/>
                </a:solidFill>
              </a:rPr>
              <a:t>360 MHz  </a:t>
            </a:r>
            <a:r>
              <a:rPr lang="en-US" sz="2000" b="1">
                <a:solidFill>
                  <a:srgbClr val="0070C0"/>
                </a:solidFill>
              </a:rPr>
              <a:t>and bunches at </a:t>
            </a:r>
            <a:r>
              <a:rPr lang="en-US" sz="2000" b="1">
                <a:solidFill>
                  <a:srgbClr val="FF0000"/>
                </a:solidFill>
              </a:rPr>
              <a:t>1 GHZ</a:t>
            </a:r>
            <a:r>
              <a:rPr lang="en-US" sz="2000" b="1">
                <a:solidFill>
                  <a:srgbClr val="0070C0"/>
                </a:solidFill>
              </a:rPr>
              <a:t> and </a:t>
            </a:r>
            <a:r>
              <a:rPr lang="en-US" sz="2000" b="1">
                <a:solidFill>
                  <a:srgbClr val="FF0000"/>
                </a:solidFill>
              </a:rPr>
              <a:t>2 GHz</a:t>
            </a:r>
            <a:endParaRPr lang="en-US" sz="2000" b="1">
              <a:solidFill>
                <a:srgbClr val="FF0000"/>
              </a:solidFill>
              <a:cs typeface="Calibri"/>
            </a:endParaRPr>
          </a:p>
          <a:p>
            <a:pPr marL="0" indent="0" algn="just" eaLnBrk="1" fontAlgn="auto" hangingPunct="1">
              <a:spcAft>
                <a:spcPts val="0"/>
              </a:spcAft>
              <a:buNone/>
              <a:defRPr/>
            </a:pPr>
            <a:endParaRPr lang="en-US" sz="2000" b="1">
              <a:solidFill>
                <a:srgbClr val="0070C0"/>
              </a:solidFill>
              <a:cs typeface="Calibri"/>
            </a:endParaRPr>
          </a:p>
          <a:p>
            <a:pPr marL="0" indent="0" algn="just" eaLnBrk="1" fontAlgn="auto" hangingPunct="1">
              <a:spcAft>
                <a:spcPts val="0"/>
              </a:spcAft>
              <a:buNone/>
              <a:defRPr/>
            </a:pPr>
            <a:r>
              <a:rPr lang="en-US" sz="2000" b="1">
                <a:solidFill>
                  <a:srgbClr val="0070C0"/>
                </a:solidFill>
              </a:rPr>
              <a:t>CAEN LV power supply: </a:t>
            </a:r>
            <a:endParaRPr lang="en-US" sz="2000" b="1">
              <a:solidFill>
                <a:srgbClr val="0070C0"/>
              </a:solidFill>
              <a:cs typeface="Calibri"/>
            </a:endParaRPr>
          </a:p>
          <a:p>
            <a:pPr marL="0" indent="0" algn="just" eaLnBrk="1" fontAlgn="auto" hangingPunct="1">
              <a:spcAft>
                <a:spcPts val="0"/>
              </a:spcAft>
              <a:buNone/>
              <a:defRPr/>
            </a:pPr>
            <a:r>
              <a:rPr lang="en-US" sz="2000" b="1">
                <a:solidFill>
                  <a:srgbClr val="0070C0"/>
                </a:solidFill>
              </a:rPr>
              <a:t>    </a:t>
            </a:r>
            <a:r>
              <a:rPr lang="en-CA" sz="2000" b="1">
                <a:solidFill>
                  <a:srgbClr val="0070C0"/>
                </a:solidFill>
              </a:rPr>
              <a:t>Main </a:t>
            </a:r>
            <a:r>
              <a:rPr lang="en-CA" sz="2000" b="1" err="1">
                <a:solidFill>
                  <a:srgbClr val="0070C0"/>
                </a:solidFill>
              </a:rPr>
              <a:t>fre</a:t>
            </a:r>
            <a:r>
              <a:rPr lang="en-US" sz="2000" b="1" err="1">
                <a:solidFill>
                  <a:srgbClr val="0070C0"/>
                </a:solidFill>
              </a:rPr>
              <a:t>quen</a:t>
            </a:r>
            <a:r>
              <a:rPr lang="ru-RU" sz="2000" b="1">
                <a:solidFill>
                  <a:srgbClr val="0070C0"/>
                </a:solidFill>
              </a:rPr>
              <a:t>с</a:t>
            </a:r>
            <a:r>
              <a:rPr lang="en-US" sz="2000" b="1">
                <a:solidFill>
                  <a:srgbClr val="0070C0"/>
                </a:solidFill>
              </a:rPr>
              <a:t>y</a:t>
            </a:r>
            <a:r>
              <a:rPr lang="ru-RU" sz="2000" b="1">
                <a:solidFill>
                  <a:srgbClr val="0070C0"/>
                </a:solidFill>
              </a:rPr>
              <a:t>: </a:t>
            </a:r>
            <a:r>
              <a:rPr lang="en-CA" sz="2000" b="1">
                <a:solidFill>
                  <a:srgbClr val="FF0000"/>
                </a:solidFill>
              </a:rPr>
              <a:t>F1=320 kHz</a:t>
            </a:r>
            <a:endParaRPr lang="en-CA" sz="2000" b="1">
              <a:solidFill>
                <a:srgbClr val="FF0000"/>
              </a:solidFill>
              <a:cs typeface="Calibri"/>
            </a:endParaRPr>
          </a:p>
          <a:p>
            <a:pPr marL="0" indent="0" algn="just">
              <a:spcAft>
                <a:spcPts val="0"/>
              </a:spcAft>
              <a:buNone/>
              <a:defRPr/>
            </a:pPr>
            <a:endParaRPr lang="en-CA" sz="2000" b="1">
              <a:solidFill>
                <a:srgbClr val="FF0000"/>
              </a:solidFill>
            </a:endParaRPr>
          </a:p>
          <a:p>
            <a:pPr marL="0" indent="0" algn="just" eaLnBrk="1" fontAlgn="auto" hangingPunct="1">
              <a:spcAft>
                <a:spcPts val="0"/>
              </a:spcAft>
              <a:buNone/>
              <a:defRPr/>
            </a:pPr>
            <a:r>
              <a:rPr lang="en-US" sz="2000" b="1">
                <a:solidFill>
                  <a:srgbClr val="0070C0"/>
                </a:solidFill>
              </a:rPr>
              <a:t>Computer:</a:t>
            </a:r>
            <a:endParaRPr lang="en-US" sz="2000" b="1">
              <a:solidFill>
                <a:srgbClr val="0070C0"/>
              </a:solidFill>
              <a:cs typeface="Calibri"/>
            </a:endParaRPr>
          </a:p>
          <a:p>
            <a:pPr marL="0" indent="0" algn="just" eaLnBrk="1" fontAlgn="auto" hangingPunct="1">
              <a:spcAft>
                <a:spcPts val="0"/>
              </a:spcAft>
              <a:buNone/>
              <a:defRPr/>
            </a:pPr>
            <a:r>
              <a:rPr lang="en-CA" sz="2000" b="1">
                <a:solidFill>
                  <a:srgbClr val="0070C0"/>
                </a:solidFill>
              </a:rPr>
              <a:t>    Main </a:t>
            </a:r>
            <a:r>
              <a:rPr lang="en-CA" sz="2000" b="1" err="1">
                <a:solidFill>
                  <a:srgbClr val="0070C0"/>
                </a:solidFill>
              </a:rPr>
              <a:t>fre</a:t>
            </a:r>
            <a:r>
              <a:rPr lang="en-US" sz="2000" b="1" err="1">
                <a:solidFill>
                  <a:srgbClr val="0070C0"/>
                </a:solidFill>
              </a:rPr>
              <a:t>quencies</a:t>
            </a:r>
            <a:r>
              <a:rPr lang="ru-RU" sz="2000" b="1">
                <a:solidFill>
                  <a:srgbClr val="0070C0"/>
                </a:solidFill>
              </a:rPr>
              <a:t>:  </a:t>
            </a:r>
            <a:r>
              <a:rPr lang="en-CA" sz="2000" b="1">
                <a:solidFill>
                  <a:srgbClr val="FF0000"/>
                </a:solidFill>
              </a:rPr>
              <a:t>F2=23 MHz </a:t>
            </a:r>
            <a:r>
              <a:rPr lang="en-CA" sz="2000" b="1">
                <a:solidFill>
                  <a:srgbClr val="0070C0"/>
                </a:solidFill>
              </a:rPr>
              <a:t>+ </a:t>
            </a:r>
            <a:r>
              <a:rPr lang="en-US" sz="2000" b="1">
                <a:solidFill>
                  <a:srgbClr val="0070C0"/>
                </a:solidFill>
              </a:rPr>
              <a:t>harmonics (</a:t>
            </a:r>
            <a:r>
              <a:rPr lang="en-CA" sz="2000" b="1">
                <a:solidFill>
                  <a:srgbClr val="FF0000"/>
                </a:solidFill>
              </a:rPr>
              <a:t>66 MHz and 100 MHz</a:t>
            </a:r>
            <a:r>
              <a:rPr lang="en-CA" sz="2000" b="1">
                <a:solidFill>
                  <a:srgbClr val="0070C0"/>
                </a:solidFill>
              </a:rPr>
              <a:t> ) and </a:t>
            </a:r>
            <a:endParaRPr lang="en-CA" sz="2000" b="1">
              <a:solidFill>
                <a:srgbClr val="0070C0"/>
              </a:solidFill>
              <a:cs typeface="Calibri"/>
            </a:endParaRPr>
          </a:p>
          <a:p>
            <a:pPr marL="0" indent="0" algn="just" eaLnBrk="1" fontAlgn="auto" hangingPunct="1">
              <a:spcAft>
                <a:spcPts val="0"/>
              </a:spcAft>
              <a:buNone/>
              <a:defRPr/>
            </a:pPr>
            <a:r>
              <a:rPr lang="en-CA" sz="2000" b="1">
                <a:solidFill>
                  <a:srgbClr val="FF0000"/>
                </a:solidFill>
              </a:rPr>
              <a:t>		       F3=154 MHz  </a:t>
            </a:r>
            <a:r>
              <a:rPr lang="en-CA" sz="2000" b="1">
                <a:solidFill>
                  <a:srgbClr val="0070C0"/>
                </a:solidFill>
              </a:rPr>
              <a:t>+ </a:t>
            </a:r>
            <a:r>
              <a:rPr lang="en-US" sz="2000" b="1">
                <a:solidFill>
                  <a:srgbClr val="0070C0"/>
                </a:solidFill>
              </a:rPr>
              <a:t>harmonics</a:t>
            </a:r>
            <a:r>
              <a:rPr lang="en-US" sz="2000" b="1">
                <a:solidFill>
                  <a:srgbClr val="0070C0"/>
                </a:solidFill>
                <a:sym typeface="Wingdings" panose="05000000000000000000" pitchFamily="2" charset="2"/>
              </a:rPr>
              <a:t> (</a:t>
            </a:r>
            <a:r>
              <a:rPr lang="en-US" sz="2000" b="1">
                <a:solidFill>
                  <a:srgbClr val="FF0000"/>
                </a:solidFill>
                <a:sym typeface="Wingdings" panose="05000000000000000000" pitchFamily="2" charset="2"/>
              </a:rPr>
              <a:t>466 MHz, 622 MHz, 778 MHz, 934 MHz</a:t>
            </a:r>
            <a:r>
              <a:rPr lang="en-US" sz="2000" b="1">
                <a:solidFill>
                  <a:srgbClr val="0070C0"/>
                </a:solidFill>
                <a:sym typeface="Wingdings" panose="05000000000000000000" pitchFamily="2" charset="2"/>
              </a:rPr>
              <a:t>)</a:t>
            </a:r>
            <a:endParaRPr lang="en-CA" sz="2000" b="1">
              <a:solidFill>
                <a:srgbClr val="FF0000"/>
              </a:solidFill>
              <a:cs typeface="Calibri"/>
            </a:endParaRPr>
          </a:p>
          <a:p>
            <a:pPr marL="0" indent="0" algn="just" eaLnBrk="1" fontAlgn="auto" hangingPunct="1">
              <a:spcAft>
                <a:spcPts val="0"/>
              </a:spcAft>
              <a:buNone/>
              <a:defRPr/>
            </a:pPr>
            <a:endParaRPr lang="en-CA" sz="2000" b="1">
              <a:solidFill>
                <a:srgbClr val="FF0000"/>
              </a:solidFill>
            </a:endParaRPr>
          </a:p>
          <a:p>
            <a:pPr marL="0" indent="0" algn="just" eaLnBrk="1" fontAlgn="auto" hangingPunct="1">
              <a:spcAft>
                <a:spcPts val="0"/>
              </a:spcAft>
              <a:buNone/>
              <a:defRPr/>
            </a:pPr>
            <a:endParaRPr lang="en-CA" sz="2000" b="1">
              <a:solidFill>
                <a:srgbClr val="FF0000"/>
              </a:solidFill>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220913" y="757641"/>
            <a:ext cx="9299575" cy="558486"/>
          </a:xfrm>
          <a:solidFill>
            <a:schemeClr val="bg2">
              <a:lumMod val="90000"/>
            </a:schemeClr>
          </a:solidFill>
        </p:spPr>
        <p:txBody>
          <a:bodyPr lIns="0" tIns="74295" rIns="0" bIns="0">
            <a:spAutoFit/>
          </a:bodyPr>
          <a:lstStyle/>
          <a:p>
            <a:pPr marL="12700" indent="3175" algn="ctr">
              <a:lnSpc>
                <a:spcPts val="3888"/>
              </a:lnSpc>
              <a:spcBef>
                <a:spcPts val="588"/>
              </a:spcBef>
            </a:pPr>
            <a:r>
              <a:rPr lang="en-US" sz="3200" b="1" dirty="0">
                <a:solidFill>
                  <a:schemeClr val="accent5"/>
                </a:solidFill>
                <a:latin typeface="Calibri"/>
                <a:ea typeface="Calibri"/>
                <a:cs typeface="Calibri"/>
              </a:rPr>
              <a:t>Consequence</a:t>
            </a:r>
            <a:r>
              <a:rPr lang="ru-RU" sz="3200" b="1" dirty="0">
                <a:solidFill>
                  <a:schemeClr val="accent5"/>
                </a:solidFill>
                <a:latin typeface="Calibri"/>
                <a:ea typeface="Calibri"/>
                <a:cs typeface="Calibri"/>
              </a:rPr>
              <a:t>-1</a:t>
            </a:r>
            <a:endParaRPr lang="en-US">
              <a:solidFill>
                <a:schemeClr val="accent5"/>
              </a:solidFill>
              <a:cs typeface="Calibri Light"/>
            </a:endParaRPr>
          </a:p>
        </p:txBody>
      </p:sp>
    </p:spTree>
    <p:extLst>
      <p:ext uri="{BB962C8B-B14F-4D97-AF65-F5344CB8AC3E}">
        <p14:creationId xmlns:p14="http://schemas.microsoft.com/office/powerpoint/2010/main" val="335004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1541417" y="2445782"/>
            <a:ext cx="9769521" cy="1575431"/>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Test Setup: ROC Chamber With The </a:t>
            </a:r>
            <a:r>
              <a:rPr lang="en-US" altLang="ru-RU" sz="3600" b="1">
                <a:solidFill>
                  <a:srgbClr val="FF0000"/>
                </a:solidFill>
                <a:latin typeface="Calibri"/>
                <a:ea typeface="Calibri"/>
                <a:cs typeface="Calibri"/>
              </a:rPr>
              <a:t>LV Passive board</a:t>
            </a:r>
            <a:br>
              <a:rPr lang="en-US" altLang="ru-RU" sz="3600" b="1">
                <a:solidFill>
                  <a:schemeClr val="accent5"/>
                </a:solidFill>
                <a:latin typeface="Calibri"/>
                <a:ea typeface="Calibri"/>
                <a:cs typeface="Calibri"/>
              </a:rPr>
            </a:br>
            <a:endParaRPr lang="ru-RU" altLang="ru-RU" sz="3600" b="1">
              <a:solidFill>
                <a:schemeClr val="accent5"/>
              </a:solidFill>
              <a:latin typeface="Calibri"/>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92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10530" y="740328"/>
            <a:ext cx="9243270" cy="575157"/>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ru-RU" altLang="ru-RU" sz="3600" b="1" err="1">
                <a:solidFill>
                  <a:schemeClr val="accent5"/>
                </a:solidFill>
                <a:latin typeface="Calibri"/>
                <a:ea typeface="Calibri"/>
                <a:cs typeface="Calibri"/>
              </a:rPr>
              <a:t>Abstract</a:t>
            </a:r>
            <a:endParaRPr lang="ru-RU" altLang="ru-RU" sz="3600" b="1">
              <a:solidFill>
                <a:schemeClr val="accent5"/>
              </a:solidFill>
              <a:latin typeface="Calibri"/>
              <a:ea typeface="Calibri"/>
              <a:cs typeface="Calibri"/>
            </a:endParaRPr>
          </a:p>
        </p:txBody>
      </p:sp>
      <p:sp>
        <p:nvSpPr>
          <p:cNvPr id="2" name="Content Placeholder 1">
            <a:extLst>
              <a:ext uri="{FF2B5EF4-FFF2-40B4-BE49-F238E27FC236}">
                <a16:creationId xmlns:a16="http://schemas.microsoft.com/office/drawing/2014/main" id="{7C82E818-14A7-5374-C993-093EDCE3441C}"/>
              </a:ext>
            </a:extLst>
          </p:cNvPr>
          <p:cNvSpPr>
            <a:spLocks noGrp="1"/>
          </p:cNvSpPr>
          <p:nvPr>
            <p:ph idx="1"/>
          </p:nvPr>
        </p:nvSpPr>
        <p:spPr>
          <a:xfrm>
            <a:off x="687222" y="1746359"/>
            <a:ext cx="11044083" cy="4726192"/>
          </a:xfrm>
          <a:solidFill>
            <a:schemeClr val="tx2">
              <a:lumMod val="20000"/>
              <a:lumOff val="80000"/>
            </a:schemeClr>
          </a:solidFill>
        </p:spPr>
        <p:txBody>
          <a:bodyPr/>
          <a:lstStyle/>
          <a:p>
            <a:pPr marL="0" indent="0" algn="just">
              <a:buNone/>
            </a:pPr>
            <a:r>
              <a:rPr lang="en-US" sz="2000" b="1" i="1" dirty="0">
                <a:solidFill>
                  <a:schemeClr val="accent5"/>
                </a:solidFill>
                <a:latin typeface="Times New Roman"/>
                <a:cs typeface="Times New Roman"/>
              </a:rPr>
              <a:t>The MPD detector</a:t>
            </a:r>
            <a:r>
              <a:rPr lang="en-US" sz="2000" i="1" dirty="0">
                <a:solidFill>
                  <a:schemeClr val="accent5"/>
                </a:solidFill>
                <a:latin typeface="Times New Roman"/>
                <a:cs typeface="Times New Roman"/>
              </a:rPr>
              <a:t> is one of two at NICA collider.</a:t>
            </a:r>
            <a:r>
              <a:rPr lang="en-US" sz="2000" b="1" i="1" dirty="0">
                <a:solidFill>
                  <a:schemeClr val="accent5"/>
                </a:solidFill>
                <a:latin typeface="Times New Roman"/>
                <a:cs typeface="Times New Roman"/>
              </a:rPr>
              <a:t> The Time Projection Chamber</a:t>
            </a:r>
            <a:r>
              <a:rPr lang="en-US" sz="2000" i="1" dirty="0">
                <a:solidFill>
                  <a:schemeClr val="accent5"/>
                </a:solidFill>
                <a:latin typeface="Times New Roman"/>
                <a:cs typeface="Times New Roman"/>
              </a:rPr>
              <a:t> (TPC) is the main tracking and particle identification detector of MPD experiment. FE electronics for ROC chamber r/o system based on SAMPA chip and FPGA (for data collection and transmission to controller). </a:t>
            </a:r>
            <a:r>
              <a:rPr lang="en-US" sz="2000" b="1" i="1" dirty="0">
                <a:solidFill>
                  <a:schemeClr val="accent5"/>
                </a:solidFill>
                <a:latin typeface="Times New Roman"/>
                <a:cs typeface="Times New Roman"/>
              </a:rPr>
              <a:t>Charge sensitive amplifier of SAMPA chip</a:t>
            </a:r>
            <a:r>
              <a:rPr lang="en-US" sz="2000" i="1" dirty="0">
                <a:solidFill>
                  <a:schemeClr val="accent5"/>
                </a:solidFill>
                <a:latin typeface="Times New Roman"/>
                <a:cs typeface="Times New Roman"/>
              </a:rPr>
              <a:t> has bandwidth with max at 1 MHz and ADC clock - 10 </a:t>
            </a:r>
            <a:r>
              <a:rPr lang="en-US" sz="2000" i="1" err="1">
                <a:solidFill>
                  <a:schemeClr val="accent5"/>
                </a:solidFill>
                <a:latin typeface="Times New Roman"/>
                <a:cs typeface="Times New Roman"/>
              </a:rPr>
              <a:t>MHz.</a:t>
            </a:r>
            <a:r>
              <a:rPr lang="en-US" sz="2000" i="1" dirty="0">
                <a:solidFill>
                  <a:schemeClr val="accent5"/>
                </a:solidFill>
                <a:latin typeface="Times New Roman"/>
                <a:cs typeface="Times New Roman"/>
              </a:rPr>
              <a:t> </a:t>
            </a:r>
            <a:endParaRPr lang="en-US" sz="2000" dirty="0">
              <a:solidFill>
                <a:schemeClr val="accent5"/>
              </a:solidFill>
              <a:latin typeface="Calibri" panose="020F0502020204030204"/>
              <a:cs typeface="Calibri" panose="020F0502020204030204"/>
            </a:endParaRPr>
          </a:p>
          <a:p>
            <a:pPr marL="0" indent="0" algn="just">
              <a:buNone/>
            </a:pPr>
            <a:endParaRPr lang="en-US" sz="2000" i="1">
              <a:solidFill>
                <a:schemeClr val="accent5"/>
              </a:solidFill>
              <a:latin typeface="Times New Roman"/>
              <a:cs typeface="Times New Roman"/>
            </a:endParaRPr>
          </a:p>
          <a:p>
            <a:pPr marL="0" indent="0" algn="just">
              <a:buNone/>
            </a:pPr>
            <a:r>
              <a:rPr lang="en-US" sz="2000" b="1" i="1" dirty="0">
                <a:solidFill>
                  <a:schemeClr val="accent5"/>
                </a:solidFill>
                <a:latin typeface="Times New Roman"/>
                <a:cs typeface="Times New Roman"/>
              </a:rPr>
              <a:t>Controller based on ARRIA-5 FPGA.</a:t>
            </a:r>
            <a:r>
              <a:rPr lang="en-US" sz="2000" i="1" dirty="0">
                <a:solidFill>
                  <a:schemeClr val="accent5"/>
                </a:solidFill>
                <a:latin typeface="Times New Roman"/>
                <a:cs typeface="Times New Roman"/>
              </a:rPr>
              <a:t> Optics and cooper links used for data transmission with speed 2.5 Gbps. Clocks are 100 MHz and 320 </a:t>
            </a:r>
            <a:r>
              <a:rPr lang="en-US" sz="2000" i="1" dirty="0" err="1">
                <a:solidFill>
                  <a:schemeClr val="accent5"/>
                </a:solidFill>
                <a:latin typeface="Times New Roman"/>
                <a:cs typeface="Times New Roman"/>
              </a:rPr>
              <a:t>MHz.</a:t>
            </a:r>
            <a:r>
              <a:rPr lang="en-US" sz="2000" i="1" dirty="0">
                <a:solidFill>
                  <a:schemeClr val="accent5"/>
                </a:solidFill>
                <a:latin typeface="Times New Roman"/>
                <a:cs typeface="Times New Roman"/>
              </a:rPr>
              <a:t> </a:t>
            </a:r>
            <a:r>
              <a:rPr lang="en-US" sz="2000" b="1" i="1" dirty="0">
                <a:solidFill>
                  <a:schemeClr val="accent5"/>
                </a:solidFill>
                <a:latin typeface="Times New Roman"/>
                <a:cs typeface="Times New Roman"/>
              </a:rPr>
              <a:t>The Master SCADA 4D</a:t>
            </a:r>
            <a:r>
              <a:rPr lang="en-US" sz="2000" i="1" dirty="0">
                <a:solidFill>
                  <a:schemeClr val="accent5"/>
                </a:solidFill>
                <a:latin typeface="Times New Roman"/>
                <a:cs typeface="Times New Roman"/>
              </a:rPr>
              <a:t> was chosen for design TPC detector control system (TPC DCS). </a:t>
            </a:r>
            <a:r>
              <a:rPr lang="en-US" sz="2000" b="1" i="1" dirty="0">
                <a:solidFill>
                  <a:schemeClr val="accent5"/>
                </a:solidFill>
                <a:latin typeface="Times New Roman"/>
                <a:cs typeface="Times New Roman"/>
              </a:rPr>
              <a:t>The TPC LV and HV systems</a:t>
            </a:r>
            <a:r>
              <a:rPr lang="en-US" sz="2000" i="1" dirty="0">
                <a:solidFill>
                  <a:schemeClr val="accent5"/>
                </a:solidFill>
                <a:latin typeface="Times New Roman"/>
                <a:cs typeface="Times New Roman"/>
              </a:rPr>
              <a:t> are based on CAEN equipment and OPC UA server protocol. </a:t>
            </a:r>
            <a:endParaRPr lang="en-US" sz="2000" dirty="0">
              <a:solidFill>
                <a:schemeClr val="accent5"/>
              </a:solidFill>
              <a:latin typeface="Calibri" panose="020F0502020204030204"/>
              <a:cs typeface="Calibri" panose="020F0502020204030204"/>
            </a:endParaRPr>
          </a:p>
          <a:p>
            <a:pPr marL="0" indent="0" algn="just">
              <a:buNone/>
            </a:pPr>
            <a:endParaRPr lang="en-US" sz="2000" i="1">
              <a:solidFill>
                <a:schemeClr val="accent5"/>
              </a:solidFill>
              <a:latin typeface="Times New Roman"/>
              <a:cs typeface="Times New Roman"/>
            </a:endParaRPr>
          </a:p>
          <a:p>
            <a:pPr marL="0" indent="0" algn="just">
              <a:buNone/>
            </a:pPr>
            <a:r>
              <a:rPr lang="en-US" sz="2000" b="1" i="1" dirty="0">
                <a:solidFill>
                  <a:schemeClr val="accent5"/>
                </a:solidFill>
                <a:latin typeface="Times New Roman"/>
                <a:cs typeface="Times New Roman"/>
              </a:rPr>
              <a:t>CAEN power supplies</a:t>
            </a:r>
            <a:r>
              <a:rPr lang="en-US" sz="2000" i="1" dirty="0">
                <a:solidFill>
                  <a:schemeClr val="accent5"/>
                </a:solidFill>
                <a:latin typeface="Times New Roman"/>
                <a:cs typeface="Times New Roman"/>
              </a:rPr>
              <a:t> operate at frequencies in the range of 100-125 kHz.  So, some frequencies and harmonics appeared in the SAMPA output signal. </a:t>
            </a:r>
            <a:r>
              <a:rPr lang="en-US" sz="2000" b="1" i="1" dirty="0">
                <a:solidFill>
                  <a:schemeClr val="accent5"/>
                </a:solidFill>
                <a:latin typeface="Times New Roman"/>
                <a:cs typeface="Times New Roman"/>
              </a:rPr>
              <a:t>Electromagnetic environment around of the ROC chamber with DAQ system was studied with help of vector analyzer</a:t>
            </a:r>
            <a:r>
              <a:rPr lang="en-US" sz="2000" i="1" dirty="0">
                <a:solidFill>
                  <a:schemeClr val="accent5"/>
                </a:solidFill>
                <a:latin typeface="Times New Roman"/>
                <a:cs typeface="Times New Roman"/>
              </a:rPr>
              <a:t>, DAQ system monitoring and SC system monitoring.</a:t>
            </a:r>
            <a:r>
              <a:rPr lang="en-US" sz="2000" b="1" i="1" dirty="0">
                <a:solidFill>
                  <a:schemeClr val="accent5"/>
                </a:solidFill>
                <a:latin typeface="Times New Roman"/>
                <a:cs typeface="Times New Roman"/>
              </a:rPr>
              <a:t> ROC chamber parameters are presented after some improvements</a:t>
            </a:r>
            <a:r>
              <a:rPr lang="en-US" sz="2000" i="1" dirty="0">
                <a:solidFill>
                  <a:schemeClr val="accent5"/>
                </a:solidFill>
                <a:latin typeface="Times New Roman"/>
                <a:cs typeface="Times New Roman"/>
              </a:rPr>
              <a:t>.</a:t>
            </a:r>
            <a:endParaRPr lang="en-US" sz="2000" dirty="0">
              <a:solidFill>
                <a:schemeClr val="accent5"/>
              </a:solidFill>
              <a:cs typeface="Calibri" panose="020F0502020204030204"/>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49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82613"/>
            <a:ext cx="10017613" cy="1058623"/>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200" b="1">
                <a:solidFill>
                  <a:schemeClr val="accent5"/>
                </a:solidFill>
                <a:latin typeface="Calibri"/>
                <a:ea typeface="Calibri"/>
                <a:cs typeface="Calibri"/>
              </a:rPr>
              <a:t>Check Oscillation On Power Feeder With Oscilloscope According To passive Board Installment.</a:t>
            </a:r>
            <a:r>
              <a:rPr lang="ru-RU" altLang="ru-RU" sz="3200" b="1">
                <a:solidFill>
                  <a:schemeClr val="accent5"/>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314490" y="2130367"/>
            <a:ext cx="2979903" cy="998350"/>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Power feeder</a:t>
            </a:r>
            <a:r>
              <a:rPr lang="ru-RU" altLang="ru-RU" sz="2400" b="1">
                <a:solidFill>
                  <a:srgbClr val="0070C0"/>
                </a:solidFill>
                <a:latin typeface="Calibri"/>
                <a:ea typeface="Calibri"/>
                <a:cs typeface="Calibri"/>
              </a:rPr>
              <a:t>:</a:t>
            </a:r>
            <a:endParaRPr lang="en-US" altLang="ru-RU" sz="2400" b="1">
              <a:solidFill>
                <a:srgbClr val="0070C0"/>
              </a:solidFill>
              <a:latin typeface="Calibri"/>
              <a:ea typeface="Calibri"/>
              <a:cs typeface="Calibri"/>
            </a:endParaRPr>
          </a:p>
          <a:p>
            <a:pPr algn="ctr" eaLnBrk="1" hangingPunct="1">
              <a:lnSpc>
                <a:spcPct val="100000"/>
              </a:lnSpc>
              <a:spcBef>
                <a:spcPts val="0"/>
              </a:spcBef>
            </a:pPr>
            <a:r>
              <a:rPr lang="en-US" altLang="ru-RU" sz="1800" b="1">
                <a:solidFill>
                  <a:srgbClr val="0070C0"/>
                </a:solidFill>
                <a:latin typeface="Calibri"/>
                <a:ea typeface="Calibri"/>
                <a:cs typeface="Calibri"/>
              </a:rPr>
              <a:t>+3.2 V   (analog)</a:t>
            </a:r>
          </a:p>
          <a:p>
            <a:pPr algn="ctr" eaLnBrk="1" hangingPunct="1">
              <a:lnSpc>
                <a:spcPct val="100000"/>
              </a:lnSpc>
              <a:spcBef>
                <a:spcPts val="0"/>
              </a:spcBef>
            </a:pPr>
            <a:r>
              <a:rPr lang="en-US" altLang="ru-RU" sz="1800" b="1">
                <a:solidFill>
                  <a:srgbClr val="0070C0"/>
                </a:solidFill>
                <a:latin typeface="Calibri"/>
                <a:ea typeface="Calibri"/>
                <a:cs typeface="Calibri"/>
              </a:rPr>
              <a:t>+4.5 V   (digital)</a:t>
            </a:r>
          </a:p>
        </p:txBody>
      </p:sp>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0334" y="1447731"/>
            <a:ext cx="1352931" cy="2398814"/>
          </a:xfrm>
          <a:prstGeom prst="rect">
            <a:avLst/>
          </a:prstGeom>
        </p:spPr>
      </p:pic>
      <p:sp>
        <p:nvSpPr>
          <p:cNvPr id="8"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7622019" y="5202672"/>
            <a:ext cx="3207906" cy="81368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Green (digital) – 40 mV</a:t>
            </a:r>
            <a:endParaRPr lang="en-US"/>
          </a:p>
          <a:p>
            <a:pPr algn="ctr" eaLnBrk="1" hangingPunct="1">
              <a:lnSpc>
                <a:spcPct val="100000"/>
              </a:lnSpc>
              <a:spcBef>
                <a:spcPts val="0"/>
              </a:spcBef>
            </a:pPr>
            <a:r>
              <a:rPr lang="en-US" altLang="ru-RU" sz="2400" b="1">
                <a:solidFill>
                  <a:srgbClr val="0070C0"/>
                </a:solidFill>
                <a:latin typeface="Calibri"/>
                <a:ea typeface="Calibri"/>
                <a:cs typeface="Calibri"/>
              </a:rPr>
              <a:t>Yellow (analog) – 30 mV</a:t>
            </a:r>
            <a:endParaRPr lang="ru-RU" altLang="ru-RU" sz="2400" b="1">
              <a:solidFill>
                <a:srgbClr val="0070C0"/>
              </a:solidFill>
              <a:latin typeface="Calibri"/>
              <a:ea typeface="Calibri"/>
              <a:cs typeface="Calibri"/>
            </a:endParaRPr>
          </a:p>
        </p:txBody>
      </p:sp>
      <p:pic>
        <p:nvPicPr>
          <p:cNvPr id="3" name="Picture 2" descr="A box with wires and wires&#10;&#10;Description automatically generated">
            <a:extLst>
              <a:ext uri="{FF2B5EF4-FFF2-40B4-BE49-F238E27FC236}">
                <a16:creationId xmlns:a16="http://schemas.microsoft.com/office/drawing/2014/main" id="{9BEDF32A-8AF7-E718-4042-5E25FBB870ED}"/>
              </a:ext>
            </a:extLst>
          </p:cNvPr>
          <p:cNvPicPr>
            <a:picLocks noChangeAspect="1"/>
          </p:cNvPicPr>
          <p:nvPr/>
        </p:nvPicPr>
        <p:blipFill>
          <a:blip r:embed="rId4"/>
          <a:stretch>
            <a:fillRect/>
          </a:stretch>
        </p:blipFill>
        <p:spPr>
          <a:xfrm>
            <a:off x="2015281" y="3343011"/>
            <a:ext cx="3547494" cy="344368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CCF067F-AF73-07A1-9F10-042E768F7E0E}"/>
              </a:ext>
            </a:extLst>
          </p:cNvPr>
          <p:cNvPicPr>
            <a:picLocks noChangeAspect="1"/>
          </p:cNvPicPr>
          <p:nvPr/>
        </p:nvPicPr>
        <p:blipFill>
          <a:blip r:embed="rId5"/>
          <a:stretch>
            <a:fillRect/>
          </a:stretch>
        </p:blipFill>
        <p:spPr>
          <a:xfrm>
            <a:off x="6441825" y="1420536"/>
            <a:ext cx="5558149" cy="3639424"/>
          </a:xfrm>
          <a:prstGeom prst="rect">
            <a:avLst/>
          </a:prstGeom>
        </p:spPr>
      </p:pic>
    </p:spTree>
    <p:extLst>
      <p:ext uri="{BB962C8B-B14F-4D97-AF65-F5344CB8AC3E}">
        <p14:creationId xmlns:p14="http://schemas.microsoft.com/office/powerpoint/2010/main" val="2243911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1541417" y="2695850"/>
            <a:ext cx="9769521" cy="1075294"/>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600" b="1" dirty="0">
                <a:solidFill>
                  <a:srgbClr val="0070C0"/>
                </a:solidFill>
                <a:latin typeface="Calibri"/>
                <a:ea typeface="Calibri"/>
                <a:cs typeface="Calibri"/>
              </a:rPr>
              <a:t>Test Setup (ROC Chamber With</a:t>
            </a:r>
            <a:r>
              <a:rPr lang="en-US" altLang="ru-RU" sz="3600" b="1" dirty="0">
                <a:solidFill>
                  <a:srgbClr val="FF0000"/>
                </a:solidFill>
                <a:latin typeface="Calibri"/>
                <a:ea typeface="Calibri"/>
                <a:cs typeface="Calibri"/>
              </a:rPr>
              <a:t> LV Active Board</a:t>
            </a:r>
            <a:r>
              <a:rPr lang="en-US" altLang="ru-RU" sz="3600" b="1" dirty="0">
                <a:solidFill>
                  <a:srgbClr val="0070C0"/>
                </a:solidFill>
                <a:latin typeface="Calibri"/>
                <a:ea typeface="Calibri"/>
                <a:cs typeface="Calibri"/>
              </a:rPr>
              <a:t> )</a:t>
            </a:r>
            <a:br>
              <a:rPr lang="en-US" altLang="ru-RU" sz="3600" b="1" dirty="0">
                <a:latin typeface="Calibri"/>
                <a:ea typeface="Calibri"/>
                <a:cs typeface="Calibri"/>
              </a:rPr>
            </a:br>
            <a:endParaRPr lang="ru-RU" altLang="ru-RU" sz="3600" b="1">
              <a:solidFill>
                <a:schemeClr val="accent5"/>
              </a:solidFill>
              <a:latin typeface="Calibri"/>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5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74277"/>
            <a:ext cx="10017613" cy="1075294"/>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Check Oscillation On Power Feeder With Oscilloscope According To active Board .</a:t>
            </a:r>
            <a:r>
              <a:rPr lang="ru-RU" altLang="ru-RU" sz="3600" b="1" dirty="0">
                <a:solidFill>
                  <a:schemeClr val="accent5"/>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p:nvPr/>
        </p:nvPicPr>
        <p:blipFill>
          <a:blip r:embed="rId3" cstate="print">
            <a:extLst>
              <a:ext uri="{28A0092B-C50C-407E-A947-70E740481C1C}">
                <a14:useLocalDpi xmlns:a14="http://schemas.microsoft.com/office/drawing/2010/main" val="0"/>
              </a:ext>
            </a:extLst>
          </a:blip>
          <a:stretch>
            <a:fillRect/>
          </a:stretch>
        </p:blipFill>
        <p:spPr>
          <a:xfrm>
            <a:off x="1066800" y="3925570"/>
            <a:ext cx="4418013" cy="2703830"/>
          </a:xfrm>
          <a:prstGeom prst="rect">
            <a:avLst/>
          </a:prstGeom>
        </p:spPr>
      </p:pic>
      <p:pic>
        <p:nvPicPr>
          <p:cNvPr id="5" name="Рисунок 4"/>
          <p:cNvPicPr/>
          <p:nvPr/>
        </p:nvPicPr>
        <p:blipFill>
          <a:blip r:embed="rId4" cstate="print">
            <a:extLst>
              <a:ext uri="{28A0092B-C50C-407E-A947-70E740481C1C}">
                <a14:useLocalDpi xmlns:a14="http://schemas.microsoft.com/office/drawing/2010/main" val="0"/>
              </a:ext>
            </a:extLst>
          </a:blip>
          <a:stretch>
            <a:fillRect/>
          </a:stretch>
        </p:blipFill>
        <p:spPr>
          <a:xfrm>
            <a:off x="5865618" y="1264602"/>
            <a:ext cx="5940425" cy="3350260"/>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314490" y="2130367"/>
            <a:ext cx="2979903" cy="998350"/>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dirty="0">
                <a:solidFill>
                  <a:srgbClr val="0070C0"/>
                </a:solidFill>
                <a:latin typeface="Calibri"/>
                <a:ea typeface="Calibri"/>
                <a:cs typeface="Calibri"/>
              </a:rPr>
              <a:t>Power feeder</a:t>
            </a:r>
            <a:r>
              <a:rPr lang="ru-RU" altLang="ru-RU" sz="2400" b="1" dirty="0">
                <a:solidFill>
                  <a:srgbClr val="0070C0"/>
                </a:solidFill>
                <a:latin typeface="Calibri"/>
                <a:ea typeface="Calibri"/>
                <a:cs typeface="Calibri"/>
              </a:rPr>
              <a:t>:</a:t>
            </a:r>
            <a:endParaRPr lang="en-US" altLang="ru-RU" sz="2400" b="1" dirty="0">
              <a:solidFill>
                <a:srgbClr val="0070C0"/>
              </a:solidFill>
              <a:latin typeface="Calibri"/>
              <a:ea typeface="Calibri"/>
              <a:cs typeface="Calibri"/>
            </a:endParaRPr>
          </a:p>
          <a:p>
            <a:pPr algn="ctr" eaLnBrk="1" hangingPunct="1">
              <a:lnSpc>
                <a:spcPct val="100000"/>
              </a:lnSpc>
              <a:spcBef>
                <a:spcPts val="0"/>
              </a:spcBef>
            </a:pPr>
            <a:r>
              <a:rPr lang="en-US" altLang="ru-RU" sz="1800" b="1" dirty="0">
                <a:solidFill>
                  <a:srgbClr val="0070C0"/>
                </a:solidFill>
                <a:latin typeface="Calibri"/>
                <a:ea typeface="Calibri"/>
                <a:cs typeface="Calibri"/>
              </a:rPr>
              <a:t>+3.2 V   (analog)</a:t>
            </a:r>
          </a:p>
          <a:p>
            <a:pPr algn="ctr" eaLnBrk="1" hangingPunct="1">
              <a:lnSpc>
                <a:spcPct val="100000"/>
              </a:lnSpc>
              <a:spcBef>
                <a:spcPts val="0"/>
              </a:spcBef>
            </a:pPr>
            <a:r>
              <a:rPr lang="en-US" altLang="ru-RU" sz="1800" b="1" dirty="0">
                <a:solidFill>
                  <a:srgbClr val="0070C0"/>
                </a:solidFill>
                <a:latin typeface="Calibri"/>
                <a:ea typeface="Calibri"/>
                <a:cs typeface="Calibri"/>
              </a:rPr>
              <a:t>+4.5 V   (digital)</a:t>
            </a:r>
          </a:p>
        </p:txBody>
      </p:sp>
      <p:pic>
        <p:nvPicPr>
          <p:cNvPr id="2" name="Рисунок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0334" y="1447731"/>
            <a:ext cx="1352931" cy="2398814"/>
          </a:xfrm>
          <a:prstGeom prst="rect">
            <a:avLst/>
          </a:prstGeom>
        </p:spPr>
      </p:pic>
      <p:sp>
        <p:nvSpPr>
          <p:cNvPr id="8"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7622019" y="5202672"/>
            <a:ext cx="3207906" cy="81368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dirty="0">
                <a:solidFill>
                  <a:srgbClr val="0070C0"/>
                </a:solidFill>
                <a:latin typeface="Calibri"/>
                <a:ea typeface="Calibri"/>
                <a:cs typeface="Calibri"/>
              </a:rPr>
              <a:t>Green (digital) – 100 mV</a:t>
            </a:r>
            <a:endParaRPr lang="en-US"/>
          </a:p>
          <a:p>
            <a:pPr algn="ctr" eaLnBrk="1" hangingPunct="1">
              <a:lnSpc>
                <a:spcPct val="100000"/>
              </a:lnSpc>
              <a:spcBef>
                <a:spcPts val="0"/>
              </a:spcBef>
            </a:pPr>
            <a:r>
              <a:rPr lang="en-US" altLang="ru-RU" sz="2400" b="1" dirty="0">
                <a:solidFill>
                  <a:srgbClr val="0070C0"/>
                </a:solidFill>
                <a:latin typeface="Calibri"/>
                <a:ea typeface="Calibri"/>
                <a:cs typeface="Calibri"/>
              </a:rPr>
              <a:t>Yellow (analog) – 200 mV</a:t>
            </a:r>
            <a:endParaRPr lang="ru-RU" altLang="ru-RU" sz="2400" b="1">
              <a:solidFill>
                <a:srgbClr val="0070C0"/>
              </a:solidFill>
              <a:latin typeface="Calibri"/>
              <a:ea typeface="Calibri"/>
              <a:cs typeface="Calibri"/>
            </a:endParaRPr>
          </a:p>
        </p:txBody>
      </p:sp>
    </p:spTree>
    <p:extLst>
      <p:ext uri="{BB962C8B-B14F-4D97-AF65-F5344CB8AC3E}">
        <p14:creationId xmlns:p14="http://schemas.microsoft.com/office/powerpoint/2010/main" val="3159358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7F4B1F0A-DAF8-4103-D1E4-E357BC7183F8}"/>
              </a:ext>
            </a:extLst>
          </p:cNvPr>
          <p:cNvPicPr>
            <a:picLocks noChangeAspect="1"/>
          </p:cNvPicPr>
          <p:nvPr/>
        </p:nvPicPr>
        <p:blipFill>
          <a:blip r:embed="rId2"/>
          <a:stretch>
            <a:fillRect/>
          </a:stretch>
        </p:blipFill>
        <p:spPr>
          <a:xfrm>
            <a:off x="-249" y="1429518"/>
            <a:ext cx="6083710" cy="3808464"/>
          </a:xfrm>
          <a:prstGeom prst="rect">
            <a:avLst/>
          </a:prstGeom>
        </p:spPr>
      </p:pic>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screen shot of a graph&#10;&#10;Description automatically generated">
            <a:extLst>
              <a:ext uri="{FF2B5EF4-FFF2-40B4-BE49-F238E27FC236}">
                <a16:creationId xmlns:a16="http://schemas.microsoft.com/office/drawing/2014/main" id="{6256D6B1-435F-C218-8042-6C60C42D29B3}"/>
              </a:ext>
            </a:extLst>
          </p:cNvPr>
          <p:cNvPicPr>
            <a:picLocks noChangeAspect="1"/>
          </p:cNvPicPr>
          <p:nvPr/>
        </p:nvPicPr>
        <p:blipFill>
          <a:blip r:embed="rId4"/>
          <a:stretch>
            <a:fillRect/>
          </a:stretch>
        </p:blipFill>
        <p:spPr>
          <a:xfrm>
            <a:off x="6317226" y="1429518"/>
            <a:ext cx="5751871" cy="4017400"/>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66950"/>
            <a:ext cx="9299575" cy="1075294"/>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altLang="ru-RU" sz="3600" b="1" dirty="0">
                <a:solidFill>
                  <a:srgbClr val="0070C0"/>
                </a:solidFill>
                <a:latin typeface="Calibri"/>
                <a:ea typeface="Calibri"/>
                <a:cs typeface="Calibri"/>
              </a:rPr>
              <a:t>Check Harmonics With Active Antenna</a:t>
            </a:r>
            <a:r>
              <a:rPr lang="ru-RU" altLang="ru-RU" sz="3600" b="1" dirty="0">
                <a:solidFill>
                  <a:srgbClr val="0070C0"/>
                </a:solidFill>
                <a:latin typeface="Calibri"/>
                <a:ea typeface="Calibri"/>
                <a:cs typeface="Calibri"/>
              </a:rPr>
              <a:t> </a:t>
            </a:r>
            <a:r>
              <a:rPr lang="ru-RU" altLang="ru-RU" sz="3600" b="1" dirty="0" err="1">
                <a:solidFill>
                  <a:srgbClr val="0070C0"/>
                </a:solidFill>
                <a:latin typeface="Calibri"/>
                <a:ea typeface="Calibri"/>
                <a:cs typeface="Calibri"/>
              </a:rPr>
              <a:t>for</a:t>
            </a:r>
            <a:r>
              <a:rPr lang="ru-RU" altLang="ru-RU" sz="3600" b="1" dirty="0">
                <a:solidFill>
                  <a:srgbClr val="0070C0"/>
                </a:solidFill>
                <a:latin typeface="Calibri"/>
                <a:ea typeface="Calibri"/>
                <a:cs typeface="Calibri"/>
              </a:rPr>
              <a:t> </a:t>
            </a:r>
            <a:r>
              <a:rPr lang="ru-RU" altLang="ru-RU" sz="3600" b="1" dirty="0" err="1">
                <a:solidFill>
                  <a:srgbClr val="0070C0"/>
                </a:solidFill>
                <a:latin typeface="Calibri"/>
                <a:ea typeface="Calibri"/>
                <a:cs typeface="Calibri"/>
              </a:rPr>
              <a:t>Passive</a:t>
            </a:r>
            <a:r>
              <a:rPr lang="ru-RU" altLang="ru-RU" sz="3600" b="1" dirty="0">
                <a:solidFill>
                  <a:srgbClr val="0070C0"/>
                </a:solidFill>
                <a:latin typeface="Calibri"/>
                <a:ea typeface="Calibri"/>
                <a:cs typeface="Calibri"/>
              </a:rPr>
              <a:t> Board</a:t>
            </a:r>
          </a:p>
        </p:txBody>
      </p:sp>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68776" y="5268101"/>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a:solidFill>
                  <a:srgbClr val="0070C0"/>
                </a:solidFill>
                <a:latin typeface="+mn-lt"/>
              </a:rPr>
              <a:t>Many peaks in the range </a:t>
            </a:r>
            <a:r>
              <a:rPr lang="en-US" sz="2400" b="1">
                <a:solidFill>
                  <a:srgbClr val="FF0000"/>
                </a:solidFill>
                <a:latin typeface="+mn-lt"/>
              </a:rPr>
              <a:t>(5 </a:t>
            </a:r>
            <a:r>
              <a:rPr lang="en-US" sz="2400" b="1" err="1">
                <a:solidFill>
                  <a:srgbClr val="FF0000"/>
                </a:solidFill>
                <a:latin typeface="+mn-lt"/>
              </a:rPr>
              <a:t>KHz</a:t>
            </a:r>
            <a:r>
              <a:rPr lang="ru-RU" sz="2400" b="1">
                <a:solidFill>
                  <a:srgbClr val="FF0000"/>
                </a:solidFill>
                <a:latin typeface="+mn-lt"/>
              </a:rPr>
              <a:t> </a:t>
            </a:r>
            <a:r>
              <a:rPr lang="en-US" sz="2400" b="1">
                <a:solidFill>
                  <a:srgbClr val="FF0000"/>
                </a:solidFill>
                <a:latin typeface="+mn-lt"/>
              </a:rPr>
              <a:t>÷ 1</a:t>
            </a:r>
            <a:r>
              <a:rPr lang="ru-RU" sz="2400" b="1">
                <a:solidFill>
                  <a:srgbClr val="FF0000"/>
                </a:solidFill>
                <a:latin typeface="+mn-lt"/>
              </a:rPr>
              <a:t> </a:t>
            </a:r>
            <a:r>
              <a:rPr lang="en-US" sz="2400" b="1">
                <a:solidFill>
                  <a:srgbClr val="FF0000"/>
                </a:solidFill>
                <a:latin typeface="+mn-lt"/>
              </a:rPr>
              <a:t>MHz)</a:t>
            </a:r>
            <a:endParaRPr lang="ru-RU" altLang="ru-RU" sz="2400" b="1" err="1">
              <a:solidFill>
                <a:srgbClr val="0070C0"/>
              </a:solidFill>
              <a:latin typeface="+mn-lt"/>
              <a:ea typeface="Calibri"/>
              <a:cs typeface="Calibri"/>
            </a:endParaRPr>
          </a:p>
        </p:txBody>
      </p:sp>
      <p:sp>
        <p:nvSpPr>
          <p:cNvPr id="2" name="object 2">
            <a:extLst>
              <a:ext uri="{FF2B5EF4-FFF2-40B4-BE49-F238E27FC236}">
                <a16:creationId xmlns:a16="http://schemas.microsoft.com/office/drawing/2014/main" id="{5FFAAD54-D9FC-9A8A-0E09-18C3CB7FD893}"/>
              </a:ext>
            </a:extLst>
          </p:cNvPr>
          <p:cNvSpPr txBox="1">
            <a:spLocks noChangeArrowheads="1"/>
          </p:cNvSpPr>
          <p:nvPr/>
        </p:nvSpPr>
        <p:spPr bwMode="auto">
          <a:xfrm>
            <a:off x="3294428" y="6103369"/>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a:solidFill>
                  <a:srgbClr val="0070C0"/>
                </a:solidFill>
                <a:latin typeface="+mn-lt"/>
                <a:cs typeface="Calibri"/>
              </a:rPr>
              <a:t>Scale of Amplitude in dBm</a:t>
            </a:r>
            <a:endParaRPr lang="en-US"/>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6327775" y="5268101"/>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dirty="0">
                <a:solidFill>
                  <a:srgbClr val="FF0000"/>
                </a:solidFill>
                <a:latin typeface="+mn-lt"/>
              </a:rPr>
              <a:t>205 kHz</a:t>
            </a:r>
            <a:r>
              <a:rPr lang="en-US" sz="2400" b="1" dirty="0">
                <a:solidFill>
                  <a:srgbClr val="0070C0"/>
                </a:solidFill>
                <a:latin typeface="+mn-lt"/>
              </a:rPr>
              <a:t>+ harmonics </a:t>
            </a:r>
            <a:r>
              <a:rPr lang="en-US" sz="2400" b="1" dirty="0">
                <a:solidFill>
                  <a:srgbClr val="FF0000"/>
                </a:solidFill>
                <a:latin typeface="+mn-lt"/>
              </a:rPr>
              <a:t>645,858, 10620 kHz</a:t>
            </a:r>
            <a:endParaRPr lang="ru-RU" altLang="ru-RU" sz="2400" b="1" dirty="0">
              <a:solidFill>
                <a:srgbClr val="0070C0"/>
              </a:solidFill>
              <a:latin typeface="+mn-lt"/>
              <a:ea typeface="Calibri"/>
              <a:cs typeface="Calibri"/>
            </a:endParaRPr>
          </a:p>
        </p:txBody>
      </p:sp>
      <p:cxnSp>
        <p:nvCxnSpPr>
          <p:cNvPr id="5" name="Прямая со стрелкой 4"/>
          <p:cNvCxnSpPr/>
          <p:nvPr/>
        </p:nvCxnSpPr>
        <p:spPr>
          <a:xfrm flipH="1" flipV="1">
            <a:off x="345451" y="2159338"/>
            <a:ext cx="3546234" cy="326991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flipV="1">
            <a:off x="4795790" y="2929466"/>
            <a:ext cx="420446" cy="249978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flipV="1">
            <a:off x="6908658" y="2291106"/>
            <a:ext cx="697537" cy="297699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8132233" y="2577716"/>
            <a:ext cx="1026972" cy="285153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160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p:nvPr/>
        </p:nvPicPr>
        <p:blipFill>
          <a:blip r:embed="rId3" cstate="print">
            <a:extLst>
              <a:ext uri="{28A0092B-C50C-407E-A947-70E740481C1C}">
                <a14:useLocalDpi xmlns:a14="http://schemas.microsoft.com/office/drawing/2010/main" val="0"/>
              </a:ext>
            </a:extLst>
          </a:blip>
          <a:stretch>
            <a:fillRect/>
          </a:stretch>
        </p:blipFill>
        <p:spPr>
          <a:xfrm>
            <a:off x="265113" y="1451645"/>
            <a:ext cx="5721350" cy="3235090"/>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86642" y="195998"/>
            <a:ext cx="9299575" cy="1075294"/>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Check Harmonics With Active Antenna</a:t>
            </a:r>
            <a:r>
              <a:rPr lang="ru-RU" altLang="ru-RU" sz="3600" b="1" dirty="0">
                <a:solidFill>
                  <a:schemeClr val="accent5"/>
                </a:solidFill>
                <a:latin typeface="Calibri"/>
                <a:ea typeface="Calibri"/>
                <a:cs typeface="Calibri"/>
              </a:rPr>
              <a:t> </a:t>
            </a:r>
            <a:r>
              <a:rPr lang="ru-RU" altLang="ru-RU" sz="3600" b="1" dirty="0" err="1">
                <a:solidFill>
                  <a:schemeClr val="accent5"/>
                </a:solidFill>
                <a:latin typeface="Calibri"/>
                <a:ea typeface="Calibri"/>
                <a:cs typeface="Calibri"/>
              </a:rPr>
              <a:t>for</a:t>
            </a:r>
            <a:r>
              <a:rPr lang="ru-RU" altLang="ru-RU" sz="3600" b="1" dirty="0">
                <a:solidFill>
                  <a:schemeClr val="accent5"/>
                </a:solidFill>
                <a:latin typeface="Calibri"/>
                <a:ea typeface="Calibri"/>
                <a:cs typeface="Calibri"/>
              </a:rPr>
              <a:t> Active Board</a:t>
            </a:r>
          </a:p>
        </p:txBody>
      </p:sp>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68776" y="5268101"/>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dirty="0">
                <a:solidFill>
                  <a:srgbClr val="0070C0"/>
                </a:solidFill>
                <a:latin typeface="+mn-lt"/>
              </a:rPr>
              <a:t>Many peaks in the range </a:t>
            </a:r>
            <a:r>
              <a:rPr lang="en-US" sz="2400" b="1" dirty="0">
                <a:solidFill>
                  <a:srgbClr val="FF0000"/>
                </a:solidFill>
                <a:latin typeface="+mn-lt"/>
              </a:rPr>
              <a:t>(20 </a:t>
            </a:r>
            <a:r>
              <a:rPr lang="en-US" sz="2400" b="1" dirty="0" err="1">
                <a:solidFill>
                  <a:srgbClr val="FF0000"/>
                </a:solidFill>
                <a:latin typeface="+mn-lt"/>
              </a:rPr>
              <a:t>KHz</a:t>
            </a:r>
            <a:r>
              <a:rPr lang="ru-RU" sz="2400" b="1" dirty="0">
                <a:solidFill>
                  <a:srgbClr val="FF0000"/>
                </a:solidFill>
                <a:latin typeface="+mn-lt"/>
              </a:rPr>
              <a:t> </a:t>
            </a:r>
            <a:r>
              <a:rPr lang="en-US" sz="2400" b="1" dirty="0">
                <a:solidFill>
                  <a:srgbClr val="FF0000"/>
                </a:solidFill>
                <a:latin typeface="+mn-lt"/>
              </a:rPr>
              <a:t>÷ 10</a:t>
            </a:r>
            <a:r>
              <a:rPr lang="ru-RU" sz="2400" b="1" dirty="0">
                <a:solidFill>
                  <a:srgbClr val="FF0000"/>
                </a:solidFill>
                <a:latin typeface="+mn-lt"/>
              </a:rPr>
              <a:t> </a:t>
            </a:r>
            <a:r>
              <a:rPr lang="en-US" sz="2400" b="1" dirty="0">
                <a:solidFill>
                  <a:srgbClr val="FF0000"/>
                </a:solidFill>
                <a:latin typeface="+mn-lt"/>
              </a:rPr>
              <a:t>MHz)</a:t>
            </a:r>
            <a:endParaRPr lang="ru-RU" altLang="ru-RU" sz="2400" b="1" dirty="0" err="1">
              <a:solidFill>
                <a:srgbClr val="0070C0"/>
              </a:solidFill>
              <a:latin typeface="+mn-lt"/>
              <a:ea typeface="Calibri"/>
              <a:cs typeface="Calibri"/>
            </a:endParaRPr>
          </a:p>
        </p:txBody>
      </p:sp>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6305551" y="1451645"/>
            <a:ext cx="5707307" cy="3235090"/>
          </a:xfrm>
          <a:prstGeom prst="rect">
            <a:avLst/>
          </a:prstGeom>
        </p:spPr>
      </p:pic>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6327775" y="5268101"/>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dirty="0">
                <a:solidFill>
                  <a:srgbClr val="FF0000"/>
                </a:solidFill>
                <a:latin typeface="+mn-lt"/>
              </a:rPr>
              <a:t>300 kHz </a:t>
            </a:r>
            <a:r>
              <a:rPr lang="en-US" sz="2400" b="1" dirty="0">
                <a:solidFill>
                  <a:srgbClr val="0070C0"/>
                </a:solidFill>
                <a:latin typeface="+mn-lt"/>
              </a:rPr>
              <a:t>and </a:t>
            </a:r>
            <a:r>
              <a:rPr lang="en-US" sz="2400" b="1" dirty="0">
                <a:solidFill>
                  <a:srgbClr val="FF0000"/>
                </a:solidFill>
                <a:latin typeface="+mn-lt"/>
              </a:rPr>
              <a:t>450 </a:t>
            </a:r>
            <a:r>
              <a:rPr lang="en-US" sz="2400" b="1" dirty="0" err="1">
                <a:solidFill>
                  <a:srgbClr val="FF0000"/>
                </a:solidFill>
                <a:latin typeface="+mn-lt"/>
              </a:rPr>
              <a:t>KHz</a:t>
            </a:r>
            <a:r>
              <a:rPr lang="en-US" sz="2400" b="1" dirty="0">
                <a:solidFill>
                  <a:srgbClr val="FF0000"/>
                </a:solidFill>
                <a:latin typeface="+mn-lt"/>
              </a:rPr>
              <a:t> </a:t>
            </a:r>
            <a:r>
              <a:rPr lang="en-US" sz="2400" b="1" dirty="0">
                <a:solidFill>
                  <a:srgbClr val="0070C0"/>
                </a:solidFill>
                <a:latin typeface="+mn-lt"/>
              </a:rPr>
              <a:t>+ harmonics</a:t>
            </a:r>
            <a:endParaRPr lang="ru-RU" altLang="ru-RU" sz="2400" b="1" dirty="0">
              <a:solidFill>
                <a:srgbClr val="0070C0"/>
              </a:solidFill>
              <a:latin typeface="+mn-lt"/>
              <a:ea typeface="Calibri"/>
              <a:cs typeface="Calibri"/>
            </a:endParaRPr>
          </a:p>
        </p:txBody>
      </p:sp>
      <p:cxnSp>
        <p:nvCxnSpPr>
          <p:cNvPr id="5" name="Прямая со стрелкой 4"/>
          <p:cNvCxnSpPr/>
          <p:nvPr/>
        </p:nvCxnSpPr>
        <p:spPr>
          <a:xfrm flipH="1" flipV="1">
            <a:off x="1900238" y="2728913"/>
            <a:ext cx="2014537" cy="270033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flipV="1">
            <a:off x="5149851" y="3283527"/>
            <a:ext cx="66385" cy="214572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flipV="1">
            <a:off x="7555203" y="3122378"/>
            <a:ext cx="66385" cy="214572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7962900" y="3470564"/>
            <a:ext cx="1196305" cy="195868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5FFAAD54-D9FC-9A8A-0E09-18C3CB7FD893}"/>
              </a:ext>
            </a:extLst>
          </p:cNvPr>
          <p:cNvSpPr txBox="1">
            <a:spLocks noChangeArrowheads="1"/>
          </p:cNvSpPr>
          <p:nvPr/>
        </p:nvSpPr>
        <p:spPr bwMode="auto">
          <a:xfrm>
            <a:off x="3294428" y="6103369"/>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dirty="0">
                <a:solidFill>
                  <a:srgbClr val="0070C0"/>
                </a:solidFill>
                <a:latin typeface="+mn-lt"/>
                <a:cs typeface="Calibri"/>
              </a:rPr>
              <a:t>Scale of Amplitude in dBm</a:t>
            </a:r>
            <a:endParaRPr lang="en-US" dirty="0"/>
          </a:p>
        </p:txBody>
      </p:sp>
    </p:spTree>
    <p:extLst>
      <p:ext uri="{BB962C8B-B14F-4D97-AF65-F5344CB8AC3E}">
        <p14:creationId xmlns:p14="http://schemas.microsoft.com/office/powerpoint/2010/main" val="385736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317018"/>
            <a:ext cx="9299575" cy="575157"/>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Scope FFT for +3.2V Analog with Passive Board</a:t>
            </a:r>
            <a:endParaRPr lang="ru-RU" altLang="ru-RU" sz="3600" b="1">
              <a:solidFill>
                <a:srgbClr val="0070C0"/>
              </a:solidFill>
              <a:latin typeface="Calibri"/>
              <a:ea typeface="Calibri"/>
              <a:cs typeface="Calibri"/>
            </a:endParaRPr>
          </a:p>
        </p:txBody>
      </p:sp>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22238" y="5539197"/>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a:solidFill>
                  <a:srgbClr val="0070C0"/>
                </a:solidFill>
                <a:latin typeface="+mn-lt"/>
              </a:rPr>
              <a:t>Many peaks in the range </a:t>
            </a:r>
            <a:r>
              <a:rPr lang="en-US" sz="2400" b="1">
                <a:solidFill>
                  <a:srgbClr val="FF0000"/>
                </a:solidFill>
                <a:latin typeface="+mn-lt"/>
              </a:rPr>
              <a:t>(1 </a:t>
            </a:r>
            <a:r>
              <a:rPr lang="en-US" sz="2400" b="1" err="1">
                <a:solidFill>
                  <a:srgbClr val="FF0000"/>
                </a:solidFill>
                <a:latin typeface="+mn-lt"/>
              </a:rPr>
              <a:t>KHz</a:t>
            </a:r>
            <a:r>
              <a:rPr lang="ru-RU" sz="2400" b="1">
                <a:solidFill>
                  <a:srgbClr val="FF0000"/>
                </a:solidFill>
                <a:latin typeface="+mn-lt"/>
              </a:rPr>
              <a:t> </a:t>
            </a:r>
            <a:r>
              <a:rPr lang="en-US" sz="2400" b="1">
                <a:solidFill>
                  <a:srgbClr val="FF0000"/>
                </a:solidFill>
                <a:latin typeface="+mn-lt"/>
              </a:rPr>
              <a:t>÷ 10</a:t>
            </a:r>
            <a:r>
              <a:rPr lang="ru-RU" sz="2400" b="1">
                <a:solidFill>
                  <a:srgbClr val="FF0000"/>
                </a:solidFill>
                <a:latin typeface="+mn-lt"/>
              </a:rPr>
              <a:t> </a:t>
            </a:r>
            <a:r>
              <a:rPr lang="en-US" sz="2400" b="1">
                <a:solidFill>
                  <a:srgbClr val="FF0000"/>
                </a:solidFill>
                <a:latin typeface="+mn-lt"/>
              </a:rPr>
              <a:t>MHz)</a:t>
            </a:r>
            <a:endParaRPr lang="ru-RU" altLang="ru-RU" sz="2400" b="1">
              <a:solidFill>
                <a:srgbClr val="0070C0"/>
              </a:solidFill>
              <a:latin typeface="+mn-lt"/>
              <a:ea typeface="Calibri"/>
              <a:cs typeface="Calibri"/>
            </a:endParaRPr>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6327775" y="5539197"/>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a:solidFill>
                  <a:srgbClr val="FF0000"/>
                </a:solidFill>
                <a:latin typeface="+mn-lt"/>
              </a:rPr>
              <a:t>100 MHz </a:t>
            </a:r>
            <a:r>
              <a:rPr lang="en-US" sz="2400" b="1">
                <a:solidFill>
                  <a:srgbClr val="0070C0"/>
                </a:solidFill>
                <a:latin typeface="+mn-lt"/>
              </a:rPr>
              <a:t>and </a:t>
            </a:r>
            <a:r>
              <a:rPr lang="en-US" sz="2400" b="1">
                <a:solidFill>
                  <a:srgbClr val="FF0000"/>
                </a:solidFill>
                <a:latin typeface="+mn-lt"/>
              </a:rPr>
              <a:t>470 MHz </a:t>
            </a:r>
            <a:r>
              <a:rPr lang="en-US" sz="2400" b="1">
                <a:solidFill>
                  <a:srgbClr val="0070C0"/>
                </a:solidFill>
                <a:latin typeface="+mn-lt"/>
              </a:rPr>
              <a:t>+ harmonics</a:t>
            </a:r>
            <a:endParaRPr lang="ru-RU" altLang="ru-RU" sz="2400" b="1">
              <a:solidFill>
                <a:srgbClr val="0070C0"/>
              </a:solidFill>
              <a:latin typeface="+mn-lt"/>
              <a:ea typeface="Calibri"/>
              <a:cs typeface="Calibri"/>
            </a:endParaRPr>
          </a:p>
        </p:txBody>
      </p:sp>
      <p:sp>
        <p:nvSpPr>
          <p:cNvPr id="2" name="object 2">
            <a:extLst>
              <a:ext uri="{FF2B5EF4-FFF2-40B4-BE49-F238E27FC236}">
                <a16:creationId xmlns:a16="http://schemas.microsoft.com/office/drawing/2014/main" id="{5FFAAD54-D9FC-9A8A-0E09-18C3CB7FD893}"/>
              </a:ext>
            </a:extLst>
          </p:cNvPr>
          <p:cNvSpPr txBox="1">
            <a:spLocks noChangeArrowheads="1"/>
          </p:cNvSpPr>
          <p:nvPr/>
        </p:nvSpPr>
        <p:spPr bwMode="auto">
          <a:xfrm>
            <a:off x="3294428" y="6103369"/>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a:solidFill>
                  <a:srgbClr val="0070C0"/>
                </a:solidFill>
                <a:latin typeface="+mn-lt"/>
                <a:cs typeface="Calibri"/>
              </a:rPr>
              <a:t>Scale of Amplitude in </a:t>
            </a:r>
            <a:r>
              <a:rPr lang="en-US" sz="2400" b="1" err="1">
                <a:solidFill>
                  <a:srgbClr val="0070C0"/>
                </a:solidFill>
                <a:latin typeface="+mn-lt"/>
                <a:cs typeface="Calibri"/>
              </a:rPr>
              <a:t>dBV</a:t>
            </a:r>
            <a:endParaRPr lang="en-US" err="1"/>
          </a:p>
        </p:txBody>
      </p:sp>
      <p:pic>
        <p:nvPicPr>
          <p:cNvPr id="3" name="Picture 2" descr="A screen shot of a computer&#10;&#10;Description automatically generated">
            <a:extLst>
              <a:ext uri="{FF2B5EF4-FFF2-40B4-BE49-F238E27FC236}">
                <a16:creationId xmlns:a16="http://schemas.microsoft.com/office/drawing/2014/main" id="{4B69D04A-6B0F-DF75-8BBF-05E744E50139}"/>
              </a:ext>
            </a:extLst>
          </p:cNvPr>
          <p:cNvPicPr>
            <a:picLocks noChangeAspect="1"/>
          </p:cNvPicPr>
          <p:nvPr/>
        </p:nvPicPr>
        <p:blipFill>
          <a:blip r:embed="rId3"/>
          <a:stretch>
            <a:fillRect/>
          </a:stretch>
        </p:blipFill>
        <p:spPr>
          <a:xfrm>
            <a:off x="6327216" y="1393581"/>
            <a:ext cx="5875355" cy="4122127"/>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5D7E5D35-4308-0F94-760A-28AC81D1CFCE}"/>
              </a:ext>
            </a:extLst>
          </p:cNvPr>
          <p:cNvPicPr>
            <a:picLocks noChangeAspect="1"/>
          </p:cNvPicPr>
          <p:nvPr/>
        </p:nvPicPr>
        <p:blipFill>
          <a:blip r:embed="rId4"/>
          <a:stretch>
            <a:fillRect/>
          </a:stretch>
        </p:blipFill>
        <p:spPr>
          <a:xfrm>
            <a:off x="157947" y="1393579"/>
            <a:ext cx="5860702" cy="4122126"/>
          </a:xfrm>
          <a:prstGeom prst="rect">
            <a:avLst/>
          </a:prstGeom>
        </p:spPr>
      </p:pic>
      <p:cxnSp>
        <p:nvCxnSpPr>
          <p:cNvPr id="9" name="Прямая со стрелкой 8"/>
          <p:cNvCxnSpPr/>
          <p:nvPr/>
        </p:nvCxnSpPr>
        <p:spPr>
          <a:xfrm flipH="1" flipV="1">
            <a:off x="6952343" y="3193143"/>
            <a:ext cx="522515" cy="234605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8636139" y="3026229"/>
            <a:ext cx="362718" cy="25222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337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66950"/>
            <a:ext cx="9299575" cy="1075294"/>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altLang="ru-RU" sz="3600" b="1">
                <a:solidFill>
                  <a:srgbClr val="0070C0"/>
                </a:solidFill>
                <a:latin typeface="Calibri"/>
                <a:ea typeface="Calibri"/>
                <a:cs typeface="Calibri"/>
              </a:rPr>
              <a:t>Oscilloscope FFT Measurment for +4.5 V Digital with Passive Board Installment </a:t>
            </a:r>
            <a:endParaRPr lang="ru-RU" altLang="ru-RU" sz="3600" b="1">
              <a:solidFill>
                <a:srgbClr val="0070C0"/>
              </a:solidFill>
              <a:latin typeface="Calibri"/>
              <a:ea typeface="Calibri"/>
              <a:cs typeface="Calibri"/>
            </a:endParaRPr>
          </a:p>
        </p:txBody>
      </p:sp>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22238" y="5264639"/>
            <a:ext cx="6101913" cy="1108445"/>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dirty="0">
                <a:solidFill>
                  <a:srgbClr val="0070C0"/>
                </a:solidFill>
                <a:latin typeface="+mn-lt"/>
              </a:rPr>
              <a:t>Many peaks in the range </a:t>
            </a:r>
            <a:r>
              <a:rPr lang="en-US" sz="2400" b="1" dirty="0">
                <a:solidFill>
                  <a:srgbClr val="FF0000"/>
                </a:solidFill>
                <a:latin typeface="+mn-lt"/>
              </a:rPr>
              <a:t>(1 </a:t>
            </a:r>
            <a:r>
              <a:rPr lang="en-US" sz="2400" b="1" err="1">
                <a:solidFill>
                  <a:srgbClr val="FF0000"/>
                </a:solidFill>
                <a:latin typeface="+mn-lt"/>
              </a:rPr>
              <a:t>KHz</a:t>
            </a:r>
            <a:r>
              <a:rPr lang="ru-RU" sz="2400" b="1" dirty="0">
                <a:solidFill>
                  <a:srgbClr val="FF0000"/>
                </a:solidFill>
                <a:latin typeface="+mn-lt"/>
              </a:rPr>
              <a:t> </a:t>
            </a:r>
            <a:r>
              <a:rPr lang="en-US" sz="2400" b="1" dirty="0">
                <a:solidFill>
                  <a:srgbClr val="FF0000"/>
                </a:solidFill>
                <a:latin typeface="+mn-lt"/>
              </a:rPr>
              <a:t>÷ 1</a:t>
            </a:r>
            <a:r>
              <a:rPr lang="ru-RU" sz="2400" b="1" dirty="0">
                <a:solidFill>
                  <a:srgbClr val="FF0000"/>
                </a:solidFill>
                <a:latin typeface="+mn-lt"/>
              </a:rPr>
              <a:t> </a:t>
            </a:r>
            <a:r>
              <a:rPr lang="en-US" sz="2400" b="1" dirty="0">
                <a:solidFill>
                  <a:srgbClr val="FF0000"/>
                </a:solidFill>
                <a:latin typeface="+mn-lt"/>
              </a:rPr>
              <a:t>MHz), </a:t>
            </a:r>
            <a:endParaRPr lang="ru-RU" altLang="ru-RU" sz="2400" b="1" dirty="0">
              <a:solidFill>
                <a:srgbClr val="0070C0"/>
              </a:solidFill>
              <a:latin typeface="+mn-lt"/>
            </a:endParaRPr>
          </a:p>
          <a:p>
            <a:pPr marL="12700" indent="3175" algn="ctr">
              <a:lnSpc>
                <a:spcPts val="3888"/>
              </a:lnSpc>
              <a:spcBef>
                <a:spcPts val="588"/>
              </a:spcBef>
            </a:pPr>
            <a:r>
              <a:rPr lang="en-US" sz="2400" b="1" dirty="0">
                <a:solidFill>
                  <a:srgbClr val="FF0000"/>
                </a:solidFill>
                <a:latin typeface="+mn-lt"/>
              </a:rPr>
              <a:t>Step 78 kHz </a:t>
            </a:r>
            <a:endParaRPr lang="ru-RU" altLang="ru-RU" sz="2400" b="1">
              <a:solidFill>
                <a:srgbClr val="0070C0"/>
              </a:solidFill>
              <a:latin typeface="+mn-lt"/>
              <a:ea typeface="Calibri"/>
              <a:cs typeface="Calibri"/>
            </a:endParaRPr>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6327775" y="5250657"/>
            <a:ext cx="5864225" cy="1108445"/>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dirty="0">
                <a:solidFill>
                  <a:srgbClr val="FF0000"/>
                </a:solidFill>
                <a:latin typeface="+mn-lt"/>
              </a:rPr>
              <a:t>100 MHz </a:t>
            </a:r>
            <a:r>
              <a:rPr lang="en-US" sz="2400" b="1" dirty="0">
                <a:solidFill>
                  <a:srgbClr val="0070C0"/>
                </a:solidFill>
                <a:latin typeface="+mn-lt"/>
              </a:rPr>
              <a:t>and </a:t>
            </a:r>
            <a:r>
              <a:rPr lang="en-US" sz="2400" b="1" dirty="0">
                <a:solidFill>
                  <a:srgbClr val="FF0000"/>
                </a:solidFill>
                <a:latin typeface="+mn-lt"/>
              </a:rPr>
              <a:t>466 MHz </a:t>
            </a:r>
            <a:r>
              <a:rPr lang="en-US" sz="2400" b="1" dirty="0">
                <a:solidFill>
                  <a:srgbClr val="0070C0"/>
                </a:solidFill>
                <a:latin typeface="+mn-lt"/>
              </a:rPr>
              <a:t>+ harmonics</a:t>
            </a:r>
          </a:p>
          <a:p>
            <a:pPr marL="12700" indent="3175" algn="ctr">
              <a:lnSpc>
                <a:spcPts val="3888"/>
              </a:lnSpc>
              <a:spcBef>
                <a:spcPts val="588"/>
              </a:spcBef>
            </a:pPr>
            <a:r>
              <a:rPr lang="en-US" sz="2400" b="1" dirty="0">
                <a:solidFill>
                  <a:srgbClr val="FF0000"/>
                </a:solidFill>
                <a:latin typeface="+mn-lt"/>
                <a:ea typeface="Calibri"/>
                <a:cs typeface="Calibri"/>
              </a:rPr>
              <a:t>Step 100 MHz</a:t>
            </a:r>
          </a:p>
        </p:txBody>
      </p:sp>
      <p:sp>
        <p:nvSpPr>
          <p:cNvPr id="2" name="object 2">
            <a:extLst>
              <a:ext uri="{FF2B5EF4-FFF2-40B4-BE49-F238E27FC236}">
                <a16:creationId xmlns:a16="http://schemas.microsoft.com/office/drawing/2014/main" id="{5FFAAD54-D9FC-9A8A-0E09-18C3CB7FD893}"/>
              </a:ext>
            </a:extLst>
          </p:cNvPr>
          <p:cNvSpPr txBox="1">
            <a:spLocks noChangeArrowheads="1"/>
          </p:cNvSpPr>
          <p:nvPr/>
        </p:nvSpPr>
        <p:spPr bwMode="auto">
          <a:xfrm>
            <a:off x="3294428" y="6327075"/>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a:solidFill>
                  <a:srgbClr val="0070C0"/>
                </a:solidFill>
                <a:latin typeface="+mn-lt"/>
                <a:cs typeface="Calibri"/>
              </a:rPr>
              <a:t>Scale of Amplitude in </a:t>
            </a:r>
            <a:r>
              <a:rPr lang="en-US" sz="2400" b="1" err="1">
                <a:solidFill>
                  <a:srgbClr val="0070C0"/>
                </a:solidFill>
                <a:latin typeface="+mn-lt"/>
                <a:cs typeface="Calibri"/>
              </a:rPr>
              <a:t>dBV</a:t>
            </a:r>
            <a:endParaRPr lang="en-US" err="1"/>
          </a:p>
        </p:txBody>
      </p:sp>
      <p:pic>
        <p:nvPicPr>
          <p:cNvPr id="5" name="Picture 4" descr="A screen shot of a computer&#10;&#10;Description automatically generated">
            <a:extLst>
              <a:ext uri="{FF2B5EF4-FFF2-40B4-BE49-F238E27FC236}">
                <a16:creationId xmlns:a16="http://schemas.microsoft.com/office/drawing/2014/main" id="{0BB6592C-C979-3FB5-B2F4-BB383C349C47}"/>
              </a:ext>
            </a:extLst>
          </p:cNvPr>
          <p:cNvPicPr>
            <a:picLocks noChangeAspect="1"/>
          </p:cNvPicPr>
          <p:nvPr/>
        </p:nvPicPr>
        <p:blipFill>
          <a:blip r:embed="rId3"/>
          <a:stretch>
            <a:fillRect/>
          </a:stretch>
        </p:blipFill>
        <p:spPr>
          <a:xfrm>
            <a:off x="301460" y="1277089"/>
            <a:ext cx="5743470" cy="4085490"/>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7C9CEB1F-95E9-CD91-6B87-0D467338B9FD}"/>
              </a:ext>
            </a:extLst>
          </p:cNvPr>
          <p:cNvPicPr>
            <a:picLocks noChangeAspect="1"/>
          </p:cNvPicPr>
          <p:nvPr/>
        </p:nvPicPr>
        <p:blipFill>
          <a:blip r:embed="rId4"/>
          <a:stretch>
            <a:fillRect/>
          </a:stretch>
        </p:blipFill>
        <p:spPr>
          <a:xfrm>
            <a:off x="6397461" y="1277423"/>
            <a:ext cx="5728818" cy="4070838"/>
          </a:xfrm>
          <a:prstGeom prst="rect">
            <a:avLst/>
          </a:prstGeom>
        </p:spPr>
      </p:pic>
    </p:spTree>
    <p:extLst>
      <p:ext uri="{BB962C8B-B14F-4D97-AF65-F5344CB8AC3E}">
        <p14:creationId xmlns:p14="http://schemas.microsoft.com/office/powerpoint/2010/main" val="45528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473251" y="66950"/>
            <a:ext cx="9299575" cy="1075294"/>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ru-RU" altLang="ru-RU" sz="3600" b="1" dirty="0">
                <a:solidFill>
                  <a:schemeClr val="accent5"/>
                </a:solidFill>
                <a:latin typeface="Calibri"/>
                <a:ea typeface="Calibri"/>
                <a:cs typeface="Calibri"/>
              </a:rPr>
              <a:t>  Active </a:t>
            </a:r>
            <a:r>
              <a:rPr lang="en-US" altLang="ru-RU" sz="3600" b="1" dirty="0">
                <a:solidFill>
                  <a:schemeClr val="accent5"/>
                </a:solidFill>
                <a:latin typeface="Calibri"/>
                <a:ea typeface="Calibri"/>
                <a:cs typeface="Calibri"/>
              </a:rPr>
              <a:t>Antenna Measurement Close To LV Feeder box</a:t>
            </a:r>
            <a:endParaRPr lang="ru-RU" altLang="ru-RU" sz="3600" b="1" dirty="0">
              <a:solidFill>
                <a:schemeClr val="accent5"/>
              </a:solidFill>
              <a:latin typeface="Calibri"/>
              <a:ea typeface="Calibri"/>
              <a:cs typeface="Calibri"/>
            </a:endParaRPr>
          </a:p>
        </p:txBody>
      </p:sp>
      <p:pic>
        <p:nvPicPr>
          <p:cNvPr id="6" name="Рисунок 5"/>
          <p:cNvPicPr/>
          <p:nvPr/>
        </p:nvPicPr>
        <p:blipFill rotWithShape="1">
          <a:blip r:embed="rId3" cstate="print">
            <a:extLst>
              <a:ext uri="{28A0092B-C50C-407E-A947-70E740481C1C}">
                <a14:useLocalDpi xmlns:a14="http://schemas.microsoft.com/office/drawing/2010/main" val="0"/>
              </a:ext>
            </a:extLst>
          </a:blip>
          <a:srcRect r="33885" b="-172"/>
          <a:stretch/>
        </p:blipFill>
        <p:spPr>
          <a:xfrm>
            <a:off x="222206" y="1713281"/>
            <a:ext cx="2842390" cy="4072039"/>
          </a:xfrm>
          <a:prstGeom prst="rect">
            <a:avLst/>
          </a:prstGeom>
        </p:spPr>
      </p:pic>
      <p:pic>
        <p:nvPicPr>
          <p:cNvPr id="2" name="Picture 1" descr="A box with wires and wires&#10;&#10;Description automatically generated">
            <a:extLst>
              <a:ext uri="{FF2B5EF4-FFF2-40B4-BE49-F238E27FC236}">
                <a16:creationId xmlns:a16="http://schemas.microsoft.com/office/drawing/2014/main" id="{AE2E98CC-1A77-383C-0196-433804165BB7}"/>
              </a:ext>
            </a:extLst>
          </p:cNvPr>
          <p:cNvPicPr>
            <a:picLocks noChangeAspect="1"/>
          </p:cNvPicPr>
          <p:nvPr/>
        </p:nvPicPr>
        <p:blipFill>
          <a:blip r:embed="rId4"/>
          <a:stretch>
            <a:fillRect/>
          </a:stretch>
        </p:blipFill>
        <p:spPr>
          <a:xfrm>
            <a:off x="8251097" y="1819013"/>
            <a:ext cx="3519531" cy="4093828"/>
          </a:xfrm>
          <a:prstGeom prst="rect">
            <a:avLst/>
          </a:prstGeom>
        </p:spPr>
      </p:pic>
      <p:pic>
        <p:nvPicPr>
          <p:cNvPr id="4" name="Рисунок 11" descr="A close-up of a cable&#10;&#10;Description automatically generated">
            <a:extLst>
              <a:ext uri="{FF2B5EF4-FFF2-40B4-BE49-F238E27FC236}">
                <a16:creationId xmlns:a16="http://schemas.microsoft.com/office/drawing/2014/main" id="{E8E34661-FC12-A51E-2970-7C283B7292A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347199" y="2796466"/>
            <a:ext cx="4321195" cy="1918631"/>
          </a:xfrm>
          <a:prstGeom prst="rect">
            <a:avLst/>
          </a:prstGeom>
        </p:spPr>
      </p:pic>
      <p:sp>
        <p:nvSpPr>
          <p:cNvPr id="9" name="Oval 8">
            <a:extLst>
              <a:ext uri="{FF2B5EF4-FFF2-40B4-BE49-F238E27FC236}">
                <a16:creationId xmlns:a16="http://schemas.microsoft.com/office/drawing/2014/main" id="{2F771BC2-A21F-D8A8-9E53-01CB6B4D7B84}"/>
              </a:ext>
            </a:extLst>
          </p:cNvPr>
          <p:cNvSpPr/>
          <p:nvPr/>
        </p:nvSpPr>
        <p:spPr>
          <a:xfrm rot="5700000">
            <a:off x="9910536" y="2655812"/>
            <a:ext cx="2649520" cy="129330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85514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computer&#10;&#10;Description automatically generated">
            <a:extLst>
              <a:ext uri="{FF2B5EF4-FFF2-40B4-BE49-F238E27FC236}">
                <a16:creationId xmlns:a16="http://schemas.microsoft.com/office/drawing/2014/main" id="{0F94AB19-F581-C6DD-0EAC-F2B14245486A}"/>
              </a:ext>
            </a:extLst>
          </p:cNvPr>
          <p:cNvPicPr>
            <a:picLocks noChangeAspect="1"/>
          </p:cNvPicPr>
          <p:nvPr/>
        </p:nvPicPr>
        <p:blipFill>
          <a:blip r:embed="rId2"/>
          <a:stretch>
            <a:fillRect/>
          </a:stretch>
        </p:blipFill>
        <p:spPr>
          <a:xfrm>
            <a:off x="6130954" y="1460864"/>
            <a:ext cx="5949193" cy="4048125"/>
          </a:xfrm>
          <a:prstGeom prst="rect">
            <a:avLst/>
          </a:prstGeom>
        </p:spPr>
      </p:pic>
      <p:pic>
        <p:nvPicPr>
          <p:cNvPr id="4" name="Picture 3" descr="A screen shot of a graph&#10;&#10;Description automatically generated">
            <a:extLst>
              <a:ext uri="{FF2B5EF4-FFF2-40B4-BE49-F238E27FC236}">
                <a16:creationId xmlns:a16="http://schemas.microsoft.com/office/drawing/2014/main" id="{169BD5BE-0154-62D2-218A-0B52FDB60B01}"/>
              </a:ext>
            </a:extLst>
          </p:cNvPr>
          <p:cNvPicPr>
            <a:picLocks noChangeAspect="1"/>
          </p:cNvPicPr>
          <p:nvPr/>
        </p:nvPicPr>
        <p:blipFill>
          <a:blip r:embed="rId3"/>
          <a:stretch>
            <a:fillRect/>
          </a:stretch>
        </p:blipFill>
        <p:spPr>
          <a:xfrm>
            <a:off x="6991" y="1460864"/>
            <a:ext cx="6096000" cy="4048125"/>
          </a:xfrm>
          <a:prstGeom prst="rect">
            <a:avLst/>
          </a:prstGeom>
        </p:spPr>
      </p:pic>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66950"/>
            <a:ext cx="9299575" cy="1075294"/>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dirty="0">
                <a:solidFill>
                  <a:srgbClr val="0070C0"/>
                </a:solidFill>
                <a:latin typeface="Calibri"/>
                <a:ea typeface="Calibri"/>
                <a:cs typeface="Calibri"/>
              </a:rPr>
              <a:t>Check Harmonics With Active Antenna</a:t>
            </a:r>
            <a:r>
              <a:rPr lang="ru-RU" altLang="ru-RU" sz="3600" b="1" dirty="0">
                <a:solidFill>
                  <a:srgbClr val="0070C0"/>
                </a:solidFill>
                <a:latin typeface="Calibri"/>
                <a:ea typeface="Calibri"/>
                <a:cs typeface="Calibri"/>
              </a:rPr>
              <a:t> </a:t>
            </a:r>
            <a:r>
              <a:rPr lang="ru-RU" altLang="ru-RU" sz="3600" b="1" dirty="0" err="1">
                <a:solidFill>
                  <a:srgbClr val="0070C0"/>
                </a:solidFill>
                <a:latin typeface="Calibri"/>
                <a:ea typeface="Calibri"/>
                <a:cs typeface="Calibri"/>
              </a:rPr>
              <a:t>on</a:t>
            </a:r>
            <a:r>
              <a:rPr lang="en-US" sz="3600" b="1" dirty="0">
                <a:solidFill>
                  <a:srgbClr val="0070C0"/>
                </a:solidFill>
                <a:latin typeface="Calibri"/>
                <a:ea typeface="Calibri"/>
                <a:cs typeface="Calibri"/>
              </a:rPr>
              <a:t> Ground Measurement , </a:t>
            </a:r>
            <a:r>
              <a:rPr lang="ru-RU" altLang="ru-RU" sz="3600" b="1" dirty="0" err="1">
                <a:solidFill>
                  <a:srgbClr val="0070C0"/>
                </a:solidFill>
                <a:latin typeface="Calibri"/>
                <a:ea typeface="Calibri"/>
                <a:cs typeface="Calibri"/>
              </a:rPr>
              <a:t>Passive</a:t>
            </a:r>
            <a:r>
              <a:rPr lang="ru-RU" altLang="ru-RU" sz="3600" b="1" dirty="0">
                <a:solidFill>
                  <a:srgbClr val="0070C0"/>
                </a:solidFill>
                <a:latin typeface="Calibri"/>
                <a:ea typeface="Calibri"/>
                <a:cs typeface="Calibri"/>
              </a:rPr>
              <a:t> </a:t>
            </a:r>
            <a:r>
              <a:rPr lang="ru-RU" altLang="ru-RU" sz="3600" b="1" dirty="0" err="1">
                <a:solidFill>
                  <a:srgbClr val="0070C0"/>
                </a:solidFill>
                <a:latin typeface="Calibri"/>
                <a:ea typeface="Calibri"/>
                <a:cs typeface="Calibri"/>
              </a:rPr>
              <a:t>board</a:t>
            </a:r>
            <a:endParaRPr lang="ru-RU" altLang="ru-RU" sz="3600" b="1" err="1">
              <a:solidFill>
                <a:srgbClr val="0070C0"/>
              </a:solidFill>
              <a:latin typeface="Calibri"/>
              <a:ea typeface="Calibri"/>
              <a:cs typeface="Calibri"/>
            </a:endParaRPr>
          </a:p>
        </p:txBody>
      </p:sp>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23939" y="5660971"/>
            <a:ext cx="11953648"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a:solidFill>
                  <a:srgbClr val="0070C0"/>
                </a:solidFill>
                <a:latin typeface="+mn-lt"/>
              </a:rPr>
              <a:t>Peaks in the range </a:t>
            </a:r>
            <a:r>
              <a:rPr lang="en-US" sz="2400" b="1">
                <a:solidFill>
                  <a:srgbClr val="FF0000"/>
                </a:solidFill>
                <a:latin typeface="+mn-lt"/>
              </a:rPr>
              <a:t>2÷6</a:t>
            </a:r>
            <a:r>
              <a:rPr lang="ru-RU" sz="2400" b="1">
                <a:solidFill>
                  <a:srgbClr val="FF0000"/>
                </a:solidFill>
                <a:latin typeface="+mn-lt"/>
              </a:rPr>
              <a:t> </a:t>
            </a:r>
            <a:r>
              <a:rPr lang="en-US" sz="2400" b="1">
                <a:solidFill>
                  <a:srgbClr val="FF0000"/>
                </a:solidFill>
                <a:latin typeface="+mn-lt"/>
              </a:rPr>
              <a:t>MHz</a:t>
            </a:r>
            <a:r>
              <a:rPr lang="ru-RU" sz="2400" b="1">
                <a:solidFill>
                  <a:srgbClr val="FF0000"/>
                </a:solidFill>
                <a:latin typeface="+mn-lt"/>
              </a:rPr>
              <a:t> </a:t>
            </a:r>
            <a:r>
              <a:rPr lang="en-US" sz="2400" b="1">
                <a:solidFill>
                  <a:srgbClr val="0070C0"/>
                </a:solidFill>
                <a:latin typeface="+mn-lt"/>
              </a:rPr>
              <a:t>and </a:t>
            </a:r>
            <a:r>
              <a:rPr lang="en-US" sz="2400" b="1">
                <a:solidFill>
                  <a:srgbClr val="FF0000"/>
                </a:solidFill>
                <a:latin typeface="+mn-lt"/>
              </a:rPr>
              <a:t>8.3</a:t>
            </a:r>
            <a:r>
              <a:rPr lang="ru-RU" sz="2400" b="1">
                <a:solidFill>
                  <a:srgbClr val="FF0000"/>
                </a:solidFill>
                <a:latin typeface="+mn-lt"/>
              </a:rPr>
              <a:t> </a:t>
            </a:r>
            <a:r>
              <a:rPr lang="en-US" sz="2400" b="1">
                <a:solidFill>
                  <a:srgbClr val="FF0000"/>
                </a:solidFill>
                <a:latin typeface="+mn-lt"/>
              </a:rPr>
              <a:t>MHz </a:t>
            </a:r>
            <a:r>
              <a:rPr lang="en-US" sz="2400" b="1">
                <a:solidFill>
                  <a:srgbClr val="0070C0"/>
                </a:solidFill>
                <a:latin typeface="+mn-lt"/>
              </a:rPr>
              <a:t>and from </a:t>
            </a:r>
            <a:r>
              <a:rPr lang="en-US" sz="2400" b="1">
                <a:solidFill>
                  <a:srgbClr val="FF0000"/>
                </a:solidFill>
                <a:latin typeface="+mn-lt"/>
              </a:rPr>
              <a:t>200 MHz up to 2 GHz </a:t>
            </a:r>
            <a:r>
              <a:rPr lang="en-US" sz="2400" b="1">
                <a:solidFill>
                  <a:srgbClr val="0070C0"/>
                </a:solidFill>
                <a:latin typeface="+mn-lt"/>
              </a:rPr>
              <a:t>with step of 100 MHz</a:t>
            </a:r>
            <a:endParaRPr lang="ru-RU" altLang="ru-RU" sz="2400" b="1">
              <a:solidFill>
                <a:srgbClr val="0070C0"/>
              </a:solidFill>
              <a:latin typeface="+mn-lt"/>
              <a:ea typeface="Calibri"/>
              <a:cs typeface="Calibri"/>
            </a:endParaRPr>
          </a:p>
        </p:txBody>
      </p:sp>
      <p:cxnSp>
        <p:nvCxnSpPr>
          <p:cNvPr id="10" name="Прямая со стрелкой 9"/>
          <p:cNvCxnSpPr/>
          <p:nvPr/>
        </p:nvCxnSpPr>
        <p:spPr>
          <a:xfrm flipH="1" flipV="1">
            <a:off x="759297" y="2763794"/>
            <a:ext cx="1924497" cy="294658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4469566" y="3887961"/>
            <a:ext cx="1283150" cy="190708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7013149" y="3172472"/>
            <a:ext cx="509650" cy="255330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8858373" y="3110896"/>
            <a:ext cx="1009143" cy="264566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1465771" y="2663734"/>
            <a:ext cx="1529172" cy="309283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object 2">
            <a:extLst>
              <a:ext uri="{FF2B5EF4-FFF2-40B4-BE49-F238E27FC236}">
                <a16:creationId xmlns:a16="http://schemas.microsoft.com/office/drawing/2014/main" id="{C8F54FF5-2C78-29EB-8F22-2F4257365CF3}"/>
              </a:ext>
            </a:extLst>
          </p:cNvPr>
          <p:cNvSpPr txBox="1">
            <a:spLocks noChangeArrowheads="1"/>
          </p:cNvSpPr>
          <p:nvPr/>
        </p:nvSpPr>
        <p:spPr bwMode="auto">
          <a:xfrm>
            <a:off x="3316409" y="6323177"/>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a:solidFill>
                  <a:srgbClr val="0070C0"/>
                </a:solidFill>
                <a:latin typeface="+mn-lt"/>
                <a:cs typeface="Calibri"/>
              </a:rPr>
              <a:t>Scale of Amplitude in dBm</a:t>
            </a:r>
            <a:endParaRPr lang="en-US"/>
          </a:p>
        </p:txBody>
      </p:sp>
    </p:spTree>
    <p:extLst>
      <p:ext uri="{BB962C8B-B14F-4D97-AF65-F5344CB8AC3E}">
        <p14:creationId xmlns:p14="http://schemas.microsoft.com/office/powerpoint/2010/main" val="2150820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66950"/>
            <a:ext cx="9565226" cy="1075294"/>
          </a:xfrm>
          <a:solidFill>
            <a:schemeClr val="bg2">
              <a:lumMod val="90000"/>
            </a:schemeClr>
          </a:solidFill>
        </p:spPr>
        <p:txBody>
          <a:bodyPr wrap="square" lIns="0" tIns="74295" rIns="0" bIns="0">
            <a:spAutoFit/>
          </a:bodyPr>
          <a:lstStyle/>
          <a:p>
            <a:pPr marL="12700" indent="3175" algn="ctr" eaLnBrk="1" hangingPunct="1">
              <a:lnSpc>
                <a:spcPts val="3888"/>
              </a:lnSpc>
              <a:spcBef>
                <a:spcPts val="588"/>
              </a:spcBef>
            </a:pPr>
            <a:r>
              <a:rPr lang="en-US" altLang="ru-RU" sz="3600" b="1" dirty="0">
                <a:solidFill>
                  <a:srgbClr val="0070C0"/>
                </a:solidFill>
                <a:latin typeface="Calibri"/>
                <a:ea typeface="Calibri"/>
                <a:cs typeface="Calibri"/>
              </a:rPr>
              <a:t>Check Harmonics With Active Antenna On ground Measurement, Active Board</a:t>
            </a:r>
            <a:endParaRPr lang="ru-RU" altLang="ru-RU" sz="3600" b="1">
              <a:solidFill>
                <a:srgbClr val="0070C0"/>
              </a:solidFill>
              <a:latin typeface="Calibri"/>
              <a:ea typeface="Calibri"/>
              <a:cs typeface="Calibri"/>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293688" y="1458913"/>
            <a:ext cx="5807075" cy="3853179"/>
          </a:xfrm>
          <a:prstGeom prst="rect">
            <a:avLst/>
          </a:prstGeom>
        </p:spPr>
      </p:pic>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23939" y="5639075"/>
            <a:ext cx="11953648" cy="575157"/>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eaLnBrk="1" hangingPunct="1">
              <a:lnSpc>
                <a:spcPts val="3888"/>
              </a:lnSpc>
              <a:spcBef>
                <a:spcPts val="588"/>
              </a:spcBef>
            </a:pPr>
            <a:r>
              <a:rPr lang="en-US" sz="2400" b="1">
                <a:solidFill>
                  <a:srgbClr val="0070C0"/>
                </a:solidFill>
                <a:latin typeface="+mn-lt"/>
              </a:rPr>
              <a:t>Peaks in the range </a:t>
            </a:r>
            <a:r>
              <a:rPr lang="en-US" sz="2400" b="1">
                <a:solidFill>
                  <a:srgbClr val="FF0000"/>
                </a:solidFill>
                <a:latin typeface="+mn-lt"/>
              </a:rPr>
              <a:t>2÷6</a:t>
            </a:r>
            <a:r>
              <a:rPr lang="ru-RU" sz="2400" b="1">
                <a:solidFill>
                  <a:srgbClr val="FF0000"/>
                </a:solidFill>
                <a:latin typeface="+mn-lt"/>
              </a:rPr>
              <a:t> </a:t>
            </a:r>
            <a:r>
              <a:rPr lang="en-US" sz="2400" b="1">
                <a:solidFill>
                  <a:srgbClr val="FF0000"/>
                </a:solidFill>
                <a:latin typeface="+mn-lt"/>
              </a:rPr>
              <a:t>MHz</a:t>
            </a:r>
            <a:r>
              <a:rPr lang="ru-RU" sz="2400" b="1">
                <a:solidFill>
                  <a:srgbClr val="FF0000"/>
                </a:solidFill>
                <a:latin typeface="+mn-lt"/>
              </a:rPr>
              <a:t> </a:t>
            </a:r>
            <a:r>
              <a:rPr lang="en-US" sz="2400" b="1">
                <a:solidFill>
                  <a:srgbClr val="0070C0"/>
                </a:solidFill>
                <a:latin typeface="+mn-lt"/>
              </a:rPr>
              <a:t>and </a:t>
            </a:r>
            <a:r>
              <a:rPr lang="en-US" sz="2400" b="1">
                <a:solidFill>
                  <a:srgbClr val="FF0000"/>
                </a:solidFill>
                <a:latin typeface="+mn-lt"/>
              </a:rPr>
              <a:t>8.3</a:t>
            </a:r>
            <a:r>
              <a:rPr lang="ru-RU" sz="2400" b="1">
                <a:solidFill>
                  <a:srgbClr val="FF0000"/>
                </a:solidFill>
                <a:latin typeface="+mn-lt"/>
              </a:rPr>
              <a:t> </a:t>
            </a:r>
            <a:r>
              <a:rPr lang="en-US" sz="2400" b="1">
                <a:solidFill>
                  <a:srgbClr val="FF0000"/>
                </a:solidFill>
                <a:latin typeface="+mn-lt"/>
              </a:rPr>
              <a:t>MHz </a:t>
            </a:r>
            <a:r>
              <a:rPr lang="en-US" sz="2400" b="1">
                <a:solidFill>
                  <a:srgbClr val="0070C0"/>
                </a:solidFill>
                <a:latin typeface="+mn-lt"/>
              </a:rPr>
              <a:t>and from </a:t>
            </a:r>
            <a:r>
              <a:rPr lang="en-US" sz="2400" b="1">
                <a:solidFill>
                  <a:srgbClr val="FF0000"/>
                </a:solidFill>
                <a:latin typeface="+mn-lt"/>
              </a:rPr>
              <a:t>300 MHz up to 2 GHz </a:t>
            </a:r>
            <a:r>
              <a:rPr lang="en-US" sz="2400" b="1">
                <a:solidFill>
                  <a:srgbClr val="0070C0"/>
                </a:solidFill>
                <a:latin typeface="+mn-lt"/>
              </a:rPr>
              <a:t>with step of 100 MHz</a:t>
            </a:r>
            <a:endParaRPr lang="ru-RU" altLang="ru-RU" sz="2400" b="1">
              <a:solidFill>
                <a:srgbClr val="0070C0"/>
              </a:solidFill>
              <a:latin typeface="+mn-lt"/>
              <a:ea typeface="Calibri"/>
              <a:cs typeface="Calibri"/>
            </a:endParaRPr>
          </a:p>
        </p:txBody>
      </p:sp>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6411912" y="1772679"/>
            <a:ext cx="5529508" cy="3285096"/>
          </a:xfrm>
          <a:prstGeom prst="rect">
            <a:avLst/>
          </a:prstGeom>
        </p:spPr>
      </p:pic>
      <p:cxnSp>
        <p:nvCxnSpPr>
          <p:cNvPr id="10" name="Прямая со стрелкой 9"/>
          <p:cNvCxnSpPr/>
          <p:nvPr/>
        </p:nvCxnSpPr>
        <p:spPr>
          <a:xfrm flipH="1" flipV="1">
            <a:off x="2514206" y="4318581"/>
            <a:ext cx="169588" cy="143798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flipV="1">
            <a:off x="4197928" y="4526810"/>
            <a:ext cx="271638" cy="122975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7013149" y="3280229"/>
            <a:ext cx="1448680" cy="247633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8858373" y="3280229"/>
            <a:ext cx="2317627" cy="247633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2994943" y="4318582"/>
            <a:ext cx="495131" cy="143798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object 2">
            <a:extLst>
              <a:ext uri="{FF2B5EF4-FFF2-40B4-BE49-F238E27FC236}">
                <a16:creationId xmlns:a16="http://schemas.microsoft.com/office/drawing/2014/main" id="{C8F54FF5-2C78-29EB-8F22-2F4257365CF3}"/>
              </a:ext>
            </a:extLst>
          </p:cNvPr>
          <p:cNvSpPr txBox="1">
            <a:spLocks noChangeArrowheads="1"/>
          </p:cNvSpPr>
          <p:nvPr/>
        </p:nvSpPr>
        <p:spPr bwMode="auto">
          <a:xfrm>
            <a:off x="3316409" y="6323177"/>
            <a:ext cx="5864225" cy="531364"/>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400" b="1">
                <a:solidFill>
                  <a:srgbClr val="0070C0"/>
                </a:solidFill>
                <a:latin typeface="+mn-lt"/>
                <a:cs typeface="Calibri"/>
              </a:rPr>
              <a:t>Scale of Amplitude in dBm</a:t>
            </a:r>
            <a:endParaRPr lang="en-US"/>
          </a:p>
        </p:txBody>
      </p:sp>
    </p:spTree>
    <p:extLst>
      <p:ext uri="{BB962C8B-B14F-4D97-AF65-F5344CB8AC3E}">
        <p14:creationId xmlns:p14="http://schemas.microsoft.com/office/powerpoint/2010/main" val="37836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332598" y="247163"/>
            <a:ext cx="9243270" cy="542584"/>
          </a:xfrm>
          <a:solidFill>
            <a:schemeClr val="tx2">
              <a:lumMod val="20000"/>
              <a:lumOff val="80000"/>
            </a:schemeClr>
          </a:solidFill>
        </p:spPr>
        <p:txBody>
          <a:bodyPr wrap="square" lIns="0" tIns="74295" rIns="0" bIns="0">
            <a:spAutoFit/>
          </a:bodyPr>
          <a:lstStyle/>
          <a:p>
            <a:pPr marL="12700" indent="3175" algn="ctr">
              <a:lnSpc>
                <a:spcPts val="3888"/>
              </a:lnSpc>
              <a:spcBef>
                <a:spcPts val="588"/>
              </a:spcBef>
            </a:pPr>
            <a:r>
              <a:rPr lang="ru-RU" sz="2800" b="1" dirty="0">
                <a:solidFill>
                  <a:schemeClr val="accent5"/>
                </a:solidFill>
                <a:latin typeface="Times New Roman"/>
                <a:cs typeface="Times New Roman"/>
              </a:rPr>
              <a:t>“</a:t>
            </a:r>
            <a:r>
              <a:rPr lang="ru-RU" sz="2800" b="1" dirty="0" err="1">
                <a:solidFill>
                  <a:schemeClr val="accent5"/>
                </a:solidFill>
                <a:latin typeface="Times New Roman"/>
                <a:cs typeface="Times New Roman"/>
              </a:rPr>
              <a:t>Roc</a:t>
            </a:r>
            <a:r>
              <a:rPr lang="ru-RU" sz="2800" b="1" dirty="0">
                <a:solidFill>
                  <a:schemeClr val="accent5"/>
                </a:solidFill>
                <a:latin typeface="Times New Roman"/>
                <a:cs typeface="Times New Roman"/>
              </a:rPr>
              <a:t>” </a:t>
            </a:r>
            <a:r>
              <a:rPr lang="ru-RU" sz="2800" b="1" dirty="0" err="1">
                <a:solidFill>
                  <a:schemeClr val="accent5"/>
                </a:solidFill>
                <a:latin typeface="Times New Roman"/>
                <a:cs typeface="Times New Roman"/>
              </a:rPr>
              <a:t>Chamber</a:t>
            </a:r>
            <a:r>
              <a:rPr lang="ru-RU" sz="2800" b="1" dirty="0">
                <a:solidFill>
                  <a:schemeClr val="accent5"/>
                </a:solidFill>
                <a:latin typeface="Times New Roman"/>
                <a:cs typeface="Times New Roman"/>
              </a:rPr>
              <a:t> </a:t>
            </a:r>
            <a:endParaRPr lang="en-US" sz="2800" dirty="0">
              <a:solidFill>
                <a:schemeClr val="accent5"/>
              </a:solidFill>
              <a:cs typeface="Calibri Light"/>
            </a:endParaRPr>
          </a:p>
        </p:txBody>
      </p:sp>
      <p:sp>
        <p:nvSpPr>
          <p:cNvPr id="2" name="Content Placeholder 1">
            <a:extLst>
              <a:ext uri="{FF2B5EF4-FFF2-40B4-BE49-F238E27FC236}">
                <a16:creationId xmlns:a16="http://schemas.microsoft.com/office/drawing/2014/main" id="{7C82E818-14A7-5374-C993-093EDCE3441C}"/>
              </a:ext>
            </a:extLst>
          </p:cNvPr>
          <p:cNvSpPr>
            <a:spLocks noGrp="1"/>
          </p:cNvSpPr>
          <p:nvPr>
            <p:ph idx="1"/>
          </p:nvPr>
        </p:nvSpPr>
        <p:spPr>
          <a:xfrm>
            <a:off x="0" y="1676399"/>
            <a:ext cx="6335087" cy="4959532"/>
          </a:xfrm>
          <a:solidFill>
            <a:schemeClr val="tx2">
              <a:lumMod val="20000"/>
              <a:lumOff val="80000"/>
            </a:schemeClr>
          </a:solidFill>
        </p:spPr>
        <p:txBody>
          <a:bodyPr/>
          <a:lstStyle/>
          <a:p>
            <a:pPr algn="just">
              <a:buNone/>
            </a:pPr>
            <a:r>
              <a:rPr lang="en-US" sz="2000" b="1">
                <a:solidFill>
                  <a:srgbClr val="0070C0"/>
                </a:solidFill>
                <a:latin typeface="Times New Roman"/>
                <a:cs typeface="Times New Roman"/>
              </a:rPr>
              <a:t>Readout chambers</a:t>
            </a:r>
            <a:endParaRPr lang="en-US" sz="2000">
              <a:solidFill>
                <a:srgbClr val="0070C0"/>
              </a:solidFill>
              <a:latin typeface="Times New Roman"/>
              <a:cs typeface="Times New Roman"/>
            </a:endParaRPr>
          </a:p>
          <a:p>
            <a:pPr marL="342900" indent="-342900" algn="just"/>
            <a:r>
              <a:rPr lang="en-US" sz="2000">
                <a:solidFill>
                  <a:srgbClr val="0070C0"/>
                </a:solidFill>
                <a:latin typeface="Times New Roman"/>
                <a:cs typeface="Times New Roman"/>
              </a:rPr>
              <a:t>The TPC readout system is based on the Multi-Wire Proportional Chambers (MWPC) with cathode pad readout (ROC). The end-cap readout plane is covered by 12 trapezoidal sectors of the ROC chamber with the bases of 213 mm and 642 mm and the height of 800 mm, each covering 30◦ in azimuth.</a:t>
            </a:r>
          </a:p>
          <a:p>
            <a:pPr marL="342900" indent="-342900" algn="just"/>
            <a:r>
              <a:rPr lang="en-US" sz="2000">
                <a:solidFill>
                  <a:srgbClr val="0070C0"/>
                </a:solidFill>
                <a:latin typeface="Times New Roman"/>
                <a:cs typeface="Times New Roman"/>
              </a:rPr>
              <a:t>The active zone length of the ROC in the radial direction is 796 mm. The dead zone between chambers is 29 mm. It includes the width of the wire framework (13 mm for every chamber) and a gap (3 mm) between chambers. The full active area of the ROC chambers is equal to </a:t>
            </a:r>
            <a:r>
              <a:rPr lang="en-US" sz="2000">
                <a:solidFill>
                  <a:schemeClr val="accent5"/>
                </a:solidFill>
                <a:latin typeface="Times New Roman"/>
                <a:cs typeface="Times New Roman"/>
              </a:rPr>
              <a:t>7.65 m</a:t>
            </a:r>
            <a:r>
              <a:rPr lang="en-US" sz="2000" baseline="30000">
                <a:solidFill>
                  <a:schemeClr val="accent5"/>
                </a:solidFill>
                <a:latin typeface="Times New Roman"/>
                <a:cs typeface="Times New Roman"/>
              </a:rPr>
              <a:t>2</a:t>
            </a:r>
            <a:r>
              <a:rPr lang="en-US" sz="2000">
                <a:solidFill>
                  <a:schemeClr val="accent5"/>
                </a:solidFill>
                <a:latin typeface="Times New Roman"/>
                <a:cs typeface="Times New Roman"/>
              </a:rPr>
              <a:t>.</a:t>
            </a:r>
          </a:p>
          <a:p>
            <a:pPr marL="342900" indent="-342900" algn="just"/>
            <a:r>
              <a:rPr lang="en-US" sz="2000">
                <a:solidFill>
                  <a:schemeClr val="accent5"/>
                </a:solidFill>
                <a:latin typeface="Times New Roman"/>
                <a:cs typeface="Times New Roman"/>
              </a:rPr>
              <a:t>Pad sizes are 5x15 mm and 5x18 mm</a:t>
            </a:r>
            <a:r>
              <a:rPr lang="ru-RU" sz="2000">
                <a:solidFill>
                  <a:schemeClr val="accent5"/>
                </a:solidFill>
                <a:latin typeface="Times New Roman"/>
                <a:cs typeface="Times New Roman"/>
              </a:rPr>
              <a:t>. </a:t>
            </a:r>
            <a:r>
              <a:rPr lang="en-US" sz="2000">
                <a:solidFill>
                  <a:schemeClr val="accent5"/>
                </a:solidFill>
                <a:latin typeface="Times New Roman"/>
                <a:cs typeface="Times New Roman"/>
              </a:rPr>
              <a:t>Each pad connected to r/o electronics. Total – 3968 pads (r/o channels) per each ROC chamber.</a:t>
            </a:r>
            <a:endParaRPr lang="en-US" sz="2000">
              <a:solidFill>
                <a:schemeClr val="accent5"/>
              </a:solidFill>
              <a:cs typeface="Calibri" panose="020F0502020204030204"/>
            </a:endParaRPr>
          </a:p>
          <a:p>
            <a:pPr marL="0" indent="0" algn="just">
              <a:buNone/>
            </a:pPr>
            <a:endParaRPr lang="en-US" sz="2000" i="1">
              <a:solidFill>
                <a:srgbClr val="252525"/>
              </a:solidFill>
              <a:latin typeface="Times New Roman"/>
              <a:cs typeface="Times New Roman"/>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753537-D1F6-3707-7011-16DBD5A7843E}"/>
              </a:ext>
            </a:extLst>
          </p:cNvPr>
          <p:cNvPicPr>
            <a:picLocks noChangeAspect="1"/>
          </p:cNvPicPr>
          <p:nvPr/>
        </p:nvPicPr>
        <p:blipFill>
          <a:blip r:embed="rId3"/>
          <a:stretch>
            <a:fillRect/>
          </a:stretch>
        </p:blipFill>
        <p:spPr>
          <a:xfrm>
            <a:off x="6458817" y="2330160"/>
            <a:ext cx="5732476" cy="4528237"/>
          </a:xfrm>
          <a:prstGeom prst="rect">
            <a:avLst/>
          </a:prstGeom>
        </p:spPr>
      </p:pic>
      <p:sp>
        <p:nvSpPr>
          <p:cNvPr id="4" name="TextBox 3">
            <a:extLst>
              <a:ext uri="{FF2B5EF4-FFF2-40B4-BE49-F238E27FC236}">
                <a16:creationId xmlns:a16="http://schemas.microsoft.com/office/drawing/2014/main" id="{6C29483C-D4DE-76E9-6EC2-E6BFC4BADD22}"/>
              </a:ext>
            </a:extLst>
          </p:cNvPr>
          <p:cNvSpPr txBox="1"/>
          <p:nvPr/>
        </p:nvSpPr>
        <p:spPr>
          <a:xfrm>
            <a:off x="6458125" y="1676399"/>
            <a:ext cx="54626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solidFill>
                  <a:srgbClr val="0070C0"/>
                </a:solidFill>
                <a:latin typeface="Times New Roman"/>
                <a:cs typeface="Times New Roman"/>
              </a:rPr>
              <a:t>Schematic view of ROC chamber (left) and pad plane electrode (right)</a:t>
            </a:r>
            <a:endParaRPr lang="en-US">
              <a:solidFill>
                <a:srgbClr val="0070C0"/>
              </a:solidFill>
              <a:cs typeface="Calibri" panose="020F0502020204030204" pitchFamily="34" charset="0"/>
            </a:endParaRPr>
          </a:p>
        </p:txBody>
      </p:sp>
    </p:spTree>
    <p:extLst>
      <p:ext uri="{BB962C8B-B14F-4D97-AF65-F5344CB8AC3E}">
        <p14:creationId xmlns:p14="http://schemas.microsoft.com/office/powerpoint/2010/main" val="2595101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1541417" y="2445782"/>
            <a:ext cx="9769521" cy="1575431"/>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200" b="1" dirty="0">
                <a:solidFill>
                  <a:schemeClr val="accent5"/>
                </a:solidFill>
                <a:latin typeface="Times New Roman"/>
                <a:ea typeface="Calibri"/>
                <a:cs typeface="Calibri"/>
              </a:rPr>
              <a:t>Test setup (ROC chamber + DAQ: Harmonics Study)</a:t>
            </a:r>
            <a:br>
              <a:rPr lang="en-US" altLang="ru-RU" sz="3200" b="1" dirty="0">
                <a:latin typeface="Times New Roman"/>
                <a:ea typeface="Calibri"/>
                <a:cs typeface="Calibri"/>
              </a:rPr>
            </a:br>
            <a:r>
              <a:rPr lang="ru-RU" altLang="ru-RU" sz="3200" b="1" dirty="0">
                <a:solidFill>
                  <a:schemeClr val="accent5"/>
                </a:solidFill>
                <a:latin typeface="Times New Roman"/>
                <a:ea typeface="Calibri"/>
                <a:cs typeface="Calibri"/>
              </a:rPr>
              <a:t>With  LV Passive Board </a:t>
            </a:r>
            <a:br>
              <a:rPr lang="ru-RU" altLang="ru-RU" sz="3200" b="1" dirty="0">
                <a:solidFill>
                  <a:schemeClr val="accent5"/>
                </a:solidFill>
                <a:latin typeface="Times New Roman"/>
                <a:ea typeface="Calibri"/>
                <a:cs typeface="Calibri"/>
              </a:rPr>
            </a:br>
            <a:r>
              <a:rPr lang="en-US" altLang="ru-RU" sz="3200" b="1" dirty="0">
                <a:solidFill>
                  <a:schemeClr val="accent5"/>
                </a:solidFill>
                <a:latin typeface="Times New Roman"/>
                <a:ea typeface="Calibri"/>
                <a:cs typeface="Calibri"/>
              </a:rPr>
              <a:t>DAQ - ON</a:t>
            </a:r>
            <a:r>
              <a:rPr lang="ru-RU" altLang="ru-RU" sz="3600" b="1" dirty="0">
                <a:solidFill>
                  <a:schemeClr val="accent5"/>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283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748441" y="1555503"/>
            <a:ext cx="10899775" cy="4486275"/>
          </a:xfrm>
          <a:solidFill>
            <a:schemeClr val="tx2">
              <a:lumMod val="20000"/>
              <a:lumOff val="80000"/>
            </a:schemeClr>
          </a:solidFill>
        </p:spPr>
        <p:txBody>
          <a:bodyPr rtlCol="0">
            <a:normAutofit/>
          </a:bodyPr>
          <a:lstStyle/>
          <a:p>
            <a:pPr marL="0" indent="0" algn="just">
              <a:spcAft>
                <a:spcPts val="0"/>
              </a:spcAft>
              <a:buNone/>
              <a:defRPr/>
            </a:pPr>
            <a:endParaRPr lang="en-US" sz="2000">
              <a:solidFill>
                <a:srgbClr val="000000"/>
              </a:solidFill>
              <a:latin typeface="Times New Roman"/>
              <a:cs typeface="Times New Roman"/>
            </a:endParaRPr>
          </a:p>
          <a:p>
            <a:pPr>
              <a:buNone/>
              <a:defRPr/>
            </a:pPr>
            <a:r>
              <a:rPr lang="en-US" sz="2000" b="1" dirty="0">
                <a:solidFill>
                  <a:srgbClr val="0070C0"/>
                </a:solidFill>
                <a:latin typeface="Times New Roman"/>
                <a:cs typeface="Times New Roman"/>
              </a:rPr>
              <a:t>we find two technical issues</a:t>
            </a:r>
            <a:r>
              <a:rPr lang="ru-RU" sz="2000" b="1" dirty="0">
                <a:solidFill>
                  <a:srgbClr val="0070C0"/>
                </a:solidFill>
                <a:latin typeface="Times New Roman"/>
                <a:cs typeface="Times New Roman"/>
              </a:rPr>
              <a:t>:</a:t>
            </a:r>
            <a:endParaRPr lang="en-US" sz="2000" dirty="0">
              <a:solidFill>
                <a:srgbClr val="0070C0"/>
              </a:solidFill>
              <a:latin typeface="Times New Roman"/>
              <a:cs typeface="Times New Roman"/>
            </a:endParaRPr>
          </a:p>
          <a:p>
            <a:pPr algn="just">
              <a:buNone/>
              <a:defRPr/>
            </a:pPr>
            <a:r>
              <a:rPr lang="en-US" sz="2000" dirty="0">
                <a:solidFill>
                  <a:srgbClr val="0070C0"/>
                </a:solidFill>
                <a:latin typeface="Times New Roman"/>
                <a:cs typeface="Times New Roman"/>
              </a:rPr>
              <a:t>1. There are some high noise levels in the channels</a:t>
            </a:r>
            <a:r>
              <a:rPr lang="ru-RU" sz="2000" dirty="0">
                <a:solidFill>
                  <a:srgbClr val="0070C0"/>
                </a:solidFill>
                <a:latin typeface="Times New Roman"/>
                <a:cs typeface="Times New Roman"/>
              </a:rPr>
              <a:t> </a:t>
            </a:r>
            <a:r>
              <a:rPr lang="en-US" sz="2000" dirty="0">
                <a:solidFill>
                  <a:srgbClr val="0070C0"/>
                </a:solidFill>
                <a:latin typeface="Times New Roman"/>
                <a:cs typeface="Times New Roman"/>
              </a:rPr>
              <a:t>=&gt;  </a:t>
            </a:r>
            <a:r>
              <a:rPr lang="en-US" sz="2000" b="1" dirty="0">
                <a:solidFill>
                  <a:srgbClr val="0070C0"/>
                </a:solidFill>
                <a:latin typeface="Times New Roman"/>
                <a:cs typeface="Times New Roman"/>
              </a:rPr>
              <a:t>(2÷4) ADC instead (1÷1.5) ADC </a:t>
            </a:r>
          </a:p>
          <a:p>
            <a:pPr algn="just">
              <a:buNone/>
              <a:defRPr/>
            </a:pPr>
            <a:r>
              <a:rPr lang="en-US" sz="2000" dirty="0">
                <a:solidFill>
                  <a:srgbClr val="0070C0"/>
                </a:solidFill>
                <a:latin typeface="Times New Roman"/>
                <a:cs typeface="Times New Roman"/>
              </a:rPr>
              <a:t>2. Three FEC cards out of 31 (do not work properly).</a:t>
            </a:r>
          </a:p>
          <a:p>
            <a:pPr algn="just">
              <a:buNone/>
              <a:defRPr/>
            </a:pPr>
            <a:r>
              <a:rPr lang="en-US" sz="2000" dirty="0">
                <a:solidFill>
                  <a:srgbClr val="0070C0"/>
                </a:solidFill>
                <a:latin typeface="Times New Roman"/>
                <a:cs typeface="Times New Roman"/>
              </a:rPr>
              <a:t>So, we start to solve these ones, making two assumptions as a source for these detected technical issues.</a:t>
            </a:r>
          </a:p>
          <a:p>
            <a:pPr algn="just">
              <a:buNone/>
              <a:defRPr/>
            </a:pPr>
            <a:endParaRPr lang="en-US" sz="2000">
              <a:solidFill>
                <a:schemeClr val="tx2"/>
              </a:solidFill>
              <a:latin typeface="Times New Roman"/>
              <a:cs typeface="Times New Roman"/>
            </a:endParaRPr>
          </a:p>
          <a:p>
            <a:pPr marL="342900" indent="-342900" algn="just">
              <a:defRPr/>
            </a:pPr>
            <a:r>
              <a:rPr lang="en-US" sz="2000" b="1" u="sng" dirty="0">
                <a:solidFill>
                  <a:schemeClr val="accent1"/>
                </a:solidFill>
                <a:latin typeface="Times New Roman"/>
                <a:cs typeface="Times New Roman"/>
              </a:rPr>
              <a:t>Starting with the assumption that there is not efficient energy for initialization (so a lack of power supply) that should arrive to the FEC cards;</a:t>
            </a:r>
            <a:endParaRPr lang="en-US" sz="2000" dirty="0">
              <a:solidFill>
                <a:schemeClr val="accent1"/>
              </a:solidFill>
              <a:latin typeface="Times New Roman"/>
              <a:cs typeface="Times New Roman"/>
            </a:endParaRPr>
          </a:p>
          <a:p>
            <a:pPr marL="342900" indent="-342900" algn="just">
              <a:defRPr/>
            </a:pPr>
            <a:r>
              <a:rPr lang="en-US" sz="2000" b="1" u="sng" dirty="0">
                <a:solidFill>
                  <a:schemeClr val="accent1"/>
                </a:solidFill>
                <a:latin typeface="Times New Roman"/>
                <a:cs typeface="Times New Roman"/>
              </a:rPr>
              <a:t>up to the second possibility, it is related to the data transmission system. </a:t>
            </a:r>
            <a:endParaRPr lang="en-US" sz="2000" dirty="0">
              <a:solidFill>
                <a:schemeClr val="accent1"/>
              </a:solidFill>
              <a:latin typeface="Times New Roman"/>
              <a:cs typeface="Times New Roman"/>
            </a:endParaRPr>
          </a:p>
          <a:p>
            <a:pPr marL="342900" indent="-342900" algn="just">
              <a:defRPr/>
            </a:pPr>
            <a:endParaRPr lang="en-US" sz="2000">
              <a:solidFill>
                <a:srgbClr val="000000"/>
              </a:solidFill>
              <a:latin typeface="Times New Roman"/>
              <a:cs typeface="Times New Roman"/>
            </a:endParaRPr>
          </a:p>
          <a:p>
            <a:pPr marL="0" indent="0" algn="just">
              <a:spcAft>
                <a:spcPts val="0"/>
              </a:spcAft>
              <a:buNone/>
              <a:defRPr/>
            </a:pPr>
            <a:endParaRPr lang="en-US" sz="1400" b="1" dirty="0">
              <a:solidFill>
                <a:srgbClr val="000000"/>
              </a:solidFill>
              <a:latin typeface="Times New Roman"/>
              <a:cs typeface="Times New Roman"/>
            </a:endParaRPr>
          </a:p>
          <a:p>
            <a:pPr marL="0" indent="0" algn="just" eaLnBrk="1" fontAlgn="auto" hangingPunct="1">
              <a:spcAft>
                <a:spcPts val="0"/>
              </a:spcAft>
              <a:buNone/>
              <a:defRPr/>
            </a:pPr>
            <a:endParaRPr lang="en-CA" sz="2000" b="1">
              <a:solidFill>
                <a:srgbClr val="FF0000"/>
              </a:solidFill>
              <a:cs typeface="Calibri" panose="020F0502020204030204"/>
            </a:endParaRPr>
          </a:p>
          <a:p>
            <a:pPr marL="0" indent="0" algn="just" eaLnBrk="1" fontAlgn="auto" hangingPunct="1">
              <a:spcAft>
                <a:spcPts val="0"/>
              </a:spcAft>
              <a:buNone/>
              <a:defRPr/>
            </a:pPr>
            <a:endParaRPr lang="en-CA" sz="2000" b="1">
              <a:solidFill>
                <a:srgbClr val="FF0000"/>
              </a:solidFill>
              <a:cs typeface="Calibri" panose="020F0502020204030204"/>
            </a:endParaRPr>
          </a:p>
          <a:p>
            <a:pPr marL="0" indent="0" algn="just" eaLnBrk="1" fontAlgn="auto" hangingPunct="1">
              <a:spcAft>
                <a:spcPts val="0"/>
              </a:spcAft>
              <a:buNone/>
              <a:defRPr/>
            </a:pPr>
            <a:endParaRPr lang="en-CA" sz="2000" b="1">
              <a:solidFill>
                <a:srgbClr val="FF0000"/>
              </a:solidFill>
              <a:cs typeface="Calibri" panose="020F0502020204030204"/>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403566" y="413542"/>
            <a:ext cx="9244650" cy="653256"/>
          </a:xfrm>
          <a:solidFill>
            <a:schemeClr val="bg2">
              <a:lumMod val="90000"/>
            </a:schemeClr>
          </a:solidFill>
        </p:spPr>
        <p:txBody>
          <a:bodyPr wrap="square" lIns="0" tIns="74295" rIns="0" bIns="0">
            <a:spAutoFit/>
          </a:bodyPr>
          <a:lstStyle/>
          <a:p>
            <a:pPr marL="12700" indent="3175" algn="ctr">
              <a:lnSpc>
                <a:spcPts val="3888"/>
              </a:lnSpc>
              <a:spcBef>
                <a:spcPts val="588"/>
              </a:spcBef>
            </a:pPr>
            <a:r>
              <a:rPr lang="en-US" sz="2800" b="1">
                <a:solidFill>
                  <a:schemeClr val="accent5"/>
                </a:solidFill>
                <a:latin typeface="Times New Roman"/>
                <a:ea typeface="Calibri"/>
                <a:cs typeface="Times New Roman"/>
              </a:rPr>
              <a:t>DAQ Monitoring</a:t>
            </a:r>
            <a:r>
              <a:rPr lang="ru-RU" altLang="ru-RU" sz="6000" b="1">
                <a:solidFill>
                  <a:schemeClr val="accent5"/>
                </a:solidFill>
                <a:latin typeface="Calibri"/>
                <a:ea typeface="Calibri"/>
                <a:cs typeface="Calibri"/>
              </a:rPr>
              <a:t> </a:t>
            </a:r>
            <a:r>
              <a:rPr lang="ru-RU" altLang="ru-RU" sz="6000" b="1">
                <a:solidFill>
                  <a:schemeClr val="tx2"/>
                </a:solidFill>
                <a:latin typeface="Calibri"/>
                <a:ea typeface="Calibri"/>
                <a:cs typeface="Calibri"/>
              </a:rPr>
              <a:t> </a:t>
            </a:r>
            <a:endParaRPr lang="en-US" sz="5400">
              <a:solidFill>
                <a:schemeClr val="tx2"/>
              </a:solidFill>
              <a:cs typeface="Calibri Light" panose="020F0302020204030204"/>
            </a:endParaRPr>
          </a:p>
        </p:txBody>
      </p:sp>
    </p:spTree>
    <p:extLst>
      <p:ext uri="{BB962C8B-B14F-4D97-AF65-F5344CB8AC3E}">
        <p14:creationId xmlns:p14="http://schemas.microsoft.com/office/powerpoint/2010/main" val="2935912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37472"/>
            <a:ext cx="9299575" cy="534249"/>
          </a:xfrm>
          <a:solidFill>
            <a:schemeClr val="bg2">
              <a:lumMod val="90000"/>
            </a:schemeClr>
          </a:solidFill>
        </p:spPr>
        <p:txBody>
          <a:bodyPr lIns="0" tIns="74295" rIns="0" bIns="0">
            <a:spAutoFit/>
          </a:bodyPr>
          <a:lstStyle/>
          <a:p>
            <a:pPr marL="12700" indent="3175" algn="ctr">
              <a:lnSpc>
                <a:spcPts val="3888"/>
              </a:lnSpc>
              <a:spcBef>
                <a:spcPts val="588"/>
              </a:spcBef>
            </a:pPr>
            <a:r>
              <a:rPr lang="en-US" sz="2800" b="1" dirty="0">
                <a:solidFill>
                  <a:schemeClr val="accent5"/>
                </a:solidFill>
                <a:latin typeface="Times New Roman"/>
                <a:ea typeface="Calibri"/>
                <a:cs typeface="Times New Roman"/>
              </a:rPr>
              <a:t>DAQ Monitoring (Channels Noise), Before Improvement </a:t>
            </a:r>
            <a:endParaRPr lang="ru-RU" sz="2800" dirty="0">
              <a:solidFill>
                <a:schemeClr val="accent5"/>
              </a:solidFill>
              <a:latin typeface="Times New Roman"/>
              <a:ea typeface="Calibri"/>
              <a:cs typeface="Times New Roman"/>
            </a:endParaRPr>
          </a:p>
        </p:txBody>
      </p:sp>
      <p:pic>
        <p:nvPicPr>
          <p:cNvPr id="4" name="Content Placeholder 3" descr="A screenshot of a computer&#10;&#10;Description automatically generated">
            <a:extLst>
              <a:ext uri="{FF2B5EF4-FFF2-40B4-BE49-F238E27FC236}">
                <a16:creationId xmlns:a16="http://schemas.microsoft.com/office/drawing/2014/main" id="{E0162131-D3B4-01A3-E7A7-3F26C62A4E98}"/>
              </a:ext>
            </a:extLst>
          </p:cNvPr>
          <p:cNvPicPr>
            <a:picLocks noGrp="1" noChangeAspect="1"/>
          </p:cNvPicPr>
          <p:nvPr>
            <p:ph idx="1"/>
          </p:nvPr>
        </p:nvPicPr>
        <p:blipFill>
          <a:blip r:embed="rId3"/>
          <a:stretch>
            <a:fillRect/>
          </a:stretch>
        </p:blipFill>
        <p:spPr>
          <a:xfrm>
            <a:off x="122238" y="1273175"/>
            <a:ext cx="12066162" cy="5278234"/>
          </a:xfrm>
        </p:spPr>
      </p:pic>
      <p:sp>
        <p:nvSpPr>
          <p:cNvPr id="2" name="Овал 1"/>
          <p:cNvSpPr/>
          <p:nvPr/>
        </p:nvSpPr>
        <p:spPr>
          <a:xfrm>
            <a:off x="1756229" y="4513944"/>
            <a:ext cx="772856" cy="59508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432799" y="4405087"/>
            <a:ext cx="609601" cy="57331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675086" y="4513944"/>
            <a:ext cx="769258" cy="59508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756229" y="1809699"/>
            <a:ext cx="1306768" cy="369332"/>
          </a:xfrm>
          <a:prstGeom prst="rect">
            <a:avLst/>
          </a:prstGeom>
          <a:solidFill>
            <a:schemeClr val="tx2">
              <a:lumMod val="20000"/>
              <a:lumOff val="80000"/>
            </a:schemeClr>
          </a:solidFill>
        </p:spPr>
        <p:txBody>
          <a:bodyPr wrap="none" rtlCol="0">
            <a:spAutoFit/>
          </a:bodyPr>
          <a:lstStyle/>
          <a:p>
            <a:r>
              <a:rPr lang="en-US" b="1">
                <a:solidFill>
                  <a:srgbClr val="00B050"/>
                </a:solidFill>
              </a:rPr>
              <a:t>ENC= </a:t>
            </a:r>
            <a:r>
              <a:rPr lang="en-US" b="1">
                <a:solidFill>
                  <a:srgbClr val="FF0000"/>
                </a:solidFill>
              </a:rPr>
              <a:t>1.5 </a:t>
            </a:r>
            <a:r>
              <a:rPr lang="en-US" b="1" err="1">
                <a:solidFill>
                  <a:srgbClr val="FF0000"/>
                </a:solidFill>
              </a:rPr>
              <a:t>ch</a:t>
            </a:r>
            <a:endParaRPr lang="ru-RU" b="1">
              <a:solidFill>
                <a:srgbClr val="FF0000"/>
              </a:solidFill>
            </a:endParaRPr>
          </a:p>
        </p:txBody>
      </p:sp>
    </p:spTree>
    <p:extLst>
      <p:ext uri="{BB962C8B-B14F-4D97-AF65-F5344CB8AC3E}">
        <p14:creationId xmlns:p14="http://schemas.microsoft.com/office/powerpoint/2010/main" val="3776272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644844" y="2268157"/>
            <a:ext cx="10899775" cy="2319892"/>
          </a:xfrm>
          <a:solidFill>
            <a:schemeClr val="tx2">
              <a:lumMod val="20000"/>
              <a:lumOff val="80000"/>
            </a:schemeClr>
          </a:solidFill>
          <a:ln>
            <a:solidFill>
              <a:srgbClr val="4472C4"/>
            </a:solidFill>
          </a:ln>
        </p:spPr>
        <p:txBody>
          <a:bodyPr vert="horz" wrap="square" lIns="91440" tIns="45720" rIns="91440" bIns="45720" numCol="1" rtlCol="0" anchor="t" anchorCtr="0" compatLnSpc="1">
            <a:prstTxWarp prst="textNoShape">
              <a:avLst/>
            </a:prstTxWarp>
            <a:noAutofit/>
          </a:bodyPr>
          <a:lstStyle/>
          <a:p>
            <a:pPr marL="0" indent="0" algn="ctr">
              <a:spcAft>
                <a:spcPts val="0"/>
              </a:spcAft>
              <a:buNone/>
              <a:defRPr/>
            </a:pPr>
            <a:r>
              <a:rPr lang="en-US" sz="3000" b="1">
                <a:solidFill>
                  <a:srgbClr val="4472C4"/>
                </a:solidFill>
                <a:latin typeface="Times New Roman"/>
                <a:cs typeface="Times New Roman"/>
              </a:rPr>
              <a:t>Initiating our procedure with the analysis of the data acquisition system, we studied: </a:t>
            </a:r>
            <a:endParaRPr lang="en-US">
              <a:solidFill>
                <a:srgbClr val="4472C4"/>
              </a:solidFill>
            </a:endParaRPr>
          </a:p>
          <a:p>
            <a:pPr algn="ctr">
              <a:buFont typeface="Arial"/>
              <a:buChar char="-"/>
              <a:defRPr/>
            </a:pPr>
            <a:r>
              <a:rPr lang="en-US" sz="3000" b="1">
                <a:solidFill>
                  <a:srgbClr val="4472C4"/>
                </a:solidFill>
                <a:ea typeface="+mn-lt"/>
                <a:cs typeface="+mn-lt"/>
              </a:rPr>
              <a:t>The noise level in the channels. </a:t>
            </a:r>
            <a:r>
              <a:rPr lang="en-US" sz="3000">
                <a:solidFill>
                  <a:srgbClr val="4472C4"/>
                </a:solidFill>
                <a:ea typeface="+mn-lt"/>
                <a:cs typeface="+mn-lt"/>
              </a:rPr>
              <a:t> </a:t>
            </a:r>
            <a:endParaRPr lang="en-US" sz="3000" b="1">
              <a:solidFill>
                <a:srgbClr val="4472C4"/>
              </a:solidFill>
              <a:latin typeface="Times New Roman"/>
              <a:cs typeface="Times New Roman"/>
            </a:endParaRPr>
          </a:p>
          <a:p>
            <a:pPr algn="ctr">
              <a:buFont typeface="Arial"/>
              <a:buChar char="-"/>
              <a:defRPr/>
            </a:pPr>
            <a:r>
              <a:rPr lang="en-US" sz="3000" b="1">
                <a:solidFill>
                  <a:srgbClr val="4472C4"/>
                </a:solidFill>
                <a:ea typeface="+mn-lt"/>
                <a:cs typeface="+mn-lt"/>
              </a:rPr>
              <a:t>How many cards are properly working? </a:t>
            </a:r>
            <a:endParaRPr lang="en-US">
              <a:solidFill>
                <a:srgbClr val="4472C4"/>
              </a:solidFill>
            </a:endParaRPr>
          </a:p>
          <a:p>
            <a:pPr algn="ctr">
              <a:spcAft>
                <a:spcPts val="0"/>
              </a:spcAft>
              <a:buFontTx/>
              <a:buChar char="-"/>
              <a:defRPr/>
            </a:pPr>
            <a:endParaRPr lang="en-US" sz="3000" b="1">
              <a:solidFill>
                <a:srgbClr val="4472C4"/>
              </a:solidFill>
              <a:latin typeface="Times New Roman"/>
              <a:cs typeface="Times New Roman"/>
            </a:endParaRPr>
          </a:p>
          <a:p>
            <a:pPr marL="0" indent="0" algn="just">
              <a:spcAft>
                <a:spcPts val="0"/>
              </a:spcAft>
              <a:buNone/>
              <a:defRPr/>
            </a:pPr>
            <a:endParaRPr lang="en-US" sz="2400">
              <a:solidFill>
                <a:srgbClr val="4472C4"/>
              </a:solidFill>
              <a:latin typeface="Times New Roman"/>
              <a:cs typeface="Times New Roman"/>
            </a:endParaRPr>
          </a:p>
          <a:p>
            <a:pPr marL="0" indent="0" algn="just">
              <a:spcAft>
                <a:spcPts val="0"/>
              </a:spcAft>
              <a:buNone/>
              <a:defRPr/>
            </a:pPr>
            <a:endParaRPr lang="en-US" sz="2400" b="1">
              <a:solidFill>
                <a:srgbClr val="4472C4"/>
              </a:solidFill>
              <a:latin typeface="Times New Roman"/>
              <a:cs typeface="Times New Roman"/>
            </a:endParaRPr>
          </a:p>
          <a:p>
            <a:pPr marL="0" indent="0" algn="just">
              <a:spcAft>
                <a:spcPts val="0"/>
              </a:spcAft>
              <a:buNone/>
              <a:defRPr/>
            </a:pPr>
            <a:endParaRPr lang="en-US" sz="1400" b="1">
              <a:solidFill>
                <a:srgbClr val="4472C4"/>
              </a:solidFill>
              <a:latin typeface="Times New Roman"/>
              <a:cs typeface="Times New Roman"/>
            </a:endParaRPr>
          </a:p>
          <a:p>
            <a:pPr marL="0" indent="0" algn="just" eaLnBrk="1" fontAlgn="auto" hangingPunct="1">
              <a:spcAft>
                <a:spcPts val="0"/>
              </a:spcAft>
              <a:buNone/>
              <a:defRPr/>
            </a:pPr>
            <a:endParaRPr lang="en-CA" sz="2000" b="1">
              <a:solidFill>
                <a:srgbClr val="4472C4"/>
              </a:solidFill>
              <a:cs typeface="Calibri" panose="020F0502020204030204"/>
            </a:endParaRPr>
          </a:p>
          <a:p>
            <a:pPr marL="0" indent="0" algn="just" eaLnBrk="1" fontAlgn="auto" hangingPunct="1">
              <a:spcAft>
                <a:spcPts val="0"/>
              </a:spcAft>
              <a:buNone/>
              <a:defRPr/>
            </a:pPr>
            <a:endParaRPr lang="en-CA" sz="2000" b="1">
              <a:solidFill>
                <a:srgbClr val="4472C4"/>
              </a:solidFill>
              <a:cs typeface="Calibri" panose="020F0502020204030204"/>
            </a:endParaRPr>
          </a:p>
          <a:p>
            <a:pPr marL="0" indent="0" algn="just" eaLnBrk="1" fontAlgn="auto" hangingPunct="1">
              <a:spcAft>
                <a:spcPts val="0"/>
              </a:spcAft>
              <a:buNone/>
              <a:defRPr/>
            </a:pPr>
            <a:endParaRPr lang="en-CA" sz="2000" b="1">
              <a:solidFill>
                <a:srgbClr val="4472C4"/>
              </a:solidFill>
              <a:cs typeface="Calibri" panose="020F0502020204030204"/>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43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31B20-5229-7470-3573-1ABA41186656}"/>
              </a:ext>
            </a:extLst>
          </p:cNvPr>
          <p:cNvSpPr txBox="1"/>
          <p:nvPr/>
        </p:nvSpPr>
        <p:spPr>
          <a:xfrm>
            <a:off x="120458" y="2334934"/>
            <a:ext cx="7060733" cy="3170099"/>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2000">
              <a:latin typeface="Times New Roman"/>
              <a:cs typeface="Times New Roman"/>
            </a:endParaRPr>
          </a:p>
          <a:p>
            <a:pPr algn="just"/>
            <a:endParaRPr lang="en-US" sz="2000">
              <a:latin typeface="Times New Roman"/>
              <a:cs typeface="Times New Roman"/>
            </a:endParaRPr>
          </a:p>
          <a:p>
            <a:pPr algn="just"/>
            <a:r>
              <a:rPr lang="en-US" sz="2000">
                <a:solidFill>
                  <a:srgbClr val="0070C0"/>
                </a:solidFill>
                <a:latin typeface="Times New Roman"/>
                <a:cs typeface="Times New Roman"/>
              </a:rPr>
              <a:t>Based on the first </a:t>
            </a:r>
            <a:r>
              <a:rPr lang="en-US" sz="2000">
                <a:solidFill>
                  <a:schemeClr val="accent5"/>
                </a:solidFill>
                <a:latin typeface="Times New Roman"/>
                <a:cs typeface="Times New Roman"/>
              </a:rPr>
              <a:t>assumption, with the lack of power supply transmitted to the FEC cards, we added some capacitors.</a:t>
            </a:r>
            <a:endParaRPr lang="en-US" sz="2000" strike="sngStrike">
              <a:solidFill>
                <a:schemeClr val="accent5"/>
              </a:solidFill>
              <a:latin typeface="Times New Roman"/>
              <a:cs typeface="Times New Roman"/>
            </a:endParaRPr>
          </a:p>
          <a:p>
            <a:pPr algn="just"/>
            <a:endParaRPr lang="en-US" sz="2000">
              <a:solidFill>
                <a:schemeClr val="accent5"/>
              </a:solidFill>
              <a:latin typeface="Times New Roman"/>
              <a:cs typeface="Times New Roman"/>
            </a:endParaRPr>
          </a:p>
          <a:p>
            <a:pPr algn="just"/>
            <a:r>
              <a:rPr lang="en-US" sz="2000">
                <a:solidFill>
                  <a:schemeClr val="accent5"/>
                </a:solidFill>
                <a:latin typeface="Times New Roman"/>
                <a:cs typeface="Times New Roman"/>
              </a:rPr>
              <a:t>In the following figure, the results of the DAQ monitoring (after applying the capacitors) is shown. </a:t>
            </a:r>
            <a:endParaRPr lang="en-US">
              <a:solidFill>
                <a:schemeClr val="accent5"/>
              </a:solidFill>
              <a:ea typeface="Calibri"/>
              <a:cs typeface="Calibri"/>
            </a:endParaRPr>
          </a:p>
          <a:p>
            <a:pPr algn="just"/>
            <a:endParaRPr lang="en-US" sz="2000">
              <a:solidFill>
                <a:schemeClr val="accent5"/>
              </a:solidFill>
              <a:latin typeface="Times New Roman"/>
              <a:cs typeface="Times New Roman"/>
            </a:endParaRPr>
          </a:p>
          <a:p>
            <a:pPr algn="just"/>
            <a:endParaRPr lang="en-US" sz="2000">
              <a:latin typeface="Times New Roman"/>
              <a:cs typeface="Times New Roman"/>
            </a:endParaRPr>
          </a:p>
          <a:p>
            <a:pPr algn="just"/>
            <a:endParaRPr lang="en-US" sz="2000">
              <a:latin typeface="Times New Roman"/>
              <a:cs typeface="Times New Roman"/>
            </a:endParaRPr>
          </a:p>
        </p:txBody>
      </p:sp>
      <p:pic>
        <p:nvPicPr>
          <p:cNvPr id="4" name="Picture 3" descr="A close up of a machine&#10;&#10;Description automatically generated">
            <a:extLst>
              <a:ext uri="{FF2B5EF4-FFF2-40B4-BE49-F238E27FC236}">
                <a16:creationId xmlns:a16="http://schemas.microsoft.com/office/drawing/2014/main" id="{3DB7363C-88B3-710E-58E8-582F2C15C249}"/>
              </a:ext>
            </a:extLst>
          </p:cNvPr>
          <p:cNvPicPr>
            <a:picLocks noChangeAspect="1"/>
          </p:cNvPicPr>
          <p:nvPr/>
        </p:nvPicPr>
        <p:blipFill rotWithShape="1">
          <a:blip r:embed="rId2"/>
          <a:srcRect l="-2972" t="13546" r="3359" b="12481"/>
          <a:stretch/>
        </p:blipFill>
        <p:spPr>
          <a:xfrm rot="5400000">
            <a:off x="6781805" y="1664277"/>
            <a:ext cx="5646875" cy="4501743"/>
          </a:xfrm>
          <a:prstGeom prst="rect">
            <a:avLst/>
          </a:prstGeom>
        </p:spPr>
      </p:pic>
      <p:sp>
        <p:nvSpPr>
          <p:cNvPr id="8" name="Овал 7"/>
          <p:cNvSpPr/>
          <p:nvPr/>
        </p:nvSpPr>
        <p:spPr>
          <a:xfrm>
            <a:off x="8637675" y="1922725"/>
            <a:ext cx="1422400" cy="399142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Passive stabilization Board + Set Of Capacitors</a:t>
            </a:r>
            <a:endParaRPr lang="ru-RU" altLang="ru-RU" sz="3600" b="1" dirty="0">
              <a:solidFill>
                <a:schemeClr val="accent5"/>
              </a:solidFill>
              <a:latin typeface="Calibri"/>
              <a:ea typeface="Calibri"/>
              <a:cs typeface="Calibri"/>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 стрелкой 4"/>
          <p:cNvCxnSpPr>
            <a:cxnSpLocks/>
          </p:cNvCxnSpPr>
          <p:nvPr/>
        </p:nvCxnSpPr>
        <p:spPr>
          <a:xfrm>
            <a:off x="9342525" y="1095899"/>
            <a:ext cx="116254" cy="156684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97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A12E301-8623-2189-805D-5D66EB5DB1DE}"/>
              </a:ext>
            </a:extLst>
          </p:cNvPr>
          <p:cNvPicPr>
            <a:picLocks noChangeAspect="1"/>
          </p:cNvPicPr>
          <p:nvPr/>
        </p:nvPicPr>
        <p:blipFill>
          <a:blip r:embed="rId3"/>
          <a:stretch>
            <a:fillRect/>
          </a:stretch>
        </p:blipFill>
        <p:spPr>
          <a:xfrm>
            <a:off x="118844" y="1456647"/>
            <a:ext cx="12080146" cy="5398793"/>
          </a:xfrm>
          <a:prstGeom prst="rect">
            <a:avLst/>
          </a:prstGeom>
        </p:spPr>
      </p:pic>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66950"/>
            <a:ext cx="9299575" cy="1075294"/>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3200" b="1">
                <a:solidFill>
                  <a:schemeClr val="accent5"/>
                </a:solidFill>
                <a:latin typeface="Times New Roman"/>
                <a:ea typeface="Calibri"/>
                <a:cs typeface="Times New Roman"/>
              </a:rPr>
              <a:t>DAQ Monitoring (Channels Noise) , After adding Capacitors in </a:t>
            </a:r>
            <a:r>
              <a:rPr lang="en-US" sz="3200" b="1">
                <a:solidFill>
                  <a:schemeClr val="accent5"/>
                </a:solidFill>
                <a:latin typeface="Times New Roman"/>
                <a:ea typeface="Calibri"/>
                <a:cs typeface="Calibri"/>
              </a:rPr>
              <a:t>Passive stabilization board </a:t>
            </a:r>
          </a:p>
        </p:txBody>
      </p:sp>
      <p:sp>
        <p:nvSpPr>
          <p:cNvPr id="4" name="Oval 3">
            <a:extLst>
              <a:ext uri="{FF2B5EF4-FFF2-40B4-BE49-F238E27FC236}">
                <a16:creationId xmlns:a16="http://schemas.microsoft.com/office/drawing/2014/main" id="{EBAD4B78-0758-3461-E45E-3026733C1687}"/>
              </a:ext>
            </a:extLst>
          </p:cNvPr>
          <p:cNvSpPr/>
          <p:nvPr/>
        </p:nvSpPr>
        <p:spPr>
          <a:xfrm>
            <a:off x="9074092" y="5215155"/>
            <a:ext cx="2376880" cy="51732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A833F8-6F65-E058-3C7D-ACA70EBBAFCF}"/>
              </a:ext>
            </a:extLst>
          </p:cNvPr>
          <p:cNvSpPr/>
          <p:nvPr/>
        </p:nvSpPr>
        <p:spPr>
          <a:xfrm>
            <a:off x="4606954" y="5354972"/>
            <a:ext cx="2355906" cy="7270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34299A-AF97-C718-D416-C2B6A1F33E68}"/>
              </a:ext>
            </a:extLst>
          </p:cNvPr>
          <p:cNvSpPr/>
          <p:nvPr/>
        </p:nvSpPr>
        <p:spPr>
          <a:xfrm>
            <a:off x="9234881" y="5159229"/>
            <a:ext cx="2355906" cy="9227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65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1541417" y="2445782"/>
            <a:ext cx="9769521" cy="1575431"/>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200" b="1" dirty="0">
                <a:solidFill>
                  <a:schemeClr val="accent5"/>
                </a:solidFill>
                <a:latin typeface="Times New Roman"/>
                <a:ea typeface="Calibri"/>
                <a:cs typeface="Calibri"/>
              </a:rPr>
              <a:t>Test setup (ROC chamber + DAQ: Harmonics study)</a:t>
            </a:r>
            <a:br>
              <a:rPr lang="en-US" altLang="ru-RU" sz="3200" b="1" dirty="0">
                <a:latin typeface="Times New Roman"/>
                <a:ea typeface="Calibri"/>
                <a:cs typeface="Calibri"/>
              </a:rPr>
            </a:br>
            <a:r>
              <a:rPr lang="ru-RU" altLang="ru-RU" sz="3200" b="1" dirty="0">
                <a:solidFill>
                  <a:schemeClr val="accent5"/>
                </a:solidFill>
                <a:latin typeface="Times New Roman"/>
                <a:ea typeface="Calibri"/>
                <a:cs typeface="Calibri"/>
              </a:rPr>
              <a:t>With  LV Active Board </a:t>
            </a:r>
            <a:br>
              <a:rPr lang="ru-RU" altLang="ru-RU" sz="3200" b="1" dirty="0">
                <a:solidFill>
                  <a:schemeClr val="accent5"/>
                </a:solidFill>
                <a:latin typeface="Times New Roman"/>
                <a:ea typeface="Calibri"/>
                <a:cs typeface="Calibri"/>
              </a:rPr>
            </a:br>
            <a:r>
              <a:rPr lang="en-US" altLang="ru-RU" sz="3200" b="1" dirty="0">
                <a:solidFill>
                  <a:schemeClr val="accent5"/>
                </a:solidFill>
                <a:latin typeface="Times New Roman"/>
                <a:ea typeface="Calibri"/>
                <a:cs typeface="Calibri"/>
              </a:rPr>
              <a:t>DAQ - ON</a:t>
            </a:r>
            <a:r>
              <a:rPr lang="ru-RU" altLang="ru-RU" sz="3600" b="1" dirty="0">
                <a:solidFill>
                  <a:schemeClr val="accent5"/>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194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748441" y="1555503"/>
            <a:ext cx="10899775" cy="4486275"/>
          </a:xfrm>
          <a:solidFill>
            <a:schemeClr val="tx2">
              <a:lumMod val="20000"/>
              <a:lumOff val="80000"/>
            </a:schemeClr>
          </a:solidFill>
        </p:spPr>
        <p:txBody>
          <a:bodyPr rtlCol="0">
            <a:normAutofit/>
          </a:bodyPr>
          <a:lstStyle/>
          <a:p>
            <a:pPr marL="0" indent="0" algn="just">
              <a:spcAft>
                <a:spcPts val="0"/>
              </a:spcAft>
              <a:buNone/>
              <a:defRPr/>
            </a:pPr>
            <a:endParaRPr lang="en-US" sz="2000">
              <a:solidFill>
                <a:srgbClr val="000000"/>
              </a:solidFill>
              <a:latin typeface="Times New Roman"/>
              <a:cs typeface="Times New Roman"/>
            </a:endParaRPr>
          </a:p>
          <a:p>
            <a:pPr>
              <a:buNone/>
              <a:defRPr/>
            </a:pPr>
            <a:r>
              <a:rPr lang="en-US" sz="2000" b="1">
                <a:solidFill>
                  <a:srgbClr val="0070C0"/>
                </a:solidFill>
                <a:latin typeface="Times New Roman"/>
                <a:cs typeface="Times New Roman"/>
              </a:rPr>
              <a:t>we find two technical issues</a:t>
            </a:r>
            <a:r>
              <a:rPr lang="ru-RU" sz="2000" b="1">
                <a:solidFill>
                  <a:srgbClr val="0070C0"/>
                </a:solidFill>
                <a:latin typeface="Times New Roman"/>
                <a:cs typeface="Times New Roman"/>
              </a:rPr>
              <a:t>:</a:t>
            </a:r>
            <a:endParaRPr lang="en-US" sz="2000">
              <a:solidFill>
                <a:srgbClr val="0070C0"/>
              </a:solidFill>
              <a:latin typeface="Times New Roman"/>
              <a:cs typeface="Times New Roman"/>
            </a:endParaRPr>
          </a:p>
          <a:p>
            <a:pPr algn="just">
              <a:buNone/>
              <a:defRPr/>
            </a:pPr>
            <a:r>
              <a:rPr lang="en-US" sz="2000">
                <a:solidFill>
                  <a:srgbClr val="0070C0"/>
                </a:solidFill>
                <a:latin typeface="Times New Roman"/>
                <a:cs typeface="Times New Roman"/>
              </a:rPr>
              <a:t>1. There are some high noise levels in the channels</a:t>
            </a:r>
            <a:r>
              <a:rPr lang="ru-RU" sz="2000">
                <a:solidFill>
                  <a:srgbClr val="0070C0"/>
                </a:solidFill>
                <a:latin typeface="Times New Roman"/>
                <a:cs typeface="Times New Roman"/>
              </a:rPr>
              <a:t> </a:t>
            </a:r>
            <a:r>
              <a:rPr lang="en-US" sz="2000">
                <a:solidFill>
                  <a:srgbClr val="0070C0"/>
                </a:solidFill>
                <a:latin typeface="Times New Roman"/>
                <a:cs typeface="Times New Roman"/>
              </a:rPr>
              <a:t>=&gt;  (2÷4) ADC instead (1÷1.5) ADC </a:t>
            </a:r>
          </a:p>
          <a:p>
            <a:pPr algn="just">
              <a:buNone/>
              <a:defRPr/>
            </a:pPr>
            <a:r>
              <a:rPr lang="en-US" sz="2000">
                <a:solidFill>
                  <a:srgbClr val="0070C0"/>
                </a:solidFill>
                <a:latin typeface="Times New Roman"/>
                <a:cs typeface="Times New Roman"/>
              </a:rPr>
              <a:t>2. Three FEC cards out of 31 (do not work properly).</a:t>
            </a:r>
          </a:p>
          <a:p>
            <a:pPr algn="just">
              <a:buNone/>
              <a:defRPr/>
            </a:pPr>
            <a:r>
              <a:rPr lang="en-US" sz="2000">
                <a:solidFill>
                  <a:srgbClr val="0070C0"/>
                </a:solidFill>
                <a:latin typeface="Times New Roman"/>
                <a:cs typeface="Times New Roman"/>
              </a:rPr>
              <a:t>So, we start to solve these ones, making two assumptions as a source for these detected technical issues.</a:t>
            </a:r>
          </a:p>
          <a:p>
            <a:pPr algn="just">
              <a:buNone/>
              <a:defRPr/>
            </a:pPr>
            <a:endParaRPr lang="en-US" sz="2000">
              <a:solidFill>
                <a:schemeClr val="tx2"/>
              </a:solidFill>
              <a:latin typeface="Times New Roman"/>
              <a:cs typeface="Times New Roman"/>
            </a:endParaRPr>
          </a:p>
          <a:p>
            <a:pPr marL="342900" indent="-342900" algn="just">
              <a:defRPr/>
            </a:pPr>
            <a:r>
              <a:rPr lang="en-US" sz="2000" b="1" u="sng">
                <a:solidFill>
                  <a:schemeClr val="accent1"/>
                </a:solidFill>
                <a:latin typeface="Times New Roman"/>
                <a:cs typeface="Times New Roman"/>
              </a:rPr>
              <a:t>Starting with the assumption that there is not efficient energy for initialization (so a lack of power supply) that should arrive to the FEC cards;</a:t>
            </a:r>
            <a:endParaRPr lang="en-US" sz="2000">
              <a:solidFill>
                <a:schemeClr val="accent1"/>
              </a:solidFill>
              <a:latin typeface="Times New Roman"/>
              <a:cs typeface="Times New Roman"/>
            </a:endParaRPr>
          </a:p>
          <a:p>
            <a:pPr marL="342900" indent="-342900" algn="just">
              <a:defRPr/>
            </a:pPr>
            <a:r>
              <a:rPr lang="en-US" sz="2000" b="1" u="sng">
                <a:solidFill>
                  <a:schemeClr val="accent1"/>
                </a:solidFill>
                <a:latin typeface="Times New Roman"/>
                <a:cs typeface="Times New Roman"/>
              </a:rPr>
              <a:t>up to the second possibility, it is related to the data transmission system. </a:t>
            </a:r>
            <a:endParaRPr lang="en-US" sz="2000">
              <a:solidFill>
                <a:schemeClr val="accent1"/>
              </a:solidFill>
              <a:latin typeface="Times New Roman"/>
              <a:cs typeface="Times New Roman"/>
            </a:endParaRPr>
          </a:p>
          <a:p>
            <a:pPr marL="342900" indent="-342900" algn="just">
              <a:defRPr/>
            </a:pPr>
            <a:endParaRPr lang="en-US" sz="2000">
              <a:solidFill>
                <a:srgbClr val="000000"/>
              </a:solidFill>
              <a:latin typeface="Times New Roman"/>
              <a:cs typeface="Times New Roman"/>
            </a:endParaRPr>
          </a:p>
          <a:p>
            <a:pPr marL="0" indent="0" algn="just">
              <a:spcAft>
                <a:spcPts val="0"/>
              </a:spcAft>
              <a:buNone/>
              <a:defRPr/>
            </a:pPr>
            <a:r>
              <a:rPr lang="en-US" sz="1400" b="1">
                <a:solidFill>
                  <a:srgbClr val="000000"/>
                </a:solidFill>
                <a:latin typeface="Times New Roman"/>
                <a:cs typeface="Times New Roman"/>
              </a:rPr>
              <a:t> </a:t>
            </a:r>
          </a:p>
          <a:p>
            <a:pPr marL="0" indent="0" algn="just" eaLnBrk="1" fontAlgn="auto" hangingPunct="1">
              <a:spcAft>
                <a:spcPts val="0"/>
              </a:spcAft>
              <a:buNone/>
              <a:defRPr/>
            </a:pPr>
            <a:endParaRPr lang="en-CA" sz="2000" b="1">
              <a:solidFill>
                <a:srgbClr val="FF0000"/>
              </a:solidFill>
              <a:cs typeface="Calibri" panose="020F0502020204030204"/>
            </a:endParaRPr>
          </a:p>
          <a:p>
            <a:pPr marL="0" indent="0" algn="just" eaLnBrk="1" fontAlgn="auto" hangingPunct="1">
              <a:spcAft>
                <a:spcPts val="0"/>
              </a:spcAft>
              <a:buNone/>
              <a:defRPr/>
            </a:pPr>
            <a:endParaRPr lang="en-CA" sz="2000" b="1">
              <a:solidFill>
                <a:srgbClr val="FF0000"/>
              </a:solidFill>
              <a:cs typeface="Calibri" panose="020F0502020204030204"/>
            </a:endParaRPr>
          </a:p>
          <a:p>
            <a:pPr marL="0" indent="0" algn="just" eaLnBrk="1" fontAlgn="auto" hangingPunct="1">
              <a:spcAft>
                <a:spcPts val="0"/>
              </a:spcAft>
              <a:buNone/>
              <a:defRPr/>
            </a:pPr>
            <a:endParaRPr lang="en-CA" sz="2000" b="1">
              <a:solidFill>
                <a:srgbClr val="FF0000"/>
              </a:solidFill>
              <a:cs typeface="Calibri" panose="020F0502020204030204"/>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403566" y="413542"/>
            <a:ext cx="9244650" cy="653256"/>
          </a:xfrm>
          <a:solidFill>
            <a:schemeClr val="bg2">
              <a:lumMod val="90000"/>
            </a:schemeClr>
          </a:solidFill>
        </p:spPr>
        <p:txBody>
          <a:bodyPr wrap="square" lIns="0" tIns="74295" rIns="0" bIns="0">
            <a:spAutoFit/>
          </a:bodyPr>
          <a:lstStyle/>
          <a:p>
            <a:pPr marL="12700" indent="3175" algn="ctr">
              <a:lnSpc>
                <a:spcPts val="3888"/>
              </a:lnSpc>
              <a:spcBef>
                <a:spcPts val="588"/>
              </a:spcBef>
            </a:pPr>
            <a:r>
              <a:rPr lang="en-US" sz="2800" b="1" dirty="0">
                <a:solidFill>
                  <a:schemeClr val="accent5"/>
                </a:solidFill>
                <a:latin typeface="Times New Roman"/>
                <a:ea typeface="Calibri"/>
                <a:cs typeface="Times New Roman"/>
              </a:rPr>
              <a:t>DAQ Monitoring</a:t>
            </a:r>
            <a:r>
              <a:rPr lang="ru-RU" altLang="ru-RU" sz="6000" b="1" dirty="0">
                <a:solidFill>
                  <a:schemeClr val="accent5"/>
                </a:solidFill>
                <a:latin typeface="Calibri"/>
                <a:ea typeface="Calibri"/>
                <a:cs typeface="Calibri"/>
              </a:rPr>
              <a:t>  </a:t>
            </a:r>
            <a:endParaRPr lang="en-US" sz="5400" dirty="0">
              <a:solidFill>
                <a:schemeClr val="accent5"/>
              </a:solidFill>
              <a:cs typeface="Calibri Light" panose="020F0302020204030204"/>
            </a:endParaRPr>
          </a:p>
        </p:txBody>
      </p:sp>
    </p:spTree>
    <p:extLst>
      <p:ext uri="{BB962C8B-B14F-4D97-AF65-F5344CB8AC3E}">
        <p14:creationId xmlns:p14="http://schemas.microsoft.com/office/powerpoint/2010/main" val="3736816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Active Stabilization Board + Set Of Capacitors</a:t>
            </a:r>
            <a:endParaRPr lang="ru-RU" altLang="ru-RU" sz="3600" b="1">
              <a:solidFill>
                <a:schemeClr val="accent5"/>
              </a:solidFill>
              <a:latin typeface="Calibri"/>
              <a:ea typeface="Calibri"/>
              <a:cs typeface="Calibri"/>
            </a:endParaRPr>
          </a:p>
        </p:txBody>
      </p:sp>
      <p:sp>
        <p:nvSpPr>
          <p:cNvPr id="2" name="TextBox 1">
            <a:extLst>
              <a:ext uri="{FF2B5EF4-FFF2-40B4-BE49-F238E27FC236}">
                <a16:creationId xmlns:a16="http://schemas.microsoft.com/office/drawing/2014/main" id="{D1631B20-5229-7470-3573-1ABA41186656}"/>
              </a:ext>
            </a:extLst>
          </p:cNvPr>
          <p:cNvSpPr txBox="1"/>
          <p:nvPr/>
        </p:nvSpPr>
        <p:spPr>
          <a:xfrm>
            <a:off x="120458" y="1712751"/>
            <a:ext cx="7060733" cy="4093428"/>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2000">
              <a:latin typeface="Times New Roman"/>
              <a:cs typeface="Times New Roman"/>
            </a:endParaRPr>
          </a:p>
          <a:p>
            <a:pPr algn="just"/>
            <a:endParaRPr lang="en-US" sz="2000">
              <a:latin typeface="Times New Roman"/>
              <a:cs typeface="Times New Roman"/>
            </a:endParaRPr>
          </a:p>
          <a:p>
            <a:pPr algn="just"/>
            <a:r>
              <a:rPr lang="en-US" sz="2000" dirty="0">
                <a:solidFill>
                  <a:srgbClr val="0070C0"/>
                </a:solidFill>
                <a:latin typeface="Times New Roman"/>
                <a:cs typeface="Times New Roman"/>
              </a:rPr>
              <a:t>Based on the first </a:t>
            </a:r>
            <a:r>
              <a:rPr lang="en-US" sz="2000" dirty="0">
                <a:solidFill>
                  <a:schemeClr val="accent5"/>
                </a:solidFill>
                <a:latin typeface="Times New Roman"/>
                <a:cs typeface="Times New Roman"/>
              </a:rPr>
              <a:t>assumption, with the lack of power supply transmitted to the FEC cards, we added some capacitors, and </a:t>
            </a:r>
            <a:r>
              <a:rPr lang="en-US" sz="2000" b="1" dirty="0">
                <a:solidFill>
                  <a:schemeClr val="accent5"/>
                </a:solidFill>
                <a:highlight>
                  <a:srgbClr val="FFFF00"/>
                </a:highlight>
                <a:latin typeface="Times New Roman"/>
                <a:cs typeface="Times New Roman"/>
              </a:rPr>
              <a:t>it is really helped =&gt; so all the FEC cards started working properly. </a:t>
            </a:r>
            <a:endParaRPr lang="en-US" b="1">
              <a:solidFill>
                <a:schemeClr val="accent5"/>
              </a:solidFill>
              <a:highlight>
                <a:srgbClr val="FFFF00"/>
              </a:highlight>
              <a:ea typeface="Calibri" panose="020F0502020204030204" pitchFamily="34" charset="0"/>
              <a:cs typeface="Calibri" panose="020F0502020204030204" pitchFamily="34" charset="0"/>
            </a:endParaRPr>
          </a:p>
          <a:p>
            <a:pPr algn="just"/>
            <a:endParaRPr lang="en-US" sz="2000">
              <a:solidFill>
                <a:schemeClr val="accent5"/>
              </a:solidFill>
              <a:latin typeface="Times New Roman"/>
              <a:cs typeface="Times New Roman"/>
            </a:endParaRPr>
          </a:p>
          <a:p>
            <a:pPr algn="just"/>
            <a:endParaRPr lang="en-US" sz="2000">
              <a:solidFill>
                <a:schemeClr val="accent5"/>
              </a:solidFill>
              <a:latin typeface="Times New Roman"/>
              <a:cs typeface="Times New Roman"/>
            </a:endParaRPr>
          </a:p>
          <a:p>
            <a:pPr algn="just"/>
            <a:r>
              <a:rPr lang="en-US" sz="2000" dirty="0">
                <a:solidFill>
                  <a:schemeClr val="accent5"/>
                </a:solidFill>
                <a:latin typeface="Times New Roman"/>
                <a:cs typeface="Times New Roman"/>
              </a:rPr>
              <a:t>In the following figure, the results of the DAQ monitoring (after applying the capacitors) is shown. </a:t>
            </a:r>
            <a:endParaRPr lang="en-US">
              <a:solidFill>
                <a:schemeClr val="accent5"/>
              </a:solidFill>
              <a:ea typeface="Calibri"/>
              <a:cs typeface="Calibri"/>
            </a:endParaRPr>
          </a:p>
          <a:p>
            <a:pPr algn="just"/>
            <a:endParaRPr lang="en-US" sz="2000">
              <a:solidFill>
                <a:schemeClr val="accent5"/>
              </a:solidFill>
              <a:latin typeface="Times New Roman"/>
              <a:cs typeface="Times New Roman"/>
            </a:endParaRPr>
          </a:p>
          <a:p>
            <a:pPr algn="just"/>
            <a:endParaRPr lang="en-US" sz="2000">
              <a:latin typeface="Times New Roman"/>
              <a:cs typeface="Times New Roman"/>
            </a:endParaRPr>
          </a:p>
          <a:p>
            <a:pPr algn="just"/>
            <a:endParaRPr lang="en-US" sz="2000">
              <a:latin typeface="Times New Roman"/>
              <a:cs typeface="Times New Roman"/>
            </a:endParaRPr>
          </a:p>
        </p:txBody>
      </p:sp>
      <p:pic>
        <p:nvPicPr>
          <p:cNvPr id="3" name="Picture 2" descr="A close up of a machine&#10;&#10;Description automatically generated">
            <a:extLst>
              <a:ext uri="{FF2B5EF4-FFF2-40B4-BE49-F238E27FC236}">
                <a16:creationId xmlns:a16="http://schemas.microsoft.com/office/drawing/2014/main" id="{B8E3D98F-D64C-593A-ED90-1BDCAB191C28}"/>
              </a:ext>
            </a:extLst>
          </p:cNvPr>
          <p:cNvPicPr>
            <a:picLocks noChangeAspect="1"/>
          </p:cNvPicPr>
          <p:nvPr/>
        </p:nvPicPr>
        <p:blipFill rotWithShape="1">
          <a:blip r:embed="rId3"/>
          <a:srcRect l="16258" r="153" b="-213"/>
          <a:stretch/>
        </p:blipFill>
        <p:spPr>
          <a:xfrm>
            <a:off x="7506516" y="1714151"/>
            <a:ext cx="4436065" cy="4613954"/>
          </a:xfrm>
          <a:prstGeom prst="rect">
            <a:avLst/>
          </a:prstGeom>
        </p:spPr>
      </p:pic>
      <p:cxnSp>
        <p:nvCxnSpPr>
          <p:cNvPr id="5" name="Прямая со стрелкой 4"/>
          <p:cNvCxnSpPr>
            <a:endCxn id="8" idx="0"/>
          </p:cNvCxnSpPr>
          <p:nvPr/>
        </p:nvCxnSpPr>
        <p:spPr>
          <a:xfrm>
            <a:off x="9071429" y="1088571"/>
            <a:ext cx="101600" cy="164011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Овал 7"/>
          <p:cNvSpPr/>
          <p:nvPr/>
        </p:nvSpPr>
        <p:spPr>
          <a:xfrm>
            <a:off x="8461829" y="2728686"/>
            <a:ext cx="1422400" cy="399142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594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A screenshot of a computer&#10;&#10;Description automatically generated">
            <a:extLst>
              <a:ext uri="{FF2B5EF4-FFF2-40B4-BE49-F238E27FC236}">
                <a16:creationId xmlns:a16="http://schemas.microsoft.com/office/drawing/2014/main" id="{DD853832-07E4-B96B-6509-C0B5506F6299}"/>
              </a:ext>
            </a:extLst>
          </p:cNvPr>
          <p:cNvPicPr>
            <a:picLocks noGrp="1" noChangeAspect="1"/>
          </p:cNvPicPr>
          <p:nvPr>
            <p:ph idx="1"/>
          </p:nvPr>
        </p:nvPicPr>
        <p:blipFill>
          <a:blip r:embed="rId3"/>
          <a:stretch>
            <a:fillRect/>
          </a:stretch>
        </p:blipFill>
        <p:spPr>
          <a:xfrm>
            <a:off x="7698" y="1541832"/>
            <a:ext cx="12176605" cy="5305548"/>
          </a:xfrm>
        </p:spPr>
      </p:pic>
      <p:sp>
        <p:nvSpPr>
          <p:cNvPr id="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2198932" y="81377"/>
            <a:ext cx="9299575" cy="1046440"/>
          </a:xfrm>
          <a:prstGeom prst="rect">
            <a:avLst/>
          </a:prstGeom>
          <a:solidFill>
            <a:schemeClr val="bg2">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algn="ctr">
              <a:lnSpc>
                <a:spcPts val="3888"/>
              </a:lnSpc>
              <a:spcBef>
                <a:spcPts val="588"/>
              </a:spcBef>
            </a:pPr>
            <a:r>
              <a:rPr lang="en-US" sz="2800" b="1" dirty="0">
                <a:solidFill>
                  <a:schemeClr val="accent5"/>
                </a:solidFill>
                <a:latin typeface="Times New Roman"/>
                <a:ea typeface="Calibri"/>
                <a:cs typeface="Times New Roman"/>
              </a:rPr>
              <a:t>DAQ Monitoring (Channels Noise), </a:t>
            </a:r>
            <a:r>
              <a:rPr lang="en-US" sz="3200" b="1" dirty="0">
                <a:solidFill>
                  <a:schemeClr val="accent5"/>
                </a:solidFill>
                <a:latin typeface="Times New Roman"/>
                <a:ea typeface="Calibri"/>
                <a:cs typeface="Times New Roman"/>
              </a:rPr>
              <a:t>After Adding capacitors in Active stabilization Board </a:t>
            </a:r>
            <a:endParaRPr lang="ru-RU" sz="2800" dirty="0">
              <a:solidFill>
                <a:schemeClr val="accent5"/>
              </a:solidFill>
              <a:latin typeface="Times New Roman"/>
              <a:ea typeface="Calibri"/>
              <a:cs typeface="Times New Roman"/>
            </a:endParaRPr>
          </a:p>
        </p:txBody>
      </p:sp>
      <p:sp>
        <p:nvSpPr>
          <p:cNvPr id="3" name="TextBox 2"/>
          <p:cNvSpPr txBox="1"/>
          <p:nvPr/>
        </p:nvSpPr>
        <p:spPr>
          <a:xfrm>
            <a:off x="1692049" y="2249715"/>
            <a:ext cx="1306768" cy="369332"/>
          </a:xfrm>
          <a:prstGeom prst="rect">
            <a:avLst/>
          </a:prstGeom>
          <a:solidFill>
            <a:schemeClr val="tx2">
              <a:lumMod val="20000"/>
              <a:lumOff val="80000"/>
            </a:schemeClr>
          </a:solidFill>
        </p:spPr>
        <p:txBody>
          <a:bodyPr wrap="none" lIns="91440" tIns="45720" rIns="91440" bIns="45720" rtlCol="0" anchor="t">
            <a:spAutoFit/>
          </a:bodyPr>
          <a:lstStyle/>
          <a:p>
            <a:r>
              <a:rPr lang="en-US" b="1">
                <a:solidFill>
                  <a:schemeClr val="accent5"/>
                </a:solidFill>
                <a:latin typeface="Calibri"/>
                <a:cs typeface="Calibri"/>
              </a:rPr>
              <a:t>ENC= 1.2 </a:t>
            </a:r>
            <a:r>
              <a:rPr lang="en-US" b="1" err="1">
                <a:solidFill>
                  <a:schemeClr val="accent5"/>
                </a:solidFill>
                <a:latin typeface="Calibri"/>
                <a:cs typeface="Calibri"/>
              </a:rPr>
              <a:t>ch</a:t>
            </a:r>
            <a:endParaRPr lang="ru-RU" b="1">
              <a:solidFill>
                <a:schemeClr val="accent5"/>
              </a:solidFill>
              <a:latin typeface="Calibri"/>
              <a:cs typeface="Calibri"/>
            </a:endParaRPr>
          </a:p>
        </p:txBody>
      </p:sp>
      <p:sp>
        <p:nvSpPr>
          <p:cNvPr id="8" name="Овал 7"/>
          <p:cNvSpPr/>
          <p:nvPr/>
        </p:nvSpPr>
        <p:spPr>
          <a:xfrm>
            <a:off x="7257143" y="5058229"/>
            <a:ext cx="3846286" cy="66039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9883994" y="3859086"/>
            <a:ext cx="2176266" cy="1200329"/>
          </a:xfrm>
          <a:prstGeom prst="rect">
            <a:avLst/>
          </a:prstGeom>
          <a:solidFill>
            <a:schemeClr val="tx2">
              <a:lumMod val="20000"/>
              <a:lumOff val="80000"/>
            </a:schemeClr>
          </a:solidFill>
        </p:spPr>
        <p:txBody>
          <a:bodyPr wrap="square" lIns="91440" tIns="45720" rIns="91440" bIns="45720" rtlCol="0" anchor="t">
            <a:spAutoFit/>
          </a:bodyPr>
          <a:lstStyle/>
          <a:p>
            <a:r>
              <a:rPr lang="en-US">
                <a:latin typeface="Calibri"/>
                <a:cs typeface="Calibri"/>
              </a:rPr>
              <a:t>   </a:t>
            </a:r>
            <a:r>
              <a:rPr lang="en-US" b="1">
                <a:solidFill>
                  <a:schemeClr val="accent5"/>
                </a:solidFill>
                <a:latin typeface="Calibri"/>
                <a:cs typeface="Calibri"/>
              </a:rPr>
              <a:t>Noise of Channels still searching to know the other sources of it .</a:t>
            </a:r>
            <a:endParaRPr lang="en-US" b="1">
              <a:solidFill>
                <a:schemeClr val="accent5"/>
              </a:solidFill>
              <a:cs typeface="Calibri"/>
            </a:endParaRPr>
          </a:p>
        </p:txBody>
      </p:sp>
      <p:sp>
        <p:nvSpPr>
          <p:cNvPr id="10" name="TextBox 9"/>
          <p:cNvSpPr txBox="1"/>
          <p:nvPr/>
        </p:nvSpPr>
        <p:spPr>
          <a:xfrm>
            <a:off x="3287450" y="4455692"/>
            <a:ext cx="1431802" cy="400110"/>
          </a:xfrm>
          <a:prstGeom prst="rect">
            <a:avLst/>
          </a:prstGeom>
          <a:solidFill>
            <a:schemeClr val="tx2">
              <a:lumMod val="20000"/>
              <a:lumOff val="80000"/>
            </a:schemeClr>
          </a:solidFill>
        </p:spPr>
        <p:txBody>
          <a:bodyPr wrap="none" lIns="91440" tIns="45720" rIns="91440" bIns="45720" rtlCol="0" anchor="t">
            <a:spAutoFit/>
          </a:bodyPr>
          <a:lstStyle/>
          <a:p>
            <a:r>
              <a:rPr lang="en-US" sz="2000" b="1">
                <a:solidFill>
                  <a:schemeClr val="accent5"/>
                </a:solidFill>
                <a:latin typeface="Calibri"/>
                <a:cs typeface="Calibri"/>
              </a:rPr>
              <a:t>ENC= 1.2 </a:t>
            </a:r>
            <a:r>
              <a:rPr lang="en-US" sz="2000" b="1" err="1">
                <a:solidFill>
                  <a:schemeClr val="accent5"/>
                </a:solidFill>
                <a:latin typeface="Calibri"/>
                <a:cs typeface="Calibri"/>
              </a:rPr>
              <a:t>ch</a:t>
            </a:r>
            <a:endParaRPr lang="ru-RU" sz="2000" b="1" err="1">
              <a:solidFill>
                <a:schemeClr val="accent5"/>
              </a:solidFill>
              <a:latin typeface="Calibri"/>
              <a:cs typeface="Calibri"/>
            </a:endParaRPr>
          </a:p>
        </p:txBody>
      </p:sp>
    </p:spTree>
    <p:extLst>
      <p:ext uri="{BB962C8B-B14F-4D97-AF65-F5344CB8AC3E}">
        <p14:creationId xmlns:p14="http://schemas.microsoft.com/office/powerpoint/2010/main" val="187891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10530" y="616798"/>
            <a:ext cx="9243270" cy="542584"/>
          </a:xfrm>
          <a:solidFill>
            <a:schemeClr val="tx2">
              <a:lumMod val="20000"/>
              <a:lumOff val="80000"/>
            </a:schemeClr>
          </a:solidFill>
        </p:spPr>
        <p:txBody>
          <a:bodyPr wrap="square" lIns="0" tIns="74295" rIns="0" bIns="0">
            <a:spAutoFit/>
          </a:bodyPr>
          <a:lstStyle/>
          <a:p>
            <a:pPr marL="12700" indent="3175" algn="ctr">
              <a:lnSpc>
                <a:spcPts val="3888"/>
              </a:lnSpc>
              <a:spcBef>
                <a:spcPts val="588"/>
              </a:spcBef>
            </a:pPr>
            <a:r>
              <a:rPr lang="en-US" sz="2800" b="1" dirty="0">
                <a:solidFill>
                  <a:schemeClr val="accent5"/>
                </a:solidFill>
                <a:latin typeface="Times New Roman"/>
                <a:cs typeface="Times New Roman"/>
              </a:rPr>
              <a:t>TPC FE Electronics</a:t>
            </a:r>
            <a:endParaRPr lang="en-US" sz="2800" dirty="0">
              <a:solidFill>
                <a:schemeClr val="accent5"/>
              </a:solidFill>
              <a:cs typeface="Calibri Light"/>
            </a:endParaRPr>
          </a:p>
        </p:txBody>
      </p:sp>
      <p:sp>
        <p:nvSpPr>
          <p:cNvPr id="2" name="Content Placeholder 1">
            <a:extLst>
              <a:ext uri="{FF2B5EF4-FFF2-40B4-BE49-F238E27FC236}">
                <a16:creationId xmlns:a16="http://schemas.microsoft.com/office/drawing/2014/main" id="{7C82E818-14A7-5374-C993-093EDCE3441C}"/>
              </a:ext>
            </a:extLst>
          </p:cNvPr>
          <p:cNvSpPr>
            <a:spLocks noGrp="1"/>
          </p:cNvSpPr>
          <p:nvPr>
            <p:ph idx="1"/>
          </p:nvPr>
        </p:nvSpPr>
        <p:spPr>
          <a:xfrm>
            <a:off x="-699" y="2531700"/>
            <a:ext cx="5258500" cy="4491154"/>
          </a:xfrm>
          <a:solidFill>
            <a:schemeClr val="tx2">
              <a:lumMod val="20000"/>
              <a:lumOff val="80000"/>
            </a:schemeClr>
          </a:solidFill>
        </p:spPr>
        <p:txBody>
          <a:bodyPr/>
          <a:lstStyle/>
          <a:p>
            <a:pPr marL="0" indent="0" algn="just">
              <a:buNone/>
            </a:pPr>
            <a:r>
              <a:rPr lang="en-US" sz="2000">
                <a:solidFill>
                  <a:srgbClr val="0070C0"/>
                </a:solidFill>
                <a:latin typeface="Times New Roman"/>
                <a:cs typeface="Times New Roman"/>
              </a:rPr>
              <a:t>The SAMPA FE card comprises two SAMPA chips (32 channels each) and one FPGA with the embedded gigabit transceivers and other circuits. </a:t>
            </a:r>
            <a:endParaRPr lang="en-US" sz="2000">
              <a:solidFill>
                <a:srgbClr val="0070C0"/>
              </a:solidFill>
              <a:latin typeface="Calibri" panose="020F0502020204030204"/>
              <a:cs typeface="Calibri" panose="020F0502020204030204"/>
            </a:endParaRPr>
          </a:p>
          <a:p>
            <a:pPr marL="0" indent="0" algn="just">
              <a:buNone/>
            </a:pPr>
            <a:endParaRPr lang="en-US" sz="2000">
              <a:solidFill>
                <a:schemeClr val="accent5"/>
              </a:solidFill>
              <a:latin typeface="Times New Roman"/>
              <a:cs typeface="Times New Roman"/>
            </a:endParaRPr>
          </a:p>
          <a:p>
            <a:pPr marL="0" indent="0" algn="just">
              <a:buNone/>
            </a:pPr>
            <a:r>
              <a:rPr lang="en-US" sz="2000">
                <a:solidFill>
                  <a:schemeClr val="accent5"/>
                </a:solidFill>
                <a:latin typeface="Times New Roman"/>
                <a:cs typeface="Times New Roman"/>
              </a:rPr>
              <a:t>The signal flow starts with the analogue signal transported through two flexible cables from ROC chamber pads  to connectors at the FE card end. </a:t>
            </a:r>
            <a:endParaRPr lang="en-US" sz="2000" i="1">
              <a:solidFill>
                <a:schemeClr val="accent5"/>
              </a:solidFill>
              <a:latin typeface="Times New Roman"/>
              <a:cs typeface="Times New Roman"/>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29483C-D4DE-76E9-6EC2-E6BFC4BADD22}"/>
              </a:ext>
            </a:extLst>
          </p:cNvPr>
          <p:cNvSpPr txBox="1"/>
          <p:nvPr/>
        </p:nvSpPr>
        <p:spPr>
          <a:xfrm>
            <a:off x="5891868" y="1711353"/>
            <a:ext cx="5462630" cy="400110"/>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solidFill>
                  <a:srgbClr val="0070C0"/>
                </a:solidFill>
                <a:latin typeface="Times New Roman"/>
                <a:cs typeface="Times New Roman"/>
              </a:rPr>
              <a:t>Structural scheme of the </a:t>
            </a:r>
            <a:r>
              <a:rPr lang="en-US" sz="2000">
                <a:solidFill>
                  <a:srgbClr val="00B050"/>
                </a:solidFill>
                <a:latin typeface="Times New Roman"/>
                <a:cs typeface="Times New Roman"/>
              </a:rPr>
              <a:t>FE </a:t>
            </a:r>
            <a:r>
              <a:rPr lang="en-US" sz="2000">
                <a:solidFill>
                  <a:srgbClr val="0070C0"/>
                </a:solidFill>
                <a:latin typeface="Times New Roman"/>
                <a:cs typeface="Times New Roman"/>
              </a:rPr>
              <a:t>card FEC64SAM</a:t>
            </a:r>
            <a:endParaRPr lang="en-US" sz="1600">
              <a:solidFill>
                <a:srgbClr val="0070C0"/>
              </a:solidFill>
              <a:cs typeface="Calibri" panose="020F0502020204030204" pitchFamily="34" charset="0"/>
            </a:endParaRPr>
          </a:p>
        </p:txBody>
      </p:sp>
      <p:pic>
        <p:nvPicPr>
          <p:cNvPr id="5" name="Picture 4" descr="A diagram of a data processing process&#10;&#10;Description automatically generated">
            <a:extLst>
              <a:ext uri="{FF2B5EF4-FFF2-40B4-BE49-F238E27FC236}">
                <a16:creationId xmlns:a16="http://schemas.microsoft.com/office/drawing/2014/main" id="{9D399042-1CD5-D733-954F-84BC84DB7E9F}"/>
              </a:ext>
            </a:extLst>
          </p:cNvPr>
          <p:cNvPicPr>
            <a:picLocks noChangeAspect="1"/>
          </p:cNvPicPr>
          <p:nvPr/>
        </p:nvPicPr>
        <p:blipFill>
          <a:blip r:embed="rId3"/>
          <a:stretch>
            <a:fillRect/>
          </a:stretch>
        </p:blipFill>
        <p:spPr>
          <a:xfrm>
            <a:off x="5271083" y="2116298"/>
            <a:ext cx="6920917" cy="4708669"/>
          </a:xfrm>
          <a:prstGeom prst="rect">
            <a:avLst/>
          </a:prstGeom>
        </p:spPr>
      </p:pic>
    </p:spTree>
    <p:extLst>
      <p:ext uri="{BB962C8B-B14F-4D97-AF65-F5344CB8AC3E}">
        <p14:creationId xmlns:p14="http://schemas.microsoft.com/office/powerpoint/2010/main" val="499017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2B65-F26E-50BC-2F9B-C8BD5896B63B}"/>
              </a:ext>
            </a:extLst>
          </p:cNvPr>
          <p:cNvSpPr>
            <a:spLocks noGrp="1"/>
          </p:cNvSpPr>
          <p:nvPr>
            <p:ph type="title"/>
          </p:nvPr>
        </p:nvSpPr>
        <p:spPr>
          <a:xfrm>
            <a:off x="1582738" y="428625"/>
            <a:ext cx="10515600" cy="977900"/>
          </a:xfrm>
        </p:spPr>
        <p:txBody>
          <a:bodyPr rtlCol="0">
            <a:normAutofit fontScale="90000"/>
          </a:bodyPr>
          <a:lstStyle/>
          <a:p>
            <a:pPr algn="ctr" eaLnBrk="1" fontAlgn="auto" hangingPunct="1">
              <a:spcAft>
                <a:spcPts val="0"/>
              </a:spcAft>
              <a:defRPr/>
            </a:pPr>
            <a:r>
              <a:rPr lang="en-US" sz="4000" b="1" dirty="0">
                <a:solidFill>
                  <a:schemeClr val="accent1"/>
                </a:solidFill>
                <a:latin typeface="Calibri"/>
                <a:cs typeface="Calibri"/>
              </a:rPr>
              <a:t>Results</a:t>
            </a:r>
            <a:r>
              <a:rPr lang="en-US" sz="4000" b="1" spc="-15" dirty="0">
                <a:solidFill>
                  <a:schemeClr val="accent1"/>
                </a:solidFill>
                <a:latin typeface="Calibri"/>
                <a:cs typeface="Calibri"/>
              </a:rPr>
              <a:t> </a:t>
            </a:r>
            <a:r>
              <a:rPr lang="en-US" sz="4000" b="1" spc="-5" dirty="0">
                <a:solidFill>
                  <a:schemeClr val="accent1"/>
                </a:solidFill>
                <a:latin typeface="Calibri"/>
                <a:cs typeface="Calibri"/>
              </a:rPr>
              <a:t>for</a:t>
            </a:r>
            <a:r>
              <a:rPr lang="en-US" sz="4000" b="1" dirty="0">
                <a:solidFill>
                  <a:schemeClr val="accent1"/>
                </a:solidFill>
                <a:latin typeface="Calibri"/>
                <a:cs typeface="Calibri"/>
              </a:rPr>
              <a:t> </a:t>
            </a:r>
            <a:r>
              <a:rPr lang="en-US" sz="4000" b="1" spc="10" dirty="0">
                <a:solidFill>
                  <a:schemeClr val="accent1"/>
                </a:solidFill>
                <a:latin typeface="Calibri"/>
                <a:cs typeface="Calibri"/>
              </a:rPr>
              <a:t>HV</a:t>
            </a:r>
            <a:r>
              <a:rPr lang="en-US" sz="4000" b="1" spc="-5" dirty="0">
                <a:solidFill>
                  <a:schemeClr val="accent1"/>
                </a:solidFill>
                <a:latin typeface="Calibri"/>
                <a:cs typeface="Calibri"/>
              </a:rPr>
              <a:t> </a:t>
            </a:r>
            <a:r>
              <a:rPr lang="en-US" sz="4000" b="1" spc="5" dirty="0">
                <a:solidFill>
                  <a:schemeClr val="accent1"/>
                </a:solidFill>
                <a:latin typeface="Calibri"/>
                <a:cs typeface="Calibri"/>
              </a:rPr>
              <a:t>and</a:t>
            </a:r>
            <a:r>
              <a:rPr lang="en-US" sz="4000" b="1" spc="-10" dirty="0">
                <a:solidFill>
                  <a:schemeClr val="accent1"/>
                </a:solidFill>
                <a:latin typeface="Calibri"/>
                <a:cs typeface="Calibri"/>
              </a:rPr>
              <a:t> </a:t>
            </a:r>
            <a:r>
              <a:rPr lang="en-US" sz="4000" b="1" spc="-50" dirty="0">
                <a:solidFill>
                  <a:schemeClr val="accent1"/>
                </a:solidFill>
                <a:latin typeface="Calibri"/>
                <a:cs typeface="Calibri"/>
              </a:rPr>
              <a:t>LV</a:t>
            </a:r>
            <a:r>
              <a:rPr lang="en-US" sz="4000" b="1" spc="-5" dirty="0">
                <a:solidFill>
                  <a:schemeClr val="accent1"/>
                </a:solidFill>
                <a:latin typeface="Calibri"/>
                <a:cs typeface="Calibri"/>
              </a:rPr>
              <a:t> </a:t>
            </a:r>
            <a:r>
              <a:rPr lang="en-US" sz="4000" b="1" dirty="0">
                <a:solidFill>
                  <a:schemeClr val="accent1"/>
                </a:solidFill>
                <a:latin typeface="Calibri"/>
                <a:cs typeface="Calibri"/>
              </a:rPr>
              <a:t>Control,</a:t>
            </a:r>
            <a:r>
              <a:rPr lang="en-US" sz="4000" b="1" spc="-15" dirty="0">
                <a:solidFill>
                  <a:schemeClr val="accent1"/>
                </a:solidFill>
                <a:latin typeface="Calibri"/>
                <a:cs typeface="Calibri"/>
              </a:rPr>
              <a:t> </a:t>
            </a:r>
            <a:r>
              <a:rPr lang="en-US" sz="4000" b="1" spc="5" dirty="0">
                <a:solidFill>
                  <a:schemeClr val="accent1"/>
                </a:solidFill>
                <a:latin typeface="Calibri"/>
                <a:cs typeface="Calibri"/>
              </a:rPr>
              <a:t>Monitoring Using Master SCADA, Main window Interface.</a:t>
            </a:r>
            <a:endParaRPr lang="ru-RU" sz="4000" dirty="0">
              <a:solidFill>
                <a:schemeClr val="accent1"/>
              </a:solidFill>
            </a:endParaRPr>
          </a:p>
        </p:txBody>
      </p:sp>
      <p:pic>
        <p:nvPicPr>
          <p:cNvPr id="45059" name="Picture 3">
            <a:extLst>
              <a:ext uri="{FF2B5EF4-FFF2-40B4-BE49-F238E27FC236}">
                <a16:creationId xmlns:a16="http://schemas.microsoft.com/office/drawing/2014/main" id="{78D68EA1-2056-7FF8-1BF4-8AA56BE1F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79388"/>
            <a:ext cx="1890712"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omputer screen shot of a computer program&#10;&#10;Description automatically generated">
            <a:extLst>
              <a:ext uri="{FF2B5EF4-FFF2-40B4-BE49-F238E27FC236}">
                <a16:creationId xmlns:a16="http://schemas.microsoft.com/office/drawing/2014/main" id="{01CB0AFB-86AA-8FF6-4A1F-5FF554BA089F}"/>
              </a:ext>
            </a:extLst>
          </p:cNvPr>
          <p:cNvPicPr>
            <a:picLocks noChangeAspect="1"/>
          </p:cNvPicPr>
          <p:nvPr/>
        </p:nvPicPr>
        <p:blipFill>
          <a:blip r:embed="rId3"/>
          <a:stretch>
            <a:fillRect/>
          </a:stretch>
        </p:blipFill>
        <p:spPr>
          <a:xfrm>
            <a:off x="1" y="1521589"/>
            <a:ext cx="12191998" cy="533882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kt 67" hidden="1">
            <a:extLst>
              <a:ext uri="{FF2B5EF4-FFF2-40B4-BE49-F238E27FC236}">
                <a16:creationId xmlns:a16="http://schemas.microsoft.com/office/drawing/2014/main" id="{ABEDA98C-FF2E-591C-8B84-2D020C4C1D91}"/>
              </a:ext>
            </a:extLst>
          </p:cNvPr>
          <p:cNvGraphicFramePr>
            <a:graphicFrameLocks/>
          </p:cNvGraphicFramePr>
          <p:nvPr>
            <p:custDataLst>
              <p:tags r:id="rId1"/>
            </p:custDataLst>
          </p:nvPr>
        </p:nvGraphicFramePr>
        <p:xfrm>
          <a:off x="1588" y="3175"/>
          <a:ext cx="3175"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48130" name="Objekt 67" hidden="1">
                        <a:extLst>
                          <a:ext uri="{FF2B5EF4-FFF2-40B4-BE49-F238E27FC236}">
                            <a16:creationId xmlns:a16="http://schemas.microsoft.com/office/drawing/2014/main" id="{ABEDA98C-FF2E-591C-8B84-2D020C4C1D9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175"/>
                        <a:ext cx="31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79" name="Titel 1">
            <a:extLst>
              <a:ext uri="{FF2B5EF4-FFF2-40B4-BE49-F238E27FC236}">
                <a16:creationId xmlns:a16="http://schemas.microsoft.com/office/drawing/2014/main" id="{86EC2FCF-A0FB-78B7-2AAB-5E8067BD251B}"/>
              </a:ext>
            </a:extLst>
          </p:cNvPr>
          <p:cNvSpPr>
            <a:spLocks noGrp="1" noChangeArrowheads="1"/>
          </p:cNvSpPr>
          <p:nvPr>
            <p:ph type="title"/>
          </p:nvPr>
        </p:nvSpPr>
        <p:spPr bwMode="gray">
          <a:xfrm>
            <a:off x="1506538" y="338138"/>
            <a:ext cx="10515600" cy="814387"/>
          </a:xfrm>
        </p:spPr>
        <p:txBody>
          <a:bodyPr/>
          <a:lstStyle/>
          <a:p>
            <a:pPr algn="ctr" eaLnBrk="1" hangingPunct="1">
              <a:defRPr/>
            </a:pPr>
            <a:r>
              <a:rPr lang="de-DE" altLang="ru-RU" sz="4000" b="1" dirty="0">
                <a:solidFill>
                  <a:schemeClr val="accent1"/>
                </a:solidFill>
                <a:latin typeface="+mn-lt"/>
              </a:rPr>
              <a:t>Low Voltage interface</a:t>
            </a:r>
          </a:p>
        </p:txBody>
      </p:sp>
      <p:sp>
        <p:nvSpPr>
          <p:cNvPr id="48132" name="BainBulletsConfiguration" hidden="1">
            <a:extLst>
              <a:ext uri="{FF2B5EF4-FFF2-40B4-BE49-F238E27FC236}">
                <a16:creationId xmlns:a16="http://schemas.microsoft.com/office/drawing/2014/main" id="{C5991B79-041E-1D78-E57B-F77639B08FEB}"/>
              </a:ext>
            </a:extLst>
          </p:cNvPr>
          <p:cNvSpPr txBox="1">
            <a:spLocks noChangeArrowheads="1"/>
          </p:cNvSpPr>
          <p:nvPr/>
        </p:nvSpPr>
        <p:spPr bwMode="gray">
          <a:xfrm>
            <a:off x="17463" y="14288"/>
            <a:ext cx="1185227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buFontTx/>
              <a:buNone/>
            </a:pPr>
            <a:r>
              <a:rPr lang="de-DE" altLang="ru-RU" sz="100" dirty="0">
                <a:solidFill>
                  <a:srgbClr val="FFFFFF"/>
                </a:solidFill>
              </a:rPr>
              <a:t>62_84 85_84 69_84 75_84</a:t>
            </a:r>
          </a:p>
        </p:txBody>
      </p:sp>
      <p:pic>
        <p:nvPicPr>
          <p:cNvPr id="48133" name="Picture 5">
            <a:extLst>
              <a:ext uri="{FF2B5EF4-FFF2-40B4-BE49-F238E27FC236}">
                <a16:creationId xmlns:a16="http://schemas.microsoft.com/office/drawing/2014/main" id="{E894CEBD-2481-411E-492D-5D673555A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63" y="134938"/>
            <a:ext cx="14922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
            <a:extLst>
              <a:ext uri="{FF2B5EF4-FFF2-40B4-BE49-F238E27FC236}">
                <a16:creationId xmlns:a16="http://schemas.microsoft.com/office/drawing/2014/main" id="{04CACCEE-C714-5689-5020-F09A7026BD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31913"/>
            <a:ext cx="12192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6CF8DCD-96CE-DC4F-F7E4-42E3F143C42C}"/>
              </a:ext>
            </a:extLst>
          </p:cNvPr>
          <p:cNvSpPr>
            <a:spLocks noGrp="1" noChangeArrowheads="1"/>
          </p:cNvSpPr>
          <p:nvPr>
            <p:ph type="title"/>
          </p:nvPr>
        </p:nvSpPr>
        <p:spPr>
          <a:xfrm>
            <a:off x="1064641" y="628804"/>
            <a:ext cx="10515600" cy="917575"/>
          </a:xfrm>
          <a:noFill/>
        </p:spPr>
        <p:txBody>
          <a:bodyPr/>
          <a:lstStyle/>
          <a:p>
            <a:pPr algn="ctr" eaLnBrk="1" hangingPunct="1"/>
            <a:r>
              <a:rPr lang="en-CA" altLang="ru-RU" sz="3600" b="1" dirty="0">
                <a:solidFill>
                  <a:schemeClr val="accent5"/>
                </a:solidFill>
                <a:latin typeface="Times New Roman"/>
                <a:cs typeface="Times New Roman"/>
              </a:rPr>
              <a:t>Overall Conclusion </a:t>
            </a:r>
            <a:endParaRPr lang="en-CA" altLang="ru-RU" sz="3600" b="1">
              <a:solidFill>
                <a:schemeClr val="accent5"/>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643915" y="1896575"/>
            <a:ext cx="10899775" cy="4530958"/>
          </a:xfrm>
          <a:solidFill>
            <a:schemeClr val="tx2">
              <a:lumMod val="20000"/>
              <a:lumOff val="80000"/>
            </a:schemeClr>
          </a:solidFill>
        </p:spPr>
        <p:txBody>
          <a:bodyPr vert="horz" wrap="square" lIns="91440" tIns="45720" rIns="91440" bIns="45720" numCol="1" rtlCol="0" anchor="t" anchorCtr="0" compatLnSpc="1">
            <a:prstTxWarp prst="textNoShape">
              <a:avLst/>
            </a:prstTxWarp>
            <a:noAutofit/>
          </a:bodyPr>
          <a:lstStyle/>
          <a:p>
            <a:pPr algn="just">
              <a:defRPr/>
            </a:pPr>
            <a:r>
              <a:rPr lang="en" sz="2000" b="1" dirty="0">
                <a:solidFill>
                  <a:schemeClr val="tx2"/>
                </a:solidFill>
                <a:latin typeface="Times New Roman"/>
                <a:cs typeface="Times New Roman"/>
              </a:rPr>
              <a:t>A vector analyzer </a:t>
            </a:r>
            <a:r>
              <a:rPr lang="en" sz="2000" dirty="0">
                <a:solidFill>
                  <a:schemeClr val="tx2"/>
                </a:solidFill>
                <a:latin typeface="Times New Roman"/>
                <a:cs typeface="Times New Roman"/>
              </a:rPr>
              <a:t>with </a:t>
            </a:r>
            <a:r>
              <a:rPr lang="en-US" sz="2000" dirty="0">
                <a:solidFill>
                  <a:schemeClr val="tx2"/>
                </a:solidFill>
                <a:latin typeface="Times New Roman"/>
                <a:cs typeface="Times New Roman"/>
              </a:rPr>
              <a:t>rod</a:t>
            </a:r>
            <a:r>
              <a:rPr lang="en" sz="2000" dirty="0">
                <a:solidFill>
                  <a:schemeClr val="tx2"/>
                </a:solidFill>
                <a:latin typeface="Times New Roman"/>
                <a:cs typeface="Times New Roman"/>
              </a:rPr>
              <a:t> and </a:t>
            </a:r>
            <a:r>
              <a:rPr lang="en" sz="2000" b="1" dirty="0">
                <a:solidFill>
                  <a:schemeClr val="tx2"/>
                </a:solidFill>
                <a:latin typeface="Times New Roman"/>
                <a:cs typeface="Times New Roman"/>
              </a:rPr>
              <a:t>spherical (active) antennas</a:t>
            </a:r>
            <a:r>
              <a:rPr lang="en" sz="2000" dirty="0">
                <a:solidFill>
                  <a:schemeClr val="tx2"/>
                </a:solidFill>
                <a:latin typeface="Times New Roman"/>
                <a:cs typeface="Times New Roman"/>
              </a:rPr>
              <a:t> is a convenient tool for </a:t>
            </a:r>
            <a:r>
              <a:rPr lang="en" sz="2000" b="1" dirty="0">
                <a:solidFill>
                  <a:schemeClr val="tx2"/>
                </a:solidFill>
                <a:latin typeface="Times New Roman"/>
                <a:cs typeface="Times New Roman"/>
              </a:rPr>
              <a:t>detecting</a:t>
            </a:r>
            <a:r>
              <a:rPr lang="en" sz="2000" dirty="0">
                <a:solidFill>
                  <a:schemeClr val="tx2"/>
                </a:solidFill>
                <a:latin typeface="Times New Roman"/>
                <a:cs typeface="Times New Roman"/>
              </a:rPr>
              <a:t> additional frequencies when ROC chamber tested with </a:t>
            </a:r>
            <a:r>
              <a:rPr lang="en-US" sz="2000" dirty="0">
                <a:solidFill>
                  <a:schemeClr val="tx2"/>
                </a:solidFill>
                <a:latin typeface="Times New Roman"/>
                <a:cs typeface="Times New Roman"/>
              </a:rPr>
              <a:t>FE </a:t>
            </a:r>
            <a:r>
              <a:rPr lang="en" sz="2000" dirty="0">
                <a:solidFill>
                  <a:schemeClr val="tx2"/>
                </a:solidFill>
                <a:latin typeface="Times New Roman"/>
                <a:cs typeface="Times New Roman"/>
              </a:rPr>
              <a:t>cards and DAQ</a:t>
            </a:r>
            <a:r>
              <a:rPr lang="ru-RU" sz="2000" dirty="0">
                <a:solidFill>
                  <a:schemeClr val="tx2"/>
                </a:solidFill>
                <a:latin typeface="Times New Roman"/>
                <a:cs typeface="Times New Roman"/>
              </a:rPr>
              <a:t>.</a:t>
            </a:r>
            <a:endParaRPr lang="en-US" sz="2000" dirty="0">
              <a:solidFill>
                <a:schemeClr val="tx2"/>
              </a:solidFill>
              <a:latin typeface="Times New Roman"/>
              <a:cs typeface="Times New Roman"/>
            </a:endParaRPr>
          </a:p>
          <a:p>
            <a:pPr marL="0" indent="0" algn="just">
              <a:buNone/>
              <a:defRPr/>
            </a:pPr>
            <a:endParaRPr lang="ru-RU" sz="2000">
              <a:solidFill>
                <a:schemeClr val="tx2"/>
              </a:solidFill>
              <a:latin typeface="Times New Roman"/>
              <a:cs typeface="Times New Roman"/>
            </a:endParaRPr>
          </a:p>
          <a:p>
            <a:pPr algn="just">
              <a:defRPr/>
            </a:pPr>
            <a:r>
              <a:rPr lang="en" sz="2000" b="1" dirty="0">
                <a:solidFill>
                  <a:schemeClr val="tx2"/>
                </a:solidFill>
                <a:latin typeface="Times New Roman"/>
                <a:cs typeface="Times New Roman"/>
              </a:rPr>
              <a:t>The charge-sensitive amplifier </a:t>
            </a:r>
            <a:r>
              <a:rPr lang="en" sz="2000" dirty="0">
                <a:solidFill>
                  <a:schemeClr val="tx2"/>
                </a:solidFill>
                <a:latin typeface="Times New Roman"/>
                <a:cs typeface="Times New Roman"/>
              </a:rPr>
              <a:t>with a 4th order shaper </a:t>
            </a:r>
            <a:r>
              <a:rPr lang="en" sz="2000" b="1" dirty="0">
                <a:solidFill>
                  <a:schemeClr val="tx2"/>
                </a:solidFill>
                <a:latin typeface="Times New Roman"/>
                <a:cs typeface="Times New Roman"/>
              </a:rPr>
              <a:t>with piking time Tp=250</a:t>
            </a:r>
            <a:r>
              <a:rPr lang="en-US" sz="2000" b="1" dirty="0">
                <a:solidFill>
                  <a:schemeClr val="tx2"/>
                </a:solidFill>
                <a:latin typeface="Times New Roman"/>
                <a:cs typeface="Times New Roman"/>
              </a:rPr>
              <a:t>ns</a:t>
            </a:r>
            <a:r>
              <a:rPr lang="en-US" sz="2000" dirty="0">
                <a:solidFill>
                  <a:schemeClr val="tx2"/>
                </a:solidFill>
                <a:latin typeface="Times New Roman"/>
                <a:cs typeface="Times New Roman"/>
              </a:rPr>
              <a:t> </a:t>
            </a:r>
            <a:r>
              <a:rPr lang="en" sz="2000" dirty="0">
                <a:solidFill>
                  <a:schemeClr val="tx2"/>
                </a:solidFill>
                <a:latin typeface="Times New Roman"/>
                <a:cs typeface="Times New Roman"/>
              </a:rPr>
              <a:t>has </a:t>
            </a:r>
            <a:r>
              <a:rPr lang="en" sz="2000" b="1" dirty="0">
                <a:solidFill>
                  <a:schemeClr val="tx2"/>
                </a:solidFill>
                <a:latin typeface="Times New Roman"/>
                <a:cs typeface="Times New Roman"/>
              </a:rPr>
              <a:t>a maximum gain K=18 mV</a:t>
            </a:r>
            <a:r>
              <a:rPr lang="en-US" sz="2000" b="1" dirty="0">
                <a:solidFill>
                  <a:schemeClr val="tx2"/>
                </a:solidFill>
                <a:latin typeface="Times New Roman"/>
                <a:cs typeface="Times New Roman"/>
              </a:rPr>
              <a:t>/</a:t>
            </a:r>
            <a:r>
              <a:rPr lang="en-US" sz="2000" b="1" err="1">
                <a:solidFill>
                  <a:schemeClr val="tx2"/>
                </a:solidFill>
                <a:latin typeface="Times New Roman"/>
                <a:cs typeface="Times New Roman"/>
              </a:rPr>
              <a:t>fC</a:t>
            </a:r>
            <a:r>
              <a:rPr lang="en-US" sz="2000" b="1" dirty="0">
                <a:solidFill>
                  <a:schemeClr val="tx2"/>
                </a:solidFill>
                <a:latin typeface="Times New Roman"/>
                <a:cs typeface="Times New Roman"/>
              </a:rPr>
              <a:t> </a:t>
            </a:r>
            <a:r>
              <a:rPr lang="en" sz="2000" dirty="0">
                <a:solidFill>
                  <a:schemeClr val="tx2"/>
                </a:solidFill>
                <a:latin typeface="Times New Roman"/>
                <a:cs typeface="Times New Roman"/>
              </a:rPr>
              <a:t>in the range about of 1 MHz </a:t>
            </a:r>
            <a:r>
              <a:rPr lang="ru-RU" sz="2000" dirty="0">
                <a:solidFill>
                  <a:schemeClr val="tx2"/>
                </a:solidFill>
                <a:latin typeface="Times New Roman"/>
                <a:cs typeface="Times New Roman"/>
              </a:rPr>
              <a:t>(</a:t>
            </a:r>
            <a:r>
              <a:rPr lang="en-US" sz="2000" dirty="0">
                <a:solidFill>
                  <a:schemeClr val="tx2"/>
                </a:solidFill>
                <a:latin typeface="Times New Roman"/>
                <a:cs typeface="Times New Roman"/>
              </a:rPr>
              <a:t>ASIC SAMPA</a:t>
            </a:r>
            <a:r>
              <a:rPr lang="ru-RU" sz="2000" dirty="0">
                <a:solidFill>
                  <a:schemeClr val="tx2"/>
                </a:solidFill>
                <a:latin typeface="Times New Roman"/>
                <a:cs typeface="Times New Roman"/>
              </a:rPr>
              <a:t>)</a:t>
            </a:r>
            <a:r>
              <a:rPr lang="en-US" sz="2000" dirty="0">
                <a:solidFill>
                  <a:schemeClr val="tx2"/>
                </a:solidFill>
                <a:latin typeface="Times New Roman"/>
                <a:cs typeface="Times New Roman"/>
              </a:rPr>
              <a:t> </a:t>
            </a:r>
            <a:r>
              <a:rPr lang="en" sz="2000" dirty="0">
                <a:solidFill>
                  <a:schemeClr val="tx2"/>
                </a:solidFill>
                <a:latin typeface="Times New Roman"/>
                <a:cs typeface="Times New Roman"/>
              </a:rPr>
              <a:t>. </a:t>
            </a:r>
            <a:r>
              <a:rPr lang="en" sz="2000" b="1" dirty="0">
                <a:solidFill>
                  <a:srgbClr val="FF0000"/>
                </a:solidFill>
                <a:latin typeface="Times New Roman"/>
                <a:cs typeface="Times New Roman"/>
              </a:rPr>
              <a:t>The appearance of additional interference frequencie</a:t>
            </a:r>
            <a:r>
              <a:rPr lang="en" sz="2000" dirty="0">
                <a:solidFill>
                  <a:srgbClr val="FF0000"/>
                </a:solidFill>
                <a:latin typeface="Times New Roman"/>
                <a:cs typeface="Times New Roman"/>
              </a:rPr>
              <a:t>s </a:t>
            </a:r>
            <a:r>
              <a:rPr lang="en" sz="2000" dirty="0">
                <a:solidFill>
                  <a:schemeClr val="tx2"/>
                </a:solidFill>
                <a:latin typeface="Times New Roman"/>
                <a:cs typeface="Times New Roman"/>
              </a:rPr>
              <a:t>in the range about 1 MHz leads to an increase in the “noise” in the readout </a:t>
            </a:r>
            <a:r>
              <a:rPr lang="en" sz="2000" err="1">
                <a:solidFill>
                  <a:schemeClr val="tx2"/>
                </a:solidFill>
                <a:latin typeface="Times New Roman"/>
                <a:cs typeface="Times New Roman"/>
              </a:rPr>
              <a:t>channals</a:t>
            </a:r>
            <a:r>
              <a:rPr lang="en" sz="2000" dirty="0">
                <a:solidFill>
                  <a:schemeClr val="tx2"/>
                </a:solidFill>
                <a:latin typeface="Times New Roman"/>
                <a:cs typeface="Times New Roman"/>
              </a:rPr>
              <a:t> .</a:t>
            </a:r>
            <a:r>
              <a:rPr lang="en" sz="2000" b="1" dirty="0">
                <a:solidFill>
                  <a:schemeClr val="tx2"/>
                </a:solidFill>
                <a:latin typeface="Times New Roman"/>
                <a:cs typeface="Times New Roman"/>
              </a:rPr>
              <a:t> </a:t>
            </a:r>
            <a:r>
              <a:rPr lang="en" sz="2000" b="1" dirty="0">
                <a:solidFill>
                  <a:srgbClr val="FF0000"/>
                </a:solidFill>
                <a:latin typeface="Times New Roman"/>
                <a:cs typeface="Times New Roman"/>
              </a:rPr>
              <a:t>The specified limit on the noise level of the recording channel </a:t>
            </a:r>
            <a:r>
              <a:rPr lang="en" sz="2000" b="1" dirty="0">
                <a:solidFill>
                  <a:schemeClr val="tx2"/>
                </a:solidFill>
                <a:latin typeface="Times New Roman"/>
                <a:cs typeface="Times New Roman"/>
              </a:rPr>
              <a:t>is about </a:t>
            </a:r>
            <a:r>
              <a:rPr lang="en-US" sz="2000" b="1" dirty="0">
                <a:solidFill>
                  <a:schemeClr val="tx2"/>
                </a:solidFill>
                <a:latin typeface="Times New Roman"/>
                <a:cs typeface="Times New Roman"/>
              </a:rPr>
              <a:t>ENC </a:t>
            </a:r>
            <a:r>
              <a:rPr lang="en" sz="2000" b="1" dirty="0">
                <a:solidFill>
                  <a:schemeClr val="tx2"/>
                </a:solidFill>
                <a:latin typeface="Times New Roman"/>
                <a:cs typeface="Times New Roman"/>
              </a:rPr>
              <a:t>=1000</a:t>
            </a:r>
            <a:r>
              <a:rPr lang="en-US" sz="2000" b="1" dirty="0">
                <a:solidFill>
                  <a:schemeClr val="tx2"/>
                </a:solidFill>
                <a:latin typeface="Times New Roman"/>
                <a:cs typeface="Times New Roman"/>
              </a:rPr>
              <a:t>e</a:t>
            </a:r>
            <a:r>
              <a:rPr lang="en" sz="2000" b="1" dirty="0">
                <a:solidFill>
                  <a:schemeClr val="tx2"/>
                </a:solidFill>
                <a:latin typeface="Times New Roman"/>
                <a:cs typeface="Times New Roman"/>
              </a:rPr>
              <a:t> (or 0.15 </a:t>
            </a:r>
            <a:r>
              <a:rPr lang="en-US" sz="2000" b="1" err="1">
                <a:solidFill>
                  <a:schemeClr val="tx2"/>
                </a:solidFill>
                <a:latin typeface="Times New Roman"/>
                <a:cs typeface="Times New Roman"/>
              </a:rPr>
              <a:t>fC</a:t>
            </a:r>
            <a:r>
              <a:rPr lang="en-US" sz="2000" b="1" dirty="0">
                <a:solidFill>
                  <a:schemeClr val="tx2"/>
                </a:solidFill>
                <a:latin typeface="Times New Roman"/>
                <a:cs typeface="Times New Roman"/>
              </a:rPr>
              <a:t> </a:t>
            </a:r>
            <a:r>
              <a:rPr lang="en" sz="2000" b="1" dirty="0">
                <a:solidFill>
                  <a:schemeClr val="tx2"/>
                </a:solidFill>
                <a:latin typeface="Times New Roman"/>
                <a:cs typeface="Times New Roman"/>
              </a:rPr>
              <a:t>= 1 </a:t>
            </a:r>
            <a:r>
              <a:rPr lang="en-US" sz="2000" b="1" dirty="0">
                <a:solidFill>
                  <a:schemeClr val="tx2"/>
                </a:solidFill>
                <a:latin typeface="Times New Roman"/>
                <a:cs typeface="Times New Roman"/>
              </a:rPr>
              <a:t>ADC)</a:t>
            </a:r>
            <a:r>
              <a:rPr lang="en" sz="2000" b="1" dirty="0">
                <a:solidFill>
                  <a:schemeClr val="tx2"/>
                </a:solidFill>
                <a:latin typeface="Times New Roman"/>
                <a:cs typeface="Times New Roman"/>
              </a:rPr>
              <a:t> with a thermal noise value </a:t>
            </a:r>
            <a:r>
              <a:rPr lang="en-US" sz="2000" b="1" dirty="0">
                <a:solidFill>
                  <a:schemeClr val="tx2"/>
                </a:solidFill>
                <a:latin typeface="Times New Roman"/>
                <a:cs typeface="Times New Roman"/>
              </a:rPr>
              <a:t>ENC </a:t>
            </a:r>
            <a:r>
              <a:rPr lang="en" sz="2000" b="1" dirty="0">
                <a:solidFill>
                  <a:schemeClr val="tx2"/>
                </a:solidFill>
                <a:latin typeface="Times New Roman"/>
                <a:cs typeface="Times New Roman"/>
              </a:rPr>
              <a:t>=550</a:t>
            </a:r>
            <a:r>
              <a:rPr lang="en-US" sz="2000" b="1" dirty="0">
                <a:solidFill>
                  <a:schemeClr val="tx2"/>
                </a:solidFill>
                <a:latin typeface="Times New Roman"/>
                <a:cs typeface="Times New Roman"/>
              </a:rPr>
              <a:t>e</a:t>
            </a:r>
            <a:r>
              <a:rPr lang="en" sz="2000" b="1" dirty="0">
                <a:solidFill>
                  <a:schemeClr val="tx2"/>
                </a:solidFill>
                <a:latin typeface="Times New Roman"/>
                <a:cs typeface="Times New Roman"/>
              </a:rPr>
              <a:t> with zero detector capacitance and </a:t>
            </a:r>
            <a:r>
              <a:rPr lang="en-US" sz="2000" b="1" dirty="0">
                <a:solidFill>
                  <a:schemeClr val="tx2"/>
                </a:solidFill>
                <a:latin typeface="Times New Roman"/>
                <a:cs typeface="Times New Roman"/>
              </a:rPr>
              <a:t>ENC </a:t>
            </a:r>
            <a:r>
              <a:rPr lang="en" sz="2000" b="1" dirty="0">
                <a:solidFill>
                  <a:schemeClr val="tx2"/>
                </a:solidFill>
                <a:latin typeface="Times New Roman"/>
                <a:cs typeface="Times New Roman"/>
              </a:rPr>
              <a:t>= (600÷800) </a:t>
            </a:r>
            <a:r>
              <a:rPr lang="en-US" sz="2000" b="1" dirty="0">
                <a:solidFill>
                  <a:schemeClr val="tx2"/>
                </a:solidFill>
                <a:latin typeface="Times New Roman"/>
                <a:cs typeface="Times New Roman"/>
              </a:rPr>
              <a:t>e </a:t>
            </a:r>
            <a:r>
              <a:rPr lang="en" sz="2000" b="1" dirty="0">
                <a:solidFill>
                  <a:schemeClr val="tx2"/>
                </a:solidFill>
                <a:latin typeface="Times New Roman"/>
                <a:cs typeface="Times New Roman"/>
              </a:rPr>
              <a:t>- with detector capacitance </a:t>
            </a:r>
            <a:r>
              <a:rPr lang="en-US" sz="2000" b="1" dirty="0">
                <a:solidFill>
                  <a:schemeClr val="tx2"/>
                </a:solidFill>
                <a:latin typeface="Times New Roman"/>
                <a:cs typeface="Times New Roman"/>
              </a:rPr>
              <a:t>Cd </a:t>
            </a:r>
            <a:r>
              <a:rPr lang="en" sz="2000" b="1" dirty="0">
                <a:solidFill>
                  <a:schemeClr val="tx2"/>
                </a:solidFill>
                <a:latin typeface="Times New Roman"/>
                <a:cs typeface="Times New Roman"/>
              </a:rPr>
              <a:t>= (20÷40) </a:t>
            </a:r>
            <a:r>
              <a:rPr lang="en-US" sz="2000" b="1" err="1">
                <a:solidFill>
                  <a:schemeClr val="tx2"/>
                </a:solidFill>
                <a:latin typeface="Times New Roman"/>
                <a:cs typeface="Times New Roman"/>
              </a:rPr>
              <a:t>pF.</a:t>
            </a:r>
            <a:endParaRPr lang="en-US" sz="2000" b="1">
              <a:solidFill>
                <a:schemeClr val="tx2"/>
              </a:solidFill>
              <a:latin typeface="Times New Roman"/>
              <a:cs typeface="Times New Roman"/>
            </a:endParaRPr>
          </a:p>
          <a:p>
            <a:pPr marL="0" indent="0" algn="just">
              <a:buNone/>
              <a:defRPr/>
            </a:pPr>
            <a:endParaRPr lang="en-US" sz="2000">
              <a:solidFill>
                <a:schemeClr val="tx2"/>
              </a:solidFill>
              <a:latin typeface="Times New Roman"/>
              <a:cs typeface="Times New Roman"/>
            </a:endParaRPr>
          </a:p>
          <a:p>
            <a:pPr algn="just">
              <a:defRPr/>
            </a:pPr>
            <a:r>
              <a:rPr lang="en" sz="2000" b="1" dirty="0">
                <a:solidFill>
                  <a:srgbClr val="FF0000"/>
                </a:solidFill>
                <a:latin typeface="Times New Roman"/>
                <a:cs typeface="Times New Roman"/>
              </a:rPr>
              <a:t>When DAQ is operating,</a:t>
            </a:r>
            <a:r>
              <a:rPr lang="en" sz="2000" dirty="0">
                <a:solidFill>
                  <a:schemeClr val="tx2"/>
                </a:solidFill>
                <a:latin typeface="Times New Roman"/>
                <a:cs typeface="Times New Roman"/>
              </a:rPr>
              <a:t> </a:t>
            </a:r>
            <a:r>
              <a:rPr lang="en" sz="2000" b="1" dirty="0">
                <a:solidFill>
                  <a:srgbClr val="FF0000"/>
                </a:solidFill>
                <a:latin typeface="Times New Roman"/>
                <a:cs typeface="Times New Roman"/>
              </a:rPr>
              <a:t>additional interference is observed</a:t>
            </a:r>
            <a:r>
              <a:rPr lang="en" sz="2000" dirty="0">
                <a:solidFill>
                  <a:schemeClr val="tx2"/>
                </a:solidFill>
                <a:latin typeface="Times New Roman"/>
                <a:cs typeface="Times New Roman"/>
              </a:rPr>
              <a:t> in the frequency range of 20 kHz ÷ 10 MHz and a set of frequencies from 200 MHz up to 1.3 GHz (in increments of 100 MHz, </a:t>
            </a:r>
            <a:r>
              <a:rPr lang="en" sz="2000" b="1" dirty="0">
                <a:solidFill>
                  <a:srgbClr val="FF0000"/>
                </a:solidFill>
                <a:latin typeface="Times New Roman"/>
                <a:cs typeface="Times New Roman"/>
              </a:rPr>
              <a:t>presumably from the operation of data transmission links from FE cards to the controller</a:t>
            </a:r>
            <a:r>
              <a:rPr lang="en" sz="2000" dirty="0">
                <a:solidFill>
                  <a:schemeClr val="tx2"/>
                </a:solidFill>
                <a:latin typeface="Times New Roman"/>
                <a:cs typeface="Times New Roman"/>
              </a:rPr>
              <a:t>). Interference from DAQ leads to an increase "noise" value up </a:t>
            </a:r>
            <a:r>
              <a:rPr lang="en-US" sz="2000" dirty="0">
                <a:solidFill>
                  <a:schemeClr val="tx2"/>
                </a:solidFill>
                <a:latin typeface="Times New Roman"/>
                <a:cs typeface="Times New Roman"/>
              </a:rPr>
              <a:t>to ENC </a:t>
            </a:r>
            <a:r>
              <a:rPr lang="en" sz="2000" dirty="0">
                <a:solidFill>
                  <a:schemeClr val="tx2"/>
                </a:solidFill>
                <a:latin typeface="Times New Roman"/>
                <a:cs typeface="Times New Roman"/>
              </a:rPr>
              <a:t>= (1.5-2) </a:t>
            </a:r>
            <a:r>
              <a:rPr lang="en-US" sz="2000" dirty="0">
                <a:solidFill>
                  <a:schemeClr val="tx2"/>
                </a:solidFill>
                <a:latin typeface="Times New Roman"/>
                <a:cs typeface="Times New Roman"/>
              </a:rPr>
              <a:t>ADC </a:t>
            </a:r>
            <a:r>
              <a:rPr lang="en" sz="2000" dirty="0">
                <a:solidFill>
                  <a:schemeClr val="tx2"/>
                </a:solidFill>
                <a:latin typeface="Times New Roman"/>
                <a:cs typeface="Times New Roman"/>
              </a:rPr>
              <a:t>and more.</a:t>
            </a:r>
            <a:endParaRPr lang="en-US" sz="2000" dirty="0">
              <a:solidFill>
                <a:schemeClr val="tx2"/>
              </a:solidFill>
              <a:latin typeface="Times New Roman"/>
              <a:cs typeface="Times New Roman"/>
            </a:endParaRPr>
          </a:p>
          <a:p>
            <a:pPr marL="0" indent="0" algn="just">
              <a:spcAft>
                <a:spcPts val="0"/>
              </a:spcAft>
              <a:buNone/>
              <a:defRPr/>
            </a:pPr>
            <a:endParaRPr lang="en-US" sz="1600">
              <a:latin typeface="Times New Roman"/>
              <a:cs typeface="Times New Roman"/>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603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6CF8DCD-96CE-DC4F-F7E4-42E3F143C42C}"/>
              </a:ext>
            </a:extLst>
          </p:cNvPr>
          <p:cNvSpPr>
            <a:spLocks noGrp="1" noChangeArrowheads="1"/>
          </p:cNvSpPr>
          <p:nvPr>
            <p:ph type="title"/>
          </p:nvPr>
        </p:nvSpPr>
        <p:spPr>
          <a:xfrm>
            <a:off x="1181872" y="291766"/>
            <a:ext cx="10515600" cy="917575"/>
          </a:xfrm>
        </p:spPr>
        <p:txBody>
          <a:bodyPr/>
          <a:lstStyle/>
          <a:p>
            <a:pPr algn="ctr" eaLnBrk="1" hangingPunct="1"/>
            <a:r>
              <a:rPr lang="en-CA" altLang="ru-RU" sz="3600" b="1" dirty="0">
                <a:solidFill>
                  <a:schemeClr val="accent5"/>
                </a:solidFill>
                <a:latin typeface="Times New Roman"/>
                <a:cs typeface="Times New Roman"/>
              </a:rPr>
              <a:t>Overall Conclusion Followed </a:t>
            </a:r>
            <a:endParaRPr lang="en-CA" altLang="ru-RU" sz="3600" b="1" dirty="0">
              <a:solidFill>
                <a:schemeClr val="accent5"/>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636588" y="1471613"/>
            <a:ext cx="10899775" cy="4530958"/>
          </a:xfrm>
          <a:solidFill>
            <a:schemeClr val="tx2">
              <a:lumMod val="20000"/>
              <a:lumOff val="80000"/>
            </a:schemeClr>
          </a:solidFill>
        </p:spPr>
        <p:txBody>
          <a:bodyPr vert="horz" wrap="square" lIns="91440" tIns="45720" rIns="91440" bIns="45720" numCol="1" rtlCol="0" anchor="t" anchorCtr="0" compatLnSpc="1">
            <a:prstTxWarp prst="textNoShape">
              <a:avLst/>
            </a:prstTxWarp>
            <a:noAutofit/>
          </a:bodyPr>
          <a:lstStyle/>
          <a:p>
            <a:pPr algn="just">
              <a:defRPr/>
            </a:pPr>
            <a:r>
              <a:rPr lang="en" sz="2000" b="1" dirty="0">
                <a:solidFill>
                  <a:srgbClr val="FF0000"/>
                </a:solidFill>
                <a:latin typeface="Times New Roman"/>
                <a:cs typeface="Times New Roman"/>
              </a:rPr>
              <a:t>A qualitative study of the appearance of additional frequencies (interference)</a:t>
            </a:r>
            <a:r>
              <a:rPr lang="en" sz="2000" dirty="0">
                <a:solidFill>
                  <a:schemeClr val="tx2"/>
                </a:solidFill>
                <a:latin typeface="Times New Roman"/>
                <a:cs typeface="Times New Roman"/>
              </a:rPr>
              <a:t> from the </a:t>
            </a:r>
            <a:r>
              <a:rPr lang="en-US" sz="2000" dirty="0">
                <a:solidFill>
                  <a:schemeClr val="tx2"/>
                </a:solidFill>
                <a:latin typeface="Times New Roman"/>
                <a:cs typeface="Times New Roman"/>
              </a:rPr>
              <a:t>DAQ </a:t>
            </a:r>
            <a:r>
              <a:rPr lang="en" sz="2000" dirty="0">
                <a:solidFill>
                  <a:schemeClr val="tx2"/>
                </a:solidFill>
                <a:latin typeface="Times New Roman"/>
                <a:cs typeface="Times New Roman"/>
              </a:rPr>
              <a:t>will allow us to minimize it influence on the amount of noise in the channel ( </a:t>
            </a:r>
            <a:r>
              <a:rPr lang="en-US" sz="2000" dirty="0">
                <a:solidFill>
                  <a:schemeClr val="tx2"/>
                </a:solidFill>
                <a:latin typeface="Times New Roman"/>
                <a:cs typeface="Times New Roman"/>
              </a:rPr>
              <a:t>ENC </a:t>
            </a:r>
            <a:r>
              <a:rPr lang="en" sz="2000" dirty="0">
                <a:solidFill>
                  <a:schemeClr val="tx2"/>
                </a:solidFill>
                <a:latin typeface="Times New Roman"/>
                <a:cs typeface="Times New Roman"/>
              </a:rPr>
              <a:t>).</a:t>
            </a:r>
          </a:p>
          <a:p>
            <a:pPr marL="0" indent="0" algn="just">
              <a:buNone/>
              <a:defRPr/>
            </a:pPr>
            <a:endParaRPr lang="en" sz="2000" dirty="0">
              <a:solidFill>
                <a:schemeClr val="tx2"/>
              </a:solidFill>
              <a:latin typeface="Times New Roman"/>
              <a:cs typeface="Times New Roman"/>
            </a:endParaRPr>
          </a:p>
          <a:p>
            <a:pPr algn="just">
              <a:defRPr/>
            </a:pPr>
            <a:r>
              <a:rPr lang="en" sz="2000" b="1" dirty="0">
                <a:solidFill>
                  <a:srgbClr val="FF0000"/>
                </a:solidFill>
                <a:latin typeface="Times New Roman"/>
                <a:cs typeface="Times New Roman"/>
              </a:rPr>
              <a:t>Eliminating generation on the power buses using capacitive filters at the outputs of </a:t>
            </a:r>
            <a:r>
              <a:rPr lang="en-US" sz="2000" b="1" dirty="0">
                <a:solidFill>
                  <a:srgbClr val="FF0000"/>
                </a:solidFill>
                <a:latin typeface="Times New Roman"/>
                <a:cs typeface="Times New Roman"/>
              </a:rPr>
              <a:t>the LVN</a:t>
            </a:r>
            <a:r>
              <a:rPr lang="en" sz="2000" b="1" dirty="0">
                <a:solidFill>
                  <a:srgbClr val="FF0000"/>
                </a:solidFill>
                <a:latin typeface="Times New Roman"/>
                <a:cs typeface="Times New Roman"/>
              </a:rPr>
              <a:t>9 power stabilization boards</a:t>
            </a:r>
            <a:r>
              <a:rPr lang="en" sz="2000" dirty="0">
                <a:solidFill>
                  <a:schemeClr val="tx2"/>
                </a:solidFill>
                <a:latin typeface="Times New Roman"/>
                <a:cs typeface="Times New Roman"/>
              </a:rPr>
              <a:t>  made it possible to stabilize the operation of the readout electronics and reduce the noise level of the channels from </a:t>
            </a:r>
            <a:r>
              <a:rPr lang="en-US" sz="2000" dirty="0">
                <a:solidFill>
                  <a:schemeClr val="tx2"/>
                </a:solidFill>
                <a:latin typeface="Times New Roman"/>
                <a:cs typeface="Times New Roman"/>
              </a:rPr>
              <a:t>ENC </a:t>
            </a:r>
            <a:r>
              <a:rPr lang="en" sz="2000" dirty="0">
                <a:solidFill>
                  <a:schemeClr val="tx2"/>
                </a:solidFill>
                <a:latin typeface="Times New Roman"/>
                <a:cs typeface="Times New Roman"/>
              </a:rPr>
              <a:t>= 1.8 </a:t>
            </a:r>
            <a:r>
              <a:rPr lang="en-US" sz="2000" dirty="0">
                <a:solidFill>
                  <a:schemeClr val="tx2"/>
                </a:solidFill>
                <a:latin typeface="Times New Roman"/>
                <a:cs typeface="Times New Roman"/>
              </a:rPr>
              <a:t>ADC </a:t>
            </a:r>
            <a:r>
              <a:rPr lang="en" sz="2000" dirty="0">
                <a:solidFill>
                  <a:schemeClr val="tx2"/>
                </a:solidFill>
                <a:latin typeface="Times New Roman"/>
                <a:cs typeface="Times New Roman"/>
              </a:rPr>
              <a:t>to </a:t>
            </a:r>
            <a:r>
              <a:rPr lang="en-US" sz="2000" dirty="0">
                <a:solidFill>
                  <a:schemeClr val="tx2"/>
                </a:solidFill>
                <a:latin typeface="Times New Roman"/>
                <a:cs typeface="Times New Roman"/>
              </a:rPr>
              <a:t>ENC </a:t>
            </a:r>
            <a:r>
              <a:rPr lang="en" sz="2000" dirty="0">
                <a:solidFill>
                  <a:schemeClr val="tx2"/>
                </a:solidFill>
                <a:latin typeface="Times New Roman"/>
                <a:cs typeface="Times New Roman"/>
              </a:rPr>
              <a:t>= 1.5 </a:t>
            </a:r>
            <a:r>
              <a:rPr lang="en-US" sz="2000" dirty="0">
                <a:solidFill>
                  <a:schemeClr val="tx2"/>
                </a:solidFill>
                <a:latin typeface="Times New Roman"/>
                <a:cs typeface="Times New Roman"/>
              </a:rPr>
              <a:t>ADC</a:t>
            </a:r>
            <a:r>
              <a:rPr lang="en" sz="2000" dirty="0">
                <a:solidFill>
                  <a:schemeClr val="tx2"/>
                </a:solidFill>
                <a:latin typeface="Times New Roman"/>
                <a:cs typeface="Times New Roman"/>
              </a:rPr>
              <a:t>.</a:t>
            </a:r>
          </a:p>
          <a:p>
            <a:pPr marL="0" indent="0" algn="just">
              <a:buNone/>
              <a:defRPr/>
            </a:pPr>
            <a:endParaRPr lang="en" sz="2000" dirty="0">
              <a:solidFill>
                <a:schemeClr val="tx2"/>
              </a:solidFill>
              <a:latin typeface="Times New Roman"/>
              <a:cs typeface="Times New Roman"/>
            </a:endParaRPr>
          </a:p>
          <a:p>
            <a:pPr algn="just">
              <a:defRPr/>
            </a:pPr>
            <a:r>
              <a:rPr lang="en" sz="2000" b="1" dirty="0">
                <a:solidFill>
                  <a:srgbClr val="FF0000"/>
                </a:solidFill>
                <a:latin typeface="Times New Roman"/>
                <a:cs typeface="Times New Roman"/>
              </a:rPr>
              <a:t>Further reduction of noise in the channels </a:t>
            </a:r>
            <a:r>
              <a:rPr lang="en" sz="2000" dirty="0">
                <a:solidFill>
                  <a:schemeClr val="tx2"/>
                </a:solidFill>
                <a:latin typeface="Times New Roman"/>
                <a:cs typeface="Times New Roman"/>
              </a:rPr>
              <a:t>is possible by improving the readout electronics (power buses rated at +3.2V to each </a:t>
            </a:r>
            <a:r>
              <a:rPr lang="en-US" sz="2000" dirty="0">
                <a:solidFill>
                  <a:schemeClr val="tx2"/>
                </a:solidFill>
                <a:latin typeface="Times New Roman"/>
                <a:cs typeface="Times New Roman"/>
              </a:rPr>
              <a:t>FE </a:t>
            </a:r>
            <a:r>
              <a:rPr lang="en" sz="2000" dirty="0">
                <a:solidFill>
                  <a:schemeClr val="tx2"/>
                </a:solidFill>
                <a:latin typeface="Times New Roman"/>
                <a:cs typeface="Times New Roman"/>
              </a:rPr>
              <a:t>card),</a:t>
            </a:r>
            <a:r>
              <a:rPr lang="en" sz="2000" b="1" dirty="0">
                <a:solidFill>
                  <a:srgbClr val="FF0000"/>
                </a:solidFill>
                <a:latin typeface="Times New Roman"/>
                <a:cs typeface="Times New Roman"/>
              </a:rPr>
              <a:t> ground lines in the input flat cables from </a:t>
            </a:r>
            <a:r>
              <a:rPr lang="en-US" sz="2000" b="1" dirty="0">
                <a:solidFill>
                  <a:srgbClr val="FF0000"/>
                </a:solidFill>
                <a:latin typeface="Times New Roman"/>
                <a:cs typeface="Times New Roman"/>
              </a:rPr>
              <a:t>the ROC chamber </a:t>
            </a:r>
            <a:r>
              <a:rPr lang="en" sz="2000" b="1" dirty="0">
                <a:solidFill>
                  <a:srgbClr val="FF0000"/>
                </a:solidFill>
                <a:latin typeface="Times New Roman"/>
                <a:cs typeface="Times New Roman"/>
              </a:rPr>
              <a:t>to </a:t>
            </a:r>
            <a:r>
              <a:rPr lang="en-US" sz="2000" b="1" dirty="0">
                <a:solidFill>
                  <a:srgbClr val="FF0000"/>
                </a:solidFill>
                <a:latin typeface="Times New Roman"/>
                <a:cs typeface="Times New Roman"/>
              </a:rPr>
              <a:t>the FE</a:t>
            </a:r>
            <a:r>
              <a:rPr lang="en" sz="2000" b="1" dirty="0">
                <a:solidFill>
                  <a:srgbClr val="FF0000"/>
                </a:solidFill>
                <a:latin typeface="Times New Roman"/>
                <a:cs typeface="Times New Roman"/>
              </a:rPr>
              <a:t> cards, </a:t>
            </a:r>
            <a:r>
              <a:rPr lang="en" sz="2000" dirty="0">
                <a:solidFill>
                  <a:schemeClr val="tx2"/>
                </a:solidFill>
                <a:latin typeface="Times New Roman"/>
                <a:cs typeface="Times New Roman"/>
              </a:rPr>
              <a:t>and </a:t>
            </a:r>
            <a:r>
              <a:rPr lang="en" sz="2000" dirty="0">
                <a:solidFill>
                  <a:srgbClr val="FF0000"/>
                </a:solidFill>
                <a:latin typeface="Times New Roman"/>
                <a:cs typeface="Times New Roman"/>
              </a:rPr>
              <a:t>e</a:t>
            </a:r>
            <a:r>
              <a:rPr lang="en" sz="2000" b="1" dirty="0">
                <a:solidFill>
                  <a:srgbClr val="FF0000"/>
                </a:solidFill>
                <a:latin typeface="Times New Roman"/>
                <a:cs typeface="Times New Roman"/>
              </a:rPr>
              <a:t>liminating the </a:t>
            </a:r>
            <a:r>
              <a:rPr lang="en-US" sz="2000" b="1" dirty="0">
                <a:solidFill>
                  <a:srgbClr val="FF0000"/>
                </a:solidFill>
                <a:latin typeface="Times New Roman"/>
                <a:cs typeface="Times New Roman"/>
              </a:rPr>
              <a:t>clock signal</a:t>
            </a:r>
            <a:r>
              <a:rPr lang="en" sz="2000" b="1" dirty="0">
                <a:solidFill>
                  <a:srgbClr val="FF0000"/>
                </a:solidFill>
                <a:latin typeface="Times New Roman"/>
                <a:cs typeface="Times New Roman"/>
              </a:rPr>
              <a:t> data transmission links </a:t>
            </a:r>
            <a:r>
              <a:rPr lang="en" sz="2000" dirty="0">
                <a:solidFill>
                  <a:schemeClr val="tx2"/>
                </a:solidFill>
                <a:latin typeface="Times New Roman"/>
                <a:cs typeface="Times New Roman"/>
              </a:rPr>
              <a:t>in the frequency range 100 MHz-1.3 GHz.</a:t>
            </a:r>
          </a:p>
          <a:p>
            <a:pPr marL="0" indent="0" algn="just">
              <a:buNone/>
              <a:defRPr/>
            </a:pPr>
            <a:endParaRPr lang="en" sz="1800">
              <a:latin typeface="Times New Roman"/>
              <a:cs typeface="Times New Roman"/>
            </a:endParaRPr>
          </a:p>
          <a:p>
            <a:pPr marL="0" indent="0" algn="just">
              <a:spcAft>
                <a:spcPts val="0"/>
              </a:spcAft>
              <a:buNone/>
              <a:defRPr/>
            </a:pPr>
            <a:endParaRPr lang="en-US" sz="1600">
              <a:latin typeface="Times New Roman"/>
              <a:cs typeface="Times New Roman"/>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583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3CE81-E5AA-9E42-C607-929FA7A511A0}"/>
              </a:ext>
            </a:extLst>
          </p:cNvPr>
          <p:cNvSpPr>
            <a:spLocks noGrp="1"/>
          </p:cNvSpPr>
          <p:nvPr>
            <p:ph idx="1"/>
          </p:nvPr>
        </p:nvSpPr>
        <p:spPr>
          <a:xfrm>
            <a:off x="636588" y="1471613"/>
            <a:ext cx="10875195" cy="4732962"/>
          </a:xfrm>
          <a:solidFill>
            <a:schemeClr val="bg2">
              <a:lumMod val="90000"/>
            </a:schemeClr>
          </a:solidFill>
        </p:spPr>
        <p:txBody>
          <a:bodyPr vert="horz" wrap="square" lIns="91440" tIns="45720" rIns="91440" bIns="45720" numCol="1" rtlCol="0" anchor="t" anchorCtr="0" compatLnSpc="1">
            <a:prstTxWarp prst="textNoShape">
              <a:avLst/>
            </a:prstTxWarp>
            <a:noAutofit/>
          </a:bodyPr>
          <a:lstStyle/>
          <a:p>
            <a:pPr marL="0" indent="0" algn="just">
              <a:spcAft>
                <a:spcPts val="0"/>
              </a:spcAft>
              <a:buNone/>
              <a:defRPr/>
            </a:pPr>
            <a:r>
              <a:rPr lang="en-US" sz="2000" b="1" i="1" dirty="0">
                <a:solidFill>
                  <a:srgbClr val="0070C0"/>
                </a:solidFill>
                <a:cs typeface="Calibri"/>
              </a:rPr>
              <a:t>CAEN LV power supply: </a:t>
            </a:r>
            <a:endParaRPr lang="en-US" sz="2000">
              <a:solidFill>
                <a:srgbClr val="000000"/>
              </a:solidFill>
              <a:cs typeface="Calibri"/>
            </a:endParaRPr>
          </a:p>
          <a:p>
            <a:pPr marL="0" indent="0" algn="just">
              <a:spcAft>
                <a:spcPts val="0"/>
              </a:spcAft>
              <a:buNone/>
              <a:defRPr/>
            </a:pPr>
            <a:r>
              <a:rPr lang="en-US" sz="2000" b="1" i="1" dirty="0">
                <a:solidFill>
                  <a:srgbClr val="0070C0"/>
                </a:solidFill>
                <a:cs typeface="Calibri"/>
              </a:rPr>
              <a:t>    </a:t>
            </a:r>
            <a:r>
              <a:rPr lang="en-CA" sz="2000" b="1" i="1" dirty="0">
                <a:solidFill>
                  <a:srgbClr val="0070C0"/>
                </a:solidFill>
                <a:cs typeface="Calibri"/>
              </a:rPr>
              <a:t>Main </a:t>
            </a:r>
            <a:r>
              <a:rPr lang="en-CA" sz="2000" b="1" i="1" err="1">
                <a:solidFill>
                  <a:srgbClr val="0070C0"/>
                </a:solidFill>
                <a:cs typeface="Calibri"/>
              </a:rPr>
              <a:t>fre</a:t>
            </a:r>
            <a:r>
              <a:rPr lang="en-US" sz="2000" b="1" i="1" err="1">
                <a:solidFill>
                  <a:srgbClr val="0070C0"/>
                </a:solidFill>
                <a:cs typeface="Calibri"/>
              </a:rPr>
              <a:t>quen</a:t>
            </a:r>
            <a:r>
              <a:rPr lang="ru-RU" sz="2000" b="1" i="1" dirty="0">
                <a:solidFill>
                  <a:srgbClr val="0070C0"/>
                </a:solidFill>
                <a:cs typeface="Calibri"/>
              </a:rPr>
              <a:t>с</a:t>
            </a:r>
            <a:r>
              <a:rPr lang="en-US" sz="2000" b="1" i="1" dirty="0">
                <a:solidFill>
                  <a:srgbClr val="0070C0"/>
                </a:solidFill>
                <a:cs typeface="Calibri"/>
              </a:rPr>
              <a:t>y</a:t>
            </a:r>
            <a:r>
              <a:rPr lang="ru-RU" sz="2000" b="1" i="1" dirty="0">
                <a:solidFill>
                  <a:srgbClr val="0070C0"/>
                </a:solidFill>
                <a:cs typeface="Calibri"/>
              </a:rPr>
              <a:t>: </a:t>
            </a:r>
            <a:r>
              <a:rPr lang="en-CA" sz="2000" b="1" i="1" dirty="0">
                <a:solidFill>
                  <a:srgbClr val="FF0000"/>
                </a:solidFill>
                <a:cs typeface="Calibri"/>
              </a:rPr>
              <a:t>F1=320 kHz</a:t>
            </a:r>
            <a:endParaRPr lang="en-US" sz="2000">
              <a:solidFill>
                <a:srgbClr val="000000"/>
              </a:solidFill>
              <a:cs typeface="Calibri"/>
            </a:endParaRPr>
          </a:p>
          <a:p>
            <a:pPr marL="0" indent="0" algn="just">
              <a:spcAft>
                <a:spcPts val="0"/>
              </a:spcAft>
              <a:buNone/>
              <a:defRPr/>
            </a:pPr>
            <a:endParaRPr lang="en-CA" sz="2000" b="1" i="1" dirty="0">
              <a:solidFill>
                <a:srgbClr val="FF0000"/>
              </a:solidFill>
              <a:cs typeface="Calibri"/>
            </a:endParaRPr>
          </a:p>
          <a:p>
            <a:pPr marL="0" indent="0" algn="just">
              <a:spcAft>
                <a:spcPts val="0"/>
              </a:spcAft>
              <a:buNone/>
              <a:defRPr/>
            </a:pPr>
            <a:r>
              <a:rPr lang="en-US" sz="2000" b="1" i="1" dirty="0">
                <a:solidFill>
                  <a:srgbClr val="0070C0"/>
                </a:solidFill>
                <a:cs typeface="Calibri"/>
              </a:rPr>
              <a:t>Computer:</a:t>
            </a:r>
            <a:endParaRPr lang="en-US" sz="2000">
              <a:solidFill>
                <a:srgbClr val="000000"/>
              </a:solidFill>
              <a:cs typeface="Calibri"/>
            </a:endParaRPr>
          </a:p>
          <a:p>
            <a:pPr marL="0" indent="0" algn="just">
              <a:spcAft>
                <a:spcPts val="0"/>
              </a:spcAft>
              <a:buNone/>
              <a:defRPr/>
            </a:pPr>
            <a:r>
              <a:rPr lang="en-CA" sz="2000" b="1" i="1" dirty="0">
                <a:solidFill>
                  <a:srgbClr val="0070C0"/>
                </a:solidFill>
                <a:cs typeface="Calibri"/>
              </a:rPr>
              <a:t>    Main </a:t>
            </a:r>
            <a:r>
              <a:rPr lang="en-CA" sz="2000" b="1" i="1" err="1">
                <a:solidFill>
                  <a:srgbClr val="0070C0"/>
                </a:solidFill>
                <a:cs typeface="Calibri"/>
              </a:rPr>
              <a:t>fre</a:t>
            </a:r>
            <a:r>
              <a:rPr lang="en-US" sz="2000" b="1" i="1" err="1">
                <a:solidFill>
                  <a:srgbClr val="0070C0"/>
                </a:solidFill>
                <a:cs typeface="Calibri"/>
              </a:rPr>
              <a:t>quencies</a:t>
            </a:r>
            <a:r>
              <a:rPr lang="ru-RU" sz="2000" b="1" i="1" dirty="0">
                <a:solidFill>
                  <a:srgbClr val="0070C0"/>
                </a:solidFill>
                <a:cs typeface="Calibri"/>
              </a:rPr>
              <a:t>: </a:t>
            </a:r>
            <a:r>
              <a:rPr lang="en-CA" sz="2000" b="1" i="1" dirty="0">
                <a:solidFill>
                  <a:srgbClr val="FF0000"/>
                </a:solidFill>
                <a:cs typeface="Calibri"/>
              </a:rPr>
              <a:t>F2=23 MHz </a:t>
            </a:r>
            <a:r>
              <a:rPr lang="en-CA" sz="2000" b="1" i="1" dirty="0">
                <a:solidFill>
                  <a:srgbClr val="0070C0"/>
                </a:solidFill>
                <a:cs typeface="Calibri"/>
              </a:rPr>
              <a:t>+ </a:t>
            </a:r>
            <a:r>
              <a:rPr lang="en-US" sz="2000" b="1" i="1" dirty="0">
                <a:solidFill>
                  <a:srgbClr val="0070C0"/>
                </a:solidFill>
                <a:cs typeface="Calibri"/>
              </a:rPr>
              <a:t>harmonics - </a:t>
            </a:r>
            <a:r>
              <a:rPr lang="en-CA" sz="2000" b="1" i="1" dirty="0">
                <a:solidFill>
                  <a:srgbClr val="FF0000"/>
                </a:solidFill>
                <a:cs typeface="Calibri"/>
              </a:rPr>
              <a:t>66 MHz and 100 MHz</a:t>
            </a:r>
            <a:r>
              <a:rPr lang="en-CA" sz="2000" b="1" i="1" dirty="0">
                <a:solidFill>
                  <a:srgbClr val="0070C0"/>
                </a:solidFill>
                <a:cs typeface="Calibri"/>
              </a:rPr>
              <a:t> and </a:t>
            </a:r>
            <a:endParaRPr lang="en-US" sz="2000">
              <a:solidFill>
                <a:srgbClr val="000000"/>
              </a:solidFill>
              <a:cs typeface="Calibri"/>
            </a:endParaRPr>
          </a:p>
          <a:p>
            <a:pPr marL="0" indent="0" algn="just">
              <a:spcAft>
                <a:spcPts val="0"/>
              </a:spcAft>
              <a:buNone/>
              <a:defRPr/>
            </a:pPr>
            <a:r>
              <a:rPr lang="en-CA" sz="2000" b="1" i="1" dirty="0">
                <a:solidFill>
                  <a:srgbClr val="FF0000"/>
                </a:solidFill>
                <a:cs typeface="Calibri"/>
              </a:rPr>
              <a:t>      F3=154 MHz  </a:t>
            </a:r>
            <a:r>
              <a:rPr lang="en-CA" sz="2000" b="1" i="1" dirty="0">
                <a:solidFill>
                  <a:srgbClr val="0070C0"/>
                </a:solidFill>
                <a:cs typeface="Calibri"/>
              </a:rPr>
              <a:t>+ </a:t>
            </a:r>
            <a:r>
              <a:rPr lang="en-US" sz="2000" b="1" i="1" dirty="0">
                <a:solidFill>
                  <a:srgbClr val="0070C0"/>
                </a:solidFill>
                <a:cs typeface="Calibri"/>
              </a:rPr>
              <a:t>harmonics – </a:t>
            </a:r>
            <a:r>
              <a:rPr lang="en-US" sz="2000" b="1" i="1" dirty="0">
                <a:solidFill>
                  <a:srgbClr val="FF0000"/>
                </a:solidFill>
                <a:cs typeface="Calibri"/>
              </a:rPr>
              <a:t>466 MHz, 622 MHz, 778 MHz, 934 MHz</a:t>
            </a:r>
            <a:r>
              <a:rPr lang="en-US" sz="2000" b="1" i="1" dirty="0">
                <a:solidFill>
                  <a:srgbClr val="0070C0"/>
                </a:solidFill>
                <a:cs typeface="Calibri"/>
              </a:rPr>
              <a:t> </a:t>
            </a:r>
            <a:endParaRPr lang="en-CA" sz="2000">
              <a:solidFill>
                <a:srgbClr val="000000"/>
              </a:solidFill>
              <a:cs typeface="Calibri"/>
            </a:endParaRPr>
          </a:p>
          <a:p>
            <a:pPr marL="0" indent="0" algn="just">
              <a:spcAft>
                <a:spcPts val="0"/>
              </a:spcAft>
              <a:buNone/>
              <a:defRPr/>
            </a:pPr>
            <a:endParaRPr lang="en-CA" sz="2000" b="1" dirty="0">
              <a:solidFill>
                <a:srgbClr val="0070C0"/>
              </a:solidFill>
              <a:cs typeface="Calibri"/>
            </a:endParaRPr>
          </a:p>
          <a:p>
            <a:pPr marL="0" indent="0" algn="just">
              <a:spcAft>
                <a:spcPts val="0"/>
              </a:spcAft>
              <a:buNone/>
              <a:defRPr/>
            </a:pPr>
            <a:r>
              <a:rPr lang="en-CA" sz="2000" b="1" dirty="0">
                <a:solidFill>
                  <a:srgbClr val="0070C0"/>
                </a:solidFill>
              </a:rPr>
              <a:t>TPC DAQ </a:t>
            </a:r>
            <a:r>
              <a:rPr lang="en-US" sz="2000" b="1" dirty="0">
                <a:solidFill>
                  <a:srgbClr val="0070C0"/>
                </a:solidFill>
              </a:rPr>
              <a:t>harmonics:</a:t>
            </a:r>
            <a:endParaRPr lang="en-US" sz="2000">
              <a:cs typeface="Calibri"/>
            </a:endParaRPr>
          </a:p>
          <a:p>
            <a:pPr marL="0" indent="0" algn="just" eaLnBrk="1" fontAlgn="auto" hangingPunct="1">
              <a:spcAft>
                <a:spcPts val="0"/>
              </a:spcAft>
              <a:buNone/>
              <a:defRPr/>
            </a:pPr>
            <a:r>
              <a:rPr lang="en-CA" sz="2000" b="1" dirty="0">
                <a:solidFill>
                  <a:srgbClr val="0070C0"/>
                </a:solidFill>
              </a:rPr>
              <a:t>       </a:t>
            </a:r>
            <a:r>
              <a:rPr lang="en-US" sz="2000" b="1" dirty="0">
                <a:solidFill>
                  <a:srgbClr val="0070C0"/>
                </a:solidFill>
              </a:rPr>
              <a:t>from </a:t>
            </a:r>
            <a:r>
              <a:rPr lang="en-US" sz="2000" b="1" dirty="0">
                <a:solidFill>
                  <a:srgbClr val="FF0000"/>
                </a:solidFill>
              </a:rPr>
              <a:t>20 kHz up to 6 MHz</a:t>
            </a:r>
            <a:r>
              <a:rPr lang="en-US" sz="2000" b="1" dirty="0">
                <a:solidFill>
                  <a:srgbClr val="0070C0"/>
                </a:solidFill>
              </a:rPr>
              <a:t> + </a:t>
            </a:r>
            <a:r>
              <a:rPr lang="en-US" sz="2000" b="1" dirty="0">
                <a:solidFill>
                  <a:srgbClr val="FF0000"/>
                </a:solidFill>
              </a:rPr>
              <a:t>8.3 MHz </a:t>
            </a:r>
            <a:r>
              <a:rPr lang="en-US" sz="2000" b="1" dirty="0">
                <a:solidFill>
                  <a:srgbClr val="0070C0"/>
                </a:solidFill>
              </a:rPr>
              <a:t>and from </a:t>
            </a:r>
            <a:r>
              <a:rPr lang="en-US" sz="2000" b="1" dirty="0">
                <a:solidFill>
                  <a:srgbClr val="FF0000"/>
                </a:solidFill>
              </a:rPr>
              <a:t>300 MHz up to 2 GHz </a:t>
            </a:r>
            <a:r>
              <a:rPr lang="en-US" sz="2000" b="1" dirty="0">
                <a:solidFill>
                  <a:srgbClr val="0070C0"/>
                </a:solidFill>
              </a:rPr>
              <a:t>(with step 100 MHz)</a:t>
            </a:r>
            <a:endParaRPr lang="en-US" sz="2000" b="1">
              <a:solidFill>
                <a:srgbClr val="0070C0"/>
              </a:solidFill>
              <a:cs typeface="Calibri"/>
            </a:endParaRPr>
          </a:p>
          <a:p>
            <a:pPr marL="0" indent="0" algn="just">
              <a:spcAft>
                <a:spcPts val="0"/>
              </a:spcAft>
              <a:buNone/>
              <a:defRPr/>
            </a:pPr>
            <a:endParaRPr lang="en-US" sz="2000" b="1" dirty="0">
              <a:solidFill>
                <a:srgbClr val="0070C0"/>
              </a:solidFill>
            </a:endParaRPr>
          </a:p>
          <a:p>
            <a:pPr marL="0" indent="0" algn="ctr">
              <a:spcAft>
                <a:spcPts val="0"/>
              </a:spcAft>
              <a:buNone/>
              <a:defRPr/>
            </a:pPr>
            <a:r>
              <a:rPr lang="en-CA" sz="3600" b="1" i="1" dirty="0">
                <a:solidFill>
                  <a:srgbClr val="FF0000"/>
                </a:solidFill>
              </a:rPr>
              <a:t>Additional Study Needed</a:t>
            </a:r>
            <a:r>
              <a:rPr lang="ru-RU" sz="3600" b="1" i="1" dirty="0">
                <a:solidFill>
                  <a:srgbClr val="FF0000"/>
                </a:solidFill>
              </a:rPr>
              <a:t>…</a:t>
            </a:r>
            <a:endParaRPr lang="en-CA" sz="3600" b="1" i="1" dirty="0">
              <a:solidFill>
                <a:srgbClr val="FF0000"/>
              </a:solidFill>
              <a:cs typeface="Calibri" panose="020F0502020204030204"/>
            </a:endParaRPr>
          </a:p>
        </p:txBody>
      </p:sp>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a:lnSpc>
                <a:spcPts val="3888"/>
              </a:lnSpc>
              <a:spcBef>
                <a:spcPts val="588"/>
              </a:spcBef>
            </a:pPr>
            <a:r>
              <a:rPr lang="en-CA" sz="3600" b="1" dirty="0">
                <a:solidFill>
                  <a:schemeClr val="accent5"/>
                </a:solidFill>
                <a:latin typeface="Times New Roman"/>
                <a:ea typeface="+mj-lt"/>
                <a:cs typeface="Times New Roman"/>
              </a:rPr>
              <a:t>Overall Conclusion </a:t>
            </a:r>
            <a:r>
              <a:rPr lang="en-CA" sz="3600" b="1" dirty="0">
                <a:solidFill>
                  <a:schemeClr val="accent5"/>
                </a:solidFill>
                <a:latin typeface="Times New Roman"/>
                <a:ea typeface="Calibri"/>
                <a:cs typeface="Times New Roman"/>
              </a:rPr>
              <a:t>Followed </a:t>
            </a:r>
            <a:endParaRPr lang="en-US" dirty="0">
              <a:solidFill>
                <a:schemeClr val="accent5"/>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a:extLst>
              <a:ext uri="{FF2B5EF4-FFF2-40B4-BE49-F238E27FC236}">
                <a16:creationId xmlns:a16="http://schemas.microsoft.com/office/drawing/2014/main" id="{6C487826-753D-AC3B-5133-3BBCE6C60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954" y="4647443"/>
            <a:ext cx="5546524"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4">
            <a:extLst>
              <a:ext uri="{FF2B5EF4-FFF2-40B4-BE49-F238E27FC236}">
                <a16:creationId xmlns:a16="http://schemas.microsoft.com/office/drawing/2014/main" id="{60D1F4AF-0026-775E-3CD7-5C7E40078FDC}"/>
              </a:ext>
            </a:extLst>
          </p:cNvPr>
          <p:cNvSpPr txBox="1">
            <a:spLocks noChangeArrowheads="1"/>
          </p:cNvSpPr>
          <p:nvPr/>
        </p:nvSpPr>
        <p:spPr bwMode="auto">
          <a:xfrm>
            <a:off x="275867" y="1712947"/>
            <a:ext cx="7056604" cy="238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2400" dirty="0">
                <a:latin typeface="Calibri"/>
                <a:cs typeface="Calibri"/>
              </a:rPr>
              <a:t>I am appreciative of everyone's assistance and cooperation with this Work. </a:t>
            </a:r>
            <a:endParaRPr lang="en-US" dirty="0">
              <a:latin typeface="Calibri"/>
            </a:endParaRPr>
          </a:p>
          <a:p>
            <a:pPr algn="just">
              <a:buNone/>
            </a:pPr>
            <a:endParaRPr lang="en-US"/>
          </a:p>
          <a:p>
            <a:pPr algn="just">
              <a:lnSpc>
                <a:spcPct val="100000"/>
              </a:lnSpc>
              <a:spcBef>
                <a:spcPct val="0"/>
              </a:spcBef>
              <a:buNone/>
            </a:pPr>
            <a:r>
              <a:rPr lang="en-US" sz="2400" dirty="0">
                <a:latin typeface="Calibri"/>
                <a:cs typeface="Calibri"/>
              </a:rPr>
              <a:t>I want to express my sincere gratitude to Dr. Sergey Movchan for all of his assistance and guidance in helping us to finish our research project and poster. </a:t>
            </a:r>
            <a:endParaRPr lang="en-US" dirty="0">
              <a:latin typeface="Calibri"/>
            </a:endParaRPr>
          </a:p>
        </p:txBody>
      </p:sp>
      <p:sp>
        <p:nvSpPr>
          <p:cNvPr id="53255" name="TextBox 8">
            <a:extLst>
              <a:ext uri="{FF2B5EF4-FFF2-40B4-BE49-F238E27FC236}">
                <a16:creationId xmlns:a16="http://schemas.microsoft.com/office/drawing/2014/main" id="{E6762275-EC91-76EB-AB0E-7FFB10294191}"/>
              </a:ext>
            </a:extLst>
          </p:cNvPr>
          <p:cNvSpPr txBox="1">
            <a:spLocks noChangeArrowheads="1"/>
          </p:cNvSpPr>
          <p:nvPr/>
        </p:nvSpPr>
        <p:spPr bwMode="auto">
          <a:xfrm>
            <a:off x="4054475" y="611393"/>
            <a:ext cx="43950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4000" b="1" dirty="0">
                <a:solidFill>
                  <a:schemeClr val="accent1"/>
                </a:solidFill>
                <a:latin typeface="Calibri"/>
                <a:cs typeface="Calibri"/>
              </a:rPr>
              <a:t>Acknowledgement</a:t>
            </a:r>
            <a:endParaRPr lang="ru-RU" altLang="ru-RU" sz="4000" b="1" dirty="0">
              <a:solidFill>
                <a:schemeClr val="accent1"/>
              </a:solidFill>
              <a:latin typeface="Calibri"/>
              <a:cs typeface="Calibri"/>
            </a:endParaRPr>
          </a:p>
        </p:txBody>
      </p:sp>
      <p:pic>
        <p:nvPicPr>
          <p:cNvPr id="7" name="Picture 6" descr="A heart in a hands&#10;&#10;Description automatically generated">
            <a:extLst>
              <a:ext uri="{FF2B5EF4-FFF2-40B4-BE49-F238E27FC236}">
                <a16:creationId xmlns:a16="http://schemas.microsoft.com/office/drawing/2014/main" id="{C68EDF18-2AE8-962A-8484-1815ADBE939A}"/>
              </a:ext>
            </a:extLst>
          </p:cNvPr>
          <p:cNvPicPr>
            <a:picLocks noChangeAspect="1"/>
          </p:cNvPicPr>
          <p:nvPr/>
        </p:nvPicPr>
        <p:blipFill rotWithShape="1">
          <a:blip r:embed="rId4"/>
          <a:srcRect t="13992" b="-340"/>
          <a:stretch/>
        </p:blipFill>
        <p:spPr>
          <a:xfrm>
            <a:off x="7773711" y="1549866"/>
            <a:ext cx="4201662" cy="2875364"/>
          </a:xfrm>
          <a:prstGeom prst="rect">
            <a:avLst/>
          </a:prstGeom>
        </p:spPr>
      </p:pic>
    </p:spTree>
    <p:extLst>
      <p:ext uri="{BB962C8B-B14F-4D97-AF65-F5344CB8AC3E}">
        <p14:creationId xmlns:p14="http://schemas.microsoft.com/office/powerpoint/2010/main" val="1826938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Текст 1">
            <a:extLst>
              <a:ext uri="{FF2B5EF4-FFF2-40B4-BE49-F238E27FC236}">
                <a16:creationId xmlns:a16="http://schemas.microsoft.com/office/drawing/2014/main" id="{2F5F36A7-4231-2AE7-77E9-36612CB79D60}"/>
              </a:ext>
            </a:extLst>
          </p:cNvPr>
          <p:cNvSpPr>
            <a:spLocks noGrp="1" noChangeArrowheads="1"/>
          </p:cNvSpPr>
          <p:nvPr>
            <p:ph type="body" sz="quarter" idx="11"/>
          </p:nvPr>
        </p:nvSpPr>
        <p:spPr>
          <a:xfrm>
            <a:off x="420688" y="1882775"/>
            <a:ext cx="7024687" cy="1697038"/>
          </a:xfrm>
        </p:spPr>
        <p:txBody>
          <a:bodyPr/>
          <a:lstStyle/>
          <a:p>
            <a:pPr eaLnBrk="1" hangingPunct="1">
              <a:lnSpc>
                <a:spcPts val="5038"/>
              </a:lnSpc>
            </a:pPr>
            <a:r>
              <a:rPr lang="en-US" altLang="ru-RU" sz="4400">
                <a:solidFill>
                  <a:srgbClr val="0070C0"/>
                </a:solidFill>
                <a:latin typeface="Arial" panose="020B0604020202020204" pitchFamily="34" charset="0"/>
                <a:cs typeface="Arial" panose="020B0604020202020204" pitchFamily="34" charset="0"/>
              </a:rPr>
              <a:t>Thanks</a:t>
            </a:r>
            <a:r>
              <a:rPr lang="ru-RU" altLang="ru-RU" sz="4400">
                <a:solidFill>
                  <a:srgbClr val="0070C0"/>
                </a:solidFill>
                <a:latin typeface="Arial" panose="020B0604020202020204" pitchFamily="34" charset="0"/>
                <a:cs typeface="Arial" panose="020B0604020202020204" pitchFamily="34" charset="0"/>
              </a:rPr>
              <a:t> </a:t>
            </a:r>
            <a:r>
              <a:rPr lang="en-GB" altLang="ru-RU" sz="4400">
                <a:solidFill>
                  <a:srgbClr val="0070C0"/>
                </a:solidFill>
                <a:latin typeface="Arial" panose="020B0604020202020204" pitchFamily="34" charset="0"/>
                <a:cs typeface="Arial" panose="020B0604020202020204" pitchFamily="34" charset="0"/>
              </a:rPr>
              <a:t> </a:t>
            </a:r>
            <a:r>
              <a:rPr lang="en-US" altLang="ru-RU" sz="4400">
                <a:solidFill>
                  <a:srgbClr val="0070C0"/>
                </a:solidFill>
                <a:latin typeface="Arial" panose="020B0604020202020204" pitchFamily="34" charset="0"/>
                <a:cs typeface="Arial" panose="020B0604020202020204" pitchFamily="34" charset="0"/>
              </a:rPr>
              <a:t>for your Attention</a:t>
            </a:r>
            <a:endParaRPr lang="ru-RU" altLang="ru-RU" sz="4400">
              <a:solidFill>
                <a:srgbClr val="0070C0"/>
              </a:solidFill>
              <a:latin typeface="Arial" panose="020B0604020202020204" pitchFamily="34" charset="0"/>
              <a:cs typeface="Arial" panose="020B0604020202020204" pitchFamily="34" charset="0"/>
            </a:endParaRPr>
          </a:p>
        </p:txBody>
      </p:sp>
      <p:sp>
        <p:nvSpPr>
          <p:cNvPr id="3" name="Текст 2">
            <a:extLst>
              <a:ext uri="{FF2B5EF4-FFF2-40B4-BE49-F238E27FC236}">
                <a16:creationId xmlns:a16="http://schemas.microsoft.com/office/drawing/2014/main" id="{942CCC7A-1A72-77D2-1428-B1EAC380C7F5}"/>
              </a:ext>
            </a:extLst>
          </p:cNvPr>
          <p:cNvSpPr>
            <a:spLocks noGrp="1"/>
          </p:cNvSpPr>
          <p:nvPr>
            <p:ph type="body" sz="quarter" idx="12"/>
          </p:nvPr>
        </p:nvSpPr>
        <p:spPr>
          <a:xfrm>
            <a:off x="733120" y="5978525"/>
            <a:ext cx="6481762" cy="304800"/>
          </a:xfrm>
        </p:spPr>
        <p:txBody>
          <a:bodyPr rtlCol="0">
            <a:normAutofit/>
          </a:bodyPr>
          <a:lstStyle/>
          <a:p>
            <a:pPr eaLnBrk="1" fontAlgn="auto" hangingPunct="1">
              <a:spcAft>
                <a:spcPts val="0"/>
              </a:spcAft>
              <a:defRPr/>
            </a:pPr>
            <a:r>
              <a:rPr lang="en-US" sz="1350">
                <a:solidFill>
                  <a:srgbClr val="0070C0"/>
                </a:solidFill>
                <a:latin typeface="Arial"/>
                <a:cs typeface="Arial"/>
              </a:rPr>
              <a:t>27.06.2024</a:t>
            </a:r>
            <a:endParaRPr lang="ru-RU">
              <a:solidFill>
                <a:srgbClr val="0070C0"/>
              </a:solidFill>
            </a:endParaRPr>
          </a:p>
        </p:txBody>
      </p:sp>
      <p:sp>
        <p:nvSpPr>
          <p:cNvPr id="4" name="Текст 3">
            <a:extLst>
              <a:ext uri="{FF2B5EF4-FFF2-40B4-BE49-F238E27FC236}">
                <a16:creationId xmlns:a16="http://schemas.microsoft.com/office/drawing/2014/main" id="{09B1C5BC-00FD-A5C6-F617-41BB973B7AE3}"/>
              </a:ext>
            </a:extLst>
          </p:cNvPr>
          <p:cNvSpPr>
            <a:spLocks noGrp="1"/>
          </p:cNvSpPr>
          <p:nvPr>
            <p:ph type="body" sz="quarter" idx="13"/>
          </p:nvPr>
        </p:nvSpPr>
        <p:spPr>
          <a:xfrm>
            <a:off x="719138" y="4713288"/>
            <a:ext cx="6481762" cy="1260475"/>
          </a:xfrm>
        </p:spPr>
        <p:txBody>
          <a:bodyPr rtlCol="0">
            <a:normAutofit/>
          </a:bodyPr>
          <a:lstStyle/>
          <a:p>
            <a:pPr eaLnBrk="1" fontAlgn="auto" hangingPunct="1">
              <a:spcAft>
                <a:spcPts val="0"/>
              </a:spcAft>
              <a:defRPr/>
            </a:pPr>
            <a:r>
              <a:rPr lang="en-US" sz="1450">
                <a:solidFill>
                  <a:schemeClr val="accent5"/>
                </a:solidFill>
                <a:latin typeface="Arial"/>
                <a:ea typeface="Arial" charset="0"/>
                <a:cs typeface="Arial"/>
              </a:rPr>
              <a:t>Tel</a:t>
            </a:r>
            <a:r>
              <a:rPr lang="ru-RU" sz="1450">
                <a:solidFill>
                  <a:schemeClr val="accent5"/>
                </a:solidFill>
                <a:latin typeface="Arial"/>
                <a:ea typeface="Arial" charset="0"/>
                <a:cs typeface="Arial"/>
              </a:rPr>
              <a:t>.: +7 (</a:t>
            </a:r>
            <a:r>
              <a:rPr lang="en-GB" sz="1450">
                <a:solidFill>
                  <a:schemeClr val="accent5"/>
                </a:solidFill>
                <a:latin typeface="Arial"/>
                <a:ea typeface="Arial" charset="0"/>
                <a:cs typeface="Arial"/>
              </a:rPr>
              <a:t>923</a:t>
            </a:r>
            <a:r>
              <a:rPr lang="ru-RU" sz="1450">
                <a:solidFill>
                  <a:schemeClr val="accent5"/>
                </a:solidFill>
                <a:latin typeface="Arial"/>
                <a:ea typeface="Arial" charset="0"/>
                <a:cs typeface="Arial"/>
              </a:rPr>
              <a:t>) </a:t>
            </a:r>
            <a:r>
              <a:rPr lang="en-GB" sz="1450">
                <a:solidFill>
                  <a:schemeClr val="accent5"/>
                </a:solidFill>
                <a:latin typeface="Arial"/>
                <a:ea typeface="Arial" charset="0"/>
                <a:cs typeface="Arial"/>
              </a:rPr>
              <a:t>40 80 895 </a:t>
            </a:r>
            <a:endParaRPr lang="ru-RU" sz="1450">
              <a:solidFill>
                <a:schemeClr val="accent5"/>
              </a:solidFill>
              <a:latin typeface="Arial" charset="0"/>
              <a:ea typeface="Arial" charset="0"/>
              <a:cs typeface="Arial" charset="0"/>
            </a:endParaRPr>
          </a:p>
          <a:p>
            <a:pPr eaLnBrk="1" fontAlgn="auto" hangingPunct="1">
              <a:spcAft>
                <a:spcPts val="0"/>
              </a:spcAft>
              <a:defRPr/>
            </a:pPr>
            <a:r>
              <a:rPr lang="ru-RU" sz="1450">
                <a:solidFill>
                  <a:schemeClr val="accent5"/>
                </a:solidFill>
                <a:latin typeface="Arial"/>
                <a:ea typeface="Arial" charset="0"/>
                <a:cs typeface="Arial"/>
              </a:rPr>
              <a:t>E-mail: </a:t>
            </a:r>
            <a:r>
              <a:rPr lang="en-GB" sz="1450">
                <a:solidFill>
                  <a:schemeClr val="accent5"/>
                </a:solidFill>
                <a:latin typeface="Arial"/>
                <a:ea typeface="Arial" charset="0"/>
                <a:cs typeface="Arial"/>
                <a:hlinkClick r:id="rId2">
                  <a:extLst>
                    <a:ext uri="{A12FA001-AC4F-418D-AE19-62706E023703}">
                      <ahyp:hlinkClr xmlns:ahyp="http://schemas.microsoft.com/office/drawing/2018/hyperlinkcolor" val="tx"/>
                    </a:ext>
                  </a:extLst>
                </a:hlinkClick>
              </a:rPr>
              <a:t>youmnasami24</a:t>
            </a:r>
            <a:r>
              <a:rPr lang="ru-RU" sz="1450">
                <a:solidFill>
                  <a:schemeClr val="accent5"/>
                </a:solidFill>
                <a:latin typeface="Arial"/>
                <a:ea typeface="Arial" charset="0"/>
                <a:cs typeface="Arial"/>
                <a:hlinkClick r:id="rId2">
                  <a:extLst>
                    <a:ext uri="{A12FA001-AC4F-418D-AE19-62706E023703}">
                      <ahyp:hlinkClr xmlns:ahyp="http://schemas.microsoft.com/office/drawing/2018/hyperlinkcolor" val="tx"/>
                    </a:ext>
                  </a:extLst>
                </a:hlinkClick>
              </a:rPr>
              <a:t>@</a:t>
            </a:r>
            <a:r>
              <a:rPr lang="en-US" sz="1450">
                <a:solidFill>
                  <a:schemeClr val="accent5"/>
                </a:solidFill>
                <a:latin typeface="Arial"/>
                <a:ea typeface="Arial" charset="0"/>
                <a:cs typeface="Arial"/>
                <a:hlinkClick r:id="rId2">
                  <a:extLst>
                    <a:ext uri="{A12FA001-AC4F-418D-AE19-62706E023703}">
                      <ahyp:hlinkClr xmlns:ahyp="http://schemas.microsoft.com/office/drawing/2018/hyperlinkcolor" val="tx"/>
                    </a:ext>
                  </a:extLst>
                </a:hlinkClick>
              </a:rPr>
              <a:t>gmail.com</a:t>
            </a:r>
            <a:r>
              <a:rPr lang="en-US" sz="1450">
                <a:solidFill>
                  <a:schemeClr val="accent5"/>
                </a:solidFill>
                <a:latin typeface="Arial"/>
                <a:ea typeface="Arial" charset="0"/>
                <a:cs typeface="Arial"/>
              </a:rPr>
              <a:t>, </a:t>
            </a:r>
            <a:r>
              <a:rPr lang="en-US" sz="1450">
                <a:solidFill>
                  <a:schemeClr val="accent5"/>
                </a:solidFill>
                <a:latin typeface="Arial"/>
                <a:ea typeface="Arial" charset="0"/>
                <a:cs typeface="Arial"/>
                <a:hlinkClick r:id="rId3">
                  <a:extLst>
                    <a:ext uri="{A12FA001-AC4F-418D-AE19-62706E023703}">
                      <ahyp:hlinkClr xmlns:ahyp="http://schemas.microsoft.com/office/drawing/2018/hyperlinkcolor" val="tx"/>
                    </a:ext>
                  </a:extLst>
                </a:hlinkClick>
              </a:rPr>
              <a:t>Ghoneim@jinr.ru</a:t>
            </a:r>
            <a:r>
              <a:rPr lang="en-US" sz="1450">
                <a:solidFill>
                  <a:schemeClr val="accent5"/>
                </a:solidFill>
                <a:latin typeface="Arial"/>
                <a:ea typeface="Arial" charset="0"/>
                <a:cs typeface="Arial"/>
              </a:rPr>
              <a:t> </a:t>
            </a:r>
            <a:endParaRPr lang="ru-RU">
              <a:latin typeface="Arial" charset="0"/>
              <a:ea typeface="Arial" charset="0"/>
              <a:cs typeface="Arial" charset="0"/>
            </a:endParaRPr>
          </a:p>
        </p:txBody>
      </p:sp>
      <p:sp>
        <p:nvSpPr>
          <p:cNvPr id="5" name="Текст 4">
            <a:extLst>
              <a:ext uri="{FF2B5EF4-FFF2-40B4-BE49-F238E27FC236}">
                <a16:creationId xmlns:a16="http://schemas.microsoft.com/office/drawing/2014/main" id="{16F9513A-3A77-D0FC-C32E-7408E80C7509}"/>
              </a:ext>
            </a:extLst>
          </p:cNvPr>
          <p:cNvSpPr>
            <a:spLocks noGrp="1"/>
          </p:cNvSpPr>
          <p:nvPr>
            <p:ph type="body" sz="quarter" idx="14"/>
          </p:nvPr>
        </p:nvSpPr>
        <p:spPr>
          <a:xfrm>
            <a:off x="695325" y="3797300"/>
            <a:ext cx="6475413" cy="304800"/>
          </a:xfrm>
        </p:spPr>
        <p:txBody>
          <a:bodyPr rtlCol="0">
            <a:normAutofit/>
          </a:bodyPr>
          <a:lstStyle/>
          <a:p>
            <a:pPr eaLnBrk="1" fontAlgn="auto" hangingPunct="1">
              <a:spcAft>
                <a:spcPts val="0"/>
              </a:spcAft>
              <a:defRPr/>
            </a:pPr>
            <a:r>
              <a:rPr lang="en-US">
                <a:solidFill>
                  <a:srgbClr val="0070C0"/>
                </a:solidFill>
              </a:rPr>
              <a:t>Full Name</a:t>
            </a:r>
            <a:endParaRPr lang="ru-RU">
              <a:solidFill>
                <a:srgbClr val="0070C0"/>
              </a:solidFill>
            </a:endParaRPr>
          </a:p>
        </p:txBody>
      </p:sp>
      <p:sp>
        <p:nvSpPr>
          <p:cNvPr id="6" name="Текст 5">
            <a:extLst>
              <a:ext uri="{FF2B5EF4-FFF2-40B4-BE49-F238E27FC236}">
                <a16:creationId xmlns:a16="http://schemas.microsoft.com/office/drawing/2014/main" id="{3AF33779-27D1-69F7-C5D4-F48E5787BE66}"/>
              </a:ext>
            </a:extLst>
          </p:cNvPr>
          <p:cNvSpPr>
            <a:spLocks noGrp="1"/>
          </p:cNvSpPr>
          <p:nvPr>
            <p:ph type="body" sz="quarter" idx="15"/>
          </p:nvPr>
        </p:nvSpPr>
        <p:spPr>
          <a:xfrm>
            <a:off x="688975" y="4191000"/>
            <a:ext cx="6481763" cy="304800"/>
          </a:xfrm>
        </p:spPr>
        <p:txBody>
          <a:bodyPr rtlCol="0">
            <a:normAutofit/>
          </a:bodyPr>
          <a:lstStyle/>
          <a:p>
            <a:pPr eaLnBrk="1" fontAlgn="auto" hangingPunct="1">
              <a:spcAft>
                <a:spcPts val="0"/>
              </a:spcAft>
              <a:defRPr/>
            </a:pPr>
            <a:r>
              <a:rPr lang="en-US">
                <a:solidFill>
                  <a:srgbClr val="0070C0"/>
                </a:solidFill>
              </a:rPr>
              <a:t>Youmna </a:t>
            </a:r>
            <a:r>
              <a:rPr lang="en-US" err="1">
                <a:solidFill>
                  <a:srgbClr val="0070C0"/>
                </a:solidFill>
              </a:rPr>
              <a:t>Ghoneim</a:t>
            </a:r>
            <a:endParaRPr lang="ru-RU">
              <a:solidFill>
                <a:srgbClr val="0070C0"/>
              </a:solidFill>
            </a:endParaRPr>
          </a:p>
        </p:txBody>
      </p:sp>
      <p:sp>
        <p:nvSpPr>
          <p:cNvPr id="9" name="TextBox 8">
            <a:extLst>
              <a:ext uri="{FF2B5EF4-FFF2-40B4-BE49-F238E27FC236}">
                <a16:creationId xmlns:a16="http://schemas.microsoft.com/office/drawing/2014/main" id="{85055E15-D164-F86B-F33A-2B91E057DA35}"/>
              </a:ext>
            </a:extLst>
          </p:cNvPr>
          <p:cNvSpPr txBox="1"/>
          <p:nvPr/>
        </p:nvSpPr>
        <p:spPr>
          <a:xfrm>
            <a:off x="8170863" y="4343400"/>
            <a:ext cx="2347912" cy="379413"/>
          </a:xfrm>
          <a:prstGeom prst="rect">
            <a:avLst/>
          </a:prstGeom>
          <a:noFill/>
        </p:spPr>
        <p:txBody>
          <a:bodyPr>
            <a:spAutoFit/>
          </a:bodyPr>
          <a:lstStyle/>
          <a:p>
            <a:pPr eaLnBrk="1" fontAlgn="auto" hangingPunct="1">
              <a:spcBef>
                <a:spcPts val="0"/>
              </a:spcBef>
              <a:spcAft>
                <a:spcPts val="0"/>
              </a:spcAft>
              <a:defRPr/>
            </a:pPr>
            <a:r>
              <a:rPr lang="en-GB" sz="1865">
                <a:solidFill>
                  <a:srgbClr val="0070C0"/>
                </a:solidFill>
                <a:latin typeface="Times New Roman" panose="02020603050405020304" pitchFamily="18" charset="0"/>
                <a:cs typeface="Times New Roman" panose="02020603050405020304" pitchFamily="18" charset="0"/>
              </a:rPr>
              <a:t>Telegram Contact</a:t>
            </a:r>
            <a:endParaRPr lang="en-CA" sz="1865">
              <a:solidFill>
                <a:srgbClr val="0070C0"/>
              </a:solidFill>
              <a:latin typeface="Times New Roman" panose="02020603050405020304" pitchFamily="18" charset="0"/>
              <a:cs typeface="Times New Roman" panose="02020603050405020304" pitchFamily="18" charset="0"/>
            </a:endParaRPr>
          </a:p>
        </p:txBody>
      </p:sp>
      <p:pic>
        <p:nvPicPr>
          <p:cNvPr id="54280" name="Picture 10">
            <a:extLst>
              <a:ext uri="{FF2B5EF4-FFF2-40B4-BE49-F238E27FC236}">
                <a16:creationId xmlns:a16="http://schemas.microsoft.com/office/drawing/2014/main" id="{F473E4A3-AF42-838B-3564-35548D097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85" t="2086" r="2773" b="1839"/>
          <a:stretch>
            <a:fillRect/>
          </a:stretch>
        </p:blipFill>
        <p:spPr bwMode="auto">
          <a:xfrm>
            <a:off x="8355013" y="4802188"/>
            <a:ext cx="16192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7">
            <a:extLst>
              <a:ext uri="{FF2B5EF4-FFF2-40B4-BE49-F238E27FC236}">
                <a16:creationId xmlns:a16="http://schemas.microsoft.com/office/drawing/2014/main" id="{D903DD74-9991-07E9-761E-63A3712F7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550" y="0"/>
            <a:ext cx="334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9">
            <a:extLst>
              <a:ext uri="{FF2B5EF4-FFF2-40B4-BE49-F238E27FC236}">
                <a16:creationId xmlns:a16="http://schemas.microsoft.com/office/drawing/2014/main" id="{3DA1DC31-A068-FE36-890A-ECE9CFC34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88" y="506413"/>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object 73">
            <a:extLst>
              <a:ext uri="{FF2B5EF4-FFF2-40B4-BE49-F238E27FC236}">
                <a16:creationId xmlns:a16="http://schemas.microsoft.com/office/drawing/2014/main" id="{D4208731-6CAD-D1CC-8971-84E405844B8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355013" y="2805113"/>
            <a:ext cx="16192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TextBox 11">
            <a:extLst>
              <a:ext uri="{FF2B5EF4-FFF2-40B4-BE49-F238E27FC236}">
                <a16:creationId xmlns:a16="http://schemas.microsoft.com/office/drawing/2014/main" id="{381819AB-2347-E1FA-F724-C7BF0E04A1CF}"/>
              </a:ext>
            </a:extLst>
          </p:cNvPr>
          <p:cNvSpPr txBox="1">
            <a:spLocks noChangeArrowheads="1"/>
          </p:cNvSpPr>
          <p:nvPr/>
        </p:nvSpPr>
        <p:spPr bwMode="auto">
          <a:xfrm>
            <a:off x="8108950" y="2357438"/>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800">
                <a:solidFill>
                  <a:srgbClr val="0070C0"/>
                </a:solidFill>
                <a:latin typeface="Times New Roman" panose="02020603050405020304" pitchFamily="18" charset="0"/>
                <a:cs typeface="Times New Roman" panose="02020603050405020304" pitchFamily="18" charset="0"/>
              </a:rPr>
              <a:t>Scan here for PPT</a:t>
            </a:r>
            <a:endParaRPr lang="ru-RU" altLang="ru-RU" sz="180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a:extLst>
              <a:ext uri="{FF2B5EF4-FFF2-40B4-BE49-F238E27FC236}">
                <a16:creationId xmlns:a16="http://schemas.microsoft.com/office/drawing/2014/main" id="{E1C8F92F-9ADC-F543-10ED-3EA32C05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1907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254140" y="477736"/>
            <a:ext cx="9299575" cy="534249"/>
          </a:xfrm>
          <a:solidFill>
            <a:schemeClr val="bg2">
              <a:lumMod val="90000"/>
            </a:schemeClr>
          </a:solidFill>
        </p:spPr>
        <p:txBody>
          <a:bodyPr lIns="0" tIns="74295" rIns="0" bIns="0">
            <a:spAutoFit/>
          </a:bodyPr>
          <a:lstStyle/>
          <a:p>
            <a:pPr marL="12700" indent="3175" algn="ctr">
              <a:lnSpc>
                <a:spcPts val="3888"/>
              </a:lnSpc>
              <a:spcBef>
                <a:spcPts val="588"/>
              </a:spcBef>
            </a:pPr>
            <a:r>
              <a:rPr lang="en-US" sz="2800" b="1" dirty="0">
                <a:solidFill>
                  <a:schemeClr val="accent5"/>
                </a:solidFill>
                <a:latin typeface="Times New Roman"/>
                <a:ea typeface="Calibri"/>
                <a:cs typeface="Times New Roman"/>
              </a:rPr>
              <a:t>DAQ</a:t>
            </a:r>
            <a:endParaRPr lang="ru-RU" sz="2800">
              <a:solidFill>
                <a:schemeClr val="accent5"/>
              </a:solidFill>
              <a:latin typeface="Times New Roman"/>
              <a:ea typeface="Calibri"/>
              <a:cs typeface="Times New Roman"/>
            </a:endParaRPr>
          </a:p>
        </p:txBody>
      </p:sp>
      <p:sp>
        <p:nvSpPr>
          <p:cNvPr id="4" name="Content Placeholder 3">
            <a:extLst>
              <a:ext uri="{FF2B5EF4-FFF2-40B4-BE49-F238E27FC236}">
                <a16:creationId xmlns:a16="http://schemas.microsoft.com/office/drawing/2014/main" id="{FB2855FF-19DC-9FBB-E5AB-9A93C706E8E8}"/>
              </a:ext>
            </a:extLst>
          </p:cNvPr>
          <p:cNvSpPr>
            <a:spLocks noGrp="1"/>
          </p:cNvSpPr>
          <p:nvPr>
            <p:ph idx="1"/>
          </p:nvPr>
        </p:nvSpPr>
        <p:spPr>
          <a:xfrm>
            <a:off x="118145" y="1520477"/>
            <a:ext cx="5006831" cy="5316312"/>
          </a:xfrm>
          <a:solidFill>
            <a:schemeClr val="tx2">
              <a:lumMod val="20000"/>
              <a:lumOff val="80000"/>
            </a:schemeClr>
          </a:solidFill>
        </p:spPr>
        <p:txBody>
          <a:bodyPr/>
          <a:lstStyle/>
          <a:p>
            <a:pPr marL="0" indent="0" algn="just">
              <a:buNone/>
            </a:pPr>
            <a:r>
              <a:rPr lang="en-US" sz="2400">
                <a:solidFill>
                  <a:srgbClr val="0070C0"/>
                </a:solidFill>
                <a:latin typeface="Times New Roman"/>
                <a:cs typeface="Times New Roman"/>
              </a:rPr>
              <a:t>DAQ subsystem is an identical element of the entire TPC DAQ system consisting of the same 24 elements. </a:t>
            </a:r>
            <a:endParaRPr lang="en-US" sz="2400">
              <a:solidFill>
                <a:srgbClr val="0070C0"/>
              </a:solidFill>
              <a:latin typeface="Times New Roman"/>
              <a:ea typeface="Calibri" panose="020F0502020204030204"/>
              <a:cs typeface="Times New Roman"/>
            </a:endParaRPr>
          </a:p>
          <a:p>
            <a:pPr marL="0" indent="0" algn="just">
              <a:buNone/>
            </a:pPr>
            <a:endParaRPr lang="en-US" sz="2400">
              <a:solidFill>
                <a:srgbClr val="0070C0"/>
              </a:solidFill>
              <a:latin typeface="Times New Roman"/>
              <a:cs typeface="Times New Roman"/>
            </a:endParaRPr>
          </a:p>
          <a:p>
            <a:pPr marL="0" indent="0" algn="just">
              <a:buNone/>
            </a:pPr>
            <a:r>
              <a:rPr lang="en-US" sz="2400">
                <a:solidFill>
                  <a:srgbClr val="0070C0"/>
                </a:solidFill>
                <a:latin typeface="Times New Roman"/>
                <a:cs typeface="Times New Roman"/>
              </a:rPr>
              <a:t>The subsystem includes: 62 FECs and 1 RCU. Each FEC multiplexes a data stream from 64 channels, and one RCU multiplexes the data stream from 62 FECs. </a:t>
            </a:r>
            <a:endParaRPr lang="en-US" sz="2400">
              <a:solidFill>
                <a:srgbClr val="0070C0"/>
              </a:solidFill>
              <a:latin typeface="Calibri" panose="020F0502020204030204"/>
              <a:ea typeface="Calibri" panose="020F0502020204030204"/>
              <a:cs typeface="Calibri" panose="020F0502020204030204"/>
            </a:endParaRPr>
          </a:p>
          <a:p>
            <a:pPr marL="0" indent="0" algn="just">
              <a:buNone/>
            </a:pPr>
            <a:r>
              <a:rPr lang="en-US" sz="2400">
                <a:solidFill>
                  <a:srgbClr val="0070C0"/>
                </a:solidFill>
                <a:latin typeface="Times New Roman"/>
                <a:cs typeface="Times New Roman"/>
              </a:rPr>
              <a:t>Thus, a DAQ subsystem transmits the data from 3968 registration channels.</a:t>
            </a:r>
            <a:endParaRPr lang="en-US" sz="2400">
              <a:solidFill>
                <a:srgbClr val="0070C0"/>
              </a:solidFill>
              <a:ea typeface="Calibri" panose="020F0502020204030204"/>
              <a:cs typeface="Calibri" panose="020F0502020204030204"/>
            </a:endParaRPr>
          </a:p>
        </p:txBody>
      </p:sp>
      <p:pic>
        <p:nvPicPr>
          <p:cNvPr id="5" name="Picture 4" descr="A diagram of a computer server&#10;&#10;Description automatically generated">
            <a:extLst>
              <a:ext uri="{FF2B5EF4-FFF2-40B4-BE49-F238E27FC236}">
                <a16:creationId xmlns:a16="http://schemas.microsoft.com/office/drawing/2014/main" id="{A6C03122-F813-82E8-AD71-93946BEB794E}"/>
              </a:ext>
            </a:extLst>
          </p:cNvPr>
          <p:cNvPicPr>
            <a:picLocks noChangeAspect="1"/>
          </p:cNvPicPr>
          <p:nvPr/>
        </p:nvPicPr>
        <p:blipFill>
          <a:blip r:embed="rId3"/>
          <a:stretch>
            <a:fillRect/>
          </a:stretch>
        </p:blipFill>
        <p:spPr>
          <a:xfrm>
            <a:off x="5117284" y="1524423"/>
            <a:ext cx="7074716" cy="5334709"/>
          </a:xfrm>
          <a:prstGeom prst="rect">
            <a:avLst/>
          </a:prstGeom>
        </p:spPr>
      </p:pic>
    </p:spTree>
    <p:extLst>
      <p:ext uri="{BB962C8B-B14F-4D97-AF65-F5344CB8AC3E}">
        <p14:creationId xmlns:p14="http://schemas.microsoft.com/office/powerpoint/2010/main" val="244937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tx2">
              <a:lumMod val="20000"/>
              <a:lumOff val="80000"/>
            </a:schemeClr>
          </a:solidFill>
        </p:spPr>
        <p:txBody>
          <a:bodyPr lIns="0" tIns="74295" rIns="0" bIns="0">
            <a:spAutoFit/>
          </a:body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Test setup (Bld.40)</a:t>
            </a:r>
            <a:r>
              <a:rPr lang="ru-RU" altLang="ru-RU" sz="3600" b="1" dirty="0">
                <a:solidFill>
                  <a:schemeClr val="tx2"/>
                </a:solidFill>
                <a:latin typeface="Calibri"/>
                <a:ea typeface="Calibri"/>
                <a:cs typeface="Calibri"/>
              </a:rPr>
              <a:t> </a:t>
            </a: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p:nvPr/>
        </p:nvPicPr>
        <p:blipFill>
          <a:blip r:embed="rId3" cstate="print">
            <a:extLst>
              <a:ext uri="{28A0092B-C50C-407E-A947-70E740481C1C}">
                <a14:useLocalDpi xmlns:a14="http://schemas.microsoft.com/office/drawing/2010/main" val="0"/>
              </a:ext>
            </a:extLst>
          </a:blip>
          <a:stretch>
            <a:fillRect/>
          </a:stretch>
        </p:blipFill>
        <p:spPr>
          <a:xfrm>
            <a:off x="1066800" y="2363469"/>
            <a:ext cx="6530831" cy="4065039"/>
          </a:xfrm>
          <a:prstGeom prst="rect">
            <a:avLst/>
          </a:prstGeom>
        </p:spPr>
      </p:pic>
      <p:pic>
        <p:nvPicPr>
          <p:cNvPr id="5" name="Рисунок 4"/>
          <p:cNvPicPr/>
          <p:nvPr/>
        </p:nvPicPr>
        <p:blipFill>
          <a:blip r:embed="rId4" cstate="print">
            <a:extLst>
              <a:ext uri="{28A0092B-C50C-407E-A947-70E740481C1C}">
                <a14:useLocalDpi xmlns:a14="http://schemas.microsoft.com/office/drawing/2010/main" val="0"/>
              </a:ext>
            </a:extLst>
          </a:blip>
          <a:stretch>
            <a:fillRect/>
          </a:stretch>
        </p:blipFill>
        <p:spPr>
          <a:xfrm>
            <a:off x="7945487" y="2363468"/>
            <a:ext cx="3303638" cy="4065039"/>
          </a:xfrm>
          <a:prstGeom prst="rect">
            <a:avLst/>
          </a:prstGeom>
        </p:spPr>
      </p:pic>
      <p:pic>
        <p:nvPicPr>
          <p:cNvPr id="6" name="Рисунок 5"/>
          <p:cNvPicPr/>
          <p:nvPr/>
        </p:nvPicPr>
        <p:blipFill>
          <a:blip r:embed="rId5" cstate="print">
            <a:extLst>
              <a:ext uri="{28A0092B-C50C-407E-A947-70E740481C1C}">
                <a14:useLocalDpi xmlns:a14="http://schemas.microsoft.com/office/drawing/2010/main" val="0"/>
              </a:ext>
            </a:extLst>
          </a:blip>
          <a:stretch>
            <a:fillRect/>
          </a:stretch>
        </p:blipFill>
        <p:spPr>
          <a:xfrm>
            <a:off x="122238" y="1628601"/>
            <a:ext cx="2413144" cy="1862745"/>
          </a:xfrm>
          <a:prstGeom prst="rect">
            <a:avLst/>
          </a:prstGeom>
        </p:spPr>
      </p:pic>
    </p:spTree>
    <p:extLst>
      <p:ext uri="{BB962C8B-B14F-4D97-AF65-F5344CB8AC3E}">
        <p14:creationId xmlns:p14="http://schemas.microsoft.com/office/powerpoint/2010/main" val="235913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08051" y="603642"/>
            <a:ext cx="9757541" cy="575157"/>
          </a:xfrm>
          <a:solidFill>
            <a:schemeClr val="tx2">
              <a:lumMod val="20000"/>
              <a:lumOff val="80000"/>
            </a:schemeClr>
          </a:solidFill>
        </p:spPr>
        <p:txBody>
          <a:bodyPr wrap="square" lIns="0" tIns="74295" rIns="0" bIns="0">
            <a:spAutoFit/>
          </a:bodyPr>
          <a:lstStyle/>
          <a:p>
            <a:pPr marL="12700" indent="3175" algn="ctr" eaLnBrk="1" hangingPunct="1">
              <a:lnSpc>
                <a:spcPts val="3888"/>
              </a:lnSpc>
              <a:spcBef>
                <a:spcPts val="588"/>
              </a:spcBef>
            </a:pPr>
            <a:r>
              <a:rPr lang="en-US" altLang="ru-RU" sz="3600" b="1" dirty="0">
                <a:solidFill>
                  <a:schemeClr val="accent5"/>
                </a:solidFill>
                <a:latin typeface="Calibri"/>
                <a:ea typeface="Calibri"/>
                <a:cs typeface="Calibri"/>
              </a:rPr>
              <a:t>Vector Analyzer </a:t>
            </a:r>
            <a:r>
              <a:rPr lang="en-US" sz="3200" b="1" dirty="0">
                <a:solidFill>
                  <a:schemeClr val="accent5"/>
                </a:solidFill>
                <a:latin typeface="+mn-lt"/>
              </a:rPr>
              <a:t>Rohde</a:t>
            </a:r>
            <a:r>
              <a:rPr lang="ru-RU" sz="3200" b="1" dirty="0">
                <a:solidFill>
                  <a:schemeClr val="accent5"/>
                </a:solidFill>
                <a:latin typeface="+mn-lt"/>
              </a:rPr>
              <a:t>@</a:t>
            </a:r>
            <a:r>
              <a:rPr lang="en-US" sz="3200" b="1" dirty="0">
                <a:solidFill>
                  <a:schemeClr val="accent5"/>
                </a:solidFill>
                <a:latin typeface="+mn-lt"/>
              </a:rPr>
              <a:t>Schwarz ZNL</a:t>
            </a:r>
            <a:r>
              <a:rPr lang="ru-RU" sz="3200" b="1" dirty="0">
                <a:solidFill>
                  <a:schemeClr val="accent5"/>
                </a:solidFill>
                <a:latin typeface="+mn-lt"/>
              </a:rPr>
              <a:t>3 (5 </a:t>
            </a:r>
            <a:r>
              <a:rPr lang="en-US" sz="3200" b="1" dirty="0">
                <a:solidFill>
                  <a:schemeClr val="accent5"/>
                </a:solidFill>
                <a:latin typeface="+mn-lt"/>
              </a:rPr>
              <a:t>kHz</a:t>
            </a:r>
            <a:r>
              <a:rPr lang="ru-RU" sz="3200" b="1" dirty="0">
                <a:solidFill>
                  <a:schemeClr val="accent5"/>
                </a:solidFill>
                <a:latin typeface="+mn-lt"/>
              </a:rPr>
              <a:t> – 3 </a:t>
            </a:r>
            <a:r>
              <a:rPr lang="en-US" sz="3200" b="1" dirty="0">
                <a:solidFill>
                  <a:schemeClr val="accent5"/>
                </a:solidFill>
                <a:latin typeface="+mn-lt"/>
              </a:rPr>
              <a:t>GHz</a:t>
            </a:r>
            <a:r>
              <a:rPr lang="ru-RU" sz="3200" b="1" dirty="0">
                <a:solidFill>
                  <a:schemeClr val="accent5"/>
                </a:solidFill>
                <a:latin typeface="+mn-lt"/>
              </a:rPr>
              <a:t>)</a:t>
            </a:r>
            <a:endParaRPr lang="ru-RU" altLang="ru-RU" sz="3200" b="1" dirty="0">
              <a:solidFill>
                <a:schemeClr val="accent5"/>
              </a:solidFill>
              <a:latin typeface="+mn-lt"/>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p:nvPr/>
        </p:nvPicPr>
        <p:blipFill>
          <a:blip r:embed="rId3" cstate="print">
            <a:extLst>
              <a:ext uri="{28A0092B-C50C-407E-A947-70E740481C1C}">
                <a14:useLocalDpi xmlns:a14="http://schemas.microsoft.com/office/drawing/2010/main" val="0"/>
              </a:ext>
            </a:extLst>
          </a:blip>
          <a:stretch>
            <a:fillRect/>
          </a:stretch>
        </p:blipFill>
        <p:spPr>
          <a:xfrm>
            <a:off x="-2094" y="2283382"/>
            <a:ext cx="5162829" cy="3584721"/>
          </a:xfrm>
          <a:prstGeom prst="rect">
            <a:avLst/>
          </a:prstGeom>
        </p:spPr>
      </p:pic>
      <p:sp>
        <p:nvSpPr>
          <p:cNvPr id="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6233701" y="1735596"/>
            <a:ext cx="3662899"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Antennas</a:t>
            </a:r>
            <a:endParaRPr lang="ru-RU" altLang="ru-RU" sz="2400" b="1">
              <a:solidFill>
                <a:srgbClr val="0070C0"/>
              </a:solidFill>
              <a:latin typeface="Calibri"/>
              <a:ea typeface="Calibri"/>
              <a:cs typeface="Calibri"/>
            </a:endParaRPr>
          </a:p>
        </p:txBody>
      </p:sp>
      <p:pic>
        <p:nvPicPr>
          <p:cNvPr id="6" name="Рисунок 5"/>
          <p:cNvPicPr/>
          <p:nvPr/>
        </p:nvPicPr>
        <p:blipFill>
          <a:blip r:embed="rId4" cstate="print">
            <a:extLst>
              <a:ext uri="{28A0092B-C50C-407E-A947-70E740481C1C}">
                <a14:useLocalDpi xmlns:a14="http://schemas.microsoft.com/office/drawing/2010/main" val="0"/>
              </a:ext>
            </a:extLst>
          </a:blip>
          <a:stretch>
            <a:fillRect/>
          </a:stretch>
        </p:blipFill>
        <p:spPr>
          <a:xfrm>
            <a:off x="5426418" y="2637337"/>
            <a:ext cx="3118776" cy="1925623"/>
          </a:xfrm>
          <a:prstGeom prst="rect">
            <a:avLst/>
          </a:prstGeom>
        </p:spPr>
      </p:pic>
      <p:pic>
        <p:nvPicPr>
          <p:cNvPr id="7" name="Рисунок 6"/>
          <p:cNvPicPr/>
          <p:nvPr/>
        </p:nvPicPr>
        <p:blipFill>
          <a:blip r:embed="rId5" cstate="print">
            <a:extLst>
              <a:ext uri="{28A0092B-C50C-407E-A947-70E740481C1C}">
                <a14:useLocalDpi xmlns:a14="http://schemas.microsoft.com/office/drawing/2010/main" val="0"/>
              </a:ext>
            </a:extLst>
          </a:blip>
          <a:stretch>
            <a:fillRect/>
          </a:stretch>
        </p:blipFill>
        <p:spPr>
          <a:xfrm>
            <a:off x="8810878" y="3603645"/>
            <a:ext cx="3384426" cy="1918631"/>
          </a:xfrm>
          <a:prstGeom prst="rect">
            <a:avLst/>
          </a:prstGeom>
        </p:spPr>
      </p:pic>
      <p:sp>
        <p:nvSpPr>
          <p:cNvPr id="2" name="TextBox 1"/>
          <p:cNvSpPr txBox="1"/>
          <p:nvPr/>
        </p:nvSpPr>
        <p:spPr>
          <a:xfrm>
            <a:off x="9253828" y="5648832"/>
            <a:ext cx="2702645" cy="830997"/>
          </a:xfrm>
          <a:prstGeom prst="rect">
            <a:avLst/>
          </a:prstGeom>
          <a:solidFill>
            <a:schemeClr val="tx2">
              <a:lumMod val="20000"/>
              <a:lumOff val="80000"/>
            </a:schemeClr>
          </a:solidFill>
        </p:spPr>
        <p:txBody>
          <a:bodyPr wrap="square" lIns="91440" tIns="45720" rIns="91440" bIns="45720" rtlCol="0" anchor="t">
            <a:spAutoFit/>
          </a:bodyPr>
          <a:lstStyle/>
          <a:p>
            <a:r>
              <a:rPr lang="en-US" sz="1400">
                <a:solidFill>
                  <a:schemeClr val="accent5"/>
                </a:solidFill>
                <a:latin typeface="Calibri"/>
                <a:cs typeface="Calibri"/>
              </a:rPr>
              <a:t>I</a:t>
            </a:r>
            <a:r>
              <a:rPr lang="en-US" sz="1600">
                <a:solidFill>
                  <a:schemeClr val="accent5"/>
                </a:solidFill>
                <a:latin typeface="Calibri"/>
                <a:cs typeface="Calibri"/>
              </a:rPr>
              <a:t>nput R – about 1 </a:t>
            </a:r>
            <a:r>
              <a:rPr lang="en-US" sz="1600" err="1">
                <a:solidFill>
                  <a:schemeClr val="accent5"/>
                </a:solidFill>
                <a:latin typeface="Calibri"/>
                <a:cs typeface="Calibri"/>
              </a:rPr>
              <a:t>MOhm</a:t>
            </a:r>
            <a:endParaRPr lang="en-US" sz="1600">
              <a:solidFill>
                <a:schemeClr val="accent5"/>
              </a:solidFill>
              <a:latin typeface="Calibri"/>
              <a:cs typeface="Calibri"/>
            </a:endParaRPr>
          </a:p>
          <a:p>
            <a:r>
              <a:rPr lang="en-US" sz="1600">
                <a:solidFill>
                  <a:schemeClr val="accent5"/>
                </a:solidFill>
                <a:latin typeface="Calibri"/>
                <a:cs typeface="Calibri"/>
              </a:rPr>
              <a:t>Output R – 50 Ohm </a:t>
            </a:r>
          </a:p>
          <a:p>
            <a:r>
              <a:rPr lang="en-US" sz="1600">
                <a:solidFill>
                  <a:schemeClr val="accent5"/>
                </a:solidFill>
                <a:latin typeface="Calibri"/>
                <a:cs typeface="Calibri"/>
              </a:rPr>
              <a:t>Bandwidth – up to 100 MHz</a:t>
            </a:r>
          </a:p>
        </p:txBody>
      </p:sp>
    </p:spTree>
    <p:extLst>
      <p:ext uri="{BB962C8B-B14F-4D97-AF65-F5344CB8AC3E}">
        <p14:creationId xmlns:p14="http://schemas.microsoft.com/office/powerpoint/2010/main" val="353536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317018"/>
            <a:ext cx="9299575" cy="575157"/>
          </a:xfrm>
          <a:solidFill>
            <a:schemeClr val="bg2">
              <a:lumMod val="90000"/>
            </a:schemeClr>
          </a:solidFill>
        </p:spPr>
        <p:txBody>
          <a:bodyPr lIns="0" tIns="74295" rIns="0" bIns="0">
            <a:spAutoFit/>
          </a:bodyPr>
          <a:lstStyle/>
          <a:p>
            <a:pPr marL="12700" indent="3175" algn="ctr" eaLnBrk="1" hangingPunct="1">
              <a:lnSpc>
                <a:spcPts val="3888"/>
              </a:lnSpc>
              <a:spcBef>
                <a:spcPts val="588"/>
              </a:spcBef>
            </a:pPr>
            <a:r>
              <a:rPr lang="ru-RU" altLang="ru-RU" sz="3600" b="1" dirty="0">
                <a:solidFill>
                  <a:schemeClr val="accent5"/>
                </a:solidFill>
                <a:latin typeface="Calibri"/>
                <a:ea typeface="Calibri"/>
                <a:cs typeface="Calibri"/>
              </a:rPr>
              <a:t>  </a:t>
            </a:r>
            <a:r>
              <a:rPr lang="en-US" altLang="ru-RU" sz="3600" b="1" dirty="0">
                <a:solidFill>
                  <a:schemeClr val="accent5"/>
                </a:solidFill>
                <a:latin typeface="Calibri"/>
                <a:ea typeface="Calibri"/>
                <a:cs typeface="Calibri"/>
              </a:rPr>
              <a:t>Test Of Vector Analyzer With Generator Pulse</a:t>
            </a:r>
            <a:endParaRPr lang="ru-RU" altLang="ru-RU" sz="3600" b="1" dirty="0">
              <a:solidFill>
                <a:schemeClr val="accent5"/>
              </a:solidFill>
              <a:latin typeface="Calibri"/>
              <a:ea typeface="Calibri"/>
              <a:cs typeface="Calibri"/>
            </a:endParaRPr>
          </a:p>
        </p:txBody>
      </p:sp>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766" y="2979377"/>
            <a:ext cx="3588683" cy="2532557"/>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1066800" y="2343690"/>
            <a:ext cx="1541795" cy="444352"/>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400" b="1">
                <a:solidFill>
                  <a:srgbClr val="0070C0"/>
                </a:solidFill>
                <a:latin typeface="Calibri"/>
                <a:ea typeface="Calibri"/>
                <a:cs typeface="Calibri"/>
              </a:rPr>
              <a:t>Test Setup</a:t>
            </a:r>
            <a:endParaRPr lang="ru-RU" altLang="ru-RU" sz="2400" b="1">
              <a:solidFill>
                <a:srgbClr val="0070C0"/>
              </a:solidFill>
              <a:latin typeface="Calibri"/>
              <a:ea typeface="Calibri"/>
              <a:cs typeface="Calibri"/>
            </a:endParaRPr>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54847" y="1410065"/>
            <a:ext cx="4098587" cy="2311603"/>
          </a:xfrm>
          <a:prstGeom prst="rect">
            <a:avLst/>
          </a:prstGeom>
        </p:spPr>
      </p:pic>
      <p:pic>
        <p:nvPicPr>
          <p:cNvPr id="4" name="Рисунок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96043" y="1467333"/>
            <a:ext cx="3025100" cy="1706156"/>
          </a:xfrm>
          <a:prstGeom prst="rect">
            <a:avLst/>
          </a:prstGeom>
        </p:spPr>
      </p:pic>
      <p:sp>
        <p:nvSpPr>
          <p:cNvPr id="12"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4045527" y="844067"/>
            <a:ext cx="3655435" cy="575157"/>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eaLnBrk="1" hangingPunct="1">
              <a:lnSpc>
                <a:spcPts val="3888"/>
              </a:lnSpc>
              <a:spcBef>
                <a:spcPts val="588"/>
              </a:spcBef>
            </a:pPr>
            <a:r>
              <a:rPr lang="en-US" altLang="ru-RU" sz="2000" b="1">
                <a:solidFill>
                  <a:schemeClr val="accent1"/>
                </a:solidFill>
                <a:latin typeface="Calibri"/>
                <a:ea typeface="Calibri"/>
                <a:cs typeface="Calibri"/>
              </a:rPr>
              <a:t> </a:t>
            </a:r>
            <a:r>
              <a:rPr lang="en-US" altLang="ru-RU" sz="2000" b="1">
                <a:solidFill>
                  <a:srgbClr val="0070C0"/>
                </a:solidFill>
                <a:latin typeface="Calibri"/>
                <a:ea typeface="Calibri"/>
                <a:cs typeface="Calibri"/>
              </a:rPr>
              <a:t>F=1 MHz, leading = trailing = </a:t>
            </a:r>
            <a:r>
              <a:rPr lang="en-US" altLang="ru-RU" sz="2000" b="1">
                <a:solidFill>
                  <a:srgbClr val="FF0000"/>
                </a:solidFill>
                <a:latin typeface="Calibri"/>
                <a:ea typeface="Calibri"/>
                <a:cs typeface="Calibri"/>
              </a:rPr>
              <a:t>5 ns</a:t>
            </a:r>
            <a:endParaRPr lang="ru-RU" altLang="ru-RU" sz="2000" b="1">
              <a:solidFill>
                <a:srgbClr val="FF0000"/>
              </a:solidFill>
              <a:latin typeface="Calibri"/>
              <a:ea typeface="Calibri"/>
              <a:cs typeface="Calibri"/>
            </a:endParaRPr>
          </a:p>
        </p:txBody>
      </p:sp>
      <p:sp>
        <p:nvSpPr>
          <p:cNvPr id="14"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4045528" y="3795780"/>
            <a:ext cx="3198235" cy="51783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eaLnBrk="1" hangingPunct="1">
              <a:lnSpc>
                <a:spcPts val="3888"/>
              </a:lnSpc>
              <a:spcBef>
                <a:spcPts val="588"/>
              </a:spcBef>
            </a:pPr>
            <a:r>
              <a:rPr lang="en-US" altLang="ru-RU" sz="2000" b="1">
                <a:solidFill>
                  <a:schemeClr val="accent1"/>
                </a:solidFill>
                <a:latin typeface="Calibri"/>
                <a:ea typeface="Calibri"/>
                <a:cs typeface="Calibri"/>
              </a:rPr>
              <a:t>  </a:t>
            </a:r>
            <a:r>
              <a:rPr lang="en-US" altLang="ru-RU" sz="2000" b="1">
                <a:solidFill>
                  <a:srgbClr val="0070C0"/>
                </a:solidFill>
                <a:latin typeface="Calibri"/>
                <a:ea typeface="Calibri"/>
                <a:cs typeface="Calibri"/>
              </a:rPr>
              <a:t>trailing or leading = </a:t>
            </a:r>
            <a:r>
              <a:rPr lang="en-US" altLang="ru-RU" sz="2000" b="1">
                <a:solidFill>
                  <a:srgbClr val="FF0000"/>
                </a:solidFill>
                <a:latin typeface="Calibri"/>
                <a:ea typeface="Calibri"/>
                <a:cs typeface="Calibri"/>
              </a:rPr>
              <a:t>18 ns</a:t>
            </a:r>
            <a:endParaRPr lang="ru-RU" altLang="ru-RU" sz="2000" b="1">
              <a:solidFill>
                <a:srgbClr val="FF0000"/>
              </a:solidFill>
              <a:latin typeface="Calibri"/>
              <a:ea typeface="Calibri"/>
              <a:cs typeface="Calibri"/>
            </a:endParaRPr>
          </a:p>
        </p:txBody>
      </p:sp>
      <p:sp>
        <p:nvSpPr>
          <p:cNvPr id="1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636889" y="872729"/>
            <a:ext cx="2292539" cy="51783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eaLnBrk="1" hangingPunct="1">
              <a:lnSpc>
                <a:spcPts val="3888"/>
              </a:lnSpc>
              <a:spcBef>
                <a:spcPts val="588"/>
              </a:spcBef>
            </a:pPr>
            <a:r>
              <a:rPr lang="en-US" altLang="ru-RU" sz="2000" b="1">
                <a:solidFill>
                  <a:srgbClr val="0070C0"/>
                </a:solidFill>
                <a:latin typeface="Calibri"/>
                <a:ea typeface="Calibri"/>
                <a:cs typeface="Calibri"/>
              </a:rPr>
              <a:t>Only</a:t>
            </a:r>
            <a:r>
              <a:rPr lang="en-US" altLang="ru-RU" sz="2000" b="1">
                <a:solidFill>
                  <a:schemeClr val="accent1"/>
                </a:solidFill>
                <a:latin typeface="Calibri"/>
                <a:ea typeface="Calibri"/>
                <a:cs typeface="Calibri"/>
              </a:rPr>
              <a:t> </a:t>
            </a:r>
            <a:r>
              <a:rPr lang="en-US" altLang="ru-RU" sz="2000" b="1">
                <a:solidFill>
                  <a:srgbClr val="FF0000"/>
                </a:solidFill>
                <a:latin typeface="Calibri"/>
                <a:ea typeface="Calibri"/>
                <a:cs typeface="Calibri"/>
              </a:rPr>
              <a:t>Odd</a:t>
            </a:r>
            <a:r>
              <a:rPr lang="en-US" altLang="ru-RU" sz="2000" b="1">
                <a:solidFill>
                  <a:schemeClr val="accent1"/>
                </a:solidFill>
                <a:latin typeface="Calibri"/>
                <a:ea typeface="Calibri"/>
                <a:cs typeface="Calibri"/>
              </a:rPr>
              <a:t> </a:t>
            </a:r>
            <a:r>
              <a:rPr lang="en-US" altLang="ru-RU" sz="2000" b="1">
                <a:solidFill>
                  <a:srgbClr val="0070C0"/>
                </a:solidFill>
                <a:latin typeface="Calibri"/>
                <a:ea typeface="Calibri"/>
                <a:cs typeface="Calibri"/>
              </a:rPr>
              <a:t>harmonics</a:t>
            </a:r>
            <a:endParaRPr lang="ru-RU" altLang="ru-RU" sz="2000" b="1">
              <a:solidFill>
                <a:srgbClr val="0070C0"/>
              </a:solidFill>
              <a:latin typeface="Calibri"/>
              <a:ea typeface="Calibri"/>
              <a:cs typeface="Calibri"/>
            </a:endParaRPr>
          </a:p>
        </p:txBody>
      </p:sp>
      <p:pic>
        <p:nvPicPr>
          <p:cNvPr id="5" name="Рисунок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3085" y="4352432"/>
            <a:ext cx="4122110" cy="2324870"/>
          </a:xfrm>
          <a:prstGeom prst="rect">
            <a:avLst/>
          </a:prstGeom>
        </p:spPr>
      </p:pic>
      <p:sp>
        <p:nvSpPr>
          <p:cNvPr id="2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655031" y="4007109"/>
            <a:ext cx="2446748" cy="575157"/>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2700" indent="3175" eaLnBrk="1" hangingPunct="1">
              <a:lnSpc>
                <a:spcPts val="3888"/>
              </a:lnSpc>
              <a:spcBef>
                <a:spcPts val="588"/>
              </a:spcBef>
            </a:pPr>
            <a:r>
              <a:rPr lang="en-US" altLang="ru-RU" sz="2000" b="1">
                <a:solidFill>
                  <a:srgbClr val="0070C0"/>
                </a:solidFill>
                <a:latin typeface="Calibri"/>
                <a:ea typeface="Calibri"/>
                <a:cs typeface="Calibri"/>
              </a:rPr>
              <a:t>Odd</a:t>
            </a:r>
            <a:r>
              <a:rPr lang="en-US" altLang="ru-RU" sz="2000" b="1">
                <a:solidFill>
                  <a:srgbClr val="FF0000"/>
                </a:solidFill>
                <a:latin typeface="Calibri"/>
                <a:ea typeface="Calibri"/>
                <a:cs typeface="Calibri"/>
              </a:rPr>
              <a:t> + even </a:t>
            </a:r>
            <a:r>
              <a:rPr lang="en-US" altLang="ru-RU" sz="2000" b="1">
                <a:solidFill>
                  <a:srgbClr val="0070C0"/>
                </a:solidFill>
                <a:latin typeface="Calibri"/>
                <a:ea typeface="Calibri"/>
                <a:cs typeface="Calibri"/>
              </a:rPr>
              <a:t>harmonics</a:t>
            </a:r>
            <a:endParaRPr lang="ru-RU" altLang="ru-RU" sz="2000" b="1">
              <a:solidFill>
                <a:srgbClr val="0070C0"/>
              </a:solidFill>
              <a:latin typeface="Calibri"/>
              <a:ea typeface="Calibri"/>
              <a:cs typeface="Calibri"/>
            </a:endParaRPr>
          </a:p>
        </p:txBody>
      </p:sp>
      <p:pic>
        <p:nvPicPr>
          <p:cNvPr id="7" name="Рисунок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39808" y="4662173"/>
            <a:ext cx="3013339" cy="1699522"/>
          </a:xfrm>
          <a:prstGeom prst="rect">
            <a:avLst/>
          </a:prstGeom>
        </p:spPr>
      </p:pic>
      <p:sp>
        <p:nvSpPr>
          <p:cNvPr id="15"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029921" y="3250259"/>
            <a:ext cx="4045739" cy="721351"/>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ct val="100000"/>
              </a:lnSpc>
              <a:spcBef>
                <a:spcPts val="0"/>
              </a:spcBef>
            </a:pPr>
            <a:r>
              <a:rPr lang="en-US" altLang="ru-RU" sz="1400" b="1">
                <a:solidFill>
                  <a:srgbClr val="FF0000"/>
                </a:solidFill>
                <a:latin typeface="Calibri"/>
                <a:ea typeface="Calibri"/>
                <a:cs typeface="Calibri"/>
              </a:rPr>
              <a:t> Main F= 1 MHz  </a:t>
            </a:r>
          </a:p>
          <a:p>
            <a:pPr eaLnBrk="1" hangingPunct="1">
              <a:lnSpc>
                <a:spcPct val="100000"/>
              </a:lnSpc>
              <a:spcBef>
                <a:spcPts val="0"/>
              </a:spcBef>
            </a:pPr>
            <a:r>
              <a:rPr lang="en-US" altLang="ru-RU" sz="1400" b="1">
                <a:solidFill>
                  <a:srgbClr val="0070C0"/>
                </a:solidFill>
                <a:latin typeface="Calibri"/>
                <a:ea typeface="Calibri"/>
                <a:cs typeface="Calibri"/>
              </a:rPr>
              <a:t>     Harmonics: </a:t>
            </a:r>
            <a:r>
              <a:rPr lang="en-US" altLang="ru-RU" sz="1400" b="1">
                <a:solidFill>
                  <a:srgbClr val="FF0000"/>
                </a:solidFill>
                <a:latin typeface="Calibri"/>
                <a:ea typeface="Calibri"/>
                <a:cs typeface="Calibri"/>
              </a:rPr>
              <a:t>F1= 3 MHz, F2= 5 MHz, F3= 7 MHz,</a:t>
            </a:r>
            <a:endParaRPr lang="ru-RU" altLang="ru-RU" sz="1400" b="1">
              <a:solidFill>
                <a:srgbClr val="FF0000"/>
              </a:solidFill>
              <a:latin typeface="Calibri"/>
              <a:ea typeface="Calibri"/>
              <a:cs typeface="Calibri"/>
            </a:endParaRPr>
          </a:p>
          <a:p>
            <a:pPr eaLnBrk="1" hangingPunct="1">
              <a:lnSpc>
                <a:spcPct val="100000"/>
              </a:lnSpc>
              <a:spcBef>
                <a:spcPts val="0"/>
              </a:spcBef>
            </a:pPr>
            <a:r>
              <a:rPr lang="en-US" altLang="ru-RU" sz="1400" b="1">
                <a:solidFill>
                  <a:srgbClr val="FF0000"/>
                </a:solidFill>
                <a:latin typeface="Calibri"/>
                <a:ea typeface="Calibri"/>
                <a:cs typeface="Calibri"/>
              </a:rPr>
              <a:t>                                  F4= 9 MHz and so on …</a:t>
            </a:r>
          </a:p>
        </p:txBody>
      </p:sp>
      <p:sp>
        <p:nvSpPr>
          <p:cNvPr id="17"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8120208" y="6481947"/>
            <a:ext cx="4045739" cy="290464"/>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ct val="100000"/>
              </a:lnSpc>
              <a:spcBef>
                <a:spcPts val="0"/>
              </a:spcBef>
            </a:pPr>
            <a:r>
              <a:rPr lang="en-US" altLang="ru-RU" sz="1400" b="1">
                <a:solidFill>
                  <a:srgbClr val="FF0000"/>
                </a:solidFill>
                <a:latin typeface="Calibri"/>
                <a:ea typeface="Calibri"/>
                <a:cs typeface="Calibri"/>
              </a:rPr>
              <a:t>   </a:t>
            </a:r>
            <a:r>
              <a:rPr lang="en-US" altLang="ru-RU" sz="1400" b="1">
                <a:solidFill>
                  <a:srgbClr val="0070C0"/>
                </a:solidFill>
                <a:latin typeface="Calibri"/>
                <a:ea typeface="Calibri"/>
                <a:cs typeface="Calibri"/>
              </a:rPr>
              <a:t>Harmonics: </a:t>
            </a:r>
            <a:r>
              <a:rPr lang="en-US" altLang="ru-RU" sz="1400" b="1">
                <a:solidFill>
                  <a:srgbClr val="FF0000"/>
                </a:solidFill>
                <a:latin typeface="Calibri"/>
                <a:ea typeface="Calibri"/>
                <a:cs typeface="Calibri"/>
              </a:rPr>
              <a:t>2 MHz, 4 MHz, 6 MHz, 8 MHz and so 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a:extLst>
              <a:ext uri="{FF2B5EF4-FFF2-40B4-BE49-F238E27FC236}">
                <a16:creationId xmlns:a16="http://schemas.microsoft.com/office/drawing/2014/main" id="{EDC28992-8E07-496A-B1D8-85201761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5125"/>
            <a:ext cx="1889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908" y="1587005"/>
            <a:ext cx="7556876" cy="3834562"/>
          </a:xfrm>
          <a:prstGeom prst="rect">
            <a:avLst/>
          </a:prstGeom>
        </p:spPr>
      </p:pic>
      <p:sp>
        <p:nvSpPr>
          <p:cNvPr id="6"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9092888" y="1806240"/>
            <a:ext cx="2171731" cy="3399007"/>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a:solidFill>
                  <a:srgbClr val="FF0000"/>
                </a:solidFill>
                <a:latin typeface="Calibri"/>
                <a:ea typeface="Calibri"/>
                <a:cs typeface="Calibri"/>
              </a:rPr>
              <a:t>Main F= 1 MHz</a:t>
            </a:r>
          </a:p>
          <a:p>
            <a:pPr algn="ctr" eaLnBrk="1" hangingPunct="1">
              <a:lnSpc>
                <a:spcPct val="100000"/>
              </a:lnSpc>
              <a:spcBef>
                <a:spcPts val="0"/>
              </a:spcBef>
            </a:pPr>
            <a:endParaRPr lang="en-US" altLang="ru-RU" sz="1800" b="1">
              <a:solidFill>
                <a:srgbClr val="0070C0"/>
              </a:solidFill>
              <a:latin typeface="Calibri"/>
              <a:ea typeface="Calibri"/>
              <a:cs typeface="Calibri"/>
            </a:endParaRPr>
          </a:p>
          <a:p>
            <a:pPr algn="ctr" eaLnBrk="1" hangingPunct="1">
              <a:lnSpc>
                <a:spcPct val="100000"/>
              </a:lnSpc>
              <a:spcBef>
                <a:spcPts val="0"/>
              </a:spcBef>
            </a:pPr>
            <a:r>
              <a:rPr lang="en-US" altLang="ru-RU" sz="1800" b="1">
                <a:solidFill>
                  <a:srgbClr val="0070C0"/>
                </a:solidFill>
                <a:latin typeface="Calibri"/>
                <a:ea typeface="Calibri"/>
                <a:cs typeface="Calibri"/>
              </a:rPr>
              <a:t>Harmonics:</a:t>
            </a:r>
          </a:p>
          <a:p>
            <a:pPr algn="ctr" eaLnBrk="1" hangingPunct="1">
              <a:lnSpc>
                <a:spcPct val="100000"/>
              </a:lnSpc>
              <a:spcBef>
                <a:spcPts val="0"/>
              </a:spcBef>
            </a:pPr>
            <a:r>
              <a:rPr lang="en-US" altLang="ru-RU" sz="1800" b="1">
                <a:solidFill>
                  <a:srgbClr val="FF0000"/>
                </a:solidFill>
                <a:latin typeface="Calibri"/>
                <a:ea typeface="Calibri"/>
                <a:cs typeface="Calibri"/>
              </a:rPr>
              <a:t>F1= 3 MHz</a:t>
            </a:r>
          </a:p>
          <a:p>
            <a:pPr algn="ctr" eaLnBrk="1" hangingPunct="1">
              <a:lnSpc>
                <a:spcPct val="100000"/>
              </a:lnSpc>
              <a:spcBef>
                <a:spcPts val="0"/>
              </a:spcBef>
            </a:pPr>
            <a:r>
              <a:rPr lang="en-US" altLang="ru-RU" sz="1800" b="1">
                <a:solidFill>
                  <a:srgbClr val="FF0000"/>
                </a:solidFill>
                <a:latin typeface="Calibri"/>
                <a:ea typeface="Calibri"/>
                <a:cs typeface="Calibri"/>
              </a:rPr>
              <a:t>F2= 5 MHz</a:t>
            </a:r>
          </a:p>
          <a:p>
            <a:pPr algn="ctr" eaLnBrk="1" hangingPunct="1">
              <a:lnSpc>
                <a:spcPct val="100000"/>
              </a:lnSpc>
              <a:spcBef>
                <a:spcPts val="0"/>
              </a:spcBef>
            </a:pPr>
            <a:r>
              <a:rPr lang="en-US" altLang="ru-RU" sz="1800" b="1">
                <a:solidFill>
                  <a:srgbClr val="FF0000"/>
                </a:solidFill>
                <a:latin typeface="Calibri"/>
                <a:ea typeface="Calibri"/>
                <a:cs typeface="Calibri"/>
              </a:rPr>
              <a:t>F3= 7 MHz</a:t>
            </a:r>
          </a:p>
          <a:p>
            <a:pPr algn="ctr" eaLnBrk="1" hangingPunct="1">
              <a:lnSpc>
                <a:spcPct val="100000"/>
              </a:lnSpc>
              <a:spcBef>
                <a:spcPts val="0"/>
              </a:spcBef>
            </a:pPr>
            <a:r>
              <a:rPr lang="en-US" altLang="ru-RU" sz="1800" b="1">
                <a:solidFill>
                  <a:srgbClr val="FF0000"/>
                </a:solidFill>
                <a:latin typeface="Calibri"/>
                <a:ea typeface="Calibri"/>
                <a:cs typeface="Calibri"/>
              </a:rPr>
              <a:t>F4= 9 MHz</a:t>
            </a:r>
          </a:p>
          <a:p>
            <a:pPr algn="ctr" eaLnBrk="1" hangingPunct="1">
              <a:lnSpc>
                <a:spcPct val="100000"/>
              </a:lnSpc>
              <a:spcBef>
                <a:spcPts val="0"/>
              </a:spcBef>
            </a:pPr>
            <a:r>
              <a:rPr lang="en-US" altLang="ru-RU" sz="1800" b="1">
                <a:solidFill>
                  <a:srgbClr val="FF0000"/>
                </a:solidFill>
                <a:latin typeface="Calibri"/>
                <a:ea typeface="Calibri"/>
                <a:cs typeface="Calibri"/>
              </a:rPr>
              <a:t>and so on …</a:t>
            </a:r>
          </a:p>
          <a:p>
            <a:pPr algn="ctr" eaLnBrk="1" hangingPunct="1">
              <a:lnSpc>
                <a:spcPct val="100000"/>
              </a:lnSpc>
              <a:spcBef>
                <a:spcPts val="0"/>
              </a:spcBef>
            </a:pPr>
            <a:endParaRPr lang="en-US" altLang="ru-RU" sz="1800" b="1">
              <a:solidFill>
                <a:srgbClr val="FF0000"/>
              </a:solidFill>
              <a:latin typeface="Calibri"/>
              <a:ea typeface="Calibri"/>
              <a:cs typeface="Calibri"/>
            </a:endParaRPr>
          </a:p>
          <a:p>
            <a:pPr algn="ctr" eaLnBrk="1" hangingPunct="1">
              <a:lnSpc>
                <a:spcPct val="100000"/>
              </a:lnSpc>
              <a:spcBef>
                <a:spcPts val="0"/>
              </a:spcBef>
            </a:pPr>
            <a:r>
              <a:rPr lang="en-US" altLang="ru-RU" sz="1800" b="1" err="1">
                <a:solidFill>
                  <a:srgbClr val="0070C0"/>
                </a:solidFill>
                <a:latin typeface="Calibri"/>
                <a:ea typeface="Calibri"/>
                <a:cs typeface="Calibri"/>
              </a:rPr>
              <a:t>dF</a:t>
            </a:r>
            <a:r>
              <a:rPr lang="en-US" altLang="ru-RU" sz="1800" b="1">
                <a:solidFill>
                  <a:srgbClr val="0070C0"/>
                </a:solidFill>
                <a:latin typeface="Calibri"/>
                <a:ea typeface="Calibri"/>
                <a:cs typeface="Calibri"/>
              </a:rPr>
              <a:t>=2 MHz</a:t>
            </a:r>
          </a:p>
          <a:p>
            <a:pPr algn="ctr" eaLnBrk="1" hangingPunct="1">
              <a:lnSpc>
                <a:spcPct val="100000"/>
              </a:lnSpc>
              <a:spcBef>
                <a:spcPts val="0"/>
              </a:spcBef>
            </a:pPr>
            <a:endParaRPr lang="en-US" altLang="ru-RU" sz="1800" b="1">
              <a:solidFill>
                <a:srgbClr val="FF0000"/>
              </a:solidFill>
              <a:latin typeface="Calibri"/>
              <a:ea typeface="Calibri"/>
              <a:cs typeface="Calibri"/>
            </a:endParaRPr>
          </a:p>
        </p:txBody>
      </p:sp>
      <p:sp>
        <p:nvSpPr>
          <p:cNvPr id="10" name="object 2">
            <a:extLst>
              <a:ext uri="{FF2B5EF4-FFF2-40B4-BE49-F238E27FC236}">
                <a16:creationId xmlns:a16="http://schemas.microsoft.com/office/drawing/2014/main" id="{EBFABB7E-E910-B64F-6423-7B3335111B7D}"/>
              </a:ext>
            </a:extLst>
          </p:cNvPr>
          <p:cNvSpPr txBox="1">
            <a:spLocks noChangeArrowheads="1"/>
          </p:cNvSpPr>
          <p:nvPr/>
        </p:nvSpPr>
        <p:spPr bwMode="auto">
          <a:xfrm>
            <a:off x="788450" y="5404681"/>
            <a:ext cx="11072813" cy="998350"/>
          </a:xfrm>
          <a:prstGeom prst="rect">
            <a:avLst/>
          </a:prstGeom>
          <a:solidFill>
            <a:schemeClr val="bg2">
              <a:lumMod val="90000"/>
            </a:schemeClr>
          </a:solidFill>
          <a:ln>
            <a:noFill/>
          </a:ln>
        </p:spPr>
        <p:txBody>
          <a:bodyPr vert="horz" wrap="square" lIns="0" tIns="74295" rIns="0" bIns="0" numCol="1"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spcBef>
                <a:spcPts val="0"/>
              </a:spcBef>
            </a:pPr>
            <a:r>
              <a:rPr lang="en-US" altLang="ru-RU" sz="2000" b="1" dirty="0">
                <a:solidFill>
                  <a:srgbClr val="0070C0"/>
                </a:solidFill>
                <a:latin typeface="Calibri"/>
                <a:ea typeface="Calibri"/>
                <a:cs typeface="Calibri"/>
              </a:rPr>
              <a:t>If change leading and trailing pulse time than to appear</a:t>
            </a:r>
            <a:r>
              <a:rPr lang="en-US" altLang="ru-RU" sz="2000" b="1" dirty="0">
                <a:solidFill>
                  <a:srgbClr val="FF0000"/>
                </a:solidFill>
                <a:latin typeface="Calibri"/>
                <a:ea typeface="Calibri"/>
                <a:cs typeface="Calibri"/>
              </a:rPr>
              <a:t> even </a:t>
            </a:r>
            <a:r>
              <a:rPr lang="en-US" altLang="ru-RU" sz="2000" b="1" dirty="0">
                <a:solidFill>
                  <a:srgbClr val="0070C0"/>
                </a:solidFill>
                <a:latin typeface="Calibri"/>
                <a:ea typeface="Calibri"/>
                <a:cs typeface="Calibri"/>
              </a:rPr>
              <a:t>harmonics – </a:t>
            </a:r>
            <a:r>
              <a:rPr lang="en-US" altLang="ru-RU" sz="2000" b="1" dirty="0">
                <a:solidFill>
                  <a:srgbClr val="FF0000"/>
                </a:solidFill>
                <a:latin typeface="Calibri"/>
                <a:ea typeface="Calibri"/>
                <a:cs typeface="Calibri"/>
              </a:rPr>
              <a:t>2 MHz, 4 MHz, 6 MHz  </a:t>
            </a:r>
            <a:r>
              <a:rPr lang="en-US" altLang="ru-RU" sz="2000" b="1" dirty="0">
                <a:solidFill>
                  <a:srgbClr val="0070C0"/>
                </a:solidFill>
                <a:latin typeface="Calibri"/>
                <a:ea typeface="Calibri"/>
                <a:cs typeface="Calibri"/>
              </a:rPr>
              <a:t>and so on</a:t>
            </a:r>
          </a:p>
          <a:p>
            <a:pPr algn="ctr" eaLnBrk="1" hangingPunct="1">
              <a:lnSpc>
                <a:spcPct val="100000"/>
              </a:lnSpc>
              <a:spcBef>
                <a:spcPts val="0"/>
              </a:spcBef>
            </a:pPr>
            <a:endParaRPr lang="en-US" altLang="ru-RU" sz="2000" b="1" dirty="0">
              <a:solidFill>
                <a:srgbClr val="FF0000"/>
              </a:solidFill>
              <a:latin typeface="Calibri"/>
              <a:ea typeface="Calibri"/>
              <a:cs typeface="Calibri"/>
            </a:endParaRPr>
          </a:p>
        </p:txBody>
      </p:sp>
      <p:sp>
        <p:nvSpPr>
          <p:cNvPr id="8" name="object 2">
            <a:extLst>
              <a:ext uri="{FF2B5EF4-FFF2-40B4-BE49-F238E27FC236}">
                <a16:creationId xmlns:a16="http://schemas.microsoft.com/office/drawing/2014/main" id="{EBFABB7E-E910-B64F-6423-7B3335111B7D}"/>
              </a:ext>
            </a:extLst>
          </p:cNvPr>
          <p:cNvSpPr>
            <a:spLocks noGrp="1" noChangeArrowheads="1"/>
          </p:cNvSpPr>
          <p:nvPr>
            <p:ph type="title"/>
          </p:nvPr>
        </p:nvSpPr>
        <p:spPr>
          <a:xfrm>
            <a:off x="2198932" y="81376"/>
            <a:ext cx="9779708" cy="1046440"/>
          </a:xfrm>
          <a:solidFill>
            <a:schemeClr val="bg2">
              <a:lumMod val="90000"/>
            </a:schemeClr>
          </a:solidFill>
        </p:spPr>
        <p:txBody>
          <a:bodyPr wrap="square" lIns="0" tIns="74295" rIns="0" bIns="0">
            <a:spAutoFit/>
          </a:bodyPr>
          <a:lstStyle/>
          <a:p>
            <a:pPr marL="12700" indent="3175" algn="ctr" eaLnBrk="1" hangingPunct="1">
              <a:lnSpc>
                <a:spcPts val="3888"/>
              </a:lnSpc>
              <a:spcBef>
                <a:spcPts val="588"/>
              </a:spcBef>
            </a:pPr>
            <a:r>
              <a:rPr lang="ru-RU" altLang="ru-RU" sz="3200" b="1" dirty="0">
                <a:solidFill>
                  <a:schemeClr val="accent5"/>
                </a:solidFill>
                <a:latin typeface="Times New Roman"/>
                <a:ea typeface="Calibri"/>
                <a:cs typeface="Calibri"/>
              </a:rPr>
              <a:t>  </a:t>
            </a:r>
            <a:r>
              <a:rPr lang="en-US" altLang="ru-RU" sz="3200" b="1" dirty="0">
                <a:solidFill>
                  <a:schemeClr val="accent5"/>
                </a:solidFill>
                <a:latin typeface="Times New Roman"/>
                <a:ea typeface="Calibri"/>
                <a:cs typeface="Calibri"/>
              </a:rPr>
              <a:t>Test Of </a:t>
            </a:r>
            <a:r>
              <a:rPr lang="en-US" altLang="ru-RU" sz="3200" b="1" dirty="0">
                <a:solidFill>
                  <a:srgbClr val="FF0000"/>
                </a:solidFill>
                <a:latin typeface="Times New Roman"/>
                <a:ea typeface="+mj-lt"/>
                <a:cs typeface="+mj-lt"/>
              </a:rPr>
              <a:t>K</a:t>
            </a:r>
            <a:r>
              <a:rPr lang="en-US" sz="3200" b="1" dirty="0">
                <a:solidFill>
                  <a:srgbClr val="FF0000"/>
                </a:solidFill>
                <a:latin typeface="Times New Roman"/>
                <a:ea typeface="+mj-lt"/>
                <a:cs typeface="+mj-lt"/>
              </a:rPr>
              <a:t>eysight</a:t>
            </a:r>
            <a:r>
              <a:rPr lang="en-US" sz="3200" b="1" dirty="0">
                <a:solidFill>
                  <a:schemeClr val="accent5"/>
                </a:solidFill>
                <a:latin typeface="Times New Roman"/>
                <a:ea typeface="+mj-lt"/>
                <a:cs typeface="+mj-lt"/>
              </a:rPr>
              <a:t> </a:t>
            </a:r>
            <a:r>
              <a:rPr lang="en-US" sz="3200" b="1" dirty="0">
                <a:solidFill>
                  <a:schemeClr val="accent5"/>
                </a:solidFill>
                <a:latin typeface="Times New Roman"/>
                <a:cs typeface="Times New Roman"/>
              </a:rPr>
              <a:t>Oscilloscope </a:t>
            </a:r>
            <a:r>
              <a:rPr lang="en-US" altLang="ru-RU" sz="3200" b="1" dirty="0">
                <a:solidFill>
                  <a:schemeClr val="accent5"/>
                </a:solidFill>
                <a:latin typeface="Times New Roman"/>
                <a:ea typeface="Calibri"/>
                <a:cs typeface="Calibri"/>
              </a:rPr>
              <a:t> With Generator Pulse </a:t>
            </a:r>
            <a:r>
              <a:rPr lang="en-US" sz="3200" b="1" dirty="0">
                <a:solidFill>
                  <a:schemeClr val="accent5"/>
                </a:solidFill>
                <a:latin typeface="Times New Roman"/>
                <a:cs typeface="Times New Roman"/>
              </a:rPr>
              <a:t>(</a:t>
            </a:r>
            <a:r>
              <a:rPr lang="en-US" sz="3200" b="1" dirty="0">
                <a:solidFill>
                  <a:srgbClr val="FF0000"/>
                </a:solidFill>
                <a:latin typeface="Times New Roman"/>
                <a:cs typeface="Times New Roman"/>
              </a:rPr>
              <a:t>FFT</a:t>
            </a:r>
            <a:r>
              <a:rPr lang="en-US" sz="3200" b="1" dirty="0">
                <a:solidFill>
                  <a:schemeClr val="accent5"/>
                </a:solidFill>
                <a:latin typeface="Times New Roman"/>
                <a:cs typeface="Times New Roman"/>
              </a:rPr>
              <a:t>)</a:t>
            </a:r>
            <a:endParaRPr lang="ru-RU" altLang="ru-RU" sz="3200" b="1" dirty="0">
              <a:solidFill>
                <a:schemeClr val="accent5"/>
              </a:solidFill>
              <a:latin typeface="Times New Roman"/>
              <a:ea typeface="Calibri"/>
              <a:cs typeface="Calibri"/>
            </a:endParaRPr>
          </a:p>
        </p:txBody>
      </p:sp>
    </p:spTree>
    <p:extLst>
      <p:ext uri="{BB962C8B-B14F-4D97-AF65-F5344CB8AC3E}">
        <p14:creationId xmlns:p14="http://schemas.microsoft.com/office/powerpoint/2010/main" val="4682357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46</Slides>
  <Notes>1</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Test setup ROC chamber + TPC DAQ. Monitoring of r/o channels noise and study influence harmonics from CAEN LV power system and DAQ to r/o channel noise    </vt:lpstr>
      <vt:lpstr>Abstract</vt:lpstr>
      <vt:lpstr>“Roc” Chamber </vt:lpstr>
      <vt:lpstr>TPC FE Electronics</vt:lpstr>
      <vt:lpstr>DAQ</vt:lpstr>
      <vt:lpstr>Test setup (Bld.40) </vt:lpstr>
      <vt:lpstr>Vector Analyzer Rohde@Schwarz ZNL3 (5 kHz – 3 GHz)</vt:lpstr>
      <vt:lpstr>  Test Of Vector Analyzer With Generator Pulse</vt:lpstr>
      <vt:lpstr>  Test Of Keysight Oscilloscope  With Generator Pulse (FFT)</vt:lpstr>
      <vt:lpstr>  Test of Keysight oscilloscope  with generator pulse (FFT)</vt:lpstr>
      <vt:lpstr>PowerPoint Presentation</vt:lpstr>
      <vt:lpstr>360 MHz (-70 dBm) and bunches at 1 GHz и 2 GHz  -(70-80) dBm  vector analyzer noise - 90 dBm</vt:lpstr>
      <vt:lpstr>Test Setup (ROC Chamber +FEC) Study   DAQ – OFF  CAEN – ON + Computer - ON </vt:lpstr>
      <vt:lpstr>Test setup (Bld.40) </vt:lpstr>
      <vt:lpstr>CAEN LV power supply system - ON </vt:lpstr>
      <vt:lpstr>Check oscillations with oscilloscope  </vt:lpstr>
      <vt:lpstr>Computer - ON  </vt:lpstr>
      <vt:lpstr>Consequence-1</vt:lpstr>
      <vt:lpstr>Test Setup: ROC Chamber With The LV Passive board </vt:lpstr>
      <vt:lpstr>Check Oscillation On Power Feeder With Oscilloscope According To passive Board Installment. </vt:lpstr>
      <vt:lpstr>Test Setup (ROC Chamber With LV Active Board ) </vt:lpstr>
      <vt:lpstr>Check Oscillation On Power Feeder With Oscilloscope According To active Board . </vt:lpstr>
      <vt:lpstr>PowerPoint Presentation</vt:lpstr>
      <vt:lpstr>PowerPoint Presentation</vt:lpstr>
      <vt:lpstr>PowerPoint Presentation</vt:lpstr>
      <vt:lpstr>PowerPoint Presentation</vt:lpstr>
      <vt:lpstr>PowerPoint Presentation</vt:lpstr>
      <vt:lpstr>Check Harmonics With Active Antenna on Ground Measurement , Passive board</vt:lpstr>
      <vt:lpstr>Check Harmonics With Active Antenna On ground Measurement, Active Board</vt:lpstr>
      <vt:lpstr>Test setup (ROC chamber + DAQ: Harmonics Study) With  LV Passive Board  DAQ - ON </vt:lpstr>
      <vt:lpstr>DAQ Monitoring  </vt:lpstr>
      <vt:lpstr>DAQ Monitoring (Channels Noise), Before Improvement </vt:lpstr>
      <vt:lpstr>PowerPoint Presentation</vt:lpstr>
      <vt:lpstr>Passive stabilization Board + Set Of Capacitors</vt:lpstr>
      <vt:lpstr>PowerPoint Presentation</vt:lpstr>
      <vt:lpstr>Test setup (ROC chamber + DAQ: Harmonics study) With  LV Active Board  DAQ - ON </vt:lpstr>
      <vt:lpstr>DAQ Monitoring  </vt:lpstr>
      <vt:lpstr>Active Stabilization Board + Set Of Capacitors</vt:lpstr>
      <vt:lpstr>PowerPoint Presentation</vt:lpstr>
      <vt:lpstr>Results for HV and LV Control, Monitoring Using Master SCADA, Main window Interface.</vt:lpstr>
      <vt:lpstr>Low Voltage interface</vt:lpstr>
      <vt:lpstr>Overall Conclusion </vt:lpstr>
      <vt:lpstr>Overall Conclusion Followed </vt:lpstr>
      <vt:lpstr>Overall Conclusion Followed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dns.sadko@mail.ru</dc:creator>
  <cp:revision>250</cp:revision>
  <dcterms:created xsi:type="dcterms:W3CDTF">2023-03-19T18:21:48Z</dcterms:created>
  <dcterms:modified xsi:type="dcterms:W3CDTF">2024-06-27T07:31:08Z</dcterms:modified>
</cp:coreProperties>
</file>