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7" r:id="rId2"/>
    <p:sldId id="315" r:id="rId3"/>
    <p:sldId id="313" r:id="rId4"/>
    <p:sldId id="319" r:id="rId5"/>
    <p:sldId id="309" r:id="rId6"/>
    <p:sldId id="317" r:id="rId7"/>
    <p:sldId id="312" r:id="rId8"/>
    <p:sldId id="311" r:id="rId9"/>
    <p:sldId id="307" r:id="rId10"/>
    <p:sldId id="322" r:id="rId11"/>
    <p:sldId id="323" r:id="rId12"/>
    <p:sldId id="324" r:id="rId13"/>
    <p:sldId id="321" r:id="rId14"/>
    <p:sldId id="256" r:id="rId15"/>
    <p:sldId id="300" r:id="rId16"/>
    <p:sldId id="304" r:id="rId17"/>
    <p:sldId id="260" r:id="rId18"/>
    <p:sldId id="259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E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6727" autoAdjust="0"/>
  </p:normalViewPr>
  <p:slideViewPr>
    <p:cSldViewPr>
      <p:cViewPr>
        <p:scale>
          <a:sx n="96" d="100"/>
          <a:sy n="96" d="100"/>
        </p:scale>
        <p:origin x="207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A8134-9C6C-4593-9865-C09B51461666}" type="datetimeFigureOut">
              <a:rPr lang="x-none" smtClean="0"/>
              <a:pPr/>
              <a:t>08.10.2024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AD6F2-F14F-4E90-B9DA-C34C58D587C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72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b055066c_0_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4b05506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03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bcbb7f726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bcbb7f726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32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4b055066c_0_6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f4b05506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1a48ff657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1a48ff657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b915969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b915969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a48ff657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a48ff657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1112-9744-4850-8551-4BAE33FF1979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2524-9ECF-4E58-A1BF-E34F8F60C9F7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EFB3-C2F1-4F7B-BD6C-E6939248E1A1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244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86AC-8CE5-4ABD-8B17-0344238B1171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182BA-7A17-48F5-8F2A-B9A87B211B86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40CA-377E-4702-9F0C-E13B6A426495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34ED-E717-44AD-AFA6-8A0C850A24BD}" type="datetime1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CE23-DDA6-47F7-AF3C-5B3D6204D571}" type="datetime1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D8A0D-598E-4B8A-9321-9B5D72E03CF2}" type="datetime1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20FE-21EA-48D2-9270-9D65571FB9F8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7EDC-513E-4B4D-AC8C-450A135858B9}" type="datetime1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989E-F3D2-45FC-8651-A1D70169DEA0}" type="datetime1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76AE-705F-4A83-9BE6-6803EAB51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>
              <a:tabLst>
                <a:tab pos="0" algn="l"/>
              </a:tabLst>
            </a:pPr>
            <a:r>
              <a:rPr lang="en-US" sz="2000" b="1" dirty="0"/>
              <a:t>Status and plans of R&amp;D for Si-detectors on </a:t>
            </a:r>
            <a:r>
              <a:rPr lang="en-US" sz="2000" b="1" dirty="0" smtClean="0"/>
              <a:t>BM@N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000" i="1" dirty="0" smtClean="0"/>
              <a:t>N. </a:t>
            </a:r>
            <a:r>
              <a:rPr lang="en-US" sz="2000" i="1" dirty="0" err="1" smtClean="0"/>
              <a:t>Zamyatin</a:t>
            </a:r>
            <a:r>
              <a:rPr lang="en-US" sz="2000" i="1" dirty="0" smtClean="0"/>
              <a:t> </a:t>
            </a:r>
            <a:r>
              <a:rPr lang="ru" sz="1600" i="1" spc="-1" dirty="0">
                <a:solidFill>
                  <a:srgbClr val="595959"/>
                </a:solidFill>
                <a:latin typeface="Arial"/>
                <a:ea typeface="Arial"/>
              </a:rPr>
              <a:t>on behalf of Forward Silicon </a:t>
            </a:r>
            <a:r>
              <a:rPr lang="en-US" sz="1600" i="1" spc="-1" dirty="0" smtClean="0">
                <a:solidFill>
                  <a:srgbClr val="595959"/>
                </a:solidFill>
                <a:latin typeface="Arial"/>
                <a:ea typeface="Arial"/>
              </a:rPr>
              <a:t>Detector</a:t>
            </a:r>
            <a:r>
              <a:rPr lang="ru" sz="1600" i="1" spc="-1" dirty="0" smtClean="0">
                <a:solidFill>
                  <a:srgbClr val="595959"/>
                </a:solidFill>
                <a:latin typeface="Arial"/>
                <a:ea typeface="Arial"/>
              </a:rPr>
              <a:t> </a:t>
            </a:r>
            <a:r>
              <a:rPr lang="ru" sz="1600" i="1" spc="-1" dirty="0">
                <a:solidFill>
                  <a:srgbClr val="595959"/>
                </a:solidFill>
                <a:latin typeface="Arial"/>
                <a:ea typeface="Arial"/>
              </a:rPr>
              <a:t>team</a:t>
            </a:r>
            <a:endParaRPr lang="ru-RU" sz="1600" i="1" spc="-1" dirty="0">
              <a:latin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5100" y="297325"/>
            <a:ext cx="1235371" cy="823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960" y="373388"/>
            <a:ext cx="1284696" cy="82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3263" y="6356350"/>
            <a:ext cx="6541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Collaboration Meeting of BM@N experiment, 8-10 October 2024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2726550" y="906227"/>
            <a:ext cx="2861450" cy="3641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FSD: after replacing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4" name="Google Shape;254;p25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375" y="858239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275"/>
            <a:ext cx="921626" cy="51860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5"/>
          <p:cNvSpPr txBox="1">
            <a:spLocks noGrp="1"/>
          </p:cNvSpPr>
          <p:nvPr>
            <p:ph type="sldNum" idx="4294967295"/>
          </p:nvPr>
        </p:nvSpPr>
        <p:spPr>
          <a:xfrm>
            <a:off x="8408839" y="6309320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fld id="{00000000-1234-1234-1234-123412341234}" type="slidenum">
              <a:rPr lang="ru" sz="1000"/>
              <a:pPr/>
              <a:t>10</a:t>
            </a:fld>
            <a:endParaRPr sz="1000" dirty="0"/>
          </a:p>
        </p:txBody>
      </p:sp>
      <p:grpSp>
        <p:nvGrpSpPr>
          <p:cNvPr id="257" name="Google Shape;257;p25"/>
          <p:cNvGrpSpPr/>
          <p:nvPr/>
        </p:nvGrpSpPr>
        <p:grpSpPr>
          <a:xfrm>
            <a:off x="1155470" y="1409284"/>
            <a:ext cx="2037743" cy="2087550"/>
            <a:chOff x="225328" y="517274"/>
            <a:chExt cx="3363168" cy="2087550"/>
          </a:xfrm>
        </p:grpSpPr>
        <p:grpSp>
          <p:nvGrpSpPr>
            <p:cNvPr id="258" name="Google Shape;258;p25"/>
            <p:cNvGrpSpPr/>
            <p:nvPr/>
          </p:nvGrpSpPr>
          <p:grpSpPr>
            <a:xfrm>
              <a:off x="225328" y="517274"/>
              <a:ext cx="3363168" cy="2087550"/>
              <a:chOff x="225328" y="517274"/>
              <a:chExt cx="3363168" cy="2087550"/>
            </a:xfrm>
          </p:grpSpPr>
          <p:grpSp>
            <p:nvGrpSpPr>
              <p:cNvPr id="259" name="Google Shape;259;p25"/>
              <p:cNvGrpSpPr/>
              <p:nvPr/>
            </p:nvGrpSpPr>
            <p:grpSpPr>
              <a:xfrm>
                <a:off x="1058100" y="804975"/>
                <a:ext cx="2316975" cy="1799849"/>
                <a:chOff x="677100" y="804975"/>
                <a:chExt cx="2316975" cy="1799849"/>
              </a:xfrm>
            </p:grpSpPr>
            <p:pic>
              <p:nvPicPr>
                <p:cNvPr id="260" name="Google Shape;260;p25"/>
                <p:cNvPicPr preferRelativeResize="0"/>
                <p:nvPr/>
              </p:nvPicPr>
              <p:blipFill>
                <a:blip r:embed="rId5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100" y="854900"/>
                  <a:ext cx="2049457" cy="1716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1" name="Google Shape;261;p25"/>
                <p:cNvPicPr preferRelativeResize="0"/>
                <p:nvPr/>
              </p:nvPicPr>
              <p:blipFill>
                <a:blip r:embed="rId6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26550" y="8049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62" name="Google Shape;262;p25"/>
              <p:cNvSpPr txBox="1"/>
              <p:nvPr/>
            </p:nvSpPr>
            <p:spPr>
              <a:xfrm>
                <a:off x="225328" y="517274"/>
                <a:ext cx="3363168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/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</a:t>
                </a:r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63" name="Google Shape;263;p25"/>
            <p:cNvSpPr txBox="1"/>
            <p:nvPr/>
          </p:nvSpPr>
          <p:spPr>
            <a:xfrm rot="-5400000">
              <a:off x="373746" y="941350"/>
              <a:ext cx="766200" cy="6018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93643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4" name="Google Shape;264;p25"/>
            <p:cNvSpPr txBox="1"/>
            <p:nvPr/>
          </p:nvSpPr>
          <p:spPr>
            <a:xfrm rot="-5400000">
              <a:off x="366767" y="1880700"/>
              <a:ext cx="766200" cy="6159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111664 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903001" y="3485526"/>
            <a:ext cx="2693475" cy="2076449"/>
            <a:chOff x="674400" y="2628275"/>
            <a:chExt cx="2693475" cy="2076449"/>
          </a:xfrm>
        </p:grpSpPr>
        <p:grpSp>
          <p:nvGrpSpPr>
            <p:cNvPr id="266" name="Google Shape;266;p25"/>
            <p:cNvGrpSpPr/>
            <p:nvPr/>
          </p:nvGrpSpPr>
          <p:grpSpPr>
            <a:xfrm>
              <a:off x="981901" y="2628275"/>
              <a:ext cx="2385974" cy="2076449"/>
              <a:chOff x="981901" y="2628275"/>
              <a:chExt cx="2385974" cy="2076449"/>
            </a:xfrm>
          </p:grpSpPr>
          <p:grpSp>
            <p:nvGrpSpPr>
              <p:cNvPr id="267" name="Google Shape;267;p25"/>
              <p:cNvGrpSpPr/>
              <p:nvPr/>
            </p:nvGrpSpPr>
            <p:grpSpPr>
              <a:xfrm>
                <a:off x="981901" y="2904875"/>
                <a:ext cx="2385974" cy="1799849"/>
                <a:chOff x="677101" y="2904875"/>
                <a:chExt cx="2385974" cy="1799849"/>
              </a:xfrm>
            </p:grpSpPr>
            <p:pic>
              <p:nvPicPr>
                <p:cNvPr id="268" name="Google Shape;268;p25"/>
                <p:cNvPicPr preferRelativeResize="0"/>
                <p:nvPr/>
              </p:nvPicPr>
              <p:blipFill>
                <a:blip r:embed="rId7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7101" y="2946363"/>
                  <a:ext cx="2118451" cy="171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69" name="Google Shape;269;p25"/>
                <p:cNvPicPr preferRelativeResize="0"/>
                <p:nvPr/>
              </p:nvPicPr>
              <p:blipFill>
                <a:blip r:embed="rId6" cstate="print">
                  <a:alphaModFix/>
                </a:blip>
                <a:stretch>
                  <a:fillRect/>
                </a:stretch>
              </p:blipFill>
              <p:spPr>
                <a:xfrm>
                  <a:off x="2795550" y="29048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70" name="Google Shape;270;p25"/>
              <p:cNvSpPr txBox="1"/>
              <p:nvPr/>
            </p:nvSpPr>
            <p:spPr>
              <a:xfrm>
                <a:off x="1058100" y="2628275"/>
                <a:ext cx="2054400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2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71" name="Google Shape;271;p25"/>
            <p:cNvSpPr txBox="1"/>
            <p:nvPr/>
          </p:nvSpPr>
          <p:spPr>
            <a:xfrm rot="-5400000">
              <a:off x="445050" y="31870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201548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25"/>
            <p:cNvSpPr txBox="1"/>
            <p:nvPr/>
          </p:nvSpPr>
          <p:spPr>
            <a:xfrm rot="-5400000">
              <a:off x="445050" y="41263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198035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73" name="Google Shape;273;p25"/>
          <p:cNvSpPr txBox="1"/>
          <p:nvPr/>
        </p:nvSpPr>
        <p:spPr>
          <a:xfrm>
            <a:off x="7554975" y="2754750"/>
            <a:ext cx="1466100" cy="13776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dead zones have been eliminated!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4" name="Google Shape;274;p25"/>
          <p:cNvGrpSpPr/>
          <p:nvPr/>
        </p:nvGrpSpPr>
        <p:grpSpPr>
          <a:xfrm>
            <a:off x="3896050" y="3494550"/>
            <a:ext cx="3580300" cy="2067424"/>
            <a:chOff x="4124650" y="2637300"/>
            <a:chExt cx="3580300" cy="2067424"/>
          </a:xfrm>
        </p:grpSpPr>
        <p:sp>
          <p:nvSpPr>
            <p:cNvPr id="275" name="Google Shape;275;p25"/>
            <p:cNvSpPr txBox="1"/>
            <p:nvPr/>
          </p:nvSpPr>
          <p:spPr>
            <a:xfrm rot="-5400000">
              <a:off x="3895300" y="31870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124789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25"/>
            <p:cNvSpPr txBox="1"/>
            <p:nvPr/>
          </p:nvSpPr>
          <p:spPr>
            <a:xfrm rot="-5400000">
              <a:off x="3895300" y="412637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138624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77" name="Google Shape;277;p25"/>
            <p:cNvGrpSpPr/>
            <p:nvPr/>
          </p:nvGrpSpPr>
          <p:grpSpPr>
            <a:xfrm>
              <a:off x="4430825" y="2637300"/>
              <a:ext cx="3274125" cy="2067424"/>
              <a:chOff x="4430825" y="2637300"/>
              <a:chExt cx="3274125" cy="2067424"/>
            </a:xfrm>
          </p:grpSpPr>
          <p:sp>
            <p:nvSpPr>
              <p:cNvPr id="278" name="Google Shape;278;p25"/>
              <p:cNvSpPr txBox="1"/>
              <p:nvPr/>
            </p:nvSpPr>
            <p:spPr>
              <a:xfrm>
                <a:off x="4882674" y="2637300"/>
                <a:ext cx="2054400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4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79" name="Google Shape;279;p25"/>
              <p:cNvGrpSpPr/>
              <p:nvPr/>
            </p:nvGrpSpPr>
            <p:grpSpPr>
              <a:xfrm>
                <a:off x="4430825" y="2904875"/>
                <a:ext cx="3274125" cy="1799849"/>
                <a:chOff x="4430825" y="2904875"/>
                <a:chExt cx="3274125" cy="1799849"/>
              </a:xfrm>
            </p:grpSpPr>
            <p:pic>
              <p:nvPicPr>
                <p:cNvPr id="280" name="Google Shape;280;p25"/>
                <p:cNvPicPr preferRelativeResize="0"/>
                <p:nvPr/>
              </p:nvPicPr>
              <p:blipFill>
                <a:blip r:embed="rId6" cstate="print">
                  <a:alphaModFix/>
                </a:blip>
                <a:stretch>
                  <a:fillRect/>
                </a:stretch>
              </p:blipFill>
              <p:spPr>
                <a:xfrm>
                  <a:off x="7437425" y="29048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1" name="Google Shape;281;p25"/>
                <p:cNvPicPr preferRelativeResize="0"/>
                <p:nvPr/>
              </p:nvPicPr>
              <p:blipFill>
                <a:blip r:embed="rId8" cstate="print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0825" y="2946375"/>
                  <a:ext cx="3006596" cy="17168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282" name="Google Shape;282;p25"/>
          <p:cNvGrpSpPr/>
          <p:nvPr/>
        </p:nvGrpSpPr>
        <p:grpSpPr>
          <a:xfrm>
            <a:off x="4203551" y="1385526"/>
            <a:ext cx="2963375" cy="2076549"/>
            <a:chOff x="4432150" y="528275"/>
            <a:chExt cx="2963375" cy="2076549"/>
          </a:xfrm>
        </p:grpSpPr>
        <p:sp>
          <p:nvSpPr>
            <p:cNvPr id="283" name="Google Shape;283;p25"/>
            <p:cNvSpPr txBox="1"/>
            <p:nvPr/>
          </p:nvSpPr>
          <p:spPr>
            <a:xfrm rot="-5400000">
              <a:off x="4202800" y="1104825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165513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4" name="Google Shape;284;p25"/>
            <p:cNvSpPr txBox="1"/>
            <p:nvPr/>
          </p:nvSpPr>
          <p:spPr>
            <a:xfrm rot="-5400000">
              <a:off x="4202800" y="2034900"/>
              <a:ext cx="766200" cy="3075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" sz="1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319725 hit entries</a:t>
              </a:r>
              <a:endParaRPr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85" name="Google Shape;285;p25"/>
            <p:cNvGrpSpPr/>
            <p:nvPr/>
          </p:nvGrpSpPr>
          <p:grpSpPr>
            <a:xfrm>
              <a:off x="4740251" y="528275"/>
              <a:ext cx="2655274" cy="2076549"/>
              <a:chOff x="4740251" y="528275"/>
              <a:chExt cx="2655274" cy="2076549"/>
            </a:xfrm>
          </p:grpSpPr>
          <p:sp>
            <p:nvSpPr>
              <p:cNvPr id="286" name="Google Shape;286;p25"/>
              <p:cNvSpPr txBox="1"/>
              <p:nvPr/>
            </p:nvSpPr>
            <p:spPr>
              <a:xfrm>
                <a:off x="5040675" y="528275"/>
                <a:ext cx="2054400" cy="27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ru" sz="12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Cosmic tests station 3</a:t>
                </a:r>
                <a:endParaRPr sz="12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87" name="Google Shape;287;p25"/>
              <p:cNvGrpSpPr/>
              <p:nvPr/>
            </p:nvGrpSpPr>
            <p:grpSpPr>
              <a:xfrm>
                <a:off x="4740251" y="804975"/>
                <a:ext cx="2655274" cy="1799849"/>
                <a:chOff x="4740251" y="804975"/>
                <a:chExt cx="2655274" cy="1799849"/>
              </a:xfrm>
            </p:grpSpPr>
            <p:pic>
              <p:nvPicPr>
                <p:cNvPr id="288" name="Google Shape;288;p25"/>
                <p:cNvPicPr preferRelativeResize="0"/>
                <p:nvPr/>
              </p:nvPicPr>
              <p:blipFill>
                <a:blip r:embed="rId6" cstate="print">
                  <a:alphaModFix/>
                </a:blip>
                <a:stretch>
                  <a:fillRect/>
                </a:stretch>
              </p:blipFill>
              <p:spPr>
                <a:xfrm>
                  <a:off x="7128000" y="804975"/>
                  <a:ext cx="267525" cy="17998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89" name="Google Shape;289;p25"/>
                <p:cNvPicPr preferRelativeResize="0"/>
                <p:nvPr/>
              </p:nvPicPr>
              <p:blipFill>
                <a:blip r:embed="rId9" cstate="print">
                  <a:alphaModFix/>
                </a:blip>
                <a:stretch>
                  <a:fillRect/>
                </a:stretch>
              </p:blipFill>
              <p:spPr>
                <a:xfrm>
                  <a:off x="4740251" y="854900"/>
                  <a:ext cx="2387756" cy="17168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43" name="TextBox 42"/>
          <p:cNvSpPr txBox="1"/>
          <p:nvPr/>
        </p:nvSpPr>
        <p:spPr>
          <a:xfrm>
            <a:off x="47510" y="5673021"/>
            <a:ext cx="226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E.V.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Martovitsky</a:t>
            </a: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Chemezov</a:t>
            </a:r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/>
          <p:cNvCxnSpPr>
            <a:stCxn id="42" idx="2"/>
          </p:cNvCxnSpPr>
          <p:nvPr/>
        </p:nvCxnSpPr>
        <p:spPr>
          <a:xfrm>
            <a:off x="749673" y="2210015"/>
            <a:ext cx="1556498" cy="40880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2729" y="1933016"/>
            <a:ext cx="853889" cy="27699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Beam hole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129;p21"/>
          <p:cNvPicPr/>
          <p:nvPr/>
        </p:nvPicPr>
        <p:blipFill>
          <a:blip r:embed="rId2" cstate="print"/>
          <a:stretch/>
        </p:blipFill>
        <p:spPr>
          <a:xfrm>
            <a:off x="3874680" y="3676410"/>
            <a:ext cx="3324960" cy="2227320"/>
          </a:xfrm>
          <a:prstGeom prst="rect">
            <a:avLst/>
          </a:prstGeom>
          <a:ln w="0">
            <a:noFill/>
          </a:ln>
        </p:spPr>
      </p:pic>
      <p:pic>
        <p:nvPicPr>
          <p:cNvPr id="284" name="Google Shape;130;p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31" b="1975"/>
          <a:stretch/>
        </p:blipFill>
        <p:spPr>
          <a:xfrm>
            <a:off x="3881880" y="1489050"/>
            <a:ext cx="3255840" cy="2168280"/>
          </a:xfrm>
          <a:prstGeom prst="rect">
            <a:avLst/>
          </a:prstGeom>
          <a:ln w="0">
            <a:noFill/>
          </a:ln>
        </p:spPr>
      </p:pic>
      <p:pic>
        <p:nvPicPr>
          <p:cNvPr id="285" name="Google Shape;131;p21"/>
          <p:cNvPicPr/>
          <p:nvPr/>
        </p:nvPicPr>
        <p:blipFill>
          <a:blip r:embed="rId4" cstate="print"/>
          <a:stretch/>
        </p:blipFill>
        <p:spPr>
          <a:xfrm>
            <a:off x="430560" y="3676410"/>
            <a:ext cx="3209760" cy="2227320"/>
          </a:xfrm>
          <a:prstGeom prst="rect">
            <a:avLst/>
          </a:prstGeom>
          <a:ln w="0">
            <a:noFill/>
          </a:ln>
        </p:spPr>
      </p:pic>
      <p:pic>
        <p:nvPicPr>
          <p:cNvPr id="286" name="Google Shape;132;p21"/>
          <p:cNvPicPr/>
          <p:nvPr/>
        </p:nvPicPr>
        <p:blipFill>
          <a:blip r:embed="rId5" cstate="print"/>
          <a:stretch/>
        </p:blipFill>
        <p:spPr>
          <a:xfrm>
            <a:off x="430560" y="1298610"/>
            <a:ext cx="3255840" cy="222732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375920" y="802530"/>
            <a:ext cx="5552640" cy="36288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rmAutofit fontScale="9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" sz="15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FSD: before replacing (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Run 8305, </a:t>
            </a:r>
            <a:r>
              <a:rPr lang="en-US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30.01.2023</a:t>
            </a:r>
            <a:r>
              <a:rPr lang="ru-RU" sz="1600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sz="1500" dirty="0"/>
              <a:t/>
            </a:r>
            <a:br>
              <a:rPr sz="1500" dirty="0"/>
            </a:br>
            <a:endParaRPr lang="ru-RU" sz="1600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Google Shape;134;p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21600" y="93717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289" name="Google Shape;135;p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856170"/>
            <a:ext cx="921240" cy="518400"/>
          </a:xfrm>
          <a:prstGeom prst="rect">
            <a:avLst/>
          </a:prstGeom>
          <a:ln w="0">
            <a:noFill/>
          </a:ln>
        </p:spPr>
      </p:pic>
      <p:sp>
        <p:nvSpPr>
          <p:cNvPr id="290" name="PlaceHolder 2"/>
          <p:cNvSpPr>
            <a:spLocks noGrp="1"/>
          </p:cNvSpPr>
          <p:nvPr>
            <p:ph type="sldNum" idx="4294967295"/>
          </p:nvPr>
        </p:nvSpPr>
        <p:spPr>
          <a:xfrm>
            <a:off x="8472600" y="552033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fld id="{2610C038-9AF4-4709-A4E8-D1F11E413184}" type="slidenum">
              <a:rPr lang="ru"/>
              <a:pPr/>
              <a:t>11</a:t>
            </a:fld>
            <a:endParaRPr lang="ru-RU">
              <a:latin typeface="Times New Roman"/>
            </a:endParaRPr>
          </a:p>
        </p:txBody>
      </p:sp>
      <p:sp>
        <p:nvSpPr>
          <p:cNvPr id="291" name="Google Shape;137;p21"/>
          <p:cNvSpPr/>
          <p:nvPr/>
        </p:nvSpPr>
        <p:spPr>
          <a:xfrm>
            <a:off x="2115000" y="4061970"/>
            <a:ext cx="112320" cy="57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Google Shape;138;p21"/>
          <p:cNvSpPr/>
          <p:nvPr/>
        </p:nvSpPr>
        <p:spPr>
          <a:xfrm>
            <a:off x="4778280" y="2503170"/>
            <a:ext cx="112320" cy="67032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Google Shape;139;p21"/>
          <p:cNvSpPr/>
          <p:nvPr/>
        </p:nvSpPr>
        <p:spPr>
          <a:xfrm>
            <a:off x="4315320" y="407061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Google Shape;140;p21"/>
          <p:cNvSpPr/>
          <p:nvPr/>
        </p:nvSpPr>
        <p:spPr>
          <a:xfrm>
            <a:off x="6546600" y="4092210"/>
            <a:ext cx="8424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Google Shape;141;p21"/>
          <p:cNvSpPr/>
          <p:nvPr/>
        </p:nvSpPr>
        <p:spPr>
          <a:xfrm>
            <a:off x="6123600" y="472905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Google Shape;142;p21"/>
          <p:cNvSpPr/>
          <p:nvPr/>
        </p:nvSpPr>
        <p:spPr>
          <a:xfrm>
            <a:off x="5703480" y="409221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Google Shape;143;p21"/>
          <p:cNvSpPr/>
          <p:nvPr/>
        </p:nvSpPr>
        <p:spPr>
          <a:xfrm>
            <a:off x="6297120" y="409221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Google Shape;144;p21"/>
          <p:cNvSpPr/>
          <p:nvPr/>
        </p:nvSpPr>
        <p:spPr>
          <a:xfrm>
            <a:off x="4476240" y="475533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Google Shape;145;p21"/>
          <p:cNvSpPr/>
          <p:nvPr/>
        </p:nvSpPr>
        <p:spPr>
          <a:xfrm>
            <a:off x="4778280" y="4729050"/>
            <a:ext cx="112320" cy="71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Google Shape;147;p21"/>
          <p:cNvSpPr/>
          <p:nvPr/>
        </p:nvSpPr>
        <p:spPr>
          <a:xfrm>
            <a:off x="7332480" y="2234232"/>
            <a:ext cx="1578240" cy="106753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" sz="12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Summary:</a:t>
            </a:r>
            <a:endParaRPr lang="ru-RU" sz="1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ru" sz="12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 dead zones, </a:t>
            </a:r>
            <a:r>
              <a:rPr lang="ru" sz="1200" spc="-1" dirty="0">
                <a:solidFill>
                  <a:srgbClr val="F1C23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 were discovered before the run</a:t>
            </a:r>
            <a:r>
              <a:rPr lang="ru" sz="1200" spc="-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" sz="1200" spc="-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and 7 occurred during the run</a:t>
            </a:r>
            <a:endParaRPr lang="ru-RU" sz="12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148;p21"/>
          <p:cNvSpPr/>
          <p:nvPr/>
        </p:nvSpPr>
        <p:spPr>
          <a:xfrm>
            <a:off x="4444560" y="321741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#14</a:t>
            </a:r>
            <a:endParaRPr lang="ru-RU" sz="800" spc="-1">
              <a:latin typeface="Arial"/>
            </a:endParaRPr>
          </a:p>
        </p:txBody>
      </p:sp>
      <p:sp>
        <p:nvSpPr>
          <p:cNvPr id="302" name="Google Shape;149;p21"/>
          <p:cNvSpPr/>
          <p:nvPr/>
        </p:nvSpPr>
        <p:spPr>
          <a:xfrm flipV="1">
            <a:off x="4639680" y="3173490"/>
            <a:ext cx="194760" cy="4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Google Shape;150;p21"/>
          <p:cNvSpPr/>
          <p:nvPr/>
        </p:nvSpPr>
        <p:spPr>
          <a:xfrm>
            <a:off x="5338080" y="2503170"/>
            <a:ext cx="112320" cy="67032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Google Shape;151;p21"/>
          <p:cNvSpPr/>
          <p:nvPr/>
        </p:nvSpPr>
        <p:spPr>
          <a:xfrm>
            <a:off x="4950000" y="321453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#9</a:t>
            </a:r>
            <a:endParaRPr lang="ru-RU" sz="800" spc="-1">
              <a:latin typeface="Arial"/>
            </a:endParaRPr>
          </a:p>
        </p:txBody>
      </p:sp>
      <p:sp>
        <p:nvSpPr>
          <p:cNvPr id="305" name="Google Shape;152;p21"/>
          <p:cNvSpPr/>
          <p:nvPr/>
        </p:nvSpPr>
        <p:spPr>
          <a:xfrm rot="10800000" flipH="1">
            <a:off x="5144760" y="3174210"/>
            <a:ext cx="248760" cy="4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Google Shape;153;p21"/>
          <p:cNvSpPr/>
          <p:nvPr/>
        </p:nvSpPr>
        <p:spPr>
          <a:xfrm>
            <a:off x="5875920" y="3879090"/>
            <a:ext cx="3394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#19</a:t>
            </a:r>
            <a:endParaRPr lang="ru-RU" sz="800" spc="-1">
              <a:latin typeface="Arial"/>
            </a:endParaRPr>
          </a:p>
        </p:txBody>
      </p:sp>
      <p:sp>
        <p:nvSpPr>
          <p:cNvPr id="307" name="Google Shape;154;p21"/>
          <p:cNvSpPr/>
          <p:nvPr/>
        </p:nvSpPr>
        <p:spPr>
          <a:xfrm flipH="1">
            <a:off x="5758920" y="3977730"/>
            <a:ext cx="98280" cy="114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Google Shape;156;p21"/>
          <p:cNvSpPr/>
          <p:nvPr/>
        </p:nvSpPr>
        <p:spPr>
          <a:xfrm flipH="1">
            <a:off x="6352560" y="3848850"/>
            <a:ext cx="137160" cy="24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Google Shape;157;p21"/>
          <p:cNvSpPr/>
          <p:nvPr/>
        </p:nvSpPr>
        <p:spPr>
          <a:xfrm>
            <a:off x="6845400" y="3635370"/>
            <a:ext cx="389880" cy="207720"/>
          </a:xfrm>
          <a:prstGeom prst="rect">
            <a:avLst/>
          </a:prstGeom>
          <a:noFill/>
          <a:ln w="952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1C232"/>
                </a:solidFill>
                <a:latin typeface="Times New Roman"/>
                <a:ea typeface="Times New Roman"/>
              </a:rPr>
              <a:t>#17</a:t>
            </a:r>
            <a:endParaRPr lang="ru-RU" sz="800" spc="-1">
              <a:latin typeface="Arial"/>
            </a:endParaRPr>
          </a:p>
        </p:txBody>
      </p:sp>
      <p:sp>
        <p:nvSpPr>
          <p:cNvPr id="310" name="Google Shape;158;p21"/>
          <p:cNvSpPr/>
          <p:nvPr/>
        </p:nvSpPr>
        <p:spPr>
          <a:xfrm flipH="1">
            <a:off x="6588360" y="3739050"/>
            <a:ext cx="255960" cy="352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1C232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Google Shape;159;p21"/>
          <p:cNvSpPr/>
          <p:nvPr/>
        </p:nvSpPr>
        <p:spPr>
          <a:xfrm>
            <a:off x="4142160" y="574857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#12</a:t>
            </a:r>
            <a:endParaRPr lang="ru-RU" sz="800" spc="-1">
              <a:latin typeface="Arial"/>
            </a:endParaRPr>
          </a:p>
        </p:txBody>
      </p:sp>
      <p:sp>
        <p:nvSpPr>
          <p:cNvPr id="312" name="Google Shape;160;p21"/>
          <p:cNvSpPr/>
          <p:nvPr/>
        </p:nvSpPr>
        <p:spPr>
          <a:xfrm>
            <a:off x="4673160" y="5747490"/>
            <a:ext cx="460080" cy="20844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#5-21</a:t>
            </a:r>
            <a:endParaRPr lang="ru-RU" sz="800" spc="-1">
              <a:latin typeface="Arial"/>
            </a:endParaRPr>
          </a:p>
        </p:txBody>
      </p:sp>
      <p:sp>
        <p:nvSpPr>
          <p:cNvPr id="313" name="Google Shape;161;p21"/>
          <p:cNvSpPr/>
          <p:nvPr/>
        </p:nvSpPr>
        <p:spPr>
          <a:xfrm flipV="1">
            <a:off x="4337640" y="5466690"/>
            <a:ext cx="194760" cy="28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Google Shape;162;p21"/>
          <p:cNvSpPr/>
          <p:nvPr/>
        </p:nvSpPr>
        <p:spPr>
          <a:xfrm flipH="1" flipV="1">
            <a:off x="4834800" y="5440410"/>
            <a:ext cx="68400" cy="30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Google Shape;163;p21"/>
          <p:cNvSpPr/>
          <p:nvPr/>
        </p:nvSpPr>
        <p:spPr>
          <a:xfrm>
            <a:off x="4501800" y="3923010"/>
            <a:ext cx="389880" cy="207720"/>
          </a:xfrm>
          <a:prstGeom prst="rect">
            <a:avLst/>
          </a:prstGeom>
          <a:noFill/>
          <a:ln w="952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1C232"/>
                </a:solidFill>
                <a:latin typeface="Times New Roman"/>
                <a:ea typeface="Times New Roman"/>
              </a:rPr>
              <a:t>#39</a:t>
            </a:r>
            <a:endParaRPr lang="ru-RU" sz="800" spc="-1">
              <a:latin typeface="Arial"/>
            </a:endParaRPr>
          </a:p>
        </p:txBody>
      </p:sp>
      <p:sp>
        <p:nvSpPr>
          <p:cNvPr id="316" name="Google Shape;164;p21"/>
          <p:cNvSpPr/>
          <p:nvPr/>
        </p:nvSpPr>
        <p:spPr>
          <a:xfrm flipH="1">
            <a:off x="4371840" y="4016250"/>
            <a:ext cx="129600" cy="53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1C232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Google Shape;165;p21"/>
          <p:cNvSpPr/>
          <p:nvPr/>
        </p:nvSpPr>
        <p:spPr>
          <a:xfrm>
            <a:off x="6006960" y="5747490"/>
            <a:ext cx="389880" cy="207720"/>
          </a:xfrm>
          <a:prstGeom prst="rect">
            <a:avLst/>
          </a:prstGeom>
          <a:noFill/>
          <a:ln w="9525">
            <a:solidFill>
              <a:srgbClr val="F1C23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1C232"/>
                </a:solidFill>
                <a:latin typeface="Times New Roman"/>
                <a:ea typeface="Times New Roman"/>
              </a:rPr>
              <a:t>#23</a:t>
            </a:r>
            <a:endParaRPr lang="ru-RU" sz="800" spc="-1">
              <a:latin typeface="Arial"/>
            </a:endParaRPr>
          </a:p>
        </p:txBody>
      </p:sp>
      <p:sp>
        <p:nvSpPr>
          <p:cNvPr id="318" name="Google Shape;166;p21"/>
          <p:cNvSpPr/>
          <p:nvPr/>
        </p:nvSpPr>
        <p:spPr>
          <a:xfrm flipH="1" flipV="1">
            <a:off x="6179760" y="5440410"/>
            <a:ext cx="21600" cy="30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1C232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Google Shape;167;p21"/>
          <p:cNvSpPr/>
          <p:nvPr/>
        </p:nvSpPr>
        <p:spPr>
          <a:xfrm>
            <a:off x="761040" y="1195650"/>
            <a:ext cx="2785680" cy="25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" sz="1100" spc="-1">
                <a:solidFill>
                  <a:srgbClr val="000000"/>
                </a:solidFill>
                <a:latin typeface="Times New Roman"/>
                <a:ea typeface="Times New Roman"/>
              </a:rPr>
              <a:t>Hits on station 1</a:t>
            </a:r>
            <a:endParaRPr lang="ru-RU" sz="1100" spc="-1">
              <a:latin typeface="Arial"/>
            </a:endParaRPr>
          </a:p>
          <a:p>
            <a:pPr algn="ctr">
              <a:tabLst>
                <a:tab pos="0" algn="l"/>
              </a:tabLst>
            </a:pPr>
            <a:r>
              <a:rPr lang="ru" sz="1100" spc="-1">
                <a:solidFill>
                  <a:srgbClr val="000000"/>
                </a:solidFill>
                <a:latin typeface="Times New Roman"/>
                <a:ea typeface="Times New Roman"/>
              </a:rPr>
              <a:t>6 modules, DSSD 63</a:t>
            </a:r>
            <a:r>
              <a:rPr lang="ru" sz="1100" spc="-1">
                <a:solidFill>
                  <a:srgbClr val="040C28"/>
                </a:solidFill>
                <a:latin typeface="Times New Roman"/>
                <a:ea typeface="Times New Roman"/>
              </a:rPr>
              <a:t>×93 mm</a:t>
            </a:r>
            <a:r>
              <a:rPr lang="ru" sz="1100" spc="-1" baseline="3000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spc="-1">
              <a:latin typeface="Arial"/>
            </a:endParaRPr>
          </a:p>
        </p:txBody>
      </p:sp>
      <p:sp>
        <p:nvSpPr>
          <p:cNvPr id="320" name="Google Shape;168;p21"/>
          <p:cNvSpPr/>
          <p:nvPr/>
        </p:nvSpPr>
        <p:spPr>
          <a:xfrm>
            <a:off x="834840" y="3616290"/>
            <a:ext cx="2487240" cy="25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" sz="1100" spc="-1">
                <a:solidFill>
                  <a:srgbClr val="000000"/>
                </a:solidFill>
                <a:latin typeface="Times New Roman"/>
                <a:ea typeface="Times New Roman"/>
              </a:rPr>
              <a:t>Hits on station 2</a:t>
            </a:r>
            <a:endParaRPr lang="ru-RU" sz="1100" spc="-1">
              <a:latin typeface="Arial"/>
            </a:endParaRPr>
          </a:p>
          <a:p>
            <a:pPr algn="ctr">
              <a:tabLst>
                <a:tab pos="0" algn="l"/>
              </a:tabLst>
            </a:pPr>
            <a:r>
              <a:rPr lang="ru" sz="1100" spc="-1">
                <a:solidFill>
                  <a:srgbClr val="000000"/>
                </a:solidFill>
                <a:latin typeface="Times New Roman"/>
                <a:ea typeface="Times New Roman"/>
              </a:rPr>
              <a:t>10 modules, DSSD 63</a:t>
            </a:r>
            <a:r>
              <a:rPr lang="ru" sz="1100" spc="-1">
                <a:solidFill>
                  <a:srgbClr val="040C28"/>
                </a:solidFill>
                <a:latin typeface="Times New Roman"/>
                <a:ea typeface="Times New Roman"/>
              </a:rPr>
              <a:t>×63 mm</a:t>
            </a:r>
            <a:r>
              <a:rPr lang="ru" sz="1100" spc="-1" baseline="3000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spc="-1">
              <a:latin typeface="Arial"/>
            </a:endParaRPr>
          </a:p>
          <a:p>
            <a:pPr algn="ctr">
              <a:tabLst>
                <a:tab pos="0" algn="l"/>
              </a:tabLst>
            </a:pPr>
            <a:endParaRPr lang="ru-RU" sz="1400" spc="-1">
              <a:latin typeface="Arial"/>
            </a:endParaRPr>
          </a:p>
        </p:txBody>
      </p:sp>
      <p:sp>
        <p:nvSpPr>
          <p:cNvPr id="321" name="Google Shape;170;p21"/>
          <p:cNvSpPr/>
          <p:nvPr/>
        </p:nvSpPr>
        <p:spPr>
          <a:xfrm>
            <a:off x="4315320" y="3581370"/>
            <a:ext cx="2028960" cy="25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" sz="1100" spc="-1">
                <a:solidFill>
                  <a:srgbClr val="000000"/>
                </a:solidFill>
                <a:latin typeface="Times New Roman"/>
                <a:ea typeface="Times New Roman"/>
              </a:rPr>
              <a:t>Hits on station 4</a:t>
            </a:r>
            <a:endParaRPr lang="ru-RU" sz="1100" spc="-1">
              <a:latin typeface="Arial"/>
            </a:endParaRPr>
          </a:p>
          <a:p>
            <a:pPr algn="ctr">
              <a:tabLst>
                <a:tab pos="0" algn="l"/>
              </a:tabLst>
            </a:pPr>
            <a:r>
              <a:rPr lang="ru" sz="1100" spc="-1">
                <a:solidFill>
                  <a:srgbClr val="000000"/>
                </a:solidFill>
                <a:latin typeface="Times New Roman"/>
                <a:ea typeface="Times New Roman"/>
              </a:rPr>
              <a:t>18 modules, DSSD 63</a:t>
            </a:r>
            <a:r>
              <a:rPr lang="ru" sz="1100" spc="-1">
                <a:solidFill>
                  <a:srgbClr val="040C28"/>
                </a:solidFill>
                <a:latin typeface="Times New Roman"/>
                <a:ea typeface="Times New Roman"/>
              </a:rPr>
              <a:t>×63 mm</a:t>
            </a:r>
            <a:r>
              <a:rPr lang="ru" sz="1100" spc="-1" baseline="3000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spc="-1">
              <a:latin typeface="Arial"/>
            </a:endParaRPr>
          </a:p>
        </p:txBody>
      </p:sp>
      <p:sp>
        <p:nvSpPr>
          <p:cNvPr id="322" name="Google Shape;171;p21"/>
          <p:cNvSpPr/>
          <p:nvPr/>
        </p:nvSpPr>
        <p:spPr>
          <a:xfrm flipH="1">
            <a:off x="2256840" y="4038570"/>
            <a:ext cx="165240" cy="82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Google Shape;172;p21"/>
          <p:cNvSpPr/>
          <p:nvPr/>
        </p:nvSpPr>
        <p:spPr>
          <a:xfrm>
            <a:off x="2422800" y="394641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#41</a:t>
            </a:r>
            <a:endParaRPr lang="ru-RU" sz="800" spc="-1">
              <a:latin typeface="Arial"/>
            </a:endParaRPr>
          </a:p>
        </p:txBody>
      </p:sp>
      <p:sp>
        <p:nvSpPr>
          <p:cNvPr id="324" name="Google Shape;169;p21"/>
          <p:cNvSpPr/>
          <p:nvPr/>
        </p:nvSpPr>
        <p:spPr>
          <a:xfrm>
            <a:off x="4206600" y="1300410"/>
            <a:ext cx="2785680" cy="2026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" sz="1100" spc="-1" dirty="0">
                <a:solidFill>
                  <a:srgbClr val="000000"/>
                </a:solidFill>
                <a:latin typeface="Times New Roman"/>
                <a:ea typeface="Times New Roman"/>
              </a:rPr>
              <a:t> Hits on station 3</a:t>
            </a:r>
            <a:endParaRPr lang="ru-RU" sz="1100" spc="-1" dirty="0">
              <a:latin typeface="Arial"/>
            </a:endParaRPr>
          </a:p>
          <a:p>
            <a:pPr algn="ctr">
              <a:tabLst>
                <a:tab pos="0" algn="l"/>
              </a:tabLst>
            </a:pPr>
            <a:r>
              <a:rPr lang="ru" sz="1100" spc="-1" dirty="0">
                <a:solidFill>
                  <a:srgbClr val="000000"/>
                </a:solidFill>
                <a:latin typeface="Times New Roman"/>
                <a:ea typeface="Times New Roman"/>
              </a:rPr>
              <a:t>14 modules, DSSD 63</a:t>
            </a:r>
            <a:r>
              <a:rPr lang="ru" sz="1100" spc="-1" dirty="0">
                <a:solidFill>
                  <a:srgbClr val="040C28"/>
                </a:solidFill>
                <a:latin typeface="Times New Roman"/>
                <a:ea typeface="Times New Roman"/>
              </a:rPr>
              <a:t>×63 mm</a:t>
            </a:r>
            <a:r>
              <a:rPr lang="ru" sz="1100" spc="-1" baseline="30000" dirty="0">
                <a:solidFill>
                  <a:srgbClr val="040C28"/>
                </a:solidFill>
                <a:latin typeface="Times New Roman"/>
                <a:ea typeface="Times New Roman"/>
              </a:rPr>
              <a:t>2</a:t>
            </a:r>
            <a:endParaRPr lang="ru-RU" sz="1100" spc="-1" dirty="0">
              <a:latin typeface="Arial"/>
            </a:endParaRPr>
          </a:p>
          <a:p>
            <a:pPr algn="ctr">
              <a:tabLst>
                <a:tab pos="0" algn="l"/>
              </a:tabLst>
            </a:pPr>
            <a:endParaRPr lang="ru-RU" sz="1400" spc="-1" dirty="0">
              <a:latin typeface="Arial"/>
            </a:endParaRPr>
          </a:p>
        </p:txBody>
      </p:sp>
      <p:sp>
        <p:nvSpPr>
          <p:cNvPr id="325" name="Google Shape;155;p21"/>
          <p:cNvSpPr/>
          <p:nvPr/>
        </p:nvSpPr>
        <p:spPr>
          <a:xfrm>
            <a:off x="6295680" y="3641130"/>
            <a:ext cx="389880" cy="20772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t">
            <a:noAutofit/>
          </a:bodyPr>
          <a:lstStyle/>
          <a:p>
            <a:pPr algn="ctr">
              <a:lnSpc>
                <a:spcPct val="50000"/>
              </a:lnSpc>
              <a:tabLst>
                <a:tab pos="0" algn="l"/>
              </a:tabLst>
            </a:pPr>
            <a:r>
              <a:rPr lang="ru" sz="800" b="1" spc="-1">
                <a:solidFill>
                  <a:srgbClr val="FF0000"/>
                </a:solidFill>
                <a:latin typeface="Times New Roman"/>
                <a:ea typeface="Times New Roman"/>
              </a:rPr>
              <a:t>#13</a:t>
            </a:r>
            <a:endParaRPr lang="ru-RU" sz="800" spc="-1">
              <a:latin typeface="Arial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/>
          </p:nvPr>
        </p:nvGraphicFramePr>
        <p:xfrm>
          <a:off x="7425319" y="3423390"/>
          <a:ext cx="1415692" cy="21939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707770">
                  <a:extLst>
                    <a:ext uri="{9D8B030D-6E8A-4147-A177-3AD203B41FA5}">
                      <a16:colId xmlns:a16="http://schemas.microsoft.com/office/drawing/2014/main" val="820007725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267442258"/>
                    </a:ext>
                  </a:extLst>
                </a:gridCol>
              </a:tblGrid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</a:t>
                      </a:r>
                      <a:r>
                        <a:rPr lang="en-US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ule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Chip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6865063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5Y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2848394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#14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178740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721343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3128596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5743546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9643366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4X,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9310124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#1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4X,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0428915"/>
                  </a:ext>
                </a:extLst>
              </a:tr>
              <a:tr h="19819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5-21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2131047"/>
                  </a:ext>
                </a:extLst>
              </a:tr>
              <a:tr h="212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1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1816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563105" y="1453410"/>
          <a:ext cx="1140120" cy="73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4432">
                  <a:extLst>
                    <a:ext uri="{9D8B030D-6E8A-4147-A177-3AD203B41FA5}">
                      <a16:colId xmlns:a16="http://schemas.microsoft.com/office/drawing/2014/main" val="440292614"/>
                    </a:ext>
                  </a:extLst>
                </a:gridCol>
                <a:gridCol w="595688">
                  <a:extLst>
                    <a:ext uri="{9D8B030D-6E8A-4147-A177-3AD203B41FA5}">
                      <a16:colId xmlns:a16="http://schemas.microsoft.com/office/drawing/2014/main" val="3621937236"/>
                    </a:ext>
                  </a:extLst>
                </a:gridCol>
              </a:tblGrid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strike="noStrike" spc="-1" dirty="0" smtClean="0"/>
                        <a:t>Run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strike="noStrike" spc="-1" dirty="0" smtClean="0"/>
                        <a:t>8305</a:t>
                      </a:r>
                      <a:endParaRPr lang="en-US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128033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Beam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 smtClean="0"/>
                        <a:t>Xe</a:t>
                      </a:r>
                      <a:endParaRPr lang="en-US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727722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Energy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3.8 </a:t>
                      </a:r>
                      <a:r>
                        <a:rPr lang="en-US" sz="600" dirty="0" err="1" smtClean="0"/>
                        <a:t>Gev</a:t>
                      </a:r>
                      <a:r>
                        <a:rPr lang="en-US" sz="600" dirty="0" smtClean="0"/>
                        <a:t>/n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7445148"/>
                  </a:ext>
                </a:extLst>
              </a:tr>
              <a:tr h="138231"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/>
                        <a:t>Target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err="1" smtClean="0"/>
                        <a:t>Csl</a:t>
                      </a:r>
                      <a:r>
                        <a:rPr lang="en-US" sz="600" dirty="0" smtClean="0"/>
                        <a:t> (2%)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7501738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" y="5698952"/>
            <a:ext cx="1192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D.D.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Chemezov</a:t>
            </a:r>
            <a:endParaRPr lang="ru-RU" sz="1200" i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19" y="3585066"/>
            <a:ext cx="2304000" cy="1821383"/>
          </a:xfrm>
          <a:prstGeom prst="rect">
            <a:avLst/>
          </a:prstGeom>
          <a:noFill/>
        </p:spPr>
      </p:pic>
      <p:pic>
        <p:nvPicPr>
          <p:cNvPr id="1026" name="Picture 2" descr="C:\Users\Admin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77" y="1490835"/>
            <a:ext cx="2359025" cy="1914525"/>
          </a:xfrm>
          <a:prstGeom prst="rect">
            <a:avLst/>
          </a:prstGeom>
          <a:noFill/>
        </p:spPr>
      </p:pic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162720" y="903330"/>
            <a:ext cx="8520120" cy="39312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ru" sz="14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FEE board replacing</a:t>
            </a:r>
            <a:endParaRPr lang="ru-RU" sz="14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4294967295"/>
          </p:nvPr>
        </p:nvSpPr>
        <p:spPr>
          <a:xfrm>
            <a:off x="8472600" y="552033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vert="horz" lIns="91440" tIns="91440" rIns="91440" bIns="91440" rtlCol="0" anchor="ctr">
            <a:norm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fld id="{C204B58D-DB2D-41C5-9CFD-EA96E9AECA9D}" type="slidenum">
              <a:rPr lang="ru"/>
              <a:pPr/>
              <a:t>12</a:t>
            </a:fld>
            <a:endParaRPr lang="ru-RU">
              <a:latin typeface="Times New Roman"/>
            </a:endParaRPr>
          </a:p>
        </p:txBody>
      </p:sp>
      <p:pic>
        <p:nvPicPr>
          <p:cNvPr id="331" name="Google Shape;183;p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222400" y="858330"/>
            <a:ext cx="921240" cy="516240"/>
          </a:xfrm>
          <a:prstGeom prst="rect">
            <a:avLst/>
          </a:prstGeom>
          <a:ln w="0">
            <a:noFill/>
          </a:ln>
        </p:spPr>
      </p:pic>
      <p:pic>
        <p:nvPicPr>
          <p:cNvPr id="332" name="Google Shape;184;p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856170"/>
            <a:ext cx="921240" cy="518400"/>
          </a:xfrm>
          <a:prstGeom prst="rect">
            <a:avLst/>
          </a:prstGeom>
          <a:ln w="0">
            <a:noFill/>
          </a:ln>
        </p:spPr>
      </p:pic>
      <p:pic>
        <p:nvPicPr>
          <p:cNvPr id="333" name="Google Shape;185;p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60" y="2609730"/>
            <a:ext cx="3599640" cy="2412720"/>
          </a:xfrm>
          <a:prstGeom prst="rect">
            <a:avLst/>
          </a:prstGeom>
          <a:ln w="0">
            <a:noFill/>
          </a:ln>
        </p:spPr>
      </p:pic>
      <p:sp>
        <p:nvSpPr>
          <p:cNvPr id="336" name="Google Shape;188;p22"/>
          <p:cNvSpPr/>
          <p:nvPr/>
        </p:nvSpPr>
        <p:spPr>
          <a:xfrm>
            <a:off x="460800" y="5280930"/>
            <a:ext cx="1890720" cy="3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" sz="1400" spc="-1">
                <a:solidFill>
                  <a:srgbClr val="000000"/>
                </a:solidFill>
                <a:latin typeface="Times New Roman"/>
                <a:ea typeface="Times New Roman"/>
              </a:rPr>
              <a:t>Before replacement</a:t>
            </a:r>
            <a:endParaRPr lang="ru-RU" sz="1400" spc="-1">
              <a:latin typeface="Arial"/>
            </a:endParaRPr>
          </a:p>
        </p:txBody>
      </p:sp>
      <p:sp>
        <p:nvSpPr>
          <p:cNvPr id="337" name="Google Shape;189;p22"/>
          <p:cNvSpPr/>
          <p:nvPr/>
        </p:nvSpPr>
        <p:spPr>
          <a:xfrm>
            <a:off x="6963796" y="5410358"/>
            <a:ext cx="1890720" cy="3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ru" sz="1400" spc="-1" dirty="0">
                <a:solidFill>
                  <a:srgbClr val="000000"/>
                </a:solidFill>
                <a:latin typeface="Times New Roman"/>
                <a:ea typeface="Times New Roman"/>
              </a:rPr>
              <a:t>After replacement</a:t>
            </a:r>
            <a:endParaRPr lang="ru-RU" sz="1400" spc="-1" dirty="0">
              <a:latin typeface="Arial"/>
            </a:endParaRPr>
          </a:p>
        </p:txBody>
      </p:sp>
      <p:sp>
        <p:nvSpPr>
          <p:cNvPr id="338" name="Google Shape;191;p22"/>
          <p:cNvSpPr/>
          <p:nvPr/>
        </p:nvSpPr>
        <p:spPr>
          <a:xfrm>
            <a:off x="2728800" y="5034690"/>
            <a:ext cx="3856320" cy="1004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just">
              <a:tabLst>
                <a:tab pos="0" algn="l"/>
              </a:tabLst>
            </a:pPr>
            <a:r>
              <a:rPr lang="ru" sz="1000" spc="-1" dirty="0">
                <a:solidFill>
                  <a:srgbClr val="000000"/>
                </a:solidFill>
                <a:latin typeface="Times New Roman"/>
                <a:ea typeface="Times New Roman"/>
              </a:rPr>
              <a:t>To eliminate the dead zones it was necessary to assemble a new FEE board completely, 5 ASICs were spent to eliminate each of defects. The old boards were disconnected from the modules and replaced with a new ones. Total: 9 new black boards (p+ strips) were built, 45 VATAGP 7.2 ASICs were used (30 spare ASICs available).</a:t>
            </a:r>
            <a:endParaRPr lang="ru-RU" sz="1000" spc="-1" dirty="0">
              <a:latin typeface="Arial"/>
            </a:endParaRPr>
          </a:p>
        </p:txBody>
      </p:sp>
      <p:sp>
        <p:nvSpPr>
          <p:cNvPr id="339" name="Google Shape;192;p22"/>
          <p:cNvSpPr/>
          <p:nvPr/>
        </p:nvSpPr>
        <p:spPr>
          <a:xfrm>
            <a:off x="1818165" y="2252214"/>
            <a:ext cx="615240" cy="952200"/>
          </a:xfrm>
          <a:prstGeom prst="ellipse">
            <a:avLst/>
          </a:pr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Google Shape;193;p22"/>
          <p:cNvSpPr/>
          <p:nvPr/>
        </p:nvSpPr>
        <p:spPr>
          <a:xfrm>
            <a:off x="1810277" y="4760272"/>
            <a:ext cx="615240" cy="441720"/>
          </a:xfrm>
          <a:prstGeom prst="ellipse">
            <a:avLst/>
          </a:pr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Google Shape;194;p22"/>
          <p:cNvSpPr/>
          <p:nvPr/>
        </p:nvSpPr>
        <p:spPr>
          <a:xfrm>
            <a:off x="2145086" y="3301201"/>
            <a:ext cx="739431" cy="333720"/>
          </a:xfrm>
          <a:prstGeom prst="rect">
            <a:avLst/>
          </a:prstGeom>
          <a:solidFill>
            <a:schemeClr val="bg1"/>
          </a:solidFill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182880" bIns="18288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US" sz="1000" spc="-1" dirty="0">
                <a:solidFill>
                  <a:srgbClr val="000000"/>
                </a:solidFill>
                <a:latin typeface="Times New Roman"/>
                <a:ea typeface="Times New Roman"/>
              </a:rPr>
              <a:t>Bad</a:t>
            </a:r>
            <a:r>
              <a:rPr lang="ru" sz="1000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" sz="1000" spc="-1" dirty="0">
                <a:solidFill>
                  <a:srgbClr val="000000"/>
                </a:solidFill>
                <a:latin typeface="Times New Roman"/>
                <a:ea typeface="Times New Roman"/>
              </a:rPr>
              <a:t>zone </a:t>
            </a:r>
            <a:r>
              <a:rPr lang="en-US" sz="1000" spc="-1" dirty="0">
                <a:solidFill>
                  <a:srgbClr val="000000"/>
                </a:solidFill>
                <a:latin typeface="Times New Roman"/>
                <a:ea typeface="Times New Roman"/>
              </a:rPr>
              <a:t>Chip #5</a:t>
            </a:r>
            <a:endParaRPr lang="ru-RU" sz="1000" spc="-1" dirty="0">
              <a:latin typeface="Arial"/>
            </a:endParaRPr>
          </a:p>
        </p:txBody>
      </p:sp>
      <p:sp>
        <p:nvSpPr>
          <p:cNvPr id="342" name="Google Shape;195;p22"/>
          <p:cNvSpPr/>
          <p:nvPr/>
        </p:nvSpPr>
        <p:spPr>
          <a:xfrm>
            <a:off x="2333783" y="3088397"/>
            <a:ext cx="168349" cy="22110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Google Shape;196;p22"/>
          <p:cNvSpPr/>
          <p:nvPr/>
        </p:nvSpPr>
        <p:spPr>
          <a:xfrm flipV="1">
            <a:off x="2119745" y="3625388"/>
            <a:ext cx="382387" cy="11471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4A86E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TextBox 1"/>
          <p:cNvSpPr/>
          <p:nvPr/>
        </p:nvSpPr>
        <p:spPr>
          <a:xfrm>
            <a:off x="1027580" y="1295990"/>
            <a:ext cx="661761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1" spc="-1" dirty="0">
                <a:solidFill>
                  <a:srgbClr val="000000"/>
                </a:solidFill>
                <a:latin typeface="Times New Roman"/>
                <a:ea typeface="Arial"/>
              </a:rPr>
              <a:t>Mod #</a:t>
            </a:r>
            <a:r>
              <a:rPr lang="en-US" sz="1000" b="1" spc="-1" dirty="0">
                <a:solidFill>
                  <a:srgbClr val="000000"/>
                </a:solidFill>
                <a:latin typeface="Times New Roman"/>
                <a:ea typeface="Arial"/>
              </a:rPr>
              <a:t>17</a:t>
            </a:r>
            <a:endParaRPr lang="ru-RU" sz="1000" spc="-1" dirty="0">
              <a:latin typeface="Arial"/>
            </a:endParaRPr>
          </a:p>
        </p:txBody>
      </p:sp>
      <p:sp>
        <p:nvSpPr>
          <p:cNvPr id="345" name="TextBox 21"/>
          <p:cNvSpPr/>
          <p:nvPr/>
        </p:nvSpPr>
        <p:spPr>
          <a:xfrm>
            <a:off x="7611121" y="1363771"/>
            <a:ext cx="661761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000" b="1" spc="-1">
                <a:solidFill>
                  <a:srgbClr val="000000"/>
                </a:solidFill>
                <a:latin typeface="Times New Roman"/>
                <a:ea typeface="Arial"/>
              </a:rPr>
              <a:t>Mod #17</a:t>
            </a:r>
            <a:endParaRPr lang="ru-RU" sz="1000" spc="-1">
              <a:latin typeface="Arial"/>
            </a:endParaRPr>
          </a:p>
        </p:txBody>
      </p:sp>
      <p:pic>
        <p:nvPicPr>
          <p:cNvPr id="346" name="Рисунок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160" y="1454490"/>
            <a:ext cx="3599640" cy="1080360"/>
          </a:xfrm>
          <a:prstGeom prst="rect">
            <a:avLst/>
          </a:prstGeom>
          <a:ln w="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0" y="5698952"/>
            <a:ext cx="2011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Yu.A.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Kopylov</a:t>
            </a:r>
            <a:r>
              <a:rPr lang="ru-RU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O.G.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Tarasov</a:t>
            </a:r>
            <a:r>
              <a:rPr lang="ru-RU" sz="1200" i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:\Users\Admin\Desktop\Рисунок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4060" y="1554820"/>
            <a:ext cx="2528887" cy="1998663"/>
          </a:xfrm>
          <a:prstGeom prst="rect">
            <a:avLst/>
          </a:prstGeom>
          <a:noFill/>
        </p:spPr>
      </p:pic>
      <p:pic>
        <p:nvPicPr>
          <p:cNvPr id="3075" name="Picture 3" descr="C:\Users\Admin\Desktop\Рисунок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6435" y="3539027"/>
            <a:ext cx="2412000" cy="1997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302DD-9FD3-42AE-1B5B-2D635D71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65127"/>
            <a:ext cx="6319614" cy="397871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Y-Z</a:t>
            </a:r>
            <a:r>
              <a:rPr lang="en-US" sz="2000" dirty="0" smtClean="0"/>
              <a:t> cross section of central tracker</a:t>
            </a:r>
            <a:endParaRPr lang="ru-RU" sz="20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1B89BC-02AA-B476-4EC5-D5C64A03CE10}"/>
              </a:ext>
            </a:extLst>
          </p:cNvPr>
          <p:cNvGrpSpPr/>
          <p:nvPr/>
        </p:nvGrpSpPr>
        <p:grpSpPr>
          <a:xfrm>
            <a:off x="628650" y="762999"/>
            <a:ext cx="8292192" cy="5649244"/>
            <a:chOff x="628650" y="762999"/>
            <a:chExt cx="8292192" cy="5649244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09ABB9D4-2881-0C11-C0FC-44E55112B1E3}"/>
                </a:ext>
              </a:extLst>
            </p:cNvPr>
            <p:cNvGrpSpPr/>
            <p:nvPr/>
          </p:nvGrpSpPr>
          <p:grpSpPr>
            <a:xfrm>
              <a:off x="628650" y="762999"/>
              <a:ext cx="8292192" cy="5649244"/>
              <a:chOff x="243957" y="882502"/>
              <a:chExt cx="8292192" cy="5649244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2841A3C0-373E-8A09-B55F-9348B74D6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1" t="10834" r="33906" b="34462"/>
              <a:stretch/>
            </p:blipFill>
            <p:spPr>
              <a:xfrm>
                <a:off x="243957" y="882502"/>
                <a:ext cx="8292192" cy="503983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452C84-AAE4-A3FF-D8B7-5AEDFB04222D}"/>
                  </a:ext>
                </a:extLst>
              </p:cNvPr>
              <p:cNvSpPr txBox="1"/>
              <p:nvPr/>
            </p:nvSpPr>
            <p:spPr>
              <a:xfrm>
                <a:off x="2387106" y="5848540"/>
                <a:ext cx="2384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Current position of GEM stations</a:t>
                </a:r>
                <a:endParaRPr lang="en-US" sz="12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A53B6D-790F-CD2A-A33B-988A43F45E4E}"/>
                  </a:ext>
                </a:extLst>
              </p:cNvPr>
              <p:cNvSpPr txBox="1"/>
              <p:nvPr/>
            </p:nvSpPr>
            <p:spPr>
              <a:xfrm>
                <a:off x="4786514" y="6254747"/>
                <a:ext cx="26711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dirty="0" smtClean="0"/>
                  <a:t> </a:t>
                </a:r>
                <a:r>
                  <a:rPr lang="en-US" sz="1200" dirty="0" smtClean="0"/>
                  <a:t>P</a:t>
                </a:r>
                <a:r>
                  <a:rPr lang="en-US" sz="1200" dirty="0" smtClean="0"/>
                  <a:t>osition of GEMs after</a:t>
                </a:r>
                <a:r>
                  <a:rPr lang="ru-RU" sz="1200" dirty="0" smtClean="0"/>
                  <a:t> </a:t>
                </a:r>
                <a:r>
                  <a:rPr lang="en-US" sz="1200" dirty="0" smtClean="0"/>
                  <a:t>shift </a:t>
                </a:r>
                <a:r>
                  <a:rPr lang="ru-RU" sz="1200" dirty="0" smtClean="0"/>
                  <a:t>(</a:t>
                </a:r>
                <a:r>
                  <a:rPr lang="en-US" sz="1200" dirty="0"/>
                  <a:t>Z+93 </a:t>
                </a:r>
                <a:r>
                  <a:rPr lang="ru-RU" sz="1200" dirty="0"/>
                  <a:t>мм</a:t>
                </a:r>
                <a:r>
                  <a:rPr lang="en-US" sz="1200" dirty="0"/>
                  <a:t>)</a:t>
                </a:r>
                <a:endParaRPr lang="ru-RU" sz="1200" dirty="0"/>
              </a:p>
            </p:txBody>
          </p:sp>
          <p:cxnSp>
            <p:nvCxnSpPr>
              <p:cNvPr id="11" name="Прямая со стрелкой 10">
                <a:extLst>
                  <a:ext uri="{FF2B5EF4-FFF2-40B4-BE49-F238E27FC236}">
                    <a16:creationId xmlns:a16="http://schemas.microsoft.com/office/drawing/2014/main" id="{7BDA8CAC-B84A-134B-F5DF-DD1244D721DA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 flipV="1">
                <a:off x="4421775" y="5442333"/>
                <a:ext cx="506437" cy="4800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>
                <a:extLst>
                  <a:ext uri="{FF2B5EF4-FFF2-40B4-BE49-F238E27FC236}">
                    <a16:creationId xmlns:a16="http://schemas.microsoft.com/office/drawing/2014/main" id="{490F6F9F-C764-63FC-A80E-AE413621E5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15661" y="5611258"/>
                <a:ext cx="1067585" cy="7202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" name="Прямая со стрелкой 4">
              <a:extLst>
                <a:ext uri="{FF2B5EF4-FFF2-40B4-BE49-F238E27FC236}">
                  <a16:creationId xmlns:a16="http://schemas.microsoft.com/office/drawing/2014/main" id="{B41372FC-97F8-3A4A-CF2C-31D871D8F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7036" y="2168303"/>
              <a:ext cx="0" cy="320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288A5558-036E-3B27-07A8-F97C47AAEEB6}"/>
                </a:ext>
              </a:extLst>
            </p:cNvPr>
            <p:cNvCxnSpPr>
              <a:cxnSpLocks/>
            </p:cNvCxnSpPr>
            <p:nvPr/>
          </p:nvCxnSpPr>
          <p:spPr>
            <a:xfrm>
              <a:off x="1250212" y="2495849"/>
              <a:ext cx="3138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5EA9C1-EFCA-8B5B-2939-6E515BCAB0FB}"/>
                </a:ext>
              </a:extLst>
            </p:cNvPr>
            <p:cNvSpPr txBox="1"/>
            <p:nvPr/>
          </p:nvSpPr>
          <p:spPr>
            <a:xfrm>
              <a:off x="1204476" y="2038368"/>
              <a:ext cx="2471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Y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33E177-E697-02DC-FB2C-F1BB8ED848E7}"/>
                </a:ext>
              </a:extLst>
            </p:cNvPr>
            <p:cNvSpPr txBox="1"/>
            <p:nvPr/>
          </p:nvSpPr>
          <p:spPr>
            <a:xfrm>
              <a:off x="1407161" y="2267872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Z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2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17">
            <a:extLst>
              <a:ext uri="{FF2B5EF4-FFF2-40B4-BE49-F238E27FC236}">
                <a16:creationId xmlns:a16="http://schemas.microsoft.com/office/drawing/2014/main" id="{A4390DDC-9C2F-4C33-A941-B194AF2F6783}"/>
              </a:ext>
            </a:extLst>
          </p:cNvPr>
          <p:cNvGrpSpPr/>
          <p:nvPr/>
        </p:nvGrpSpPr>
        <p:grpSpPr>
          <a:xfrm>
            <a:off x="3109710" y="4756961"/>
            <a:ext cx="144016" cy="157946"/>
            <a:chOff x="4355976" y="2996952"/>
            <a:chExt cx="144016" cy="14401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7441CFE-4BD5-42B9-990C-98BF7FD0A703}"/>
                </a:ext>
              </a:extLst>
            </p:cNvPr>
            <p:cNvSpPr/>
            <p:nvPr/>
          </p:nvSpPr>
          <p:spPr>
            <a:xfrm>
              <a:off x="4355976" y="2996952"/>
              <a:ext cx="144016" cy="14401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55FFC429-A358-44D9-A69A-4C95A4604903}"/>
                </a:ext>
              </a:extLst>
            </p:cNvPr>
            <p:cNvCxnSpPr>
              <a:stCxn id="43" idx="0"/>
              <a:endCxn id="43" idx="4"/>
            </p:cNvCxnSpPr>
            <p:nvPr/>
          </p:nvCxnSpPr>
          <p:spPr>
            <a:xfrm>
              <a:off x="4427984" y="299695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9D8C03BF-5ACA-4F38-BEB1-338ACFB6AE47}"/>
                </a:ext>
              </a:extLst>
            </p:cNvPr>
            <p:cNvCxnSpPr>
              <a:cxnSpLocks/>
              <a:stCxn id="43" idx="2"/>
              <a:endCxn id="43" idx="6"/>
            </p:cNvCxnSpPr>
            <p:nvPr/>
          </p:nvCxnSpPr>
          <p:spPr>
            <a:xfrm>
              <a:off x="4355976" y="3068960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237FDD2-BCA4-4601-BBB4-CD505D7B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20" y="518998"/>
            <a:ext cx="7279164" cy="48570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Position of double-coordinate Si-detectors relative to the axis of the ion guide</a:t>
            </a:r>
            <a:endParaRPr lang="ru-RU" sz="24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DC7DA07-7006-4542-BF1D-B5E9E7D23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5755" r="9094" b="6895"/>
          <a:stretch/>
        </p:blipFill>
        <p:spPr>
          <a:xfrm rot="10800000">
            <a:off x="932418" y="1099443"/>
            <a:ext cx="2979458" cy="4893161"/>
          </a:xfrm>
        </p:spPr>
      </p:pic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09638A54-A0AB-44BF-8507-EF44BD337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3110"/>
              </p:ext>
            </p:extLst>
          </p:nvPr>
        </p:nvGraphicFramePr>
        <p:xfrm>
          <a:off x="5474730" y="1738267"/>
          <a:ext cx="2979457" cy="12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5331">
                  <a:extLst>
                    <a:ext uri="{9D8B030D-6E8A-4147-A177-3AD203B41FA5}">
                      <a16:colId xmlns:a16="http://schemas.microsoft.com/office/drawing/2014/main" val="366670789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358955515"/>
                    </a:ext>
                  </a:extLst>
                </a:gridCol>
                <a:gridCol w="585788">
                  <a:extLst>
                    <a:ext uri="{9D8B030D-6E8A-4147-A177-3AD203B41FA5}">
                      <a16:colId xmlns:a16="http://schemas.microsoft.com/office/drawing/2014/main" val="727318346"/>
                    </a:ext>
                  </a:extLst>
                </a:gridCol>
                <a:gridCol w="640638">
                  <a:extLst>
                    <a:ext uri="{9D8B030D-6E8A-4147-A177-3AD203B41FA5}">
                      <a16:colId xmlns:a16="http://schemas.microsoft.com/office/drawing/2014/main" val="3275085585"/>
                    </a:ext>
                  </a:extLst>
                </a:gridCol>
              </a:tblGrid>
              <a:tr h="316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#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X</a:t>
                      </a:r>
                      <a:endParaRPr lang="ru-RU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  <a:endParaRPr lang="ru-RU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Z</a:t>
                      </a:r>
                      <a:r>
                        <a:rPr lang="ru-RU" sz="1400" b="1" dirty="0"/>
                        <a:t>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256720"/>
                  </a:ext>
                </a:extLst>
              </a:tr>
              <a:tr h="316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#1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0.0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0.9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94.7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109316"/>
                  </a:ext>
                </a:extLst>
              </a:tr>
              <a:tr h="316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#2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2.7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-</a:t>
                      </a:r>
                      <a:r>
                        <a:rPr lang="ru-RU" sz="1400" b="1" dirty="0"/>
                        <a:t>0.3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96.9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04819"/>
                  </a:ext>
                </a:extLst>
              </a:tr>
              <a:tr h="316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#3 (Al)</a:t>
                      </a:r>
                      <a:endParaRPr lang="ru-RU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0.4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0.1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94.9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0351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AFA037-ED00-470F-AA67-F7B800078B8B}"/>
              </a:ext>
            </a:extLst>
          </p:cNvPr>
          <p:cNvSpPr txBox="1"/>
          <p:nvPr/>
        </p:nvSpPr>
        <p:spPr>
          <a:xfrm>
            <a:off x="5373629" y="1031262"/>
            <a:ext cx="2979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Beam tracker detector center coordinates relative to the ion guide axis (mm)</a:t>
            </a:r>
            <a:endParaRPr lang="ru-RU" sz="1400" b="1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929DAC7-1247-4F32-BD3F-EA3DFD289E4B}"/>
              </a:ext>
            </a:extLst>
          </p:cNvPr>
          <p:cNvSpPr/>
          <p:nvPr/>
        </p:nvSpPr>
        <p:spPr>
          <a:xfrm>
            <a:off x="2218682" y="246593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E5D9B7E-DA20-4B92-B41B-8C563C5F1008}"/>
              </a:ext>
            </a:extLst>
          </p:cNvPr>
          <p:cNvCxnSpPr>
            <a:cxnSpLocks/>
          </p:cNvCxnSpPr>
          <p:nvPr/>
        </p:nvCxnSpPr>
        <p:spPr>
          <a:xfrm flipV="1">
            <a:off x="2035395" y="4218292"/>
            <a:ext cx="1" cy="3519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CCDEBA2-ACCC-4991-BA02-DC3F5E055591}"/>
              </a:ext>
            </a:extLst>
          </p:cNvPr>
          <p:cNvSpPr txBox="1"/>
          <p:nvPr/>
        </p:nvSpPr>
        <p:spPr>
          <a:xfrm>
            <a:off x="654727" y="3580702"/>
            <a:ext cx="1532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Beam directions</a:t>
            </a:r>
            <a:endParaRPr lang="ru-RU" sz="1200"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21ACCBCD-08AA-07CE-0414-3E57E10213B7}"/>
              </a:ext>
            </a:extLst>
          </p:cNvPr>
          <p:cNvGrpSpPr/>
          <p:nvPr/>
        </p:nvGrpSpPr>
        <p:grpSpPr>
          <a:xfrm>
            <a:off x="2521938" y="2701915"/>
            <a:ext cx="1817731" cy="986577"/>
            <a:chOff x="2662418" y="2795227"/>
            <a:chExt cx="1817731" cy="986577"/>
          </a:xfrm>
        </p:grpSpPr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7B3DF55B-7E36-48EA-9A46-419FA62FA18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2662418" y="2795227"/>
              <a:ext cx="1019468" cy="7095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1A2339-601E-4FBD-81F6-2CA3BD516368}"/>
                </a:ext>
              </a:extLst>
            </p:cNvPr>
            <p:cNvSpPr txBox="1"/>
            <p:nvPr/>
          </p:nvSpPr>
          <p:spPr>
            <a:xfrm>
              <a:off x="2883622" y="3504805"/>
              <a:ext cx="15965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P+ side of the detector</a:t>
              </a:r>
              <a:endParaRPr lang="ru-RU" sz="1200" dirty="0"/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2185971-4909-4D67-A79C-DE349DAE30E3}"/>
              </a:ext>
            </a:extLst>
          </p:cNvPr>
          <p:cNvSpPr/>
          <p:nvPr/>
        </p:nvSpPr>
        <p:spPr>
          <a:xfrm>
            <a:off x="3794795" y="4914907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/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6113ED4-AC73-423D-B546-D13C07208DFA}"/>
              </a:ext>
            </a:extLst>
          </p:cNvPr>
          <p:cNvCxnSpPr>
            <a:cxnSpLocks/>
          </p:cNvCxnSpPr>
          <p:nvPr/>
        </p:nvCxnSpPr>
        <p:spPr>
          <a:xfrm>
            <a:off x="3344164" y="3973226"/>
            <a:ext cx="37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234C776-8681-4FEC-8CE6-0311468989D5}"/>
              </a:ext>
            </a:extLst>
          </p:cNvPr>
          <p:cNvSpPr txBox="1"/>
          <p:nvPr/>
        </p:nvSpPr>
        <p:spPr>
          <a:xfrm>
            <a:off x="248177" y="6029386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/>
              <a:t>*</a:t>
            </a:r>
            <a:r>
              <a:rPr lang="en-US" sz="1100" b="1" dirty="0"/>
              <a:t>Distance between the flange surface and the detector surface. </a:t>
            </a:r>
          </a:p>
          <a:p>
            <a:pPr algn="just"/>
            <a:r>
              <a:rPr lang="en-US" sz="1100" b="1" dirty="0"/>
              <a:t>Detector rotation in the coordinate plane no more than 0.5</a:t>
            </a:r>
            <a:r>
              <a:rPr lang="en-US" sz="1100" b="1" baseline="30000" dirty="0"/>
              <a:t>0</a:t>
            </a:r>
            <a:endParaRPr lang="ru-RU" sz="1100" b="1" baseline="30000" dirty="0"/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FF973B1-D0DB-4546-AC65-B4F85DC210F0}"/>
              </a:ext>
            </a:extLst>
          </p:cNvPr>
          <p:cNvCxnSpPr>
            <a:cxnSpLocks/>
            <a:endCxn id="32" idx="2"/>
          </p:cNvCxnSpPr>
          <p:nvPr/>
        </p:nvCxnSpPr>
        <p:spPr>
          <a:xfrm flipH="1" flipV="1">
            <a:off x="1420844" y="3857701"/>
            <a:ext cx="603070" cy="536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E864E6E-2A5A-2C97-494E-3A69166713DA}"/>
              </a:ext>
            </a:extLst>
          </p:cNvPr>
          <p:cNvSpPr txBox="1"/>
          <p:nvPr/>
        </p:nvSpPr>
        <p:spPr>
          <a:xfrm>
            <a:off x="3382047" y="3479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9B7BAFA2-3D5D-FEE2-EDF1-B9662E5470FF}"/>
              </a:ext>
            </a:extLst>
          </p:cNvPr>
          <p:cNvCxnSpPr>
            <a:cxnSpLocks/>
          </p:cNvCxnSpPr>
          <p:nvPr/>
        </p:nvCxnSpPr>
        <p:spPr>
          <a:xfrm flipV="1">
            <a:off x="1778454" y="2133600"/>
            <a:ext cx="0" cy="730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AB9585-4626-AD93-7A49-199FC1C0550A}"/>
              </a:ext>
            </a:extLst>
          </p:cNvPr>
          <p:cNvSpPr txBox="1"/>
          <p:nvPr/>
        </p:nvSpPr>
        <p:spPr>
          <a:xfrm rot="16200000">
            <a:off x="2158624" y="1408699"/>
            <a:ext cx="84670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Ch #128 (P</a:t>
            </a:r>
            <a:r>
              <a:rPr lang="en-US" sz="1000" baseline="30000" dirty="0"/>
              <a:t>+</a:t>
            </a:r>
            <a:r>
              <a:rPr lang="en-US" sz="1000" dirty="0"/>
              <a:t>)</a:t>
            </a:r>
            <a:endParaRPr lang="ru-RU" sz="1000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E855FE4-FF06-4C2B-93AE-59EE63A348BA}"/>
              </a:ext>
            </a:extLst>
          </p:cNvPr>
          <p:cNvCxnSpPr>
            <a:cxnSpLocks/>
          </p:cNvCxnSpPr>
          <p:nvPr/>
        </p:nvCxnSpPr>
        <p:spPr>
          <a:xfrm>
            <a:off x="1880526" y="2033774"/>
            <a:ext cx="757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ACEC9C7-2448-DCE6-D136-851CD5E3235A}"/>
              </a:ext>
            </a:extLst>
          </p:cNvPr>
          <p:cNvSpPr txBox="1"/>
          <p:nvPr/>
        </p:nvSpPr>
        <p:spPr>
          <a:xfrm rot="16200000">
            <a:off x="1574626" y="1546916"/>
            <a:ext cx="71526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Ch #1 (P</a:t>
            </a:r>
            <a:r>
              <a:rPr lang="en-US" sz="1000" baseline="30000" dirty="0"/>
              <a:t>+</a:t>
            </a:r>
            <a:r>
              <a:rPr lang="en-US" sz="1000" dirty="0"/>
              <a:t>)</a:t>
            </a:r>
            <a:endParaRPr lang="ru-RU" sz="1000" dirty="0"/>
          </a:p>
        </p:txBody>
      </p:sp>
      <p:grpSp>
        <p:nvGrpSpPr>
          <p:cNvPr id="64" name="Группа 17">
            <a:extLst>
              <a:ext uri="{FF2B5EF4-FFF2-40B4-BE49-F238E27FC236}">
                <a16:creationId xmlns:a16="http://schemas.microsoft.com/office/drawing/2014/main" id="{E6323FFD-6C5C-66F9-A053-8F3F6AECD0EC}"/>
              </a:ext>
            </a:extLst>
          </p:cNvPr>
          <p:cNvGrpSpPr/>
          <p:nvPr/>
        </p:nvGrpSpPr>
        <p:grpSpPr>
          <a:xfrm>
            <a:off x="2852612" y="1827689"/>
            <a:ext cx="159242" cy="156667"/>
            <a:chOff x="4355976" y="2996952"/>
            <a:chExt cx="144016" cy="144016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A1374C7B-5BD4-B23A-7872-73E6C8A33B7E}"/>
                </a:ext>
              </a:extLst>
            </p:cNvPr>
            <p:cNvSpPr/>
            <p:nvPr/>
          </p:nvSpPr>
          <p:spPr>
            <a:xfrm>
              <a:off x="4355976" y="2996952"/>
              <a:ext cx="144016" cy="14401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9B40F066-2CE5-2A0F-9B1D-46ACC4AD5CE7}"/>
                </a:ext>
              </a:extLst>
            </p:cNvPr>
            <p:cNvCxnSpPr>
              <a:stCxn id="65" idx="0"/>
              <a:endCxn id="65" idx="4"/>
            </p:cNvCxnSpPr>
            <p:nvPr/>
          </p:nvCxnSpPr>
          <p:spPr>
            <a:xfrm>
              <a:off x="4427984" y="2996952"/>
              <a:ext cx="0" cy="144016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C00B9AB6-1766-BEF1-E09A-FD05FED47E47}"/>
                </a:ext>
              </a:extLst>
            </p:cNvPr>
            <p:cNvCxnSpPr>
              <a:cxnSpLocks/>
              <a:stCxn id="65" idx="2"/>
              <a:endCxn id="65" idx="6"/>
            </p:cNvCxnSpPr>
            <p:nvPr/>
          </p:nvCxnSpPr>
          <p:spPr>
            <a:xfrm>
              <a:off x="4355976" y="3068960"/>
              <a:ext cx="144016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F4332081-112D-A0AC-0AFD-48DB8853D79E}"/>
              </a:ext>
            </a:extLst>
          </p:cNvPr>
          <p:cNvSpPr/>
          <p:nvPr/>
        </p:nvSpPr>
        <p:spPr>
          <a:xfrm>
            <a:off x="3202640" y="1083021"/>
            <a:ext cx="542136" cy="276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Beam</a:t>
            </a:r>
            <a:endParaRPr lang="ru-RU" sz="12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490A334-24ED-0E85-A04A-72537D9AC5F9}"/>
              </a:ext>
            </a:extLst>
          </p:cNvPr>
          <p:cNvSpPr txBox="1"/>
          <p:nvPr/>
        </p:nvSpPr>
        <p:spPr>
          <a:xfrm>
            <a:off x="1004273" y="2645500"/>
            <a:ext cx="71686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Ch #1 (n</a:t>
            </a:r>
            <a:r>
              <a:rPr lang="en-US" sz="1000" baseline="30000" dirty="0"/>
              <a:t>+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63" name="Таблица 9">
            <a:extLst>
              <a:ext uri="{FF2B5EF4-FFF2-40B4-BE49-F238E27FC236}">
                <a16:creationId xmlns:a16="http://schemas.microsoft.com/office/drawing/2014/main" id="{54E10E66-21FF-9FBB-A6AE-E13C75930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824394"/>
              </p:ext>
            </p:extLst>
          </p:nvPr>
        </p:nvGraphicFramePr>
        <p:xfrm>
          <a:off x="4592602" y="4448387"/>
          <a:ext cx="4377862" cy="9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484">
                  <a:extLst>
                    <a:ext uri="{9D8B030D-6E8A-4147-A177-3AD203B41FA5}">
                      <a16:colId xmlns:a16="http://schemas.microsoft.com/office/drawing/2014/main" val="3666707896"/>
                    </a:ext>
                  </a:extLst>
                </a:gridCol>
                <a:gridCol w="813053">
                  <a:extLst>
                    <a:ext uri="{9D8B030D-6E8A-4147-A177-3AD203B41FA5}">
                      <a16:colId xmlns:a16="http://schemas.microsoft.com/office/drawing/2014/main" val="3358955515"/>
                    </a:ext>
                  </a:extLst>
                </a:gridCol>
                <a:gridCol w="932700">
                  <a:extLst>
                    <a:ext uri="{9D8B030D-6E8A-4147-A177-3AD203B41FA5}">
                      <a16:colId xmlns:a16="http://schemas.microsoft.com/office/drawing/2014/main" val="727318346"/>
                    </a:ext>
                  </a:extLst>
                </a:gridCol>
                <a:gridCol w="798625">
                  <a:extLst>
                    <a:ext uri="{9D8B030D-6E8A-4147-A177-3AD203B41FA5}">
                      <a16:colId xmlns:a16="http://schemas.microsoft.com/office/drawing/2014/main" val="3275085585"/>
                    </a:ext>
                  </a:extLst>
                </a:gridCol>
              </a:tblGrid>
              <a:tr h="316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#</a:t>
                      </a:r>
                      <a:endParaRPr lang="ru-RU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X</a:t>
                      </a:r>
                      <a:endParaRPr lang="ru-RU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</a:t>
                      </a:r>
                      <a:endParaRPr lang="ru-RU" sz="1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Z</a:t>
                      </a:r>
                      <a:r>
                        <a:rPr lang="ru-RU" sz="1400" b="1" dirty="0"/>
                        <a:t>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256720"/>
                  </a:ext>
                </a:extLst>
              </a:tr>
              <a:tr h="316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#1</a:t>
                      </a:r>
                      <a:r>
                        <a:rPr lang="ru-RU" sz="1400" b="1" dirty="0"/>
                        <a:t> </a:t>
                      </a:r>
                      <a:r>
                        <a:rPr lang="ru-RU" sz="1600" b="1" dirty="0"/>
                        <a:t>(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electric</a:t>
                      </a:r>
                      <a:r>
                        <a:rPr lang="ru-RU" sz="1600" b="1" dirty="0"/>
                        <a:t>)</a:t>
                      </a:r>
                      <a:endParaRPr lang="ru-RU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-</a:t>
                      </a:r>
                      <a:r>
                        <a:rPr lang="ru-RU" sz="1400" b="1" dirty="0"/>
                        <a:t>1.3±0.1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0.7±0.1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99.7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109316"/>
                  </a:ext>
                </a:extLst>
              </a:tr>
              <a:tr h="3162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#2</a:t>
                      </a:r>
                      <a:r>
                        <a:rPr lang="ru-RU" sz="1400" b="1" dirty="0"/>
                        <a:t> </a:t>
                      </a:r>
                      <a:r>
                        <a:rPr lang="ru-RU" sz="1200" b="1" dirty="0"/>
                        <a:t>(</a:t>
                      </a:r>
                      <a:r>
                        <a:rPr lang="en-US" sz="1200" b="1" dirty="0"/>
                        <a:t>pneumatic</a:t>
                      </a:r>
                      <a:r>
                        <a:rPr lang="ru-RU" sz="1200" b="1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-</a:t>
                      </a:r>
                      <a:r>
                        <a:rPr lang="ru-RU" sz="1400" b="1" dirty="0"/>
                        <a:t>2.7±0.5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1.4±0.2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100.7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04819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EE7C8886-F422-7345-CAA4-45BD67BC587B}"/>
              </a:ext>
            </a:extLst>
          </p:cNvPr>
          <p:cNvSpPr txBox="1"/>
          <p:nvPr/>
        </p:nvSpPr>
        <p:spPr>
          <a:xfrm>
            <a:off x="4786254" y="3933056"/>
            <a:ext cx="381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Beam profilometer detector center coordinates relative to the ion guide axis (mm)</a:t>
            </a:r>
            <a:endParaRPr lang="ru-RU" sz="14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EE4E57-AABF-0251-D2C9-D81C3F235B7D}"/>
              </a:ext>
            </a:extLst>
          </p:cNvPr>
          <p:cNvSpPr txBox="1"/>
          <p:nvPr/>
        </p:nvSpPr>
        <p:spPr>
          <a:xfrm>
            <a:off x="5390108" y="3020552"/>
            <a:ext cx="2462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Strip pitch in the detector: 0.45 mm</a:t>
            </a:r>
          </a:p>
          <a:p>
            <a:r>
              <a:rPr lang="en-US" sz="1200" b="1" dirty="0"/>
              <a:t>Number of strips: 128x128</a:t>
            </a:r>
          </a:p>
          <a:p>
            <a:r>
              <a:rPr lang="en-US" sz="1200" b="1" dirty="0"/>
              <a:t>Thickness: 175 µm </a:t>
            </a:r>
          </a:p>
          <a:p>
            <a:r>
              <a:rPr lang="en-US" sz="1200" b="1" dirty="0"/>
              <a:t>Size: 63 x 63 mm</a:t>
            </a:r>
            <a:r>
              <a:rPr lang="en-US" sz="1200" b="1" baseline="30000" dirty="0"/>
              <a:t>2</a:t>
            </a:r>
            <a:r>
              <a:rPr lang="en-US" sz="1200" b="1" dirty="0"/>
              <a:t> </a:t>
            </a:r>
          </a:p>
          <a:p>
            <a:endParaRPr lang="ru-RU" sz="1200" b="1" dirty="0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5FE22CD0-CBBA-728E-C94F-2D7382E2C7BA}"/>
              </a:ext>
            </a:extLst>
          </p:cNvPr>
          <p:cNvCxnSpPr>
            <a:cxnSpLocks/>
          </p:cNvCxnSpPr>
          <p:nvPr/>
        </p:nvCxnSpPr>
        <p:spPr>
          <a:xfrm>
            <a:off x="1880526" y="4952042"/>
            <a:ext cx="757881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39496EBE-6F76-4BED-0D90-A43A0784D7F4}"/>
              </a:ext>
            </a:extLst>
          </p:cNvPr>
          <p:cNvCxnSpPr>
            <a:cxnSpLocks/>
          </p:cNvCxnSpPr>
          <p:nvPr/>
        </p:nvCxnSpPr>
        <p:spPr>
          <a:xfrm>
            <a:off x="2347200" y="2127125"/>
            <a:ext cx="0" cy="768600"/>
          </a:xfrm>
          <a:prstGeom prst="line">
            <a:avLst/>
          </a:prstGeom>
          <a:ln w="952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EA55A4E5-669E-64BA-0C93-116229C4B192}"/>
              </a:ext>
            </a:extLst>
          </p:cNvPr>
          <p:cNvCxnSpPr>
            <a:cxnSpLocks/>
          </p:cNvCxnSpPr>
          <p:nvPr/>
        </p:nvCxnSpPr>
        <p:spPr>
          <a:xfrm>
            <a:off x="1854663" y="2409479"/>
            <a:ext cx="7348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930D604-6931-1DC5-BF75-1E9D8819700B}"/>
              </a:ext>
            </a:extLst>
          </p:cNvPr>
          <p:cNvSpPr txBox="1"/>
          <p:nvPr/>
        </p:nvSpPr>
        <p:spPr>
          <a:xfrm>
            <a:off x="4566751" y="5442854"/>
            <a:ext cx="243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Strip pitch in the detector</a:t>
            </a:r>
            <a:r>
              <a:rPr lang="ru-RU" sz="1200" b="1" dirty="0"/>
              <a:t>: 1.87 мм</a:t>
            </a:r>
          </a:p>
          <a:p>
            <a:r>
              <a:rPr lang="en-US" sz="1200" b="1" dirty="0"/>
              <a:t>Number of strips </a:t>
            </a:r>
            <a:r>
              <a:rPr lang="ru-RU" sz="1200" b="1" dirty="0"/>
              <a:t>: 32х32</a:t>
            </a:r>
            <a:endParaRPr lang="en-US" sz="1200" b="1" dirty="0"/>
          </a:p>
          <a:p>
            <a:r>
              <a:rPr lang="en-US" sz="1200" b="1" dirty="0"/>
              <a:t>Thickness: 175 µm</a:t>
            </a:r>
          </a:p>
          <a:p>
            <a:r>
              <a:rPr lang="en-US" sz="1200" b="1" dirty="0"/>
              <a:t>Size: 60 x 60 mm</a:t>
            </a:r>
            <a:r>
              <a:rPr lang="en-US" sz="1200" b="1" baseline="30000" dirty="0"/>
              <a:t>2</a:t>
            </a:r>
            <a:r>
              <a:rPr lang="en-US" sz="1200" b="1" dirty="0"/>
              <a:t> 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709B39A3-3DD5-6233-6903-E7F893FF24C7}"/>
              </a:ext>
            </a:extLst>
          </p:cNvPr>
          <p:cNvCxnSpPr>
            <a:cxnSpLocks/>
          </p:cNvCxnSpPr>
          <p:nvPr/>
        </p:nvCxnSpPr>
        <p:spPr>
          <a:xfrm>
            <a:off x="2061855" y="3064980"/>
            <a:ext cx="1954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321481C1-EAEA-736D-0937-399329445C21}"/>
              </a:ext>
            </a:extLst>
          </p:cNvPr>
          <p:cNvCxnSpPr>
            <a:cxnSpLocks/>
          </p:cNvCxnSpPr>
          <p:nvPr/>
        </p:nvCxnSpPr>
        <p:spPr>
          <a:xfrm flipH="1">
            <a:off x="2345911" y="3064980"/>
            <a:ext cx="297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AD492446-DEA1-6C7F-DD1F-CB2C136BD1A2}"/>
              </a:ext>
            </a:extLst>
          </p:cNvPr>
          <p:cNvCxnSpPr>
            <a:cxnSpLocks/>
          </p:cNvCxnSpPr>
          <p:nvPr/>
        </p:nvCxnSpPr>
        <p:spPr>
          <a:xfrm>
            <a:off x="2253600" y="2915077"/>
            <a:ext cx="0" cy="17662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90AEB3F-C18E-37BB-63A5-28AF085C3B75}"/>
              </a:ext>
            </a:extLst>
          </p:cNvPr>
          <p:cNvCxnSpPr>
            <a:cxnSpLocks/>
          </p:cNvCxnSpPr>
          <p:nvPr/>
        </p:nvCxnSpPr>
        <p:spPr>
          <a:xfrm>
            <a:off x="2257272" y="3064980"/>
            <a:ext cx="88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F4AEF69-7ABD-2760-A6FC-485A3592A522}"/>
              </a:ext>
            </a:extLst>
          </p:cNvPr>
          <p:cNvSpPr txBox="1"/>
          <p:nvPr/>
        </p:nvSpPr>
        <p:spPr>
          <a:xfrm>
            <a:off x="2389530" y="282360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Х</a:t>
            </a:r>
          </a:p>
        </p:txBody>
      </p: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7D306E70-2BDD-7FC2-CFAF-B1479948EF99}"/>
              </a:ext>
            </a:extLst>
          </p:cNvPr>
          <p:cNvCxnSpPr>
            <a:cxnSpLocks/>
          </p:cNvCxnSpPr>
          <p:nvPr/>
        </p:nvCxnSpPr>
        <p:spPr>
          <a:xfrm>
            <a:off x="2829046" y="2230248"/>
            <a:ext cx="0" cy="173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963F376C-A2E5-B7BD-F0E3-1CBE7033A9F4}"/>
              </a:ext>
            </a:extLst>
          </p:cNvPr>
          <p:cNvCxnSpPr>
            <a:cxnSpLocks/>
          </p:cNvCxnSpPr>
          <p:nvPr/>
        </p:nvCxnSpPr>
        <p:spPr>
          <a:xfrm flipV="1">
            <a:off x="2829046" y="2501719"/>
            <a:ext cx="0" cy="200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32DBDAAD-E0E0-5DE4-0606-CC61DE5CFEFC}"/>
              </a:ext>
            </a:extLst>
          </p:cNvPr>
          <p:cNvCxnSpPr>
            <a:cxnSpLocks/>
          </p:cNvCxnSpPr>
          <p:nvPr/>
        </p:nvCxnSpPr>
        <p:spPr>
          <a:xfrm flipV="1">
            <a:off x="2829046" y="2403475"/>
            <a:ext cx="0" cy="9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64DE6DE2-D4A3-01C8-89BE-D2E3EFC8E966}"/>
              </a:ext>
            </a:extLst>
          </p:cNvPr>
          <p:cNvCxnSpPr>
            <a:cxnSpLocks/>
          </p:cNvCxnSpPr>
          <p:nvPr/>
        </p:nvCxnSpPr>
        <p:spPr>
          <a:xfrm flipH="1">
            <a:off x="2673694" y="2498400"/>
            <a:ext cx="1789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BC6B4BF-4F70-C317-27AF-0ECD4A1E60BD}"/>
              </a:ext>
            </a:extLst>
          </p:cNvPr>
          <p:cNvSpPr txBox="1"/>
          <p:nvPr/>
        </p:nvSpPr>
        <p:spPr>
          <a:xfrm rot="16200000">
            <a:off x="2615119" y="2122181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  <a:endParaRPr lang="ru-RU" sz="12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FE2440C-02BA-0CFA-6C6F-CC54428839DA}"/>
              </a:ext>
            </a:extLst>
          </p:cNvPr>
          <p:cNvSpPr/>
          <p:nvPr/>
        </p:nvSpPr>
        <p:spPr>
          <a:xfrm>
            <a:off x="932417" y="2133600"/>
            <a:ext cx="274083" cy="37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06824CC-4368-79AE-ADA2-DD6C01A76599}"/>
              </a:ext>
            </a:extLst>
          </p:cNvPr>
          <p:cNvCxnSpPr/>
          <p:nvPr/>
        </p:nvCxnSpPr>
        <p:spPr>
          <a:xfrm>
            <a:off x="3782716" y="2403475"/>
            <a:ext cx="47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32D7B46-57A5-E826-ADDF-7698FB787112}"/>
              </a:ext>
            </a:extLst>
          </p:cNvPr>
          <p:cNvSpPr/>
          <p:nvPr/>
        </p:nvSpPr>
        <p:spPr>
          <a:xfrm>
            <a:off x="2302069" y="3550987"/>
            <a:ext cx="188225" cy="2002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59541907-FB6A-512C-5E1C-A6FC560427A7}"/>
              </a:ext>
            </a:extLst>
          </p:cNvPr>
          <p:cNvCxnSpPr>
            <a:cxnSpLocks/>
          </p:cNvCxnSpPr>
          <p:nvPr/>
        </p:nvCxnSpPr>
        <p:spPr>
          <a:xfrm flipV="1">
            <a:off x="2347200" y="1151390"/>
            <a:ext cx="0" cy="111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D34DEE6-7514-918E-A59B-3F34B0F64BDF}"/>
              </a:ext>
            </a:extLst>
          </p:cNvPr>
          <p:cNvSpPr txBox="1"/>
          <p:nvPr/>
        </p:nvSpPr>
        <p:spPr>
          <a:xfrm>
            <a:off x="3714710" y="2372925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Х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4642C33-6B1F-0B5D-6763-933D5145B04B}"/>
              </a:ext>
            </a:extLst>
          </p:cNvPr>
          <p:cNvSpPr txBox="1"/>
          <p:nvPr/>
        </p:nvSpPr>
        <p:spPr>
          <a:xfrm>
            <a:off x="2111537" y="1001398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</a:t>
            </a:r>
            <a:endParaRPr lang="ru-RU" sz="12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6C73F-86A0-D731-6E4C-BFFA75BBA087}"/>
              </a:ext>
            </a:extLst>
          </p:cNvPr>
          <p:cNvSpPr txBox="1"/>
          <p:nvPr/>
        </p:nvSpPr>
        <p:spPr>
          <a:xfrm>
            <a:off x="696016" y="2013131"/>
            <a:ext cx="84830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000" dirty="0"/>
              <a:t>С</a:t>
            </a:r>
            <a:r>
              <a:rPr lang="en-US" sz="1000" dirty="0"/>
              <a:t>h #128 (n</a:t>
            </a:r>
            <a:r>
              <a:rPr lang="en-US" sz="1000" baseline="30000" dirty="0"/>
              <a:t>+</a:t>
            </a:r>
            <a:r>
              <a:rPr lang="en-US" sz="1000" dirty="0"/>
              <a:t>)</a:t>
            </a:r>
            <a:endParaRPr lang="ru-RU" sz="1000" dirty="0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1930D9C-4342-BC69-56B6-66FC9C4A25AD}"/>
              </a:ext>
            </a:extLst>
          </p:cNvPr>
          <p:cNvSpPr/>
          <p:nvPr/>
        </p:nvSpPr>
        <p:spPr>
          <a:xfrm>
            <a:off x="1069458" y="5326039"/>
            <a:ext cx="137042" cy="23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F70F95C-8C08-FBC6-C602-73C4070CF097}"/>
              </a:ext>
            </a:extLst>
          </p:cNvPr>
          <p:cNvSpPr txBox="1"/>
          <p:nvPr/>
        </p:nvSpPr>
        <p:spPr>
          <a:xfrm rot="16200000">
            <a:off x="788401" y="5251871"/>
            <a:ext cx="365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Z*</a:t>
            </a:r>
            <a:endParaRPr lang="ru-RU" sz="12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271F15D-3EB3-4AE1-904E-F5C88D70FC20}"/>
              </a:ext>
            </a:extLst>
          </p:cNvPr>
          <p:cNvCxnSpPr>
            <a:cxnSpLocks/>
            <a:stCxn id="69" idx="2"/>
            <a:endCxn id="65" idx="7"/>
          </p:cNvCxnSpPr>
          <p:nvPr/>
        </p:nvCxnSpPr>
        <p:spPr>
          <a:xfrm flipH="1">
            <a:off x="2988534" y="1360020"/>
            <a:ext cx="485174" cy="49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DD48436D-C4A9-4A34-B5C4-7DF71A42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95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23529" y="181675"/>
            <a:ext cx="8496944" cy="24789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pPr algn="l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 beam </a:t>
            </a:r>
            <a:r>
              <a:rPr lang="en-US" sz="18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profilometer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(64×64) strips for heavy ions (</a:t>
            </a:r>
            <a:r>
              <a:rPr lang="en-US" sz="18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1800" b="1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Au, Bi)</a:t>
            </a:r>
            <a:r>
              <a:rPr lang="ru-RU" sz="1800" b="1" i="1" u="sng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 b="1" i="1" u="sng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 b="1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На рис. результаты тестов-2022 с альфа источником </a:t>
            </a:r>
            <a:r>
              <a:rPr lang="en-US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ru-RU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lang="ru-RU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 профилометра:</a:t>
            </a:r>
            <a:br>
              <a:rPr lang="ru-RU" sz="1600" b="1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i="1" dirty="0">
                <a:latin typeface="Times New Roman"/>
                <a:ea typeface="Times New Roman"/>
                <a:cs typeface="Times New Roman"/>
                <a:sym typeface="Times New Roman"/>
              </a:rPr>
              <a:t>- такую же картину мы хотели получить при работе с пучком, но не удалось из-за наложений при «медленной» электронике ( ИС-</a:t>
            </a: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VA163); </a:t>
            </a:r>
            <a:r>
              <a:rPr lang="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оба профи</a:t>
            </a:r>
            <a:r>
              <a:rPr lang="ru-RU" sz="16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лометра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были убраны в положение «парковка»</a:t>
            </a:r>
            <a:r>
              <a:rPr lang="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 использовались в сеансе;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наши планы и действия – ведется новая разработка (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С.Хабаров+О.Тарасов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конструкции плоскости детектора (128х128) стрипов превращаем в (64х64) стрипа + новая 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основе ИС 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HDR64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чипы есть в наличии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детекторные платы разработаны, изготовлены и готовы к сборке детекторов, 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PCB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разработке (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С.Хабаров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детекторы есть 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тестируются (</a:t>
            </a:r>
            <a:r>
              <a:rPr lang="ru-RU" sz="1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Е.Стрелецкая+Ю.Копылов</a:t>
            </a:r>
            <a:r>
              <a:rPr lang="ru-RU" sz="1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готовность – осень_23.</a:t>
            </a:r>
            <a:endParaRPr lang="en-US" sz="1600" b="1" i="1" dirty="0">
              <a:solidFill>
                <a:srgbClr val="00B0F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07970" y="4608828"/>
            <a:ext cx="2433549" cy="168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descr="Graph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3" y="2602361"/>
            <a:ext cx="3356228" cy="227175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841519" y="2850334"/>
            <a:ext cx="4195789" cy="331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detector: 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DSSD, 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×32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strips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pitch 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1.8 mm, thickness 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(Si) 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 μm, active area 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× 60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mm</a:t>
            </a:r>
            <a:r>
              <a:rPr lang="ru" sz="1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100" dirty="0"/>
          </a:p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design:</a:t>
            </a:r>
            <a:r>
              <a:rPr lang="en-US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the plane of the profilometer is automatically removed from the beam zone to the parking position;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FEE: 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light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4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÷ </a:t>
            </a:r>
            <a:r>
              <a:rPr lang="en-US" sz="1400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r>
              <a:rPr lang="en-US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Ar)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ions based on </a:t>
            </a:r>
            <a:r>
              <a:rPr lang="ru" sz="1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VA163 + TA32cg2 (32 ch, dynamic range (</a:t>
            </a:r>
            <a:r>
              <a:rPr lang="en-US" sz="1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</a:t>
            </a:r>
            <a:r>
              <a:rPr lang="ru" sz="14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-750fC ÷ +750fC) </a:t>
            </a:r>
            <a:r>
              <a:rPr lang="en-US" sz="14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desing</a:t>
            </a:r>
            <a:r>
              <a:rPr lang="en-US" sz="1400" b="1" dirty="0">
                <a:latin typeface="Times New Roman"/>
                <a:ea typeface="Times New Roman"/>
                <a:cs typeface="Times New Roman"/>
                <a:sym typeface="Times New Roman"/>
              </a:rPr>
              <a:t> in progress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5894" indent="-215894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status:</a:t>
            </a:r>
          </a:p>
          <a:p>
            <a:pPr>
              <a:buClr>
                <a:srgbClr val="FF0000"/>
              </a:buClr>
              <a:buSzPts val="1400"/>
            </a:pPr>
            <a:r>
              <a:rPr lang="ru" sz="1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 sz="1400" b="1" dirty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vacuum stations with flanges and cable connectors are ready, Silicon Detectors assembled on PCBs and tested with alpha-source (5.5 MeV),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autonomus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(ADC+DAQ)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 ready</a:t>
            </a:r>
            <a:r>
              <a:rPr lang="ru-RU" sz="14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;</a:t>
            </a:r>
            <a:endParaRPr lang="ru-RU"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ts val="1400"/>
            </a:pPr>
            <a:r>
              <a:rPr lang="ru-RU" sz="1400" dirty="0">
                <a:latin typeface="Times New Roman"/>
                <a:ea typeface="Times New Roman"/>
                <a:cs typeface="Times New Roman"/>
                <a:sym typeface="Times New Roman"/>
              </a:rPr>
              <a:t>     -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  for heavy (Kr ÷ Au) ions will be developed another version of the FEE with DR = </a:t>
            </a:r>
            <a:r>
              <a:rPr lang="en-US" sz="13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± 20  </a:t>
            </a:r>
            <a:r>
              <a:rPr lang="en-US" sz="1400" dirty="0" err="1">
                <a:latin typeface="Times New Roman"/>
                <a:ea typeface="Times New Roman"/>
                <a:cs typeface="Times New Roman"/>
                <a:sym typeface="Times New Roman"/>
              </a:rPr>
              <a:t>pC</a:t>
            </a:r>
            <a:r>
              <a:rPr lang="en-US" sz="1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DB1609B-07DF-4B8C-B814-57D711E3E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17164" r="21645" b="6250"/>
          <a:stretch/>
        </p:blipFill>
        <p:spPr bwMode="auto">
          <a:xfrm>
            <a:off x="231864" y="4647802"/>
            <a:ext cx="2293069" cy="161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044CE2-6CD3-4295-A469-C1095278B18B}"/>
              </a:ext>
            </a:extLst>
          </p:cNvPr>
          <p:cNvSpPr txBox="1"/>
          <p:nvPr/>
        </p:nvSpPr>
        <p:spPr>
          <a:xfrm>
            <a:off x="501607" y="5541690"/>
            <a:ext cx="135794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position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A3A95-9115-4F05-942E-64DAB3733AB7}"/>
              </a:ext>
            </a:extLst>
          </p:cNvPr>
          <p:cNvSpPr txBox="1"/>
          <p:nvPr/>
        </p:nvSpPr>
        <p:spPr>
          <a:xfrm>
            <a:off x="2926789" y="5541690"/>
            <a:ext cx="130939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position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F3C074-9882-4048-858B-A2B767EC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l="-715" b="33092"/>
          <a:stretch/>
        </p:blipFill>
        <p:spPr>
          <a:xfrm>
            <a:off x="271874" y="1590651"/>
            <a:ext cx="8783502" cy="231818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593725" y="3496175"/>
            <a:ext cx="327900" cy="3699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8732200" y="2691800"/>
            <a:ext cx="176400" cy="3111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7251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0275" y="857250"/>
            <a:ext cx="921626" cy="51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59201" y="857250"/>
            <a:ext cx="396187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b="32391"/>
          <a:stretch/>
        </p:blipFill>
        <p:spPr>
          <a:xfrm>
            <a:off x="1" y="4205150"/>
            <a:ext cx="4139951" cy="36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b="32519"/>
          <a:stretch/>
        </p:blipFill>
        <p:spPr>
          <a:xfrm>
            <a:off x="4538687" y="4320827"/>
            <a:ext cx="4605313" cy="108389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71874" y="5404718"/>
            <a:ext cx="8205351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Токи детекторов </a:t>
            </a:r>
            <a:r>
              <a:rPr lang="en-US" b="1" dirty="0">
                <a:solidFill>
                  <a:srgbClr val="FF0000"/>
                </a:solidFill>
              </a:rPr>
              <a:t>BT</a:t>
            </a:r>
            <a:r>
              <a:rPr lang="ru-RU" b="1" dirty="0">
                <a:solidFill>
                  <a:srgbClr val="FF0000"/>
                </a:solidFill>
              </a:rPr>
              <a:t>(1÷3) в </a:t>
            </a:r>
            <a:r>
              <a:rPr lang="ru" b="1" dirty="0">
                <a:solidFill>
                  <a:srgbClr val="FF0000"/>
                </a:solidFill>
              </a:rPr>
              <a:t>начал</a:t>
            </a:r>
            <a:r>
              <a:rPr lang="ru-RU" b="1" dirty="0">
                <a:solidFill>
                  <a:srgbClr val="FF0000"/>
                </a:solidFill>
              </a:rPr>
              <a:t>е</a:t>
            </a:r>
            <a:r>
              <a:rPr lang="ru" b="1" dirty="0">
                <a:solidFill>
                  <a:srgbClr val="FF0000"/>
                </a:solidFill>
              </a:rPr>
              <a:t> сеанса </a:t>
            </a:r>
            <a:r>
              <a:rPr lang="ru-RU" b="1" dirty="0">
                <a:solidFill>
                  <a:srgbClr val="FF0000"/>
                </a:solidFill>
              </a:rPr>
              <a:t>и по окончании сеанса: </a:t>
            </a:r>
          </a:p>
          <a:p>
            <a:pPr marL="285750" indent="-285750" algn="ctr">
              <a:buFontTx/>
              <a:buChar char="-"/>
            </a:pPr>
            <a:r>
              <a:rPr lang="ru-RU" b="1" i="1" dirty="0"/>
              <a:t>«подложка» это </a:t>
            </a:r>
            <a:r>
              <a:rPr lang="ru-RU" b="1" i="1" dirty="0" err="1"/>
              <a:t>темновой</a:t>
            </a:r>
            <a:r>
              <a:rPr lang="ru-RU" b="1" i="1" dirty="0"/>
              <a:t> ток, создаваемый радиационными дефектами ионов Хе;</a:t>
            </a:r>
          </a:p>
          <a:p>
            <a:pPr marL="285750" indent="-285750" algn="ctr">
              <a:buFontTx/>
              <a:buChar char="-"/>
            </a:pPr>
            <a:r>
              <a:rPr lang="ru-RU" b="1" i="1" dirty="0"/>
              <a:t>быстрая импульсная компонента это ток ионизации в течение спилов.</a:t>
            </a:r>
            <a:endParaRPr b="1" i="1" dirty="0"/>
          </a:p>
        </p:txBody>
      </p:sp>
      <p:cxnSp>
        <p:nvCxnSpPr>
          <p:cNvPr id="73" name="Google Shape;73;p14"/>
          <p:cNvCxnSpPr>
            <a:cxnSpLocks/>
            <a:stCxn id="64" idx="4"/>
            <a:endCxn id="69" idx="0"/>
          </p:cNvCxnSpPr>
          <p:nvPr/>
        </p:nvCxnSpPr>
        <p:spPr>
          <a:xfrm>
            <a:off x="757675" y="3866075"/>
            <a:ext cx="1312302" cy="33907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Google Shape;74;p14"/>
          <p:cNvCxnSpPr>
            <a:cxnSpLocks/>
            <a:stCxn id="65" idx="4"/>
            <a:endCxn id="70" idx="0"/>
          </p:cNvCxnSpPr>
          <p:nvPr/>
        </p:nvCxnSpPr>
        <p:spPr>
          <a:xfrm flipH="1">
            <a:off x="6841344" y="3002900"/>
            <a:ext cx="1979056" cy="131792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ED2AF2-0DF3-4398-87F8-0AFB517D77BB}"/>
              </a:ext>
            </a:extLst>
          </p:cNvPr>
          <p:cNvSpPr txBox="1"/>
          <p:nvPr/>
        </p:nvSpPr>
        <p:spPr>
          <a:xfrm>
            <a:off x="1156410" y="412363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0070C0"/>
                </a:solidFill>
              </a:rPr>
              <a:t>Начало сеанса- 06.12.2022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F485D-1970-41F0-AF20-EF3F7A0164C6}"/>
              </a:ext>
            </a:extLst>
          </p:cNvPr>
          <p:cNvSpPr txBox="1"/>
          <p:nvPr/>
        </p:nvSpPr>
        <p:spPr>
          <a:xfrm>
            <a:off x="6769488" y="422624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02.02.2023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16</a:t>
            </a:fld>
            <a:endParaRPr lang="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l="9469" t="57757"/>
          <a:stretch/>
        </p:blipFill>
        <p:spPr>
          <a:xfrm>
            <a:off x="420644" y="958264"/>
            <a:ext cx="41513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607118"/>
            <a:ext cx="4319380" cy="283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D8980-E839-4818-92D3-F042B3EEFEB9}"/>
              </a:ext>
            </a:extLst>
          </p:cNvPr>
          <p:cNvSpPr txBox="1"/>
          <p:nvPr/>
        </p:nvSpPr>
        <p:spPr>
          <a:xfrm>
            <a:off x="679694" y="4208894"/>
            <a:ext cx="8211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Рис.5. Схема измерений (а) </a:t>
            </a:r>
            <a:r>
              <a:rPr lang="ru-RU" b="1" dirty="0" err="1"/>
              <a:t>темнового</a:t>
            </a:r>
            <a:r>
              <a:rPr lang="ru-RU" b="1" dirty="0"/>
              <a:t> тока двухстороннего </a:t>
            </a:r>
            <a:r>
              <a:rPr lang="ru-RU" b="1" dirty="0" err="1"/>
              <a:t>стрипового</a:t>
            </a:r>
            <a:r>
              <a:rPr lang="ru-RU" b="1" dirty="0"/>
              <a:t> </a:t>
            </a:r>
            <a:r>
              <a:rPr lang="en-US" b="1" dirty="0"/>
              <a:t>Si-</a:t>
            </a:r>
            <a:r>
              <a:rPr lang="ru-RU" b="1" dirty="0"/>
              <a:t>детектора</a:t>
            </a:r>
            <a:r>
              <a:rPr lang="en-US" b="1" dirty="0"/>
              <a:t> </a:t>
            </a:r>
            <a:r>
              <a:rPr lang="ru-RU" b="1" dirty="0"/>
              <a:t>и ВАХ (б) до и после сеанса.</a:t>
            </a:r>
          </a:p>
          <a:p>
            <a:endParaRPr lang="ru-RU" b="1" dirty="0"/>
          </a:p>
          <a:p>
            <a:r>
              <a:rPr lang="ru-RU" b="1" dirty="0"/>
              <a:t>Формула определения эквивалентного 1МэВ </a:t>
            </a:r>
            <a:r>
              <a:rPr lang="ru-RU" b="1" dirty="0" err="1"/>
              <a:t>флюенса</a:t>
            </a:r>
            <a:r>
              <a:rPr lang="ru-RU" b="1" dirty="0"/>
              <a:t> нейтронов по повреждениям кремния</a:t>
            </a:r>
          </a:p>
          <a:p>
            <a:r>
              <a:rPr lang="ru-RU" b="1" dirty="0"/>
              <a:t> где: </a:t>
            </a:r>
            <a:r>
              <a:rPr lang="ru-RU" dirty="0"/>
              <a:t> </a:t>
            </a:r>
            <a:r>
              <a:rPr lang="ru-RU" b="1" dirty="0"/>
              <a:t>α</a:t>
            </a:r>
            <a:r>
              <a:rPr lang="ru-RU" b="1" baseline="-25000" dirty="0"/>
              <a:t>I</a:t>
            </a:r>
            <a:r>
              <a:rPr lang="ru-RU" b="1" dirty="0"/>
              <a:t> </a:t>
            </a:r>
            <a:r>
              <a:rPr lang="ru-RU" dirty="0"/>
              <a:t>– токовая константа повреждений кремния равняется 5×10</a:t>
            </a:r>
            <a:r>
              <a:rPr lang="ru-RU" baseline="30000" dirty="0"/>
              <a:t>-17</a:t>
            </a:r>
            <a:r>
              <a:rPr lang="ru-RU" dirty="0"/>
              <a:t> А/см, при +20˚С для нейтронов с энергией 1 МэВ и физически означает приращение тока в кремниевом детекторе объемом 1см</a:t>
            </a:r>
            <a:r>
              <a:rPr lang="ru-RU" baseline="30000" dirty="0"/>
              <a:t>3</a:t>
            </a:r>
            <a:r>
              <a:rPr lang="ru-RU" dirty="0"/>
              <a:t> от прохождения одного нейтрона (1 МэВ),</a:t>
            </a:r>
          </a:p>
          <a:p>
            <a:r>
              <a:rPr lang="ru-RU" dirty="0"/>
              <a:t>Ф,см</a:t>
            </a:r>
            <a:r>
              <a:rPr lang="ru-RU" baseline="30000" dirty="0"/>
              <a:t>-2</a:t>
            </a:r>
            <a:r>
              <a:rPr lang="ru-RU" dirty="0"/>
              <a:t> – </a:t>
            </a:r>
            <a:r>
              <a:rPr lang="ru-RU" dirty="0" err="1"/>
              <a:t>флюенс</a:t>
            </a:r>
            <a:r>
              <a:rPr lang="ru-RU" dirty="0"/>
              <a:t> нейтронов,  </a:t>
            </a:r>
            <a:r>
              <a:rPr lang="en-US" dirty="0"/>
              <a:t>V</a:t>
            </a:r>
            <a:r>
              <a:rPr lang="ru-RU" dirty="0"/>
              <a:t>, </a:t>
            </a:r>
            <a:r>
              <a:rPr lang="ru-RU" dirty="0" smtClean="0"/>
              <a:t>см</a:t>
            </a:r>
            <a:r>
              <a:rPr lang="ru-RU" baseline="30000" dirty="0" smtClean="0"/>
              <a:t>3</a:t>
            </a:r>
            <a:r>
              <a:rPr lang="ru-RU" dirty="0" smtClean="0"/>
              <a:t> </a:t>
            </a:r>
            <a:r>
              <a:rPr lang="ru-RU" dirty="0"/>
              <a:t>– объем детектора.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10" name="Google Shape;82;p15" descr="{&quot;mathml&quot;:&quot;&lt;math style=\&quot;font-family:stix;font-size:16px;\&quot; xmlns=\&quot;http://www.w3.org/1998/Math/MathML\&quot;&gt;&lt;mstyle mathsize=\&quot;16px\&quot;&gt;&lt;mi&gt;&amp;#x394;&lt;/mi&gt;&lt;mi&gt;I&lt;/mi&gt;&lt;mo&gt;=&lt;/mo&gt;&lt;msub&gt;&lt;mi&gt;&amp;#x3B1;&lt;/mi&gt;&lt;mn&gt;1&lt;/mn&gt;&lt;/msub&gt;&lt;mo&gt;&amp;#xB7;&lt;/mo&gt;&lt;mi&gt;&amp;#x3A6;&lt;/mi&gt;&lt;mo&gt;&amp;#xB7;&lt;/mo&gt;&lt;mi&gt;V&lt;/mi&gt;&lt;/mstyle&gt;&lt;/math&gt;&quot;,&quot;truncated&quot;:false}" title="capital delta I equals alpha subscript 1 times capital phi times V">
            <a:extLst>
              <a:ext uri="{FF2B5EF4-FFF2-40B4-BE49-F238E27FC236}">
                <a16:creationId xmlns:a16="http://schemas.microsoft.com/office/drawing/2014/main" id="{71541A84-6C0E-4BC5-A6FC-7B78C757383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1880" y="5373216"/>
            <a:ext cx="1800200" cy="29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92336-EA9A-45DF-BBE4-88ABE796CA9E}"/>
              </a:ext>
            </a:extLst>
          </p:cNvPr>
          <p:cNvSpPr txBox="1"/>
          <p:nvPr/>
        </p:nvSpPr>
        <p:spPr>
          <a:xfrm flipH="1">
            <a:off x="2476154" y="3604374"/>
            <a:ext cx="65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(а)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F93A-4E81-435B-BB91-1F9E59D6185E}"/>
              </a:ext>
            </a:extLst>
          </p:cNvPr>
          <p:cNvSpPr txBox="1"/>
          <p:nvPr/>
        </p:nvSpPr>
        <p:spPr>
          <a:xfrm>
            <a:off x="6707275" y="348841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(б)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17</a:t>
            </a:fld>
            <a:endParaRPr lang="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155105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6294" y="0"/>
            <a:ext cx="921626" cy="5186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5" name="Google Shape;105;p16"/>
          <p:cNvGraphicFramePr/>
          <p:nvPr>
            <p:extLst>
              <p:ext uri="{D42A27DB-BD31-4B8C-83A1-F6EECF244321}">
                <p14:modId xmlns:p14="http://schemas.microsoft.com/office/powerpoint/2010/main" val="3031078603"/>
              </p:ext>
            </p:extLst>
          </p:nvPr>
        </p:nvGraphicFramePr>
        <p:xfrm>
          <a:off x="15296" y="2656591"/>
          <a:ext cx="9017476" cy="48095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/>
                        <a:t>Эквивалентный </a:t>
                      </a:r>
                      <a:r>
                        <a:rPr lang="ru" b="1" dirty="0"/>
                        <a:t>флюенс нейтронов 1 МэВ, см</a:t>
                      </a:r>
                      <a:r>
                        <a:rPr lang="ru" b="1" baseline="30000" dirty="0"/>
                        <a:t>-2</a:t>
                      </a:r>
                      <a:endParaRPr lang="ru" b="1" baseline="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(измерен по радиационным повреждениям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Si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ru-RU" sz="16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/>
                        <a:t>Флюенс </a:t>
                      </a:r>
                      <a:r>
                        <a:rPr lang="ru" b="1" baseline="30000" dirty="0"/>
                        <a:t>128</a:t>
                      </a:r>
                      <a:r>
                        <a:rPr lang="ru" b="1" dirty="0"/>
                        <a:t>Xe, см</a:t>
                      </a:r>
                      <a:r>
                        <a:rPr lang="ru" b="1" baseline="30000" dirty="0"/>
                        <a:t>-2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baseline="0" dirty="0">
                          <a:solidFill>
                            <a:srgbClr val="C00000"/>
                          </a:solidFill>
                        </a:rPr>
                        <a:t>расчет через 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</a:rPr>
                        <a:t>NIEL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b="1" i="1" baseline="0" dirty="0">
                          <a:solidFill>
                            <a:srgbClr val="C00000"/>
                          </a:solidFill>
                        </a:rPr>
                        <a:t>К(</a:t>
                      </a:r>
                      <a:r>
                        <a:rPr lang="ru" b="1" i="1" baseline="30000" dirty="0">
                          <a:solidFill>
                            <a:srgbClr val="C00000"/>
                          </a:solidFill>
                        </a:rPr>
                        <a:t>128</a:t>
                      </a:r>
                      <a:r>
                        <a:rPr lang="ru" b="1" i="1" baseline="0" dirty="0">
                          <a:solidFill>
                            <a:srgbClr val="C00000"/>
                          </a:solidFill>
                        </a:rPr>
                        <a:t>Xe/</a:t>
                      </a:r>
                      <a:r>
                        <a:rPr lang="ru-RU" b="1" i="1" baseline="0" dirty="0">
                          <a:solidFill>
                            <a:srgbClr val="C00000"/>
                          </a:solidFill>
                        </a:rPr>
                        <a:t>нейтрон 1МэВ)=276</a:t>
                      </a:r>
                      <a:endParaRPr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b="1" dirty="0">
                          <a:solidFill>
                            <a:srgbClr val="C00000"/>
                          </a:solidFill>
                        </a:rPr>
                        <a:t>Число ядер </a:t>
                      </a:r>
                      <a:r>
                        <a:rPr lang="ru" b="1" baseline="30000" dirty="0">
                          <a:solidFill>
                            <a:srgbClr val="C00000"/>
                          </a:solidFill>
                        </a:rPr>
                        <a:t>128</a:t>
                      </a:r>
                      <a:r>
                        <a:rPr lang="ru" b="1" dirty="0">
                          <a:solidFill>
                            <a:srgbClr val="C00000"/>
                          </a:solidFill>
                        </a:rPr>
                        <a:t>Xe, 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прошедших за сеанс через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Si</a:t>
                      </a: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-детекторы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BT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1÷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8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=37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см</a:t>
                      </a:r>
                      <a:r>
                        <a:rPr kumimoji="0" lang="ru-RU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FF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highlight>
                          <a:srgbClr val="FFFFFF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BT1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5.117e+12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1.854e+10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6.899e+11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BT2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4.945e+12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1.792e+10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6.667e+11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2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BT3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5.300e+12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1.920e+10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7.145e+11</a:t>
                      </a: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2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Среднее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</a:rPr>
                        <a:t>5.117e+12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</a:rPr>
                        <a:t>1.854e+10</a:t>
                      </a:r>
                      <a:endParaRPr sz="18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chemeClr val="dk1"/>
                          </a:solidFill>
                        </a:rPr>
                        <a:t>6.899e+11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6" name="Google Shape;106;p16"/>
          <p:cNvGraphicFramePr/>
          <p:nvPr>
            <p:extLst>
              <p:ext uri="{D42A27DB-BD31-4B8C-83A1-F6EECF244321}">
                <p14:modId xmlns:p14="http://schemas.microsoft.com/office/powerpoint/2010/main" val="2394364538"/>
              </p:ext>
            </p:extLst>
          </p:nvPr>
        </p:nvGraphicFramePr>
        <p:xfrm>
          <a:off x="6472" y="302421"/>
          <a:ext cx="9026300" cy="23834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4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ru" sz="1800" b="1" baseline="-25000" dirty="0">
                          <a:solidFill>
                            <a:srgbClr val="00B0F0"/>
                          </a:solidFill>
                        </a:rPr>
                        <a:t>d0</a:t>
                      </a:r>
                      <a:r>
                        <a:rPr lang="ru" sz="1800" b="1" dirty="0">
                          <a:solidFill>
                            <a:srgbClr val="00B0F0"/>
                          </a:solidFill>
                        </a:rPr>
                        <a:t>, мкА/+20 В/+22.5</a:t>
                      </a:r>
                      <a:r>
                        <a:rPr lang="ru" sz="1800" b="1" dirty="0">
                          <a:solidFill>
                            <a:srgbClr val="00B0F0"/>
                          </a:solidFill>
                          <a:highlight>
                            <a:srgbClr val="FFFFFF"/>
                          </a:highlight>
                        </a:rPr>
                        <a:t>°C</a:t>
                      </a:r>
                      <a:endParaRPr sz="1800" b="1" dirty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" sz="1300" b="1" dirty="0">
                        <a:solidFill>
                          <a:srgbClr val="00B0F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300" b="0" dirty="0">
                          <a:solidFill>
                            <a:srgbClr val="00B0F0"/>
                          </a:solidFill>
                          <a:highlight>
                            <a:srgbClr val="FFFFFF"/>
                          </a:highlight>
                        </a:rPr>
                        <a:t>(04.12.2022 начало сеанса)</a:t>
                      </a:r>
                      <a:endParaRPr sz="1300" b="0" dirty="0">
                        <a:solidFill>
                          <a:srgbClr val="00B0F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800" b="1" dirty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ru" sz="1800" b="1" baseline="-25000" dirty="0">
                          <a:solidFill>
                            <a:srgbClr val="C00000"/>
                          </a:solidFill>
                        </a:rPr>
                        <a:t>d(ф)</a:t>
                      </a:r>
                      <a:r>
                        <a:rPr lang="ru" sz="1800" b="1" dirty="0">
                          <a:solidFill>
                            <a:srgbClr val="C00000"/>
                          </a:solidFill>
                        </a:rPr>
                        <a:t>, мкА/+20 В/+26.8</a:t>
                      </a:r>
                      <a:r>
                        <a:rPr lang="ru" sz="1800" b="1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°C</a:t>
                      </a:r>
                      <a:endParaRPr sz="18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ru" sz="1300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" sz="1300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(</a:t>
                      </a:r>
                      <a:r>
                        <a:rPr lang="ru" sz="1300" b="1" dirty="0">
                          <a:solidFill>
                            <a:srgbClr val="C00000"/>
                          </a:solidFill>
                          <a:highlight>
                            <a:srgbClr val="FFFFFF"/>
                          </a:highlight>
                        </a:rPr>
                        <a:t>2.02.2023 окончание сеанса)</a:t>
                      </a:r>
                      <a:endParaRPr sz="1300" b="1" dirty="0">
                        <a:solidFill>
                          <a:srgbClr val="C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7030A0"/>
                          </a:solidFill>
                        </a:rPr>
                        <a:t>ΔI = Id(ф) –    Id0= αI ∙Ф∙V, мкА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rgbClr val="7030A0"/>
                          </a:solidFill>
                        </a:rPr>
                        <a:t>(приведённое к +20 °C)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BT1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B0F0"/>
                          </a:solidFill>
                        </a:rPr>
                        <a:t>0.965</a:t>
                      </a:r>
                      <a:endParaRPr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C00000"/>
                          </a:solidFill>
                        </a:rPr>
                        <a:t>12.7</a:t>
                      </a:r>
                      <a:endParaRPr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i="1" dirty="0">
                          <a:solidFill>
                            <a:srgbClr val="7030A0"/>
                          </a:solidFill>
                        </a:rPr>
                        <a:t>4.76</a:t>
                      </a:r>
                      <a:endParaRPr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22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BT2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B0F0"/>
                          </a:solidFill>
                        </a:rPr>
                        <a:t>0.692</a:t>
                      </a:r>
                      <a:endParaRPr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C00000"/>
                          </a:solidFill>
                        </a:rPr>
                        <a:t>12.5</a:t>
                      </a:r>
                      <a:endParaRPr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i="1" dirty="0">
                          <a:solidFill>
                            <a:srgbClr val="7030A0"/>
                          </a:solidFill>
                        </a:rPr>
                        <a:t>4.6</a:t>
                      </a:r>
                      <a:endParaRPr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BT3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00B0F0"/>
                          </a:solidFill>
                        </a:rPr>
                        <a:t>0.626</a:t>
                      </a:r>
                      <a:endParaRPr sz="1800" b="1" dirty="0">
                        <a:solidFill>
                          <a:srgbClr val="00B0F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>
                          <a:solidFill>
                            <a:srgbClr val="C00000"/>
                          </a:solidFill>
                        </a:rPr>
                        <a:t>12.9</a:t>
                      </a:r>
                      <a:endParaRPr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i="1" dirty="0">
                          <a:solidFill>
                            <a:srgbClr val="7030A0"/>
                          </a:solidFill>
                        </a:rPr>
                        <a:t>4.93</a:t>
                      </a:r>
                      <a:endParaRPr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18</a:t>
            </a:fld>
            <a:endParaRPr lang="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1786"/>
            <a:ext cx="8229600" cy="544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1. </a:t>
            </a:r>
            <a:r>
              <a:rPr lang="en-US" sz="2000" b="1" dirty="0" smtClean="0"/>
              <a:t>Design </a:t>
            </a:r>
            <a:r>
              <a:rPr lang="en-US" sz="2000" b="1" dirty="0" smtClean="0"/>
              <a:t>of new Si-station #5 for </a:t>
            </a:r>
            <a:r>
              <a:rPr lang="en-US" sz="2000" b="1" dirty="0" smtClean="0"/>
              <a:t>FSD: </a:t>
            </a:r>
            <a:endParaRPr lang="en-US" sz="2000" b="1" dirty="0" smtClean="0"/>
          </a:p>
          <a:p>
            <a:pPr>
              <a:buFontTx/>
              <a:buChar char="-"/>
            </a:pPr>
            <a:r>
              <a:rPr lang="en-US" sz="2000" dirty="0" smtClean="0"/>
              <a:t>two planes with 11pcs of Si-modules;</a:t>
            </a:r>
          </a:p>
          <a:p>
            <a:pPr>
              <a:buFontTx/>
              <a:buChar char="-"/>
            </a:pPr>
            <a:r>
              <a:rPr lang="en-US" sz="2000" dirty="0" smtClean="0"/>
              <a:t>active area of Si-modules (186×63)mm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;</a:t>
            </a:r>
          </a:p>
          <a:p>
            <a:pPr>
              <a:buFontTx/>
              <a:buChar char="-"/>
            </a:pPr>
            <a:r>
              <a:rPr lang="en-US" sz="2000" dirty="0" smtClean="0"/>
              <a:t>Number of FEE-channels (strips) </a:t>
            </a:r>
            <a:r>
              <a:rPr lang="en-US" sz="2000" dirty="0" smtClean="0"/>
              <a:t>of </a:t>
            </a:r>
            <a:r>
              <a:rPr lang="en-US" sz="2000" dirty="0" smtClean="0"/>
              <a:t>station - 128×10×22=28 160 </a:t>
            </a:r>
            <a:r>
              <a:rPr lang="en-US" sz="2000" dirty="0" err="1" smtClean="0"/>
              <a:t>ch</a:t>
            </a:r>
            <a:r>
              <a:rPr lang="en-US" sz="2000" dirty="0" smtClean="0"/>
              <a:t>;</a:t>
            </a:r>
          </a:p>
          <a:p>
            <a:pPr>
              <a:buFontTx/>
              <a:buChar char="-"/>
            </a:pPr>
            <a:r>
              <a:rPr lang="en-US" sz="2000" dirty="0" smtClean="0"/>
              <a:t>Contract # </a:t>
            </a:r>
            <a:r>
              <a:rPr lang="ru-RU" sz="2000" dirty="0" smtClean="0"/>
              <a:t>100-03046 (26.07.2024),</a:t>
            </a:r>
            <a:r>
              <a:rPr lang="en-US" sz="2000" dirty="0" smtClean="0"/>
              <a:t>  </a:t>
            </a:r>
            <a:r>
              <a:rPr lang="en-US" sz="2000" dirty="0" smtClean="0"/>
              <a:t>ZNTC-JINR for production 50 pcs of DSSD and 60 pcs of PA-640.</a:t>
            </a:r>
          </a:p>
          <a:p>
            <a:pPr marL="0" indent="0">
              <a:buNone/>
            </a:pPr>
            <a:r>
              <a:rPr lang="ru-RU" sz="2000" b="1" dirty="0" smtClean="0"/>
              <a:t>2. </a:t>
            </a:r>
            <a:r>
              <a:rPr lang="en-US" sz="2000" b="1" dirty="0" smtClean="0"/>
              <a:t>Design </a:t>
            </a:r>
            <a:r>
              <a:rPr lang="en-US" sz="2000" b="1" dirty="0" smtClean="0"/>
              <a:t>of ASIC-128 </a:t>
            </a:r>
            <a:r>
              <a:rPr lang="en-US" sz="2000" b="1" dirty="0" err="1" smtClean="0"/>
              <a:t>ch</a:t>
            </a:r>
            <a:r>
              <a:rPr lang="en-US" sz="2000" b="1" dirty="0" smtClean="0"/>
              <a:t> </a:t>
            </a:r>
            <a:r>
              <a:rPr lang="en-US" sz="2000" b="1" dirty="0" smtClean="0"/>
              <a:t>chip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ASi</a:t>
            </a:r>
            <a:r>
              <a:rPr lang="en-US" sz="2000" i="1" dirty="0" smtClean="0"/>
              <a:t>-BM@N) </a:t>
            </a:r>
            <a:r>
              <a:rPr lang="en-US" sz="2000" b="1" dirty="0" smtClean="0"/>
              <a:t>for FEE </a:t>
            </a:r>
            <a:r>
              <a:rPr lang="en-US" sz="2000" b="1" dirty="0" smtClean="0"/>
              <a:t>station#5 FSD: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- design and simulation of chip (2022-2023 years);</a:t>
            </a:r>
          </a:p>
          <a:p>
            <a:pPr marL="0" indent="0">
              <a:buNone/>
            </a:pPr>
            <a:r>
              <a:rPr lang="en-US" sz="2000" dirty="0" smtClean="0"/>
              <a:t>- GDS </a:t>
            </a:r>
            <a:r>
              <a:rPr lang="en-US" sz="2000" dirty="0" smtClean="0"/>
              <a:t>files for </a:t>
            </a:r>
            <a:r>
              <a:rPr lang="en-US" sz="2000" dirty="0" smtClean="0"/>
              <a:t>production experimental chips;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- Contract # 100-03185 (06.08.2024), INP </a:t>
            </a:r>
            <a:r>
              <a:rPr lang="en-US" sz="2000" dirty="0" smtClean="0"/>
              <a:t>BSU (Minsk) - JINR </a:t>
            </a:r>
            <a:r>
              <a:rPr lang="en-US" sz="2000" dirty="0"/>
              <a:t>for production </a:t>
            </a:r>
            <a:r>
              <a:rPr lang="en-US" sz="2000" dirty="0" smtClean="0"/>
              <a:t>3 </a:t>
            </a:r>
            <a:r>
              <a:rPr lang="en-US" sz="2000" dirty="0"/>
              <a:t>wafers/2000 </a:t>
            </a:r>
            <a:r>
              <a:rPr lang="en-US" sz="2000" dirty="0" smtClean="0"/>
              <a:t>chips </a:t>
            </a:r>
            <a:r>
              <a:rPr lang="en-US" sz="2000" dirty="0"/>
              <a:t>– in 2024-2025 years;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3. Design </a:t>
            </a:r>
            <a:r>
              <a:rPr lang="en-US" sz="2000" b="1" dirty="0"/>
              <a:t>of new </a:t>
            </a:r>
            <a:r>
              <a:rPr lang="en-US" sz="2000" b="1" dirty="0" smtClean="0"/>
              <a:t>beam </a:t>
            </a:r>
            <a:r>
              <a:rPr lang="en-US" sz="2000" b="1" dirty="0" err="1" smtClean="0"/>
              <a:t>profilometer</a:t>
            </a:r>
            <a:r>
              <a:rPr lang="en-US" sz="2000" b="1" dirty="0" smtClean="0"/>
              <a:t> </a:t>
            </a:r>
            <a:r>
              <a:rPr lang="en-US" sz="2000" dirty="0" smtClean="0"/>
              <a:t>for heavy ions </a:t>
            </a:r>
            <a:r>
              <a:rPr lang="en-US" sz="2000" dirty="0" err="1" smtClean="0"/>
              <a:t>Xe</a:t>
            </a:r>
            <a:r>
              <a:rPr lang="en-US" sz="2000" dirty="0" smtClean="0"/>
              <a:t>(10.8 </a:t>
            </a:r>
            <a:r>
              <a:rPr lang="en-US" sz="2000" dirty="0" err="1" smtClean="0"/>
              <a:t>pC</a:t>
            </a:r>
            <a:r>
              <a:rPr lang="en-US" sz="2000" dirty="0" smtClean="0"/>
              <a:t>/175 µm-Si</a:t>
            </a:r>
            <a:r>
              <a:rPr lang="en-US" sz="2000" dirty="0" smtClean="0"/>
              <a:t>), Au </a:t>
            </a:r>
            <a:r>
              <a:rPr lang="en-US" sz="2000" dirty="0" smtClean="0"/>
              <a:t>(20.9 </a:t>
            </a:r>
            <a:r>
              <a:rPr lang="en-US" sz="2000" dirty="0" err="1" smtClean="0"/>
              <a:t>pC</a:t>
            </a:r>
            <a:r>
              <a:rPr lang="en-US" sz="2000" dirty="0"/>
              <a:t>/175 µm-Si</a:t>
            </a:r>
            <a:r>
              <a:rPr lang="en-US" sz="2000" dirty="0" smtClean="0"/>
              <a:t>), Bi) with high dynamic range of </a:t>
            </a:r>
            <a:r>
              <a:rPr lang="en-US" sz="2000" dirty="0"/>
              <a:t>∆</a:t>
            </a:r>
            <a:r>
              <a:rPr lang="en-US" sz="2000" dirty="0" smtClean="0"/>
              <a:t>E-signals (240÷500 </a:t>
            </a:r>
            <a:r>
              <a:rPr lang="en-US" sz="2000" dirty="0"/>
              <a:t>MeV/175 µm-Si</a:t>
            </a:r>
            <a:r>
              <a:rPr lang="en-US" sz="2000" dirty="0" smtClean="0"/>
              <a:t>).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4. </a:t>
            </a:r>
            <a:r>
              <a:rPr lang="en-US" sz="2000" b="1" dirty="0" smtClean="0"/>
              <a:t>Experimental </a:t>
            </a:r>
            <a:r>
              <a:rPr lang="en-US" sz="2000" b="1" dirty="0" smtClean="0"/>
              <a:t>measurements of neutrons </a:t>
            </a:r>
            <a:r>
              <a:rPr lang="en-US" sz="2000" b="1" dirty="0" smtClean="0"/>
              <a:t>equivalent </a:t>
            </a:r>
            <a:r>
              <a:rPr lang="en-US" sz="2000" b="1" dirty="0" err="1" smtClean="0"/>
              <a:t>fluence</a:t>
            </a:r>
            <a:r>
              <a:rPr lang="en-US" sz="2000" b="1" dirty="0" smtClean="0"/>
              <a:t> (1 MeV) </a:t>
            </a:r>
            <a:r>
              <a:rPr lang="en-US" sz="2000" dirty="0" smtClean="0"/>
              <a:t>in </a:t>
            </a:r>
            <a:r>
              <a:rPr lang="en-US" sz="2000" dirty="0" smtClean="0"/>
              <a:t>FSD region </a:t>
            </a:r>
            <a:r>
              <a:rPr lang="en-US" sz="2000" dirty="0" smtClean="0"/>
              <a:t>(on </a:t>
            </a:r>
            <a:r>
              <a:rPr lang="en-US" sz="2000" dirty="0" smtClean="0"/>
              <a:t>outer </a:t>
            </a:r>
            <a:r>
              <a:rPr lang="en-US" sz="2000" dirty="0" smtClean="0"/>
              <a:t>surface </a:t>
            </a:r>
            <a:r>
              <a:rPr lang="en-US" sz="2000" dirty="0" smtClean="0"/>
              <a:t>beam-pipe and </a:t>
            </a:r>
            <a:r>
              <a:rPr lang="en-US" sz="2000" dirty="0" smtClean="0"/>
              <a:t>in region </a:t>
            </a:r>
            <a:r>
              <a:rPr lang="en-US" sz="2000" dirty="0" smtClean="0"/>
              <a:t>FEE-chips</a:t>
            </a:r>
            <a:r>
              <a:rPr lang="ru-RU" sz="2000" dirty="0" smtClean="0"/>
              <a:t>)</a:t>
            </a:r>
            <a:endParaRPr lang="en-US" sz="2000" dirty="0"/>
          </a:p>
          <a:p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563900"/>
            <a:ext cx="8075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R&amp;D </a:t>
            </a:r>
            <a:r>
              <a:rPr lang="en-US" sz="2000" b="1" dirty="0"/>
              <a:t>for Si-detectors on </a:t>
            </a:r>
            <a:r>
              <a:rPr lang="en-US" sz="2000" b="1" dirty="0" smtClean="0"/>
              <a:t>BM@N</a:t>
            </a:r>
            <a:r>
              <a:rPr lang="en-US" b="1" dirty="0"/>
              <a:t/>
            </a:r>
            <a:br>
              <a:rPr lang="en-US" b="1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46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BCA44-3C75-11C8-ACB7-DF323B47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16" y="263292"/>
            <a:ext cx="7886700" cy="42668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1. Position of the new FSD-station #5 on the BM@N</a:t>
            </a:r>
            <a:endParaRPr lang="ru-RU" sz="2000" b="1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C417A4B-338A-281C-8C1E-0591DBE6811E}"/>
              </a:ext>
            </a:extLst>
          </p:cNvPr>
          <p:cNvGrpSpPr/>
          <p:nvPr/>
        </p:nvGrpSpPr>
        <p:grpSpPr>
          <a:xfrm>
            <a:off x="1255364" y="738188"/>
            <a:ext cx="6408381" cy="5572125"/>
            <a:chOff x="702916" y="1015521"/>
            <a:chExt cx="6006856" cy="541932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A22C553-00D9-A5BB-56BB-363FB02F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" t="5391" r="2743" b="5815"/>
            <a:stretch/>
          </p:blipFill>
          <p:spPr>
            <a:xfrm>
              <a:off x="702916" y="1015521"/>
              <a:ext cx="4120767" cy="541932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AF911C-AA80-9711-DBA8-DBEF161A7CFD}"/>
                </a:ext>
              </a:extLst>
            </p:cNvPr>
            <p:cNvSpPr txBox="1"/>
            <p:nvPr/>
          </p:nvSpPr>
          <p:spPr>
            <a:xfrm>
              <a:off x="5048656" y="1593034"/>
              <a:ext cx="15434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Текущее положение </a:t>
              </a:r>
              <a:endParaRPr lang="en-US" sz="1200" dirty="0"/>
            </a:p>
            <a:p>
              <a:r>
                <a:rPr lang="ru-RU" sz="1200" dirty="0"/>
                <a:t>станций </a:t>
              </a:r>
              <a:r>
                <a:rPr lang="en-US" sz="1200" dirty="0"/>
                <a:t>GEM</a:t>
              </a:r>
              <a:endParaRPr lang="ru-RU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C476E2-59AD-9A2E-A68B-CF34BD08AF02}"/>
                </a:ext>
              </a:extLst>
            </p:cNvPr>
            <p:cNvSpPr txBox="1"/>
            <p:nvPr/>
          </p:nvSpPr>
          <p:spPr>
            <a:xfrm>
              <a:off x="5048656" y="2295260"/>
              <a:ext cx="1661116" cy="4490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Смещенное положение </a:t>
              </a:r>
              <a:endParaRPr lang="en-US" sz="1200" dirty="0"/>
            </a:p>
            <a:p>
              <a:r>
                <a:rPr lang="ru-RU" sz="1200" dirty="0"/>
                <a:t>станций </a:t>
              </a:r>
              <a:r>
                <a:rPr lang="en-US" sz="1200" dirty="0"/>
                <a:t>GEM</a:t>
              </a:r>
              <a:r>
                <a:rPr lang="ru-RU" sz="1200" dirty="0"/>
                <a:t> (</a:t>
              </a:r>
              <a:r>
                <a:rPr lang="en-US" sz="1200" dirty="0"/>
                <a:t>Z+</a:t>
              </a:r>
              <a:r>
                <a:rPr lang="ru-RU" sz="1200" dirty="0"/>
                <a:t>93 мм)</a:t>
              </a:r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131F897D-A1A5-E06E-BFE2-D6EE807098DA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4022387" y="1823867"/>
              <a:ext cx="1026269" cy="424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7D5A7D71-7D17-592B-3984-2F8410570813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4535536" y="2519763"/>
              <a:ext cx="513121" cy="164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DFE4-54A1-5159-C31D-D1A1B9A1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352" y="147159"/>
            <a:ext cx="6064997" cy="381645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X-Z </a:t>
            </a:r>
            <a:r>
              <a:rPr lang="en-US" sz="2000" dirty="0" smtClean="0"/>
              <a:t>cross section of central tracker</a:t>
            </a:r>
            <a:endParaRPr lang="ru-RU" sz="200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9A68B69-67D1-A054-4A19-E4D434318517}"/>
              </a:ext>
            </a:extLst>
          </p:cNvPr>
          <p:cNvGrpSpPr/>
          <p:nvPr/>
        </p:nvGrpSpPr>
        <p:grpSpPr>
          <a:xfrm>
            <a:off x="1691680" y="764704"/>
            <a:ext cx="6048671" cy="5705347"/>
            <a:chOff x="3759200" y="669296"/>
            <a:chExt cx="4129739" cy="475260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FDDA0550-2000-1B0A-509A-9E2C0C37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3" t="29281" r="9563" b="30592"/>
            <a:stretch/>
          </p:blipFill>
          <p:spPr>
            <a:xfrm>
              <a:off x="3759200" y="669296"/>
              <a:ext cx="4129739" cy="417926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292E73-179A-9A58-A1DC-0EBFB78B5D5F}"/>
                </a:ext>
              </a:extLst>
            </p:cNvPr>
            <p:cNvSpPr txBox="1"/>
            <p:nvPr/>
          </p:nvSpPr>
          <p:spPr>
            <a:xfrm>
              <a:off x="5678230" y="4886601"/>
              <a:ext cx="1610004" cy="243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Current position of GEM stations</a:t>
              </a:r>
              <a:endParaRPr lang="en-US" sz="1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A2F2CD-D64B-A069-62E2-FFB08FA52C98}"/>
                </a:ext>
              </a:extLst>
            </p:cNvPr>
            <p:cNvSpPr txBox="1"/>
            <p:nvPr/>
          </p:nvSpPr>
          <p:spPr>
            <a:xfrm>
              <a:off x="6020724" y="5191161"/>
              <a:ext cx="1868215" cy="230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Position of GEMs after</a:t>
              </a:r>
              <a:r>
                <a:rPr lang="ru-RU" sz="1200" dirty="0"/>
                <a:t> </a:t>
              </a:r>
              <a:r>
                <a:rPr lang="en-US" sz="1200" dirty="0"/>
                <a:t>shift </a:t>
              </a:r>
              <a:r>
                <a:rPr lang="ru-RU" sz="1200" dirty="0"/>
                <a:t>(</a:t>
              </a:r>
              <a:r>
                <a:rPr lang="en-US" sz="1200" dirty="0"/>
                <a:t>Z+93 </a:t>
              </a:r>
              <a:r>
                <a:rPr lang="ru-RU" sz="1200" dirty="0"/>
                <a:t>мм</a:t>
              </a:r>
              <a:r>
                <a:rPr lang="en-US" sz="1000" dirty="0"/>
                <a:t>)</a:t>
              </a:r>
              <a:endParaRPr lang="ru-RU" sz="1000" dirty="0"/>
            </a:p>
          </p:txBody>
        </p: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697A392F-B10C-E3A0-5C6F-F50CA53B6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470" y="4721413"/>
              <a:ext cx="1077294" cy="204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31F17425-ED7E-FB54-3EFE-A3DBED2AD4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1765" y="4793129"/>
              <a:ext cx="484235" cy="430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6D430752-BC53-423A-C9BC-A087985D9A51}"/>
                </a:ext>
              </a:extLst>
            </p:cNvPr>
            <p:cNvGrpSpPr/>
            <p:nvPr/>
          </p:nvGrpSpPr>
          <p:grpSpPr>
            <a:xfrm>
              <a:off x="4064138" y="1284137"/>
              <a:ext cx="507862" cy="694075"/>
              <a:chOff x="2797126" y="2324043"/>
              <a:chExt cx="421413" cy="633651"/>
            </a:xfrm>
          </p:grpSpPr>
          <p:cxnSp>
            <p:nvCxnSpPr>
              <p:cNvPr id="4" name="Прямая со стрелкой 3">
                <a:extLst>
                  <a:ext uri="{FF2B5EF4-FFF2-40B4-BE49-F238E27FC236}">
                    <a16:creationId xmlns:a16="http://schemas.microsoft.com/office/drawing/2014/main" id="{07EFCFF3-024E-38A3-D855-223EF49506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436" y="2545196"/>
                <a:ext cx="0" cy="3013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>
                <a:extLst>
                  <a:ext uri="{FF2B5EF4-FFF2-40B4-BE49-F238E27FC236}">
                    <a16:creationId xmlns:a16="http://schemas.microsoft.com/office/drawing/2014/main" id="{12324F63-B13E-992F-A990-C869DC918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7612" y="2552020"/>
                <a:ext cx="31389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9308F4-FF17-92A3-3C97-5DEA5F547D6F}"/>
                  </a:ext>
                </a:extLst>
              </p:cNvPr>
              <p:cNvSpPr txBox="1"/>
              <p:nvPr/>
            </p:nvSpPr>
            <p:spPr>
              <a:xfrm>
                <a:off x="2797126" y="2711473"/>
                <a:ext cx="2519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X</a:t>
                </a:r>
                <a:endParaRPr lang="ru-RU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EDFC4-F2F3-8B0E-BA27-FD4E62CA1A18}"/>
                  </a:ext>
                </a:extLst>
              </p:cNvPr>
              <p:cNvSpPr txBox="1"/>
              <p:nvPr/>
            </p:nvSpPr>
            <p:spPr>
              <a:xfrm>
                <a:off x="2974561" y="2324043"/>
                <a:ext cx="2439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</a:rPr>
                  <a:t>Z</a:t>
                </a:r>
                <a:endParaRPr lang="ru-RU" sz="1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5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09F22-743A-4726-A673-F65BFACC5DE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7" y="474987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type of Si-modules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for Forward Si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endParaRPr lang="ru-RU" sz="2000" dirty="0"/>
          </a:p>
        </p:txBody>
      </p:sp>
      <p:grpSp>
        <p:nvGrpSpPr>
          <p:cNvPr id="69" name="Группа 68"/>
          <p:cNvGrpSpPr/>
          <p:nvPr/>
        </p:nvGrpSpPr>
        <p:grpSpPr>
          <a:xfrm>
            <a:off x="1218600" y="1005602"/>
            <a:ext cx="1602775" cy="2835220"/>
            <a:chOff x="2416495" y="2592649"/>
            <a:chExt cx="2137033" cy="378029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5" t="39815" r="45972"/>
            <a:stretch/>
          </p:blipFill>
          <p:spPr>
            <a:xfrm>
              <a:off x="2673710" y="2846588"/>
              <a:ext cx="1879818" cy="3526354"/>
            </a:xfrm>
            <a:prstGeom prst="rect">
              <a:avLst/>
            </a:prstGeom>
          </p:spPr>
        </p:pic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4237068" y="2659376"/>
              <a:ext cx="4679" cy="374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 flipV="1">
              <a:off x="3054987" y="2668119"/>
              <a:ext cx="103" cy="4020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457450" y="3011005"/>
              <a:ext cx="681334" cy="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57450" y="4750121"/>
              <a:ext cx="597537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2607918" y="2978127"/>
              <a:ext cx="2303" cy="177199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3054987" y="2739556"/>
              <a:ext cx="118208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Скругленный прямоугольник 44"/>
            <p:cNvSpPr/>
            <p:nvPr/>
          </p:nvSpPr>
          <p:spPr>
            <a:xfrm>
              <a:off x="3351391" y="2592649"/>
              <a:ext cx="529057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63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 rot="16200000">
              <a:off x="2264675" y="3641271"/>
              <a:ext cx="633052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93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01390" y="5648494"/>
              <a:ext cx="1185624" cy="40010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/>
                <a:t>FEE board</a:t>
              </a:r>
              <a:endParaRPr lang="ru-RU" sz="135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23807" y="860916"/>
            <a:ext cx="1961016" cy="4309325"/>
            <a:chOff x="7936448" y="720650"/>
            <a:chExt cx="2614688" cy="574576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22" t="18015" r="10724" b="44000"/>
            <a:stretch/>
          </p:blipFill>
          <p:spPr>
            <a:xfrm rot="5400000">
              <a:off x="6856619" y="2771900"/>
              <a:ext cx="5435284" cy="1953750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flipH="1" flipV="1">
              <a:off x="10148753" y="813919"/>
              <a:ext cx="4679" cy="374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8998569" y="813919"/>
              <a:ext cx="103" cy="4020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017391" y="1156806"/>
              <a:ext cx="1064975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407099" y="2963153"/>
              <a:ext cx="591471" cy="1168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062785" y="4689966"/>
              <a:ext cx="93578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8132148" y="1156806"/>
              <a:ext cx="12642" cy="353316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8469672" y="1156806"/>
              <a:ext cx="12054" cy="181803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8998569" y="885356"/>
              <a:ext cx="1150184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Скругленный прямоугольник 31"/>
            <p:cNvSpPr/>
            <p:nvPr/>
          </p:nvSpPr>
          <p:spPr>
            <a:xfrm>
              <a:off x="9296405" y="720650"/>
              <a:ext cx="512287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63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 rot="16200000">
              <a:off x="8182945" y="1880325"/>
              <a:ext cx="611184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93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 rot="16200000">
              <a:off x="7784933" y="2903512"/>
              <a:ext cx="632442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186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49111" y="5677400"/>
              <a:ext cx="1185624" cy="40010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/>
                <a:t>FEE board</a:t>
              </a:r>
              <a:endParaRPr lang="ru-RU" sz="1350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840053" y="860916"/>
            <a:ext cx="1919708" cy="3446973"/>
            <a:chOff x="4893198" y="1870453"/>
            <a:chExt cx="2559610" cy="459596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8" t="9690" r="24309" b="2519"/>
            <a:stretch/>
          </p:blipFill>
          <p:spPr>
            <a:xfrm>
              <a:off x="5528951" y="2235188"/>
              <a:ext cx="1923857" cy="4231229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 flipH="1" flipV="1">
              <a:off x="7068035" y="1991394"/>
              <a:ext cx="4679" cy="3744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5968533" y="1963722"/>
              <a:ext cx="103" cy="4020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987355" y="2306609"/>
              <a:ext cx="1064975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163575" y="3386566"/>
              <a:ext cx="80495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987355" y="4543569"/>
              <a:ext cx="915520" cy="80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5071596" y="2306609"/>
              <a:ext cx="8021" cy="223776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5431974" y="2306609"/>
              <a:ext cx="7661" cy="107995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5968533" y="2035159"/>
              <a:ext cx="1099502" cy="476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Скругленный прямоугольник 1"/>
            <p:cNvSpPr/>
            <p:nvPr/>
          </p:nvSpPr>
          <p:spPr>
            <a:xfrm>
              <a:off x="6225535" y="1870453"/>
              <a:ext cx="553121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63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5127726" y="2696286"/>
              <a:ext cx="544965" cy="329412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63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 rot="16200000">
              <a:off x="4741683" y="3325367"/>
              <a:ext cx="632442" cy="3294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dirty="0"/>
                <a:t>126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02875" y="5784016"/>
              <a:ext cx="1185624" cy="40010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350" dirty="0"/>
                <a:t>FEE board</a:t>
              </a:r>
              <a:endParaRPr lang="ru-RU" sz="135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735348" y="4525335"/>
            <a:ext cx="27349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63x63x0,3 mm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4</a:t>
            </a:r>
            <a:r>
              <a:rPr lang="en-US" sz="1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FZ-Si-n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wafers)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Topology: double sided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(DSSD) 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(DC coupling)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Pitch 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strips: 95 </a:t>
            </a:r>
            <a:r>
              <a:rPr 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Pitch 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strips 103 </a:t>
            </a:r>
            <a:r>
              <a:rPr 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Stereo angle between 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strips: 2.5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strips/DSSD: 640 (p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)×614(n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strips/module: 640 (p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)×640(n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3137" y="4571429"/>
            <a:ext cx="27975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Detectors size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63x93x0,3 mm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6”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FZ-Si-n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wafers)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Topology: double sided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microstrip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(DSSD) 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(DC coupling)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Pitch 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strips: 95 </a:t>
            </a:r>
            <a:r>
              <a:rPr 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Pitch 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strips 107,1 </a:t>
            </a:r>
            <a:r>
              <a:rPr 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Stereo angle between 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strips: 2.5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strips/DSSD: 640 (p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)×603(n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strips/module: 640 (p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)×640(n</a:t>
            </a:r>
            <a:r>
              <a:rPr lang="en-US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39574" y="1433982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2,3,4 </a:t>
            </a: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DSSD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63x63mm</a:t>
            </a:r>
            <a:r>
              <a:rPr lang="en-US" sz="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9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modules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41502" y="1486428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Station1 </a:t>
            </a: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DSSD 63x93mm</a:t>
            </a:r>
            <a:r>
              <a:rPr lang="en-US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modules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372212" y="1490170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35E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Station 5*</a:t>
            </a:r>
            <a:endParaRPr lang="en-US" sz="900" dirty="0">
              <a:solidFill>
                <a:srgbClr val="35E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DSSD 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63x93mm</a:t>
            </a:r>
            <a:r>
              <a:rPr lang="en-US" sz="9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modules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460" y="116632"/>
            <a:ext cx="6901340" cy="576064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2. Main parameters and block scheme of ASIC-128 </a:t>
            </a:r>
            <a:r>
              <a:rPr lang="en-US" sz="2000" dirty="0" err="1" smtClean="0"/>
              <a:t>ch</a:t>
            </a:r>
            <a:r>
              <a:rPr lang="en-US" sz="2000" dirty="0" smtClean="0"/>
              <a:t>/</a:t>
            </a:r>
            <a:r>
              <a:rPr lang="en-US" sz="2000" dirty="0" err="1" smtClean="0"/>
              <a:t>ASi</a:t>
            </a:r>
            <a:r>
              <a:rPr lang="en-US" sz="2000" dirty="0" smtClean="0"/>
              <a:t>-BM@N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7984" y="1052736"/>
            <a:ext cx="4536504" cy="388843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4226"/>
              </p:ext>
            </p:extLst>
          </p:nvPr>
        </p:nvGraphicFramePr>
        <p:xfrm>
          <a:off x="179512" y="692696"/>
          <a:ext cx="4248472" cy="6001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379">
                  <a:extLst>
                    <a:ext uri="{9D8B030D-6E8A-4147-A177-3AD203B41FA5}">
                      <a16:colId xmlns:a16="http://schemas.microsoft.com/office/drawing/2014/main" val="3088764191"/>
                    </a:ext>
                  </a:extLst>
                </a:gridCol>
                <a:gridCol w="2090093">
                  <a:extLst>
                    <a:ext uri="{9D8B030D-6E8A-4147-A177-3AD203B41FA5}">
                      <a16:colId xmlns:a16="http://schemas.microsoft.com/office/drawing/2014/main" val="1503884241"/>
                    </a:ext>
                  </a:extLst>
                </a:gridCol>
              </a:tblGrid>
              <a:tr h="138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Параметры детектора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407320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Тип детектора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Кремниевый, </a:t>
                      </a:r>
                      <a:r>
                        <a:rPr lang="ru-RU" sz="1000" dirty="0" err="1" smtClean="0">
                          <a:effectLst/>
                        </a:rPr>
                        <a:t>стриповый</a:t>
                      </a:r>
                      <a:r>
                        <a:rPr lang="ru-RU" sz="1000" dirty="0" smtClean="0">
                          <a:effectLst/>
                        </a:rPr>
                        <a:t>, двухсторонний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extLst>
                  <a:ext uri="{0D108BD9-81ED-4DB2-BD59-A6C34878D82A}">
                    <a16:rowId xmlns:a16="http://schemas.microsoft.com/office/drawing/2014/main" val="3597006365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Толщина кремниевого детектора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(200÷500) мкм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extLst>
                  <a:ext uri="{0D108BD9-81ED-4DB2-BD59-A6C34878D82A}">
                    <a16:rowId xmlns:a16="http://schemas.microsoft.com/office/drawing/2014/main" val="3900229306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Сигнал детектора, </a:t>
                      </a:r>
                      <a:r>
                        <a:rPr lang="en-US" sz="1000">
                          <a:effectLst/>
                        </a:rPr>
                        <a:t>m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i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p</a:t>
                      </a:r>
                      <a:r>
                        <a:rPr lang="ru-RU" sz="10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 фКл/300 мкм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extLst>
                  <a:ext uri="{0D108BD9-81ED-4DB2-BD59-A6C34878D82A}">
                    <a16:rowId xmlns:a16="http://schemas.microsoft.com/office/drawing/2014/main" val="1490414775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Напряжение смещения, 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100 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extLst>
                  <a:ext uri="{0D108BD9-81ED-4DB2-BD59-A6C34878D82A}">
                    <a16:rowId xmlns:a16="http://schemas.microsoft.com/office/drawing/2014/main" val="1958340185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Емкость стрипа, пФ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20÷100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/>
                </a:tc>
                <a:extLst>
                  <a:ext uri="{0D108BD9-81ED-4DB2-BD59-A6C34878D82A}">
                    <a16:rowId xmlns:a16="http://schemas.microsoft.com/office/drawing/2014/main" val="3898942659"/>
                  </a:ext>
                </a:extLst>
              </a:tr>
              <a:tr h="1386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Параметры ИС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141580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Технология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CMOS, 180нм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247358389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каналов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13833772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Напряжение питания, 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1.8 (однополярное)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326289050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Ток потребления аналоговых блоков, 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011771932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Ток потребления цифровых блоков, 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881762911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Рассеиваемая мощность, </a:t>
                      </a:r>
                      <a:r>
                        <a:rPr lang="en-US" sz="1000">
                          <a:effectLst/>
                        </a:rPr>
                        <a:t>м</a:t>
                      </a:r>
                      <a:r>
                        <a:rPr lang="ru-RU" sz="1000">
                          <a:effectLst/>
                        </a:rPr>
                        <a:t>Вт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942455435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Структура канала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ЗЧУ+Формирователь+СВХ+Мультиплексор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3093599778"/>
                  </a:ext>
                </a:extLst>
              </a:tr>
              <a:tr h="283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Защита по входам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Контактные площадки с защитными диодами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307667929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Компенсация токов утечки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 5 нА, автоматическая, отключаемая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009791272"/>
                  </a:ext>
                </a:extLst>
              </a:tr>
              <a:tr h="283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Тестирование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Нечетных и четных через встроенные конденсаторы ёмкостью 0.05 пФ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2751949699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Тестовый канал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Контроль формы и амплитуды выходного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2250055288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Время формирования, нс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 и 200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410604087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Порядок формирователя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006560892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Линейный диапазон входных зарядов, фК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+/-30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517517738"/>
                  </a:ext>
                </a:extLst>
              </a:tr>
              <a:tr h="283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Коэффициент преобразования аналогового выхода, мкА/фКл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4029687957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ENC (r.m.s.), </a:t>
                      </a:r>
                      <a:r>
                        <a:rPr lang="ru-RU" sz="1000">
                          <a:effectLst/>
                        </a:rPr>
                        <a:t>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215е+11.6 е/пФ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2362138273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Мультиплексор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128:1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762011053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Частота чтения данных, МГц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3978333626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Выход мультиплексора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Токовый, дифференциальный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1103660872"/>
                  </a:ext>
                </a:extLst>
              </a:tr>
              <a:tr h="13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Цифровые сигналы управления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LVDS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02" marR="59665" marT="0" marB="0" anchor="ctr"/>
                </a:tc>
                <a:extLst>
                  <a:ext uri="{0D108BD9-81ED-4DB2-BD59-A6C34878D82A}">
                    <a16:rowId xmlns:a16="http://schemas.microsoft.com/office/drawing/2014/main" val="2027493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8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612230" y="1374864"/>
            <a:ext cx="3482157" cy="10813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1" tIns="25706" rIns="51431" bIns="25706" rtlCol="0" anchor="ctr" anchorCtr="0">
            <a:noAutofit/>
          </a:bodyPr>
          <a:lstStyle/>
          <a:p>
            <a:pPr>
              <a:lnSpc>
                <a:spcPct val="75000"/>
              </a:lnSpc>
              <a:buSzPts val="2400"/>
            </a:pP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Beam profilometer </a:t>
            </a:r>
            <a:b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</a:t>
            </a: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 beam tuning </a:t>
            </a:r>
            <a:r>
              <a:rPr lang="en-US" sz="1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in self trigger mode (alignment </a:t>
            </a:r>
            <a:r>
              <a:rPr lang="en-US" sz="1200" b="1" dirty="0">
                <a:latin typeface="Times New Roman"/>
                <a:ea typeface="Times New Roman"/>
                <a:cs typeface="Times New Roman"/>
                <a:sym typeface="Times New Roman"/>
              </a:rPr>
              <a:t>of the center beam with the center of the target)</a:t>
            </a:r>
          </a:p>
        </p:txBody>
      </p:sp>
      <p:sp>
        <p:nvSpPr>
          <p:cNvPr id="63" name="Google Shape;63;p14"/>
          <p:cNvSpPr txBox="1"/>
          <p:nvPr/>
        </p:nvSpPr>
        <p:spPr>
          <a:xfrm>
            <a:off x="5031258" y="2564459"/>
            <a:ext cx="3146842" cy="377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161921" indent="-161921" algn="just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detector: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DSSD,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128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5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×128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105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strips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pitch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475 μm, thickness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(Si) -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175 μm, active area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61 × 61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mm</a:t>
            </a:r>
            <a:r>
              <a:rPr lang="ru" sz="105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Strips are combined in pairs on detector board</a:t>
            </a:r>
            <a:r>
              <a:rPr lang="ru-RU" sz="10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Total  have (64p</a:t>
            </a:r>
            <a:r>
              <a:rPr lang="en-US" sz="105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×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64n</a:t>
            </a:r>
            <a:r>
              <a:rPr lang="en-US" sz="105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pitch =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950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 μm</a:t>
            </a:r>
            <a:endParaRPr sz="825" dirty="0"/>
          </a:p>
          <a:p>
            <a:pPr marL="161921" indent="-161921" algn="just">
              <a:buClr>
                <a:srgbClr val="FF0000"/>
              </a:buClr>
              <a:buSzPts val="1400"/>
              <a:buFont typeface="Arial"/>
              <a:buChar char="•"/>
            </a:pPr>
            <a:r>
              <a:rPr lang="ru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mechanical design:</a:t>
            </a:r>
            <a:r>
              <a:rPr lang="en-US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the plane of the </a:t>
            </a:r>
            <a:r>
              <a:rPr lang="en-US" sz="1050" dirty="0" err="1">
                <a:latin typeface="Times New Roman"/>
                <a:ea typeface="Times New Roman"/>
                <a:cs typeface="Times New Roman"/>
                <a:sym typeface="Times New Roman"/>
              </a:rPr>
              <a:t>profilometer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 is automatically removed from the beam zone to the parking position</a:t>
            </a:r>
          </a:p>
          <a:p>
            <a:pPr marL="161921" indent="-161921" algn="just">
              <a:buClr>
                <a:srgbClr val="FF0000"/>
              </a:buClr>
              <a:buSzPts val="1400"/>
              <a:buFont typeface="Arial"/>
              <a:buChar char="•"/>
            </a:pPr>
            <a:r>
              <a:rPr sz="10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</a:t>
            </a:r>
            <a:r>
              <a:rPr lang="en-US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VA32HDR11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ASICs. Total number of channels are 64 for X and 64 for Y coordinate.  Dynamic range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en-US" sz="1050" dirty="0" smtClean="0"/>
              <a:t>signals: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-35pC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÷ +25pC. Charge of ionization 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ions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(10.8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/175 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m-Si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Au (20.9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/175 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m-Si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Bi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corresponded of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∆E-signals (240÷500 MeV/175 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-US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m-Si).        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  <a:buSzPts val="1400"/>
            </a:pP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Peaking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time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800 ns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sz="105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rgbClr val="FF0000"/>
              </a:buClr>
              <a:buSzPts val="1400"/>
            </a:pP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Self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trigger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mode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based on  </a:t>
            </a:r>
            <a:r>
              <a:rPr lang="ru" sz="1050" dirty="0">
                <a:latin typeface="Times New Roman"/>
                <a:ea typeface="Times New Roman"/>
                <a:cs typeface="Times New Roman"/>
                <a:sym typeface="Times New Roman"/>
              </a:rPr>
              <a:t>TA32cg2 A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SICs </a:t>
            </a:r>
            <a:endParaRPr lang="en-US"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indent="-171450" algn="just">
              <a:buClr>
                <a:srgbClr val="FF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status:</a:t>
            </a:r>
            <a:endParaRPr lang="en-US" sz="105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rgbClr val="FF0000"/>
              </a:buClr>
              <a:buSzPts val="1400"/>
            </a:pPr>
            <a:r>
              <a:rPr lang="en-US" sz="105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FEE have been designed, </a:t>
            </a:r>
            <a:r>
              <a:rPr lang="en-US" sz="1050" dirty="0" smtClean="0">
                <a:latin typeface="Times New Roman"/>
                <a:ea typeface="Times New Roman"/>
                <a:cs typeface="Times New Roman"/>
                <a:sym typeface="Times New Roman"/>
              </a:rPr>
              <a:t>manufactured, work in progress to electronics tests. </a:t>
            </a:r>
            <a:endParaRPr lang="en-US" sz="10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rgbClr val="FF0000"/>
              </a:buClr>
              <a:buSzPts val="1400"/>
            </a:pP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      Next step is testing FEE  with Si detector placed in </a:t>
            </a:r>
          </a:p>
          <a:p>
            <a:pPr algn="just">
              <a:buClr>
                <a:srgbClr val="FF0000"/>
              </a:buClr>
              <a:buSzPts val="1400"/>
            </a:pPr>
            <a:r>
              <a:rPr lang="en-US" sz="1050" dirty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flanges with alpha-source (5.5 MeV)</a:t>
            </a: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</a:t>
            </a:r>
          </a:p>
          <a:p>
            <a:pPr algn="just">
              <a:buClr>
                <a:srgbClr val="FF0000"/>
              </a:buClr>
              <a:buSzPts val="1400"/>
            </a:pPr>
            <a:r>
              <a:rPr lang="en-US" sz="10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standalone </a:t>
            </a:r>
            <a:r>
              <a:rPr lang="en-US" sz="1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 </a:t>
            </a:r>
            <a:r>
              <a:rPr lang="en-US" sz="1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subsystem</a:t>
            </a:r>
            <a:r>
              <a:rPr lang="en-US" sz="105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.</a:t>
            </a:r>
            <a:endParaRPr lang="ru-RU" sz="10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ts val="1400"/>
            </a:pPr>
            <a:r>
              <a:rPr lang="ru-RU" sz="1050" strike="sngStrike" dirty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050" strike="sngStrik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AF3C074-9882-4048-858B-A2B767EC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13" y="1529345"/>
            <a:ext cx="3528851" cy="1520079"/>
          </a:xfrm>
          <a:prstGeom prst="rect">
            <a:avLst/>
          </a:prstGeom>
        </p:spPr>
      </p:pic>
      <p:pic>
        <p:nvPicPr>
          <p:cNvPr id="14" name="Google Shape;299;p41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375" y="858239"/>
            <a:ext cx="921628" cy="51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0;p41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275"/>
            <a:ext cx="921626" cy="5186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01;p41"/>
          <p:cNvSpPr txBox="1">
            <a:spLocks/>
          </p:cNvSpPr>
          <p:nvPr/>
        </p:nvSpPr>
        <p:spPr>
          <a:xfrm>
            <a:off x="310011" y="30258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3. New beam </a:t>
            </a:r>
            <a:r>
              <a:rPr lang="en-US" sz="15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profilometer</a:t>
            </a:r>
            <a:r>
              <a:rPr lang="en-US" sz="1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 ions (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</a:t>
            </a:r>
            <a:r>
              <a:rPr lang="en-US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Au, Bi) </a:t>
            </a:r>
            <a:r>
              <a:rPr lang="en-US" sz="1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with Si-detector (64×64) strips</a:t>
            </a:r>
            <a:endParaRPr lang="en-US"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44CE2-6CD3-4295-A469-C1095278B18B}"/>
              </a:ext>
            </a:extLst>
          </p:cNvPr>
          <p:cNvSpPr txBox="1"/>
          <p:nvPr/>
        </p:nvSpPr>
        <p:spPr>
          <a:xfrm>
            <a:off x="1996676" y="2112278"/>
            <a:ext cx="775124" cy="40408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en-US" sz="101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position</a:t>
            </a:r>
            <a:endParaRPr lang="ru-RU" sz="101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44" y="3370723"/>
            <a:ext cx="4249970" cy="1909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6675" y="5388843"/>
            <a:ext cx="2854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New readout electronics for beam </a:t>
            </a:r>
            <a:r>
              <a:rPr lang="en-US" sz="1000" dirty="0" err="1"/>
              <a:t>profilometer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821" y="3016027"/>
            <a:ext cx="2621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profilometer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inside beam vacuum station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581" y="5327523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profilometer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standalone DAQ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4425" y="3632356"/>
            <a:ext cx="1981200" cy="13396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8" idx="0"/>
            <a:endCxn id="4" idx="2"/>
          </p:cNvCxnSpPr>
          <p:nvPr/>
        </p:nvCxnSpPr>
        <p:spPr>
          <a:xfrm flipH="1" flipV="1">
            <a:off x="3375025" y="4972050"/>
            <a:ext cx="48742" cy="416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0"/>
          </p:cNvCxnSpPr>
          <p:nvPr/>
        </p:nvCxnSpPr>
        <p:spPr>
          <a:xfrm flipV="1">
            <a:off x="1360228" y="4728727"/>
            <a:ext cx="68717" cy="598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3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974" y="3543718"/>
            <a:ext cx="2584618" cy="2432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18" y="912322"/>
            <a:ext cx="3929961" cy="474296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96235" y="6495465"/>
            <a:ext cx="2057400" cy="273844"/>
          </a:xfrm>
        </p:spPr>
        <p:txBody>
          <a:bodyPr/>
          <a:lstStyle/>
          <a:p>
            <a:fld id="{95C09F22-743A-4726-A673-F65BFACC5DE1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3125196" y="1301678"/>
            <a:ext cx="1503516" cy="1466821"/>
            <a:chOff x="559059" y="1448627"/>
            <a:chExt cx="1608712" cy="157069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4" t="7160" r="15927" b="3457"/>
            <a:stretch/>
          </p:blipFill>
          <p:spPr>
            <a:xfrm>
              <a:off x="559059" y="1448627"/>
              <a:ext cx="1320801" cy="1311742"/>
            </a:xfrm>
            <a:prstGeom prst="rect">
              <a:avLst/>
            </a:prstGeom>
          </p:spPr>
        </p:pic>
        <p:cxnSp>
          <p:nvCxnSpPr>
            <p:cNvPr id="15" name="Прямая со стрелкой 14"/>
            <p:cNvCxnSpPr/>
            <p:nvPr/>
          </p:nvCxnSpPr>
          <p:spPr>
            <a:xfrm flipV="1">
              <a:off x="567717" y="2876873"/>
              <a:ext cx="1219632" cy="9943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V="1">
              <a:off x="1977129" y="1488500"/>
              <a:ext cx="3176" cy="121602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953951" y="2742324"/>
              <a:ext cx="510076" cy="27699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5mm</a:t>
              </a:r>
              <a:endParaRPr lang="ru-RU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1774234" y="1952649"/>
              <a:ext cx="510076" cy="27699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5mm</a:t>
              </a:r>
              <a:endParaRPr lang="ru-RU" sz="12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65115" y="5412978"/>
            <a:ext cx="1896673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</a:t>
            </a:r>
            <a:r>
              <a:rPr lang="en-US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rad_Si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-monitors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4323278" y="3861048"/>
            <a:ext cx="1757496" cy="1541790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41" idx="0"/>
          </p:cNvCxnSpPr>
          <p:nvPr/>
        </p:nvCxnSpPr>
        <p:spPr>
          <a:xfrm flipV="1">
            <a:off x="4313452" y="3429000"/>
            <a:ext cx="1472845" cy="1983978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84" idx="3"/>
            <a:endCxn id="7" idx="3"/>
          </p:cNvCxnSpPr>
          <p:nvPr/>
        </p:nvCxnSpPr>
        <p:spPr>
          <a:xfrm flipV="1">
            <a:off x="4920103" y="3351590"/>
            <a:ext cx="371517" cy="416252"/>
          </a:xfrm>
          <a:prstGeom prst="straightConnector1">
            <a:avLst/>
          </a:prstGeom>
          <a:ln w="95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451705" y="3652426"/>
            <a:ext cx="468398" cy="230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/>
              <a:t>target</a:t>
            </a:r>
            <a:endParaRPr lang="ru-RU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6400497" y="1093734"/>
            <a:ext cx="502061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FSD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152781" y="2199248"/>
            <a:ext cx="569387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H="1" flipV="1">
            <a:off x="3970986" y="5085184"/>
            <a:ext cx="310964" cy="327794"/>
          </a:xfrm>
          <a:prstGeom prst="straightConnector1">
            <a:avLst/>
          </a:prstGeom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1739" y="1399751"/>
            <a:ext cx="2537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Si- pin-detector (</a:t>
            </a:r>
            <a:r>
              <a:rPr lang="en-US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rad_monitor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Detectors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(5×5×0,3)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Detectors thickness: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μ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Active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mm</a:t>
            </a:r>
            <a:r>
              <a:rPr lang="ru-RU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73963" y="2669991"/>
            <a:ext cx="1447832" cy="40011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=α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×V×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1091" y="3257914"/>
            <a:ext cx="24466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I</a:t>
            </a:r>
            <a:r>
              <a:rPr lang="en-US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current after irradiation;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current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irradiation;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(5±0,5)·10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−17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A×cm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radiation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constant-Si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 neutrons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 at +20°)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(cm³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volume of SCR (spice charge region at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eq. neutron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 MeV)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595503" y="3352938"/>
            <a:ext cx="549089" cy="1245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4722048" y="2947136"/>
            <a:ext cx="8683" cy="548818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27954" y="3099587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5503" y="2752956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5150" y="2055342"/>
            <a:ext cx="323459" cy="207749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50" dirty="0"/>
              <a:t>FEE</a:t>
            </a:r>
            <a:endParaRPr lang="ru-RU" sz="750" dirty="0"/>
          </a:p>
        </p:txBody>
      </p:sp>
      <p:cxnSp>
        <p:nvCxnSpPr>
          <p:cNvPr id="27" name="Прямая со стрелкой 26"/>
          <p:cNvCxnSpPr>
            <a:stCxn id="20" idx="2"/>
          </p:cNvCxnSpPr>
          <p:nvPr/>
        </p:nvCxnSpPr>
        <p:spPr>
          <a:xfrm flipH="1">
            <a:off x="6194123" y="2240007"/>
            <a:ext cx="192756" cy="42998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02757" y="3898106"/>
            <a:ext cx="1239443" cy="230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FEE-chips -VATAG-7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>
            <a:stCxn id="52" idx="2"/>
          </p:cNvCxnSpPr>
          <p:nvPr/>
        </p:nvCxnSpPr>
        <p:spPr>
          <a:xfrm>
            <a:off x="3622479" y="4128938"/>
            <a:ext cx="258487" cy="113941"/>
          </a:xfrm>
          <a:prstGeom prst="straightConnector1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00222" y="2049333"/>
            <a:ext cx="439544" cy="207749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Si-det.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6651527" y="2233999"/>
            <a:ext cx="289417" cy="618937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283896" y="3247587"/>
            <a:ext cx="52741" cy="121847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67266" y="484336"/>
            <a:ext cx="7921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Radiation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Si-monitors 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FSD region for equivalent neutron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fluence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measurement </a:t>
            </a:r>
            <a:endParaRPr lang="ru-RU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3489774" y="454665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DSSD</a:t>
            </a:r>
          </a:p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</a:t>
            </a:r>
            <a:endParaRPr lang="en-US" sz="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49061" y="499543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DSSD</a:t>
            </a:r>
          </a:p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#6</a:t>
            </a:r>
            <a:endParaRPr lang="en-US" sz="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60795" y="4495476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DSSD</a:t>
            </a:r>
          </a:p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endParaRPr lang="en-US" sz="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64125" y="445073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DSSD</a:t>
            </a:r>
          </a:p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</a:t>
            </a:r>
            <a:endParaRPr lang="en-US" sz="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379" y="4962073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DSSD</a:t>
            </a:r>
          </a:p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#4</a:t>
            </a:r>
            <a:endParaRPr lang="en-US" sz="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64125" y="5125970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DSSD</a:t>
            </a:r>
          </a:p>
          <a:p>
            <a:pPr algn="ctr"/>
            <a:r>
              <a:rPr lang="en-US" sz="5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#5</a:t>
            </a:r>
            <a:endParaRPr lang="en-US" sz="6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264A2-5E60-40E4-9F8F-5429A907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04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Приложение-1:</a:t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(девять </a:t>
            </a:r>
            <a:r>
              <a:rPr lang="ru-RU" sz="2000" dirty="0">
                <a:solidFill>
                  <a:srgbClr val="C00000"/>
                </a:solidFill>
              </a:rPr>
              <a:t>следующих </a:t>
            </a:r>
            <a:r>
              <a:rPr lang="ru-RU" sz="2000" dirty="0" smtClean="0">
                <a:solidFill>
                  <a:srgbClr val="C00000"/>
                </a:solidFill>
              </a:rPr>
              <a:t>слайдов)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4F4DC9-37D2-4EBA-B6F9-F55C6438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76AE-705F-4A83-9BE6-6803EAB518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58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2615</TotalTime>
  <Words>1977</Words>
  <Application>Microsoft Office PowerPoint</Application>
  <PresentationFormat>Экран (4:3)</PresentationFormat>
  <Paragraphs>386</Paragraphs>
  <Slides>18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Status and plans of R&amp;D for Si-detectors on BM@N  N. Zamyatin on behalf of Forward Silicon Detector team</vt:lpstr>
      <vt:lpstr>R&amp;D for Si-detectors on BM@N </vt:lpstr>
      <vt:lpstr>1. Position of the new FSD-station #5 on the BM@N</vt:lpstr>
      <vt:lpstr>X-Z cross section of central tracker</vt:lpstr>
      <vt:lpstr>Презентация PowerPoint</vt:lpstr>
      <vt:lpstr>2. Main parameters and block scheme of ASIC-128 ch/ASi-BM@N </vt:lpstr>
      <vt:lpstr>Beam profilometer  is necessary for beam tuning in self trigger mode (alignment of the center beam with the center of the target)</vt:lpstr>
      <vt:lpstr>Презентация PowerPoint</vt:lpstr>
      <vt:lpstr>Приложение-1: (девять следующих слайдов)</vt:lpstr>
      <vt:lpstr>FSD: after replacing</vt:lpstr>
      <vt:lpstr>FSD: before replacing (Run 8305, 30.01.2023) </vt:lpstr>
      <vt:lpstr>FEE board replacing</vt:lpstr>
      <vt:lpstr>Y-Z cross section of central tracker</vt:lpstr>
      <vt:lpstr>Position of double-coordinate Si-detectors relative to the axis of the ion guide</vt:lpstr>
      <vt:lpstr>New beam profilometer (64×64) strips for heavy ions (Xe, Au, Bi)  На рис. результаты тестов-2022 с альфа источником Si – профилометра: - такую же картину мы хотели получить при работе с пучком, но не удалось из-за наложений при «медленной» электронике ( ИС-VA163);  - оба профилометра были убраны в положение «парковка» и не использовались в сеансе; - наши планы и действия – ведется новая разработка (С.Хабаров+О.Тарасов) конструкции плоскости детектора (128х128) стрипов превращаем в (64х64) стрипа + новая FEE на основе ИС HDR64/VA, чипы есть в наличии, детекторные платы разработаны, изготовлены и готовы к сборке детекторов, FEE-PCB в разработке (С.Хабаров), детекторы есть и тестируются (Е.Стрелецкая+Ю.Копылов), готовность – осень_23.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Work</cp:lastModifiedBy>
  <cp:revision>157</cp:revision>
  <cp:lastPrinted>2022-09-12T14:41:17Z</cp:lastPrinted>
  <dcterms:created xsi:type="dcterms:W3CDTF">2022-09-12T09:49:19Z</dcterms:created>
  <dcterms:modified xsi:type="dcterms:W3CDTF">2024-10-08T16:17:59Z</dcterms:modified>
</cp:coreProperties>
</file>