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714" r:id="rId2"/>
  </p:sldMasterIdLst>
  <p:notesMasterIdLst>
    <p:notesMasterId r:id="rId23"/>
  </p:notesMasterIdLst>
  <p:sldIdLst>
    <p:sldId id="257" r:id="rId3"/>
    <p:sldId id="472" r:id="rId4"/>
    <p:sldId id="641" r:id="rId5"/>
    <p:sldId id="653" r:id="rId6"/>
    <p:sldId id="654" r:id="rId7"/>
    <p:sldId id="655" r:id="rId8"/>
    <p:sldId id="645" r:id="rId9"/>
    <p:sldId id="657" r:id="rId10"/>
    <p:sldId id="658" r:id="rId11"/>
    <p:sldId id="659" r:id="rId12"/>
    <p:sldId id="660" r:id="rId13"/>
    <p:sldId id="650" r:id="rId14"/>
    <p:sldId id="651" r:id="rId15"/>
    <p:sldId id="652" r:id="rId16"/>
    <p:sldId id="256" r:id="rId17"/>
    <p:sldId id="656" r:id="rId18"/>
    <p:sldId id="258" r:id="rId19"/>
    <p:sldId id="624" r:id="rId20"/>
    <p:sldId id="637" r:id="rId21"/>
    <p:sldId id="327" r:id="rId22"/>
  </p:sldIdLst>
  <p:sldSz cx="9144000" cy="6858000" type="screen4x3"/>
  <p:notesSz cx="6858000" cy="9144000"/>
  <p:embeddedFontLst>
    <p:embeddedFont>
      <p:font typeface="Agency FB" panose="020B0503020202020204" pitchFamily="3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mfortaa" panose="020B0604020202020204" charset="0"/>
      <p:regular r:id="rId30"/>
    </p:embeddedFont>
    <p:embeddedFont>
      <p:font typeface="Roboto Slab" pitchFamily="2" charset="0"/>
      <p:regular r:id="rId31"/>
      <p:bold r:id="rId32"/>
    </p:embeddedFont>
    <p:embeddedFont>
      <p:font typeface="Roboto Slab Black" panose="020B0604020202020204" charset="0"/>
      <p:bold r:id="rId33"/>
    </p:embeddedFont>
    <p:embeddedFont>
      <p:font typeface="Segoe UI" panose="020B0502040204020203" pitchFamily="34" charset="0"/>
      <p:regular r:id="rId34"/>
      <p:bold r:id="rId35"/>
      <p:italic r:id="rId36"/>
      <p:boldItalic r:id="rId37"/>
    </p:embeddedFont>
    <p:embeddedFont>
      <p:font typeface="Segoe UI Light" panose="020B0502040204020203" pitchFamily="34" charset="0"/>
      <p:regular r:id="rId38"/>
      <p:italic r:id="rId39"/>
    </p:embeddedFont>
    <p:embeddedFont>
      <p:font typeface="Wingdings 3" panose="05040102010807070707" pitchFamily="18" charset="2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A0"/>
    <a:srgbClr val="0B387C"/>
    <a:srgbClr val="FF8001"/>
    <a:srgbClr val="C0DEAC"/>
    <a:srgbClr val="538234"/>
    <a:srgbClr val="FF3300"/>
    <a:srgbClr val="FF00FF"/>
    <a:srgbClr val="00FF99"/>
    <a:srgbClr val="9933FF"/>
    <a:srgbClr val="104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197" autoAdjust="0"/>
  </p:normalViewPr>
  <p:slideViewPr>
    <p:cSldViewPr snapToGrid="0" snapToObjects="1">
      <p:cViewPr varScale="1">
        <p:scale>
          <a:sx n="97" d="100"/>
          <a:sy n="97" d="100"/>
        </p:scale>
        <p:origin x="20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6382B-185D-4CBC-A8AC-513397AA74D4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B8241-B221-4BF5-83DC-1927BA3A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69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B8241-B221-4BF5-83DC-1927BA3A9A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2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EDE993-81CD-41B8-893A-2410627F94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1EBD0-C86D-4162-9A67-63370A098B9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</a:endParaRPr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AABC4F0-2B0C-4FEC-AF8A-683D3B80A7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CD72A49-35D7-47CE-86C2-E24D0EE9FB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EDE993-81CD-41B8-893A-2410627F94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1EBD0-C86D-4162-9A67-63370A098B9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</a:endParaRPr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AABC4F0-2B0C-4FEC-AF8A-683D3B80A7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CD72A49-35D7-47CE-86C2-E24D0EE9FB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320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EDE993-81CD-41B8-893A-2410627F943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31EBD0-C86D-4162-9A67-63370A098B9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beration Serif" pitchFamily="18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beration Serif" pitchFamily="18"/>
            </a:endParaRPr>
          </a:p>
        </p:txBody>
      </p:sp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AABC4F0-2B0C-4FEC-AF8A-683D3B80A7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3525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CD72A49-35D7-47CE-86C2-E24D0EE9FBC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93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40" y="2028441"/>
            <a:ext cx="4020320" cy="280111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7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78" y="2663938"/>
            <a:ext cx="1545657" cy="1530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45" y="2249905"/>
            <a:ext cx="2987750" cy="235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78" y="2273905"/>
            <a:ext cx="2520000" cy="249467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3936" r="3868" b="2941"/>
          <a:stretch/>
        </p:blipFill>
        <p:spPr>
          <a:xfrm>
            <a:off x="1267325" y="1852863"/>
            <a:ext cx="377791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063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6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78" y="2273905"/>
            <a:ext cx="2520000" cy="24946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3936" r="3868" b="2941"/>
          <a:stretch/>
        </p:blipFill>
        <p:spPr>
          <a:xfrm>
            <a:off x="1267325" y="1852863"/>
            <a:ext cx="377791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642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60" y="2169000"/>
            <a:ext cx="2520000" cy="25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t="6024" r="5166" b="6365"/>
          <a:stretch/>
        </p:blipFill>
        <p:spPr>
          <a:xfrm>
            <a:off x="1211179" y="1772652"/>
            <a:ext cx="3810000" cy="291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34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dirty="0"/>
              <a:t>Click to </a:t>
            </a:r>
            <a:r>
              <a:rPr kumimoji="0" lang="fr-CH" dirty="0" err="1"/>
              <a:t>edit</a:t>
            </a:r>
            <a:r>
              <a:rPr kumimoji="0" lang="fr-CH" dirty="0"/>
              <a:t> Master </a:t>
            </a:r>
            <a:r>
              <a:rPr kumimoji="0" lang="fr-CH" dirty="0" err="1"/>
              <a:t>title</a:t>
            </a:r>
            <a:r>
              <a:rPr kumimoji="0" lang="fr-CH" dirty="0"/>
              <a:t> style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82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76917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7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678" y="2663938"/>
            <a:ext cx="1545657" cy="1530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345" y="2249905"/>
            <a:ext cx="2987750" cy="235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00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3F8AE-4F09-4C3B-BF58-46E4216D3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360" y="1121879"/>
            <a:ext cx="6857280" cy="2387771"/>
          </a:xfrm>
        </p:spPr>
        <p:txBody>
          <a:bodyPr anchor="b"/>
          <a:lstStyle>
            <a:lvl1pPr algn="ctr">
              <a:defRPr sz="544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0F1A2AE-6B59-45F9-BD6F-899258D49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360" y="3601819"/>
            <a:ext cx="6857280" cy="1656174"/>
          </a:xfrm>
        </p:spPr>
        <p:txBody>
          <a:bodyPr/>
          <a:lstStyle>
            <a:lvl1pPr marL="0" indent="0" algn="ctr">
              <a:buNone/>
              <a:defRPr sz="2177"/>
            </a:lvl1pPr>
            <a:lvl2pPr marL="414726" indent="0" algn="ctr">
              <a:buNone/>
              <a:defRPr sz="1814"/>
            </a:lvl2pPr>
            <a:lvl3pPr marL="829452" indent="0" algn="ctr">
              <a:buNone/>
              <a:defRPr sz="1633"/>
            </a:lvl3pPr>
            <a:lvl4pPr marL="1244178" indent="0" algn="ctr">
              <a:buNone/>
              <a:defRPr sz="1451"/>
            </a:lvl4pPr>
            <a:lvl5pPr marL="1658904" indent="0" algn="ctr">
              <a:buNone/>
              <a:defRPr sz="1451"/>
            </a:lvl5pPr>
            <a:lvl6pPr marL="2073631" indent="0" algn="ctr">
              <a:buNone/>
              <a:defRPr sz="1451"/>
            </a:lvl6pPr>
            <a:lvl7pPr marL="2488357" indent="0" algn="ctr">
              <a:buNone/>
              <a:defRPr sz="1451"/>
            </a:lvl7pPr>
            <a:lvl8pPr marL="2903083" indent="0" algn="ctr">
              <a:buNone/>
              <a:defRPr sz="1451"/>
            </a:lvl8pPr>
            <a:lvl9pPr marL="3317809" indent="0" algn="ctr">
              <a:buNone/>
              <a:defRPr sz="1451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A78D9-AA2E-4A97-A580-5E949FA45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2FFEDD-7643-48ED-983F-B58C71E0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FEFA48-F5B9-483E-BBF3-E4543441B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20A2BB-3CB6-42A8-9158-2CD0C1BEF1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23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C1402-0583-496E-89E1-DB48AB07F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1494E0-6BC5-42D2-9FF8-03A24F0BC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29528-5B5C-4030-AB1C-9E1138001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E7DC5-5396-438E-AB3E-C5D3B41E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C1DD87-0367-4629-B7A3-AEA503EB6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6344F5-41C0-43A7-A381-8193D068A57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9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jinr.ru</a:t>
            </a:r>
            <a:endParaRPr kumimoji="0"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40" y="2028441"/>
            <a:ext cx="4020320" cy="280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6FC8C-DC80-485C-A4CA-D164983F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521" y="1709460"/>
            <a:ext cx="7886880" cy="2852939"/>
          </a:xfrm>
        </p:spPr>
        <p:txBody>
          <a:bodyPr anchor="b"/>
          <a:lstStyle>
            <a:lvl1pPr>
              <a:defRPr sz="544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6EAD9B-A1A7-49A0-B342-99374FD4C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521" y="4589763"/>
            <a:ext cx="7886880" cy="1499197"/>
          </a:xfrm>
        </p:spPr>
        <p:txBody>
          <a:bodyPr/>
          <a:lstStyle>
            <a:lvl1pPr marL="0" indent="0">
              <a:buNone/>
              <a:defRPr sz="2177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9734B9-22C2-4DAA-B1CE-F26334F3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C1052E-AF4E-4673-BEF1-808A79798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A26F5-047B-4306-992A-4F5E8109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34CF46-5906-48BA-8C24-695C849CB4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30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0EBFDE-5F57-4D5E-A15B-2A89035BE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C6D90A-FE66-4101-92EF-C464C5693B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44960" cy="39776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C85313-5ABB-4B31-A83F-F7EAEEE15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9680" y="1604329"/>
            <a:ext cx="4046400" cy="39776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47F56C-3CBA-4E67-B8F0-29A0E58F7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6CC49A-CAE5-4FB8-9BF1-5FB61BE30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5470B2-4DB9-4BD6-8E64-6DEA7C0E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39D7B6-42BE-40F0-AC09-B90BD5EE93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85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27CFC-EEFA-438C-88E5-1ABCC9CCD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81" y="365798"/>
            <a:ext cx="7886880" cy="132493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F0ED12-CEE9-4B59-8D28-71CDD6377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280" y="1680657"/>
            <a:ext cx="386928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755BAF-DF69-4648-B1E2-DF49B3FB2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280" y="2504424"/>
            <a:ext cx="386928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6FADE88-EFDB-49F3-AFC8-B8EFA1AE9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600" y="1680657"/>
            <a:ext cx="3886560" cy="823766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3F0DF3-5B2D-4D75-9687-678C075B4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600" y="2504424"/>
            <a:ext cx="3886560" cy="368534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53FA6CB-FB31-4A0D-891D-F1593045F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7394B7-1B89-4FDB-89EA-AFC1287B6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9B3454F-CE0F-4469-AE6D-B74AF78A0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AE3850-B514-40F8-9286-FC1B372C5B2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272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F903A-4B19-4F99-83E8-EBC5ECBC0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6BDA65-E62F-47F2-A894-CEE806DB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08D970-96F1-45D4-8406-FAA228AB8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DE5A19-6298-4344-9C1E-07F939A98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796D86-A7A0-4F1D-806C-97CD30580A5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33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B36FDC-F680-4C96-B3BC-C99504568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539F97F-6BF0-4A61-B04A-6179CE09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283999-956A-4E52-BEA0-97D6BCAA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834359-9673-4FA2-8D5F-A5D949D409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76455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4E03C9-F37D-4F21-8710-A38F85567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A84FFD-7B45-4C12-83FB-495276ECB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8C00B7-DCB5-4339-9BB0-D1B0A6105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56564C-EEBE-4793-B6FC-A20970E16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8A8AD8-4D35-455F-BCEB-D392D4B0D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29BD45-BFA9-4BCF-A63F-3AD2EF71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8E7522-E629-4E44-92E6-73420950B5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505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DF8BE-7141-4855-A482-E6718827A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80" y="456528"/>
            <a:ext cx="2949120" cy="1601448"/>
          </a:xfrm>
        </p:spPr>
        <p:txBody>
          <a:bodyPr anchor="b"/>
          <a:lstStyle>
            <a:lvl1pPr>
              <a:defRPr sz="290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6A70DDB-54FF-43E2-B099-F5F520ACF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8000" y="987944"/>
            <a:ext cx="4628160" cy="487347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40F584-C187-47A9-A31F-81FDBFAA62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280" y="2057977"/>
            <a:ext cx="2949120" cy="3810640"/>
          </a:xfrm>
        </p:spPr>
        <p:txBody>
          <a:bodyPr/>
          <a:lstStyle>
            <a:lvl1pPr marL="0" indent="0">
              <a:buNone/>
              <a:defRPr sz="1451"/>
            </a:lvl1pPr>
            <a:lvl2pPr marL="414726" indent="0">
              <a:buNone/>
              <a:defRPr sz="1270"/>
            </a:lvl2pPr>
            <a:lvl3pPr marL="829452" indent="0">
              <a:buNone/>
              <a:defRPr sz="1089"/>
            </a:lvl3pPr>
            <a:lvl4pPr marL="1244178" indent="0">
              <a:buNone/>
              <a:defRPr sz="907"/>
            </a:lvl4pPr>
            <a:lvl5pPr marL="1658904" indent="0">
              <a:buNone/>
              <a:defRPr sz="907"/>
            </a:lvl5pPr>
            <a:lvl6pPr marL="2073631" indent="0">
              <a:buNone/>
              <a:defRPr sz="907"/>
            </a:lvl6pPr>
            <a:lvl7pPr marL="2488357" indent="0">
              <a:buNone/>
              <a:defRPr sz="907"/>
            </a:lvl7pPr>
            <a:lvl8pPr marL="2903083" indent="0">
              <a:buNone/>
              <a:defRPr sz="907"/>
            </a:lvl8pPr>
            <a:lvl9pPr marL="3317809" indent="0">
              <a:buNone/>
              <a:defRPr sz="90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95D5CF-563B-4DA4-AE1E-118488E07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6E998-8317-4854-8586-461A3954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18F633-F700-4743-BF37-56CAF59C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A65EB7-C412-4DC6-8B21-F3A12003FB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73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D2B6B-739C-48DB-B519-D9F55BD9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BCA2F38-957E-4B6E-ADBB-A78A0A67D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0F3AE9-DFE5-4470-93D5-58FEE8A3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EADDEE-1DA1-48B7-939C-D38146B1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2303DC-8B62-45DF-A8F1-90D17598F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30E4D4-C4F6-495C-8C32-2D44F06281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162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BAD139-CCEB-4AAF-BE94-52ED35E90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760" y="273629"/>
            <a:ext cx="2056320" cy="530839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2B4522-5D8A-44A7-B9C5-7BE8705F2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5040" cy="530839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2A82B-CDFE-4F47-BC38-623ABD6EC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8654E-62B8-4DFC-AAE9-8A7664F9E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33BB3B-15E7-4E52-9A1E-5CCBE4C7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CAC2AE-E6D7-4F3E-9665-8BCD24C5194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" t="6024" r="5166" b="6365"/>
          <a:stretch/>
        </p:blipFill>
        <p:spPr>
          <a:xfrm>
            <a:off x="2668504" y="1848852"/>
            <a:ext cx="3810000" cy="291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dirty="0"/>
              <a:t>Click to </a:t>
            </a:r>
            <a:r>
              <a:rPr kumimoji="0" lang="fr-CH" dirty="0" err="1"/>
              <a:t>edit</a:t>
            </a:r>
            <a:r>
              <a:rPr kumimoji="0" lang="fr-CH" dirty="0"/>
              <a:t> Master </a:t>
            </a:r>
            <a:r>
              <a:rPr kumimoji="0" lang="fr-CH" dirty="0" err="1"/>
              <a:t>title</a:t>
            </a:r>
            <a:r>
              <a:rPr kumimoji="0" lang="fr-CH" dirty="0"/>
              <a:t> style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F25BF-1E97-44B3-9211-484967B062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06488" y="6356350"/>
            <a:ext cx="501424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04282"/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dirty="0"/>
              <a:t>Click to edit Master text styles</a:t>
            </a:r>
          </a:p>
          <a:p>
            <a:pPr lvl="1" eaLnBrk="1" latinLnBrk="0" hangingPunct="1"/>
            <a:r>
              <a:rPr lang="fr-CH" dirty="0"/>
              <a:t>Second level</a:t>
            </a:r>
          </a:p>
          <a:p>
            <a:pPr lvl="2" eaLnBrk="1" latinLnBrk="0" hangingPunct="1"/>
            <a:r>
              <a:rPr lang="fr-CH" dirty="0"/>
              <a:t>Third level</a:t>
            </a:r>
          </a:p>
          <a:p>
            <a:pPr lvl="3" eaLnBrk="1" latinLnBrk="0" hangingPunct="1"/>
            <a:r>
              <a:rPr lang="fr-CH" dirty="0"/>
              <a:t>Fourth level</a:t>
            </a:r>
          </a:p>
          <a:p>
            <a:pPr lvl="4" eaLnBrk="1" latinLnBrk="0" hangingPunct="1"/>
            <a:r>
              <a:rPr lang="fr-CH" dirty="0"/>
              <a:t>Fifth level</a:t>
            </a:r>
            <a:endParaRPr kumimoji="0" lang="en-US" dirty="0"/>
          </a:p>
        </p:txBody>
      </p:sp>
      <p:sp>
        <p:nvSpPr>
          <p:cNvPr id="14" name="Date Placeholder 1"/>
          <p:cNvSpPr txBox="1">
            <a:spLocks/>
          </p:cNvSpPr>
          <p:nvPr userDrawn="1"/>
        </p:nvSpPr>
        <p:spPr>
          <a:xfrm>
            <a:off x="3830825" y="6314251"/>
            <a:ext cx="1370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mfortaa" panose="020F0603070200060003" pitchFamily="34" charset="0"/>
              </a:rPr>
              <a:t>9</a:t>
            </a:r>
            <a:r>
              <a:rPr lang="ru-RU" dirty="0">
                <a:latin typeface="Comfortaa" panose="020F0603070200060003" pitchFamily="34" charset="0"/>
              </a:rPr>
              <a:t> ноября</a:t>
            </a:r>
            <a:r>
              <a:rPr lang="ru-RU" baseline="0" dirty="0">
                <a:latin typeface="Comfortaa" panose="020F0603070200060003" pitchFamily="34" charset="0"/>
              </a:rPr>
              <a:t> </a:t>
            </a:r>
            <a:r>
              <a:rPr lang="en-US" dirty="0">
                <a:latin typeface="Comfortaa" panose="020F0603070200060003" pitchFamily="34" charset="0"/>
              </a:rPr>
              <a:t>2017</a:t>
            </a:r>
          </a:p>
        </p:txBody>
      </p:sp>
      <p:sp>
        <p:nvSpPr>
          <p:cNvPr id="15" name="Footer Placeholder 2"/>
          <p:cNvSpPr txBox="1">
            <a:spLocks/>
          </p:cNvSpPr>
          <p:nvPr userDrawn="1"/>
        </p:nvSpPr>
        <p:spPr>
          <a:xfrm>
            <a:off x="6232358" y="6308224"/>
            <a:ext cx="2022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omfortaa" panose="020F0603070200060003" pitchFamily="34" charset="0"/>
              </a:rPr>
              <a:t>RLTP2017</a:t>
            </a:r>
          </a:p>
        </p:txBody>
      </p:sp>
      <p:sp>
        <p:nvSpPr>
          <p:cNvPr id="16" name="Slide Number Placeholder 3"/>
          <p:cNvSpPr txBox="1">
            <a:spLocks/>
          </p:cNvSpPr>
          <p:nvPr userDrawn="1"/>
        </p:nvSpPr>
        <p:spPr>
          <a:xfrm>
            <a:off x="8361838" y="6308224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918391-D411-FE40-AAD7-861AE5233E0E}" type="slidenum">
              <a:rPr lang="en-US" smtClean="0">
                <a:latin typeface="Comfortaa" panose="020F0603070200060003" pitchFamily="34" charset="0"/>
              </a:rPr>
              <a:pPr/>
              <a:t>‹#›</a:t>
            </a:fld>
            <a:endParaRPr lang="en-US" dirty="0">
              <a:latin typeface="Comfortaa" panose="020F0603070200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0798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3830825" y="6314251"/>
            <a:ext cx="13700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omfortaa" panose="020F0603070200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232358" y="6308224"/>
            <a:ext cx="20224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Comfortaa" panose="020F0603070200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61838" y="6308224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Comfortaa" panose="020F0603070200060003" pitchFamily="34" charset="0"/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Image 4" descr="bande-01.eps"/>
          <p:cNvPicPr>
            <a:picLocks noChangeAspect="1"/>
          </p:cNvPicPr>
          <p:nvPr userDrawn="1"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6"/>
          <a:stretch/>
        </p:blipFill>
        <p:spPr>
          <a:xfrm>
            <a:off x="0" y="6150798"/>
            <a:ext cx="695325" cy="7072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0">
            <a:biLevel thresh="2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6" y="6235237"/>
            <a:ext cx="720482" cy="5019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81" r:id="rId4"/>
    <p:sldLayoutId id="2147483680" r:id="rId5"/>
    <p:sldLayoutId id="2147483679" r:id="rId6"/>
    <p:sldLayoutId id="2147483664" r:id="rId7"/>
    <p:sldLayoutId id="2147483665" r:id="rId8"/>
    <p:sldLayoutId id="2147483667" r:id="rId9"/>
    <p:sldLayoutId id="2147483668" r:id="rId10"/>
    <p:sldLayoutId id="2147483674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13" r:id="rId1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EAAA4C-CC1F-4D07-8C24-D4F6B864A6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171" y="273352"/>
            <a:ext cx="8228763" cy="11446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130A4C-7395-4589-97CB-F843ADD3E0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171" y="1604515"/>
            <a:ext cx="8228763" cy="39774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F65959-810D-401B-80D7-C5302525566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171" y="6247581"/>
            <a:ext cx="2130093" cy="4725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hangingPunct="0">
              <a:buNone/>
              <a:tabLst/>
              <a:defRPr lang="en-US" sz="127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021A4B-AA12-484E-8898-58F56C909CD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7054" y="6247581"/>
            <a:ext cx="2898142" cy="4725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hangingPunct="0">
              <a:buNone/>
              <a:tabLst/>
              <a:defRPr lang="en-US" sz="127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21A473-5322-47AE-A3E4-8D48EB42047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5842" y="6247581"/>
            <a:ext cx="2130093" cy="47256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hangingPunct="0">
              <a:buNone/>
              <a:tabLst/>
              <a:defRPr lang="en-US" sz="127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8C61FEFF-EE3B-4C12-8E87-E1E12C757F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hangingPunct="0">
        <a:tabLst/>
        <a:defRPr lang="en-US" sz="5325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</p:titleStyle>
    <p:bodyStyle>
      <a:lvl1pPr marL="0" marR="0" indent="0" hangingPunct="0">
        <a:spcBef>
          <a:spcPts val="1713"/>
        </a:spcBef>
        <a:spcAft>
          <a:spcPts val="0"/>
        </a:spcAft>
        <a:tabLst/>
        <a:defRPr lang="en-US" sz="3873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</a:defRPr>
      </a:lvl1pPr>
      <a:lvl2pPr marL="622089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036815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451541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866268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ssianscdays.org/files/2024/pdf/HPCCenters/3_AKokorev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russianscdays.org/files/2024/pdf/HPCCenters/3_AKokorev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ssianscdays.org/files/2024/pdf/HPCCenters/3_AKokorev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jpeg"/><Relationship Id="rId21" Type="http://schemas.openxmlformats.org/officeDocument/2006/relationships/image" Target="../media/image27.gif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7451" y="1235381"/>
            <a:ext cx="7669098" cy="4151158"/>
          </a:xfrm>
        </p:spPr>
        <p:txBody>
          <a:bodyPr anchor="t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3600" dirty="0">
                <a:solidFill>
                  <a:srgbClr val="0055A0"/>
                </a:solidFill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BM@N distributed data processing using DIRAC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158F11-2A25-4CFC-AF45-EDAC311CF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0" name="Подзаголовок 2">
            <a:extLst>
              <a:ext uri="{FF2B5EF4-FFF2-40B4-BE49-F238E27FC236}">
                <a16:creationId xmlns:a16="http://schemas.microsoft.com/office/drawing/2014/main" id="{AA0D21B7-0FED-8BDA-F505-121904288405}"/>
              </a:ext>
            </a:extLst>
          </p:cNvPr>
          <p:cNvSpPr txBox="1">
            <a:spLocks/>
          </p:cNvSpPr>
          <p:nvPr/>
        </p:nvSpPr>
        <p:spPr>
          <a:xfrm>
            <a:off x="1629845" y="3028007"/>
            <a:ext cx="5658772" cy="861420"/>
          </a:xfrm>
          <a:prstGeom prst="rect">
            <a:avLst/>
          </a:prstGeom>
        </p:spPr>
        <p:txBody>
          <a:bodyPr/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None/>
            </a:pPr>
            <a:r>
              <a:rPr lang="en-US" sz="1800" dirty="0">
                <a:solidFill>
                  <a:srgbClr val="0055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Roboto Slab" pitchFamily="2" charset="0"/>
                <a:ea typeface="Roboto Slab" pitchFamily="2" charset="0"/>
                <a:cs typeface="Roboto Slab" pitchFamily="2" charset="0"/>
              </a:rPr>
              <a:t>Konstantin </a:t>
            </a:r>
            <a:r>
              <a:rPr lang="en-US" sz="1800" dirty="0" err="1">
                <a:solidFill>
                  <a:srgbClr val="0055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Roboto Slab" pitchFamily="2" charset="0"/>
                <a:ea typeface="Roboto Slab" pitchFamily="2" charset="0"/>
                <a:cs typeface="Roboto Slab" pitchFamily="2" charset="0"/>
              </a:rPr>
              <a:t>Gertsenberger</a:t>
            </a:r>
            <a:r>
              <a:rPr lang="ru-RU" sz="1800" dirty="0">
                <a:solidFill>
                  <a:srgbClr val="0055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Roboto Slab" pitchFamily="2" charset="0"/>
                <a:ea typeface="Roboto Slab" pitchFamily="2" charset="0"/>
                <a:cs typeface="Roboto Slab" pitchFamily="2" charset="0"/>
              </a:rPr>
              <a:t>, </a:t>
            </a:r>
            <a:r>
              <a:rPr lang="en-US" sz="1800" b="1" u="sng" dirty="0">
                <a:solidFill>
                  <a:srgbClr val="0055A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Roboto Slab" pitchFamily="2" charset="0"/>
                <a:ea typeface="Roboto Slab" pitchFamily="2" charset="0"/>
                <a:cs typeface="Roboto Slab" pitchFamily="2" charset="0"/>
              </a:rPr>
              <a:t>Igor Pelevanyuk </a:t>
            </a:r>
            <a:endParaRPr lang="ru-RU" sz="3200" b="1" u="sng" dirty="0">
              <a:solidFill>
                <a:srgbClr val="0055A0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Roboto Slab" pitchFamily="2" charset="0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2D77887C-891E-699B-7D67-7D3F4C0EF1E0}"/>
              </a:ext>
            </a:extLst>
          </p:cNvPr>
          <p:cNvSpPr txBox="1">
            <a:spLocks/>
          </p:cNvSpPr>
          <p:nvPr/>
        </p:nvSpPr>
        <p:spPr>
          <a:xfrm>
            <a:off x="1629845" y="3307447"/>
            <a:ext cx="3603003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cap="none" dirty="0">
                <a:solidFill>
                  <a:srgbClr val="0055A0"/>
                </a:solidFill>
                <a:latin typeface="+mn-lt"/>
                <a:ea typeface="Roboto Slab" pitchFamily="2" charset="0"/>
              </a:rPr>
              <a:t>LHEP</a:t>
            </a:r>
            <a:endParaRPr lang="ru-RU" cap="none" dirty="0">
              <a:solidFill>
                <a:srgbClr val="0055A0"/>
              </a:solidFill>
              <a:latin typeface="+mn-lt"/>
              <a:ea typeface="Roboto Slab" pitchFamily="2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2D77887C-891E-699B-7D67-7D3F4C0EF1E0}"/>
              </a:ext>
            </a:extLst>
          </p:cNvPr>
          <p:cNvSpPr txBox="1">
            <a:spLocks/>
          </p:cNvSpPr>
          <p:nvPr/>
        </p:nvSpPr>
        <p:spPr>
          <a:xfrm>
            <a:off x="3998555" y="3321505"/>
            <a:ext cx="3603003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b="1" u="sng" cap="none" dirty="0">
                <a:solidFill>
                  <a:srgbClr val="0055A0"/>
                </a:solidFill>
                <a:latin typeface="+mn-lt"/>
                <a:ea typeface="Roboto Slab" pitchFamily="2" charset="0"/>
              </a:rPr>
              <a:t>MLIT</a:t>
            </a:r>
            <a:endParaRPr lang="ru-RU" b="1" u="sng" cap="none" dirty="0">
              <a:solidFill>
                <a:srgbClr val="0055A0"/>
              </a:solidFill>
              <a:latin typeface="+mn-lt"/>
              <a:ea typeface="Roboto Slab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5153C4-C96F-1B80-253F-31E176A5D7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618"/>
          <a:stretch/>
        </p:blipFill>
        <p:spPr>
          <a:xfrm>
            <a:off x="129520" y="3698655"/>
            <a:ext cx="4914805" cy="3159345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93342C6-FD3A-679F-164F-03C076B6E9E1}"/>
              </a:ext>
            </a:extLst>
          </p:cNvPr>
          <p:cNvSpPr/>
          <p:nvPr/>
        </p:nvSpPr>
        <p:spPr>
          <a:xfrm>
            <a:off x="5248725" y="5160967"/>
            <a:ext cx="3765755" cy="1325510"/>
          </a:xfrm>
          <a:prstGeom prst="roundRect">
            <a:avLst/>
          </a:prstGeom>
          <a:noFill/>
          <a:ln w="762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Roboto Slab Black" pitchFamily="2" charset="0"/>
                <a:ea typeface="Roboto Slab Black" pitchFamily="2" charset="0"/>
                <a:cs typeface="Roboto Slab Black" pitchFamily="2" charset="0"/>
              </a:rPr>
              <a:t>Status report</a:t>
            </a:r>
          </a:p>
          <a:p>
            <a:pPr algn="ctr"/>
            <a:r>
              <a:rPr lang="ru-RU" sz="3600" dirty="0">
                <a:solidFill>
                  <a:schemeClr val="tx1"/>
                </a:solidFill>
                <a:latin typeface="Roboto Slab Black" pitchFamily="2" charset="0"/>
                <a:ea typeface="Roboto Slab Black" pitchFamily="2" charset="0"/>
                <a:cs typeface="Roboto Slab Black" pitchFamily="2" charset="0"/>
              </a:rPr>
              <a:t>10</a:t>
            </a:r>
            <a:r>
              <a:rPr lang="en-US" sz="3600" dirty="0">
                <a:solidFill>
                  <a:schemeClr val="tx1"/>
                </a:solidFill>
                <a:latin typeface="Roboto Slab Black" pitchFamily="2" charset="0"/>
                <a:ea typeface="Roboto Slab Black" pitchFamily="2" charset="0"/>
                <a:cs typeface="Roboto Slab Black" pitchFamily="2" charset="0"/>
              </a:rPr>
              <a:t>.</a:t>
            </a:r>
            <a:r>
              <a:rPr lang="ru-RU" sz="3600" dirty="0">
                <a:solidFill>
                  <a:schemeClr val="tx1"/>
                </a:solidFill>
                <a:latin typeface="Roboto Slab Black" pitchFamily="2" charset="0"/>
                <a:ea typeface="Roboto Slab Black" pitchFamily="2" charset="0"/>
                <a:cs typeface="Roboto Slab Black" pitchFamily="2" charset="0"/>
              </a:rPr>
              <a:t>10</a:t>
            </a:r>
            <a:r>
              <a:rPr lang="en-US" sz="3600" dirty="0">
                <a:solidFill>
                  <a:schemeClr val="tx1"/>
                </a:solidFill>
                <a:latin typeface="Roboto Slab Black" pitchFamily="2" charset="0"/>
                <a:ea typeface="Roboto Slab Black" pitchFamily="2" charset="0"/>
                <a:cs typeface="Roboto Slab Black" pitchFamily="2" charset="0"/>
              </a:rPr>
              <a:t>.202</a:t>
            </a:r>
            <a:r>
              <a:rPr lang="ru-RU" sz="3600" dirty="0">
                <a:solidFill>
                  <a:schemeClr val="tx1"/>
                </a:solidFill>
                <a:latin typeface="Roboto Slab Black" pitchFamily="2" charset="0"/>
                <a:ea typeface="Roboto Slab Black" pitchFamily="2" charset="0"/>
                <a:cs typeface="Roboto Slab Black" pitchFamily="2" charset="0"/>
              </a:rPr>
              <a:t>4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41C378B0-2AA6-4E19-BD69-E8AEB93CD987}"/>
              </a:ext>
            </a:extLst>
          </p:cNvPr>
          <p:cNvSpPr txBox="1">
            <a:spLocks/>
          </p:cNvSpPr>
          <p:nvPr/>
        </p:nvSpPr>
        <p:spPr>
          <a:xfrm>
            <a:off x="737451" y="63987"/>
            <a:ext cx="7669098" cy="4151158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2800" dirty="0">
                <a:solidFill>
                  <a:srgbClr val="0055A0"/>
                </a:solidFill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BM@N</a:t>
            </a:r>
            <a:r>
              <a:rPr lang="ru-RU" sz="2800" dirty="0">
                <a:solidFill>
                  <a:srgbClr val="0055A0"/>
                </a:solidFill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 </a:t>
            </a:r>
            <a:r>
              <a:rPr lang="en-US" sz="2800" dirty="0">
                <a:solidFill>
                  <a:srgbClr val="0055A0"/>
                </a:solidFill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1</a:t>
            </a:r>
            <a:r>
              <a:rPr lang="ru-RU" sz="2800" dirty="0">
                <a:solidFill>
                  <a:srgbClr val="0055A0"/>
                </a:solidFill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3</a:t>
            </a:r>
            <a:r>
              <a:rPr lang="en-US" sz="2800" baseline="30000" dirty="0" err="1">
                <a:solidFill>
                  <a:srgbClr val="0055A0"/>
                </a:solidFill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th</a:t>
            </a:r>
            <a:r>
              <a:rPr lang="en-US" sz="2800" dirty="0">
                <a:solidFill>
                  <a:srgbClr val="0055A0"/>
                </a:solidFill>
                <a:latin typeface="Roboto Slab" pitchFamily="2" charset="0"/>
                <a:ea typeface="Roboto Slab" pitchFamily="2" charset="0"/>
                <a:cs typeface="Segoe UI" panose="020B0502040204020203" pitchFamily="34" charset="0"/>
              </a:rPr>
              <a:t> collaboration meeting</a:t>
            </a:r>
            <a:endParaRPr lang="en-US" sz="2000" dirty="0">
              <a:solidFill>
                <a:srgbClr val="0055A0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54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01282E-6EA3-4657-B728-6665B2777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" y="824426"/>
            <a:ext cx="8040184" cy="603357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2107BF-C12A-460F-9912-EBFB9BC27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965E15A4-7EFF-494F-9CDB-FD6824D245C6}"/>
              </a:ext>
            </a:extLst>
          </p:cNvPr>
          <p:cNvSpPr txBox="1">
            <a:spLocks/>
          </p:cNvSpPr>
          <p:nvPr/>
        </p:nvSpPr>
        <p:spPr>
          <a:xfrm>
            <a:off x="0" y="4272"/>
            <a:ext cx="9141942" cy="106252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MC reports - job execution</a:t>
            </a:r>
            <a:endParaRPr lang="en-US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2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B23331-0A0C-49C4-A098-17A1EC489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94" y="864184"/>
            <a:ext cx="8367252" cy="599381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2107BF-C12A-460F-9912-EBFB9BC27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965E15A4-7EFF-494F-9CDB-FD6824D245C6}"/>
              </a:ext>
            </a:extLst>
          </p:cNvPr>
          <p:cNvSpPr txBox="1">
            <a:spLocks/>
          </p:cNvSpPr>
          <p:nvPr/>
        </p:nvSpPr>
        <p:spPr>
          <a:xfrm>
            <a:off x="0" y="4272"/>
            <a:ext cx="9141942" cy="106252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MC reports – data upload</a:t>
            </a:r>
            <a:endParaRPr lang="en-US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84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2107BF-C12A-460F-9912-EBFB9BC27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D09149D-C845-77C4-94D7-C64A626C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72"/>
            <a:ext cx="9141942" cy="106252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Segoe UI Light" panose="020B0502040204020203" pitchFamily="34" charset="0"/>
                <a:cs typeface="Segoe UI Light" panose="020B0502040204020203" pitchFamily="34" charset="0"/>
              </a:rPr>
              <a:t>DDC cluster (with Ilia </a:t>
            </a:r>
            <a:r>
              <a:rPr lang="en-US" sz="4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Slepnev</a:t>
            </a:r>
            <a:r>
              <a:rPr lang="en-US" sz="4800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en-US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ADAD9B-C173-472D-B344-EBFED70125FB}"/>
              </a:ext>
            </a:extLst>
          </p:cNvPr>
          <p:cNvSpPr/>
          <p:nvPr/>
        </p:nvSpPr>
        <p:spPr>
          <a:xfrm>
            <a:off x="369417" y="943660"/>
            <a:ext cx="8562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more information about DAQ Data Center (DDC) see the talk from BM@N 10</a:t>
            </a:r>
            <a:r>
              <a:rPr lang="en-US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Collaboration meeting: </a:t>
            </a:r>
            <a:r>
              <a:rPr lang="ru-RU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https://indico.jinr.ru/event/3531/contributions/20556/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AC12C6C-6D2C-4004-ACB1-B8E5BC1C6726}"/>
              </a:ext>
            </a:extLst>
          </p:cNvPr>
          <p:cNvSpPr txBox="1">
            <a:spLocks/>
          </p:cNvSpPr>
          <p:nvPr/>
        </p:nvSpPr>
        <p:spPr>
          <a:xfrm>
            <a:off x="369417" y="1797033"/>
            <a:ext cx="8226854" cy="4441841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 short: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DDC is the key computing component of BM@N DAQ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It is possible to use it for offline computing when we do not collect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There are around 1000 powerful CPU cores accessible.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Virtualization is used.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SSD and HDD network storages attached to each virtual server.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CVMFS – available.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 connection to EOS in MLIT and NCX is available.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 connection to DIRAC services – available.</a:t>
            </a:r>
          </a:p>
        </p:txBody>
      </p:sp>
    </p:spTree>
    <p:extLst>
      <p:ext uri="{BB962C8B-B14F-4D97-AF65-F5344CB8AC3E}">
        <p14:creationId xmlns:p14="http://schemas.microsoft.com/office/powerpoint/2010/main" val="408208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2107BF-C12A-460F-9912-EBFB9BC27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D09149D-C845-77C4-94D7-C64A626C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72"/>
            <a:ext cx="9141942" cy="106252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Segoe UI Light" panose="020B0502040204020203" pitchFamily="34" charset="0"/>
                <a:cs typeface="Segoe UI Light" panose="020B0502040204020203" pitchFamily="34" charset="0"/>
              </a:rPr>
              <a:t>DDC cluster (with Ilia </a:t>
            </a:r>
            <a:r>
              <a:rPr lang="en-US" sz="4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Slepnev</a:t>
            </a:r>
            <a:r>
              <a:rPr lang="en-US" sz="4800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en-US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AC12C6C-6D2C-4004-ACB1-B8E5BC1C6726}"/>
              </a:ext>
            </a:extLst>
          </p:cNvPr>
          <p:cNvSpPr txBox="1">
            <a:spLocks/>
          </p:cNvSpPr>
          <p:nvPr/>
        </p:nvSpPr>
        <p:spPr>
          <a:xfrm>
            <a:off x="369416" y="1208079"/>
            <a:ext cx="8450733" cy="4441841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main idea is to use DDC cluster as a computing resources for Digi2Dst jobs.</a:t>
            </a:r>
          </a:p>
          <a:p>
            <a:pPr algn="just"/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Integration procedure:</a:t>
            </a:r>
          </a:p>
          <a:p>
            <a:pPr algn="just"/>
            <a:r>
              <a:rPr lang="en-US" sz="2400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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Integration with DIRAC</a:t>
            </a:r>
          </a:p>
          <a:p>
            <a:pPr algn="just"/>
            <a:r>
              <a:rPr lang="en-US" sz="2400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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Test Digi2Dst job execution</a:t>
            </a:r>
          </a:p>
          <a:p>
            <a:pPr algn="just"/>
            <a:r>
              <a:rPr lang="en-US" sz="2400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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 cores performance test (SSD/HDD)</a:t>
            </a:r>
          </a:p>
          <a:p>
            <a:pPr algn="just"/>
            <a:r>
              <a:rPr lang="en-US" sz="2400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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500 cores performance test (SSD/HDD)</a:t>
            </a:r>
          </a:p>
          <a:p>
            <a:pPr algn="just"/>
            <a:r>
              <a:rPr lang="en-US" sz="2400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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1000 cores performance test (SSD/HDD)</a:t>
            </a:r>
          </a:p>
          <a:p>
            <a:pPr algn="just"/>
            <a:r>
              <a:rPr lang="en-US" sz="2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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Network throughput test</a:t>
            </a:r>
          </a:p>
          <a:p>
            <a:pPr algn="just"/>
            <a:r>
              <a:rPr lang="en-US" sz="2400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</a:t>
            </a:r>
            <a:r>
              <a:rPr lang="en-US" sz="24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Real usage for BM@N productions</a:t>
            </a:r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þ"/>
            </a:pPr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828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2107BF-C12A-460F-9912-EBFB9BC27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D09149D-C845-77C4-94D7-C64A626C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72"/>
            <a:ext cx="9141942" cy="106252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latin typeface="Segoe UI Light" panose="020B0502040204020203" pitchFamily="34" charset="0"/>
                <a:cs typeface="Segoe UI Light" panose="020B0502040204020203" pitchFamily="34" charset="0"/>
              </a:rPr>
              <a:t>DDC cluster (with Ilia </a:t>
            </a:r>
            <a:r>
              <a:rPr lang="en-US" sz="4800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Slepnev</a:t>
            </a:r>
            <a:r>
              <a:rPr lang="en-US" sz="4800" dirty="0">
                <a:latin typeface="Segoe UI Light" panose="020B0502040204020203" pitchFamily="34" charset="0"/>
                <a:cs typeface="Segoe UI Light" panose="020B0502040204020203" pitchFamily="34" charset="0"/>
              </a:rPr>
              <a:t>)</a:t>
            </a:r>
            <a:endParaRPr lang="en-US" sz="32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2A9858-1B71-4246-8740-FB03080DA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2606"/>
            <a:ext cx="9144000" cy="3952787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D65084CC-3D79-4D3F-AA5C-817C7BE8BA4B}"/>
              </a:ext>
            </a:extLst>
          </p:cNvPr>
          <p:cNvSpPr txBox="1">
            <a:spLocks/>
          </p:cNvSpPr>
          <p:nvPr/>
        </p:nvSpPr>
        <p:spPr>
          <a:xfrm>
            <a:off x="5238750" y="5905074"/>
            <a:ext cx="2857500" cy="451276"/>
          </a:xfrm>
          <a:prstGeom prst="rect">
            <a:avLst/>
          </a:prstGeom>
          <a:ln w="19050">
            <a:solidFill>
              <a:srgbClr val="FF8001"/>
            </a:solidFill>
          </a:ln>
        </p:spPr>
        <p:txBody>
          <a:bodyPr vert="horz" lIns="45720" rIns="4572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Digi2Dst on DDC </a:t>
            </a: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F4EB9034-9FF2-4874-AA9A-97FDB3F95B4A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6667500" y="5086522"/>
            <a:ext cx="1238250" cy="818552"/>
          </a:xfrm>
          <a:prstGeom prst="straightConnector1">
            <a:avLst/>
          </a:prstGeom>
          <a:ln>
            <a:solidFill>
              <a:srgbClr val="FF800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E8BD9CC-2BB5-47FE-91B4-21D0A5591E66}"/>
              </a:ext>
            </a:extLst>
          </p:cNvPr>
          <p:cNvSpPr/>
          <p:nvPr/>
        </p:nvSpPr>
        <p:spPr>
          <a:xfrm>
            <a:off x="6838949" y="4419600"/>
            <a:ext cx="2181225" cy="666921"/>
          </a:xfrm>
          <a:prstGeom prst="rect">
            <a:avLst/>
          </a:prstGeom>
          <a:noFill/>
          <a:ln w="19050">
            <a:solidFill>
              <a:srgbClr val="FF800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981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C5634-A3B8-40F4-895C-D511EA679B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171" y="45748"/>
            <a:ext cx="8228763" cy="738664"/>
          </a:xfrm>
        </p:spPr>
        <p:txBody>
          <a:bodyPr>
            <a:spAutoFit/>
          </a:bodyPr>
          <a:lstStyle/>
          <a:p>
            <a:pPr lvl="0"/>
            <a:r>
              <a:rPr lang="ru-RU" sz="4800" dirty="0">
                <a:solidFill>
                  <a:srgbClr val="0055A0"/>
                </a:solidFill>
                <a:latin typeface="Segoe UI Light" panose="020B0502040204020203" pitchFamily="34" charset="0"/>
              </a:rPr>
              <a:t>Тестирование</a:t>
            </a:r>
            <a:r>
              <a:rPr lang="en-US" sz="4800" dirty="0">
                <a:solidFill>
                  <a:srgbClr val="0055A0"/>
                </a:solidFill>
                <a:latin typeface="Segoe UI Light" panose="020B0502040204020203" pitchFamily="34" charset="0"/>
              </a:rPr>
              <a:t> </a:t>
            </a:r>
            <a:r>
              <a:rPr lang="en-US" sz="4800" dirty="0" err="1">
                <a:solidFill>
                  <a:srgbClr val="0055A0"/>
                </a:solidFill>
                <a:latin typeface="Segoe UI Light" panose="020B0502040204020203" pitchFamily="34" charset="0"/>
              </a:rPr>
              <a:t>Lustre</a:t>
            </a:r>
            <a:endParaRPr lang="en-US" sz="4800" dirty="0">
              <a:solidFill>
                <a:srgbClr val="0055A0"/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8168C6-6A8B-411D-8491-ED4E1837899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93746" y="954763"/>
            <a:ext cx="8228763" cy="1116716"/>
          </a:xfrm>
        </p:spPr>
        <p:txBody>
          <a:bodyPr anchor="ctr">
            <a:spAutoFit/>
          </a:bodyPr>
          <a:lstStyle/>
          <a:p>
            <a:pPr lvl="0" algn="just"/>
            <a:r>
              <a:rPr lang="ru-RU" sz="1814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Задачи обработки данных эксперимента </a:t>
            </a:r>
            <a:r>
              <a:rPr lang="en-US" sz="1814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BM@N </a:t>
            </a:r>
            <a:r>
              <a:rPr lang="ru-RU" sz="1814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были выбраны для функционального теста построенной системы</a:t>
            </a:r>
            <a:r>
              <a:rPr lang="en-US" sz="1814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1814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На данный момент эти задачи, с точки зрения работы с данными, являются самыми интенсивными</a:t>
            </a:r>
            <a:r>
              <a:rPr lang="en-US" sz="1814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1814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Описание процесса выполнения этих задач приведено в таблице</a:t>
            </a:r>
            <a:r>
              <a:rPr lang="en-US" sz="1814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60D64-F3EC-4220-9B14-6F88E26773E0}"/>
              </a:ext>
            </a:extLst>
          </p:cNvPr>
          <p:cNvSpPr txBox="1"/>
          <p:nvPr/>
        </p:nvSpPr>
        <p:spPr>
          <a:xfrm>
            <a:off x="499883" y="4967229"/>
            <a:ext cx="8228763" cy="13958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just" defTabSz="829452" hangingPunct="0"/>
            <a:r>
              <a:rPr lang="ru-RU" sz="1814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Каждая задача требует около 23 ГБ локального хранилища. Из-за этого невозможно зачатую использовать все доступные на сервере ядра. </a:t>
            </a:r>
            <a:r>
              <a:rPr lang="en-US" sz="1814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NCX </a:t>
            </a:r>
            <a:r>
              <a:rPr lang="ru-RU" sz="1814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кластер обладает ограниченным количеством дискового пространства, что не позволяет загружать его ядра задачами обработки данных </a:t>
            </a:r>
            <a:r>
              <a:rPr lang="en-US" sz="1814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BM@N </a:t>
            </a:r>
            <a:r>
              <a:rPr lang="ru-RU" sz="1814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более чем на 27%. </a:t>
            </a:r>
            <a:endParaRPr lang="en-US" sz="1814" dirty="0">
              <a:solidFill>
                <a:srgbClr val="0055A0"/>
              </a:solidFill>
              <a:highlight>
                <a:scrgbClr r="0" g="0" b="0">
                  <a:alpha val="0"/>
                </a:scrgbClr>
              </a:highligh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744AFF1-1FC3-499B-8C86-281E1E0F4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209768"/>
              </p:ext>
            </p:extLst>
          </p:nvPr>
        </p:nvGraphicFramePr>
        <p:xfrm>
          <a:off x="510334" y="2265998"/>
          <a:ext cx="8218313" cy="2701231"/>
        </p:xfrm>
        <a:graphic>
          <a:graphicData uri="http://schemas.openxmlformats.org/drawingml/2006/table">
            <a:tbl>
              <a:tblPr firstRow="1" bandRow="1"/>
              <a:tblGrid>
                <a:gridCol w="1813339">
                  <a:extLst>
                    <a:ext uri="{9D8B030D-6E8A-4147-A177-3AD203B41FA5}">
                      <a16:colId xmlns:a16="http://schemas.microsoft.com/office/drawing/2014/main" val="4054121863"/>
                    </a:ext>
                  </a:extLst>
                </a:gridCol>
                <a:gridCol w="1085456">
                  <a:extLst>
                    <a:ext uri="{9D8B030D-6E8A-4147-A177-3AD203B41FA5}">
                      <a16:colId xmlns:a16="http://schemas.microsoft.com/office/drawing/2014/main" val="894277160"/>
                    </a:ext>
                  </a:extLst>
                </a:gridCol>
                <a:gridCol w="1208892">
                  <a:extLst>
                    <a:ext uri="{9D8B030D-6E8A-4147-A177-3AD203B41FA5}">
                      <a16:colId xmlns:a16="http://schemas.microsoft.com/office/drawing/2014/main" val="1333815690"/>
                    </a:ext>
                  </a:extLst>
                </a:gridCol>
                <a:gridCol w="1580508">
                  <a:extLst>
                    <a:ext uri="{9D8B030D-6E8A-4147-A177-3AD203B41FA5}">
                      <a16:colId xmlns:a16="http://schemas.microsoft.com/office/drawing/2014/main" val="4196145228"/>
                    </a:ext>
                  </a:extLst>
                </a:gridCol>
                <a:gridCol w="1501155">
                  <a:extLst>
                    <a:ext uri="{9D8B030D-6E8A-4147-A177-3AD203B41FA5}">
                      <a16:colId xmlns:a16="http://schemas.microsoft.com/office/drawing/2014/main" val="708212551"/>
                    </a:ext>
                  </a:extLst>
                </a:gridCol>
                <a:gridCol w="1028963">
                  <a:extLst>
                    <a:ext uri="{9D8B030D-6E8A-4147-A177-3AD203B41FA5}">
                      <a16:colId xmlns:a16="http://schemas.microsoft.com/office/drawing/2014/main" val="3296952596"/>
                    </a:ext>
                  </a:extLst>
                </a:gridCol>
              </a:tblGrid>
              <a:tr h="702085"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endParaRPr lang="en-US" sz="1600" b="0" i="0" u="none" strike="noStrike" kern="1200" cap="none" dirty="0">
                        <a:ln>
                          <a:noFill/>
                        </a:ln>
                        <a:solidFill>
                          <a:srgbClr val="0055A0"/>
                        </a:solidFill>
                        <a:latin typeface="Segoe UI" panose="020B0502040204020203" pitchFamily="34" charset="0"/>
                        <a:ea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Step 1</a:t>
                      </a:r>
                    </a:p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Data load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Step 2</a:t>
                      </a:r>
                    </a:p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Processing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Step 3</a:t>
                      </a:r>
                    </a:p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Processing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Step 4</a:t>
                      </a:r>
                    </a:p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Data Upload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Total</a:t>
                      </a: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55211299"/>
                  </a:ext>
                </a:extLst>
              </a:tr>
              <a:tr h="331776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Duration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150 s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600 s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1800 s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 s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2560 s</a:t>
                      </a: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1786102511"/>
                  </a:ext>
                </a:extLst>
              </a:tr>
              <a:tr h="331776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CPU load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0 %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100 %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100 %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0 %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2400 s</a:t>
                      </a: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37038183"/>
                  </a:ext>
                </a:extLst>
              </a:tr>
              <a:tr h="332429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Disk Write (GB)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7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23 GB</a:t>
                      </a: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768302760"/>
                  </a:ext>
                </a:extLst>
              </a:tr>
              <a:tr h="331776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Disk Read (GB)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31 GB</a:t>
                      </a: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4006536212"/>
                  </a:ext>
                </a:extLst>
              </a:tr>
              <a:tr h="339613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Network in (GB)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15 GB</a:t>
                      </a: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522530431"/>
                  </a:ext>
                </a:extLst>
              </a:tr>
              <a:tr h="331776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Network out (GB)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0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Segoe UI" panose="020B0502040204020203" pitchFamily="34" charset="0"/>
                          <a:ea typeface="Segoe UI" panose="020B0502040204020203" pitchFamily="34" charset="0"/>
                          <a:cs typeface="Segoe UI" panose="020B0502040204020203" pitchFamily="34" charset="0"/>
                        </a:rPr>
                        <a:t>1 GB</a:t>
                      </a: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3868486689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BA4916-C4FF-48CF-8935-0D1E4102CA4A}"/>
              </a:ext>
            </a:extLst>
          </p:cNvPr>
          <p:cNvSpPr/>
          <p:nvPr/>
        </p:nvSpPr>
        <p:spPr>
          <a:xfrm>
            <a:off x="2684206" y="6216248"/>
            <a:ext cx="6459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333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Распределённая параллельная файловая система </a:t>
            </a:r>
            <a:r>
              <a:rPr lang="ru-RU" sz="1200" dirty="0" err="1">
                <a:solidFill>
                  <a:srgbClr val="3333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Lustre</a:t>
            </a:r>
            <a:r>
              <a:rPr lang="ru-RU" sz="1200" dirty="0">
                <a:solidFill>
                  <a:srgbClr val="3333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для обработки и анализа данных экспериментов физики высоких энергий [</a:t>
            </a:r>
            <a:r>
              <a:rPr lang="ru-RU" sz="1200" u="sng" dirty="0">
                <a:solidFill>
                  <a:srgbClr val="00AFC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PDF</a:t>
            </a:r>
            <a:r>
              <a:rPr lang="ru-RU" sz="1200" dirty="0">
                <a:solidFill>
                  <a:srgbClr val="3333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]</a:t>
            </a:r>
            <a:br>
              <a:rPr lang="ru-RU" sz="1200" dirty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i="1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Беляков Д.В., </a:t>
            </a:r>
            <a:r>
              <a:rPr lang="ru-RU" sz="1200" i="1" u="sng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Кокорев А</a:t>
            </a:r>
            <a:r>
              <a:rPr lang="en-US" sz="1200" i="1" u="sng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1200" i="1" u="sng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А</a:t>
            </a:r>
            <a:r>
              <a:rPr lang="en-US" sz="1200" i="1" u="sng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., </a:t>
            </a:r>
            <a:r>
              <a:rPr lang="ru-RU" sz="1200" i="1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Мошкин А.А., </a:t>
            </a:r>
            <a:r>
              <a:rPr lang="ru-RU" sz="1200" i="1" dirty="0" err="1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Пелеванюк</a:t>
            </a:r>
            <a:r>
              <a:rPr lang="ru-RU" sz="1200" i="1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И.С., </a:t>
            </a:r>
            <a:r>
              <a:rPr lang="ru-RU" sz="1200" i="1" dirty="0" err="1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Подгайный</a:t>
            </a:r>
            <a:r>
              <a:rPr lang="ru-RU" sz="1200" i="1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Д.В. (ОИЯИ)</a:t>
            </a:r>
            <a:endParaRPr lang="ru-RU" sz="1200" dirty="0"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C5634-A3B8-40F4-895C-D511EA679B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171" y="135933"/>
            <a:ext cx="8228763" cy="558294"/>
          </a:xfrm>
        </p:spPr>
        <p:txBody>
          <a:bodyPr>
            <a:spAutoFit/>
          </a:bodyPr>
          <a:lstStyle/>
          <a:p>
            <a:pPr lvl="0"/>
            <a:r>
              <a:rPr lang="ru-RU" sz="3628" dirty="0">
                <a:solidFill>
                  <a:srgbClr val="0055A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Тестирование</a:t>
            </a:r>
            <a:r>
              <a:rPr lang="en-US" sz="3628" dirty="0">
                <a:solidFill>
                  <a:srgbClr val="0055A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28" dirty="0" err="1">
                <a:solidFill>
                  <a:srgbClr val="0055A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Lustre</a:t>
            </a:r>
            <a:endParaRPr lang="en-US" sz="3628" dirty="0">
              <a:solidFill>
                <a:srgbClr val="0055A0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44D225-A9F8-4542-9ACA-011B709C2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79" y="1107286"/>
            <a:ext cx="8294400" cy="3724847"/>
          </a:xfrm>
          <a:prstGeom prst="rect">
            <a:avLst/>
          </a:prstGeom>
        </p:spPr>
      </p:pic>
      <p:sp>
        <p:nvSpPr>
          <p:cNvPr id="7" name="Скругленный прямоугольник 16">
            <a:extLst>
              <a:ext uri="{FF2B5EF4-FFF2-40B4-BE49-F238E27FC236}">
                <a16:creationId xmlns:a16="http://schemas.microsoft.com/office/drawing/2014/main" id="{5274EEEB-3149-44EB-8522-1D9362A93AC6}"/>
              </a:ext>
            </a:extLst>
          </p:cNvPr>
          <p:cNvSpPr/>
          <p:nvPr/>
        </p:nvSpPr>
        <p:spPr>
          <a:xfrm>
            <a:off x="910145" y="3207375"/>
            <a:ext cx="1827588" cy="896114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452"/>
            <a:r>
              <a:rPr lang="en-US" sz="1633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370 jobs</a:t>
            </a:r>
          </a:p>
          <a:p>
            <a:pPr algn="ctr" defTabSz="829452"/>
            <a:r>
              <a:rPr lang="en-US" sz="1633" dirty="0" err="1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Lustre</a:t>
            </a:r>
            <a:r>
              <a:rPr lang="en-US" sz="1633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as local storage</a:t>
            </a:r>
            <a:endParaRPr lang="ru-RU" sz="1633" dirty="0">
              <a:solidFill>
                <a:srgbClr val="0055A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Скругленный прямоугольник 16">
            <a:extLst>
              <a:ext uri="{FF2B5EF4-FFF2-40B4-BE49-F238E27FC236}">
                <a16:creationId xmlns:a16="http://schemas.microsoft.com/office/drawing/2014/main" id="{DB14A796-CCCF-406B-892C-DE4A9800B3CD}"/>
              </a:ext>
            </a:extLst>
          </p:cNvPr>
          <p:cNvSpPr/>
          <p:nvPr/>
        </p:nvSpPr>
        <p:spPr>
          <a:xfrm>
            <a:off x="6919151" y="2464687"/>
            <a:ext cx="1827588" cy="896114"/>
          </a:xfrm>
          <a:prstGeom prst="roundRect">
            <a:avLst/>
          </a:prstGeom>
          <a:noFill/>
          <a:ln w="19050">
            <a:solidFill>
              <a:srgbClr val="00FA9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452"/>
            <a:r>
              <a:rPr lang="en-US" sz="1633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 jobs</a:t>
            </a:r>
          </a:p>
          <a:p>
            <a:pPr algn="ctr" defTabSz="829452"/>
            <a:r>
              <a:rPr lang="en-US" sz="1633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HDD as local storage</a:t>
            </a:r>
            <a:endParaRPr lang="ru-RU" sz="1633" dirty="0">
              <a:solidFill>
                <a:srgbClr val="0055A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Скругленный прямоугольник 16">
            <a:extLst>
              <a:ext uri="{FF2B5EF4-FFF2-40B4-BE49-F238E27FC236}">
                <a16:creationId xmlns:a16="http://schemas.microsoft.com/office/drawing/2014/main" id="{EA0B45AE-2388-4F38-B474-8AE9EA304197}"/>
              </a:ext>
            </a:extLst>
          </p:cNvPr>
          <p:cNvSpPr/>
          <p:nvPr/>
        </p:nvSpPr>
        <p:spPr>
          <a:xfrm>
            <a:off x="6919150" y="1490814"/>
            <a:ext cx="1827588" cy="896114"/>
          </a:xfrm>
          <a:prstGeom prst="roundRect">
            <a:avLst/>
          </a:prstGeom>
          <a:noFill/>
          <a:ln w="1905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452"/>
            <a:r>
              <a:rPr lang="en-US" sz="1633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 jobs</a:t>
            </a:r>
          </a:p>
          <a:p>
            <a:pPr algn="ctr" defTabSz="829452"/>
            <a:r>
              <a:rPr lang="en-US" sz="1633" dirty="0" err="1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Lustre</a:t>
            </a:r>
            <a:r>
              <a:rPr lang="en-US" sz="1633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as local storage</a:t>
            </a:r>
            <a:endParaRPr lang="ru-RU" sz="1633" dirty="0">
              <a:solidFill>
                <a:srgbClr val="0055A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A41383DD-77B9-41C4-B367-3DFB6E558941}"/>
              </a:ext>
            </a:extLst>
          </p:cNvPr>
          <p:cNvCxnSpPr/>
          <p:nvPr/>
        </p:nvCxnSpPr>
        <p:spPr>
          <a:xfrm>
            <a:off x="2737734" y="3655431"/>
            <a:ext cx="109932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E02B27C8-52BB-46D6-B98A-CFB12FB49D64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7241220" y="3360801"/>
            <a:ext cx="591725" cy="383528"/>
          </a:xfrm>
          <a:prstGeom prst="straightConnector1">
            <a:avLst/>
          </a:prstGeom>
          <a:ln w="19050">
            <a:solidFill>
              <a:srgbClr val="00FA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327393FF-0EE7-4064-A7F1-F83962AF927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463619" y="1938871"/>
            <a:ext cx="455530" cy="1120895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6B11850-966E-4BA0-95E5-2937F7D92D10}"/>
              </a:ext>
            </a:extLst>
          </p:cNvPr>
          <p:cNvSpPr txBox="1"/>
          <p:nvPr/>
        </p:nvSpPr>
        <p:spPr>
          <a:xfrm>
            <a:off x="1743635" y="738838"/>
            <a:ext cx="5655835" cy="3350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 defTabSz="829452" hangingPunct="0"/>
            <a:r>
              <a:rPr lang="ru-RU" sz="2177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Как задачи выполняются на </a:t>
            </a:r>
            <a:r>
              <a:rPr lang="en-US" sz="2177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NCX </a:t>
            </a:r>
            <a:r>
              <a:rPr lang="ru-RU" sz="2177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кластере.</a:t>
            </a:r>
            <a:endParaRPr lang="en-US" sz="2177" dirty="0">
              <a:solidFill>
                <a:srgbClr val="0055A0"/>
              </a:solidFill>
              <a:highlight>
                <a:scrgbClr r="0" g="0" b="0">
                  <a:alpha val="0"/>
                </a:scrgbClr>
              </a:highligh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D47C03-CB65-4A09-AEE7-5CA57FD6FDE8}"/>
              </a:ext>
            </a:extLst>
          </p:cNvPr>
          <p:cNvSpPr txBox="1"/>
          <p:nvPr/>
        </p:nvSpPr>
        <p:spPr>
          <a:xfrm>
            <a:off x="1798297" y="4749636"/>
            <a:ext cx="5857365" cy="2512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 defTabSz="829452" hangingPunct="0"/>
            <a:r>
              <a:rPr lang="ru-RU" sz="1633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Значение бенчмарка ядра в условных единицах</a:t>
            </a:r>
            <a:endParaRPr lang="en-US" sz="1633" dirty="0">
              <a:solidFill>
                <a:srgbClr val="0055A0"/>
              </a:solidFill>
              <a:highlight>
                <a:scrgbClr r="0" g="0" b="0">
                  <a:alpha val="0"/>
                </a:scrgbClr>
              </a:highligh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8ABE2B-24A2-4079-AD40-B48861951965}"/>
              </a:ext>
            </a:extLst>
          </p:cNvPr>
          <p:cNvSpPr txBox="1"/>
          <p:nvPr/>
        </p:nvSpPr>
        <p:spPr>
          <a:xfrm rot="16200000">
            <a:off x="-868731" y="2622211"/>
            <a:ext cx="2709446" cy="2512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 defTabSz="829452" hangingPunct="0"/>
            <a:r>
              <a:rPr lang="ru-RU" sz="1633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Время выполнения задачи</a:t>
            </a:r>
            <a:endParaRPr lang="en-US" sz="1633" dirty="0">
              <a:solidFill>
                <a:srgbClr val="0055A0"/>
              </a:solidFill>
              <a:highlight>
                <a:scrgbClr r="0" g="0" b="0">
                  <a:alpha val="0"/>
                </a:scrgbClr>
              </a:highligh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3EDDC9-BFDF-49F6-82AB-D04AF3D61FD9}"/>
              </a:ext>
            </a:extLst>
          </p:cNvPr>
          <p:cNvSpPr txBox="1"/>
          <p:nvPr/>
        </p:nvSpPr>
        <p:spPr>
          <a:xfrm>
            <a:off x="457171" y="5053862"/>
            <a:ext cx="8228763" cy="2791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defTabSz="829452" hangingPunct="0"/>
            <a:r>
              <a:rPr lang="en-US" sz="1814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1. 100 </a:t>
            </a:r>
            <a:r>
              <a:rPr lang="ru-RU" sz="1814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задач работают на </a:t>
            </a:r>
            <a:r>
              <a:rPr lang="en-US" sz="1814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HDD. CPU load ~27 %.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DC4C68-BD25-48B5-B93E-ADEDE94F17BF}"/>
              </a:ext>
            </a:extLst>
          </p:cNvPr>
          <p:cNvSpPr txBox="1"/>
          <p:nvPr/>
        </p:nvSpPr>
        <p:spPr>
          <a:xfrm>
            <a:off x="457171" y="5454512"/>
            <a:ext cx="8228763" cy="2791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defTabSz="829452" hangingPunct="0"/>
            <a:r>
              <a:rPr lang="en-US" sz="1814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1814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370 задач работают на </a:t>
            </a:r>
            <a:r>
              <a:rPr lang="en-US" sz="1814" dirty="0" err="1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Lustre</a:t>
            </a:r>
            <a:r>
              <a:rPr lang="en-US" sz="1814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CPU load 100%. </a:t>
            </a:r>
            <a:r>
              <a:rPr lang="ru-RU" sz="1814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Наблюдается замедление.</a:t>
            </a:r>
            <a:endParaRPr lang="en-US" sz="1814" dirty="0">
              <a:solidFill>
                <a:srgbClr val="0055A0"/>
              </a:solidFill>
              <a:highlight>
                <a:scrgbClr r="0" g="0" b="0">
                  <a:alpha val="0"/>
                </a:scrgbClr>
              </a:highligh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DA9A85-7E27-4969-84F8-B98491864014}"/>
              </a:ext>
            </a:extLst>
          </p:cNvPr>
          <p:cNvSpPr txBox="1"/>
          <p:nvPr/>
        </p:nvSpPr>
        <p:spPr>
          <a:xfrm>
            <a:off x="457171" y="5854178"/>
            <a:ext cx="8228763" cy="55835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defTabSz="829452" hangingPunct="0"/>
            <a:r>
              <a:rPr lang="en-US" sz="1814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3. </a:t>
            </a:r>
            <a:r>
              <a:rPr lang="ru-RU" sz="1814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100 задач работают на </a:t>
            </a:r>
            <a:r>
              <a:rPr lang="en-US" sz="1814" dirty="0" err="1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Lustre</a:t>
            </a:r>
            <a:r>
              <a:rPr lang="en-US" sz="1814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CPU load ~27%. </a:t>
            </a:r>
            <a:r>
              <a:rPr lang="ru-RU" sz="1814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Производительность такая же как на </a:t>
            </a:r>
            <a:r>
              <a:rPr lang="en-US" sz="1814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HDD.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14ABC54-A34C-4095-9338-D0FE9E98737E}"/>
              </a:ext>
            </a:extLst>
          </p:cNvPr>
          <p:cNvSpPr/>
          <p:nvPr/>
        </p:nvSpPr>
        <p:spPr>
          <a:xfrm>
            <a:off x="2684206" y="6216248"/>
            <a:ext cx="6459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333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Распределённая параллельная файловая система </a:t>
            </a:r>
            <a:r>
              <a:rPr lang="ru-RU" sz="1200" dirty="0" err="1">
                <a:solidFill>
                  <a:srgbClr val="3333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Lustre</a:t>
            </a:r>
            <a:r>
              <a:rPr lang="ru-RU" sz="1200" dirty="0">
                <a:solidFill>
                  <a:srgbClr val="3333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для обработки и анализа данных экспериментов физики высоких энергий [</a:t>
            </a:r>
            <a:r>
              <a:rPr lang="ru-RU" sz="1200" u="sng" dirty="0">
                <a:solidFill>
                  <a:srgbClr val="00AFC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4"/>
              </a:rPr>
              <a:t>PDF</a:t>
            </a:r>
            <a:r>
              <a:rPr lang="ru-RU" sz="1200" dirty="0">
                <a:solidFill>
                  <a:srgbClr val="3333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]</a:t>
            </a:r>
            <a:br>
              <a:rPr lang="ru-RU" sz="1200" dirty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i="1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Беляков Д.В., </a:t>
            </a:r>
            <a:r>
              <a:rPr lang="ru-RU" sz="1200" i="1" u="sng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Кокорев А</a:t>
            </a:r>
            <a:r>
              <a:rPr lang="en-US" sz="1200" i="1" u="sng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1200" i="1" u="sng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А</a:t>
            </a:r>
            <a:r>
              <a:rPr lang="en-US" sz="1200" i="1" u="sng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., </a:t>
            </a:r>
            <a:r>
              <a:rPr lang="ru-RU" sz="1200" i="1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Мошкин А.А., </a:t>
            </a:r>
            <a:r>
              <a:rPr lang="ru-RU" sz="1200" i="1" dirty="0" err="1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Пелеванюк</a:t>
            </a:r>
            <a:r>
              <a:rPr lang="ru-RU" sz="1200" i="1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И.С., </a:t>
            </a:r>
            <a:r>
              <a:rPr lang="ru-RU" sz="1200" i="1" dirty="0" err="1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Подгайный</a:t>
            </a:r>
            <a:r>
              <a:rPr lang="ru-RU" sz="1200" i="1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Д.В. (ОИЯИ)</a:t>
            </a:r>
            <a:endParaRPr lang="ru-RU" sz="1200" dirty="0"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46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C5634-A3B8-40F4-895C-D511EA679B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171" y="135933"/>
            <a:ext cx="8228763" cy="558294"/>
          </a:xfrm>
        </p:spPr>
        <p:txBody>
          <a:bodyPr>
            <a:spAutoFit/>
          </a:bodyPr>
          <a:lstStyle/>
          <a:p>
            <a:pPr lvl="0"/>
            <a:r>
              <a:rPr lang="ru-RU" sz="3628" dirty="0">
                <a:solidFill>
                  <a:srgbClr val="0055A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Тестирование</a:t>
            </a:r>
            <a:r>
              <a:rPr lang="en-US" sz="3628" dirty="0">
                <a:solidFill>
                  <a:srgbClr val="0055A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28" dirty="0" err="1">
                <a:solidFill>
                  <a:srgbClr val="0055A0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Lustre</a:t>
            </a:r>
            <a:endParaRPr lang="en-US" sz="3628" dirty="0">
              <a:solidFill>
                <a:srgbClr val="0055A0"/>
              </a:solidFill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8168C6-6A8B-411D-8491-ED4E1837899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457171" y="836291"/>
            <a:ext cx="8228763" cy="335028"/>
          </a:xfrm>
        </p:spPr>
        <p:txBody>
          <a:bodyPr anchor="ctr">
            <a:spAutoFit/>
          </a:bodyPr>
          <a:lstStyle/>
          <a:p>
            <a:pPr lvl="0" algn="ctr"/>
            <a:r>
              <a:rPr lang="ru-RU" sz="2177" dirty="0">
                <a:solidFill>
                  <a:srgbClr val="0055A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Статистический анализ данных</a:t>
            </a:r>
            <a:endParaRPr lang="en-US" sz="2177" dirty="0">
              <a:solidFill>
                <a:srgbClr val="0055A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460D64-F3EC-4220-9B14-6F88E26773E0}"/>
              </a:ext>
            </a:extLst>
          </p:cNvPr>
          <p:cNvSpPr txBox="1"/>
          <p:nvPr/>
        </p:nvSpPr>
        <p:spPr>
          <a:xfrm>
            <a:off x="493746" y="3464705"/>
            <a:ext cx="8228763" cy="195425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just" defTabSz="829452" hangingPunct="0"/>
            <a:r>
              <a:rPr lang="ru-RU" sz="1814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При использовании всех ядер бенчмарк каждого ядра падает с 29.5 до 25 (- 15%). Если говорить о времени выполнения задач, то при использовании </a:t>
            </a:r>
            <a:r>
              <a:rPr lang="en-US" sz="1814" dirty="0" err="1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Lustre</a:t>
            </a:r>
            <a:r>
              <a:rPr lang="en-US" sz="1814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814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мы наблюдаем увеличение времени на 20%. Таким образом мы считаем, что при 370 одновременно работающих задачах, использование </a:t>
            </a:r>
            <a:r>
              <a:rPr lang="en-US" sz="1814" dirty="0" err="1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Lustre</a:t>
            </a:r>
            <a:r>
              <a:rPr lang="en-US" sz="1814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814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замедляет задачи лишь на 5%. И это при том, что суммарный поток данных во время работы задач примерно 3 ГБ/с на запись и 4 ГБ/с на чтение.</a:t>
            </a:r>
            <a:r>
              <a:rPr lang="en-US" sz="1814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744AFF1-1FC3-499B-8C86-281E1E0F47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854064"/>
              </p:ext>
            </p:extLst>
          </p:nvPr>
        </p:nvGraphicFramePr>
        <p:xfrm>
          <a:off x="493746" y="1225268"/>
          <a:ext cx="8166959" cy="1825421"/>
        </p:xfrm>
        <a:graphic>
          <a:graphicData uri="http://schemas.openxmlformats.org/drawingml/2006/table">
            <a:tbl>
              <a:tblPr firstRow="1" bandRow="1"/>
              <a:tblGrid>
                <a:gridCol w="1754736">
                  <a:extLst>
                    <a:ext uri="{9D8B030D-6E8A-4147-A177-3AD203B41FA5}">
                      <a16:colId xmlns:a16="http://schemas.microsoft.com/office/drawing/2014/main" val="4054121863"/>
                    </a:ext>
                  </a:extLst>
                </a:gridCol>
                <a:gridCol w="1918705">
                  <a:extLst>
                    <a:ext uri="{9D8B030D-6E8A-4147-A177-3AD203B41FA5}">
                      <a16:colId xmlns:a16="http://schemas.microsoft.com/office/drawing/2014/main" val="894277160"/>
                    </a:ext>
                  </a:extLst>
                </a:gridCol>
                <a:gridCol w="2224267">
                  <a:extLst>
                    <a:ext uri="{9D8B030D-6E8A-4147-A177-3AD203B41FA5}">
                      <a16:colId xmlns:a16="http://schemas.microsoft.com/office/drawing/2014/main" val="1333815690"/>
                    </a:ext>
                  </a:extLst>
                </a:gridCol>
                <a:gridCol w="2269251">
                  <a:extLst>
                    <a:ext uri="{9D8B030D-6E8A-4147-A177-3AD203B41FA5}">
                      <a16:colId xmlns:a16="http://schemas.microsoft.com/office/drawing/2014/main" val="4196145228"/>
                    </a:ext>
                  </a:extLst>
                </a:gridCol>
              </a:tblGrid>
              <a:tr h="829440">
                <a:tc>
                  <a:txBody>
                    <a:bodyPr/>
                    <a:lstStyle/>
                    <a:p>
                      <a:pPr marL="0" marR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ru-RU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</a:rPr>
                        <a:t>Название теста</a:t>
                      </a:r>
                      <a:b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</a:rPr>
                      </a:b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</a:rPr>
                        <a:t>(</a:t>
                      </a:r>
                      <a:r>
                        <a:rPr lang="en-US" sz="1600" b="0" i="0" u="none" strike="noStrike" kern="1200" cap="none" dirty="0" err="1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</a:rPr>
                        <a:t>cores_storage</a:t>
                      </a: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</a:rPr>
                        <a:t>)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Средняя длительность задачи</a:t>
                      </a:r>
                      <a:endParaRPr lang="en-US" sz="1600" b="0" i="0" u="none" strike="noStrike" kern="1200" cap="none" dirty="0">
                        <a:ln>
                          <a:noFill/>
                        </a:ln>
                        <a:solidFill>
                          <a:srgbClr val="0055A0"/>
                        </a:solidFill>
                        <a:latin typeface="Liberation Sans" pitchFamily="18"/>
                        <a:ea typeface="AR PL SungtiL GB" pitchFamily="2"/>
                        <a:cs typeface="Lohit Devanagari" pitchFamily="2"/>
                      </a:endParaRP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Средняя скорость ядра </a:t>
                      </a: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(</a:t>
                      </a:r>
                      <a:r>
                        <a:rPr lang="ru-RU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относительно</a:t>
                      </a: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 100_hdd)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ru-RU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Скорость кластера </a:t>
                      </a: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(</a:t>
                      </a:r>
                      <a:r>
                        <a:rPr lang="ru-RU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относительно </a:t>
                      </a: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100_hdd)</a:t>
                      </a: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55211299"/>
                  </a:ext>
                </a:extLst>
              </a:tr>
              <a:tr h="331776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100_hdd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1900 s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1.0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1.0</a:t>
                      </a: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1786102511"/>
                  </a:ext>
                </a:extLst>
              </a:tr>
              <a:tr h="331776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100_lustre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1908 s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0.996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0.996</a:t>
                      </a: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37038183"/>
                  </a:ext>
                </a:extLst>
              </a:tr>
              <a:tr h="332429"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370_lustre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2390 s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0.798</a:t>
                      </a:r>
                    </a:p>
                  </a:txBody>
                  <a:tcPr marL="82944" marR="82944" marT="41472" marB="41472"/>
                </a:tc>
                <a:tc>
                  <a:txBody>
                    <a:bodyPr/>
                    <a:lstStyle/>
                    <a:p>
                      <a:pPr marL="0" marR="0" lvl="0" indent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en-US" sz="1600" b="0" i="0" u="none" strike="noStrike" kern="1200" cap="none" dirty="0">
                          <a:ln>
                            <a:noFill/>
                          </a:ln>
                          <a:solidFill>
                            <a:srgbClr val="0055A0"/>
                          </a:solidFill>
                          <a:latin typeface="Liberation Sans" pitchFamily="18"/>
                          <a:ea typeface="AR PL SungtiL GB" pitchFamily="2"/>
                          <a:cs typeface="Lohit Devanagari" pitchFamily="2"/>
                        </a:rPr>
                        <a:t>2.954</a:t>
                      </a:r>
                    </a:p>
                  </a:txBody>
                  <a:tcPr marL="82944" marR="82944" marT="41472" marB="41472"/>
                </a:tc>
                <a:extLst>
                  <a:ext uri="{0D108BD9-81ED-4DB2-BD59-A6C34878D82A}">
                    <a16:rowId xmlns:a16="http://schemas.microsoft.com/office/drawing/2014/main" val="7683027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B6D1DE7-30AF-4207-9C65-319022BD8DF7}"/>
              </a:ext>
            </a:extLst>
          </p:cNvPr>
          <p:cNvSpPr txBox="1"/>
          <p:nvPr/>
        </p:nvSpPr>
        <p:spPr>
          <a:xfrm>
            <a:off x="493746" y="5443024"/>
            <a:ext cx="8228763" cy="6700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spAutoFit/>
          </a:bodyPr>
          <a:lstStyle/>
          <a:p>
            <a:pPr algn="just" defTabSz="829452" hangingPunct="0"/>
            <a:r>
              <a:rPr lang="ru-RU" sz="2177" dirty="0">
                <a:solidFill>
                  <a:srgbClr val="0055A0"/>
                </a:solidFill>
                <a:highlight>
                  <a:scrgbClr r="0" g="0" b="0">
                    <a:alpha val="0"/>
                  </a:scrgbClr>
                </a:highligh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 смотря на накладные расходы, созданная система позволила ускорить процесс выполнения пакета задач в 3 раза!</a:t>
            </a:r>
            <a:endParaRPr lang="en-US" sz="2177" dirty="0">
              <a:solidFill>
                <a:srgbClr val="0055A0"/>
              </a:solidFill>
              <a:highlight>
                <a:scrgbClr r="0" g="0" b="0">
                  <a:alpha val="0"/>
                </a:scrgbClr>
              </a:highlight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93F7E55-B769-4AA8-A6D2-DBC1D4ED718F}"/>
              </a:ext>
            </a:extLst>
          </p:cNvPr>
          <p:cNvSpPr/>
          <p:nvPr/>
        </p:nvSpPr>
        <p:spPr>
          <a:xfrm>
            <a:off x="2684206" y="6216248"/>
            <a:ext cx="6459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3333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Распределённая параллельная файловая система </a:t>
            </a:r>
            <a:r>
              <a:rPr lang="ru-RU" sz="1200" dirty="0" err="1">
                <a:solidFill>
                  <a:srgbClr val="3333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Lustre</a:t>
            </a:r>
            <a:r>
              <a:rPr lang="ru-RU" sz="1200" dirty="0">
                <a:solidFill>
                  <a:srgbClr val="3333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для обработки и анализа данных экспериментов физики высоких энергий [</a:t>
            </a:r>
            <a:r>
              <a:rPr lang="ru-RU" sz="1200" u="sng" dirty="0">
                <a:solidFill>
                  <a:srgbClr val="00AFC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3"/>
              </a:rPr>
              <a:t>PDF</a:t>
            </a:r>
            <a:r>
              <a:rPr lang="ru-RU" sz="1200" dirty="0">
                <a:solidFill>
                  <a:srgbClr val="333333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]</a:t>
            </a:r>
            <a:br>
              <a:rPr lang="ru-RU" sz="1200" dirty="0"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200" i="1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Беляков Д.В., </a:t>
            </a:r>
            <a:r>
              <a:rPr lang="ru-RU" sz="1200" i="1" u="sng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Кокорев А</a:t>
            </a:r>
            <a:r>
              <a:rPr lang="en-US" sz="1200" i="1" u="sng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</a:t>
            </a:r>
            <a:r>
              <a:rPr lang="ru-RU" sz="1200" i="1" u="sng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А</a:t>
            </a:r>
            <a:r>
              <a:rPr lang="en-US" sz="1200" i="1" u="sng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., </a:t>
            </a:r>
            <a:r>
              <a:rPr lang="ru-RU" sz="1200" i="1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Мошкин А.А., </a:t>
            </a:r>
            <a:r>
              <a:rPr lang="ru-RU" sz="1200" i="1" dirty="0" err="1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Пелеванюк</a:t>
            </a:r>
            <a:r>
              <a:rPr lang="ru-RU" sz="1200" i="1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И.С., </a:t>
            </a:r>
            <a:r>
              <a:rPr lang="ru-RU" sz="1200" i="1" dirty="0" err="1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Подгайный</a:t>
            </a:r>
            <a:r>
              <a:rPr lang="ru-RU" sz="1200" i="1" dirty="0">
                <a:solidFill>
                  <a:srgbClr val="333333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Д.В. (ОИЯИ)</a:t>
            </a:r>
            <a:endParaRPr lang="ru-RU" sz="1200" dirty="0">
              <a:latin typeface="Segoe UI Light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625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12046" y="1231083"/>
            <a:ext cx="8226854" cy="5507183"/>
          </a:xfrm>
        </p:spPr>
        <p:txBody>
          <a:bodyPr anchor="t">
            <a:noAutofit/>
          </a:bodyPr>
          <a:lstStyle/>
          <a:p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DIRAC: </a:t>
            </a:r>
            <a:r>
              <a:rPr lang="en-US" sz="2400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Igor Pelevanyk</a:t>
            </a:r>
            <a:b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BM@N: </a:t>
            </a:r>
            <a:r>
              <a:rPr lang="en-US" sz="2400" u="sng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Konstantin Gertsenberger </a:t>
            </a:r>
            <a:b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Responsible for resources:</a:t>
            </a:r>
            <a:b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Tier-1,Tier-2, EOS: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Valery </a:t>
            </a:r>
            <a:r>
              <a:rPr lang="en-US" sz="2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Mitsyn</a:t>
            </a:r>
            <a:b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CTA Tape library: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Vladimir </a:t>
            </a:r>
            <a:r>
              <a:rPr lang="en-US" sz="2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Trofimov</a:t>
            </a:r>
            <a:b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Govorun: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Dmitry Podgainy, Dmitry Belyakov, Aleksandr </a:t>
            </a:r>
            <a:r>
              <a:rPr lang="en-US" sz="2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Kokorev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Maxim </a:t>
            </a:r>
            <a:r>
              <a:rPr lang="en-US" sz="2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Zuev</a:t>
            </a:r>
            <a:b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NICA cluster: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Ivan </a:t>
            </a:r>
            <a:r>
              <a:rPr lang="en-US" sz="2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Slepov</a:t>
            </a:r>
            <a:b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DDC cluster: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Ilia </a:t>
            </a:r>
            <a:r>
              <a:rPr lang="en-US" sz="2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Slepnev</a:t>
            </a:r>
            <a:b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Network: 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Andrey </a:t>
            </a:r>
            <a:r>
              <a:rPr lang="en-US" sz="2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Dolbilov</a:t>
            </a:r>
            <a:b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0"/>
            <a:ext cx="9144000" cy="122261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5400" dirty="0">
                <a:latin typeface="Segoe UI Light" panose="020B0502040204020203" pitchFamily="34" charset="0"/>
              </a:rPr>
              <a:t>List of participants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DB19AF-5667-43E1-8812-1106479F6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69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2107BF-C12A-460F-9912-EBFB9BC27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D09149D-C845-77C4-94D7-C64A626C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72"/>
            <a:ext cx="9141942" cy="1062528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Results from 12</a:t>
            </a:r>
            <a:r>
              <a:rPr lang="en-US" sz="4400" baseline="30000" dirty="0">
                <a:latin typeface="Segoe UI Light" panose="020B0502040204020203" pitchFamily="34" charset="0"/>
                <a:cs typeface="Segoe UI Light" panose="020B0502040204020203" pitchFamily="34" charset="0"/>
              </a:rPr>
              <a:t>th</a:t>
            </a:r>
            <a:r>
              <a:rPr lang="en-US" sz="4400" dirty="0">
                <a:latin typeface="Segoe UI Light" panose="020B0502040204020203" pitchFamily="34" charset="0"/>
                <a:cs typeface="Segoe UI Light" panose="020B0502040204020203" pitchFamily="34" charset="0"/>
              </a:rPr>
              <a:t> B@MN collaboration</a:t>
            </a:r>
            <a:endParaRPr lang="en-US" sz="4400" baseline="30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32331DE-3297-F313-26A9-1E1ECC449E6B}"/>
              </a:ext>
            </a:extLst>
          </p:cNvPr>
          <p:cNvSpPr txBox="1">
            <a:spLocks/>
          </p:cNvSpPr>
          <p:nvPr/>
        </p:nvSpPr>
        <p:spPr>
          <a:xfrm>
            <a:off x="457200" y="1214292"/>
            <a:ext cx="8226854" cy="4950534"/>
          </a:xfrm>
          <a:prstGeom prst="rect">
            <a:avLst/>
          </a:prstGeom>
        </p:spPr>
        <p:txBody>
          <a:bodyPr vert="horz" lIns="45720" rIns="45720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Rather small load during summer:</a:t>
            </a:r>
            <a:endParaRPr lang="en-US" sz="1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MC production try. </a:t>
            </a:r>
            <a:r>
              <a:rPr 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GenToSim</a:t>
            </a:r>
            <a:r>
              <a:rPr 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OK, </a:t>
            </a:r>
            <a:r>
              <a:rPr lang="en-US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SimToDst</a:t>
            </a:r>
            <a:r>
              <a:rPr 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– way too long for DIRAC.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Small MC production on 1</a:t>
            </a:r>
            <a:r>
              <a:rPr lang="en-US" sz="2000" baseline="30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</a:t>
            </a:r>
            <a:r>
              <a:rPr 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August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One full reconstruction of a 1000 raw files from run8</a:t>
            </a:r>
            <a:endParaRPr lang="en-US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 approach to make notes about MC productions.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 will try to save information about each new MC productions. It is interesting to keep parameters of production and properties of its execution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BMN DDC cluster is integrated and shows stable and good performance (+ 1000 cores for productions)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Testing distributed </a:t>
            </a:r>
            <a:r>
              <a:rPr lang="en-US" sz="2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Lustre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on NCX cluster with </a:t>
            </a:r>
            <a:r>
              <a:rPr lang="en-US" sz="24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Govorun</a:t>
            </a:r>
            <a:r>
              <a:rPr lang="en-US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team. </a:t>
            </a:r>
          </a:p>
        </p:txBody>
      </p:sp>
    </p:spTree>
    <p:extLst>
      <p:ext uri="{BB962C8B-B14F-4D97-AF65-F5344CB8AC3E}">
        <p14:creationId xmlns:p14="http://schemas.microsoft.com/office/powerpoint/2010/main" val="1131991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Скругленный прямоугольник 81">
            <a:extLst>
              <a:ext uri="{FF2B5EF4-FFF2-40B4-BE49-F238E27FC236}">
                <a16:creationId xmlns:a16="http://schemas.microsoft.com/office/drawing/2014/main" id="{2D2623D4-7D3C-1E51-56D7-B0295078A73D}"/>
              </a:ext>
            </a:extLst>
          </p:cNvPr>
          <p:cNvSpPr/>
          <p:nvPr/>
        </p:nvSpPr>
        <p:spPr>
          <a:xfrm>
            <a:off x="6267127" y="3171427"/>
            <a:ext cx="2063515" cy="3308045"/>
          </a:xfrm>
          <a:prstGeom prst="roundRect">
            <a:avLst>
              <a:gd name="adj" fmla="val 6656"/>
            </a:avLst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0" y="-154253"/>
            <a:ext cx="9144000" cy="1222611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5400" dirty="0">
                <a:solidFill>
                  <a:srgbClr val="0055A0"/>
                </a:solidFill>
                <a:latin typeface="Segoe UI Light" panose="020B0502040204020203" pitchFamily="34" charset="0"/>
              </a:rPr>
              <a:t>DIRAC in JINR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7FA0BA-2F65-4CED-A032-EF0154D57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FDBEB16-DE29-F01B-ED47-9834A2EEDC38}"/>
              </a:ext>
            </a:extLst>
          </p:cNvPr>
          <p:cNvGrpSpPr/>
          <p:nvPr/>
        </p:nvGrpSpPr>
        <p:grpSpPr>
          <a:xfrm>
            <a:off x="4251912" y="3192423"/>
            <a:ext cx="960581" cy="1273088"/>
            <a:chOff x="4590326" y="9284375"/>
            <a:chExt cx="842975" cy="1094710"/>
          </a:xfrm>
        </p:grpSpPr>
        <p:pic>
          <p:nvPicPr>
            <p:cNvPr id="124" name="Picture 3">
              <a:extLst>
                <a:ext uri="{FF2B5EF4-FFF2-40B4-BE49-F238E27FC236}">
                  <a16:creationId xmlns:a16="http://schemas.microsoft.com/office/drawing/2014/main" id="{A33B3217-5EA1-E4C1-E4F6-7C7537DC1A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" t="10195" r="75605" b="11467"/>
            <a:stretch/>
          </p:blipFill>
          <p:spPr bwMode="auto">
            <a:xfrm>
              <a:off x="4590326" y="9535096"/>
              <a:ext cx="819239" cy="843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5" name="Прямоугольник 124">
              <a:extLst>
                <a:ext uri="{FF2B5EF4-FFF2-40B4-BE49-F238E27FC236}">
                  <a16:creationId xmlns:a16="http://schemas.microsoft.com/office/drawing/2014/main" id="{15C28025-70A6-8874-143E-71ACAC9C5A9A}"/>
                </a:ext>
              </a:extLst>
            </p:cNvPr>
            <p:cNvSpPr/>
            <p:nvPr/>
          </p:nvSpPr>
          <p:spPr>
            <a:xfrm>
              <a:off x="4597989" y="9321909"/>
              <a:ext cx="811577" cy="1057176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47D6F22-DCF7-82FE-F3C4-557CFDCDBB15}"/>
                </a:ext>
              </a:extLst>
            </p:cNvPr>
            <p:cNvSpPr txBox="1"/>
            <p:nvPr/>
          </p:nvSpPr>
          <p:spPr>
            <a:xfrm>
              <a:off x="4602356" y="9284375"/>
              <a:ext cx="830945" cy="3043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>
                  <a:latin typeface="Agency FB" panose="00010606040000040003" pitchFamily="2" charset="0"/>
                  <a:cs typeface="Times New Roman" panose="02020603050405020304" pitchFamily="18" charset="0"/>
                </a:rPr>
                <a:t>Tier-1</a:t>
              </a:r>
              <a:endParaRPr lang="ru-RU" sz="17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30B67B1-3677-6902-B4B4-BC903D7256E5}"/>
              </a:ext>
            </a:extLst>
          </p:cNvPr>
          <p:cNvGrpSpPr/>
          <p:nvPr/>
        </p:nvGrpSpPr>
        <p:grpSpPr>
          <a:xfrm>
            <a:off x="5270639" y="3188317"/>
            <a:ext cx="929208" cy="1277192"/>
            <a:chOff x="5629442" y="9284375"/>
            <a:chExt cx="815443" cy="1098239"/>
          </a:xfrm>
        </p:grpSpPr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5605A3D9-9E9D-3981-5CF9-A63AEA2078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87" t="9644" r="50706" b="11467"/>
            <a:stretch/>
          </p:blipFill>
          <p:spPr bwMode="auto">
            <a:xfrm>
              <a:off x="5629442" y="9535096"/>
              <a:ext cx="815442" cy="847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21" name="Группа 120">
              <a:extLst>
                <a:ext uri="{FF2B5EF4-FFF2-40B4-BE49-F238E27FC236}">
                  <a16:creationId xmlns:a16="http://schemas.microsoft.com/office/drawing/2014/main" id="{3000DA13-F57B-25E6-B1FB-F7E046E41F4E}"/>
                </a:ext>
              </a:extLst>
            </p:cNvPr>
            <p:cNvGrpSpPr/>
            <p:nvPr/>
          </p:nvGrpSpPr>
          <p:grpSpPr>
            <a:xfrm>
              <a:off x="5629914" y="9284375"/>
              <a:ext cx="814971" cy="1098239"/>
              <a:chOff x="4597990" y="9284375"/>
              <a:chExt cx="814971" cy="1098239"/>
            </a:xfrm>
          </p:grpSpPr>
          <p:sp>
            <p:nvSpPr>
              <p:cNvPr id="122" name="Прямоугольник 121">
                <a:extLst>
                  <a:ext uri="{FF2B5EF4-FFF2-40B4-BE49-F238E27FC236}">
                    <a16:creationId xmlns:a16="http://schemas.microsoft.com/office/drawing/2014/main" id="{86DF0784-D8A0-F781-41A0-86A94343976F}"/>
                  </a:ext>
                </a:extLst>
              </p:cNvPr>
              <p:cNvSpPr/>
              <p:nvPr/>
            </p:nvSpPr>
            <p:spPr>
              <a:xfrm>
                <a:off x="4597990" y="9321909"/>
                <a:ext cx="814971" cy="1060705"/>
              </a:xfrm>
              <a:prstGeom prst="rect">
                <a:avLst/>
              </a:prstGeom>
              <a:noFill/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00"/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75D5D861-C8A0-A1B1-B81B-84A2FDD3FB5D}"/>
                  </a:ext>
                </a:extLst>
              </p:cNvPr>
              <p:cNvSpPr txBox="1"/>
              <p:nvPr/>
            </p:nvSpPr>
            <p:spPr>
              <a:xfrm>
                <a:off x="4602356" y="9284375"/>
                <a:ext cx="810605" cy="304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>
                    <a:latin typeface="Agency FB" panose="00010606040000040003" pitchFamily="2" charset="0"/>
                    <a:cs typeface="Times New Roman" panose="02020603050405020304" pitchFamily="18" charset="0"/>
                  </a:rPr>
                  <a:t>Tier-2</a:t>
                </a:r>
                <a:endParaRPr lang="ru-RU" sz="1700" dirty="0"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1386190-0EAA-02F7-CB2E-1079F6E5215A}"/>
              </a:ext>
            </a:extLst>
          </p:cNvPr>
          <p:cNvGrpSpPr/>
          <p:nvPr/>
        </p:nvGrpSpPr>
        <p:grpSpPr>
          <a:xfrm>
            <a:off x="3257042" y="3196401"/>
            <a:ext cx="947243" cy="1275225"/>
            <a:chOff x="7672366" y="9289405"/>
            <a:chExt cx="831270" cy="1096548"/>
          </a:xfrm>
        </p:grpSpPr>
        <p:pic>
          <p:nvPicPr>
            <p:cNvPr id="112" name="Picture 3">
              <a:extLst>
                <a:ext uri="{FF2B5EF4-FFF2-40B4-BE49-F238E27FC236}">
                  <a16:creationId xmlns:a16="http://schemas.microsoft.com/office/drawing/2014/main" id="{2FFA0C92-CF31-EE5C-585D-CAADF97CEB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19" t="10059" r="25572" b="11466"/>
            <a:stretch/>
          </p:blipFill>
          <p:spPr bwMode="auto">
            <a:xfrm>
              <a:off x="7672367" y="9534526"/>
              <a:ext cx="819239" cy="851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3" name="Группа 112">
              <a:extLst>
                <a:ext uri="{FF2B5EF4-FFF2-40B4-BE49-F238E27FC236}">
                  <a16:creationId xmlns:a16="http://schemas.microsoft.com/office/drawing/2014/main" id="{B9B11603-A440-09CF-4BA8-C598634B8F87}"/>
                </a:ext>
              </a:extLst>
            </p:cNvPr>
            <p:cNvGrpSpPr/>
            <p:nvPr/>
          </p:nvGrpSpPr>
          <p:grpSpPr>
            <a:xfrm>
              <a:off x="7672366" y="9289405"/>
              <a:ext cx="831270" cy="1088663"/>
              <a:chOff x="4597989" y="9289405"/>
              <a:chExt cx="831270" cy="1088663"/>
            </a:xfrm>
          </p:grpSpPr>
          <p:sp>
            <p:nvSpPr>
              <p:cNvPr id="114" name="Прямоугольник 113">
                <a:extLst>
                  <a:ext uri="{FF2B5EF4-FFF2-40B4-BE49-F238E27FC236}">
                    <a16:creationId xmlns:a16="http://schemas.microsoft.com/office/drawing/2014/main" id="{7C28D836-84E3-2ED3-51F2-B12B8DCE83F1}"/>
                  </a:ext>
                </a:extLst>
              </p:cNvPr>
              <p:cNvSpPr/>
              <p:nvPr/>
            </p:nvSpPr>
            <p:spPr>
              <a:xfrm>
                <a:off x="4597989" y="9321909"/>
                <a:ext cx="826903" cy="1056159"/>
              </a:xfrm>
              <a:prstGeom prst="rect">
                <a:avLst/>
              </a:prstGeom>
              <a:noFill/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00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CFE98E1-EB22-C5C3-CFCD-A9EDEC5E7315}"/>
                  </a:ext>
                </a:extLst>
              </p:cNvPr>
              <p:cNvSpPr txBox="1"/>
              <p:nvPr/>
            </p:nvSpPr>
            <p:spPr>
              <a:xfrm>
                <a:off x="4602357" y="9289405"/>
                <a:ext cx="826902" cy="304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>
                    <a:latin typeface="Agency FB" panose="00010606040000040003" pitchFamily="2" charset="0"/>
                    <a:cs typeface="Times New Roman" panose="02020603050405020304" pitchFamily="18" charset="0"/>
                  </a:rPr>
                  <a:t>JINR Cloud</a:t>
                </a:r>
                <a:endParaRPr lang="ru-RU" sz="1700" dirty="0"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1789AC6E-D06F-F728-48A3-79805604D532}"/>
              </a:ext>
            </a:extLst>
          </p:cNvPr>
          <p:cNvGrpSpPr/>
          <p:nvPr/>
        </p:nvGrpSpPr>
        <p:grpSpPr>
          <a:xfrm>
            <a:off x="1791564" y="1634099"/>
            <a:ext cx="925714" cy="1272308"/>
            <a:chOff x="2491317" y="2886747"/>
            <a:chExt cx="925714" cy="1272308"/>
          </a:xfrm>
        </p:grpSpPr>
        <p:grpSp>
          <p:nvGrpSpPr>
            <p:cNvPr id="106" name="Группа 105">
              <a:extLst>
                <a:ext uri="{FF2B5EF4-FFF2-40B4-BE49-F238E27FC236}">
                  <a16:creationId xmlns:a16="http://schemas.microsoft.com/office/drawing/2014/main" id="{3CA2471D-D929-A87E-98AF-BBD85881102D}"/>
                </a:ext>
              </a:extLst>
            </p:cNvPr>
            <p:cNvGrpSpPr/>
            <p:nvPr/>
          </p:nvGrpSpPr>
          <p:grpSpPr>
            <a:xfrm>
              <a:off x="2491317" y="2886747"/>
              <a:ext cx="925714" cy="1263139"/>
              <a:chOff x="4588708" y="9295641"/>
              <a:chExt cx="983931" cy="1252379"/>
            </a:xfrm>
          </p:grpSpPr>
          <p:sp>
            <p:nvSpPr>
              <p:cNvPr id="110" name="Прямоугольник 109">
                <a:extLst>
                  <a:ext uri="{FF2B5EF4-FFF2-40B4-BE49-F238E27FC236}">
                    <a16:creationId xmlns:a16="http://schemas.microsoft.com/office/drawing/2014/main" id="{40F05930-695E-CB08-E958-1997F17CCB03}"/>
                  </a:ext>
                </a:extLst>
              </p:cNvPr>
              <p:cNvSpPr/>
              <p:nvPr/>
            </p:nvSpPr>
            <p:spPr>
              <a:xfrm>
                <a:off x="4597989" y="9321908"/>
                <a:ext cx="974650" cy="1226112"/>
              </a:xfrm>
              <a:prstGeom prst="rect">
                <a:avLst/>
              </a:prstGeom>
              <a:noFill/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00"/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D7E6F93B-D9EC-F098-85D5-5A0FA5FEBC95}"/>
                  </a:ext>
                </a:extLst>
              </p:cNvPr>
              <p:cNvSpPr txBox="1"/>
              <p:nvPr/>
            </p:nvSpPr>
            <p:spPr>
              <a:xfrm>
                <a:off x="4588708" y="9295641"/>
                <a:ext cx="975065" cy="30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gency FB" panose="00010606040000040003" pitchFamily="2" charset="0"/>
                    <a:cs typeface="Times New Roman" panose="02020603050405020304" pitchFamily="18" charset="0"/>
                  </a:rPr>
                  <a:t>NICA cluster</a:t>
                </a:r>
                <a:endParaRPr lang="ru-RU" sz="1400" dirty="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44196DDF-F8BC-7FDC-6E21-114BC60869DA}"/>
                </a:ext>
              </a:extLst>
            </p:cNvPr>
            <p:cNvSpPr/>
            <p:nvPr/>
          </p:nvSpPr>
          <p:spPr>
            <a:xfrm>
              <a:off x="2500397" y="3174573"/>
              <a:ext cx="916633" cy="984482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id="{E5CEF6AC-8DB2-8EA6-27B1-3671B4A7308F}"/>
                </a:ext>
              </a:extLst>
            </p:cNvPr>
            <p:cNvSpPr/>
            <p:nvPr/>
          </p:nvSpPr>
          <p:spPr>
            <a:xfrm>
              <a:off x="2509450" y="3211355"/>
              <a:ext cx="887656" cy="9059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pic>
          <p:nvPicPr>
            <p:cNvPr id="109" name="Picture 4" descr="https://bmn.jinr.ru/wp-content/uploads/2019/08/ncx_cluster.jpg">
              <a:extLst>
                <a:ext uri="{FF2B5EF4-FFF2-40B4-BE49-F238E27FC236}">
                  <a16:creationId xmlns:a16="http://schemas.microsoft.com/office/drawing/2014/main" id="{7310A5C1-B110-EE2B-D609-F1F5BFA722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00" b="6330"/>
            <a:stretch/>
          </p:blipFill>
          <p:spPr bwMode="auto">
            <a:xfrm>
              <a:off x="2525056" y="3218873"/>
              <a:ext cx="868928" cy="893496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6941D2D-79AA-DEE1-7BA6-21C4709055ED}"/>
              </a:ext>
            </a:extLst>
          </p:cNvPr>
          <p:cNvGrpSpPr/>
          <p:nvPr/>
        </p:nvGrpSpPr>
        <p:grpSpPr>
          <a:xfrm>
            <a:off x="7316800" y="1132721"/>
            <a:ext cx="934890" cy="706793"/>
            <a:chOff x="-9885141" y="3641430"/>
            <a:chExt cx="820428" cy="60776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7E7E6954-5D4B-7FEB-5C08-D438F3A6D9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9389075" y="3924829"/>
              <a:ext cx="324362" cy="324362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47B1BA3D-9C6B-A29B-1957-941782A74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9885141" y="3641430"/>
              <a:ext cx="485304" cy="485304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157D0D0-BA3C-B5E1-E47A-0B32F0D979DE}"/>
              </a:ext>
            </a:extLst>
          </p:cNvPr>
          <p:cNvGrpSpPr/>
          <p:nvPr/>
        </p:nvGrpSpPr>
        <p:grpSpPr>
          <a:xfrm>
            <a:off x="7224522" y="1875915"/>
            <a:ext cx="1169846" cy="599850"/>
            <a:chOff x="-7718063" y="4995352"/>
            <a:chExt cx="1380937" cy="693821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1AD3ABA3-A400-342A-B0CA-37698C6EE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7718063" y="5048063"/>
              <a:ext cx="552015" cy="637695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EDF5CC07-0E64-97FA-9A6D-781E82E02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247057" y="5315606"/>
              <a:ext cx="373567" cy="373567"/>
            </a:xfrm>
            <a:prstGeom prst="rect">
              <a:avLst/>
            </a:prstGeom>
          </p:spPr>
        </p:pic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3940F0A-F558-D201-7DEE-2F98A764130E}"/>
                </a:ext>
              </a:extLst>
            </p:cNvPr>
            <p:cNvSpPr txBox="1"/>
            <p:nvPr/>
          </p:nvSpPr>
          <p:spPr>
            <a:xfrm>
              <a:off x="-7305846" y="4995352"/>
              <a:ext cx="968720" cy="391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gency FB" panose="00010606040000040003" pitchFamily="2" charset="0"/>
                </a:rPr>
                <a:t>MLIT EOS</a:t>
              </a:r>
              <a:endParaRPr lang="ru-RU" sz="1600" dirty="0"/>
            </a:p>
          </p:txBody>
        </p:sp>
      </p:grp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39F0428C-7631-13A0-0E16-B1746AAC07D4}"/>
              </a:ext>
            </a:extLst>
          </p:cNvPr>
          <p:cNvCxnSpPr>
            <a:cxnSpLocks/>
          </p:cNvCxnSpPr>
          <p:nvPr/>
        </p:nvCxnSpPr>
        <p:spPr>
          <a:xfrm flipH="1" flipV="1">
            <a:off x="2905237" y="1745461"/>
            <a:ext cx="1201856" cy="196415"/>
          </a:xfrm>
          <a:prstGeom prst="straightConnector1">
            <a:avLst/>
          </a:prstGeom>
          <a:ln w="57150">
            <a:solidFill>
              <a:srgbClr val="0055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1879897-22AA-D478-A501-341CD6D2FC4C}"/>
              </a:ext>
            </a:extLst>
          </p:cNvPr>
          <p:cNvCxnSpPr>
            <a:cxnSpLocks/>
          </p:cNvCxnSpPr>
          <p:nvPr/>
        </p:nvCxnSpPr>
        <p:spPr>
          <a:xfrm flipH="1">
            <a:off x="3893193" y="2593410"/>
            <a:ext cx="296561" cy="602991"/>
          </a:xfrm>
          <a:prstGeom prst="straightConnector1">
            <a:avLst/>
          </a:prstGeom>
          <a:ln w="57150">
            <a:solidFill>
              <a:srgbClr val="0055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3E2D2426-1305-A3F8-2C9A-03D71FE7ADDC}"/>
              </a:ext>
            </a:extLst>
          </p:cNvPr>
          <p:cNvCxnSpPr>
            <a:cxnSpLocks/>
            <a:endCxn id="126" idx="0"/>
          </p:cNvCxnSpPr>
          <p:nvPr/>
        </p:nvCxnSpPr>
        <p:spPr>
          <a:xfrm>
            <a:off x="4739056" y="2641973"/>
            <a:ext cx="1" cy="550450"/>
          </a:xfrm>
          <a:prstGeom prst="straightConnector1">
            <a:avLst/>
          </a:prstGeom>
          <a:ln w="57150">
            <a:solidFill>
              <a:srgbClr val="0055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8E01CC30-152C-FCBC-77F1-FD417A0769CE}"/>
              </a:ext>
            </a:extLst>
          </p:cNvPr>
          <p:cNvCxnSpPr>
            <a:cxnSpLocks/>
            <a:endCxn id="123" idx="0"/>
          </p:cNvCxnSpPr>
          <p:nvPr/>
        </p:nvCxnSpPr>
        <p:spPr>
          <a:xfrm>
            <a:off x="5738000" y="2641973"/>
            <a:ext cx="0" cy="546344"/>
          </a:xfrm>
          <a:prstGeom prst="straightConnector1">
            <a:avLst/>
          </a:prstGeom>
          <a:ln w="57150">
            <a:solidFill>
              <a:srgbClr val="0055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BD0AA9C9-F131-B93C-D469-B65A36D3A4F3}"/>
              </a:ext>
            </a:extLst>
          </p:cNvPr>
          <p:cNvCxnSpPr>
            <a:cxnSpLocks/>
          </p:cNvCxnSpPr>
          <p:nvPr/>
        </p:nvCxnSpPr>
        <p:spPr>
          <a:xfrm flipV="1">
            <a:off x="6584143" y="2080223"/>
            <a:ext cx="593606" cy="31521"/>
          </a:xfrm>
          <a:prstGeom prst="straightConnector1">
            <a:avLst/>
          </a:prstGeom>
          <a:ln w="57150">
            <a:solidFill>
              <a:srgbClr val="0055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5E87F015-E152-EE5E-408D-B2F05D5D3DE6}"/>
              </a:ext>
            </a:extLst>
          </p:cNvPr>
          <p:cNvCxnSpPr>
            <a:cxnSpLocks/>
          </p:cNvCxnSpPr>
          <p:nvPr/>
        </p:nvCxnSpPr>
        <p:spPr>
          <a:xfrm>
            <a:off x="6553127" y="2274100"/>
            <a:ext cx="599380" cy="409104"/>
          </a:xfrm>
          <a:prstGeom prst="straightConnector1">
            <a:avLst/>
          </a:prstGeom>
          <a:ln w="57150">
            <a:solidFill>
              <a:srgbClr val="0055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>
            <a:extLst>
              <a:ext uri="{FF2B5EF4-FFF2-40B4-BE49-F238E27FC236}">
                <a16:creationId xmlns:a16="http://schemas.microsoft.com/office/drawing/2014/main" id="{E7808970-667B-3BBD-285C-12A2E406E2AB}"/>
              </a:ext>
            </a:extLst>
          </p:cNvPr>
          <p:cNvCxnSpPr>
            <a:cxnSpLocks/>
          </p:cNvCxnSpPr>
          <p:nvPr/>
        </p:nvCxnSpPr>
        <p:spPr>
          <a:xfrm flipV="1">
            <a:off x="6482647" y="1476057"/>
            <a:ext cx="741875" cy="392033"/>
          </a:xfrm>
          <a:prstGeom prst="straightConnector1">
            <a:avLst/>
          </a:prstGeom>
          <a:ln w="57150">
            <a:solidFill>
              <a:srgbClr val="0055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87BF8B1-D922-A607-37C1-313D4A31FD4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916" y="6028800"/>
            <a:ext cx="1280379" cy="524402"/>
          </a:xfrm>
          <a:prstGeom prst="rect">
            <a:avLst/>
          </a:prstGeom>
        </p:spPr>
      </p:pic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187D57B5-0AD8-E5BB-DE58-9E8A29E157E2}"/>
              </a:ext>
            </a:extLst>
          </p:cNvPr>
          <p:cNvGrpSpPr/>
          <p:nvPr/>
        </p:nvGrpSpPr>
        <p:grpSpPr>
          <a:xfrm>
            <a:off x="7325600" y="4811397"/>
            <a:ext cx="948606" cy="1269436"/>
            <a:chOff x="6913650" y="4496243"/>
            <a:chExt cx="948606" cy="1269436"/>
          </a:xfrm>
        </p:grpSpPr>
        <p:grpSp>
          <p:nvGrpSpPr>
            <p:cNvPr id="91" name="Группа 90">
              <a:extLst>
                <a:ext uri="{FF2B5EF4-FFF2-40B4-BE49-F238E27FC236}">
                  <a16:creationId xmlns:a16="http://schemas.microsoft.com/office/drawing/2014/main" id="{3AB76A88-19B7-4548-B77F-A5CEBD54395A}"/>
                </a:ext>
              </a:extLst>
            </p:cNvPr>
            <p:cNvGrpSpPr/>
            <p:nvPr/>
          </p:nvGrpSpPr>
          <p:grpSpPr>
            <a:xfrm>
              <a:off x="6913997" y="4496243"/>
              <a:ext cx="948259" cy="1262085"/>
              <a:chOff x="4597989" y="9299478"/>
              <a:chExt cx="980372" cy="1248542"/>
            </a:xfrm>
          </p:grpSpPr>
          <p:sp>
            <p:nvSpPr>
              <p:cNvPr id="94" name="Прямоугольник 93">
                <a:extLst>
                  <a:ext uri="{FF2B5EF4-FFF2-40B4-BE49-F238E27FC236}">
                    <a16:creationId xmlns:a16="http://schemas.microsoft.com/office/drawing/2014/main" id="{1F371E71-52A7-D38B-1149-93827564FA91}"/>
                  </a:ext>
                </a:extLst>
              </p:cNvPr>
              <p:cNvSpPr/>
              <p:nvPr/>
            </p:nvSpPr>
            <p:spPr>
              <a:xfrm>
                <a:off x="4597989" y="9321908"/>
                <a:ext cx="974650" cy="12261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00"/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0D63D9E-947A-C52A-1FAD-906DC9D36FF3}"/>
                  </a:ext>
                </a:extLst>
              </p:cNvPr>
              <p:cNvSpPr txBox="1"/>
              <p:nvPr/>
            </p:nvSpPr>
            <p:spPr>
              <a:xfrm>
                <a:off x="4603711" y="9299478"/>
                <a:ext cx="974650" cy="280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>
                    <a:latin typeface="Agency FB" panose="00010606040000040003" pitchFamily="2" charset="0"/>
                    <a:cs typeface="Times New Roman" panose="02020603050405020304" pitchFamily="18" charset="0"/>
                  </a:rPr>
                  <a:t>Polytech</a:t>
                </a:r>
                <a:endParaRPr lang="ru-RU" sz="1700" dirty="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952B5738-222D-83A6-A257-E18317EDD1B1}"/>
                </a:ext>
              </a:extLst>
            </p:cNvPr>
            <p:cNvSpPr/>
            <p:nvPr/>
          </p:nvSpPr>
          <p:spPr>
            <a:xfrm>
              <a:off x="6914350" y="4777039"/>
              <a:ext cx="941960" cy="98864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93" name="Овал 92">
              <a:extLst>
                <a:ext uri="{FF2B5EF4-FFF2-40B4-BE49-F238E27FC236}">
                  <a16:creationId xmlns:a16="http://schemas.microsoft.com/office/drawing/2014/main" id="{FE371110-45C9-056E-9DB6-73460AB3694A}"/>
                </a:ext>
              </a:extLst>
            </p:cNvPr>
            <p:cNvSpPr/>
            <p:nvPr/>
          </p:nvSpPr>
          <p:spPr>
            <a:xfrm>
              <a:off x="6923403" y="4813819"/>
              <a:ext cx="912181" cy="92654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FFACC2CA-6433-6BF7-DDB2-C9C4F0E922C6}"/>
                </a:ext>
              </a:extLst>
            </p:cNvPr>
            <p:cNvSpPr/>
            <p:nvPr/>
          </p:nvSpPr>
          <p:spPr>
            <a:xfrm>
              <a:off x="6913650" y="4808346"/>
              <a:ext cx="930502" cy="945155"/>
            </a:xfrm>
            <a:prstGeom prst="ellipse">
              <a:avLst/>
            </a:prstGeom>
            <a:blipFill>
              <a:blip r:embed="rId9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grpSp>
        <p:nvGrpSpPr>
          <p:cNvPr id="145" name="Группа 144">
            <a:extLst>
              <a:ext uri="{FF2B5EF4-FFF2-40B4-BE49-F238E27FC236}">
                <a16:creationId xmlns:a16="http://schemas.microsoft.com/office/drawing/2014/main" id="{C5AEE372-CDCE-4623-D61D-6795F3C1BAC4}"/>
              </a:ext>
            </a:extLst>
          </p:cNvPr>
          <p:cNvGrpSpPr/>
          <p:nvPr/>
        </p:nvGrpSpPr>
        <p:grpSpPr>
          <a:xfrm>
            <a:off x="6329188" y="4813980"/>
            <a:ext cx="942266" cy="1265620"/>
            <a:chOff x="2627051" y="2893435"/>
            <a:chExt cx="942266" cy="1265620"/>
          </a:xfrm>
        </p:grpSpPr>
        <p:grpSp>
          <p:nvGrpSpPr>
            <p:cNvPr id="84" name="Группа 83">
              <a:extLst>
                <a:ext uri="{FF2B5EF4-FFF2-40B4-BE49-F238E27FC236}">
                  <a16:creationId xmlns:a16="http://schemas.microsoft.com/office/drawing/2014/main" id="{BD16217E-0FA6-29E6-A0E3-26A69AC8AA77}"/>
                </a:ext>
              </a:extLst>
            </p:cNvPr>
            <p:cNvGrpSpPr/>
            <p:nvPr/>
          </p:nvGrpSpPr>
          <p:grpSpPr>
            <a:xfrm>
              <a:off x="2627051" y="2893435"/>
              <a:ext cx="942266" cy="1259502"/>
              <a:chOff x="4597683" y="9299478"/>
              <a:chExt cx="974956" cy="1248542"/>
            </a:xfrm>
          </p:grpSpPr>
          <p:sp>
            <p:nvSpPr>
              <p:cNvPr id="87" name="Прямоугольник 86">
                <a:extLst>
                  <a:ext uri="{FF2B5EF4-FFF2-40B4-BE49-F238E27FC236}">
                    <a16:creationId xmlns:a16="http://schemas.microsoft.com/office/drawing/2014/main" id="{A3D14A14-40FC-C1CA-6473-1821497D0090}"/>
                  </a:ext>
                </a:extLst>
              </p:cNvPr>
              <p:cNvSpPr/>
              <p:nvPr/>
            </p:nvSpPr>
            <p:spPr>
              <a:xfrm>
                <a:off x="4597989" y="9321908"/>
                <a:ext cx="974650" cy="122611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0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001D48C7-D488-AF44-6AF2-3B020A85BDB1}"/>
                  </a:ext>
                </a:extLst>
              </p:cNvPr>
              <p:cNvSpPr txBox="1"/>
              <p:nvPr/>
            </p:nvSpPr>
            <p:spPr>
              <a:xfrm>
                <a:off x="4597683" y="9299478"/>
                <a:ext cx="974650" cy="280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>
                    <a:latin typeface="Agency FB" panose="00010606040000040003" pitchFamily="2" charset="0"/>
                    <a:cs typeface="Times New Roman" panose="02020603050405020304" pitchFamily="18" charset="0"/>
                  </a:rPr>
                  <a:t>MSC</a:t>
                </a:r>
                <a:endParaRPr lang="ru-RU" sz="1700" dirty="0"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44" name="Группа 143">
              <a:extLst>
                <a:ext uri="{FF2B5EF4-FFF2-40B4-BE49-F238E27FC236}">
                  <a16:creationId xmlns:a16="http://schemas.microsoft.com/office/drawing/2014/main" id="{56CD0175-02D7-11DE-7661-5E5BC24895A0}"/>
                </a:ext>
              </a:extLst>
            </p:cNvPr>
            <p:cNvGrpSpPr/>
            <p:nvPr/>
          </p:nvGrpSpPr>
          <p:grpSpPr>
            <a:xfrm>
              <a:off x="2627745" y="3174230"/>
              <a:ext cx="933897" cy="984825"/>
              <a:chOff x="2644244" y="3139651"/>
              <a:chExt cx="1110628" cy="1171193"/>
            </a:xfrm>
          </p:grpSpPr>
          <p:sp>
            <p:nvSpPr>
              <p:cNvPr id="85" name="Прямоугольник 84">
                <a:extLst>
                  <a:ext uri="{FF2B5EF4-FFF2-40B4-BE49-F238E27FC236}">
                    <a16:creationId xmlns:a16="http://schemas.microsoft.com/office/drawing/2014/main" id="{791F7A6A-5DA1-24F4-D1E7-B5E461C4D9A6}"/>
                  </a:ext>
                </a:extLst>
              </p:cNvPr>
              <p:cNvSpPr/>
              <p:nvPr/>
            </p:nvSpPr>
            <p:spPr>
              <a:xfrm>
                <a:off x="2644244" y="3139651"/>
                <a:ext cx="1110628" cy="1171193"/>
              </a:xfrm>
              <a:prstGeom prst="rect">
                <a:avLst/>
              </a:prstGeom>
              <a:solidFill>
                <a:srgbClr val="4F81B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00"/>
              </a:p>
            </p:txBody>
          </p:sp>
          <p:sp>
            <p:nvSpPr>
              <p:cNvPr id="86" name="Овал 85">
                <a:extLst>
                  <a:ext uri="{FF2B5EF4-FFF2-40B4-BE49-F238E27FC236}">
                    <a16:creationId xmlns:a16="http://schemas.microsoft.com/office/drawing/2014/main" id="{E224516E-0C1D-B479-1918-5A098212A41D}"/>
                  </a:ext>
                </a:extLst>
              </p:cNvPr>
              <p:cNvSpPr/>
              <p:nvPr/>
            </p:nvSpPr>
            <p:spPr>
              <a:xfrm>
                <a:off x="2664631" y="3176433"/>
                <a:ext cx="1075517" cy="109763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00"/>
              </a:p>
            </p:txBody>
          </p:sp>
          <p:pic>
            <p:nvPicPr>
              <p:cNvPr id="83" name="Рисунок 82">
                <a:extLst>
                  <a:ext uri="{FF2B5EF4-FFF2-40B4-BE49-F238E27FC236}">
                    <a16:creationId xmlns:a16="http://schemas.microsoft.com/office/drawing/2014/main" id="{AF9F1306-283C-12F1-0EB2-200C01FDE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42263" y="3274985"/>
                <a:ext cx="854518" cy="763922"/>
              </a:xfrm>
              <a:prstGeom prst="rect">
                <a:avLst/>
              </a:prstGeom>
            </p:spPr>
          </p:pic>
        </p:grp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7017BF49-1893-264D-F3D8-988ADDE208E5}"/>
              </a:ext>
            </a:extLst>
          </p:cNvPr>
          <p:cNvGrpSpPr/>
          <p:nvPr/>
        </p:nvGrpSpPr>
        <p:grpSpPr>
          <a:xfrm>
            <a:off x="4144980" y="1844659"/>
            <a:ext cx="2369766" cy="748751"/>
            <a:chOff x="24928292" y="7418529"/>
            <a:chExt cx="2625574" cy="812861"/>
          </a:xfrm>
        </p:grpSpPr>
        <p:sp>
          <p:nvSpPr>
            <p:cNvPr id="80" name="Скругленный прямоугольник 71">
              <a:extLst>
                <a:ext uri="{FF2B5EF4-FFF2-40B4-BE49-F238E27FC236}">
                  <a16:creationId xmlns:a16="http://schemas.microsoft.com/office/drawing/2014/main" id="{67984007-D159-B104-6B16-37DB76E3264C}"/>
                </a:ext>
              </a:extLst>
            </p:cNvPr>
            <p:cNvSpPr/>
            <p:nvPr/>
          </p:nvSpPr>
          <p:spPr>
            <a:xfrm>
              <a:off x="24928292" y="7418529"/>
              <a:ext cx="2625574" cy="812861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/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29E1D46B-1581-24D2-45D7-2968C0E9F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01953" y="7438695"/>
              <a:ext cx="2487203" cy="765356"/>
            </a:xfrm>
            <a:prstGeom prst="rect">
              <a:avLst/>
            </a:prstGeom>
          </p:spPr>
        </p:pic>
      </p:grpSp>
      <p:sp>
        <p:nvSpPr>
          <p:cNvPr id="71" name="Скругленный прямоугольник 77">
            <a:extLst>
              <a:ext uri="{FF2B5EF4-FFF2-40B4-BE49-F238E27FC236}">
                <a16:creationId xmlns:a16="http://schemas.microsoft.com/office/drawing/2014/main" id="{982FEDB2-023E-6817-913C-760B21AB364F}"/>
              </a:ext>
            </a:extLst>
          </p:cNvPr>
          <p:cNvSpPr/>
          <p:nvPr/>
        </p:nvSpPr>
        <p:spPr>
          <a:xfrm>
            <a:off x="3135003" y="1109481"/>
            <a:ext cx="5292090" cy="3458310"/>
          </a:xfrm>
          <a:prstGeom prst="roundRect">
            <a:avLst>
              <a:gd name="adj" fmla="val 6656"/>
            </a:avLst>
          </a:prstGeom>
          <a:noFill/>
          <a:ln w="444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A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E811804-D02D-FEA3-A565-CDFC9FBA13A4}"/>
              </a:ext>
            </a:extLst>
          </p:cNvPr>
          <p:cNvSpPr txBox="1"/>
          <p:nvPr/>
        </p:nvSpPr>
        <p:spPr>
          <a:xfrm>
            <a:off x="2884231" y="1119319"/>
            <a:ext cx="3668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4F81BD"/>
                </a:solidFill>
                <a:latin typeface="Agency FB" panose="00010606040000040003" pitchFamily="2" charset="0"/>
              </a:rPr>
              <a:t>MLIT MICC basic facility</a:t>
            </a:r>
            <a:endParaRPr lang="ru-RU" sz="2800" b="1" dirty="0">
              <a:solidFill>
                <a:srgbClr val="4F81BD"/>
              </a:solidFill>
            </a:endParaRPr>
          </a:p>
        </p:txBody>
      </p:sp>
      <p:grpSp>
        <p:nvGrpSpPr>
          <p:cNvPr id="130" name="Группа 129">
            <a:extLst>
              <a:ext uri="{FF2B5EF4-FFF2-40B4-BE49-F238E27FC236}">
                <a16:creationId xmlns:a16="http://schemas.microsoft.com/office/drawing/2014/main" id="{F7797887-F41C-A527-676E-1C1315409805}"/>
              </a:ext>
            </a:extLst>
          </p:cNvPr>
          <p:cNvGrpSpPr/>
          <p:nvPr/>
        </p:nvGrpSpPr>
        <p:grpSpPr>
          <a:xfrm>
            <a:off x="6329694" y="3188317"/>
            <a:ext cx="1950812" cy="1338989"/>
            <a:chOff x="5911447" y="2800926"/>
            <a:chExt cx="1950812" cy="1338989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7A03045-D4FE-652E-2CD8-B6569B3FB855}"/>
                </a:ext>
              </a:extLst>
            </p:cNvPr>
            <p:cNvGrpSpPr/>
            <p:nvPr/>
          </p:nvGrpSpPr>
          <p:grpSpPr>
            <a:xfrm>
              <a:off x="6897859" y="3082407"/>
              <a:ext cx="886770" cy="1057508"/>
              <a:chOff x="29240632" y="9729817"/>
              <a:chExt cx="982494" cy="1148055"/>
            </a:xfrm>
          </p:grpSpPr>
          <p:pic>
            <p:nvPicPr>
              <p:cNvPr id="77" name="Рисунок 76">
                <a:extLst>
                  <a:ext uri="{FF2B5EF4-FFF2-40B4-BE49-F238E27FC236}">
                    <a16:creationId xmlns:a16="http://schemas.microsoft.com/office/drawing/2014/main" id="{CCC83AF6-56A1-BE3F-C3A9-548281FADB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367886" y="9729817"/>
                <a:ext cx="501777" cy="501776"/>
              </a:xfrm>
              <a:prstGeom prst="rect">
                <a:avLst/>
              </a:prstGeom>
            </p:spPr>
          </p:pic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62D28AE-D233-1B7A-9444-77398C1E3491}"/>
                  </a:ext>
                </a:extLst>
              </p:cNvPr>
              <p:cNvSpPr txBox="1"/>
              <p:nvPr/>
            </p:nvSpPr>
            <p:spPr>
              <a:xfrm>
                <a:off x="29240632" y="10126082"/>
                <a:ext cx="982494" cy="7517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/>
                  <a:t>Lustre</a:t>
                </a:r>
              </a:p>
              <a:p>
                <a:pPr algn="ctr"/>
                <a:r>
                  <a:rPr lang="en-US" sz="1100" dirty="0"/>
                  <a:t>Ultra-fast storage</a:t>
                </a:r>
                <a:endParaRPr lang="ru-RU" sz="1100" dirty="0"/>
              </a:p>
            </p:txBody>
          </p:sp>
          <p:pic>
            <p:nvPicPr>
              <p:cNvPr id="79" name="Рисунок 78">
                <a:extLst>
                  <a:ext uri="{FF2B5EF4-FFF2-40B4-BE49-F238E27FC236}">
                    <a16:creationId xmlns:a16="http://schemas.microsoft.com/office/drawing/2014/main" id="{CB644BBE-30A2-0353-7B82-D7C6C376C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94311" y="9851380"/>
                <a:ext cx="392754" cy="392752"/>
              </a:xfrm>
              <a:prstGeom prst="rect">
                <a:avLst/>
              </a:prstGeom>
            </p:spPr>
          </p:pic>
        </p:grpSp>
        <p:grpSp>
          <p:nvGrpSpPr>
            <p:cNvPr id="129" name="Группа 128">
              <a:extLst>
                <a:ext uri="{FF2B5EF4-FFF2-40B4-BE49-F238E27FC236}">
                  <a16:creationId xmlns:a16="http://schemas.microsoft.com/office/drawing/2014/main" id="{A5EED011-F24D-3D84-EA60-C2FFDDD20A1F}"/>
                </a:ext>
              </a:extLst>
            </p:cNvPr>
            <p:cNvGrpSpPr/>
            <p:nvPr/>
          </p:nvGrpSpPr>
          <p:grpSpPr>
            <a:xfrm>
              <a:off x="5911447" y="2800926"/>
              <a:ext cx="1950812" cy="1277192"/>
              <a:chOff x="5911447" y="2800926"/>
              <a:chExt cx="1950812" cy="1277192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2E045797-58F0-9EE0-546B-5B2EEFDB6595}"/>
                  </a:ext>
                </a:extLst>
              </p:cNvPr>
              <p:cNvGrpSpPr/>
              <p:nvPr/>
            </p:nvGrpSpPr>
            <p:grpSpPr>
              <a:xfrm>
                <a:off x="5916424" y="2800926"/>
                <a:ext cx="1945835" cy="1277192"/>
                <a:chOff x="6645272" y="9284375"/>
                <a:chExt cx="1707601" cy="1098239"/>
              </a:xfrm>
            </p:grpSpPr>
            <p:pic>
              <p:nvPicPr>
                <p:cNvPr id="116" name="Picture 3">
                  <a:extLst>
                    <a:ext uri="{FF2B5EF4-FFF2-40B4-BE49-F238E27FC236}">
                      <a16:creationId xmlns:a16="http://schemas.microsoft.com/office/drawing/2014/main" id="{CD2D878F-FF02-A85A-59CB-C26864415B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5669" t="7796" r="352" b="14163"/>
                <a:stretch/>
              </p:blipFill>
              <p:spPr bwMode="auto">
                <a:xfrm>
                  <a:off x="6645272" y="9535096"/>
                  <a:ext cx="822436" cy="84751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117" name="Группа 116">
                  <a:extLst>
                    <a:ext uri="{FF2B5EF4-FFF2-40B4-BE49-F238E27FC236}">
                      <a16:creationId xmlns:a16="http://schemas.microsoft.com/office/drawing/2014/main" id="{36ADF736-4CB7-1F8F-A02A-0552D03E7D52}"/>
                    </a:ext>
                  </a:extLst>
                </p:cNvPr>
                <p:cNvGrpSpPr/>
                <p:nvPr/>
              </p:nvGrpSpPr>
              <p:grpSpPr>
                <a:xfrm>
                  <a:off x="6645608" y="9284375"/>
                  <a:ext cx="1707265" cy="1098239"/>
                  <a:chOff x="4597989" y="9284375"/>
                  <a:chExt cx="1707265" cy="1098239"/>
                </a:xfrm>
              </p:grpSpPr>
              <p:sp>
                <p:nvSpPr>
                  <p:cNvPr id="118" name="Прямоугольник 117">
                    <a:extLst>
                      <a:ext uri="{FF2B5EF4-FFF2-40B4-BE49-F238E27FC236}">
                        <a16:creationId xmlns:a16="http://schemas.microsoft.com/office/drawing/2014/main" id="{4F2CC2DB-8C9C-AAAE-81DD-1C936479E868}"/>
                      </a:ext>
                    </a:extLst>
                  </p:cNvPr>
                  <p:cNvSpPr/>
                  <p:nvPr/>
                </p:nvSpPr>
                <p:spPr>
                  <a:xfrm>
                    <a:off x="4597989" y="9321909"/>
                    <a:ext cx="1707265" cy="1060705"/>
                  </a:xfrm>
                  <a:prstGeom prst="rect">
                    <a:avLst/>
                  </a:prstGeom>
                  <a:noFill/>
                  <a:ln>
                    <a:solidFill>
                      <a:srgbClr val="4F81BD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sz="1700"/>
                  </a:p>
                </p:txBody>
              </p:sp>
              <p:sp>
                <p:nvSpPr>
                  <p:cNvPr id="119" name="TextBox 118">
                    <a:extLst>
                      <a:ext uri="{FF2B5EF4-FFF2-40B4-BE49-F238E27FC236}">
                        <a16:creationId xmlns:a16="http://schemas.microsoft.com/office/drawing/2014/main" id="{A3F4C41E-C1DE-67FD-8559-3969AF4B979E}"/>
                      </a:ext>
                    </a:extLst>
                  </p:cNvPr>
                  <p:cNvSpPr txBox="1"/>
                  <p:nvPr/>
                </p:nvSpPr>
                <p:spPr>
                  <a:xfrm>
                    <a:off x="5099571" y="9284375"/>
                    <a:ext cx="974650" cy="2803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700" dirty="0">
                        <a:latin typeface="Agency FB" panose="00010606040000040003" pitchFamily="2" charset="0"/>
                        <a:cs typeface="Times New Roman" panose="02020603050405020304" pitchFamily="18" charset="0"/>
                      </a:rPr>
                      <a:t>Govorun</a:t>
                    </a:r>
                    <a:endParaRPr lang="ru-RU" sz="1700" dirty="0">
                      <a:cs typeface="Times New Roman" panose="02020603050405020304" pitchFamily="18" charset="0"/>
                    </a:endParaRPr>
                  </a:p>
                </p:txBody>
              </p:sp>
            </p:grpSp>
          </p:grpSp>
          <p:cxnSp>
            <p:nvCxnSpPr>
              <p:cNvPr id="73" name="Прямая соединительная линия 72">
                <a:extLst>
                  <a:ext uri="{FF2B5EF4-FFF2-40B4-BE49-F238E27FC236}">
                    <a16:creationId xmlns:a16="http://schemas.microsoft.com/office/drawing/2014/main" id="{4E2E6942-B6EF-810A-558C-03E5C4B8AC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1447" y="3087650"/>
                <a:ext cx="1950812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B62520D-C237-74A8-21AF-1D51610568FC}"/>
              </a:ext>
            </a:extLst>
          </p:cNvPr>
          <p:cNvGrpSpPr/>
          <p:nvPr/>
        </p:nvGrpSpPr>
        <p:grpSpPr>
          <a:xfrm>
            <a:off x="7211003" y="2586504"/>
            <a:ext cx="1119639" cy="584923"/>
            <a:chOff x="7545742" y="2290823"/>
            <a:chExt cx="1119639" cy="584923"/>
          </a:xfrm>
        </p:grpSpPr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DA9E5DFF-0401-A438-265C-330B21893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91682" y="2498531"/>
              <a:ext cx="369615" cy="377215"/>
            </a:xfrm>
            <a:prstGeom prst="rect">
              <a:avLst/>
            </a:prstGeom>
          </p:spPr>
        </p:pic>
        <p:grpSp>
          <p:nvGrpSpPr>
            <p:cNvPr id="138" name="Группа 137">
              <a:extLst>
                <a:ext uri="{FF2B5EF4-FFF2-40B4-BE49-F238E27FC236}">
                  <a16:creationId xmlns:a16="http://schemas.microsoft.com/office/drawing/2014/main" id="{141EDE2D-7094-300C-59FF-95CE7F7BAF38}"/>
                </a:ext>
              </a:extLst>
            </p:cNvPr>
            <p:cNvGrpSpPr/>
            <p:nvPr/>
          </p:nvGrpSpPr>
          <p:grpSpPr>
            <a:xfrm>
              <a:off x="7545742" y="2290823"/>
              <a:ext cx="1119639" cy="531170"/>
              <a:chOff x="7545742" y="2290823"/>
              <a:chExt cx="1119639" cy="531170"/>
            </a:xfrm>
          </p:grpSpPr>
          <p:pic>
            <p:nvPicPr>
              <p:cNvPr id="135" name="Рисунок 134">
                <a:extLst>
                  <a:ext uri="{FF2B5EF4-FFF2-40B4-BE49-F238E27FC236}">
                    <a16:creationId xmlns:a16="http://schemas.microsoft.com/office/drawing/2014/main" id="{3EE52D0B-EB70-89C7-429C-9FBAFD1876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/>
              <a:srcRect r="68166"/>
              <a:stretch/>
            </p:blipFill>
            <p:spPr>
              <a:xfrm>
                <a:off x="7545742" y="2346292"/>
                <a:ext cx="481667" cy="475701"/>
              </a:xfrm>
              <a:prstGeom prst="rect">
                <a:avLst/>
              </a:prstGeom>
            </p:spPr>
          </p:pic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6B294DA-BBFD-9852-1C7C-1CC7E4C54599}"/>
                  </a:ext>
                </a:extLst>
              </p:cNvPr>
              <p:cNvSpPr txBox="1"/>
              <p:nvPr/>
            </p:nvSpPr>
            <p:spPr>
              <a:xfrm>
                <a:off x="7844740" y="2290823"/>
                <a:ext cx="8206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Agency FB" panose="00010606040000040003" pitchFamily="2" charset="0"/>
                  </a:rPr>
                  <a:t>MLIT CTA</a:t>
                </a:r>
                <a:endParaRPr lang="ru-RU" sz="1600" dirty="0"/>
              </a:p>
            </p:txBody>
          </p:sp>
        </p:grpSp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DB44C646-7FB1-BCBC-E8C1-F5D06478DC76}"/>
              </a:ext>
            </a:extLst>
          </p:cNvPr>
          <p:cNvGrpSpPr/>
          <p:nvPr/>
        </p:nvGrpSpPr>
        <p:grpSpPr>
          <a:xfrm>
            <a:off x="796808" y="1637442"/>
            <a:ext cx="925714" cy="1263139"/>
            <a:chOff x="1496352" y="2886747"/>
            <a:chExt cx="925714" cy="1263139"/>
          </a:xfrm>
        </p:grpSpPr>
        <p:grpSp>
          <p:nvGrpSpPr>
            <p:cNvPr id="151" name="Группа 150">
              <a:extLst>
                <a:ext uri="{FF2B5EF4-FFF2-40B4-BE49-F238E27FC236}">
                  <a16:creationId xmlns:a16="http://schemas.microsoft.com/office/drawing/2014/main" id="{BD2B2EC9-D6CB-2110-4780-240547F38D7F}"/>
                </a:ext>
              </a:extLst>
            </p:cNvPr>
            <p:cNvGrpSpPr/>
            <p:nvPr/>
          </p:nvGrpSpPr>
          <p:grpSpPr>
            <a:xfrm>
              <a:off x="1496352" y="2886747"/>
              <a:ext cx="925714" cy="1263139"/>
              <a:chOff x="4588708" y="9295641"/>
              <a:chExt cx="983931" cy="1252379"/>
            </a:xfrm>
          </p:grpSpPr>
          <p:sp>
            <p:nvSpPr>
              <p:cNvPr id="152" name="Прямоугольник 151">
                <a:extLst>
                  <a:ext uri="{FF2B5EF4-FFF2-40B4-BE49-F238E27FC236}">
                    <a16:creationId xmlns:a16="http://schemas.microsoft.com/office/drawing/2014/main" id="{084DBC4D-E907-9807-A716-BE9C057185AE}"/>
                  </a:ext>
                </a:extLst>
              </p:cNvPr>
              <p:cNvSpPr/>
              <p:nvPr/>
            </p:nvSpPr>
            <p:spPr>
              <a:xfrm>
                <a:off x="4597989" y="9321908"/>
                <a:ext cx="974650" cy="1226112"/>
              </a:xfrm>
              <a:prstGeom prst="rect">
                <a:avLst/>
              </a:prstGeom>
              <a:noFill/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00"/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3CD243C-D827-A33B-864B-C8E936EAABA3}"/>
                  </a:ext>
                </a:extLst>
              </p:cNvPr>
              <p:cNvSpPr txBox="1"/>
              <p:nvPr/>
            </p:nvSpPr>
            <p:spPr>
              <a:xfrm>
                <a:off x="4588708" y="9295641"/>
                <a:ext cx="975065" cy="30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gency FB" panose="00010606040000040003" pitchFamily="2" charset="0"/>
                    <a:cs typeface="Times New Roman" panose="02020603050405020304" pitchFamily="18" charset="0"/>
                  </a:rPr>
                  <a:t>DDC cluster</a:t>
                </a:r>
                <a:endParaRPr lang="ru-RU" sz="1400" dirty="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4" name="Прямоугольник 153">
              <a:extLst>
                <a:ext uri="{FF2B5EF4-FFF2-40B4-BE49-F238E27FC236}">
                  <a16:creationId xmlns:a16="http://schemas.microsoft.com/office/drawing/2014/main" id="{B56B7419-E76B-2690-ED7C-86D7C9C1EE5D}"/>
                </a:ext>
              </a:extLst>
            </p:cNvPr>
            <p:cNvSpPr/>
            <p:nvPr/>
          </p:nvSpPr>
          <p:spPr>
            <a:xfrm>
              <a:off x="1505432" y="3174573"/>
              <a:ext cx="916633" cy="975312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155" name="Овал 154">
              <a:extLst>
                <a:ext uri="{FF2B5EF4-FFF2-40B4-BE49-F238E27FC236}">
                  <a16:creationId xmlns:a16="http://schemas.microsoft.com/office/drawing/2014/main" id="{C2551EF6-428C-8B8D-10C3-962AA5CCD00E}"/>
                </a:ext>
              </a:extLst>
            </p:cNvPr>
            <p:cNvSpPr/>
            <p:nvPr/>
          </p:nvSpPr>
          <p:spPr>
            <a:xfrm>
              <a:off x="1514485" y="3211355"/>
              <a:ext cx="887656" cy="90590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DBCCEB4A-A624-1CD8-FAEC-B457F74EB023}"/>
                </a:ext>
              </a:extLst>
            </p:cNvPr>
            <p:cNvSpPr txBox="1"/>
            <p:nvPr/>
          </p:nvSpPr>
          <p:spPr>
            <a:xfrm>
              <a:off x="1499683" y="3265456"/>
              <a:ext cx="91737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Agency FB" panose="00010606040000040003" pitchFamily="2" charset="0"/>
                  <a:cs typeface="Times New Roman" panose="02020603050405020304" pitchFamily="18" charset="0"/>
                </a:rPr>
                <a:t>DAQ computing</a:t>
              </a:r>
            </a:p>
            <a:p>
              <a:pPr algn="ctr"/>
              <a:r>
                <a:rPr lang="en-US" sz="1400" dirty="0">
                  <a:latin typeface="Agency FB" panose="00010606040000040003" pitchFamily="2" charset="0"/>
                  <a:cs typeface="Times New Roman" panose="02020603050405020304" pitchFamily="18" charset="0"/>
                </a:rPr>
                <a:t>farm</a:t>
              </a:r>
              <a:endParaRPr lang="ru-RU" sz="14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159" name="Скругленный прямоугольник 77">
            <a:extLst>
              <a:ext uri="{FF2B5EF4-FFF2-40B4-BE49-F238E27FC236}">
                <a16:creationId xmlns:a16="http://schemas.microsoft.com/office/drawing/2014/main" id="{811B19B4-96DD-7788-B728-F1A51EA61B03}"/>
              </a:ext>
            </a:extLst>
          </p:cNvPr>
          <p:cNvSpPr/>
          <p:nvPr/>
        </p:nvSpPr>
        <p:spPr>
          <a:xfrm>
            <a:off x="721367" y="1120507"/>
            <a:ext cx="2078571" cy="1847798"/>
          </a:xfrm>
          <a:prstGeom prst="roundRect">
            <a:avLst>
              <a:gd name="adj" fmla="val 6656"/>
            </a:avLst>
          </a:prstGeom>
          <a:noFill/>
          <a:ln w="444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A0"/>
              </a:solidFill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11630459-1AA6-1A41-527D-47081E24A9B9}"/>
              </a:ext>
            </a:extLst>
          </p:cNvPr>
          <p:cNvSpPr txBox="1"/>
          <p:nvPr/>
        </p:nvSpPr>
        <p:spPr>
          <a:xfrm>
            <a:off x="773265" y="1138967"/>
            <a:ext cx="197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F81BD"/>
                </a:solidFill>
                <a:latin typeface="Agency FB" panose="00010606040000040003" pitchFamily="2" charset="0"/>
              </a:rPr>
              <a:t>LHEP resources</a:t>
            </a:r>
            <a:endParaRPr lang="ru-RU" sz="2400" b="1" dirty="0">
              <a:solidFill>
                <a:srgbClr val="4F81BD"/>
              </a:solidFill>
            </a:endParaRPr>
          </a:p>
        </p:txBody>
      </p:sp>
      <p:grpSp>
        <p:nvGrpSpPr>
          <p:cNvPr id="176" name="Группа 175">
            <a:extLst>
              <a:ext uri="{FF2B5EF4-FFF2-40B4-BE49-F238E27FC236}">
                <a16:creationId xmlns:a16="http://schemas.microsoft.com/office/drawing/2014/main" id="{8B9566B4-8441-207B-64B2-84C92450EE64}"/>
              </a:ext>
            </a:extLst>
          </p:cNvPr>
          <p:cNvGrpSpPr/>
          <p:nvPr/>
        </p:nvGrpSpPr>
        <p:grpSpPr>
          <a:xfrm>
            <a:off x="1791564" y="3741571"/>
            <a:ext cx="933426" cy="1260019"/>
            <a:chOff x="2361326" y="2899037"/>
            <a:chExt cx="933426" cy="1260019"/>
          </a:xfrm>
        </p:grpSpPr>
        <p:grpSp>
          <p:nvGrpSpPr>
            <p:cNvPr id="171" name="Группа 170">
              <a:extLst>
                <a:ext uri="{FF2B5EF4-FFF2-40B4-BE49-F238E27FC236}">
                  <a16:creationId xmlns:a16="http://schemas.microsoft.com/office/drawing/2014/main" id="{3E76273A-BCB3-522A-474E-7427E726C915}"/>
                </a:ext>
              </a:extLst>
            </p:cNvPr>
            <p:cNvGrpSpPr/>
            <p:nvPr/>
          </p:nvGrpSpPr>
          <p:grpSpPr>
            <a:xfrm>
              <a:off x="2361326" y="2899037"/>
              <a:ext cx="933426" cy="1260019"/>
              <a:chOff x="4597989" y="9303549"/>
              <a:chExt cx="974650" cy="1244471"/>
            </a:xfrm>
          </p:grpSpPr>
          <p:sp>
            <p:nvSpPr>
              <p:cNvPr id="174" name="Прямоугольник 173">
                <a:extLst>
                  <a:ext uri="{FF2B5EF4-FFF2-40B4-BE49-F238E27FC236}">
                    <a16:creationId xmlns:a16="http://schemas.microsoft.com/office/drawing/2014/main" id="{15E622B2-6389-3092-77F7-CEFD545FFA22}"/>
                  </a:ext>
                </a:extLst>
              </p:cNvPr>
              <p:cNvSpPr/>
              <p:nvPr/>
            </p:nvSpPr>
            <p:spPr>
              <a:xfrm>
                <a:off x="4597989" y="9321908"/>
                <a:ext cx="974650" cy="1226112"/>
              </a:xfrm>
              <a:prstGeom prst="rect">
                <a:avLst/>
              </a:prstGeom>
              <a:noFill/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700"/>
              </a:p>
            </p:txBody>
          </p:sp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4D470CB3-B888-AA0C-54AB-5A849D30E229}"/>
                  </a:ext>
                </a:extLst>
              </p:cNvPr>
              <p:cNvSpPr txBox="1"/>
              <p:nvPr/>
            </p:nvSpPr>
            <p:spPr>
              <a:xfrm>
                <a:off x="4935331" y="9303549"/>
                <a:ext cx="628440" cy="349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700" dirty="0">
                    <a:latin typeface="Agency FB" panose="00010606040000040003" pitchFamily="2" charset="0"/>
                    <a:cs typeface="Times New Roman" panose="02020603050405020304" pitchFamily="18" charset="0"/>
                  </a:rPr>
                  <a:t>MEPHI</a:t>
                </a:r>
                <a:endParaRPr lang="ru-RU" sz="1700" dirty="0"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2" name="Прямоугольник 171">
              <a:extLst>
                <a:ext uri="{FF2B5EF4-FFF2-40B4-BE49-F238E27FC236}">
                  <a16:creationId xmlns:a16="http://schemas.microsoft.com/office/drawing/2014/main" id="{2959997F-540B-80CE-6EFD-067C4E8BE9FF}"/>
                </a:ext>
              </a:extLst>
            </p:cNvPr>
            <p:cNvSpPr/>
            <p:nvPr/>
          </p:nvSpPr>
          <p:spPr>
            <a:xfrm>
              <a:off x="2361675" y="3175096"/>
              <a:ext cx="933077" cy="98396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id="{81988F2C-6522-385E-6D2C-821F5D7B4E8A}"/>
                </a:ext>
              </a:extLst>
            </p:cNvPr>
            <p:cNvSpPr/>
            <p:nvPr/>
          </p:nvSpPr>
          <p:spPr>
            <a:xfrm>
              <a:off x="2370728" y="3211876"/>
              <a:ext cx="903580" cy="9221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2D180433-F3AE-C995-12BE-A45AF873DDC2}"/>
                </a:ext>
              </a:extLst>
            </p:cNvPr>
            <p:cNvSpPr/>
            <p:nvPr/>
          </p:nvSpPr>
          <p:spPr>
            <a:xfrm>
              <a:off x="2400258" y="3256927"/>
              <a:ext cx="857262" cy="857262"/>
            </a:xfrm>
            <a:prstGeom prst="ellipse">
              <a:avLst/>
            </a:prstGeom>
            <a:blipFill>
              <a:blip r:embed="rId1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87" name="Прямая со стрелкой 186">
            <a:extLst>
              <a:ext uri="{FF2B5EF4-FFF2-40B4-BE49-F238E27FC236}">
                <a16:creationId xmlns:a16="http://schemas.microsoft.com/office/drawing/2014/main" id="{A995771B-6B6C-ED4E-D8A8-08A865BDEF1E}"/>
              </a:ext>
            </a:extLst>
          </p:cNvPr>
          <p:cNvCxnSpPr>
            <a:cxnSpLocks/>
          </p:cNvCxnSpPr>
          <p:nvPr/>
        </p:nvCxnSpPr>
        <p:spPr>
          <a:xfrm>
            <a:off x="6456340" y="2644443"/>
            <a:ext cx="335418" cy="500224"/>
          </a:xfrm>
          <a:prstGeom prst="straightConnector1">
            <a:avLst/>
          </a:prstGeom>
          <a:ln w="57150">
            <a:solidFill>
              <a:srgbClr val="0055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3" name="Группа 192">
            <a:extLst>
              <a:ext uri="{FF2B5EF4-FFF2-40B4-BE49-F238E27FC236}">
                <a16:creationId xmlns:a16="http://schemas.microsoft.com/office/drawing/2014/main" id="{935F13CB-5551-3D03-89DD-2E70F13F85BC}"/>
              </a:ext>
            </a:extLst>
          </p:cNvPr>
          <p:cNvGrpSpPr/>
          <p:nvPr/>
        </p:nvGrpSpPr>
        <p:grpSpPr>
          <a:xfrm>
            <a:off x="1791564" y="5084267"/>
            <a:ext cx="933426" cy="1260019"/>
            <a:chOff x="4597989" y="9303549"/>
            <a:chExt cx="974650" cy="1244471"/>
          </a:xfrm>
        </p:grpSpPr>
        <p:sp>
          <p:nvSpPr>
            <p:cNvPr id="197" name="Прямоугольник 196">
              <a:extLst>
                <a:ext uri="{FF2B5EF4-FFF2-40B4-BE49-F238E27FC236}">
                  <a16:creationId xmlns:a16="http://schemas.microsoft.com/office/drawing/2014/main" id="{2E0F5306-81CD-E79B-67F0-E2DE2312E107}"/>
                </a:ext>
              </a:extLst>
            </p:cNvPr>
            <p:cNvSpPr/>
            <p:nvPr/>
          </p:nvSpPr>
          <p:spPr>
            <a:xfrm>
              <a:off x="4597989" y="9321908"/>
              <a:ext cx="974650" cy="1226112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9A59BB3-882B-DC53-9AA7-6F537DF68E02}"/>
                </a:ext>
              </a:extLst>
            </p:cNvPr>
            <p:cNvSpPr txBox="1"/>
            <p:nvPr/>
          </p:nvSpPr>
          <p:spPr>
            <a:xfrm>
              <a:off x="5035366" y="9303549"/>
              <a:ext cx="528405" cy="349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>
                  <a:latin typeface="Agency FB" panose="00010606040000040003" pitchFamily="2" charset="0"/>
                  <a:cs typeface="Times New Roman" panose="02020603050405020304" pitchFamily="18" charset="0"/>
                </a:rPr>
                <a:t>IMDT</a:t>
              </a:r>
              <a:endParaRPr lang="ru-RU" sz="17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194" name="Прямоугольник 193">
            <a:extLst>
              <a:ext uri="{FF2B5EF4-FFF2-40B4-BE49-F238E27FC236}">
                <a16:creationId xmlns:a16="http://schemas.microsoft.com/office/drawing/2014/main" id="{DE57E383-A78D-3AE9-ECA7-C2B3B4898B5F}"/>
              </a:ext>
            </a:extLst>
          </p:cNvPr>
          <p:cNvSpPr/>
          <p:nvPr/>
        </p:nvSpPr>
        <p:spPr>
          <a:xfrm>
            <a:off x="1791913" y="5360326"/>
            <a:ext cx="933077" cy="9839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/>
          </a:p>
        </p:txBody>
      </p:sp>
      <p:pic>
        <p:nvPicPr>
          <p:cNvPr id="200" name="Рисунок 199">
            <a:extLst>
              <a:ext uri="{FF2B5EF4-FFF2-40B4-BE49-F238E27FC236}">
                <a16:creationId xmlns:a16="http://schemas.microsoft.com/office/drawing/2014/main" id="{B0EA6D90-38CF-79E3-4308-670413AEAD3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99959" y="5417677"/>
            <a:ext cx="905593" cy="905593"/>
          </a:xfrm>
          <a:prstGeom prst="rect">
            <a:avLst/>
          </a:prstGeom>
        </p:spPr>
      </p:pic>
      <p:pic>
        <p:nvPicPr>
          <p:cNvPr id="204" name="Рисунок 203">
            <a:extLst>
              <a:ext uri="{FF2B5EF4-FFF2-40B4-BE49-F238E27FC236}">
                <a16:creationId xmlns:a16="http://schemas.microsoft.com/office/drawing/2014/main" id="{A7E42FEA-35ED-9336-2997-30B7BB50DC8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21742" y="5123824"/>
            <a:ext cx="445463" cy="222732"/>
          </a:xfrm>
          <a:prstGeom prst="rect">
            <a:avLst/>
          </a:prstGeom>
        </p:spPr>
      </p:pic>
      <p:cxnSp>
        <p:nvCxnSpPr>
          <p:cNvPr id="205" name="Прямая со стрелкой 204">
            <a:extLst>
              <a:ext uri="{FF2B5EF4-FFF2-40B4-BE49-F238E27FC236}">
                <a16:creationId xmlns:a16="http://schemas.microsoft.com/office/drawing/2014/main" id="{B1F1B872-25E9-885F-B6A2-3101D8BA1F90}"/>
              </a:ext>
            </a:extLst>
          </p:cNvPr>
          <p:cNvCxnSpPr>
            <a:cxnSpLocks/>
          </p:cNvCxnSpPr>
          <p:nvPr/>
        </p:nvCxnSpPr>
        <p:spPr>
          <a:xfrm flipH="1">
            <a:off x="2871664" y="2401883"/>
            <a:ext cx="1235429" cy="834190"/>
          </a:xfrm>
          <a:prstGeom prst="straightConnector1">
            <a:avLst/>
          </a:prstGeom>
          <a:ln w="57150">
            <a:solidFill>
              <a:srgbClr val="0055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Скругленный прямоугольник 77">
            <a:extLst>
              <a:ext uri="{FF2B5EF4-FFF2-40B4-BE49-F238E27FC236}">
                <a16:creationId xmlns:a16="http://schemas.microsoft.com/office/drawing/2014/main" id="{D89B4645-03E0-8586-DC08-CC2F51117EFB}"/>
              </a:ext>
            </a:extLst>
          </p:cNvPr>
          <p:cNvSpPr/>
          <p:nvPr/>
        </p:nvSpPr>
        <p:spPr>
          <a:xfrm>
            <a:off x="721367" y="3151328"/>
            <a:ext cx="2078571" cy="3308044"/>
          </a:xfrm>
          <a:prstGeom prst="roundRect">
            <a:avLst>
              <a:gd name="adj" fmla="val 6656"/>
            </a:avLst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A0"/>
              </a:solidFill>
            </a:endParaRP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9D5782F-7520-F7D2-17EB-C9CA48B5CB75}"/>
              </a:ext>
            </a:extLst>
          </p:cNvPr>
          <p:cNvSpPr txBox="1"/>
          <p:nvPr/>
        </p:nvSpPr>
        <p:spPr>
          <a:xfrm>
            <a:off x="768838" y="3120108"/>
            <a:ext cx="1976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F81BD"/>
                </a:solidFill>
                <a:latin typeface="Agency FB" panose="00010606040000040003" pitchFamily="2" charset="0"/>
              </a:rPr>
              <a:t>Other/Collaboration resources</a:t>
            </a:r>
            <a:endParaRPr lang="ru-RU" b="1" dirty="0">
              <a:solidFill>
                <a:srgbClr val="4F81BD"/>
              </a:solidFill>
            </a:endParaRPr>
          </a:p>
        </p:txBody>
      </p: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C2A1807B-0BE4-429C-E3D3-39E2F5435F1D}"/>
              </a:ext>
            </a:extLst>
          </p:cNvPr>
          <p:cNvGrpSpPr/>
          <p:nvPr/>
        </p:nvGrpSpPr>
        <p:grpSpPr>
          <a:xfrm>
            <a:off x="773694" y="3722387"/>
            <a:ext cx="938583" cy="1279203"/>
            <a:chOff x="1319151" y="3409816"/>
            <a:chExt cx="938583" cy="1279203"/>
          </a:xfrm>
        </p:grpSpPr>
        <p:sp>
          <p:nvSpPr>
            <p:cNvPr id="104" name="Прямоугольник 103">
              <a:extLst>
                <a:ext uri="{FF2B5EF4-FFF2-40B4-BE49-F238E27FC236}">
                  <a16:creationId xmlns:a16="http://schemas.microsoft.com/office/drawing/2014/main" id="{F02555C8-0543-8CEB-6093-C07D55313523}"/>
                </a:ext>
              </a:extLst>
            </p:cNvPr>
            <p:cNvSpPr/>
            <p:nvPr/>
          </p:nvSpPr>
          <p:spPr>
            <a:xfrm>
              <a:off x="1319151" y="3441983"/>
              <a:ext cx="931641" cy="1247036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A711FB4-5B06-F30C-39C6-F7F67C7B7CDF}"/>
                </a:ext>
              </a:extLst>
            </p:cNvPr>
            <p:cNvSpPr txBox="1"/>
            <p:nvPr/>
          </p:nvSpPr>
          <p:spPr>
            <a:xfrm>
              <a:off x="1657350" y="3409816"/>
              <a:ext cx="6003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Agency FB" panose="00010606040000040003" pitchFamily="2" charset="0"/>
                  <a:cs typeface="Times New Roman" panose="02020603050405020304" pitchFamily="18" charset="0"/>
                </a:rPr>
                <a:t>UNAM</a:t>
              </a:r>
              <a:endParaRPr lang="ru-RU" sz="1600" dirty="0">
                <a:cs typeface="Times New Roman" panose="02020603050405020304" pitchFamily="18" charset="0"/>
              </a:endParaRPr>
            </a:p>
          </p:txBody>
        </p:sp>
        <p:sp>
          <p:nvSpPr>
            <p:cNvPr id="102" name="Прямоугольник 101">
              <a:extLst>
                <a:ext uri="{FF2B5EF4-FFF2-40B4-BE49-F238E27FC236}">
                  <a16:creationId xmlns:a16="http://schemas.microsoft.com/office/drawing/2014/main" id="{F7936CCE-4140-4E60-1726-7FB51CA1B376}"/>
                </a:ext>
              </a:extLst>
            </p:cNvPr>
            <p:cNvSpPr/>
            <p:nvPr/>
          </p:nvSpPr>
          <p:spPr>
            <a:xfrm>
              <a:off x="1321098" y="3701305"/>
              <a:ext cx="936636" cy="987714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pic>
          <p:nvPicPr>
            <p:cNvPr id="202" name="Рисунок 201">
              <a:extLst>
                <a:ext uri="{FF2B5EF4-FFF2-40B4-BE49-F238E27FC236}">
                  <a16:creationId xmlns:a16="http://schemas.microsoft.com/office/drawing/2014/main" id="{487DFEE7-3A14-D7BB-4022-493824874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363691" y="3475317"/>
              <a:ext cx="354261" cy="202776"/>
            </a:xfrm>
            <a:prstGeom prst="rect">
              <a:avLst/>
            </a:prstGeom>
          </p:spPr>
        </p:pic>
        <p:sp>
          <p:nvSpPr>
            <p:cNvPr id="209" name="Овал 208">
              <a:extLst>
                <a:ext uri="{FF2B5EF4-FFF2-40B4-BE49-F238E27FC236}">
                  <a16:creationId xmlns:a16="http://schemas.microsoft.com/office/drawing/2014/main" id="{C023A476-05D9-B5F1-34AE-6560FC2EE8E0}"/>
                </a:ext>
              </a:extLst>
            </p:cNvPr>
            <p:cNvSpPr/>
            <p:nvPr/>
          </p:nvSpPr>
          <p:spPr>
            <a:xfrm>
              <a:off x="1331707" y="3741839"/>
              <a:ext cx="903580" cy="92215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pic>
          <p:nvPicPr>
            <p:cNvPr id="211" name="Рисунок 210">
              <a:extLst>
                <a:ext uri="{FF2B5EF4-FFF2-40B4-BE49-F238E27FC236}">
                  <a16:creationId xmlns:a16="http://schemas.microsoft.com/office/drawing/2014/main" id="{48EFE6F5-B405-61B0-C064-E98C62B2BB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l="31619" t="214" r="30821" b="22201"/>
            <a:stretch/>
          </p:blipFill>
          <p:spPr>
            <a:xfrm>
              <a:off x="1438611" y="3783928"/>
              <a:ext cx="715140" cy="830935"/>
            </a:xfrm>
            <a:prstGeom prst="rect">
              <a:avLst/>
            </a:prstGeom>
          </p:spPr>
        </p:pic>
      </p:grpSp>
      <p:grpSp>
        <p:nvGrpSpPr>
          <p:cNvPr id="251" name="Группа 250">
            <a:extLst>
              <a:ext uri="{FF2B5EF4-FFF2-40B4-BE49-F238E27FC236}">
                <a16:creationId xmlns:a16="http://schemas.microsoft.com/office/drawing/2014/main" id="{B716AB13-DD42-191E-792F-0E1BED09DC91}"/>
              </a:ext>
            </a:extLst>
          </p:cNvPr>
          <p:cNvGrpSpPr/>
          <p:nvPr/>
        </p:nvGrpSpPr>
        <p:grpSpPr>
          <a:xfrm>
            <a:off x="3196337" y="5438654"/>
            <a:ext cx="1205433" cy="353943"/>
            <a:chOff x="3727153" y="4759480"/>
            <a:chExt cx="1205433" cy="353943"/>
          </a:xfrm>
        </p:grpSpPr>
        <p:sp>
          <p:nvSpPr>
            <p:cNvPr id="222" name="Прямоугольник 221">
              <a:extLst>
                <a:ext uri="{FF2B5EF4-FFF2-40B4-BE49-F238E27FC236}">
                  <a16:creationId xmlns:a16="http://schemas.microsoft.com/office/drawing/2014/main" id="{7721779D-AFE6-67AE-0D39-156798188164}"/>
                </a:ext>
              </a:extLst>
            </p:cNvPr>
            <p:cNvSpPr/>
            <p:nvPr/>
          </p:nvSpPr>
          <p:spPr>
            <a:xfrm>
              <a:off x="3727153" y="4809479"/>
              <a:ext cx="1205433" cy="252411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1E7641B2-6F77-7B0D-CD2E-22624BBB415A}"/>
                </a:ext>
              </a:extLst>
            </p:cNvPr>
            <p:cNvSpPr txBox="1"/>
            <p:nvPr/>
          </p:nvSpPr>
          <p:spPr>
            <a:xfrm>
              <a:off x="4189710" y="4759480"/>
              <a:ext cx="74287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>
                  <a:latin typeface="Agency FB" panose="00010606040000040003" pitchFamily="2" charset="0"/>
                  <a:cs typeface="Times New Roman" panose="02020603050405020304" pitchFamily="18" charset="0"/>
                </a:rPr>
                <a:t>IPANAS</a:t>
              </a:r>
              <a:endParaRPr lang="ru-RU" sz="1700" dirty="0">
                <a:cs typeface="Times New Roman" panose="02020603050405020304" pitchFamily="18" charset="0"/>
              </a:endParaRPr>
            </a:p>
          </p:txBody>
        </p:sp>
        <p:pic>
          <p:nvPicPr>
            <p:cNvPr id="224" name="Рисунок 223">
              <a:extLst>
                <a:ext uri="{FF2B5EF4-FFF2-40B4-BE49-F238E27FC236}">
                  <a16:creationId xmlns:a16="http://schemas.microsoft.com/office/drawing/2014/main" id="{C9CCC2D2-8B42-C6BB-2355-976085CA39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9043" y="4840287"/>
              <a:ext cx="379705" cy="189853"/>
            </a:xfrm>
            <a:prstGeom prst="rect">
              <a:avLst/>
            </a:prstGeom>
          </p:spPr>
        </p:pic>
      </p:grpSp>
      <p:grpSp>
        <p:nvGrpSpPr>
          <p:cNvPr id="252" name="Группа 251">
            <a:extLst>
              <a:ext uri="{FF2B5EF4-FFF2-40B4-BE49-F238E27FC236}">
                <a16:creationId xmlns:a16="http://schemas.microsoft.com/office/drawing/2014/main" id="{22EB2708-9903-8599-1772-117F63605144}"/>
              </a:ext>
            </a:extLst>
          </p:cNvPr>
          <p:cNvGrpSpPr/>
          <p:nvPr/>
        </p:nvGrpSpPr>
        <p:grpSpPr>
          <a:xfrm>
            <a:off x="3197952" y="5761534"/>
            <a:ext cx="1205433" cy="353943"/>
            <a:chOff x="3724734" y="5162857"/>
            <a:chExt cx="1205433" cy="353943"/>
          </a:xfrm>
        </p:grpSpPr>
        <p:sp>
          <p:nvSpPr>
            <p:cNvPr id="227" name="Прямоугольник 226">
              <a:extLst>
                <a:ext uri="{FF2B5EF4-FFF2-40B4-BE49-F238E27FC236}">
                  <a16:creationId xmlns:a16="http://schemas.microsoft.com/office/drawing/2014/main" id="{B0CE25B6-A9FF-F839-ED06-8ECDC73832DB}"/>
                </a:ext>
              </a:extLst>
            </p:cNvPr>
            <p:cNvSpPr/>
            <p:nvPr/>
          </p:nvSpPr>
          <p:spPr>
            <a:xfrm>
              <a:off x="3724734" y="5212856"/>
              <a:ext cx="1205433" cy="252411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B4B9AA2E-DD8B-03FD-B11B-614684F46784}"/>
                </a:ext>
              </a:extLst>
            </p:cNvPr>
            <p:cNvSpPr txBox="1"/>
            <p:nvPr/>
          </p:nvSpPr>
          <p:spPr>
            <a:xfrm>
              <a:off x="4187291" y="5162857"/>
              <a:ext cx="74287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>
                  <a:latin typeface="Agency FB" panose="00010606040000040003" pitchFamily="2" charset="0"/>
                  <a:cs typeface="Times New Roman" panose="02020603050405020304" pitchFamily="18" charset="0"/>
                </a:rPr>
                <a:t>INP</a:t>
              </a:r>
              <a:endParaRPr lang="ru-RU" sz="1700" dirty="0">
                <a:cs typeface="Times New Roman" panose="02020603050405020304" pitchFamily="18" charset="0"/>
              </a:endParaRPr>
            </a:p>
          </p:txBody>
        </p:sp>
        <p:pic>
          <p:nvPicPr>
            <p:cNvPr id="230" name="Рисунок 229">
              <a:extLst>
                <a:ext uri="{FF2B5EF4-FFF2-40B4-BE49-F238E27FC236}">
                  <a16:creationId xmlns:a16="http://schemas.microsoft.com/office/drawing/2014/main" id="{A7BDF1DC-5E6E-1A9E-19BC-486775B38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398" y="5235429"/>
              <a:ext cx="421580" cy="209967"/>
            </a:xfrm>
            <a:prstGeom prst="rect">
              <a:avLst/>
            </a:prstGeom>
          </p:spPr>
        </p:pic>
      </p:grpSp>
      <p:grpSp>
        <p:nvGrpSpPr>
          <p:cNvPr id="253" name="Группа 252">
            <a:extLst>
              <a:ext uri="{FF2B5EF4-FFF2-40B4-BE49-F238E27FC236}">
                <a16:creationId xmlns:a16="http://schemas.microsoft.com/office/drawing/2014/main" id="{8F99BCB6-2820-5025-593C-CD348308EAF6}"/>
              </a:ext>
            </a:extLst>
          </p:cNvPr>
          <p:cNvGrpSpPr/>
          <p:nvPr/>
        </p:nvGrpSpPr>
        <p:grpSpPr>
          <a:xfrm>
            <a:off x="3201181" y="6084413"/>
            <a:ext cx="1205433" cy="353943"/>
            <a:chOff x="3725943" y="5566233"/>
            <a:chExt cx="1205433" cy="353943"/>
          </a:xfrm>
        </p:grpSpPr>
        <p:pic>
          <p:nvPicPr>
            <p:cNvPr id="218" name="Рисунок 217">
              <a:extLst>
                <a:ext uri="{FF2B5EF4-FFF2-40B4-BE49-F238E27FC236}">
                  <a16:creationId xmlns:a16="http://schemas.microsoft.com/office/drawing/2014/main" id="{CB93BCDE-A2C3-9632-E4B3-DBB9DD18F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883" y="5640608"/>
              <a:ext cx="351353" cy="210812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233" name="Прямоугольник 232">
              <a:extLst>
                <a:ext uri="{FF2B5EF4-FFF2-40B4-BE49-F238E27FC236}">
                  <a16:creationId xmlns:a16="http://schemas.microsoft.com/office/drawing/2014/main" id="{F18C0D09-6BFF-057C-2B7C-9C298F6F29D4}"/>
                </a:ext>
              </a:extLst>
            </p:cNvPr>
            <p:cNvSpPr/>
            <p:nvPr/>
          </p:nvSpPr>
          <p:spPr>
            <a:xfrm>
              <a:off x="3725943" y="5616232"/>
              <a:ext cx="1205433" cy="252411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0244C3A3-9FE4-9B7A-55C2-38924B0A28D1}"/>
                </a:ext>
              </a:extLst>
            </p:cNvPr>
            <p:cNvSpPr txBox="1"/>
            <p:nvPr/>
          </p:nvSpPr>
          <p:spPr>
            <a:xfrm>
              <a:off x="4188500" y="5566233"/>
              <a:ext cx="74287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>
                  <a:latin typeface="Agency FB" panose="00010606040000040003" pitchFamily="2" charset="0"/>
                  <a:cs typeface="Times New Roman" panose="02020603050405020304" pitchFamily="18" charset="0"/>
                </a:rPr>
                <a:t>INRNE</a:t>
              </a:r>
              <a:endParaRPr lang="ru-RU" sz="17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254" name="Группа 253">
            <a:extLst>
              <a:ext uri="{FF2B5EF4-FFF2-40B4-BE49-F238E27FC236}">
                <a16:creationId xmlns:a16="http://schemas.microsoft.com/office/drawing/2014/main" id="{947F25B5-8C45-0044-20D2-E9FEDA60E03A}"/>
              </a:ext>
            </a:extLst>
          </p:cNvPr>
          <p:cNvGrpSpPr/>
          <p:nvPr/>
        </p:nvGrpSpPr>
        <p:grpSpPr>
          <a:xfrm>
            <a:off x="4516237" y="6084413"/>
            <a:ext cx="1205433" cy="353943"/>
            <a:chOff x="3723525" y="5969609"/>
            <a:chExt cx="1205433" cy="353943"/>
          </a:xfrm>
        </p:grpSpPr>
        <p:pic>
          <p:nvPicPr>
            <p:cNvPr id="220" name="Рисунок 219">
              <a:extLst>
                <a:ext uri="{FF2B5EF4-FFF2-40B4-BE49-F238E27FC236}">
                  <a16:creationId xmlns:a16="http://schemas.microsoft.com/office/drawing/2014/main" id="{36A2FFF5-FB43-2D7D-D654-B7E50D008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6017" y="6035323"/>
              <a:ext cx="441960" cy="220980"/>
            </a:xfrm>
            <a:prstGeom prst="rect">
              <a:avLst/>
            </a:prstGeom>
          </p:spPr>
        </p:pic>
        <p:sp>
          <p:nvSpPr>
            <p:cNvPr id="241" name="Прямоугольник 240">
              <a:extLst>
                <a:ext uri="{FF2B5EF4-FFF2-40B4-BE49-F238E27FC236}">
                  <a16:creationId xmlns:a16="http://schemas.microsoft.com/office/drawing/2014/main" id="{B1FA7D1E-1634-DFD4-4A0F-1A3755892816}"/>
                </a:ext>
              </a:extLst>
            </p:cNvPr>
            <p:cNvSpPr/>
            <p:nvPr/>
          </p:nvSpPr>
          <p:spPr>
            <a:xfrm>
              <a:off x="3723525" y="6019608"/>
              <a:ext cx="1205433" cy="252411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CABFE232-A383-D70E-4B1D-9FB1F175DE33}"/>
                </a:ext>
              </a:extLst>
            </p:cNvPr>
            <p:cNvSpPr txBox="1"/>
            <p:nvPr/>
          </p:nvSpPr>
          <p:spPr>
            <a:xfrm>
              <a:off x="4186082" y="5969609"/>
              <a:ext cx="74287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>
                  <a:latin typeface="Agency FB" panose="00010606040000040003" pitchFamily="2" charset="0"/>
                  <a:cs typeface="Times New Roman" panose="02020603050405020304" pitchFamily="18" charset="0"/>
                </a:rPr>
                <a:t>INP</a:t>
              </a:r>
              <a:endParaRPr lang="ru-RU" sz="17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250" name="Группа 249">
            <a:extLst>
              <a:ext uri="{FF2B5EF4-FFF2-40B4-BE49-F238E27FC236}">
                <a16:creationId xmlns:a16="http://schemas.microsoft.com/office/drawing/2014/main" id="{EAEE202A-E449-A07C-F33C-29546171DE8E}"/>
              </a:ext>
            </a:extLst>
          </p:cNvPr>
          <p:cNvGrpSpPr/>
          <p:nvPr/>
        </p:nvGrpSpPr>
        <p:grpSpPr>
          <a:xfrm>
            <a:off x="3199567" y="5115774"/>
            <a:ext cx="1205433" cy="353943"/>
            <a:chOff x="3727160" y="4384681"/>
            <a:chExt cx="1205433" cy="353943"/>
          </a:xfrm>
        </p:grpSpPr>
        <p:pic>
          <p:nvPicPr>
            <p:cNvPr id="219" name="Рисунок 218">
              <a:extLst>
                <a:ext uri="{FF2B5EF4-FFF2-40B4-BE49-F238E27FC236}">
                  <a16:creationId xmlns:a16="http://schemas.microsoft.com/office/drawing/2014/main" id="{E6317C74-9C13-7277-D01F-28BA46B50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4794" y="4446713"/>
              <a:ext cx="326208" cy="217472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247" name="Прямоугольник 246">
              <a:extLst>
                <a:ext uri="{FF2B5EF4-FFF2-40B4-BE49-F238E27FC236}">
                  <a16:creationId xmlns:a16="http://schemas.microsoft.com/office/drawing/2014/main" id="{AC99300E-E237-EF40-1B3C-36D3A59962F1}"/>
                </a:ext>
              </a:extLst>
            </p:cNvPr>
            <p:cNvSpPr/>
            <p:nvPr/>
          </p:nvSpPr>
          <p:spPr>
            <a:xfrm>
              <a:off x="3727160" y="4434593"/>
              <a:ext cx="1205433" cy="252411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C4AD2008-6517-C430-FA96-24A01C49B6AE}"/>
                </a:ext>
              </a:extLst>
            </p:cNvPr>
            <p:cNvSpPr txBox="1"/>
            <p:nvPr/>
          </p:nvSpPr>
          <p:spPr>
            <a:xfrm>
              <a:off x="4184873" y="4384681"/>
              <a:ext cx="74287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>
                  <a:latin typeface="Agency FB" panose="00010606040000040003" pitchFamily="2" charset="0"/>
                  <a:cs typeface="Times New Roman" panose="02020603050405020304" pitchFamily="18" charset="0"/>
                </a:rPr>
                <a:t>NOSU</a:t>
              </a:r>
              <a:endParaRPr lang="ru-RU" sz="17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263" name="Группа 262">
            <a:extLst>
              <a:ext uri="{FF2B5EF4-FFF2-40B4-BE49-F238E27FC236}">
                <a16:creationId xmlns:a16="http://schemas.microsoft.com/office/drawing/2014/main" id="{157C18A3-537C-9D8D-4663-50F9B2D0D39B}"/>
              </a:ext>
            </a:extLst>
          </p:cNvPr>
          <p:cNvGrpSpPr/>
          <p:nvPr/>
        </p:nvGrpSpPr>
        <p:grpSpPr>
          <a:xfrm>
            <a:off x="4517974" y="4783760"/>
            <a:ext cx="1205433" cy="353943"/>
            <a:chOff x="5065167" y="4356103"/>
            <a:chExt cx="1205433" cy="353943"/>
          </a:xfrm>
        </p:grpSpPr>
        <p:pic>
          <p:nvPicPr>
            <p:cNvPr id="256" name="Рисунок 255">
              <a:extLst>
                <a:ext uri="{FF2B5EF4-FFF2-40B4-BE49-F238E27FC236}">
                  <a16:creationId xmlns:a16="http://schemas.microsoft.com/office/drawing/2014/main" id="{4BA0EF95-66EC-E07C-6FC5-34FE755BE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093989" y="4432351"/>
              <a:ext cx="371764" cy="185882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261" name="Прямоугольник 260">
              <a:extLst>
                <a:ext uri="{FF2B5EF4-FFF2-40B4-BE49-F238E27FC236}">
                  <a16:creationId xmlns:a16="http://schemas.microsoft.com/office/drawing/2014/main" id="{CEC753AD-DCAD-4E9A-7F8A-9855CDE67FEA}"/>
                </a:ext>
              </a:extLst>
            </p:cNvPr>
            <p:cNvSpPr/>
            <p:nvPr/>
          </p:nvSpPr>
          <p:spPr>
            <a:xfrm>
              <a:off x="5065167" y="4406102"/>
              <a:ext cx="1205433" cy="252411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0C3416B8-9AAA-0694-F82D-E495257C54BB}"/>
                </a:ext>
              </a:extLst>
            </p:cNvPr>
            <p:cNvSpPr txBox="1"/>
            <p:nvPr/>
          </p:nvSpPr>
          <p:spPr>
            <a:xfrm>
              <a:off x="5527724" y="4356103"/>
              <a:ext cx="74287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>
                  <a:latin typeface="Agency FB" panose="00010606040000040003" pitchFamily="2" charset="0"/>
                  <a:cs typeface="Times New Roman" panose="02020603050405020304" pitchFamily="18" charset="0"/>
                </a:rPr>
                <a:t>INP</a:t>
              </a:r>
              <a:endParaRPr lang="ru-RU" sz="17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272" name="Группа 271">
            <a:extLst>
              <a:ext uri="{FF2B5EF4-FFF2-40B4-BE49-F238E27FC236}">
                <a16:creationId xmlns:a16="http://schemas.microsoft.com/office/drawing/2014/main" id="{103F16D2-E9F3-6D49-DB61-7D40B378758E}"/>
              </a:ext>
            </a:extLst>
          </p:cNvPr>
          <p:cNvGrpSpPr/>
          <p:nvPr/>
        </p:nvGrpSpPr>
        <p:grpSpPr>
          <a:xfrm>
            <a:off x="4519710" y="5116676"/>
            <a:ext cx="1205433" cy="353943"/>
            <a:chOff x="5065167" y="4689019"/>
            <a:chExt cx="1205433" cy="353943"/>
          </a:xfrm>
        </p:grpSpPr>
        <p:pic>
          <p:nvPicPr>
            <p:cNvPr id="258" name="Рисунок 257">
              <a:extLst>
                <a:ext uri="{FF2B5EF4-FFF2-40B4-BE49-F238E27FC236}">
                  <a16:creationId xmlns:a16="http://schemas.microsoft.com/office/drawing/2014/main" id="{31F7CE17-9DE0-356B-ED18-18AE9A240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5113624" y="4765487"/>
              <a:ext cx="297636" cy="198821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266" name="Прямоугольник 265">
              <a:extLst>
                <a:ext uri="{FF2B5EF4-FFF2-40B4-BE49-F238E27FC236}">
                  <a16:creationId xmlns:a16="http://schemas.microsoft.com/office/drawing/2014/main" id="{0E93B9A1-4963-269B-8787-3169D58C4DE6}"/>
                </a:ext>
              </a:extLst>
            </p:cNvPr>
            <p:cNvSpPr/>
            <p:nvPr/>
          </p:nvSpPr>
          <p:spPr>
            <a:xfrm>
              <a:off x="5065167" y="4739018"/>
              <a:ext cx="1205433" cy="252411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81D8B68F-D3C5-B3AD-FD82-F099176E39D2}"/>
                </a:ext>
              </a:extLst>
            </p:cNvPr>
            <p:cNvSpPr txBox="1"/>
            <p:nvPr/>
          </p:nvSpPr>
          <p:spPr>
            <a:xfrm>
              <a:off x="5527724" y="4689019"/>
              <a:ext cx="74287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>
                  <a:latin typeface="Agency FB" panose="00010606040000040003" pitchFamily="2" charset="0"/>
                  <a:cs typeface="Times New Roman" panose="02020603050405020304" pitchFamily="18" charset="0"/>
                </a:rPr>
                <a:t>ASRT</a:t>
              </a:r>
            </a:p>
          </p:txBody>
        </p:sp>
      </p:grpSp>
      <p:grpSp>
        <p:nvGrpSpPr>
          <p:cNvPr id="268" name="Группа 267">
            <a:extLst>
              <a:ext uri="{FF2B5EF4-FFF2-40B4-BE49-F238E27FC236}">
                <a16:creationId xmlns:a16="http://schemas.microsoft.com/office/drawing/2014/main" id="{8F249458-94B2-DC05-A881-06D3F8DA93E3}"/>
              </a:ext>
            </a:extLst>
          </p:cNvPr>
          <p:cNvGrpSpPr/>
          <p:nvPr/>
        </p:nvGrpSpPr>
        <p:grpSpPr>
          <a:xfrm>
            <a:off x="4514500" y="5441453"/>
            <a:ext cx="1205433" cy="353943"/>
            <a:chOff x="3722316" y="4356103"/>
            <a:chExt cx="1205433" cy="353943"/>
          </a:xfrm>
        </p:grpSpPr>
        <p:pic>
          <p:nvPicPr>
            <p:cNvPr id="269" name="Рисунок 268">
              <a:extLst>
                <a:ext uri="{FF2B5EF4-FFF2-40B4-BE49-F238E27FC236}">
                  <a16:creationId xmlns:a16="http://schemas.microsoft.com/office/drawing/2014/main" id="{CC522273-26FA-60E9-8322-C8D5E35E8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4794" y="4421204"/>
              <a:ext cx="326208" cy="217472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270" name="Прямоугольник 269">
              <a:extLst>
                <a:ext uri="{FF2B5EF4-FFF2-40B4-BE49-F238E27FC236}">
                  <a16:creationId xmlns:a16="http://schemas.microsoft.com/office/drawing/2014/main" id="{68920B5D-1DDF-E047-F8BF-D63306956BF5}"/>
                </a:ext>
              </a:extLst>
            </p:cNvPr>
            <p:cNvSpPr/>
            <p:nvPr/>
          </p:nvSpPr>
          <p:spPr>
            <a:xfrm>
              <a:off x="3722316" y="4406102"/>
              <a:ext cx="1205433" cy="252411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221B3820-FE8F-250B-F552-3E9A09D8E1B7}"/>
                </a:ext>
              </a:extLst>
            </p:cNvPr>
            <p:cNvSpPr txBox="1"/>
            <p:nvPr/>
          </p:nvSpPr>
          <p:spPr>
            <a:xfrm>
              <a:off x="4184873" y="4356103"/>
              <a:ext cx="74287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>
                  <a:latin typeface="Agency FB" panose="00010606040000040003" pitchFamily="2" charset="0"/>
                  <a:cs typeface="Times New Roman" panose="02020603050405020304" pitchFamily="18" charset="0"/>
                </a:rPr>
                <a:t>PRUE</a:t>
              </a:r>
              <a:endParaRPr lang="ru-RU" sz="17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85745862-A4F3-7845-F5BD-A8F5A0477276}"/>
              </a:ext>
            </a:extLst>
          </p:cNvPr>
          <p:cNvGrpSpPr/>
          <p:nvPr/>
        </p:nvGrpSpPr>
        <p:grpSpPr>
          <a:xfrm>
            <a:off x="4512763" y="5774477"/>
            <a:ext cx="1205433" cy="353943"/>
            <a:chOff x="3725943" y="5566233"/>
            <a:chExt cx="1205433" cy="353943"/>
          </a:xfrm>
        </p:grpSpPr>
        <p:pic>
          <p:nvPicPr>
            <p:cNvPr id="274" name="Рисунок 273">
              <a:extLst>
                <a:ext uri="{FF2B5EF4-FFF2-40B4-BE49-F238E27FC236}">
                  <a16:creationId xmlns:a16="http://schemas.microsoft.com/office/drawing/2014/main" id="{2F07B588-5D68-8D00-09AC-D3FFE40E8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7068" y="5640608"/>
              <a:ext cx="351353" cy="210812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</p:pic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551B0EBD-874F-84F2-2D42-1A1F0B1FBABF}"/>
                </a:ext>
              </a:extLst>
            </p:cNvPr>
            <p:cNvSpPr/>
            <p:nvPr/>
          </p:nvSpPr>
          <p:spPr>
            <a:xfrm>
              <a:off x="3725943" y="5616232"/>
              <a:ext cx="1205433" cy="252411"/>
            </a:xfrm>
            <a:prstGeom prst="rect">
              <a:avLst/>
            </a:prstGeom>
            <a:noFill/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71FE8FEF-B83C-47F6-C4D4-B3953B6B1C5B}"/>
                </a:ext>
              </a:extLst>
            </p:cNvPr>
            <p:cNvSpPr txBox="1"/>
            <p:nvPr/>
          </p:nvSpPr>
          <p:spPr>
            <a:xfrm>
              <a:off x="4188500" y="5566233"/>
              <a:ext cx="74287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>
                  <a:latin typeface="Agency FB" panose="00010606040000040003" pitchFamily="2" charset="0"/>
                  <a:cs typeface="Times New Roman" panose="02020603050405020304" pitchFamily="18" charset="0"/>
                </a:rPr>
                <a:t>SU</a:t>
              </a:r>
              <a:endParaRPr lang="ru-RU" sz="1700" dirty="0">
                <a:cs typeface="Times New Roman" panose="02020603050405020304" pitchFamily="18" charset="0"/>
              </a:endParaRPr>
            </a:p>
          </p:txBody>
        </p:sp>
      </p:grpSp>
      <p:sp>
        <p:nvSpPr>
          <p:cNvPr id="285" name="Скругленный прямоугольник 77">
            <a:extLst>
              <a:ext uri="{FF2B5EF4-FFF2-40B4-BE49-F238E27FC236}">
                <a16:creationId xmlns:a16="http://schemas.microsoft.com/office/drawing/2014/main" id="{46BB5712-3144-40E1-B074-8CA5DEAA0914}"/>
              </a:ext>
            </a:extLst>
          </p:cNvPr>
          <p:cNvSpPr/>
          <p:nvPr/>
        </p:nvSpPr>
        <p:spPr>
          <a:xfrm>
            <a:off x="3131063" y="4733223"/>
            <a:ext cx="2761717" cy="1726149"/>
          </a:xfrm>
          <a:prstGeom prst="roundRect">
            <a:avLst>
              <a:gd name="adj" fmla="val 6656"/>
            </a:avLst>
          </a:prstGeom>
          <a:noFill/>
          <a:ln w="444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A0"/>
              </a:solidFill>
            </a:endParaRP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250DAE75-819B-DC65-7CBD-EB9D3AD6FA3B}"/>
              </a:ext>
            </a:extLst>
          </p:cNvPr>
          <p:cNvSpPr txBox="1"/>
          <p:nvPr/>
        </p:nvSpPr>
        <p:spPr>
          <a:xfrm>
            <a:off x="3216883" y="4759413"/>
            <a:ext cx="1275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F81BD"/>
                </a:solidFill>
                <a:latin typeface="Agency FB" panose="00010606040000040003" pitchFamily="2" charset="0"/>
              </a:rPr>
              <a:t>Clouds</a:t>
            </a:r>
            <a:endParaRPr lang="ru-RU" b="1" dirty="0">
              <a:solidFill>
                <a:srgbClr val="4F81BD"/>
              </a:solidFill>
            </a:endParaRPr>
          </a:p>
        </p:txBody>
      </p:sp>
      <p:cxnSp>
        <p:nvCxnSpPr>
          <p:cNvPr id="287" name="Прямая со стрелкой 286">
            <a:extLst>
              <a:ext uri="{FF2B5EF4-FFF2-40B4-BE49-F238E27FC236}">
                <a16:creationId xmlns:a16="http://schemas.microsoft.com/office/drawing/2014/main" id="{41AEAA1D-57E8-6097-1866-75697BDCCA26}"/>
              </a:ext>
            </a:extLst>
          </p:cNvPr>
          <p:cNvCxnSpPr>
            <a:cxnSpLocks/>
          </p:cNvCxnSpPr>
          <p:nvPr/>
        </p:nvCxnSpPr>
        <p:spPr>
          <a:xfrm>
            <a:off x="3763387" y="4301264"/>
            <a:ext cx="7045" cy="468994"/>
          </a:xfrm>
          <a:prstGeom prst="straightConnector1">
            <a:avLst/>
          </a:prstGeom>
          <a:ln w="57150">
            <a:solidFill>
              <a:srgbClr val="0055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0C4584-1FB7-D6A1-AB9F-D7CB001F04E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50" y="3788034"/>
            <a:ext cx="326208" cy="217472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201561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48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2107BF-C12A-460F-9912-EBFB9BC27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D09149D-C845-77C4-94D7-C64A626C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72"/>
            <a:ext cx="9141942" cy="1062528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Stats from DIRAC </a:t>
            </a:r>
            <a:endParaRPr lang="en-US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043A23-C2E2-435C-ACBE-B9FF82BFC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63" y="1066800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8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2107BF-C12A-460F-9912-EBFB9BC27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D09149D-C845-77C4-94D7-C64A626C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72"/>
            <a:ext cx="9141942" cy="1062528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Stats from DIRAC </a:t>
            </a:r>
            <a:endParaRPr lang="en-US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5984EE-407F-4694-8C78-B38C12251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2" y="1066800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2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2107BF-C12A-460F-9912-EBFB9BC27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D09149D-C845-77C4-94D7-C64A626C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72"/>
            <a:ext cx="9141942" cy="1062528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Stats from DIRAC </a:t>
            </a:r>
            <a:endParaRPr lang="en-US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192A8C-B305-41DD-BAC5-F0CCC8924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2" y="968370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4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2107BF-C12A-460F-9912-EBFB9BC27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FD09149D-C845-77C4-94D7-C64A626C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72"/>
            <a:ext cx="9141942" cy="1062528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Stats from DIRAC </a:t>
            </a:r>
            <a:endParaRPr lang="en-US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2D3C60-069C-4481-ADC3-08DB9230E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2" y="961097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14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2107BF-C12A-460F-9912-EBFB9BC27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965E15A4-7EFF-494F-9CDB-FD6824D245C6}"/>
              </a:ext>
            </a:extLst>
          </p:cNvPr>
          <p:cNvSpPr txBox="1">
            <a:spLocks/>
          </p:cNvSpPr>
          <p:nvPr/>
        </p:nvSpPr>
        <p:spPr>
          <a:xfrm>
            <a:off x="0" y="4272"/>
            <a:ext cx="9141942" cy="106252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MC reports - request</a:t>
            </a:r>
            <a:endParaRPr lang="en-US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0A8DB3-F299-4266-BE88-521CFE003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722" y="1168400"/>
            <a:ext cx="660082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866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2107BF-C12A-460F-9912-EBFB9BC27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965E15A4-7EFF-494F-9CDB-FD6824D245C6}"/>
              </a:ext>
            </a:extLst>
          </p:cNvPr>
          <p:cNvSpPr txBox="1">
            <a:spLocks/>
          </p:cNvSpPr>
          <p:nvPr/>
        </p:nvSpPr>
        <p:spPr>
          <a:xfrm>
            <a:off x="0" y="4272"/>
            <a:ext cx="9141942" cy="106252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MC reports - transfer</a:t>
            </a:r>
            <a:endParaRPr lang="en-US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23490E-72A2-4D7A-9AD2-AA928D1C2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58" y="941592"/>
            <a:ext cx="9144000" cy="59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40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2107BF-C12A-460F-9912-EBFB9BC27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4" name="Title 3">
            <a:extLst>
              <a:ext uri="{FF2B5EF4-FFF2-40B4-BE49-F238E27FC236}">
                <a16:creationId xmlns:a16="http://schemas.microsoft.com/office/drawing/2014/main" id="{965E15A4-7EFF-494F-9CDB-FD6824D245C6}"/>
              </a:ext>
            </a:extLst>
          </p:cNvPr>
          <p:cNvSpPr txBox="1">
            <a:spLocks/>
          </p:cNvSpPr>
          <p:nvPr/>
        </p:nvSpPr>
        <p:spPr>
          <a:xfrm>
            <a:off x="0" y="4272"/>
            <a:ext cx="9141942" cy="1062528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latin typeface="Segoe UI Light" panose="020B0502040204020203" pitchFamily="34" charset="0"/>
                <a:cs typeface="Segoe UI Light" panose="020B0502040204020203" pitchFamily="34" charset="0"/>
              </a:rPr>
              <a:t>MC reports – job execution</a:t>
            </a:r>
            <a:endParaRPr lang="en-US" sz="4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A18077-AAA9-4100-9DEA-F225A7447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774"/>
            <a:ext cx="9144000" cy="55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30289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24034</TotalTime>
  <Words>1059</Words>
  <Application>Microsoft Office PowerPoint</Application>
  <PresentationFormat>Экран (4:3)</PresentationFormat>
  <Paragraphs>185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35" baseType="lpstr">
      <vt:lpstr>Agency FB</vt:lpstr>
      <vt:lpstr>Liberation Sans</vt:lpstr>
      <vt:lpstr>Comfortaa</vt:lpstr>
      <vt:lpstr>Segoe UI Light</vt:lpstr>
      <vt:lpstr>Calibri</vt:lpstr>
      <vt:lpstr>Optima</vt:lpstr>
      <vt:lpstr>Roboto Slab Black</vt:lpstr>
      <vt:lpstr>Wingdings</vt:lpstr>
      <vt:lpstr>Segoe UI</vt:lpstr>
      <vt:lpstr>Arial</vt:lpstr>
      <vt:lpstr>Roboto Slab</vt:lpstr>
      <vt:lpstr>Liberation Serif</vt:lpstr>
      <vt:lpstr>Wingdings 3</vt:lpstr>
      <vt:lpstr>CERNCorporate4-3</vt:lpstr>
      <vt:lpstr>Default</vt:lpstr>
      <vt:lpstr>BM@N distributed data processing using DIRAC</vt:lpstr>
      <vt:lpstr>Презентация PowerPoint</vt:lpstr>
      <vt:lpstr>Stats from DIRAC </vt:lpstr>
      <vt:lpstr>Stats from DIRAC </vt:lpstr>
      <vt:lpstr>Stats from DIRAC </vt:lpstr>
      <vt:lpstr>Stats from DIRAC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DDC cluster (with Ilia Slepnev)</vt:lpstr>
      <vt:lpstr>DDC cluster (with Ilia Slepnev)</vt:lpstr>
      <vt:lpstr>DDC cluster (with Ilia Slepnev)</vt:lpstr>
      <vt:lpstr>Тестирование Lustre</vt:lpstr>
      <vt:lpstr>Тестирование Lustre</vt:lpstr>
      <vt:lpstr>Тестирование Lustre</vt:lpstr>
      <vt:lpstr>DIRAC: Igor Pelevanyk BM@N: Konstantin Gertsenberger   Responsible for resources: Tier-1,Tier-2, EOS: Valery Mitsyn CTA Tape library: Vladimir Trofimov Govorun: Dmitry Podgainy, Dmitry Belyakov, Aleksandr Kokorev, Maxim Zuev NICA cluster: Ivan Slepov DDC cluster: Ilia Slepnev Network: Andrey Dolbilov  </vt:lpstr>
      <vt:lpstr>Results from 12th B@MN collaboration</vt:lpstr>
      <vt:lpstr>Презентация PowerPoint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JINR for Schools</dc:title>
  <dc:creator>Igor Pelevanyuk</dc:creator>
  <cp:lastModifiedBy>User</cp:lastModifiedBy>
  <cp:revision>645</cp:revision>
  <dcterms:created xsi:type="dcterms:W3CDTF">2012-11-30T11:04:26Z</dcterms:created>
  <dcterms:modified xsi:type="dcterms:W3CDTF">2024-10-07T18:13:50Z</dcterms:modified>
</cp:coreProperties>
</file>