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30" r:id="rId3"/>
    <p:sldId id="468" r:id="rId4"/>
    <p:sldId id="465" r:id="rId5"/>
    <p:sldId id="464" r:id="rId6"/>
    <p:sldId id="450" r:id="rId7"/>
    <p:sldId id="466" r:id="rId8"/>
    <p:sldId id="467" r:id="rId9"/>
    <p:sldId id="452" r:id="rId10"/>
    <p:sldId id="463" r:id="rId11"/>
    <p:sldId id="448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A3DBA9-5AD7-46F6-BDA1-1845D0A06FFE}">
          <p14:sldIdLst>
            <p14:sldId id="256"/>
          </p14:sldIdLst>
        </p14:section>
        <p14:section name="Раздел без заголовка" id="{C353D660-E022-4A1E-833E-097B0F49A5A1}">
          <p14:sldIdLst>
            <p14:sldId id="430"/>
            <p14:sldId id="468"/>
            <p14:sldId id="465"/>
            <p14:sldId id="464"/>
            <p14:sldId id="450"/>
            <p14:sldId id="466"/>
            <p14:sldId id="467"/>
            <p14:sldId id="452"/>
            <p14:sldId id="463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5DD"/>
    <a:srgbClr val="F2F2F2"/>
    <a:srgbClr val="006600"/>
    <a:srgbClr val="006C31"/>
    <a:srgbClr val="E1D5E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0791" autoAdjust="0"/>
  </p:normalViewPr>
  <p:slideViewPr>
    <p:cSldViewPr>
      <p:cViewPr varScale="1">
        <p:scale>
          <a:sx n="109" d="100"/>
          <a:sy n="109" d="100"/>
        </p:scale>
        <p:origin x="2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83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223A4-C6B7-49C1-9B85-1BBA9E1E12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A1A7E0-1927-49D4-911E-522169D8E59A}">
      <dgm:prSet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bmn-config-w1-he.jinr</a:t>
          </a:r>
          <a:endParaRPr lang="ru-RU" dirty="0">
            <a:solidFill>
              <a:srgbClr val="FF0000"/>
            </a:solidFill>
          </a:endParaRPr>
        </a:p>
      </dgm:t>
    </dgm:pt>
    <dgm:pt modelId="{595BEBFF-9310-4168-A67F-7C9C342AE689}" type="parTrans" cxnId="{BC69092A-7F30-4C64-9860-8AA29B37C5B5}">
      <dgm:prSet/>
      <dgm:spPr/>
      <dgm:t>
        <a:bodyPr/>
        <a:lstStyle/>
        <a:p>
          <a:endParaRPr lang="ru-RU"/>
        </a:p>
      </dgm:t>
    </dgm:pt>
    <dgm:pt modelId="{5E395754-D0A7-4438-8A98-C55B8DCB79C1}" type="sibTrans" cxnId="{BC69092A-7F30-4C64-9860-8AA29B37C5B5}">
      <dgm:prSet/>
      <dgm:spPr/>
      <dgm:t>
        <a:bodyPr/>
        <a:lstStyle/>
        <a:p>
          <a:endParaRPr lang="ru-RU"/>
        </a:p>
      </dgm:t>
    </dgm:pt>
    <dgm:pt modelId="{17CE960E-3FD9-43C6-9624-3114F22964BA}" type="pres">
      <dgm:prSet presAssocID="{791223A4-C6B7-49C1-9B85-1BBA9E1E1275}" presName="compositeShape" presStyleCnt="0">
        <dgm:presLayoutVars>
          <dgm:chMax val="7"/>
          <dgm:dir/>
          <dgm:resizeHandles val="exact"/>
        </dgm:presLayoutVars>
      </dgm:prSet>
      <dgm:spPr/>
    </dgm:pt>
    <dgm:pt modelId="{8133E63E-BC08-425F-901A-A8578F3C06A1}" type="pres">
      <dgm:prSet presAssocID="{C8A1A7E0-1927-49D4-911E-522169D8E59A}" presName="circ1TxSh" presStyleLbl="vennNode1" presStyleIdx="0" presStyleCnt="1" custScaleX="345537" custLinFactNeighborX="-14401" custLinFactNeighborY="-15597"/>
      <dgm:spPr/>
    </dgm:pt>
  </dgm:ptLst>
  <dgm:cxnLst>
    <dgm:cxn modelId="{BC69092A-7F30-4C64-9860-8AA29B37C5B5}" srcId="{791223A4-C6B7-49C1-9B85-1BBA9E1E1275}" destId="{C8A1A7E0-1927-49D4-911E-522169D8E59A}" srcOrd="0" destOrd="0" parTransId="{595BEBFF-9310-4168-A67F-7C9C342AE689}" sibTransId="{5E395754-D0A7-4438-8A98-C55B8DCB79C1}"/>
    <dgm:cxn modelId="{BC6769EE-3BD3-4AED-B739-4495391660E4}" type="presOf" srcId="{C8A1A7E0-1927-49D4-911E-522169D8E59A}" destId="{8133E63E-BC08-425F-901A-A8578F3C06A1}" srcOrd="0" destOrd="0" presId="urn:microsoft.com/office/officeart/2005/8/layout/venn1"/>
    <dgm:cxn modelId="{BF30F0FE-22F2-4F9E-B832-A2DCC3465136}" type="presOf" srcId="{791223A4-C6B7-49C1-9B85-1BBA9E1E1275}" destId="{17CE960E-3FD9-43C6-9624-3114F22964BA}" srcOrd="0" destOrd="0" presId="urn:microsoft.com/office/officeart/2005/8/layout/venn1"/>
    <dgm:cxn modelId="{494DC470-50EB-47D9-B64A-AD84C99D432E}" type="presParOf" srcId="{17CE960E-3FD9-43C6-9624-3114F22964BA}" destId="{8133E63E-BC08-425F-901A-A8578F3C06A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CFBD767A-3B3D-4156-A9D4-652A2C7568CA}" type="presOf" srcId="{7D622BBB-87EA-4DA1-B413-5D04D8E2768F}" destId="{93201A6E-EF2B-4C01-86EF-BAB911780C36}" srcOrd="0" destOrd="0" presId="urn:microsoft.com/office/officeart/2005/8/layout/venn1"/>
    <dgm:cxn modelId="{121DC390-9C2B-47CA-B412-C0D951A05D51}" type="presOf" srcId="{999A11CF-2AED-49B3-9602-B5C13251A3CA}" destId="{E6735781-CB1C-43CC-A34A-091A52A2B6FD}" srcOrd="0" destOrd="0" presId="urn:microsoft.com/office/officeart/2005/8/layout/venn1"/>
    <dgm:cxn modelId="{CDF5115E-1C49-49F1-AABB-CBA1AFA0D220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8E46FFD4-4AB5-45F5-9691-4948C37A35C3}" type="presOf" srcId="{999A11CF-2AED-49B3-9602-B5C13251A3CA}" destId="{E6735781-CB1C-43CC-A34A-091A52A2B6FD}" srcOrd="0" destOrd="0" presId="urn:microsoft.com/office/officeart/2005/8/layout/venn1"/>
    <dgm:cxn modelId="{C5726EF4-23C8-495E-8075-075DFE8C0268}" type="presOf" srcId="{7D622BBB-87EA-4DA1-B413-5D04D8E2768F}" destId="{93201A6E-EF2B-4C01-86EF-BAB911780C36}" srcOrd="0" destOrd="0" presId="urn:microsoft.com/office/officeart/2005/8/layout/venn1"/>
    <dgm:cxn modelId="{B1EF5617-3FF3-43BE-8E4C-25FAD047A6B7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</dgm:pt>
  </dgm:ptLst>
  <dgm:cxnLst>
    <dgm:cxn modelId="{73C0460E-CF1E-4C29-9EB5-49BC9204D2BA}" type="presOf" srcId="{7D622BBB-87EA-4DA1-B413-5D04D8E2768F}" destId="{93201A6E-EF2B-4C01-86EF-BAB911780C36}" srcOrd="0" destOrd="0" presId="urn:microsoft.com/office/officeart/2005/8/layout/venn1"/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BD7E63DB-38D3-4DA2-9501-9C0C3F438ABF}" type="presOf" srcId="{999A11CF-2AED-49B3-9602-B5C13251A3CA}" destId="{E6735781-CB1C-43CC-A34A-091A52A2B6FD}" srcOrd="0" destOrd="0" presId="urn:microsoft.com/office/officeart/2005/8/layout/venn1"/>
    <dgm:cxn modelId="{AAC7F8BA-C834-44EA-B0C9-2CE5C88E578A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3E63E-BC08-425F-901A-A8578F3C06A1}">
      <dsp:nvSpPr>
        <dsp:cNvPr id="0" name=""/>
        <dsp:cNvSpPr/>
      </dsp:nvSpPr>
      <dsp:spPr>
        <a:xfrm>
          <a:off x="0" y="0"/>
          <a:ext cx="1595223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0000"/>
              </a:solidFill>
            </a:rPr>
            <a:t>bmn-config-w1-he.jinr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233615" y="67609"/>
        <a:ext cx="1127993" cy="326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A346-A256-45F9-962A-F5B19A946E48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11ED-EA0C-47B7-A3F8-56772683E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6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EEFB29E-9601-4413-B1D1-1DABDC3E385F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91C030-74A4-4BC9-A343-D0F3A588A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7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en-US" sz="1100" b="1" i="0" baseline="0" smtClean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BM@N, 8th Collab Meeting, 02-09 Oct, 2021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CCFD2FA-9CD9-4A8C-9657-37709E421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1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5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9-13 July 2018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68C-1D03-4606-BB8C-B3075B64DB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emf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00723" y="260648"/>
            <a:ext cx="7848872" cy="208823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Status of the Geometry and Configuration Information systems for BM@N</a:t>
            </a:r>
            <a:endParaRPr lang="en-US" sz="36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12151" y="2348880"/>
            <a:ext cx="7416824" cy="3377312"/>
          </a:xfrm>
        </p:spPr>
        <p:txBody>
          <a:bodyPr>
            <a:normAutofit/>
          </a:bodyPr>
          <a:lstStyle/>
          <a:p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E. Alexandrov</a:t>
            </a:r>
            <a:r>
              <a:rPr lang="en-US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Alexandrov</a:t>
            </a:r>
            <a:r>
              <a:rPr lang="en-US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A. Chebotov</a:t>
            </a:r>
            <a:r>
              <a:rPr lang="en-US" sz="24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36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I.Filozova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K.Gertsenberger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D.Priakhina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I.Romanov</a:t>
            </a:r>
            <a:r>
              <a:rPr lang="en-US" sz="24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G.Shestakova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A. Yakovlev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b="1" i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JINR,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Dubna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baseline="30000" dirty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486916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468946" y="5229200"/>
            <a:ext cx="2702992" cy="1520674"/>
            <a:chOff x="3079404" y="2340310"/>
            <a:chExt cx="3456384" cy="1908659"/>
          </a:xfrm>
        </p:grpSpPr>
        <p:pic>
          <p:nvPicPr>
            <p:cNvPr id="8" name="Picture 4" descr="http://teachers.jinr.ru/images/stories/jinr-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65" y="2340310"/>
              <a:ext cx="2376263" cy="1580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79404" y="3920612"/>
              <a:ext cx="3456384" cy="32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882"/>
                  </a:solidFill>
                  <a:latin typeface="Arial" pitchFamily="34" charset="0"/>
                  <a:cs typeface="Arial" pitchFamily="34" charset="0"/>
                </a:rPr>
                <a:t>Joint Institute for Nuclear Research</a:t>
              </a:r>
              <a:endParaRPr lang="ru-RU" sz="11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3" y="4914878"/>
            <a:ext cx="2370680" cy="1943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73" y="6025974"/>
            <a:ext cx="14478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4685" y="5731160"/>
            <a:ext cx="409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13th Collaboration Meeting of the  BM@N Experiment at the NICA Facility, </a:t>
            </a:r>
            <a:r>
              <a:rPr lang="en-US" dirty="0" err="1">
                <a:hlinkClick r:id="rId7"/>
              </a:rPr>
              <a:t>Dubna,VBLHEP</a:t>
            </a:r>
            <a:r>
              <a:rPr lang="en-US" dirty="0">
                <a:hlinkClick r:id="rId7"/>
              </a:rPr>
              <a:t> JINR, 8-10 October, 2024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04" y="328859"/>
            <a:ext cx="8276352" cy="65186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Upgrades of the Configuration Information System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68923" cy="460851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</a:t>
            </a:r>
          </a:p>
          <a:p>
            <a:pPr lvl="1"/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multithreaded errors fixed (floating error with writing into DB)</a:t>
            </a:r>
          </a:p>
          <a:p>
            <a:pPr lvl="1"/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bug with number of </a:t>
            </a:r>
            <a:r>
              <a:rPr lang="en-US" sz="25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</a:t>
            </a:r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Manager run fixed</a:t>
            </a:r>
          </a:p>
          <a:p>
            <a:pPr lvl="1"/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log support corrections</a:t>
            </a:r>
          </a:p>
          <a:p>
            <a:pPr lvl="1"/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stop/start sessions: refresh of DDS server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 Configuration manager</a:t>
            </a:r>
          </a:p>
          <a:p>
            <a:pPr lvl="1"/>
            <a:r>
              <a:rPr lang="en-US" sz="25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imprpvements</a:t>
            </a:r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of Run Manager panel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added </a:t>
            </a:r>
            <a:r>
              <a:rPr lang="en-US" sz="22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</a:t>
            </a:r>
            <a:r>
              <a:rPr lang="en-US" sz="22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manager logs panel with scrollbar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keep in panel running tasks statuses</a:t>
            </a:r>
          </a:p>
          <a:p>
            <a:pPr lvl="2"/>
            <a:r>
              <a:rPr lang="en-US" sz="22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some bugs with refresh and freeze of panel fixed</a:t>
            </a:r>
            <a:endParaRPr lang="en-US" sz="19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244641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1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02" y="548680"/>
            <a:ext cx="7416824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Configuration System: Next steps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532673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59899" y="2060848"/>
            <a:ext cx="7886700" cy="3816424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 log panel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add messages status </a:t>
            </a:r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filter 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add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Grafana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monitoring of both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Configuraation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manager itself and WEB components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moving to use REST API in all public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11538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Outline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76859"/>
            <a:ext cx="8640960" cy="5283968"/>
          </a:xfrm>
        </p:spPr>
        <p:txBody>
          <a:bodyPr>
            <a:noAutofit/>
          </a:bodyPr>
          <a:lstStyle/>
          <a:p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Status of the Geometry Information System</a:t>
            </a:r>
          </a:p>
          <a:p>
            <a:pPr marL="0" indent="0">
              <a:buNone/>
            </a:pP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Status of the Configuration Information System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Status of the Geometry Information System</a:t>
            </a:r>
            <a:b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588" y="748629"/>
            <a:ext cx="8640960" cy="1300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Geometry server is available and last versions are uploaded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https://bmn-geometry.jinr.ru/</a:t>
            </a:r>
          </a:p>
          <a:p>
            <a:pPr marL="0" indent="0">
              <a:buNone/>
            </a:pP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8" y="1900757"/>
            <a:ext cx="8852694" cy="2727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58" y="4775467"/>
            <a:ext cx="8800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Versions </a:t>
            </a:r>
            <a:r>
              <a:rPr lang="en-US" sz="2000" dirty="0">
                <a:solidFill>
                  <a:srgbClr val="0070C0"/>
                </a:solidFill>
              </a:rPr>
              <a:t>24.04.0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dev_14.04.2024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is the same </a:t>
            </a:r>
            <a:r>
              <a:rPr lang="en-US" sz="2000" dirty="0"/>
              <a:t>(may be </a:t>
            </a:r>
            <a:r>
              <a:rPr lang="en-US" sz="2000" dirty="0">
                <a:solidFill>
                  <a:srgbClr val="FF0000"/>
                </a:solidFill>
              </a:rPr>
              <a:t>need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delete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dev_14.04.2024</a:t>
            </a:r>
            <a:r>
              <a:rPr lang="en-US" sz="2000" dirty="0"/>
              <a:t>). </a:t>
            </a:r>
          </a:p>
          <a:p>
            <a:r>
              <a:rPr lang="en-US" sz="2000" dirty="0"/>
              <a:t>Version </a:t>
            </a:r>
            <a:r>
              <a:rPr lang="en-US" sz="2000" dirty="0">
                <a:solidFill>
                  <a:srgbClr val="0070C0"/>
                </a:solidFill>
              </a:rPr>
              <a:t>24.09.0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dev_08.10.2024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is the same too</a:t>
            </a:r>
            <a:r>
              <a:rPr lang="en-US" sz="2000" dirty="0"/>
              <a:t>. </a:t>
            </a:r>
          </a:p>
          <a:p>
            <a:r>
              <a:rPr lang="en-US" sz="2000" dirty="0">
                <a:solidFill>
                  <a:srgbClr val="0385DD"/>
                </a:solidFill>
              </a:rPr>
              <a:t>Three detectors </a:t>
            </a:r>
            <a:r>
              <a:rPr lang="en-US" sz="2000" dirty="0">
                <a:solidFill>
                  <a:srgbClr val="00B050"/>
                </a:solidFill>
              </a:rPr>
              <a:t>was changed </a:t>
            </a:r>
            <a:r>
              <a:rPr lang="en-US" sz="2000" dirty="0"/>
              <a:t>between </a:t>
            </a:r>
            <a:r>
              <a:rPr lang="en-US" sz="2000" dirty="0">
                <a:solidFill>
                  <a:srgbClr val="0070C0"/>
                </a:solidFill>
              </a:rPr>
              <a:t>24.09.0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24.04.0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0385DD"/>
                </a:solidFill>
              </a:rPr>
              <a:t>TOF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385DD"/>
                </a:solidFill>
              </a:rPr>
              <a:t>NDET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385DD"/>
                </a:solidFill>
              </a:rPr>
              <a:t>ZDC</a:t>
            </a:r>
            <a:r>
              <a:rPr lang="en-US" sz="2000" dirty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359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Configuration: Possibilities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76859"/>
            <a:ext cx="8640960" cy="528396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store and provide configuration data for online processing 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detectors configuration parameters (working voltage etc.)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data including sequences of software tasks with their dependencies 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start, stop and monitor setup tasks during experiment sessions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use web interface to supports data bases and operations with setup tasks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8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Configuration </a:t>
            </a:r>
            <a:b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Information System and online processes diagram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7A57428-A04C-4DD4-9474-8AF1CF75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078" y="1825625"/>
            <a:ext cx="6447844" cy="4351338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50882324"/>
              </p:ext>
            </p:extLst>
          </p:nvPr>
        </p:nvGraphicFramePr>
        <p:xfrm>
          <a:off x="2843808" y="3212976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4580721"/>
              </p:ext>
            </p:extLst>
          </p:nvPr>
        </p:nvGraphicFramePr>
        <p:xfrm>
          <a:off x="6372200" y="4941168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01518478"/>
              </p:ext>
            </p:extLst>
          </p:nvPr>
        </p:nvGraphicFramePr>
        <p:xfrm>
          <a:off x="7084061" y="4002744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07430587"/>
              </p:ext>
            </p:extLst>
          </p:nvPr>
        </p:nvGraphicFramePr>
        <p:xfrm>
          <a:off x="6344334" y="2342642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35641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started panel.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515719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processes to be controlled by Configuration manager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6475"/>
            <a:ext cx="7886700" cy="3709638"/>
          </a:xfrm>
        </p:spPr>
      </p:pic>
      <p:sp>
        <p:nvSpPr>
          <p:cNvPr id="9" name="Овал 8"/>
          <p:cNvSpPr/>
          <p:nvPr/>
        </p:nvSpPr>
        <p:spPr>
          <a:xfrm>
            <a:off x="6156176" y="4077072"/>
            <a:ext cx="1008112" cy="144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6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tasks started panel.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515719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processes to be controlled by Configuration manager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56176" y="4077072"/>
            <a:ext cx="1008112" cy="144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6856"/>
            <a:ext cx="7886700" cy="3728875"/>
          </a:xfrm>
        </p:spPr>
      </p:pic>
    </p:spTree>
    <p:extLst>
      <p:ext uri="{BB962C8B-B14F-4D97-AF65-F5344CB8AC3E}">
        <p14:creationId xmlns:p14="http://schemas.microsoft.com/office/powerpoint/2010/main" val="412374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finished panel.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515719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processes to be controlled by Configuration manager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56176" y="4077072"/>
            <a:ext cx="1008112" cy="144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4730"/>
            <a:ext cx="7886700" cy="3713127"/>
          </a:xfrm>
        </p:spPr>
      </p:pic>
    </p:spTree>
    <p:extLst>
      <p:ext uri="{BB962C8B-B14F-4D97-AF65-F5344CB8AC3E}">
        <p14:creationId xmlns:p14="http://schemas.microsoft.com/office/powerpoint/2010/main" val="199002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Configuration: Example of task view (zoomed)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16743"/>
            <a:ext cx="7886700" cy="3569101"/>
          </a:xfrm>
        </p:spPr>
      </p:pic>
    </p:spTree>
    <p:extLst>
      <p:ext uri="{BB962C8B-B14F-4D97-AF65-F5344CB8AC3E}">
        <p14:creationId xmlns:p14="http://schemas.microsoft.com/office/powerpoint/2010/main" val="3356818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52677</TotalTime>
  <Words>597</Words>
  <Application>Microsoft Office PowerPoint</Application>
  <PresentationFormat>Экран (4:3)</PresentationFormat>
  <Paragraphs>87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Cambria</vt:lpstr>
      <vt:lpstr>Garamond</vt:lpstr>
      <vt:lpstr>Тема Office</vt:lpstr>
      <vt:lpstr>Status of the Geometry and Configuration Information systems for BM@N</vt:lpstr>
      <vt:lpstr>Outline</vt:lpstr>
      <vt:lpstr>Status of the Geometry Information System </vt:lpstr>
      <vt:lpstr>Configuration: Possibilities</vt:lpstr>
      <vt:lpstr>BM@N Configuration  Information System and online processes diagram</vt:lpstr>
      <vt:lpstr>Configuration Manager started panel. </vt:lpstr>
      <vt:lpstr>Configuration Manager tasks started panel. </vt:lpstr>
      <vt:lpstr>Configuration Manager finished panel. </vt:lpstr>
      <vt:lpstr>Configuration: Example of task view (zoomed)</vt:lpstr>
      <vt:lpstr>Upgrades of the Configuration Information System</vt:lpstr>
      <vt:lpstr>Configuration System: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Konstantin Gertsenberger</cp:lastModifiedBy>
  <cp:revision>998</cp:revision>
  <cp:lastPrinted>2015-04-09T11:46:53Z</cp:lastPrinted>
  <dcterms:created xsi:type="dcterms:W3CDTF">2013-02-06T15:05:45Z</dcterms:created>
  <dcterms:modified xsi:type="dcterms:W3CDTF">2024-10-09T20:11:07Z</dcterms:modified>
</cp:coreProperties>
</file>