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7"/>
  </p:notesMasterIdLst>
  <p:sldIdLst>
    <p:sldId id="369" r:id="rId2"/>
    <p:sldId id="340" r:id="rId3"/>
    <p:sldId id="370" r:id="rId4"/>
    <p:sldId id="341" r:id="rId5"/>
    <p:sldId id="342" r:id="rId6"/>
    <p:sldId id="365" r:id="rId7"/>
    <p:sldId id="367" r:id="rId8"/>
    <p:sldId id="368" r:id="rId9"/>
    <p:sldId id="354" r:id="rId10"/>
    <p:sldId id="364" r:id="rId11"/>
    <p:sldId id="343" r:id="rId12"/>
    <p:sldId id="344" r:id="rId13"/>
    <p:sldId id="345" r:id="rId14"/>
    <p:sldId id="346" r:id="rId15"/>
    <p:sldId id="350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0000"/>
    <a:srgbClr val="960000"/>
    <a:srgbClr val="FF0000"/>
    <a:srgbClr val="000066"/>
    <a:srgbClr val="00CC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05" autoAdjust="0"/>
  </p:normalViewPr>
  <p:slideViewPr>
    <p:cSldViewPr>
      <p:cViewPr varScale="1">
        <p:scale>
          <a:sx n="80" d="100"/>
          <a:sy n="80" d="100"/>
        </p:scale>
        <p:origin x="-15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C7AFA7-FB09-4677-89FB-CBA22E3FE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37A4-6077-4FAA-AB8D-03AD0DB537C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9075-57F8-4903-A1E5-FA811D33A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4895-4DF7-4B6B-9F5C-A2639F239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0850-E910-4DB3-8FB3-8E6E71B3E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DAE31-59E0-48ED-931E-81C3EE1208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07AD-06E1-42DD-BF1E-EABE99687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7074-5B24-45C6-A2DA-3EE164201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FB2B-E635-41DC-B69D-95B188629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7674-09AC-4705-B5E4-AFD3F6164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503C-3EAB-4430-950C-3932C7626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7388-75BC-4475-90CB-067AF96F2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B39C-D6D3-409D-B58D-8C8211FD4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7DE71E-9FC9-4FFB-B830-C6946C2F2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sl.com/products/imsl-fortran-libraries" TargetMode="External"/><Relationship Id="rId2" Type="http://schemas.openxmlformats.org/officeDocument/2006/relationships/hyperlink" Target="https://arxiv.org/abs/hep-ex/0208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y.de/~kleinwrt/MP2/doc/html/draftman_pag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2286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Status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of the geometry alignment for GEM detectors of the BM@N experiment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Zarif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Sharipov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713" y="0"/>
            <a:ext cx="1538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0"/>
            <a:ext cx="3709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1143000" y="6488113"/>
            <a:ext cx="716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13th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 Collaboration Meeting of the BM@N Experiment at the NICA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7"/>
          <p:cNvSpPr>
            <a:spLocks noChangeArrowheads="1"/>
          </p:cNvSpPr>
          <p:nvPr/>
        </p:nvSpPr>
        <p:spPr bwMode="auto">
          <a:xfrm>
            <a:off x="2590800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228600" y="849313"/>
            <a:ext cx="406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m0_run8_7839_00    </a:t>
            </a:r>
            <a:r>
              <a:rPr lang="en-US"/>
              <a:t>N_track = 2724 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719638" y="849313"/>
            <a:ext cx="406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m0_run8_7840_00    </a:t>
            </a:r>
            <a:r>
              <a:rPr lang="en-US"/>
              <a:t>N_track = 2853 </a:t>
            </a:r>
          </a:p>
        </p:txBody>
      </p:sp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1143000" y="1447800"/>
            <a:ext cx="3048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pl-PL"/>
              <a:t>dy	      SD	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0.1102	    0.16946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-0.12816    0.15997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0.04362	    0.18782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-0.11603    0.1598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0.07636	    0.11392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-0.04355    0.1042</a:t>
            </a:r>
          </a:p>
          <a:p>
            <a:r>
              <a:rPr lang="pl-PL"/>
              <a:t>--------------------</a:t>
            </a:r>
          </a:p>
          <a:p>
            <a:r>
              <a:rPr lang="pl-PL"/>
              <a:t>0.05758	    0.12282</a:t>
            </a:r>
          </a:p>
        </p:txBody>
      </p:sp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5181600" y="1427163"/>
            <a:ext cx="312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dy           SD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0.10893	     0.17303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-0.12339     0.17045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0.04238	     0.20107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-0.1178	     0.16855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0.07206	     0.12108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-0.03993     0.11008	</a:t>
            </a:r>
          </a:p>
          <a:p>
            <a:r>
              <a:rPr lang="pl-PL"/>
              <a:t>---------------------</a:t>
            </a:r>
          </a:p>
          <a:p>
            <a:r>
              <a:rPr lang="pl-PL"/>
              <a:t>0.05775	     0.12743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514600" y="0"/>
            <a:ext cx="421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x, y and z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0292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486400" y="5229225"/>
            <a:ext cx="914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4629150" y="2676525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514600" y="0"/>
            <a:ext cx="421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x, y and z</a:t>
            </a:r>
          </a:p>
        </p:txBody>
      </p:sp>
      <p:grpSp>
        <p:nvGrpSpPr>
          <p:cNvPr id="13315" name="Группа 9"/>
          <p:cNvGrpSpPr>
            <a:grpSpLocks/>
          </p:cNvGrpSpPr>
          <p:nvPr/>
        </p:nvGrpSpPr>
        <p:grpSpPr bwMode="auto">
          <a:xfrm>
            <a:off x="257175" y="1371600"/>
            <a:ext cx="8582025" cy="4114800"/>
            <a:chOff x="257175" y="790575"/>
            <a:chExt cx="8582026" cy="4114800"/>
          </a:xfrm>
        </p:grpSpPr>
        <p:pic>
          <p:nvPicPr>
            <p:cNvPr id="133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838200"/>
              <a:ext cx="525882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1" y="838200"/>
              <a:ext cx="2971800" cy="880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1" y="2290797"/>
              <a:ext cx="2590800" cy="90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4289" y="3733800"/>
              <a:ext cx="246490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943601" y="838200"/>
              <a:ext cx="2743200" cy="403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7175" y="790575"/>
              <a:ext cx="5334001" cy="411480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16" name="TextBox 12"/>
          <p:cNvSpPr txBox="1">
            <a:spLocks noChangeArrowheads="1"/>
          </p:cNvSpPr>
          <p:nvPr/>
        </p:nvSpPr>
        <p:spPr bwMode="auto">
          <a:xfrm>
            <a:off x="914400" y="9239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dAx_i</a:t>
            </a:r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2743200" y="93503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Bx_i</a:t>
            </a:r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4495800" y="914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dx_i</a:t>
            </a:r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7010400" y="914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dz_i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514600" y="0"/>
            <a:ext cx="426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x, y and </a:t>
            </a:r>
            <a:r>
              <a:rPr lang="el-GR" sz="3200">
                <a:latin typeface="Cambria Math" pitchFamily="18" charset="0"/>
              </a:rPr>
              <a:t>𝜃</a:t>
            </a:r>
            <a:endParaRPr lang="en-US" sz="3200"/>
          </a:p>
        </p:txBody>
      </p:sp>
      <p:grpSp>
        <p:nvGrpSpPr>
          <p:cNvPr id="14339" name="Группа 9"/>
          <p:cNvGrpSpPr>
            <a:grpSpLocks/>
          </p:cNvGrpSpPr>
          <p:nvPr/>
        </p:nvGrpSpPr>
        <p:grpSpPr bwMode="auto">
          <a:xfrm>
            <a:off x="5791200" y="762000"/>
            <a:ext cx="2743200" cy="1295400"/>
            <a:chOff x="1886590" y="1066800"/>
            <a:chExt cx="4819010" cy="2895600"/>
          </a:xfrm>
        </p:grpSpPr>
        <p:grpSp>
          <p:nvGrpSpPr>
            <p:cNvPr id="14361" name="Группа 11"/>
            <p:cNvGrpSpPr>
              <a:grpSpLocks/>
            </p:cNvGrpSpPr>
            <p:nvPr/>
          </p:nvGrpSpPr>
          <p:grpSpPr bwMode="auto">
            <a:xfrm>
              <a:off x="2133600" y="1371600"/>
              <a:ext cx="4572000" cy="2590800"/>
              <a:chOff x="2209800" y="2057400"/>
              <a:chExt cx="4572000" cy="25908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210993" y="2057773"/>
                <a:ext cx="4570807" cy="25904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Плюс 17"/>
              <p:cNvSpPr/>
              <p:nvPr/>
            </p:nvSpPr>
            <p:spPr>
              <a:xfrm>
                <a:off x="4375085" y="3239435"/>
                <a:ext cx="228680" cy="227106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Прямая соединительная линия 18"/>
              <p:cNvCxnSpPr>
                <a:stCxn id="17" idx="1"/>
                <a:endCxn id="17" idx="3"/>
              </p:cNvCxnSpPr>
              <p:nvPr/>
            </p:nvCxnSpPr>
            <p:spPr>
              <a:xfrm>
                <a:off x="2210993" y="3352988"/>
                <a:ext cx="45708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17" idx="0"/>
                <a:endCxn id="17" idx="2"/>
              </p:cNvCxnSpPr>
              <p:nvPr/>
            </p:nvCxnSpPr>
            <p:spPr>
              <a:xfrm>
                <a:off x="4497791" y="2057773"/>
                <a:ext cx="0" cy="25904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2" name="Группа 21"/>
            <p:cNvGrpSpPr>
              <a:grpSpLocks/>
            </p:cNvGrpSpPr>
            <p:nvPr/>
          </p:nvGrpSpPr>
          <p:grpSpPr bwMode="auto">
            <a:xfrm>
              <a:off x="1886590" y="1066800"/>
              <a:ext cx="4572000" cy="2590800"/>
              <a:chOff x="1886590" y="1781348"/>
              <a:chExt cx="4572000" cy="2590800"/>
            </a:xfrm>
          </p:grpSpPr>
          <p:sp>
            <p:nvSpPr>
              <p:cNvPr id="13" name="Прямоугольник 12"/>
              <p:cNvSpPr/>
              <p:nvPr/>
            </p:nvSpPr>
            <p:spPr>
              <a:xfrm rot="159990">
                <a:off x="1886590" y="1781348"/>
                <a:ext cx="4570809" cy="25904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Плюс 13"/>
              <p:cNvSpPr/>
              <p:nvPr/>
            </p:nvSpPr>
            <p:spPr>
              <a:xfrm rot="159990">
                <a:off x="4061837" y="2966557"/>
                <a:ext cx="228680" cy="230656"/>
              </a:xfrm>
              <a:prstGeom prst="mathPlus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" name="Прямая соединительная линия 14"/>
              <p:cNvCxnSpPr>
                <a:stCxn id="13" idx="1"/>
                <a:endCxn id="13" idx="3"/>
              </p:cNvCxnSpPr>
              <p:nvPr/>
            </p:nvCxnSpPr>
            <p:spPr>
              <a:xfrm>
                <a:off x="1889380" y="2970107"/>
                <a:ext cx="4565230" cy="2129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>
                <a:stCxn id="13" idx="0"/>
                <a:endCxn id="13" idx="2"/>
              </p:cNvCxnSpPr>
              <p:nvPr/>
            </p:nvCxnSpPr>
            <p:spPr>
              <a:xfrm flipH="1">
                <a:off x="4112035" y="1781348"/>
                <a:ext cx="119918" cy="259042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40" name="Группа 42"/>
          <p:cNvGrpSpPr>
            <a:grpSpLocks/>
          </p:cNvGrpSpPr>
          <p:nvPr/>
        </p:nvGrpSpPr>
        <p:grpSpPr bwMode="auto">
          <a:xfrm>
            <a:off x="6019800" y="2895600"/>
            <a:ext cx="2601913" cy="1090613"/>
            <a:chOff x="6008009" y="2871537"/>
            <a:chExt cx="2602591" cy="1090863"/>
          </a:xfrm>
        </p:grpSpPr>
        <p:grpSp>
          <p:nvGrpSpPr>
            <p:cNvPr id="14351" name="Группа 11"/>
            <p:cNvGrpSpPr>
              <a:grpSpLocks/>
            </p:cNvGrpSpPr>
            <p:nvPr/>
          </p:nvGrpSpPr>
          <p:grpSpPr bwMode="auto">
            <a:xfrm>
              <a:off x="6008009" y="2871537"/>
              <a:ext cx="2602591" cy="1090863"/>
              <a:chOff x="2209800" y="2057400"/>
              <a:chExt cx="4572000" cy="25908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209800" y="2057400"/>
                <a:ext cx="4572000" cy="2590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Плюс 28"/>
              <p:cNvSpPr/>
              <p:nvPr/>
            </p:nvSpPr>
            <p:spPr>
              <a:xfrm>
                <a:off x="4374456" y="3237780"/>
                <a:ext cx="228739" cy="230041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" name="Прямая соединительная линия 29"/>
              <p:cNvCxnSpPr>
                <a:stCxn id="28" idx="1"/>
                <a:endCxn id="28" idx="3"/>
              </p:cNvCxnSpPr>
              <p:nvPr/>
            </p:nvCxnSpPr>
            <p:spPr>
              <a:xfrm>
                <a:off x="2209800" y="3354685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>
                <a:stCxn id="28" idx="0"/>
                <a:endCxn id="28" idx="2"/>
              </p:cNvCxnSpPr>
              <p:nvPr/>
            </p:nvCxnSpPr>
            <p:spPr>
              <a:xfrm>
                <a:off x="4497194" y="2057400"/>
                <a:ext cx="0" cy="259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2" name="Группа 21"/>
            <p:cNvGrpSpPr>
              <a:grpSpLocks/>
            </p:cNvGrpSpPr>
            <p:nvPr/>
          </p:nvGrpSpPr>
          <p:grpSpPr bwMode="auto">
            <a:xfrm>
              <a:off x="6008009" y="2871537"/>
              <a:ext cx="2602591" cy="1090863"/>
              <a:chOff x="1886590" y="1781348"/>
              <a:chExt cx="4572000" cy="2590800"/>
            </a:xfrm>
          </p:grpSpPr>
          <p:sp>
            <p:nvSpPr>
              <p:cNvPr id="24" name="Прямоугольник 23"/>
              <p:cNvSpPr/>
              <p:nvPr/>
            </p:nvSpPr>
            <p:spPr>
              <a:xfrm rot="159990">
                <a:off x="1886590" y="1781348"/>
                <a:ext cx="4572000" cy="2590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Плюс 24"/>
              <p:cNvSpPr/>
              <p:nvPr/>
            </p:nvSpPr>
            <p:spPr>
              <a:xfrm rot="159990">
                <a:off x="4062404" y="2969270"/>
                <a:ext cx="228739" cy="226271"/>
              </a:xfrm>
              <a:prstGeom prst="mathPlus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" name="Прямая соединительная линия 25"/>
              <p:cNvCxnSpPr>
                <a:stCxn id="24" idx="1"/>
                <a:endCxn id="24" idx="3"/>
              </p:cNvCxnSpPr>
              <p:nvPr/>
            </p:nvCxnSpPr>
            <p:spPr>
              <a:xfrm>
                <a:off x="1889380" y="2969270"/>
                <a:ext cx="4566419" cy="21495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stCxn id="24" idx="0"/>
                <a:endCxn id="24" idx="2"/>
              </p:cNvCxnSpPr>
              <p:nvPr/>
            </p:nvCxnSpPr>
            <p:spPr>
              <a:xfrm flipH="1">
                <a:off x="4112615" y="1781348"/>
                <a:ext cx="119950" cy="25908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Прямоугольник 38"/>
          <p:cNvSpPr/>
          <p:nvPr/>
        </p:nvSpPr>
        <p:spPr>
          <a:xfrm>
            <a:off x="6076950" y="4708525"/>
            <a:ext cx="2476500" cy="1158875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люс 39"/>
          <p:cNvSpPr/>
          <p:nvPr/>
        </p:nvSpPr>
        <p:spPr>
          <a:xfrm>
            <a:off x="7250113" y="5237163"/>
            <a:ext cx="123825" cy="101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Прямая соединительная линия 40"/>
          <p:cNvCxnSpPr>
            <a:stCxn id="39" idx="1"/>
            <a:endCxn id="39" idx="3"/>
          </p:cNvCxnSpPr>
          <p:nvPr/>
        </p:nvCxnSpPr>
        <p:spPr>
          <a:xfrm>
            <a:off x="6076950" y="5287963"/>
            <a:ext cx="24765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9" idx="0"/>
            <a:endCxn id="39" idx="2"/>
          </p:cNvCxnSpPr>
          <p:nvPr/>
        </p:nvCxnSpPr>
        <p:spPr>
          <a:xfrm>
            <a:off x="7315200" y="4708525"/>
            <a:ext cx="0" cy="11588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>
          <a:xfrm>
            <a:off x="7086600" y="22098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7162800" y="41148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3505200" y="2981325"/>
            <a:ext cx="381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1790700" y="2971800"/>
            <a:ext cx="381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2324100" y="5762625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362200" y="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Alignment  for x, y , z </a:t>
            </a:r>
          </a:p>
        </p:txBody>
      </p:sp>
      <p:grpSp>
        <p:nvGrpSpPr>
          <p:cNvPr id="15363" name="Группа 50"/>
          <p:cNvGrpSpPr>
            <a:grpSpLocks/>
          </p:cNvGrpSpPr>
          <p:nvPr/>
        </p:nvGrpSpPr>
        <p:grpSpPr bwMode="auto">
          <a:xfrm>
            <a:off x="685800" y="1752600"/>
            <a:ext cx="7848600" cy="3124200"/>
            <a:chOff x="533400" y="1066800"/>
            <a:chExt cx="7848600" cy="3124200"/>
          </a:xfrm>
        </p:grpSpPr>
        <p:grpSp>
          <p:nvGrpSpPr>
            <p:cNvPr id="15368" name="Группа 38"/>
            <p:cNvGrpSpPr>
              <a:grpSpLocks/>
            </p:cNvGrpSpPr>
            <p:nvPr/>
          </p:nvGrpSpPr>
          <p:grpSpPr bwMode="auto">
            <a:xfrm>
              <a:off x="533400" y="1066800"/>
              <a:ext cx="3276600" cy="3124200"/>
              <a:chOff x="533400" y="1066800"/>
              <a:chExt cx="3276600" cy="312420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905000" y="2438400"/>
                <a:ext cx="1371600" cy="1371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x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990600" y="2895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362200" y="15240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</a:p>
            </p:txBody>
          </p:sp>
          <p:grpSp>
            <p:nvGrpSpPr>
              <p:cNvPr id="15395" name="Группа 22"/>
              <p:cNvGrpSpPr>
                <a:grpSpLocks/>
              </p:cNvGrpSpPr>
              <p:nvPr/>
            </p:nvGrpSpPr>
            <p:grpSpPr bwMode="auto">
              <a:xfrm>
                <a:off x="533400" y="1066800"/>
                <a:ext cx="3276600" cy="3124200"/>
                <a:chOff x="685800" y="1066800"/>
                <a:chExt cx="3276600" cy="3124200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685800" y="1066800"/>
                  <a:ext cx="1371600" cy="1371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x</a:t>
                  </a: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2057400" y="2438400"/>
                  <a:ext cx="990600" cy="9906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1676400" y="2057400"/>
                  <a:ext cx="381000" cy="3810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dx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685800" y="1066800"/>
                  <a:ext cx="990600" cy="9906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048000" y="3429000"/>
                  <a:ext cx="381000" cy="3810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dy</a:t>
                  </a:r>
                  <a:endPara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429000" y="3810000"/>
                  <a:ext cx="533400" cy="3810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 err="1">
                      <a:solidFill>
                        <a:srgbClr val="0D0D0D"/>
                      </a:solidFill>
                      <a:cs typeface="Arial" charset="0"/>
                    </a:rPr>
                    <a:t>dz</a:t>
                  </a:r>
                  <a:endParaRPr lang="en-US" sz="1400" dirty="0">
                    <a:solidFill>
                      <a:srgbClr val="0D0D0D"/>
                    </a:solidFill>
                    <a:cs typeface="Arial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 rot="5400000">
                  <a:off x="1181100" y="3314700"/>
                  <a:ext cx="381000" cy="13716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429000" y="1066800"/>
                  <a:ext cx="533400" cy="13716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429000" y="2438400"/>
                  <a:ext cx="533400" cy="13716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 rot="5400000">
                  <a:off x="2552700" y="3314700"/>
                  <a:ext cx="381000" cy="137160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" name="Стрелка вправо 21"/>
            <p:cNvSpPr/>
            <p:nvPr/>
          </p:nvSpPr>
          <p:spPr>
            <a:xfrm>
              <a:off x="3962400" y="2438400"/>
              <a:ext cx="838200" cy="228600"/>
            </a:xfrm>
            <a:prstGeom prst="rightArrow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5370" name="Группа 39"/>
            <p:cNvGrpSpPr>
              <a:grpSpLocks/>
            </p:cNvGrpSpPr>
            <p:nvPr/>
          </p:nvGrpSpPr>
          <p:grpSpPr bwMode="auto">
            <a:xfrm>
              <a:off x="5105400" y="1066800"/>
              <a:ext cx="3276600" cy="3124200"/>
              <a:chOff x="5105400" y="1066800"/>
              <a:chExt cx="3276600" cy="312420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6096000" y="2057400"/>
                <a:ext cx="990600" cy="9906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086600" y="3048000"/>
                <a:ext cx="381000" cy="3810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dx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105400" y="1066800"/>
                <a:ext cx="990600" cy="9906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467600" y="3429000"/>
                <a:ext cx="381000" cy="3810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dy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7848600" y="3810000"/>
                <a:ext cx="533400" cy="3810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>
                    <a:solidFill>
                      <a:srgbClr val="0D0D0D"/>
                    </a:solidFill>
                    <a:cs typeface="Arial" charset="0"/>
                  </a:rPr>
                  <a:t>dz</a:t>
                </a:r>
                <a:r>
                  <a:rPr lang="en-US" sz="1400" dirty="0">
                    <a:solidFill>
                      <a:srgbClr val="0D0D0D"/>
                    </a:solidFill>
                    <a:latin typeface="Cambria Math" pitchFamily="18" charset="0"/>
                    <a:cs typeface="Arial" charset="0"/>
                  </a:rPr>
                  <a:t/>
                </a:r>
                <a:endParaRPr lang="en-US" sz="1400" dirty="0">
                  <a:solidFill>
                    <a:srgbClr val="0D0D0D"/>
                  </a:solidFill>
                  <a:cs typeface="Arial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 rot="5400000">
                <a:off x="5410200" y="3505200"/>
                <a:ext cx="381000" cy="9906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848600" y="1066800"/>
                <a:ext cx="533400" cy="9906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7848600" y="2057400"/>
                <a:ext cx="533400" cy="9906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 rot="5400000">
                <a:off x="6400800" y="3505200"/>
                <a:ext cx="381000" cy="9906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296025" y="13335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295900" y="2295525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 rot="5400000">
                <a:off x="7277100" y="3619500"/>
                <a:ext cx="381000" cy="762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7848600" y="3048000"/>
                <a:ext cx="533400" cy="762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7467600" y="2057400"/>
              <a:ext cx="3810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086600" y="1066800"/>
              <a:ext cx="3810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Прямоугольник 44"/>
            <p:cNvSpPr/>
            <p:nvPr/>
          </p:nvSpPr>
          <p:spPr>
            <a:xfrm rot="5400000">
              <a:off x="5410200" y="2743200"/>
              <a:ext cx="3810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Прямоугольник 45"/>
            <p:cNvSpPr/>
            <p:nvPr/>
          </p:nvSpPr>
          <p:spPr>
            <a:xfrm rot="5400000">
              <a:off x="6400800" y="3124200"/>
              <a:ext cx="3810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362825" y="1323975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972300" y="2295525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305425" y="337185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286500" y="3009900"/>
              <a:ext cx="609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15364" name="TextBox 42"/>
          <p:cNvSpPr txBox="1">
            <a:spLocks noChangeArrowheads="1"/>
          </p:cNvSpPr>
          <p:nvPr/>
        </p:nvSpPr>
        <p:spPr bwMode="auto">
          <a:xfrm>
            <a:off x="762000" y="2068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dAx, Bx</a:t>
            </a:r>
          </a:p>
        </p:txBody>
      </p:sp>
      <p:sp>
        <p:nvSpPr>
          <p:cNvPr id="15365" name="TextBox 51"/>
          <p:cNvSpPr txBox="1">
            <a:spLocks noChangeArrowheads="1"/>
          </p:cNvSpPr>
          <p:nvPr/>
        </p:nvSpPr>
        <p:spPr bwMode="auto">
          <a:xfrm>
            <a:off x="5305425" y="2066925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dAx, Bx</a:t>
            </a:r>
          </a:p>
        </p:txBody>
      </p:sp>
      <p:sp>
        <p:nvSpPr>
          <p:cNvPr id="15366" name="TextBox 52"/>
          <p:cNvSpPr txBox="1">
            <a:spLocks noChangeArrowheads="1"/>
          </p:cNvSpPr>
          <p:nvPr/>
        </p:nvSpPr>
        <p:spPr bwMode="auto">
          <a:xfrm>
            <a:off x="6286500" y="3048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dAy, By</a:t>
            </a:r>
          </a:p>
        </p:txBody>
      </p:sp>
      <p:sp>
        <p:nvSpPr>
          <p:cNvPr id="15367" name="TextBox 53"/>
          <p:cNvSpPr txBox="1">
            <a:spLocks noChangeArrowheads="1"/>
          </p:cNvSpPr>
          <p:nvPr/>
        </p:nvSpPr>
        <p:spPr bwMode="auto">
          <a:xfrm>
            <a:off x="2133600" y="3429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dAy,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715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Principle of alignment</a:t>
            </a: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533400" y="1014413"/>
            <a:ext cx="8077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1. Volker Blobel, Claus Kleinwort.  A New method for the high precision alignment of track detectors (</a:t>
            </a:r>
            <a:r>
              <a:rPr lang="en-US" sz="2000">
                <a:hlinkClick r:id="rId2"/>
              </a:rPr>
              <a:t>https://arxiv.org/abs/hep-ex/0208021</a:t>
            </a:r>
            <a:r>
              <a:rPr lang="en-US" sz="2000"/>
              <a:t>)</a:t>
            </a:r>
            <a:endParaRPr lang="ru-RU" sz="2000"/>
          </a:p>
          <a:p>
            <a:endParaRPr lang="en-US" sz="2000"/>
          </a:p>
          <a:p>
            <a:r>
              <a:rPr lang="en-US" sz="2000"/>
              <a:t>2. IMSL Fortran Library  </a:t>
            </a:r>
          </a:p>
          <a:p>
            <a:r>
              <a:rPr lang="en-US" sz="2000"/>
              <a:t>(</a:t>
            </a:r>
            <a:r>
              <a:rPr lang="en-US" sz="2000">
                <a:hlinkClick r:id="rId3"/>
              </a:rPr>
              <a:t>https://www.imsl.com/products/imsl-fortran-libraries</a:t>
            </a:r>
            <a:r>
              <a:rPr lang="en-US" sz="2000"/>
              <a:t>)</a:t>
            </a:r>
          </a:p>
          <a:p>
            <a:endParaRPr lang="en-US" sz="2000"/>
          </a:p>
          <a:p>
            <a:r>
              <a:rPr lang="ru-RU" sz="2000"/>
              <a:t>3</a:t>
            </a:r>
            <a:r>
              <a:rPr lang="en-US" sz="2000"/>
              <a:t>. Millepede-II</a:t>
            </a:r>
          </a:p>
          <a:p>
            <a:r>
              <a:rPr lang="en-US" sz="2000"/>
              <a:t> ( </a:t>
            </a:r>
            <a:r>
              <a:rPr lang="en-US" sz="2000">
                <a:hlinkClick r:id="rId4"/>
              </a:rPr>
              <a:t>https://www.desy.de/~kleinwrt/MP2/doc/html/draftman_page.html</a:t>
            </a:r>
            <a:r>
              <a:rPr lang="en-US" sz="2000"/>
              <a:t>)</a:t>
            </a:r>
            <a:endParaRPr lang="ru-RU" sz="2000"/>
          </a:p>
          <a:p>
            <a:endParaRPr lang="ru-RU" sz="2000"/>
          </a:p>
          <a:p>
            <a:r>
              <a:rPr lang="ru-RU" sz="2000"/>
              <a:t>4. Белотелов И.И. Влияние точности позиционирования модулей трековых детекторов на реконструкцию физического сигнала в экспериментах Hera-B и CMS и геометрическое выравнивание внешнего трекера детектора Hera-B. Диссертация на соискание ученой степени к.ф.-м. наук., Дубна, 2006г. </a:t>
            </a:r>
          </a:p>
          <a:p>
            <a:endParaRPr lang="ru-RU" sz="2000"/>
          </a:p>
          <a:p>
            <a:endParaRPr lang="ru-RU" sz="2000"/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Introduction to Alignment</a:t>
            </a:r>
          </a:p>
        </p:txBody>
      </p:sp>
      <p:grpSp>
        <p:nvGrpSpPr>
          <p:cNvPr id="5123" name="Группа 9"/>
          <p:cNvGrpSpPr>
            <a:grpSpLocks/>
          </p:cNvGrpSpPr>
          <p:nvPr/>
        </p:nvGrpSpPr>
        <p:grpSpPr bwMode="auto">
          <a:xfrm>
            <a:off x="914400" y="1600200"/>
            <a:ext cx="6934200" cy="2209800"/>
            <a:chOff x="533400" y="1981200"/>
            <a:chExt cx="6934200" cy="22098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576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57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3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57400" y="5257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31242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62200" y="41910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5127" name="Группа 26"/>
          <p:cNvGrpSpPr>
            <a:grpSpLocks/>
          </p:cNvGrpSpPr>
          <p:nvPr/>
        </p:nvGrpSpPr>
        <p:grpSpPr bwMode="auto">
          <a:xfrm>
            <a:off x="685800" y="3276600"/>
            <a:ext cx="2971800" cy="2581275"/>
            <a:chOff x="685800" y="3276600"/>
            <a:chExt cx="2971800" cy="2581044"/>
          </a:xfrm>
        </p:grpSpPr>
        <p:grpSp>
          <p:nvGrpSpPr>
            <p:cNvPr id="5128" name="Группа 16"/>
            <p:cNvGrpSpPr>
              <a:grpSpLocks/>
            </p:cNvGrpSpPr>
            <p:nvPr/>
          </p:nvGrpSpPr>
          <p:grpSpPr bwMode="auto">
            <a:xfrm>
              <a:off x="1219200" y="3352800"/>
              <a:ext cx="1676400" cy="2057400"/>
              <a:chOff x="1676400" y="3886200"/>
              <a:chExt cx="1676400" cy="2057400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flipH="1" flipV="1">
                <a:off x="1676400" y="3886193"/>
                <a:ext cx="9525" cy="1371477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1676400" y="5257670"/>
                <a:ext cx="1295400" cy="68573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1676400" y="5257670"/>
                <a:ext cx="16764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Дуга 20"/>
            <p:cNvSpPr/>
            <p:nvPr/>
          </p:nvSpPr>
          <p:spPr>
            <a:xfrm rot="13155486">
              <a:off x="1903413" y="5019519"/>
              <a:ext cx="990600" cy="838125"/>
            </a:xfrm>
            <a:prstGeom prst="arc">
              <a:avLst>
                <a:gd name="adj1" fmla="val 16200000"/>
                <a:gd name="adj2" fmla="val 368387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Дуга 21"/>
            <p:cNvSpPr/>
            <p:nvPr/>
          </p:nvSpPr>
          <p:spPr>
            <a:xfrm rot="793167">
              <a:off x="2438400" y="4343305"/>
              <a:ext cx="685800" cy="838125"/>
            </a:xfrm>
            <a:prstGeom prst="arc">
              <a:avLst>
                <a:gd name="adj1" fmla="val 16200000"/>
                <a:gd name="adj2" fmla="val 368387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Дуга 22"/>
            <p:cNvSpPr/>
            <p:nvPr/>
          </p:nvSpPr>
          <p:spPr>
            <a:xfrm rot="6231507">
              <a:off x="831881" y="3200369"/>
              <a:ext cx="685739" cy="838200"/>
            </a:xfrm>
            <a:prstGeom prst="arc">
              <a:avLst>
                <a:gd name="adj1" fmla="val 16200000"/>
                <a:gd name="adj2" fmla="val 368387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47800" y="5029043"/>
              <a:ext cx="609600" cy="533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α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5800" y="3886145"/>
              <a:ext cx="609600" cy="533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2800" b="1" dirty="0">
                  <a:solidFill>
                    <a:schemeClr val="tx1"/>
                  </a:solidFill>
                </a:rPr>
                <a:t>β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48000" y="4419498"/>
              <a:ext cx="609600" cy="533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2800" b="1" dirty="0">
                  <a:solidFill>
                    <a:schemeClr val="tx1"/>
                  </a:solidFill>
                </a:rPr>
                <a:t>γ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8001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17375E"/>
                </a:solidFill>
                <a:cs typeface="Arial" charset="0"/>
              </a:rPr>
              <a:t>Schematic  view of Forward Silicon detectors including 4th Si plane and first large apperture GEM (</a:t>
            </a:r>
            <a:r>
              <a:rPr lang="en-US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𝜎=150 mkm[</a:t>
            </a:r>
            <a:r>
              <a:rPr lang="ru-RU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Васильев С.Е. и др. Письма в ЭЧАЯ .2019.Т.16. №6. С.643-652</a:t>
            </a:r>
            <a:r>
              <a:rPr lang="en-US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]</a:t>
            </a:r>
            <a:r>
              <a:rPr lang="en-US">
                <a:solidFill>
                  <a:srgbClr val="17375E"/>
                </a:solidFill>
                <a:cs typeface="Arial" charset="0"/>
              </a:rPr>
              <a:t>) stations in YZ (left) and XZ (right) projections.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36703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Introduction to Alignment</a:t>
            </a:r>
          </a:p>
        </p:txBody>
      </p:sp>
      <p:grpSp>
        <p:nvGrpSpPr>
          <p:cNvPr id="1030" name="Группа 8"/>
          <p:cNvGrpSpPr>
            <a:grpSpLocks/>
          </p:cNvGrpSpPr>
          <p:nvPr/>
        </p:nvGrpSpPr>
        <p:grpSpPr bwMode="auto">
          <a:xfrm>
            <a:off x="304800" y="1371600"/>
            <a:ext cx="5257800" cy="1676400"/>
            <a:chOff x="533400" y="1981200"/>
            <a:chExt cx="6934200" cy="22098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576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57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3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219200" y="1447800"/>
            <a:ext cx="8382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1905000"/>
            <a:ext cx="8382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o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524000"/>
          <a:ext cx="760413" cy="398463"/>
        </p:xfrm>
        <a:graphic>
          <a:graphicData uri="http://schemas.openxmlformats.org/presentationml/2006/ole">
            <p:oleObj spid="_x0000_s1026" name="Equation" r:id="rId3" imgW="48240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52600" y="2286000"/>
          <a:ext cx="996950" cy="457200"/>
        </p:xfrm>
        <a:graphic>
          <a:graphicData uri="http://schemas.openxmlformats.org/presentationml/2006/ole">
            <p:oleObj spid="_x0000_s1027" name="Equation" r:id="rId4" imgW="609480" imgH="2793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52600" y="3883025"/>
          <a:ext cx="3937000" cy="536575"/>
        </p:xfrm>
        <a:graphic>
          <a:graphicData uri="http://schemas.openxmlformats.org/presentationml/2006/ole">
            <p:oleObj spid="_x0000_s1028" name="Equation" r:id="rId5" imgW="2145960" imgH="291960" progId="Equation.3">
              <p:embed/>
            </p:oleObj>
          </a:graphicData>
        </a:graphic>
      </p:graphicFrame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630738"/>
            <a:ext cx="46513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Группа 11"/>
          <p:cNvGrpSpPr>
            <a:grpSpLocks/>
          </p:cNvGrpSpPr>
          <p:nvPr/>
        </p:nvGrpSpPr>
        <p:grpSpPr bwMode="auto">
          <a:xfrm>
            <a:off x="5932488" y="762000"/>
            <a:ext cx="2601912" cy="1158875"/>
            <a:chOff x="2209800" y="2057400"/>
            <a:chExt cx="4572000" cy="25908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209800" y="2057400"/>
              <a:ext cx="4572000" cy="25908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Плюс 22"/>
            <p:cNvSpPr/>
            <p:nvPr/>
          </p:nvSpPr>
          <p:spPr>
            <a:xfrm>
              <a:off x="4374457" y="3239232"/>
              <a:ext cx="228740" cy="2271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Прямая соединительная линия 23"/>
            <p:cNvCxnSpPr>
              <a:stCxn id="22" idx="1"/>
              <a:endCxn id="22" idx="3"/>
            </p:cNvCxnSpPr>
            <p:nvPr/>
          </p:nvCxnSpPr>
          <p:spPr>
            <a:xfrm>
              <a:off x="2209800" y="3352801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22" idx="0"/>
              <a:endCxn id="22" idx="2"/>
            </p:cNvCxnSpPr>
            <p:nvPr/>
          </p:nvCxnSpPr>
          <p:spPr>
            <a:xfrm>
              <a:off x="4497195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Группа 11"/>
          <p:cNvGrpSpPr>
            <a:grpSpLocks/>
          </p:cNvGrpSpPr>
          <p:nvPr/>
        </p:nvGrpSpPr>
        <p:grpSpPr bwMode="auto">
          <a:xfrm>
            <a:off x="6084888" y="914400"/>
            <a:ext cx="2601912" cy="1158875"/>
            <a:chOff x="2209800" y="2057400"/>
            <a:chExt cx="4572000" cy="25908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209800" y="2057400"/>
              <a:ext cx="4572000" cy="2590800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Плюс 27"/>
            <p:cNvSpPr/>
            <p:nvPr/>
          </p:nvSpPr>
          <p:spPr>
            <a:xfrm>
              <a:off x="4374457" y="3239232"/>
              <a:ext cx="228740" cy="2271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Прямая соединительная линия 28"/>
            <p:cNvCxnSpPr>
              <a:stCxn id="27" idx="1"/>
              <a:endCxn id="27" idx="3"/>
            </p:cNvCxnSpPr>
            <p:nvPr/>
          </p:nvCxnSpPr>
          <p:spPr>
            <a:xfrm>
              <a:off x="2209800" y="3352801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27" idx="0"/>
              <a:endCxn id="27" idx="2"/>
            </p:cNvCxnSpPr>
            <p:nvPr/>
          </p:nvCxnSpPr>
          <p:spPr>
            <a:xfrm>
              <a:off x="4497195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трелка вниз 30"/>
          <p:cNvSpPr/>
          <p:nvPr/>
        </p:nvSpPr>
        <p:spPr>
          <a:xfrm>
            <a:off x="7239000" y="22860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37" name="Группа 11"/>
          <p:cNvGrpSpPr>
            <a:grpSpLocks/>
          </p:cNvGrpSpPr>
          <p:nvPr/>
        </p:nvGrpSpPr>
        <p:grpSpPr bwMode="auto">
          <a:xfrm>
            <a:off x="6096000" y="2955925"/>
            <a:ext cx="2601913" cy="1158875"/>
            <a:chOff x="2209800" y="2057400"/>
            <a:chExt cx="4572000" cy="25908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209800" y="2057400"/>
              <a:ext cx="4572000" cy="2590800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Плюс 34"/>
            <p:cNvSpPr/>
            <p:nvPr/>
          </p:nvSpPr>
          <p:spPr>
            <a:xfrm>
              <a:off x="4374456" y="3239232"/>
              <a:ext cx="228739" cy="2271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Прямая соединительная линия 35"/>
            <p:cNvCxnSpPr>
              <a:stCxn id="34" idx="1"/>
              <a:endCxn id="34" idx="3"/>
            </p:cNvCxnSpPr>
            <p:nvPr/>
          </p:nvCxnSpPr>
          <p:spPr>
            <a:xfrm>
              <a:off x="2209800" y="3352801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34" idx="0"/>
              <a:endCxn id="34" idx="2"/>
            </p:cNvCxnSpPr>
            <p:nvPr/>
          </p:nvCxnSpPr>
          <p:spPr>
            <a:xfrm>
              <a:off x="4497194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050" y="1447800"/>
            <a:ext cx="5060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48075"/>
            <a:ext cx="3244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3506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2819400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45100" y="838200"/>
          <a:ext cx="1349375" cy="404813"/>
        </p:xfrm>
        <a:graphic>
          <a:graphicData uri="http://schemas.openxmlformats.org/presentationml/2006/ole">
            <p:oleObj spid="_x0000_s2050" name="Equation" r:id="rId7" imgW="634680" imgH="190440" progId="Equation.3">
              <p:embed/>
            </p:oleObj>
          </a:graphicData>
        </a:graphic>
      </p:graphicFrame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785813"/>
            <a:ext cx="25098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p:oleObj spid="_x0000_s2056" name="Equation" r:id="rId9" imgW="139680" imgH="2664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p:oleObj spid="_x0000_s2057" name="Equation" r:id="rId10" imgW="1396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7"/>
          <p:cNvSpPr>
            <a:spLocks noChangeArrowheads="1"/>
          </p:cNvSpPr>
          <p:nvPr/>
        </p:nvSpPr>
        <p:spPr bwMode="auto">
          <a:xfrm>
            <a:off x="2409825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76200" y="685800"/>
            <a:ext cx="406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m0_run8_7839_00    </a:t>
            </a:r>
            <a:r>
              <a:rPr lang="en-US"/>
              <a:t>N_track = 2724 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4572000" y="673100"/>
            <a:ext cx="406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m0_run8_7840_00    </a:t>
            </a:r>
            <a:r>
              <a:rPr lang="en-US"/>
              <a:t>N_track = 2853 </a:t>
            </a:r>
          </a:p>
        </p:txBody>
      </p:sp>
      <p:pic>
        <p:nvPicPr>
          <p:cNvPr id="7173" name="Рисунок 10" descr="Graph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1295400"/>
            <a:ext cx="37560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1" descr="Graph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1174750"/>
            <a:ext cx="3832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7"/>
          <p:cNvSpPr>
            <a:spLocks noChangeArrowheads="1"/>
          </p:cNvSpPr>
          <p:nvPr/>
        </p:nvSpPr>
        <p:spPr bwMode="auto">
          <a:xfrm>
            <a:off x="2409825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2413000" y="685800"/>
            <a:ext cx="406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m0_run8_7839_00    </a:t>
            </a:r>
            <a:r>
              <a:rPr lang="en-US"/>
              <a:t>N_track = 2724 </a:t>
            </a:r>
          </a:p>
        </p:txBody>
      </p:sp>
      <p:pic>
        <p:nvPicPr>
          <p:cNvPr id="8196" name="Рисунок 10" descr="Graph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1295400"/>
            <a:ext cx="37560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5029200" y="1849438"/>
            <a:ext cx="25908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dx	       SD	   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-0.01361       0.03274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-0.00393       0.03515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0.04388	       0.04072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0.00575	       0.03059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-0.03744       0.03591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-0.0191	       0.02815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0.02445	       0.02802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7"/>
          <p:cNvSpPr>
            <a:spLocks noChangeArrowheads="1"/>
          </p:cNvSpPr>
          <p:nvPr/>
        </p:nvSpPr>
        <p:spPr bwMode="auto">
          <a:xfrm>
            <a:off x="2409825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sp>
        <p:nvSpPr>
          <p:cNvPr id="9219" name="Прямоугольник 11"/>
          <p:cNvSpPr>
            <a:spLocks noChangeArrowheads="1"/>
          </p:cNvSpPr>
          <p:nvPr/>
        </p:nvSpPr>
        <p:spPr bwMode="auto">
          <a:xfrm>
            <a:off x="2362200" y="673100"/>
            <a:ext cx="406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m0_run8_7840_00    </a:t>
            </a:r>
            <a:r>
              <a:rPr lang="en-US"/>
              <a:t>N_track = 2853 </a:t>
            </a:r>
          </a:p>
        </p:txBody>
      </p:sp>
      <p:pic>
        <p:nvPicPr>
          <p:cNvPr id="9220" name="Рисунок 12" descr="Graph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1066800"/>
            <a:ext cx="3832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13"/>
          <p:cNvSpPr>
            <a:spLocks noChangeArrowheads="1"/>
          </p:cNvSpPr>
          <p:nvPr/>
        </p:nvSpPr>
        <p:spPr bwMode="auto">
          <a:xfrm>
            <a:off x="4876800" y="1620838"/>
            <a:ext cx="25146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dx	      SD	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-0.0143	     0.0716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-0.00174     0.09513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0.04103	     0.06192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0.00648	     0.03411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-0.0362	     0.04125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-0.01867     0.04005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0.02341	     0.02899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7"/>
          <p:cNvSpPr>
            <a:spLocks noChangeArrowheads="1"/>
          </p:cNvSpPr>
          <p:nvPr/>
        </p:nvSpPr>
        <p:spPr bwMode="auto">
          <a:xfrm>
            <a:off x="2590800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990600" y="1447800"/>
            <a:ext cx="2590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dx	       SD	   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-0.01361       0.03274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-0.00393       0.03515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0.04388	       0.04072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0.00575	       0.03059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-0.03744       0.03591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-0.0191	       0.02815</a:t>
            </a:r>
          </a:p>
          <a:p>
            <a:r>
              <a:rPr lang="en-US"/>
              <a:t>-----------------------</a:t>
            </a:r>
          </a:p>
          <a:p>
            <a:r>
              <a:rPr lang="en-US"/>
              <a:t>0.02445	       0.02802</a:t>
            </a:r>
          </a:p>
        </p:txBody>
      </p:sp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228600" y="925513"/>
            <a:ext cx="406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m0_run8_7839_00    </a:t>
            </a:r>
            <a:r>
              <a:rPr lang="en-US"/>
              <a:t>N_track = 2724 </a:t>
            </a: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5181600" y="1447800"/>
            <a:ext cx="2514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dx	      SD	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-0.0143	     0.0716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-0.00174     0.09513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0.04103	     0.06192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0.00648	     0.03411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-0.0362	     0.04125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-0.01867     0.04005</a:t>
            </a:r>
          </a:p>
          <a:p>
            <a:r>
              <a:rPr lang="en-US"/>
              <a:t>--------------------</a:t>
            </a:r>
          </a:p>
          <a:p>
            <a:r>
              <a:rPr lang="en-US"/>
              <a:t>0.02341	     0.02899</a:t>
            </a:r>
          </a:p>
        </p:txBody>
      </p:sp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4719638" y="925513"/>
            <a:ext cx="406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m0_run8_7840_00    </a:t>
            </a:r>
            <a:r>
              <a:rPr lang="en-US"/>
              <a:t>N_track = 2853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295</Words>
  <Application>Microsoft Office PowerPoint</Application>
  <PresentationFormat>Экран (4:3)</PresentationFormat>
  <Paragraphs>159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Тема Office</vt:lpstr>
      <vt:lpstr>Equation</vt:lpstr>
      <vt:lpstr>Microsoft Equation 3.0</vt:lpstr>
      <vt:lpstr> Status of the geometry alignment for GEM detectors of the BM@N experiment</vt:lpstr>
      <vt:lpstr>Introduction to Alignment</vt:lpstr>
      <vt:lpstr>Слайд 3</vt:lpstr>
      <vt:lpstr>Introduction to Alignment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Principle of alignment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тепловых эффектов и структурных изменений в металлах, облучаемых нанокластерами меди</dc:title>
  <dc:creator>Zarif</dc:creator>
  <cp:lastModifiedBy>zzz</cp:lastModifiedBy>
  <cp:revision>168</cp:revision>
  <dcterms:created xsi:type="dcterms:W3CDTF">2017-08-20T08:32:14Z</dcterms:created>
  <dcterms:modified xsi:type="dcterms:W3CDTF">2024-10-09T10:47:20Z</dcterms:modified>
</cp:coreProperties>
</file>