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74" r:id="rId4"/>
    <p:sldId id="270" r:id="rId5"/>
    <p:sldId id="260" r:id="rId6"/>
    <p:sldId id="258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69" r:id="rId18"/>
    <p:sldId id="276" r:id="rId19"/>
    <p:sldId id="271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AC"/>
    <a:srgbClr val="F8524E"/>
    <a:srgbClr val="AB2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-27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2D482-A082-43AD-96DA-2B41A1C01AC7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EA76E-2EC1-4F76-955F-4C3DFB93A4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627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A76E-2EC1-4F76-955F-4C3DFB93A48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64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A76E-2EC1-4F76-955F-4C3DFB93A4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278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B743-B8BD-4A66-A4C3-AE38760727AB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259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1B33-AAA2-4A12-8364-C93B1E86885F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37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BBDD8-8F94-4CE4-B398-88755E3AB4B6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779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26A9-683F-4220-9524-40F80DB3A834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99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913B-9EBE-4A4B-A89E-6B154FCB56D4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EFB5-A58C-4183-AEAA-67E099004156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820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DCD0-CCE9-453E-86C0-36DF1C361C00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953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EBD8C-4DED-4B67-93FC-05CAFB3B987D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55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6B751-4C5E-4BFB-A6C4-C2892138EB40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55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FBE2-CCBE-4D4E-82A2-94A6D069B82B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384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B4FE1-A77B-4BEF-86A3-AF953647E81F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72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1C06-68B5-421F-9213-E5F146FE80EF}" type="datetime1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32F2-B763-42E5-972B-24F2970C5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74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374073"/>
            <a:ext cx="10141527" cy="3394363"/>
          </a:xfrm>
          <a:prstGeom prst="roundRect">
            <a:avLst/>
          </a:prstGeom>
          <a:solidFill>
            <a:srgbClr val="AB23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Coupling of UrQMD 3.4 and SMM models for simulation of neutron and nuclear fragment productions in nucleus-nucleus 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8253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T.Q.T. Le</a:t>
            </a:r>
            <a:r>
              <a:rPr lang="en-US" sz="3600" baseline="30000" dirty="0"/>
              <a:t>1</a:t>
            </a:r>
            <a:r>
              <a:rPr lang="en-US" sz="3600" baseline="30000" dirty="0" smtClean="0"/>
              <a:t>, 2</a:t>
            </a:r>
            <a:r>
              <a:rPr lang="en-US" sz="3600" dirty="0" smtClean="0"/>
              <a:t>, A</a:t>
            </a:r>
            <a:r>
              <a:rPr lang="en-US" sz="3600" dirty="0"/>
              <a:t>. </a:t>
            </a:r>
            <a:r>
              <a:rPr lang="en-US" sz="3600" dirty="0" smtClean="0"/>
              <a:t>Galoyan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V</a:t>
            </a:r>
            <a:r>
              <a:rPr lang="en-US" sz="3600" dirty="0"/>
              <a:t>. </a:t>
            </a:r>
            <a:r>
              <a:rPr lang="en-US" sz="3600" dirty="0" smtClean="0"/>
              <a:t>Uzhinsky</a:t>
            </a:r>
            <a:r>
              <a:rPr lang="en-US" sz="3600" baseline="30000" dirty="0" smtClean="0"/>
              <a:t>2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05692" y="5086134"/>
            <a:ext cx="104601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Institute </a:t>
            </a:r>
            <a:r>
              <a:rPr lang="en-US" sz="2800" dirty="0"/>
              <a:t>of Research and Development, </a:t>
            </a:r>
            <a:r>
              <a:rPr lang="en-US" sz="2800" dirty="0" err="1"/>
              <a:t>Duy</a:t>
            </a:r>
            <a:r>
              <a:rPr lang="en-US" sz="2800" dirty="0"/>
              <a:t> Tan University, Da Nang, 550000, </a:t>
            </a:r>
            <a:r>
              <a:rPr lang="en-US" sz="2800" dirty="0" smtClean="0"/>
              <a:t>Vietnam</a:t>
            </a:r>
          </a:p>
          <a:p>
            <a:pPr marL="342900" indent="-342900">
              <a:buFontTx/>
              <a:buAutoNum type="arabicPeriod"/>
            </a:pPr>
            <a:r>
              <a:rPr lang="en-US" sz="2800" dirty="0" smtClean="0"/>
              <a:t>Joint Institute for Nuclear Research, </a:t>
            </a:r>
            <a:r>
              <a:rPr lang="en-US" sz="2800" dirty="0" err="1" smtClean="0"/>
              <a:t>Dubna</a:t>
            </a:r>
            <a:r>
              <a:rPr lang="en-US" sz="2800" dirty="0" smtClean="0"/>
              <a:t>, Russia</a:t>
            </a:r>
          </a:p>
          <a:p>
            <a:pPr marL="342900" indent="-342900">
              <a:buAutoNum type="arabicPeriod"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89038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1" y="1143000"/>
            <a:ext cx="7620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0"/>
            <a:ext cx="11901054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04800" y="18328"/>
            <a:ext cx="11748655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>
                <a:solidFill>
                  <a:schemeClr val="bg1"/>
                </a:solidFill>
              </a:rPr>
              <a:t>Coupling UrQMD and SMM models. </a:t>
            </a:r>
            <a:br>
              <a:rPr lang="en-US" sz="4100" dirty="0" smtClean="0">
                <a:solidFill>
                  <a:schemeClr val="bg1"/>
                </a:solidFill>
              </a:rPr>
            </a:br>
            <a:r>
              <a:rPr lang="en-US" sz="4100" dirty="0" smtClean="0">
                <a:solidFill>
                  <a:schemeClr val="bg1"/>
                </a:solidFill>
              </a:rPr>
              <a:t>Results for neutron production </a:t>
            </a:r>
            <a:r>
              <a:rPr lang="en-US" sz="4100" dirty="0">
                <a:solidFill>
                  <a:schemeClr val="bg1"/>
                </a:solidFill>
              </a:rPr>
              <a:t>in </a:t>
            </a:r>
            <a:r>
              <a:rPr lang="en-US" sz="4100" dirty="0" err="1" smtClean="0">
                <a:solidFill>
                  <a:schemeClr val="bg1"/>
                </a:solidFill>
              </a:rPr>
              <a:t>p+Al</a:t>
            </a:r>
            <a:r>
              <a:rPr lang="en-US" sz="4100" dirty="0" smtClean="0">
                <a:solidFill>
                  <a:schemeClr val="bg1"/>
                </a:solidFill>
              </a:rPr>
              <a:t> interactions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>
                <a:solidFill>
                  <a:schemeClr val="bg1"/>
                </a:solidFill>
              </a:rPr>
              <a:t>Exp. </a:t>
            </a:r>
            <a:r>
              <a:rPr lang="en-US" sz="2600" dirty="0" smtClean="0">
                <a:solidFill>
                  <a:schemeClr val="bg1"/>
                </a:solidFill>
              </a:rPr>
              <a:t>Data: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Ishibashi  et al., J.Nucl. Sci. Tech., Vol.34, N6 (1997)  P.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4016" y="1648690"/>
            <a:ext cx="35675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emission angle from 30-150 degrees, there is a good agreement between the modified model and exp. data.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 smaller angle + small kinetic energies, UrQMD+SMM underestimate the neutron spectra.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10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966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17" y="1143000"/>
            <a:ext cx="7620000" cy="5715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2401" y="0"/>
            <a:ext cx="11901054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2401" y="18328"/>
            <a:ext cx="11748655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>
                <a:solidFill>
                  <a:schemeClr val="bg1"/>
                </a:solidFill>
              </a:rPr>
              <a:t>Coupling UrQMD and SMM models. </a:t>
            </a:r>
            <a:br>
              <a:rPr lang="en-US" sz="4100" dirty="0" smtClean="0">
                <a:solidFill>
                  <a:schemeClr val="bg1"/>
                </a:solidFill>
              </a:rPr>
            </a:br>
            <a:r>
              <a:rPr lang="en-US" sz="4100" dirty="0" smtClean="0">
                <a:solidFill>
                  <a:schemeClr val="bg1"/>
                </a:solidFill>
              </a:rPr>
              <a:t>Results for neutron production </a:t>
            </a:r>
            <a:r>
              <a:rPr lang="en-US" sz="4100" dirty="0">
                <a:solidFill>
                  <a:schemeClr val="bg1"/>
                </a:solidFill>
              </a:rPr>
              <a:t>in </a:t>
            </a:r>
            <a:r>
              <a:rPr lang="en-US" sz="4100" dirty="0" err="1" smtClean="0">
                <a:solidFill>
                  <a:schemeClr val="bg1"/>
                </a:solidFill>
              </a:rPr>
              <a:t>p+Fe</a:t>
            </a:r>
            <a:r>
              <a:rPr lang="en-US" sz="4100" dirty="0" smtClean="0">
                <a:solidFill>
                  <a:schemeClr val="bg1"/>
                </a:solidFill>
              </a:rPr>
              <a:t> interactions 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>
                <a:solidFill>
                  <a:schemeClr val="bg1"/>
                </a:solidFill>
              </a:rPr>
              <a:t>Exp. </a:t>
            </a:r>
            <a:r>
              <a:rPr lang="en-US" sz="2600" dirty="0" smtClean="0">
                <a:solidFill>
                  <a:schemeClr val="bg1"/>
                </a:solidFill>
              </a:rPr>
              <a:t>Data: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Ishibashi  et al., J.Nucl. Sci. Tech., Vol.34, N6 (1997)  P.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13618" y="3316115"/>
            <a:ext cx="29302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UrQMD+SMM works well for all angles for intermediate nuclei.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11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17484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309" y="1143000"/>
            <a:ext cx="7620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0"/>
            <a:ext cx="11901054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2401" y="-28936"/>
            <a:ext cx="12039599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>
                <a:solidFill>
                  <a:schemeClr val="bg1"/>
                </a:solidFill>
              </a:rPr>
              <a:t>Coupling UrQMD and SMM models </a:t>
            </a:r>
            <a:br>
              <a:rPr lang="en-US" sz="4100" dirty="0" smtClean="0">
                <a:solidFill>
                  <a:schemeClr val="bg1"/>
                </a:solidFill>
              </a:rPr>
            </a:br>
            <a:r>
              <a:rPr lang="en-US" sz="4100" dirty="0" smtClean="0">
                <a:solidFill>
                  <a:schemeClr val="bg1"/>
                </a:solidFill>
              </a:rPr>
              <a:t>Results for neutron production </a:t>
            </a:r>
            <a:r>
              <a:rPr lang="en-US" sz="4100" dirty="0">
                <a:solidFill>
                  <a:schemeClr val="bg1"/>
                </a:solidFill>
              </a:rPr>
              <a:t>in </a:t>
            </a:r>
            <a:r>
              <a:rPr lang="en-US" sz="4100" dirty="0" smtClean="0">
                <a:solidFill>
                  <a:schemeClr val="bg1"/>
                </a:solidFill>
              </a:rPr>
              <a:t>proton interactions with heavy nuclei </a:t>
            </a:r>
          </a:p>
          <a:p>
            <a:pPr algn="ctr"/>
            <a:endParaRPr lang="en-US" sz="3100" dirty="0" smtClean="0">
              <a:solidFill>
                <a:schemeClr val="bg1"/>
              </a:solidFill>
            </a:endParaRPr>
          </a:p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(</a:t>
            </a:r>
            <a:r>
              <a:rPr lang="en-US" sz="3100" dirty="0">
                <a:solidFill>
                  <a:schemeClr val="bg1"/>
                </a:solidFill>
              </a:rPr>
              <a:t>Exp. </a:t>
            </a:r>
            <a:r>
              <a:rPr lang="en-US" sz="3100" dirty="0" smtClean="0">
                <a:solidFill>
                  <a:schemeClr val="bg1"/>
                </a:solidFill>
              </a:rPr>
              <a:t>Data: </a:t>
            </a:r>
            <a:r>
              <a:rPr lang="ru-RU" alt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3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Ishibashi  et al., J.Nucl. Sci. Tech., Vol.34, N6 (1997)  P. </a:t>
            </a:r>
            <a:r>
              <a:rPr lang="ru-RU" altLang="ru-RU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sz="3100" dirty="0" smtClean="0">
                <a:solidFill>
                  <a:schemeClr val="bg1"/>
                </a:solidFill>
              </a:rPr>
              <a:t>)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8309" y="4551218"/>
            <a:ext cx="2930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 with description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backward emitted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spectra.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5291" y="1746455"/>
            <a:ext cx="2930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UrQMD+SMM works well for describing forward angles neutron spectra.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12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7436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487" y="1297849"/>
            <a:ext cx="7929293" cy="548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0"/>
            <a:ext cx="12192000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UrQMD and SMM models </a:t>
            </a:r>
            <a:b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studying neutron production in </a:t>
            </a:r>
            <a:r>
              <a:rPr lang="en-US" sz="4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A+Pb</a:t>
            </a:r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at various angles</a:t>
            </a:r>
          </a:p>
          <a:p>
            <a:pPr algn="ctr"/>
            <a:r>
              <a:rPr 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Exp. Data: 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I. </a:t>
            </a:r>
            <a:r>
              <a:rPr lang="en-US" altLang="en-US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Yurevich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R.M. Yakovlev, V. G. </a:t>
            </a:r>
            <a:r>
              <a:rPr lang="en-US" altLang="en-US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Lyapin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(JINR)</a:t>
            </a:r>
          </a:p>
          <a:p>
            <a:pPr algn="ctr"/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Atomic Nuclei, 2006, </a:t>
            </a:r>
            <a:r>
              <a:rPr lang="ru-RU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69, No. 9, </a:t>
            </a:r>
            <a:r>
              <a:rPr lang="ru-RU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1496</a:t>
            </a:r>
            <a:r>
              <a:rPr 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7142" y="4486673"/>
            <a:ext cx="3283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with description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backward emitted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neutron spectra.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01" y="3078290"/>
            <a:ext cx="3283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forward neutron spectra is reasonably well.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13</a:t>
            </a:fld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xmlns="" val="5355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UrQMD and SMM models </a:t>
            </a:r>
            <a:b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studying neutron production in C+A interactions </a:t>
            </a:r>
          </a:p>
          <a:p>
            <a:pPr algn="ctr"/>
            <a:r>
              <a:rPr 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(Exp. Data: 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I. </a:t>
            </a:r>
            <a:r>
              <a:rPr lang="en-US" altLang="en-US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Yurevich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R.M. Yakovlev, V. G. </a:t>
            </a:r>
            <a:r>
              <a:rPr lang="en-US" altLang="en-US" sz="3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Lyapin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(JINR)</a:t>
            </a:r>
          </a:p>
          <a:p>
            <a:pPr algn="ctr"/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 of Atomic Nuclei, 2006, </a:t>
            </a:r>
            <a:r>
              <a:rPr lang="ru-RU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Vol. 69, No. 9, </a:t>
            </a:r>
            <a:r>
              <a:rPr lang="ru-RU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P.</a:t>
            </a:r>
            <a:r>
              <a:rPr lang="en-US" alt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1496</a:t>
            </a:r>
            <a:r>
              <a:rPr lang="en-US" sz="3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6" y="1343891"/>
            <a:ext cx="760095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06853" y="3060009"/>
            <a:ext cx="3283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ood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neutron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interactions of C with various nuclei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(C, Al, Cu,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at energy 2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14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7703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1" y="1343891"/>
            <a:ext cx="9499002" cy="474493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0"/>
            <a:ext cx="11901054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12783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and charge distributions of fragments produced in </a:t>
            </a:r>
          </a:p>
          <a:p>
            <a:r>
              <a:rPr lang="en-US" sz="4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Fe+p</a:t>
            </a:r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interactions according to UrQMD+SMM model. </a:t>
            </a:r>
            <a:b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(Exp. Data: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Villagrasa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-Canton </a:t>
            </a:r>
            <a:r>
              <a:rPr lang="en-US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2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C 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044603 – Published 13 April </a:t>
            </a:r>
            <a:r>
              <a:rPr lang="en-US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2007)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15</a:t>
            </a:fld>
            <a:endParaRPr lang="en-US" sz="2800" b="1"/>
          </a:p>
        </p:txBody>
      </p:sp>
      <p:sp>
        <p:nvSpPr>
          <p:cNvPr id="6" name="TextBox 5"/>
          <p:cNvSpPr txBox="1"/>
          <p:nvPr/>
        </p:nvSpPr>
        <p:spPr>
          <a:xfrm>
            <a:off x="0" y="6015886"/>
            <a:ext cx="12061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There is observed a symmetry between calculations of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Fe+P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P+Fe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interactions by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UrQMD+SMM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model.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509" y="1191486"/>
            <a:ext cx="7600950" cy="5486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0"/>
            <a:ext cx="11901054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1325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Momentum distributions of fragments produced in C+C interactions at energy 20.5 GeV according to UrQMD+SMM model </a:t>
            </a:r>
            <a:b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(Exp. Data: </a:t>
            </a:r>
            <a:r>
              <a:rPr lang="en-US" sz="2800" dirty="0" err="1">
                <a:solidFill>
                  <a:schemeClr val="bg1"/>
                </a:solidFill>
              </a:rPr>
              <a:t>Afonin</a:t>
            </a:r>
            <a:r>
              <a:rPr lang="en-US" sz="2800" dirty="0">
                <a:solidFill>
                  <a:schemeClr val="bg1"/>
                </a:solidFill>
              </a:rPr>
              <a:t>, A. G., et al.  </a:t>
            </a:r>
            <a:r>
              <a:rPr lang="en-US" sz="2800" i="1" dirty="0">
                <a:solidFill>
                  <a:schemeClr val="bg1"/>
                </a:solidFill>
              </a:rPr>
              <a:t>Nuclear Physics A</a:t>
            </a:r>
            <a:r>
              <a:rPr lang="en-US" sz="2800" dirty="0">
                <a:solidFill>
                  <a:schemeClr val="bg1"/>
                </a:solidFill>
              </a:rPr>
              <a:t> 997 (2020): 121718.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0037" y="1732219"/>
            <a:ext cx="243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Spectra of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d, He4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well by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UrQMD+SMM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with t, He3, He6 momentum distributions.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16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4457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1" y="152399"/>
            <a:ext cx="11901054" cy="9559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outlook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92727" y="1787236"/>
                <a:ext cx="1091738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UrQMD model 3.4 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describes  sufficiently well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spectra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nucleus-nucleus interactions by NA61/SHINE Collaboration at various initial energies.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is a problem with reproducing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spectra in the model.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UrQMD model can not well describe neutron yield in proton-nuclei interactions at small neutron energies.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UrQMD model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</a:t>
                </a:r>
                <a:r>
                  <a:rPr lang="en-US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been coupled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SMM model.  On the whole, 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UrQMD+SMM model describes well neutron and fragment productions in proton –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nucleus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 -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nucleus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interactions.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27" y="1787236"/>
                <a:ext cx="10917382" cy="3108543"/>
              </a:xfrm>
              <a:prstGeom prst="rect">
                <a:avLst/>
              </a:prstGeom>
              <a:blipFill>
                <a:blip r:embed="rId2" cstate="print"/>
                <a:stretch>
                  <a:fillRect l="-782" t="-1961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9382" y="1185574"/>
            <a:ext cx="277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1" y="4986870"/>
            <a:ext cx="277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Outlook: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5431752"/>
            <a:ext cx="10917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UrQMD+SMM model for the MPD/NICA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of neutron and fragments production are experimentally foreseen in BM@N experiment at JINR.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760"/>
          </a:xfrm>
        </p:spPr>
        <p:txBody>
          <a:bodyPr/>
          <a:lstStyle/>
          <a:p>
            <a:fld id="{890232F2-B763-42E5-972B-24F2970C534E}" type="slidenum">
              <a:rPr lang="en-US" sz="2800" b="1" smtClean="0"/>
              <a:pPr/>
              <a:t>17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87230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18</a:t>
            </a:fld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545" y="2521527"/>
            <a:ext cx="117294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  <a:latin typeface="Edwardian Script ITC" panose="030303020407070D0804" pitchFamily="66" charset="0"/>
              </a:rPr>
              <a:t>Thank you so much for your listening!</a:t>
            </a:r>
            <a:endParaRPr lang="en-US" sz="8800" b="1" dirty="0">
              <a:solidFill>
                <a:srgbClr val="00B050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1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1999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0"/>
            <a:ext cx="12025743" cy="1325563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Ultrarelativistic Quantum Molecular Dynamics (UrQMD)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054" y="184214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Monte Carlo model used to simulate nucleus-nucleus interactions at high energies</a:t>
            </a:r>
            <a:r>
              <a:rPr lang="en-US" dirty="0"/>
              <a:t> </a:t>
            </a:r>
            <a:r>
              <a:rPr lang="en-US" dirty="0" smtClean="0"/>
              <a:t>by solving a large set of equations: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 f(</a:t>
            </a:r>
            <a:r>
              <a:rPr lang="en-US" dirty="0" err="1" smtClean="0"/>
              <a:t>x,p</a:t>
            </a:r>
            <a:r>
              <a:rPr lang="en-US" dirty="0" smtClean="0"/>
              <a:t>) are phase space densities of particle species.</a:t>
            </a:r>
          </a:p>
          <a:p>
            <a:pPr>
              <a:buFontTx/>
              <a:buChar char="-"/>
            </a:pPr>
            <a:r>
              <a:rPr lang="en-US" dirty="0" smtClean="0"/>
              <a:t>Consideration of cross-section of various meson-meson, meson-baryon, and baryon-baryon interactions.</a:t>
            </a:r>
          </a:p>
          <a:p>
            <a:pPr>
              <a:buFontTx/>
              <a:buChar char="-"/>
            </a:pPr>
            <a:r>
              <a:rPr lang="en-US" dirty="0" smtClean="0"/>
              <a:t>Potential interaction between particles: Yukawa, Coulomb, Pauli potential.</a:t>
            </a: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8643" y="2595994"/>
            <a:ext cx="7780889" cy="12278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19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661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1999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062855" cy="1325563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Outline</a:t>
            </a:r>
            <a:endParaRPr lang="en-US"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309" y="1565564"/>
                <a:ext cx="10730345" cy="4627923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Description of experimental data  of the NA61/SHINE collaboration</a:t>
                </a:r>
                <a:r>
                  <a:rPr lang="en-US" dirty="0"/>
                  <a:t> </a:t>
                </a:r>
                <a:r>
                  <a:rPr lang="en-US" dirty="0" smtClean="0"/>
                  <a:t>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production</a:t>
                </a:r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:r>
                  <a:rPr lang="en-US" dirty="0" err="1"/>
                  <a:t>Ar+Sc</a:t>
                </a:r>
                <a:r>
                  <a:rPr lang="en-US" dirty="0"/>
                  <a:t> </a:t>
                </a:r>
                <a:r>
                  <a:rPr lang="en-US" dirty="0" smtClean="0"/>
                  <a:t>interactions </a:t>
                </a:r>
                <a:r>
                  <a:rPr lang="en-US" dirty="0"/>
                  <a:t>at 13, 19, 30, 40, 75, 150 </a:t>
                </a:r>
                <a:r>
                  <a:rPr lang="en-US" dirty="0" smtClean="0"/>
                  <a:t>A*GeV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using UrQMD model version 3.4 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Study of neutron production in P + A interactions in the frame of UrQMD model version 3.4 . 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Coupling of UrQMD 3.4  model with the </a:t>
                </a:r>
                <a:r>
                  <a:rPr lang="en-US" dirty="0"/>
                  <a:t>Statistical Multifragmentation </a:t>
                </a:r>
                <a:r>
                  <a:rPr lang="en-US" dirty="0" smtClean="0"/>
                  <a:t>Model (SMM</a:t>
                </a:r>
                <a:r>
                  <a:rPr lang="en-US" dirty="0"/>
                  <a:t>) by </a:t>
                </a:r>
                <a:r>
                  <a:rPr lang="en-US" dirty="0" smtClean="0"/>
                  <a:t>Botvina.</a:t>
                </a: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Analysis of neutron spectra in UrQMD+SMM model. 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/>
                  <a:t>Description of fragment </a:t>
                </a:r>
                <a:r>
                  <a:rPr lang="en-US" dirty="0"/>
                  <a:t>production in nucleus-nucleus interactions </a:t>
                </a:r>
                <a:r>
                  <a:rPr lang="en-US" dirty="0" smtClean="0"/>
                  <a:t>by </a:t>
                </a:r>
                <a:r>
                  <a:rPr lang="en-US" dirty="0"/>
                  <a:t>UrQMD+SMM </a:t>
                </a:r>
                <a:r>
                  <a:rPr lang="en-US" dirty="0" smtClean="0"/>
                  <a:t>model.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514350" indent="-514350">
                  <a:buFont typeface="Arial" panose="020B0604020202020204" pitchFamily="34" charset="0"/>
                  <a:buAutoNum type="arabicPeriod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Conclusion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309" y="1565564"/>
                <a:ext cx="10730345" cy="4627923"/>
              </a:xfrm>
              <a:blipFill>
                <a:blip r:embed="rId2" cstate="print"/>
                <a:stretch>
                  <a:fillRect l="-1193" t="-3162" r="-1534" b="-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2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440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1" y="1"/>
            <a:ext cx="11901054" cy="8728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72043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Appendix: K-meson production in different simulation model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678" y="1181100"/>
            <a:ext cx="8572500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20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730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141" y="900539"/>
            <a:ext cx="4888169" cy="578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264" y="2794925"/>
            <a:ext cx="6622473" cy="11237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1"/>
            <a:ext cx="11901054" cy="87283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77091" y="152399"/>
            <a:ext cx="11748655" cy="7204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Pi-meson production in UrQMD model 1.3</a:t>
            </a:r>
          </a:p>
          <a:p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128" y="872836"/>
            <a:ext cx="57565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UrQMD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model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to simulate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hadron-nucleus and nucleus-nucleus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interactions at high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energies.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represents a Monte-Carlo solution of a large set of equations: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Parameterization of cross-section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various meson-meson, meson-baryon, and baryon-baryon interactions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String fragmentation and formation time of particles.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130264" y="5840727"/>
                <a:ext cx="729577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Epx. Data: </a:t>
                </a:r>
                <a:r>
                  <a:rPr lang="en-US" sz="2400" b="1" dirty="0" err="1" smtClean="0">
                    <a:solidFill>
                      <a:srgbClr val="C00000"/>
                    </a:solidFill>
                  </a:rPr>
                  <a:t>Ar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 + </a:t>
                </a:r>
                <a:r>
                  <a:rPr lang="en-US" sz="2400" b="1" dirty="0" err="1" smtClean="0">
                    <a:solidFill>
                      <a:srgbClr val="C00000"/>
                    </a:solidFill>
                  </a:rPr>
                  <a:t>Sc</a:t>
                </a:r>
                <a:r>
                  <a:rPr lang="en-US" sz="2400" b="1" dirty="0" smtClean="0">
                    <a:solidFill>
                      <a:srgbClr val="C00000"/>
                    </a:solidFill>
                  </a:rPr>
                  <a:t>-&gt;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</a:rPr>
                  <a:t>+ X,  </a:t>
                </a:r>
              </a:p>
              <a:p>
                <a:r>
                  <a:rPr lang="en-US" sz="2400" b="1" dirty="0" smtClean="0">
                    <a:solidFill>
                      <a:srgbClr val="C00000"/>
                    </a:solidFill>
                  </a:rPr>
                  <a:t>NA61/SHINE Collaboration, Eur. Phys. J. C 81 (2021) 397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64" y="5840727"/>
                <a:ext cx="7295772" cy="830997"/>
              </a:xfrm>
              <a:prstGeom prst="rect">
                <a:avLst/>
              </a:prstGeom>
              <a:blipFill>
                <a:blip r:embed="rId5" cstate="print"/>
                <a:stretch>
                  <a:fillRect l="-125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282546" y="5891100"/>
            <a:ext cx="2743200" cy="365125"/>
          </a:xfrm>
        </p:spPr>
        <p:txBody>
          <a:bodyPr/>
          <a:lstStyle/>
          <a:p>
            <a:fld id="{890232F2-B763-42E5-972B-24F2970C534E}" type="slidenum">
              <a:rPr lang="en-US" sz="2800" b="1" smtClean="0"/>
              <a:pPr/>
              <a:t>3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6919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512914"/>
            <a:ext cx="4489016" cy="4998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886" y="1352522"/>
            <a:ext cx="4581628" cy="526519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20781" y="6795"/>
            <a:ext cx="12212781" cy="10089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73857" y="-106204"/>
                <a:ext cx="10868891" cy="1128615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chemeClr val="bg1"/>
                    </a:solidFill>
                  </a:rPr>
                  <a:t> production in Ar+Sc interactions  according to UrQMD model version 3.4 . (Exp. Data: NA61/SHINE, 2024)</a:t>
                </a:r>
                <a:endParaRPr lang="en-US" sz="3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3857" y="-106204"/>
                <a:ext cx="10868891" cy="1128615"/>
              </a:xfrm>
              <a:blipFill>
                <a:blip r:embed="rId5" cstate="print"/>
                <a:stretch>
                  <a:fillRect l="-1571" t="-7568" b="-14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4650869" y="1662545"/>
            <a:ext cx="43017" cy="467366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3711" y="4460381"/>
            <a:ext cx="2199352" cy="18752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32584" y="4615954"/>
            <a:ext cx="2146876" cy="176125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5032584" y="6362770"/>
                <a:ext cx="67810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</m:oMath>
                </a14:m>
                <a:r>
                  <a:rPr lang="en-US" sz="2000" dirty="0" smtClean="0"/>
                  <a:t>=19 GeV/c, we obtained the similar results with 13GeV/c</a:t>
                </a:r>
                <a:endParaRPr lang="en-US" sz="20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584" y="6362770"/>
                <a:ext cx="6781087" cy="400110"/>
              </a:xfrm>
              <a:prstGeom prst="rect">
                <a:avLst/>
              </a:prstGeom>
              <a:blipFill>
                <a:blip r:embed="rId6" cstate="print"/>
                <a:stretch>
                  <a:fillRect l="-989" t="-9231" r="-90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9445414" y="1677066"/>
                <a:ext cx="2642111" cy="14820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×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𝑖𝑛𝑒𝑙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p>
                      </m:sSup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14" y="1677066"/>
                <a:ext cx="2642111" cy="148200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9170898" y="3561906"/>
                <a:ext cx="1896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=10%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898" y="3561906"/>
                <a:ext cx="1896720" cy="461665"/>
              </a:xfrm>
              <a:prstGeom prst="rect">
                <a:avLst/>
              </a:prstGeom>
              <a:blipFill>
                <a:blip r:embed="rId8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Rectangle 16"/>
              <p:cNvSpPr/>
              <p:nvPr/>
            </p:nvSpPr>
            <p:spPr>
              <a:xfrm>
                <a:off x="9358808" y="3934758"/>
                <a:ext cx="2815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=2.87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808" y="3934758"/>
                <a:ext cx="2815322" cy="461665"/>
              </a:xfrm>
              <a:prstGeom prst="rect">
                <a:avLst/>
              </a:prstGeom>
              <a:blipFill>
                <a:blip r:embed="rId9" cstate="print"/>
                <a:stretch>
                  <a:fillRect r="-21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9170898" y="4490051"/>
                <a:ext cx="1896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=2.5%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898" y="4490051"/>
                <a:ext cx="1896720" cy="461665"/>
              </a:xfrm>
              <a:prstGeom prst="rect">
                <a:avLst/>
              </a:prstGeom>
              <a:blipFill>
                <a:blip r:embed="rId10" cstate="print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Rectangle 18"/>
              <p:cNvSpPr/>
              <p:nvPr/>
            </p:nvSpPr>
            <p:spPr>
              <a:xfrm>
                <a:off x="9344948" y="4828575"/>
                <a:ext cx="28153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1.44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48" y="4828575"/>
                <a:ext cx="2815322" cy="461665"/>
              </a:xfrm>
              <a:prstGeom prst="rect">
                <a:avLst/>
              </a:prstGeom>
              <a:blipFill>
                <a:blip r:embed="rId11" cstate="print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9157038" y="5293711"/>
                <a:ext cx="1896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=0%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038" y="5293711"/>
                <a:ext cx="1896720" cy="461665"/>
              </a:xfrm>
              <a:prstGeom prst="rect">
                <a:avLst/>
              </a:prstGeom>
              <a:blipFill>
                <a:blip r:embed="rId12" cstate="print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Rectangle 20"/>
              <p:cNvSpPr/>
              <p:nvPr/>
            </p:nvSpPr>
            <p:spPr>
              <a:xfrm>
                <a:off x="9344948" y="5666563"/>
                <a:ext cx="22452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4948" y="5666563"/>
                <a:ext cx="2245230" cy="461665"/>
              </a:xfrm>
              <a:prstGeom prst="rect">
                <a:avLst/>
              </a:prstGeom>
              <a:blipFill>
                <a:blip r:embed="rId13" cstate="print"/>
                <a:stretch>
                  <a:fillRect r="-272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9587345" y="1607793"/>
            <a:ext cx="2500180" cy="1663167"/>
          </a:xfrm>
          <a:prstGeom prst="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376" y="6377212"/>
            <a:ext cx="429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NA61/SHINE Collaboration., </a:t>
            </a:r>
            <a:r>
              <a:rPr lang="en-US" sz="1400" dirty="0" err="1"/>
              <a:t>Adhikary</a:t>
            </a:r>
            <a:r>
              <a:rPr lang="en-US" sz="1400" dirty="0"/>
              <a:t>, H., </a:t>
            </a:r>
            <a:r>
              <a:rPr lang="en-US" sz="1400" dirty="0" err="1"/>
              <a:t>Adrich</a:t>
            </a:r>
            <a:r>
              <a:rPr lang="en-US" sz="1400" dirty="0"/>
              <a:t>, P. </a:t>
            </a:r>
            <a:r>
              <a:rPr lang="en-US" sz="1400" i="1" dirty="0"/>
              <a:t>et </a:t>
            </a:r>
            <a:r>
              <a:rPr lang="en-US" sz="1400" i="1" dirty="0" smtClean="0"/>
              <a:t>al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 </a:t>
            </a:r>
            <a:r>
              <a:rPr lang="en-US" sz="1400" i="1" dirty="0"/>
              <a:t>Eur. Phys. J. C</a:t>
            </a:r>
            <a:r>
              <a:rPr lang="en-US" sz="1400" dirty="0"/>
              <a:t> </a:t>
            </a:r>
            <a:r>
              <a:rPr lang="en-US" sz="1400" b="1" dirty="0"/>
              <a:t>84</a:t>
            </a:r>
            <a:r>
              <a:rPr lang="en-US" sz="1400" dirty="0"/>
              <a:t>, 416 (2024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7090" y="1050784"/>
            <a:ext cx="11456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installed UrQMD 3.4 at HybriLIT cluster at JINR. All given calculations are performed at HybriLIT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5514" y="6219626"/>
            <a:ext cx="2743200" cy="365125"/>
          </a:xfrm>
        </p:spPr>
        <p:txBody>
          <a:bodyPr/>
          <a:lstStyle/>
          <a:p>
            <a:fld id="{890232F2-B763-42E5-972B-24F2970C534E}" type="slidenum">
              <a:rPr lang="en-US" sz="2800" b="1" smtClean="0"/>
              <a:pPr/>
              <a:t>4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919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7" y="805571"/>
            <a:ext cx="5070274" cy="57116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632" y="879684"/>
            <a:ext cx="5040462" cy="571169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0" y="1"/>
            <a:ext cx="12192000" cy="95596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73747" y="16054"/>
                <a:ext cx="10515600" cy="958418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production in Ar+Sc 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interaction at higher energies </a:t>
                </a:r>
                <a:r>
                  <a:rPr lang="en-US" sz="3200" dirty="0">
                    <a:solidFill>
                      <a:schemeClr val="bg1"/>
                    </a:solidFill>
                  </a:rPr>
                  <a:t>according to UrQMD model (Exp. Data: NA61/SHINE)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3747" y="16054"/>
                <a:ext cx="10515600" cy="958418"/>
              </a:xfrm>
              <a:blipFill>
                <a:blip r:embed="rId4" cstate="print"/>
                <a:stretch>
                  <a:fillRect l="-1275" t="-7006" b="-14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5422298" y="4488499"/>
            <a:ext cx="1731818" cy="173354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7287" y="4701594"/>
            <a:ext cx="1731818" cy="17179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2805239" y="6336214"/>
                <a:ext cx="67810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lab</m:t>
                        </m:r>
                      </m:sub>
                    </m:sSub>
                  </m:oMath>
                </a14:m>
                <a:r>
                  <a:rPr lang="en-US" sz="2000" dirty="0" smtClean="0"/>
                  <a:t>=40 GeV/c, we obtained the similar results with 75GeV/c</a:t>
                </a:r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239" y="6336214"/>
                <a:ext cx="6781087" cy="400110"/>
              </a:xfrm>
              <a:prstGeom prst="rect">
                <a:avLst/>
              </a:prstGeom>
              <a:blipFill>
                <a:blip r:embed="rId5" cstate="print"/>
                <a:stretch>
                  <a:fillRect l="-898" t="-7576" r="-90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9600216" y="3298100"/>
                <a:ext cx="2473780" cy="280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c=2.5%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are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well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described</a:t>
                </a: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proton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spectra are described better at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10%.</a:t>
                </a:r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216" y="3298100"/>
                <a:ext cx="2473780" cy="2806987"/>
              </a:xfrm>
              <a:prstGeom prst="rect">
                <a:avLst/>
              </a:prstGeom>
              <a:blipFill>
                <a:blip r:embed="rId6" cstate="print"/>
                <a:stretch>
                  <a:fillRect l="-3941" t="-1522" r="-29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4830984" y="946796"/>
            <a:ext cx="0" cy="538941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53802" y="1048585"/>
            <a:ext cx="2511840" cy="15959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5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35549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7" y="1143000"/>
            <a:ext cx="7620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"/>
            <a:ext cx="12191999" cy="1143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2401" y="152399"/>
            <a:ext cx="12039599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</a:rPr>
              <a:t>Neutron production </a:t>
            </a:r>
            <a:r>
              <a:rPr lang="en-US" sz="4100" dirty="0">
                <a:solidFill>
                  <a:schemeClr val="bg1"/>
                </a:solidFill>
              </a:rPr>
              <a:t>using UrQMD model in </a:t>
            </a:r>
            <a:r>
              <a:rPr lang="en-US" sz="4100" dirty="0" err="1" smtClean="0">
                <a:solidFill>
                  <a:schemeClr val="bg1"/>
                </a:solidFill>
              </a:rPr>
              <a:t>p+Al</a:t>
            </a:r>
            <a:r>
              <a:rPr lang="en-US" sz="4100" dirty="0" smtClean="0">
                <a:solidFill>
                  <a:schemeClr val="bg1"/>
                </a:solidFill>
              </a:rPr>
              <a:t> interactions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>
                <a:solidFill>
                  <a:schemeClr val="bg1"/>
                </a:solidFill>
              </a:rPr>
              <a:t>Exp. </a:t>
            </a:r>
            <a:r>
              <a:rPr lang="en-US" sz="2600" dirty="0" smtClean="0">
                <a:solidFill>
                  <a:schemeClr val="bg1"/>
                </a:solidFill>
              </a:rPr>
              <a:t>Data: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Ishibashi  et al., J.Nucl. Sci. Tech., Vol.34, N6 (1997)  P.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697192" y="1496290"/>
                <a:ext cx="2826327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Normal UrQMD model works well!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offshell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onshell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to be  included?</a:t>
                </a:r>
                <a:endPara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192" y="1496290"/>
                <a:ext cx="2826327" cy="3785652"/>
              </a:xfrm>
              <a:prstGeom prst="rect">
                <a:avLst/>
              </a:prstGeom>
              <a:blipFill>
                <a:blip r:embed="rId3" cstate="print"/>
                <a:stretch>
                  <a:fillRect l="-5616" t="-2254" r="-8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6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391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73" y="1143000"/>
            <a:ext cx="7620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1"/>
            <a:ext cx="12192000" cy="1143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52401" y="152399"/>
            <a:ext cx="12039599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</a:rPr>
              <a:t>Neutron production </a:t>
            </a:r>
            <a:r>
              <a:rPr lang="en-US" sz="4100" dirty="0">
                <a:solidFill>
                  <a:schemeClr val="bg1"/>
                </a:solidFill>
              </a:rPr>
              <a:t>using UrQMD model in </a:t>
            </a:r>
            <a:r>
              <a:rPr lang="en-US" sz="4100" dirty="0" err="1" smtClean="0">
                <a:solidFill>
                  <a:schemeClr val="bg1"/>
                </a:solidFill>
              </a:rPr>
              <a:t>p+Fe</a:t>
            </a:r>
            <a:r>
              <a:rPr lang="en-US" sz="4100" dirty="0" smtClean="0">
                <a:solidFill>
                  <a:schemeClr val="bg1"/>
                </a:solidFill>
              </a:rPr>
              <a:t> interactions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>
                <a:solidFill>
                  <a:schemeClr val="bg1"/>
                </a:solidFill>
              </a:rPr>
              <a:t>Exp. </a:t>
            </a:r>
            <a:r>
              <a:rPr lang="en-US" sz="2600" dirty="0" smtClean="0">
                <a:solidFill>
                  <a:schemeClr val="bg1"/>
                </a:solidFill>
              </a:rPr>
              <a:t>Data: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Ishibashi  et al., J.Nucl. Sci. Tech., Vol.34, N6 (1997)  P.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5964" y="2479964"/>
            <a:ext cx="2826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p+Fe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7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4202376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409" y="1143000"/>
            <a:ext cx="7620000" cy="5715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2401" y="0"/>
            <a:ext cx="11901054" cy="134389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28600" y="18328"/>
            <a:ext cx="11748655" cy="13255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100" dirty="0" smtClean="0">
                <a:solidFill>
                  <a:schemeClr val="bg1"/>
                </a:solidFill>
              </a:rPr>
              <a:t>Neutron production </a:t>
            </a:r>
            <a:r>
              <a:rPr lang="en-US" sz="4100" dirty="0">
                <a:solidFill>
                  <a:schemeClr val="bg1"/>
                </a:solidFill>
              </a:rPr>
              <a:t>using UrQMD model </a:t>
            </a:r>
            <a:r>
              <a:rPr lang="en-US" sz="4100" dirty="0" smtClean="0">
                <a:solidFill>
                  <a:schemeClr val="bg1"/>
                </a:solidFill>
              </a:rPr>
              <a:t>in proton interactions with heavy target.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>
                <a:solidFill>
                  <a:schemeClr val="bg1"/>
                </a:solidFill>
              </a:rPr>
              <a:t>Exp. </a:t>
            </a:r>
            <a:r>
              <a:rPr lang="en-US" sz="2600" dirty="0" smtClean="0">
                <a:solidFill>
                  <a:schemeClr val="bg1"/>
                </a:solidFill>
              </a:rPr>
              <a:t>Data: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Ishibashi  et al., J.Nucl. Sci. Tech., Vol.34, N6 (1997)  P. </a:t>
            </a:r>
            <a:r>
              <a:rPr lang="ru-RU" altLang="ru-RU" sz="2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5964" y="2479964"/>
            <a:ext cx="2826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for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p+Pb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1945" y="4211781"/>
            <a:ext cx="33943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Solution 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 is needed to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couple UrQMD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with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b="1" dirty="0" smtClean="0"/>
              <a:t>Statistical Multifragmentation Model</a:t>
            </a:r>
            <a:r>
              <a:rPr lang="en-US" sz="2400" dirty="0" smtClean="0"/>
              <a:t> (SMM) </a:t>
            </a:r>
            <a:r>
              <a:rPr lang="en-US" sz="2400" dirty="0"/>
              <a:t>by Botvina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32F2-B763-42E5-972B-24F2970C534E}" type="slidenum">
              <a:rPr lang="en-US" sz="2800" b="1" smtClean="0"/>
              <a:pPr/>
              <a:t>8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1620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0" y="0"/>
            <a:ext cx="12191999" cy="80356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5" y="1"/>
            <a:ext cx="12025743" cy="803564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Coupling of UrQMD and SMM models</a:t>
            </a:r>
            <a:endParaRPr lang="en-US" sz="5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5689" y="3904068"/>
                <a:ext cx="10515600" cy="2773823"/>
              </a:xfrm>
            </p:spPr>
            <p:txBody>
              <a:bodyPr>
                <a:normAutofit/>
              </a:bodyPr>
              <a:lstStyle/>
              <a:p>
                <a:pPr>
                  <a:buFontTx/>
                  <a:buChar char="-"/>
                </a:pPr>
                <a:r>
                  <a:rPr lang="en-US" sz="2400" dirty="0" smtClean="0"/>
                  <a:t>For calculation by UrQMD+SMM model, </a:t>
                </a:r>
                <a:r>
                  <a:rPr lang="en-US" sz="2400" dirty="0"/>
                  <a:t>p</a:t>
                </a:r>
                <a:r>
                  <a:rPr lang="en-US" sz="2400" dirty="0" smtClean="0"/>
                  <a:t>otential mode of UrQMD is used (Option: </a:t>
                </a:r>
                <a:r>
                  <a:rPr lang="en-US" sz="2400" dirty="0" err="1" smtClean="0"/>
                  <a:t>eos</a:t>
                </a:r>
                <a:r>
                  <a:rPr lang="en-US" sz="2400" dirty="0" smtClean="0"/>
                  <a:t>=1 </a:t>
                </a:r>
                <a:r>
                  <a:rPr lang="en-US" sz="2400" dirty="0" err="1" smtClean="0"/>
                  <a:t>Skyrm</a:t>
                </a:r>
                <a:r>
                  <a:rPr lang="en-US" sz="2400" dirty="0" smtClean="0"/>
                  <a:t> energy; Coulomb energy).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 next parameters are </a:t>
                </a:r>
                <a:r>
                  <a:rPr lang="en-US" sz="2400" dirty="0" smtClean="0"/>
                  <a:t>imported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in calculation </a:t>
                </a:r>
                <a:r>
                  <a:rPr lang="en-US" sz="2400" dirty="0" smtClean="0"/>
                  <a:t>by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/>
                  <a:t>modified UrQMD+SMM model: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Evaluation time t =100 fm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radius of clusterization r = 3.0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fm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(We also tested r = 2 and 4 fm.)</a:t>
                </a: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Excitation energy: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𝑒𝑥𝑐𝑖𝑡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𝑝𝑜𝑡𝑒𝑛𝑡𝑖𝑎𝑙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𝑘𝑖𝑛𝑒𝑡𝑖𝑐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𝑔𝑟𝑜𝑢𝑛𝑑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𝑠𝑡𝑎𝑡𝑒</m:t>
                        </m:r>
                      </m:sub>
                    </m:sSub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5689" y="3904068"/>
                <a:ext cx="10515600" cy="2773823"/>
              </a:xfrm>
              <a:blipFill>
                <a:blip r:embed="rId2" cstate="print"/>
                <a:stretch>
                  <a:fillRect l="-928" t="-3297" r="-116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13715" y="1331494"/>
            <a:ext cx="1399310" cy="93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UrQMD 3.4</a:t>
            </a:r>
          </a:p>
          <a:p>
            <a:pPr algn="ctr"/>
            <a:r>
              <a:rPr lang="en-US" dirty="0" smtClean="0"/>
              <a:t>(Original)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3"/>
            <a:endCxn id="7" idx="1"/>
          </p:cNvCxnSpPr>
          <p:nvPr/>
        </p:nvCxnSpPr>
        <p:spPr>
          <a:xfrm>
            <a:off x="3713025" y="1800612"/>
            <a:ext cx="665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78036" y="1331494"/>
            <a:ext cx="1565564" cy="938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Cluster</a:t>
            </a:r>
          </a:p>
          <a:p>
            <a:pPr algn="ctr"/>
            <a:r>
              <a:rPr lang="en-US" dirty="0" smtClean="0"/>
              <a:t>(use neutrons, protons)</a:t>
            </a:r>
            <a:endParaRPr lang="en-US" dirty="0"/>
          </a:p>
        </p:txBody>
      </p:sp>
      <p:cxnSp>
        <p:nvCxnSpPr>
          <p:cNvPr id="8" name="Straight Arrow Connector 7"/>
          <p:cNvCxnSpPr>
            <a:stCxn id="7" idx="3"/>
            <a:endCxn id="9" idx="1"/>
          </p:cNvCxnSpPr>
          <p:nvPr/>
        </p:nvCxnSpPr>
        <p:spPr>
          <a:xfrm>
            <a:off x="5943600" y="1800612"/>
            <a:ext cx="665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08611" y="1357265"/>
            <a:ext cx="1496291" cy="886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Botfra</a:t>
            </a:r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9" idx="3"/>
            <a:endCxn id="12" idx="2"/>
          </p:cNvCxnSpPr>
          <p:nvPr/>
        </p:nvCxnSpPr>
        <p:spPr>
          <a:xfrm>
            <a:off x="8104902" y="1800612"/>
            <a:ext cx="665012" cy="12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769914" y="1357265"/>
            <a:ext cx="1814966" cy="9124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Fragments</a:t>
            </a:r>
          </a:p>
          <a:p>
            <a:pPr algn="ctr"/>
            <a:r>
              <a:rPr lang="en-US" dirty="0" smtClean="0"/>
              <a:t>(n, p, frags)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008918" y="2673938"/>
            <a:ext cx="2036617" cy="1094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Mesons, gamma, electron, etc.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2"/>
            <a:endCxn id="13" idx="0"/>
          </p:cNvCxnSpPr>
          <p:nvPr/>
        </p:nvCxnSpPr>
        <p:spPr>
          <a:xfrm>
            <a:off x="3013370" y="2269730"/>
            <a:ext cx="13857" cy="404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34165" y="6334835"/>
            <a:ext cx="553122" cy="365125"/>
          </a:xfrm>
        </p:spPr>
        <p:txBody>
          <a:bodyPr/>
          <a:lstStyle/>
          <a:p>
            <a:fld id="{890232F2-B763-42E5-972B-24F2970C534E}" type="slidenum">
              <a:rPr lang="en-US" sz="2800" b="1" smtClean="0"/>
              <a:pPr/>
              <a:t>9</a:t>
            </a:fld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8427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646</Words>
  <Application>Microsoft Office PowerPoint</Application>
  <PresentationFormat>Произвольный</PresentationFormat>
  <Paragraphs>120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Coupling of UrQMD 3.4 and SMM models for simulation of neutron and nuclear fragment productions in nucleus-nucleus interactions</vt:lpstr>
      <vt:lpstr>Outline</vt:lpstr>
      <vt:lpstr>Слайд 3</vt:lpstr>
      <vt:lpstr> </vt:lpstr>
      <vt:lpstr> </vt:lpstr>
      <vt:lpstr>Слайд 6</vt:lpstr>
      <vt:lpstr>Слайд 7</vt:lpstr>
      <vt:lpstr>Слайд 8</vt:lpstr>
      <vt:lpstr>Coupling of UrQMD and SMM models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Ultrarelativistic Quantum Molecular Dynamics (UrQMD)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Modification of UrQMD model to study the neutron and light fragments’ production in nucleus-nucleus interaction</dc:title>
  <dc:creator>ASUS</dc:creator>
  <cp:lastModifiedBy>User</cp:lastModifiedBy>
  <cp:revision>84</cp:revision>
  <dcterms:created xsi:type="dcterms:W3CDTF">2024-06-25T09:37:13Z</dcterms:created>
  <dcterms:modified xsi:type="dcterms:W3CDTF">2024-07-09T09:16:16Z</dcterms:modified>
</cp:coreProperties>
</file>