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</p:sldMasterIdLst>
  <p:sldIdLst>
    <p:sldId id="256" r:id="rId25"/>
    <p:sldId id="257" r:id="rId26"/>
    <p:sldId id="258" r:id="rId27"/>
    <p:sldId id="259" r:id="rId28"/>
    <p:sldId id="260" r:id="rId29"/>
    <p:sldId id="261" r:id="rId3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CD6B2E-D748-498F-8526-65CF197FE09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7BFC6278-E7B6-4BE6-AB1C-DD5549A52D6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CAE68DFC-6AD1-4CB0-8604-AAC0C67FF1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314FDFCA-AA68-4A49-8D8A-E72D4B27BE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AFCB239C-B0CC-4924-BBEF-620F59D103D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E6458731-FB17-47DF-A951-C294D721D16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DF0F5516-FB46-4849-B810-14B8F8236B1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EB1DBDD9-52EB-4E76-80A6-D9956FE6EB0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C81B8212-E8D6-4C08-A0EC-7B2CB6C0D75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5D923A87-11AF-4790-B6E2-C55FC4E61B0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5C5E34F4-6351-4925-BABE-C8941A510B7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DD27109-027F-47D5-8E58-CF4D703C08E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B9BDD779-1346-4D75-98F4-C2B0679666F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6BDEE19C-7BD4-492C-8F0D-DBEBD271ECA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5"/>
          </p:nvPr>
        </p:nvSpPr>
        <p:spPr/>
        <p:txBody>
          <a:bodyPr/>
          <a:lstStyle/>
          <a:p>
            <a:fld id="{AA2A1563-9814-4E67-BE3D-F3D80502C5F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lstStyle/>
          <a:p>
            <a:fld id="{2380C10B-CBC6-4727-B8B6-88D2CF72C6E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lstStyle/>
          <a:p>
            <a:fld id="{02F1ABEE-C94C-43D3-B977-AF1ED45BDC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66AE4EE-0011-4206-9208-AEC54156847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1E74370-353F-4D36-B89C-2DE56F2C99B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7AD4A12-434E-425C-9F27-DF41453F663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E87EF239-454A-432C-8EAE-F975A84556B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B5553ED5-DA4C-451C-8859-6B2E45F423C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7D49AA68-13E5-407D-9750-727B6A1703D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E39FD6E0-D842-4DD9-8821-46C38AB588C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AAE00D0-E232-4CAC-8956-77C25E569765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1" name="PlaceHolder 5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3C9314D-BA28-4439-979D-8F1B25882D3D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09249CD-E0BE-413F-B354-77E78EC1BB41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3" name="PlaceHolder 5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04B03AC-95DD-40D6-8FF7-F8A63C83DA1F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A434DA4-762E-497E-BCC9-9B7B98EB8C9B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8" name="PlaceHolder 4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71408C6-9ECA-42B0-8B1E-95DF5FEA9D9C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F08B23C-5DCA-4429-9A08-A0526FFDD7CD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8"/>
          <p:cNvSpPr>
            <a:spLocks noGrp="1"/>
          </p:cNvSpPr>
          <p:nvPr>
            <p:ph type="dt" idx="4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4" name="PlaceHolder 8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9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1631B59-28FD-41D2-A258-C04FF619C6D2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10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8" name="PlaceHolder 2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4DD59DE-48A1-48C9-BA7C-5DB65D32A4AF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dt" idx="5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45" name="PlaceHolder 3"/>
          <p:cNvSpPr>
            <a:spLocks noGrp="1"/>
          </p:cNvSpPr>
          <p:nvPr>
            <p:ph type="ftr" idx="5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A284E57-DA6C-4795-BCE3-BC5CE61E6B16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53" name="PlaceHolder 4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sldNum" idx="5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300CDB7-3198-4B29-B6FB-4E1FEE90D627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dt" idx="57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72413B8-52A5-4C10-A955-4CB081E3164F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ftr" idx="5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52F5395-138F-4A43-A7C5-51C95AA3099E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dt" idx="60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ftr" idx="6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Num" idx="6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221ED20-0B19-47D8-AFFD-9DCDCDC0750C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6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71" name="PlaceHolder 5"/>
          <p:cNvSpPr>
            <a:spLocks noGrp="1"/>
          </p:cNvSpPr>
          <p:nvPr>
            <p:ph type="ftr" idx="6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8AF298B-F40F-4E89-96A7-2C0C263552D6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dt" idx="6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82" name="PlaceHolder 5"/>
          <p:cNvSpPr>
            <a:spLocks noGrp="1"/>
          </p:cNvSpPr>
          <p:nvPr>
            <p:ph type="ftr" idx="6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sldNum" idx="68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3512915-C9E8-4FD9-A40C-1E95F949B47D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dt" idx="69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93" name="PlaceHolder 5"/>
          <p:cNvSpPr>
            <a:spLocks noGrp="1"/>
          </p:cNvSpPr>
          <p:nvPr>
            <p:ph type="ftr" idx="7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sldNum" idx="7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E7E6F15-D492-4AD9-B541-92A3ED32C9B3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dt" idx="7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9" name="PlaceHolder 6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7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438A455-ED22-46B2-86A2-F7029839DBCA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8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4" name="PlaceHolder 8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9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A646586-3540-4D20-B4F5-53D1C12C0B3D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10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C8AE7B8-6F6F-467C-A8DD-624D60CC6A1E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8D239C0-3937-44A9-B795-11959EFF90D1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15FB3DB-302D-4442-BCE8-76CA9F8F7B96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F8CBA95-33BA-4F9A-BD17-BD725DB6A23A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3617C63-33E3-48C9-A7C5-A93793857965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9"/>
          <p:cNvSpPr/>
          <p:nvPr/>
        </p:nvSpPr>
        <p:spPr>
          <a:xfrm>
            <a:off x="3202560" y="1448280"/>
            <a:ext cx="5185440" cy="331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6760" tIns="43560" rIns="86760" bIns="4356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Memberships of the PACs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Acad. Grigory V. Trubnikov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2"/>
          <p:cNvSpPr/>
          <p:nvPr/>
        </p:nvSpPr>
        <p:spPr>
          <a:xfrm>
            <a:off x="503280" y="-117360"/>
            <a:ext cx="740124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"/>
                <a:ea typeface="DejaVu Sans"/>
              </a:rPr>
              <a:t>PAC for Particle Physics</a:t>
            </a:r>
            <a:endParaRPr lang="ru-RU" sz="2400" b="0" strike="noStrike" spc="-1">
              <a:solidFill>
                <a:srgbClr val="000000"/>
              </a:solidFill>
              <a:latin typeface="Arial"/>
              <a:ea typeface="FandolFang R"/>
            </a:endParaRPr>
          </a:p>
        </p:txBody>
      </p:sp>
      <p:sp>
        <p:nvSpPr>
          <p:cNvPr id="202" name="TextBox 6"/>
          <p:cNvSpPr/>
          <p:nvPr/>
        </p:nvSpPr>
        <p:spPr>
          <a:xfrm>
            <a:off x="287280" y="496080"/>
            <a:ext cx="8532720" cy="309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spcAft>
                <a:spcPts val="317"/>
              </a:spcAft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Dr</a:t>
            </a:r>
            <a:r>
              <a:rPr lang="ru-RU" sz="18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r>
              <a:rPr lang="en-US" sz="18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Amaresh</a:t>
            </a:r>
            <a:r>
              <a:rPr lang="en-US" sz="18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 Jaiswal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National Institute of Science Education and Research </a:t>
            </a:r>
            <a:r>
              <a:rPr lang="en-US" sz="1800" b="0" strike="noStrike" spc="-1" dirty="0">
                <a:solidFill>
                  <a:srgbClr val="000000"/>
                </a:solidFill>
                <a:latin typeface="Arial Narrow"/>
                <a:ea typeface="Source Han Sans CN Normal"/>
              </a:rPr>
              <a:t>—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NISER, Bhubaneshwar, Odisha, India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as a new member of the PAC for Particle Physics for a term of three years.</a:t>
            </a:r>
            <a:endParaRPr lang="ru-RU" sz="1800" b="0" strike="noStrike" spc="-1" dirty="0">
              <a:solidFill>
                <a:srgbClr val="000000"/>
              </a:solidFill>
              <a:latin typeface="Arial"/>
              <a:ea typeface="FandolFang R"/>
            </a:endParaRPr>
          </a:p>
          <a:p>
            <a:pPr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FandolFang R"/>
              </a:rPr>
              <a:t>Honourable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FandolFang R"/>
              </a:rPr>
              <a:t> Mention in Rahul Basu Memorial Award for Best Ph.D. Thesis in High Energy Physics (2014); INSPIRE Faculty Award from Department of Science &amp; Technology, India (2017); Young Achiever Award, DAE Symposium on Nuclear Physics (2022);  Life member of the Indian Physics Association from 2024.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2014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FandolFang R"/>
              </a:rPr>
              <a:t> – 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2017: Post-doctoral Fellow, Theory Division, GSI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Source Han Sans CN Normal"/>
              </a:rPr>
              <a:t>Helmholtzzentrum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 für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Source Han Sans CN Normal"/>
              </a:rPr>
              <a:t>Schwerionenforschung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, Darmstadt, Germany.</a:t>
            </a:r>
            <a:endParaRPr lang="ru-RU" sz="1600" b="0" strike="noStrike" spc="-1" dirty="0">
              <a:solidFill>
                <a:srgbClr val="000000"/>
              </a:solidFill>
              <a:latin typeface="Arial"/>
              <a:ea typeface="FandolFang R"/>
            </a:endParaRPr>
          </a:p>
          <a:p>
            <a:pPr algn="just" defTabSz="914400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FandolFang R"/>
              </a:rPr>
              <a:t>2017 – present:  Associate Professor, School of Physical Sciences, NISER, India.</a:t>
            </a:r>
            <a:endParaRPr lang="ru-RU" sz="1600" b="0" strike="noStrike" spc="-1" dirty="0">
              <a:solidFill>
                <a:srgbClr val="000000"/>
              </a:solidFill>
              <a:latin typeface="Arial"/>
              <a:ea typeface="FandolFang R"/>
            </a:endParaRPr>
          </a:p>
        </p:txBody>
      </p:sp>
      <p:pic>
        <p:nvPicPr>
          <p:cNvPr id="203" name="Рисунок 4" descr="Изображение выглядит как Человеческое лицо, человек, очки, Селфи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9180000" y="702360"/>
            <a:ext cx="2778120" cy="2321640"/>
          </a:xfrm>
          <a:prstGeom prst="rect">
            <a:avLst/>
          </a:prstGeom>
          <a:ln w="0">
            <a:noFill/>
          </a:ln>
        </p:spPr>
      </p:pic>
      <p:sp>
        <p:nvSpPr>
          <p:cNvPr id="204" name="TextBox 6"/>
          <p:cNvSpPr/>
          <p:nvPr/>
        </p:nvSpPr>
        <p:spPr>
          <a:xfrm>
            <a:off x="287280" y="3738600"/>
            <a:ext cx="11772720" cy="27890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Areas of Research: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 relativistic dissipative fluid dynamics with spin;  theoretical formulation of causal relativistic dissipative fluid dynamics from kinetic theory; thermal and blast wave model study of relativistic heavy-ion collisions; phenomenology of heavy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 Normal"/>
              </a:rPr>
              <a:t>quarkonia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 in relativistic heavy-ion collisions. Cosmology and nuclear astrophysics.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Scientific Reviewer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 of Physics Letters B, Physical Review C, D, E, Journal of Physics G, European Physical Journal A, Scientific Reports – Nature, Advances in High Energy Physics.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Member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 of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 Normal"/>
              </a:rPr>
              <a:t>Programme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 Committee  “India-JINR Workshop on Elementary Particle and Nuclear Physics, and Condensed Matter Research”, Dubna, 2023;    Organizer  “2nd Workshop on Dynamics of QCD Matter, NISER, October 07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FandolFang R"/>
              </a:rPr>
              <a:t>–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09, 2023.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"/>
          <p:cNvSpPr/>
          <p:nvPr/>
        </p:nvSpPr>
        <p:spPr>
          <a:xfrm>
            <a:off x="2461320" y="-69480"/>
            <a:ext cx="7488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"/>
                <a:ea typeface="DejaVu Sans"/>
              </a:rPr>
              <a:t>PAC for Particle Physics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Рисунок 2"/>
          <p:cNvPicPr/>
          <p:nvPr/>
        </p:nvPicPr>
        <p:blipFill>
          <a:blip r:embed="rId2"/>
          <a:stretch/>
        </p:blipFill>
        <p:spPr>
          <a:xfrm>
            <a:off x="288000" y="579600"/>
            <a:ext cx="2844000" cy="2844000"/>
          </a:xfrm>
          <a:prstGeom prst="rect">
            <a:avLst/>
          </a:prstGeom>
          <a:ln w="0">
            <a:noFill/>
          </a:ln>
        </p:spPr>
      </p:pic>
      <p:sp>
        <p:nvSpPr>
          <p:cNvPr id="207" name="TextBox 6"/>
          <p:cNvSpPr/>
          <p:nvPr/>
        </p:nvSpPr>
        <p:spPr>
          <a:xfrm>
            <a:off x="49320" y="4639680"/>
            <a:ext cx="11299680" cy="243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 anchor="ctr" anchorCtr="1">
            <a:norm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1" strike="noStrike" spc="-1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Membership:</a:t>
            </a:r>
            <a:r>
              <a:rPr lang="en-US" sz="1800" b="0" strike="noStrike" spc="-1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 Bulgarian National Commission for collaboration with CERN (1999–2000 and since 2006).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	       CMS RDMS (Russia and Dubna Member States) Collaboration Board (since 1995).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	       CMS Collaboration Board (since 1993).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algn="just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       European Commission for Future Accelerators (ECFA) (since 1999).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algn="just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       Bulgarian National Commission on HEP (since 2002).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algn="just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       NA62 Steering Committee (since 2006).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420000" y="612000"/>
            <a:ext cx="8460000" cy="297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 defTabSz="914400">
              <a:lnSpc>
                <a:spcPct val="100000"/>
              </a:lnSpc>
              <a:spcAft>
                <a:spcPts val="34"/>
              </a:spcAft>
            </a:pPr>
            <a:r>
              <a:rPr lang="it-IT" sz="1800" b="1" strike="noStrike" spc="-1" dirty="0">
                <a:solidFill>
                  <a:srgbClr val="002060"/>
                </a:solidFill>
                <a:highlight>
                  <a:srgbClr val="FFFFFF"/>
                </a:highlight>
                <a:latin typeface="Arial"/>
                <a:ea typeface="DejaVu Sans"/>
              </a:rPr>
              <a:t>Prof</a:t>
            </a:r>
            <a:r>
              <a:rPr lang="ru-RU" sz="1800" b="1" strike="noStrike" spc="-1" dirty="0">
                <a:solidFill>
                  <a:srgbClr val="002060"/>
                </a:solidFill>
                <a:highlight>
                  <a:srgbClr val="FFFFFF"/>
                </a:highlight>
                <a:latin typeface="Arial"/>
                <a:ea typeface="DejaVu Sans"/>
              </a:rPr>
              <a:t>.</a:t>
            </a:r>
            <a:r>
              <a:rPr lang="it-IT" sz="1800" b="1" strike="noStrike" spc="-1" dirty="0">
                <a:solidFill>
                  <a:srgbClr val="002060"/>
                </a:solidFill>
                <a:highlight>
                  <a:srgbClr val="FFFFFF"/>
                </a:highlight>
                <a:latin typeface="Arial"/>
                <a:ea typeface="DejaVu Sans"/>
              </a:rPr>
              <a:t> Leandar Litov 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it-IT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Sofia University</a:t>
            </a:r>
            <a:r>
              <a:rPr lang="en-US" sz="1800" b="0" strike="noStrike" spc="-1" dirty="0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 “St. </a:t>
            </a:r>
            <a:r>
              <a:rPr lang="en-US" sz="1800" b="0" strike="noStrike" spc="-1" dirty="0" err="1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Kliment</a:t>
            </a:r>
            <a:r>
              <a:rPr lang="en-US" sz="1800" b="0" strike="noStrike" spc="-1" dirty="0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Ohridski</a:t>
            </a:r>
            <a:r>
              <a:rPr lang="en-US" sz="1800" b="0" strike="noStrike" spc="-1" dirty="0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”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,</a:t>
            </a:r>
            <a:r>
              <a:rPr lang="it-IT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 Bulgaria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as a new </a:t>
            </a:r>
            <a:endParaRPr lang="ru-RU" sz="1800" b="0" strike="noStrike" spc="-1" dirty="0">
              <a:solidFill>
                <a:srgbClr val="000000"/>
              </a:solidFill>
              <a:latin typeface="Arial"/>
              <a:ea typeface="FandolFang R"/>
            </a:endParaRPr>
          </a:p>
          <a:p>
            <a:pPr algn="just" defTabSz="914400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member of the PAC for Particle Physics for a term of three years. </a:t>
            </a:r>
            <a:endParaRPr lang="ru-RU" sz="1800" b="0" strike="noStrike" spc="-1" dirty="0">
              <a:solidFill>
                <a:srgbClr val="000000"/>
              </a:solidFill>
              <a:latin typeface="Arial"/>
              <a:ea typeface="FandolFang R"/>
            </a:endParaRPr>
          </a:p>
          <a:p>
            <a:pPr algn="just" defTabSz="914400">
              <a:lnSpc>
                <a:spcPct val="100000"/>
              </a:lnSpc>
              <a:spcAft>
                <a:spcPts val="601"/>
              </a:spcAft>
            </a:pPr>
            <a:r>
              <a:rPr lang="fr-FR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Professor in Particle Physics, Head of the Atomic Physics Department, </a:t>
            </a:r>
            <a:endParaRPr lang="ru-RU" sz="1800" b="0" strike="noStrike" spc="-1" dirty="0">
              <a:solidFill>
                <a:srgbClr val="000000"/>
              </a:solidFill>
              <a:latin typeface="Arial"/>
              <a:ea typeface="FandolFang R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Faculty of physics,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University of Sofia “St. </a:t>
            </a:r>
            <a:r>
              <a:rPr lang="en-US" sz="1800" b="0" strike="noStrike" spc="-1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Kliment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Ohridski</a:t>
            </a:r>
            <a:r>
              <a:rPr lang="en-US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”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. </a:t>
            </a:r>
            <a:endParaRPr lang="ru-RU" sz="1800" b="0" strike="noStrike" spc="-1" dirty="0">
              <a:solidFill>
                <a:srgbClr val="000000"/>
              </a:solidFill>
              <a:latin typeface="Arial"/>
              <a:ea typeface="FandolFang R"/>
            </a:endParaRPr>
          </a:p>
          <a:p>
            <a:pPr defTabSz="914400">
              <a:lnSpc>
                <a:spcPct val="100000"/>
              </a:lnSpc>
            </a:pPr>
            <a:endParaRPr lang="ru-RU" sz="600" b="0" strike="noStrike" spc="-1" dirty="0">
              <a:solidFill>
                <a:srgbClr val="000000"/>
              </a:solidFill>
              <a:latin typeface="Arial"/>
              <a:ea typeface="FandolFang R"/>
            </a:endParaRPr>
          </a:p>
          <a:p>
            <a:pPr defTabSz="914400">
              <a:lnSpc>
                <a:spcPct val="100000"/>
              </a:lnSpc>
            </a:pPr>
            <a:endParaRPr lang="ru-RU" sz="600" b="0" strike="noStrike" spc="-1" dirty="0">
              <a:solidFill>
                <a:srgbClr val="000000"/>
              </a:solidFill>
              <a:latin typeface="Arial"/>
              <a:ea typeface="FandolFang R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Worked </a:t>
            </a:r>
            <a:r>
              <a:rPr lang="en-US" sz="1800" b="0" strike="noStrike" spc="-1" dirty="0">
                <a:solidFill>
                  <a:srgbClr val="161616"/>
                </a:solidFill>
                <a:highlight>
                  <a:srgbClr val="FFFFFF"/>
                </a:highlight>
                <a:latin typeface="Arial"/>
                <a:ea typeface="DejaVu Sans"/>
              </a:rPr>
              <a:t>for 11 years at JINR (1979–1990) and 14 years at CERN.</a:t>
            </a:r>
            <a:endParaRPr lang="ru-RU" sz="1800" b="0" strike="noStrike" spc="-1" dirty="0">
              <a:solidFill>
                <a:srgbClr val="000000"/>
              </a:solidFill>
              <a:latin typeface="Arial"/>
              <a:ea typeface="FandolFang R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Outstanding scientist in the field of experimental and theoretical particle physics.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1800" b="1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Fields of research: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 Elementary particle physics; Design and construction of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experimental equipment;  Monte Carlo simulation and data analysis;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Theoretical research in the field of quantum physics; Computer drug design.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324000" y="3708000"/>
            <a:ext cx="11736000" cy="1391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Science-management experience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: Establishing of the Particle Physics Group at the University of Sofia, its supervision and management (including both material and human resources). </a:t>
            </a:r>
            <a:endParaRPr lang="ru-RU" sz="1800" b="0" strike="noStrike" spc="-1">
              <a:solidFill>
                <a:srgbClr val="000000"/>
              </a:solidFill>
              <a:latin typeface="Arial"/>
              <a:ea typeface="FandolFang R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Organization of Bulgarian participation in particle physics experiments (CMS, NA48, NA49, NA62). </a:t>
            </a:r>
            <a:endParaRPr lang="ru-RU" sz="1800" b="0" strike="noStrike" spc="-1">
              <a:solidFill>
                <a:srgbClr val="000000"/>
              </a:solidFill>
              <a:latin typeface="Arial"/>
              <a:ea typeface="FandolFang R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Organization of conferences and workshops.</a:t>
            </a:r>
            <a:endParaRPr lang="ru-RU" sz="1800" b="0" strike="noStrike" spc="-1">
              <a:solidFill>
                <a:srgbClr val="000000"/>
              </a:solidFill>
              <a:latin typeface="Arial"/>
              <a:ea typeface="FandolFang 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Box 2"/>
          <p:cNvSpPr/>
          <p:nvPr/>
        </p:nvSpPr>
        <p:spPr>
          <a:xfrm>
            <a:off x="486000" y="-61200"/>
            <a:ext cx="7938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Arial"/>
                <a:ea typeface="DejaVu Sans"/>
              </a:rPr>
              <a:t>PAC for Particle Physics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TextBox 6"/>
          <p:cNvSpPr/>
          <p:nvPr/>
        </p:nvSpPr>
        <p:spPr>
          <a:xfrm>
            <a:off x="512640" y="621000"/>
            <a:ext cx="8209800" cy="426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2060"/>
                </a:solidFill>
                <a:latin typeface="Arial"/>
                <a:ea typeface="Source Han Sans CN Normal"/>
              </a:rPr>
              <a:t>Prof. Gobinda Majumder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Tata Institute of Fundamental Research (TIFR), Mumbai, India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as a new member of the PAC for Particle Physics for a term of three years.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Prof. Gobinda Majumder is a Senior Professor at the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Department of High Energy Physics of the TIFR.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Expertise in Elementary Particle Physics, Neutrino physics. Significantly contributed to many experiments within India and worldwide: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542880" indent="-185760" algn="just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L3 experiment at CERN.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542880" indent="-185760" algn="just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CLEO experiment at Cornell University (USA.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542880" indent="-185760" algn="just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proposed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 Normal"/>
              </a:rPr>
              <a:t>BTeV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 experiment at FNAL.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542880" indent="-185760" algn="just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BELLE experiment at KEK (Japan).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542880" indent="-185760" algn="just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CMS experiment at CERN.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542880" indent="-185760" algn="just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India-based Neutrino Observatory (INO) at TIFR.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Image2 Copy 1"/>
          <p:cNvPicPr/>
          <p:nvPr/>
        </p:nvPicPr>
        <p:blipFill>
          <a:blip r:embed="rId2"/>
          <a:stretch/>
        </p:blipFill>
        <p:spPr>
          <a:xfrm>
            <a:off x="9021240" y="190800"/>
            <a:ext cx="2926080" cy="3762000"/>
          </a:xfrm>
          <a:prstGeom prst="rect">
            <a:avLst/>
          </a:prstGeom>
          <a:ln w="0">
            <a:noFill/>
          </a:ln>
        </p:spPr>
      </p:pic>
      <p:sp>
        <p:nvSpPr>
          <p:cNvPr id="213" name="TextBox 6"/>
          <p:cNvSpPr/>
          <p:nvPr/>
        </p:nvSpPr>
        <p:spPr>
          <a:xfrm>
            <a:off x="486000" y="4977000"/>
            <a:ext cx="11394720" cy="17067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At present, </a:t>
            </a:r>
            <a:r>
              <a:rPr lang="en-US" sz="1800" b="0" strike="noStrike" spc="-1" dirty="0">
                <a:solidFill>
                  <a:schemeClr val="dk1"/>
                </a:solidFill>
                <a:latin typeface="Arial"/>
                <a:ea typeface="Source Han Sans CN Normal"/>
              </a:rPr>
              <a:t>Prof. Gobinda’s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 primary focus is the detector development for the future collider experiments, particularly calorimeters using quantum sensors.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Due to his significant contributions to the scientific community, he was elected fellow of all three science academies of India and part of the many national/international organization, an important one was the Fermilab (US) Long Baseline Neutrino Committee (LBNC)</a:t>
            </a:r>
            <a:r>
              <a:rPr lang="en-US" spc="-1" dirty="0">
                <a:solidFill>
                  <a:srgbClr val="000000"/>
                </a:solidFill>
                <a:latin typeface="Arial"/>
                <a:ea typeface="Source Han Sans CN Normal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Box 2"/>
          <p:cNvSpPr/>
          <p:nvPr/>
        </p:nvSpPr>
        <p:spPr>
          <a:xfrm>
            <a:off x="429480" y="0"/>
            <a:ext cx="75013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PAC for Condensed Matter Physics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Box 6"/>
          <p:cNvSpPr/>
          <p:nvPr/>
        </p:nvSpPr>
        <p:spPr>
          <a:xfrm>
            <a:off x="323280" y="828000"/>
            <a:ext cx="7713720" cy="3168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Prof</a:t>
            </a:r>
            <a:r>
              <a:rPr lang="ru-RU" sz="18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r>
              <a:rPr lang="en-US" sz="18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 Ravi Kumar N V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Indian Institute of Technology Madras</a:t>
            </a:r>
            <a:r>
              <a:rPr lang="ru-RU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,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Chennai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, India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as a new member of the PAC for Condensed Matter Physics for a term of three years.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Ravi Kumar is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Professor at the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Department of Metallurgical and Materials Engineering,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 Normal"/>
              </a:rPr>
              <a:t>IIT Madras, Head of the 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Central X-ray Diffraction Laboratory.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Research expertise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:  development of novel non-metallic &amp; inorganic materials whose properties can be tuned on an atomistic scale which includes thermal management, catalysis and energy development of novel ceramic materials, their testing techniques and fabrication methods.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" name="Image5"/>
          <p:cNvPicPr/>
          <p:nvPr/>
        </p:nvPicPr>
        <p:blipFill>
          <a:blip r:embed="rId2"/>
          <a:srcRect t="12592" b="10679"/>
          <a:stretch/>
        </p:blipFill>
        <p:spPr>
          <a:xfrm>
            <a:off x="8349840" y="828000"/>
            <a:ext cx="3518640" cy="2699640"/>
          </a:xfrm>
          <a:prstGeom prst="rect">
            <a:avLst/>
          </a:prstGeom>
          <a:ln w="0">
            <a:noFill/>
          </a:ln>
        </p:spPr>
      </p:pic>
      <p:sp>
        <p:nvSpPr>
          <p:cNvPr id="217" name="TextBox 6"/>
          <p:cNvSpPr/>
          <p:nvPr/>
        </p:nvSpPr>
        <p:spPr>
          <a:xfrm>
            <a:off x="290520" y="4087887"/>
            <a:ext cx="11637720" cy="21375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Collaborates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 with a large number of national and international institutions and organizations (in Russia, Serbia, France, Germany, Japan, USA, and multilateral collaboration within BRICS).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Member of the editorial board of numerous journals on Materials Science.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Membership of professional bodies: American Ceramic Society, ASM International, Serbian Ceramic Society, Indian Institute of Metals, Indian Ceramic Society, etc.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Entrepreneurship:</a:t>
            </a:r>
            <a:r>
              <a:rPr lang="en-US" sz="1800" b="0" strike="noStrike" spc="-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 Professor Ravi Kumar has incubated two start-ups in the IIT Madras Research Park.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Box 2"/>
          <p:cNvSpPr/>
          <p:nvPr/>
        </p:nvSpPr>
        <p:spPr>
          <a:xfrm>
            <a:off x="1207800" y="3184560"/>
            <a:ext cx="1019016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JINR Directorate asks the Scientific Council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to approve these proposals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</TotalTime>
  <Words>905</Words>
  <Application>Microsoft Office PowerPoint</Application>
  <PresentationFormat>Широкоэкранный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24</vt:i4>
      </vt:variant>
      <vt:variant>
        <vt:lpstr>Заголовки слайдов</vt:lpstr>
      </vt:variant>
      <vt:variant>
        <vt:i4>6</vt:i4>
      </vt:variant>
    </vt:vector>
  </HeadingPairs>
  <TitlesOfParts>
    <vt:vector size="36" baseType="lpstr">
      <vt:lpstr>Arial</vt:lpstr>
      <vt:lpstr>Arial Narrow</vt:lpstr>
      <vt:lpstr>Calibri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yulia@jinr.ru</dc:creator>
  <dc:description/>
  <cp:lastModifiedBy>13844</cp:lastModifiedBy>
  <cp:revision>139</cp:revision>
  <dcterms:created xsi:type="dcterms:W3CDTF">2022-09-20T06:48:41Z</dcterms:created>
  <dcterms:modified xsi:type="dcterms:W3CDTF">2024-09-03T08:13:34Z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6</vt:i4>
  </property>
</Properties>
</file>