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1" r:id="rId2"/>
    <p:sldId id="262" r:id="rId3"/>
    <p:sldId id="263" r:id="rId4"/>
    <p:sldId id="264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3" d="100"/>
          <a:sy n="83" d="100"/>
        </p:scale>
        <p:origin x="64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930B23-09E7-4BE4-9B34-3311279C1DB6}" type="datetimeFigureOut">
              <a:rPr lang="ru-RU" smtClean="0"/>
              <a:t>22.08.2024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E905EF-F3D2-4E07-B293-A95D758344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4659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5112" cy="3722687"/>
          </a:xfrm>
          <a:prstGeom prst="rect">
            <a:avLst/>
          </a:prstGeom>
          <a:ln w="0">
            <a:noFill/>
          </a:ln>
        </p:spPr>
      </p:sp>
      <p:sp>
        <p:nvSpPr>
          <p:cNvPr id="767" name="PlaceHolder 2"/>
          <p:cNvSpPr>
            <a:spLocks noGrp="1"/>
          </p:cNvSpPr>
          <p:nvPr>
            <p:ph type="body"/>
          </p:nvPr>
        </p:nvSpPr>
        <p:spPr>
          <a:xfrm>
            <a:off x="679680" y="4716000"/>
            <a:ext cx="5435640" cy="4465080"/>
          </a:xfrm>
          <a:prstGeom prst="rect">
            <a:avLst/>
          </a:prstGeom>
          <a:noFill/>
          <a:ln w="0">
            <a:noFill/>
          </a:ln>
        </p:spPr>
        <p:txBody>
          <a:bodyPr lIns="92160" tIns="46080" rIns="92160" bIns="46080" anchor="t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8" name="PlaceHolder 3"/>
          <p:cNvSpPr>
            <a:spLocks noGrp="1"/>
          </p:cNvSpPr>
          <p:nvPr>
            <p:ph type="sldNum" idx="19"/>
          </p:nvPr>
        </p:nvSpPr>
        <p:spPr>
          <a:xfrm>
            <a:off x="3850560" y="9430200"/>
            <a:ext cx="2943000" cy="493920"/>
          </a:xfrm>
          <a:prstGeom prst="rect">
            <a:avLst/>
          </a:prstGeom>
          <a:noFill/>
          <a:ln w="0">
            <a:noFill/>
          </a:ln>
        </p:spPr>
        <p:txBody>
          <a:bodyPr lIns="92160" tIns="46080" rIns="92160" bIns="46080" anchor="b">
            <a:noAutofit/>
          </a:bodyPr>
          <a:lstStyle>
            <a:lvl1pPr algn="r">
              <a:lnSpc>
                <a:spcPct val="100000"/>
              </a:lnSpc>
              <a:buNone/>
              <a:tabLst>
                <a:tab pos="0" algn="l"/>
              </a:tabLst>
              <a:defRPr lang="ru-RU" sz="1200" b="0" strike="noStrike" spc="-1">
                <a:solidFill>
                  <a:srgbClr val="000000"/>
                </a:solidFill>
                <a:latin typeface="Arial"/>
                <a:ea typeface="+mn-ea"/>
              </a:defRPr>
            </a:lvl1pPr>
          </a:lstStyle>
          <a:p>
            <a:pPr algn="r">
              <a:lnSpc>
                <a:spcPct val="100000"/>
              </a:lnSpc>
              <a:buNone/>
              <a:tabLst>
                <a:tab pos="0" algn="l"/>
              </a:tabLst>
            </a:pPr>
            <a:fld id="{F9148BCC-7082-4FC7-82D9-CF3724A381D2}" type="slidenum">
              <a:rPr lang="ru-RU" sz="1200" b="0" strike="noStrike" spc="-1">
                <a:solidFill>
                  <a:srgbClr val="000000"/>
                </a:solidFill>
                <a:latin typeface="Arial"/>
                <a:ea typeface="+mn-ea"/>
              </a:rPr>
              <a:t>1</a:t>
            </a:fld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428315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5112" cy="3722687"/>
          </a:xfrm>
          <a:prstGeom prst="rect">
            <a:avLst/>
          </a:prstGeom>
          <a:ln w="0">
            <a:noFill/>
          </a:ln>
        </p:spPr>
      </p:sp>
      <p:sp>
        <p:nvSpPr>
          <p:cNvPr id="767" name="PlaceHolder 2"/>
          <p:cNvSpPr>
            <a:spLocks noGrp="1"/>
          </p:cNvSpPr>
          <p:nvPr>
            <p:ph type="body"/>
          </p:nvPr>
        </p:nvSpPr>
        <p:spPr>
          <a:xfrm>
            <a:off x="679680" y="4716000"/>
            <a:ext cx="5435640" cy="4465080"/>
          </a:xfrm>
          <a:prstGeom prst="rect">
            <a:avLst/>
          </a:prstGeom>
          <a:noFill/>
          <a:ln w="0">
            <a:noFill/>
          </a:ln>
        </p:spPr>
        <p:txBody>
          <a:bodyPr lIns="92160" tIns="46080" rIns="92160" bIns="46080" anchor="t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8" name="PlaceHolder 3"/>
          <p:cNvSpPr>
            <a:spLocks noGrp="1"/>
          </p:cNvSpPr>
          <p:nvPr>
            <p:ph type="sldNum" idx="19"/>
          </p:nvPr>
        </p:nvSpPr>
        <p:spPr>
          <a:xfrm>
            <a:off x="3850560" y="9430200"/>
            <a:ext cx="2943000" cy="493920"/>
          </a:xfrm>
          <a:prstGeom prst="rect">
            <a:avLst/>
          </a:prstGeom>
          <a:noFill/>
          <a:ln w="0">
            <a:noFill/>
          </a:ln>
        </p:spPr>
        <p:txBody>
          <a:bodyPr lIns="92160" tIns="46080" rIns="92160" bIns="46080" anchor="b">
            <a:noAutofit/>
          </a:bodyPr>
          <a:lstStyle>
            <a:lvl1pPr algn="r">
              <a:lnSpc>
                <a:spcPct val="100000"/>
              </a:lnSpc>
              <a:buNone/>
              <a:tabLst>
                <a:tab pos="0" algn="l"/>
              </a:tabLst>
              <a:defRPr lang="ru-RU" sz="1200" b="0" strike="noStrike" spc="-1">
                <a:solidFill>
                  <a:srgbClr val="000000"/>
                </a:solidFill>
                <a:latin typeface="Arial"/>
                <a:ea typeface="+mn-ea"/>
              </a:defRPr>
            </a:lvl1pPr>
          </a:lstStyle>
          <a:p>
            <a:pPr algn="r">
              <a:lnSpc>
                <a:spcPct val="100000"/>
              </a:lnSpc>
              <a:buNone/>
              <a:tabLst>
                <a:tab pos="0" algn="l"/>
              </a:tabLst>
            </a:pPr>
            <a:fld id="{F9148BCC-7082-4FC7-82D9-CF3724A381D2}" type="slidenum">
              <a:rPr lang="ru-RU" sz="1200" b="0" strike="noStrike" spc="-1">
                <a:solidFill>
                  <a:srgbClr val="000000"/>
                </a:solidFill>
                <a:latin typeface="Arial"/>
                <a:ea typeface="+mn-ea"/>
              </a:rPr>
              <a:t>2</a:t>
            </a:fld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1585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5112" cy="3722687"/>
          </a:xfrm>
          <a:prstGeom prst="rect">
            <a:avLst/>
          </a:prstGeom>
          <a:ln w="0">
            <a:noFill/>
          </a:ln>
        </p:spPr>
      </p:sp>
      <p:sp>
        <p:nvSpPr>
          <p:cNvPr id="767" name="PlaceHolder 2"/>
          <p:cNvSpPr>
            <a:spLocks noGrp="1"/>
          </p:cNvSpPr>
          <p:nvPr>
            <p:ph type="body"/>
          </p:nvPr>
        </p:nvSpPr>
        <p:spPr>
          <a:xfrm>
            <a:off x="679680" y="4716000"/>
            <a:ext cx="5435640" cy="4465080"/>
          </a:xfrm>
          <a:prstGeom prst="rect">
            <a:avLst/>
          </a:prstGeom>
          <a:noFill/>
          <a:ln w="0">
            <a:noFill/>
          </a:ln>
        </p:spPr>
        <p:txBody>
          <a:bodyPr lIns="92160" tIns="46080" rIns="92160" bIns="46080" anchor="t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8" name="PlaceHolder 3"/>
          <p:cNvSpPr>
            <a:spLocks noGrp="1"/>
          </p:cNvSpPr>
          <p:nvPr>
            <p:ph type="sldNum" idx="19"/>
          </p:nvPr>
        </p:nvSpPr>
        <p:spPr>
          <a:xfrm>
            <a:off x="3850560" y="9430200"/>
            <a:ext cx="2943000" cy="493920"/>
          </a:xfrm>
          <a:prstGeom prst="rect">
            <a:avLst/>
          </a:prstGeom>
          <a:noFill/>
          <a:ln w="0">
            <a:noFill/>
          </a:ln>
        </p:spPr>
        <p:txBody>
          <a:bodyPr lIns="92160" tIns="46080" rIns="92160" bIns="46080" anchor="b">
            <a:noAutofit/>
          </a:bodyPr>
          <a:lstStyle>
            <a:lvl1pPr algn="r">
              <a:lnSpc>
                <a:spcPct val="100000"/>
              </a:lnSpc>
              <a:buNone/>
              <a:tabLst>
                <a:tab pos="0" algn="l"/>
              </a:tabLst>
              <a:defRPr lang="ru-RU" sz="1200" b="0" strike="noStrike" spc="-1">
                <a:solidFill>
                  <a:srgbClr val="000000"/>
                </a:solidFill>
                <a:latin typeface="Arial"/>
                <a:ea typeface="+mn-ea"/>
              </a:defRPr>
            </a:lvl1pPr>
          </a:lstStyle>
          <a:p>
            <a:pPr algn="r">
              <a:lnSpc>
                <a:spcPct val="100000"/>
              </a:lnSpc>
              <a:buNone/>
              <a:tabLst>
                <a:tab pos="0" algn="l"/>
              </a:tabLst>
            </a:pPr>
            <a:fld id="{F9148BCC-7082-4FC7-82D9-CF3724A381D2}" type="slidenum">
              <a:rPr lang="ru-RU" sz="1200" b="0" strike="noStrike" spc="-1">
                <a:solidFill>
                  <a:srgbClr val="000000"/>
                </a:solidFill>
                <a:latin typeface="Arial"/>
                <a:ea typeface="+mn-ea"/>
              </a:rPr>
              <a:t>3</a:t>
            </a:fld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022140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5112" cy="3722687"/>
          </a:xfrm>
          <a:prstGeom prst="rect">
            <a:avLst/>
          </a:prstGeom>
          <a:ln w="0">
            <a:noFill/>
          </a:ln>
        </p:spPr>
      </p:sp>
      <p:sp>
        <p:nvSpPr>
          <p:cNvPr id="767" name="PlaceHolder 2"/>
          <p:cNvSpPr>
            <a:spLocks noGrp="1"/>
          </p:cNvSpPr>
          <p:nvPr>
            <p:ph type="body"/>
          </p:nvPr>
        </p:nvSpPr>
        <p:spPr>
          <a:xfrm>
            <a:off x="679680" y="4716000"/>
            <a:ext cx="5435640" cy="4465080"/>
          </a:xfrm>
          <a:prstGeom prst="rect">
            <a:avLst/>
          </a:prstGeom>
          <a:noFill/>
          <a:ln w="0">
            <a:noFill/>
          </a:ln>
        </p:spPr>
        <p:txBody>
          <a:bodyPr lIns="92160" tIns="46080" rIns="92160" bIns="46080" anchor="t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8" name="PlaceHolder 3"/>
          <p:cNvSpPr>
            <a:spLocks noGrp="1"/>
          </p:cNvSpPr>
          <p:nvPr>
            <p:ph type="sldNum" idx="19"/>
          </p:nvPr>
        </p:nvSpPr>
        <p:spPr>
          <a:xfrm>
            <a:off x="3850560" y="9430200"/>
            <a:ext cx="2943000" cy="493920"/>
          </a:xfrm>
          <a:prstGeom prst="rect">
            <a:avLst/>
          </a:prstGeom>
          <a:noFill/>
          <a:ln w="0">
            <a:noFill/>
          </a:ln>
        </p:spPr>
        <p:txBody>
          <a:bodyPr lIns="92160" tIns="46080" rIns="92160" bIns="46080" anchor="b">
            <a:noAutofit/>
          </a:bodyPr>
          <a:lstStyle>
            <a:lvl1pPr algn="r">
              <a:lnSpc>
                <a:spcPct val="100000"/>
              </a:lnSpc>
              <a:buNone/>
              <a:tabLst>
                <a:tab pos="0" algn="l"/>
              </a:tabLst>
              <a:defRPr lang="ru-RU" sz="1200" b="0" strike="noStrike" spc="-1">
                <a:solidFill>
                  <a:srgbClr val="000000"/>
                </a:solidFill>
                <a:latin typeface="Arial"/>
                <a:ea typeface="+mn-ea"/>
              </a:defRPr>
            </a:lvl1pPr>
          </a:lstStyle>
          <a:p>
            <a:pPr algn="r">
              <a:lnSpc>
                <a:spcPct val="100000"/>
              </a:lnSpc>
              <a:buNone/>
              <a:tabLst>
                <a:tab pos="0" algn="l"/>
              </a:tabLst>
            </a:pPr>
            <a:fld id="{F9148BCC-7082-4FC7-82D9-CF3724A381D2}" type="slidenum">
              <a:rPr lang="ru-RU" sz="1200" b="0" strike="noStrike" spc="-1">
                <a:solidFill>
                  <a:srgbClr val="000000"/>
                </a:solidFill>
                <a:latin typeface="Arial"/>
                <a:ea typeface="+mn-ea"/>
              </a:rPr>
              <a:t>4</a:t>
            </a:fld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59640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CE4AC4-0053-481A-A6A6-623B80D981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5DA77FF-89C4-40EF-AFF5-8DB9ACE1F1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48BDBDE-BEE3-42DB-B21B-19B54B61E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826DF-9D99-4A5E-B436-9EDA94EC178D}" type="datetimeFigureOut">
              <a:rPr lang="ru-RU" smtClean="0"/>
              <a:t>22.08.2024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61A8112-3F9A-47EC-AE21-704067426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B769CF2-1AA3-49F0-B192-EB45316C0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4B56-F6F3-4518-97CC-9C3E3D796B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3234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39EA66-4C16-4C98-9FE5-CB406332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DFF62FC-386B-4005-90AD-F742668F10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A6225F9-B135-4E62-980C-4C3F981E0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826DF-9D99-4A5E-B436-9EDA94EC178D}" type="datetimeFigureOut">
              <a:rPr lang="ru-RU" smtClean="0"/>
              <a:t>22.08.2024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43AE1F9-7596-4D24-BF6A-3D56A8E2E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56D7C37-8217-4F0A-9ECF-A763EFABC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4B56-F6F3-4518-97CC-9C3E3D796B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7177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26D1DAE-8B9A-4755-9C88-5F9EE19747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15DA0D1-8960-4DE3-8837-A035467B80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6C824A3-5B04-4B1A-9497-CBA955883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826DF-9D99-4A5E-B436-9EDA94EC178D}" type="datetimeFigureOut">
              <a:rPr lang="ru-RU" smtClean="0"/>
              <a:t>22.08.2024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1BFEABD-0D0C-44F9-B102-8D8C6F64E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CA88BA5-61E5-4A11-BBE1-EE8B977CF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4B56-F6F3-4518-97CC-9C3E3D796B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2215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F4F8BD-4767-4997-9168-49DE4D843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9FCEEC4-1C67-4D0F-B4AF-5DD0E897B5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2B2E995-4FAB-4F0E-8BC0-234F3C9DB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826DF-9D99-4A5E-B436-9EDA94EC178D}" type="datetimeFigureOut">
              <a:rPr lang="ru-RU" smtClean="0"/>
              <a:t>22.08.2024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184CACC-CF28-4346-A558-0C6B206E8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F5CE24A-C6A9-4457-B9C1-17F72DE2F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4B56-F6F3-4518-97CC-9C3E3D796B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9274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B165C4-7D73-4C4F-A5D3-214880A47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6C111F1-FAA7-448F-AF78-B6CB9B13BE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2F4D8FB-42BF-41B3-93E7-146EB32B5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826DF-9D99-4A5E-B436-9EDA94EC178D}" type="datetimeFigureOut">
              <a:rPr lang="ru-RU" smtClean="0"/>
              <a:t>22.08.2024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3E39690-C4A8-43D5-BD9B-D236E8972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CD1EE39-5351-45D2-8443-D5169C011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4B56-F6F3-4518-97CC-9C3E3D796B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1321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8067D8-DCAA-4F08-AF3E-E63A07995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30DF39D-C093-4B0F-9C79-4388B34B95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BD33358-EBDB-40FE-8439-B01EB859E1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4858098-F83F-41D1-A423-574496723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826DF-9D99-4A5E-B436-9EDA94EC178D}" type="datetimeFigureOut">
              <a:rPr lang="ru-RU" smtClean="0"/>
              <a:t>22.08.2024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8676486-4680-40D6-BAD6-61E2176E1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AFD18DC-1587-4638-9C84-91C0FDC3C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4B56-F6F3-4518-97CC-9C3E3D796B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2379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416826-D925-403C-BECB-A75187D0DC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D6071CB-4CCD-4B5B-91EF-0126521443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C9C3ED9-4EB8-46F6-B817-73FB3E1C0F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241A971-FF14-48A0-8C46-8A240B3B09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56A5105-F48D-4E6A-B217-A4955C0A60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9136CED-1D34-40E7-9C36-E6CA833E6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826DF-9D99-4A5E-B436-9EDA94EC178D}" type="datetimeFigureOut">
              <a:rPr lang="ru-RU" smtClean="0"/>
              <a:t>22.08.2024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3018F86-145A-4ADF-B2CD-4888234CC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238AC32-CF21-441B-B07F-C16AE60A1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4B56-F6F3-4518-97CC-9C3E3D796B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9000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830759-6DBA-4CBD-ACE4-482402863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52C2198-5D6B-47C7-A864-C9D0CED3B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826DF-9D99-4A5E-B436-9EDA94EC178D}" type="datetimeFigureOut">
              <a:rPr lang="ru-RU" smtClean="0"/>
              <a:t>22.08.2024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C673302-76D4-485E-A79D-C08E90B4E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3351B40-380E-416A-99D6-ADD4EEAC7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4B56-F6F3-4518-97CC-9C3E3D796B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3931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C5CD3C2-5CA7-4391-B383-9DB102CE4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826DF-9D99-4A5E-B436-9EDA94EC178D}" type="datetimeFigureOut">
              <a:rPr lang="ru-RU" smtClean="0"/>
              <a:t>22.08.2024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708579C-D550-4F90-9811-D0C587EDF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10C09DD-6720-4824-8B1F-F92785D78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4B56-F6F3-4518-97CC-9C3E3D796B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9826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CAC088-6DC7-4B4A-8B92-563FE058E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BE5DF6A-0C63-4354-8EB1-6C547FAEF3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C120584-F82A-4FBC-8121-9FA6ACF50B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B0FD3BE-6268-435B-997E-D09665590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826DF-9D99-4A5E-B436-9EDA94EC178D}" type="datetimeFigureOut">
              <a:rPr lang="ru-RU" smtClean="0"/>
              <a:t>22.08.2024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4E9BB5A-8F8B-4CB5-8EC6-076158894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46F5651-12E2-466C-A97D-C2A6F3B1A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4B56-F6F3-4518-97CC-9C3E3D796B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0948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331CB4-E4E4-4190-99C6-78D1598118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E0A2CA3-BED3-46FA-9806-603DE7A5EC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760F4F9-B58B-452E-B249-5868B67264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328B23F-62BD-4397-816D-8AF60ACF2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826DF-9D99-4A5E-B436-9EDA94EC178D}" type="datetimeFigureOut">
              <a:rPr lang="ru-RU" smtClean="0"/>
              <a:t>22.08.2024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0577B32-D72E-43FA-9F84-CD4D17741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6088011-8D76-4505-8A0B-EC69ABE3A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4B56-F6F3-4518-97CC-9C3E3D796B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5036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903B18-FC58-4728-9794-4DED617B8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22EB4FC-6720-49FF-A1DE-1D34CD323A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09AFBFE-799C-42E1-BC4C-A3630DA8C9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826DF-9D99-4A5E-B436-9EDA94EC178D}" type="datetimeFigureOut">
              <a:rPr lang="ru-RU" smtClean="0"/>
              <a:t>22.08.2024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FEBB4ED-DBF0-4066-A747-308AFA9A33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4F01C8C-D79E-4A7A-883F-A31056411F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B4B56-F6F3-4518-97CC-9C3E3D796B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8929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TextBox 65"/>
          <p:cNvSpPr/>
          <p:nvPr/>
        </p:nvSpPr>
        <p:spPr>
          <a:xfrm>
            <a:off x="1467367" y="383209"/>
            <a:ext cx="9405048" cy="48573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115624" tIns="57639" rIns="115624" bIns="57639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2400" b="1" spc="-1" dirty="0">
                <a:solidFill>
                  <a:srgbClr val="002060"/>
                </a:solidFill>
                <a:latin typeface="Arial"/>
                <a:ea typeface="DejaVu Sans"/>
              </a:rPr>
              <a:t>JINR PRIZES FOR 2023</a:t>
            </a:r>
            <a:endParaRPr lang="en-US" sz="2400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263F0EE-9CBD-4794-BE51-B2FE56EA6847}"/>
              </a:ext>
            </a:extLst>
          </p:cNvPr>
          <p:cNvSpPr txBox="1"/>
          <p:nvPr/>
        </p:nvSpPr>
        <p:spPr>
          <a:xfrm>
            <a:off x="943796" y="1184387"/>
            <a:ext cx="10610895" cy="50475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spc="-2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 theoretical research papers</a:t>
            </a:r>
          </a:p>
          <a:p>
            <a:endParaRPr lang="ru-RU" sz="1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u="sng" spc="-2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First prizes</a:t>
            </a:r>
          </a:p>
          <a:p>
            <a:endParaRPr lang="ru-RU" sz="1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“Exactly solvable models of statistical mechanics and quantum field theory”</a:t>
            </a:r>
            <a:r>
              <a:rPr lang="en-US" sz="1800" spc="-2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u-RU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spc="-2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Authors: 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S.E.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Derkachov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, G.A. Sarkissian, V.P. Spiridonov</a:t>
            </a:r>
            <a:r>
              <a:rPr lang="en-US" sz="1800" spc="-2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endParaRPr lang="ru-RU" sz="1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spc="-2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“</a:t>
            </a:r>
            <a:r>
              <a:rPr lang="en-US" sz="1800" strike="noStrike" spc="-1" dirty="0">
                <a:solidFill>
                  <a:srgbClr val="000000"/>
                </a:solidFill>
                <a:latin typeface="Arial"/>
                <a:ea typeface="Arial"/>
              </a:rPr>
              <a:t>Mechanism of complete fusion by nucleon transfer in heavy ion collisions</a:t>
            </a:r>
            <a:r>
              <a:rPr lang="en-US" sz="1800" spc="-2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”.</a:t>
            </a:r>
            <a:endParaRPr lang="ru-RU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spc="-2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Authors: 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A. Nasirov, G.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Adamian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, Sh.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Kalandarov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, G.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Giardina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, G.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Mandaglio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, B.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Kayumov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, O.</a:t>
            </a:r>
            <a:r>
              <a:rPr lang="ru-RU" sz="18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Ganiev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, G</a:t>
            </a:r>
            <a:r>
              <a:rPr lang="ru-RU" sz="18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.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Yuldasheva</a:t>
            </a:r>
            <a:r>
              <a:rPr lang="en-US" sz="1800" spc="-2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endParaRPr lang="ru-RU" sz="1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spc="-2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en-US" sz="1800" u="sng" spc="-25" dirty="0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Second prize</a:t>
            </a:r>
          </a:p>
          <a:p>
            <a:endParaRPr lang="ru-RU" sz="1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spc="-2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“</a:t>
            </a:r>
            <a:r>
              <a:rPr lang="en-US" sz="1800" strike="noStrike" spc="-1" dirty="0">
                <a:solidFill>
                  <a:srgbClr val="000000"/>
                </a:solidFill>
                <a:latin typeface="Arial"/>
                <a:ea typeface="Arial"/>
              </a:rPr>
              <a:t>Theoretical support of experiments for colliders</a:t>
            </a:r>
            <a:r>
              <a:rPr lang="en-US" sz="1800" spc="-2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”.</a:t>
            </a:r>
            <a:endParaRPr lang="ru-RU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spc="-2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Authors: 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A. Arbuzov, S.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Bondarenko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, Ya.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Dydyshka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, V.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Yermolchyk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, Yu.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Yermolchyk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, L.</a:t>
            </a:r>
            <a:r>
              <a:rPr lang="ru-RU" sz="18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Kalinovskaya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,</a:t>
            </a:r>
          </a:p>
          <a:p>
            <a:pPr>
              <a:buAutoNum type="alphaUcPeriod"/>
            </a:pP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Kampf, L. Rumyantsev, R. Sadykov.</a:t>
            </a:r>
          </a:p>
          <a:p>
            <a:endParaRPr lang="en-US" sz="1000" u="sng" spc="-25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US" u="sng" spc="-25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Third</a:t>
            </a:r>
            <a:r>
              <a:rPr lang="en-US" sz="1800" u="sng" spc="-2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prize</a:t>
            </a:r>
          </a:p>
          <a:p>
            <a:endParaRPr lang="en-US" sz="1000" u="sng" spc="-25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  <a:tab pos="10972800" algn="l"/>
              </a:tabLst>
            </a:pPr>
            <a:r>
              <a:rPr lang="en-US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“Weak decays of heavy hadrons in light of search for new physics”.</a:t>
            </a:r>
            <a:endParaRPr lang="en-US" strike="noStrike" spc="-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  <a:tab pos="10972800" algn="l"/>
              </a:tabLst>
            </a:pPr>
            <a:r>
              <a:rPr lang="en-US" b="0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Authors: G. </a:t>
            </a:r>
            <a:r>
              <a:rPr lang="en-US" b="0" strike="noStrike" spc="-1" dirty="0" err="1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Ganbold</a:t>
            </a:r>
            <a:r>
              <a:rPr lang="en-US" b="0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, M. Ivanov, A. </a:t>
            </a:r>
            <a:r>
              <a:rPr lang="en-US" b="0" strike="noStrike" spc="-1" dirty="0" err="1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Issadykov</a:t>
            </a:r>
            <a:r>
              <a:rPr lang="en-US" b="0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, V. </a:t>
            </a:r>
            <a:r>
              <a:rPr lang="en-US" b="0" strike="noStrike" spc="-1" dirty="0" err="1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Lyubovitskij</a:t>
            </a:r>
            <a:r>
              <a:rPr lang="en-US" b="0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, Tran Chien Thang, </a:t>
            </a:r>
            <a:r>
              <a:rPr lang="en-US" b="0" strike="noStrike" spc="-1" dirty="0" err="1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Zh</a:t>
            </a:r>
            <a:r>
              <a:rPr lang="en-US" b="0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.</a:t>
            </a:r>
            <a:r>
              <a:rPr lang="ru-RU" b="0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 </a:t>
            </a:r>
            <a:r>
              <a:rPr lang="en-US" b="0" strike="noStrike" spc="-1" dirty="0" err="1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Tyulemissov</a:t>
            </a:r>
            <a:r>
              <a:rPr lang="en-US" b="0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.</a:t>
            </a:r>
            <a:endParaRPr lang="en-US" sz="1800" b="0" strike="noStrike" spc="-1" dirty="0">
              <a:solidFill>
                <a:srgbClr val="FFFFFF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68782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TextBox 65"/>
          <p:cNvSpPr/>
          <p:nvPr/>
        </p:nvSpPr>
        <p:spPr>
          <a:xfrm>
            <a:off x="1393476" y="319315"/>
            <a:ext cx="9405048" cy="48573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115624" tIns="57639" rIns="115624" bIns="57639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2400" b="1" spc="-1" dirty="0">
                <a:solidFill>
                  <a:srgbClr val="002060"/>
                </a:solidFill>
                <a:latin typeface="Arial"/>
                <a:ea typeface="DejaVu Sans"/>
              </a:rPr>
              <a:t>JINR PRIZES FOR 2023</a:t>
            </a:r>
            <a:endParaRPr lang="en-US" sz="2400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0F23B4F-F3A8-4CEA-87D5-52A46BCC9079}"/>
              </a:ext>
            </a:extLst>
          </p:cNvPr>
          <p:cNvSpPr txBox="1"/>
          <p:nvPr/>
        </p:nvSpPr>
        <p:spPr>
          <a:xfrm>
            <a:off x="1131276" y="1078989"/>
            <a:ext cx="10220215" cy="51706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spc="-2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 experimental research papers</a:t>
            </a:r>
          </a:p>
          <a:p>
            <a:endParaRPr lang="ru-RU" sz="1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US" sz="1800" u="sng" spc="-2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First prizes</a:t>
            </a:r>
          </a:p>
          <a:p>
            <a:endParaRPr lang="ru-RU" sz="1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US" sz="1800" spc="-2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“</a:t>
            </a:r>
            <a:r>
              <a:rPr lang="en-US" sz="1800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Diffuse neutrino flux measurements with the Baikal-GVD neutrino telescope</a:t>
            </a:r>
            <a:r>
              <a:rPr lang="en-US" sz="1800" spc="-2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”.</a:t>
            </a:r>
            <a:endParaRPr lang="ru-RU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US" sz="1800" spc="-2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Authors: </a:t>
            </a:r>
            <a:r>
              <a:rPr lang="en-US" sz="1800" b="0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I.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Belolaptikov</a:t>
            </a:r>
            <a:r>
              <a:rPr lang="en-US" sz="1800" b="0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, K.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Konishchev</a:t>
            </a:r>
            <a:r>
              <a:rPr lang="en-US" sz="1800" b="0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, A.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Korobchenko</a:t>
            </a:r>
            <a:r>
              <a:rPr lang="en-US" sz="1800" b="0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, E.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Pliskovskiy</a:t>
            </a:r>
            <a:r>
              <a:rPr lang="en-US" sz="1800" b="0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,</a:t>
            </a:r>
            <a:r>
              <a:rPr lang="ru-RU" sz="1800" b="0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 </a:t>
            </a:r>
            <a:r>
              <a:rPr lang="en-US" sz="1800" b="0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B.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Shaibonov</a:t>
            </a:r>
            <a:r>
              <a:rPr lang="en-US" sz="1800" spc="-2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endParaRPr lang="en-US" sz="1000" spc="-25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US" spc="-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“</a:t>
            </a:r>
            <a:r>
              <a:rPr lang="en-US" sz="1800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New isotope </a:t>
            </a:r>
            <a:r>
              <a:rPr lang="en-US" sz="1800" strike="noStrike" spc="-1" baseline="30000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276</a:t>
            </a:r>
            <a:r>
              <a:rPr lang="en-US" sz="1800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Ds and its decay products </a:t>
            </a:r>
            <a:r>
              <a:rPr lang="en-US" sz="1800" strike="noStrike" spc="-1" baseline="30000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272</a:t>
            </a:r>
            <a:r>
              <a:rPr lang="en-US" sz="1800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Hs and </a:t>
            </a:r>
            <a:r>
              <a:rPr lang="en-US" sz="1800" strike="noStrike" spc="-1" baseline="30000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268</a:t>
            </a:r>
            <a:r>
              <a:rPr lang="en-US" sz="1800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Sg from the </a:t>
            </a:r>
            <a:r>
              <a:rPr lang="en-US" sz="1800" strike="noStrike" spc="-1" baseline="30000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232</a:t>
            </a:r>
            <a:r>
              <a:rPr lang="en-US" sz="1800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Th+</a:t>
            </a:r>
            <a:r>
              <a:rPr lang="en-US" sz="1800" strike="noStrike" spc="-1" baseline="30000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48</a:t>
            </a:r>
            <a:r>
              <a:rPr lang="en-US" sz="1800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Ca reaction”.</a:t>
            </a:r>
          </a:p>
          <a:p>
            <a:r>
              <a:rPr lang="en-US" sz="1800" spc="-2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Authors:</a:t>
            </a:r>
            <a:r>
              <a:rPr lang="en-US" spc="-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0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F.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Abdullin</a:t>
            </a:r>
            <a:r>
              <a:rPr lang="en-US" sz="1800" b="0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, A.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Voinov</a:t>
            </a:r>
            <a:r>
              <a:rPr lang="en-US" sz="1800" b="0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, D.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Ibadullayev</a:t>
            </a:r>
            <a:r>
              <a:rPr lang="en-US" sz="1800" b="0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, N.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Kovrizhnykh</a:t>
            </a:r>
            <a:r>
              <a:rPr lang="en-US" sz="1800" b="0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, A. Polyakov,</a:t>
            </a:r>
            <a:b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b="0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R.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Sagaidak</a:t>
            </a:r>
            <a:r>
              <a:rPr lang="en-US" sz="1800" b="0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, D. Solovyev, V.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Utyonkov</a:t>
            </a:r>
            <a:r>
              <a:rPr lang="en-US" sz="1800" b="0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, Yu.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Tsyganov</a:t>
            </a:r>
            <a:r>
              <a:rPr lang="en-US" sz="1800" b="0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, M.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Shumeiko</a:t>
            </a:r>
            <a:r>
              <a:rPr lang="en-US" sz="1800" b="0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.</a:t>
            </a:r>
          </a:p>
          <a:p>
            <a:endParaRPr lang="ru-RU" sz="1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US" sz="1800" u="sng" spc="-25" dirty="0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Second prize</a:t>
            </a:r>
            <a:endParaRPr lang="en-US" spc="-25" dirty="0">
              <a:latin typeface="Arial" panose="020B0604020202020204" pitchFamily="34" charset="0"/>
              <a:ea typeface="Arial Unicode MS"/>
              <a:cs typeface="Arial" panose="020B0604020202020204" pitchFamily="34" charset="0"/>
            </a:endParaRPr>
          </a:p>
          <a:p>
            <a:endParaRPr lang="ru-RU" sz="1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  <a:tab pos="10972800" algn="l"/>
              </a:tabLst>
            </a:pPr>
            <a:r>
              <a:rPr lang="en-US" sz="1800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“Magnetic states of rare earth metals at high pressure”.</a:t>
            </a:r>
            <a:endParaRPr lang="en-US" sz="1800" strike="noStrike" spc="-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  <a:tab pos="10972800" algn="l"/>
              </a:tabLst>
            </a:pPr>
            <a:r>
              <a:rPr lang="en-US" sz="1800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Authors: N. Golosova, D. Kozlenko, E. Lukin, B. Savenko, V. </a:t>
            </a:r>
            <a:r>
              <a:rPr lang="en-US" sz="1800" strike="noStrike" spc="-1" dirty="0" err="1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Yushankhai</a:t>
            </a:r>
            <a:r>
              <a:rPr lang="en-US" sz="1800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.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  <a:tab pos="10972800" algn="l"/>
              </a:tabLst>
            </a:pPr>
            <a:endParaRPr lang="en-US" sz="1000" spc="-1" dirty="0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  <a:tab pos="10972800" algn="l"/>
              </a:tabLst>
            </a:pPr>
            <a:r>
              <a:rPr lang="en-US" u="sng" spc="-25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Third</a:t>
            </a:r>
            <a:r>
              <a:rPr lang="en-US" sz="1800" u="sng" spc="-2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prize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  <a:tab pos="10972800" algn="l"/>
              </a:tabLst>
            </a:pPr>
            <a:endParaRPr lang="en-US" sz="1000" u="sng" spc="-25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  <a:tab pos="10972800" algn="l"/>
              </a:tabLst>
            </a:pPr>
            <a:r>
              <a:rPr lang="en-US" sz="1800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“Search for light dark matter with NA64 at CERN”.</a:t>
            </a:r>
            <a:endParaRPr lang="en-US" sz="1800" strike="noStrike" spc="-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  <a:tab pos="10972800" algn="l"/>
              </a:tabLst>
            </a:pPr>
            <a:r>
              <a:rPr lang="en-US" sz="1800" b="0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Authors: P. Volkov, S.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Gninenko</a:t>
            </a:r>
            <a:r>
              <a:rPr lang="en-US" sz="1800" b="0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, T.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Enik</a:t>
            </a:r>
            <a:r>
              <a:rPr lang="en-US" sz="1800" b="0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, G. Kekelidze, V. Kramarenko, N.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Krasnikov</a:t>
            </a:r>
            <a:r>
              <a:rPr lang="en-US" sz="1800" b="0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, V. Matveev,</a:t>
            </a:r>
            <a:r>
              <a:rPr lang="ru-RU" sz="1800" b="0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 </a:t>
            </a:r>
            <a:endParaRPr lang="en-US" sz="1800" b="0" strike="noStrike" spc="-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  <a:tab pos="10972800" algn="l"/>
              </a:tabLst>
            </a:pPr>
            <a:r>
              <a:rPr lang="en-US" sz="1800" b="0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D.</a:t>
            </a:r>
            <a:r>
              <a:rPr lang="ru-RU" sz="1800" b="0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Peshekhonov</a:t>
            </a:r>
            <a:r>
              <a:rPr lang="en-US" sz="1800" b="0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, V. Polyakov, K.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Salamatin</a:t>
            </a:r>
            <a:r>
              <a:rPr lang="en-US" sz="1800" b="0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.</a:t>
            </a:r>
            <a:endParaRPr lang="en-US" spc="-1" dirty="0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7797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TextBox 65"/>
          <p:cNvSpPr/>
          <p:nvPr/>
        </p:nvSpPr>
        <p:spPr>
          <a:xfrm>
            <a:off x="1495074" y="122382"/>
            <a:ext cx="9405048" cy="48573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115624" tIns="57639" rIns="115624" bIns="57639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2400" b="1" spc="-1" dirty="0">
                <a:solidFill>
                  <a:srgbClr val="002060"/>
                </a:solidFill>
                <a:latin typeface="Arial"/>
                <a:ea typeface="DejaVu Sans"/>
              </a:rPr>
              <a:t>JINR PRIZES FOR 2023</a:t>
            </a:r>
            <a:endParaRPr lang="en-US" sz="2400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BC4C105-57E3-4867-BC33-2DC05E8EBD1E}"/>
              </a:ext>
            </a:extLst>
          </p:cNvPr>
          <p:cNvSpPr txBox="1"/>
          <p:nvPr/>
        </p:nvSpPr>
        <p:spPr>
          <a:xfrm>
            <a:off x="761998" y="755900"/>
            <a:ext cx="10871199" cy="56015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spc="-2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 methodology, research and technology papers</a:t>
            </a:r>
            <a:endParaRPr lang="ru-RU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ru-RU" sz="1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US" sz="1800" u="sng" spc="-2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First prize</a:t>
            </a:r>
            <a:endParaRPr lang="en-US" u="sng" spc="-25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ru-RU" sz="1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  <a:tab pos="10972800" algn="l"/>
                <a:tab pos="11430000" algn="l"/>
              </a:tabLst>
            </a:pPr>
            <a:r>
              <a:rPr lang="en-US" sz="1800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“The </a:t>
            </a:r>
            <a:r>
              <a:rPr lang="en-US" sz="1800" strike="noStrike" spc="-1" dirty="0" err="1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SFiNx</a:t>
            </a:r>
            <a:r>
              <a:rPr lang="en-US" sz="1800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 detector system”.</a:t>
            </a:r>
            <a:endParaRPr lang="en-US" sz="1800" strike="noStrike" spc="-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  <a:tab pos="10972800" algn="l"/>
                <a:tab pos="11430000" algn="l"/>
              </a:tabLst>
            </a:pPr>
            <a:r>
              <a:rPr lang="en-US" sz="1800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Authors: A. Isaev, R. Mukhin, A. Yeremin, A. Kuznetsova, O. Malyshev,</a:t>
            </a:r>
            <a:r>
              <a:rPr lang="ru-RU" sz="1800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 </a:t>
            </a:r>
            <a:r>
              <a:rPr lang="en-US" sz="1800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A. Popeko, Yu. Popov,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  <a:tab pos="10972800" algn="l"/>
                <a:tab pos="11430000" algn="l"/>
              </a:tabLst>
            </a:pPr>
            <a:r>
              <a:rPr lang="en-US" sz="1800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B. </a:t>
            </a:r>
            <a:r>
              <a:rPr lang="en-US" sz="1800" strike="noStrike" spc="-1" dirty="0" err="1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Sailaubekov</a:t>
            </a:r>
            <a:r>
              <a:rPr lang="en-US" sz="1800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, A. Svirikhin, E. Sokol.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  <a:tab pos="10972800" algn="l"/>
                <a:tab pos="11430000" algn="l"/>
              </a:tabLst>
            </a:pPr>
            <a:endParaRPr lang="ru-RU" sz="1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US" sz="1800" u="sng" spc="-25" dirty="0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Second prizes</a:t>
            </a:r>
            <a:endParaRPr lang="ru-RU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ru-RU" sz="1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  <a:tab pos="10972800" algn="l"/>
                <a:tab pos="11430000" algn="l"/>
              </a:tabLst>
            </a:pPr>
            <a:r>
              <a:rPr lang="en-US" sz="1800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“Development of a software and algorithmic complex for the reconstruction, identification and selection of high-energy muons in the CMS experiment at</a:t>
            </a:r>
            <a:r>
              <a:rPr lang="ru-RU" sz="1800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 </a:t>
            </a:r>
            <a:r>
              <a:rPr lang="en-US" sz="1800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the LHC”.</a:t>
            </a:r>
            <a:endParaRPr lang="en-US" sz="1800" strike="noStrike" spc="-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  <a:tab pos="10972800" algn="l"/>
                <a:tab pos="11430000" algn="l"/>
              </a:tabLst>
            </a:pPr>
            <a:r>
              <a:rPr lang="en-US" sz="1800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Authors: N. </a:t>
            </a:r>
            <a:r>
              <a:rPr lang="en-US" sz="1800" strike="noStrike" spc="-1" dirty="0" err="1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Voytishin</a:t>
            </a:r>
            <a:r>
              <a:rPr lang="en-US" sz="1800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, A. </a:t>
            </a:r>
            <a:r>
              <a:rPr lang="en-US" sz="1800" strike="noStrike" spc="-1" dirty="0" err="1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Zarubin</a:t>
            </a:r>
            <a:r>
              <a:rPr lang="en-US" sz="1800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, V. </a:t>
            </a:r>
            <a:r>
              <a:rPr lang="en-US" sz="1800" strike="noStrike" spc="-1" dirty="0" err="1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Karjavin</a:t>
            </a:r>
            <a:r>
              <a:rPr lang="en-US" sz="1800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, A. Kamenev, V. Korenkov, A. </a:t>
            </a:r>
            <a:r>
              <a:rPr lang="en-US" sz="1800" strike="noStrike" spc="-1" dirty="0" err="1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Lanev</a:t>
            </a:r>
            <a:r>
              <a:rPr lang="en-US" sz="1800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, V. Matveev, 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  <a:tab pos="10972800" algn="l"/>
                <a:tab pos="11430000" algn="l"/>
              </a:tabLst>
            </a:pPr>
            <a:r>
              <a:rPr lang="en-US" sz="1800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V. </a:t>
            </a:r>
            <a:r>
              <a:rPr lang="en-US" sz="1800" strike="noStrike" spc="-1" dirty="0" err="1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Palchik</a:t>
            </a:r>
            <a:r>
              <a:rPr lang="en-US" sz="1800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, V. </a:t>
            </a:r>
            <a:r>
              <a:rPr lang="en-US" sz="1800" strike="noStrike" spc="-1" dirty="0" err="1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Perelygin</a:t>
            </a:r>
            <a:r>
              <a:rPr lang="en-US" sz="1800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, S. </a:t>
            </a:r>
            <a:r>
              <a:rPr lang="en-US" sz="1800" strike="noStrike" spc="-1" dirty="0" err="1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Shmatov</a:t>
            </a:r>
            <a:r>
              <a:rPr lang="en-US" sz="1800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.</a:t>
            </a:r>
            <a:endParaRPr lang="en-US" spc="-1" dirty="0">
              <a:solidFill>
                <a:srgbClr val="FFFFFF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  <a:tab pos="10972800" algn="l"/>
                <a:tab pos="11430000" algn="l"/>
              </a:tabLst>
            </a:pPr>
            <a:endParaRPr lang="en-US" sz="1000" strike="noStrike" spc="-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  <a:tab pos="10972800" algn="l"/>
                <a:tab pos="11430000" algn="l"/>
              </a:tabLst>
            </a:pPr>
            <a:r>
              <a:rPr lang="en-US" sz="1800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“Development and application of new experimental techniques at the complex ACCULINNA-2@U-400M”.</a:t>
            </a:r>
            <a:endParaRPr lang="en-US" sz="1800" strike="noStrike" spc="-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  <a:tab pos="10972800" algn="l"/>
                <a:tab pos="11430000" algn="l"/>
              </a:tabLst>
            </a:pPr>
            <a:r>
              <a:rPr lang="en-US" sz="1800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Authors: A. </a:t>
            </a:r>
            <a:r>
              <a:rPr lang="en-US" sz="1800" strike="noStrike" spc="-1" dirty="0" err="1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Bezbakh</a:t>
            </a:r>
            <a:r>
              <a:rPr lang="en-US" sz="1800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, S. </a:t>
            </a:r>
            <a:r>
              <a:rPr lang="en-US" sz="1800" strike="noStrike" spc="-1" dirty="0" err="1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Belogurov</a:t>
            </a:r>
            <a:r>
              <a:rPr lang="en-US" sz="1800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, M. Golovkov, A. Gorshkov, S. </a:t>
            </a:r>
            <a:r>
              <a:rPr lang="en-US" sz="1800" strike="noStrike" spc="-1" dirty="0" err="1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Krupko</a:t>
            </a:r>
            <a:r>
              <a:rPr lang="en-US" sz="1800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, E. </a:t>
            </a:r>
            <a:r>
              <a:rPr lang="en-US" sz="1800" strike="noStrike" spc="-1" dirty="0" err="1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Nikolskii</a:t>
            </a:r>
            <a:r>
              <a:rPr lang="en-US" sz="1800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, G. Ter-</a:t>
            </a:r>
            <a:r>
              <a:rPr lang="en-US" sz="1800" strike="noStrike" spc="-1" dirty="0" err="1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Akopian</a:t>
            </a:r>
            <a:r>
              <a:rPr lang="en-US" sz="1800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, </a:t>
            </a:r>
            <a:endParaRPr lang="en-US" sz="1800" strike="noStrike" spc="-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lpha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  <a:tab pos="10972800" algn="l"/>
                <a:tab pos="11430000" algn="l"/>
              </a:tabLst>
            </a:pPr>
            <a:r>
              <a:rPr lang="en-US" sz="1800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Fomichev, V. </a:t>
            </a:r>
            <a:r>
              <a:rPr lang="en-US" sz="1800" strike="noStrike" spc="-1" dirty="0" err="1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Chudoba</a:t>
            </a:r>
            <a:r>
              <a:rPr lang="en-US" sz="1800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, P. Sharov.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  <a:tab pos="10972800" algn="l"/>
                <a:tab pos="11430000" algn="l"/>
              </a:tabLst>
            </a:pPr>
            <a:endParaRPr lang="en-US" sz="1000" spc="-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  <a:tab pos="10972800" algn="l"/>
                <a:tab pos="11430000" algn="l"/>
              </a:tabLst>
            </a:pPr>
            <a:r>
              <a:rPr lang="en-US" u="sng" spc="-25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Third</a:t>
            </a:r>
            <a:r>
              <a:rPr lang="en-US" sz="1800" u="sng" spc="-2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prize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  <a:tab pos="10972800" algn="l"/>
                <a:tab pos="11430000" algn="l"/>
              </a:tabLst>
            </a:pPr>
            <a:endParaRPr lang="en-US" sz="1000" u="sng" spc="-25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  <a:tab pos="10972800" algn="l"/>
                <a:tab pos="11430000" algn="l"/>
              </a:tabLst>
            </a:pPr>
            <a:r>
              <a:rPr lang="en-US" sz="1800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“On a </a:t>
            </a:r>
            <a:r>
              <a:rPr lang="en-US" sz="1800" strike="noStrike" spc="-1" baseline="30000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3</a:t>
            </a:r>
            <a:r>
              <a:rPr lang="en-US" sz="1800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He refrigerator based on closed-cycle cryocooler cooling”.</a:t>
            </a:r>
            <a:endParaRPr lang="en-US" sz="1800" strike="noStrike" spc="-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  <a:tab pos="10972800" algn="l"/>
                <a:tab pos="11430000" algn="l"/>
              </a:tabLst>
            </a:pPr>
            <a:r>
              <a:rPr lang="en-US" sz="1800" b="0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Author: A.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Chernikov</a:t>
            </a:r>
            <a:r>
              <a:rPr lang="en-US" sz="1800" b="0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.</a:t>
            </a:r>
            <a:endParaRPr lang="en-US" sz="1800" b="0" strike="noStrike" spc="-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7822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TextBox 65"/>
          <p:cNvSpPr/>
          <p:nvPr/>
        </p:nvSpPr>
        <p:spPr>
          <a:xfrm>
            <a:off x="1393476" y="118898"/>
            <a:ext cx="9405048" cy="48573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115624" tIns="57639" rIns="115624" bIns="57639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2400" b="1" spc="-1" dirty="0">
                <a:solidFill>
                  <a:srgbClr val="002060"/>
                </a:solidFill>
                <a:latin typeface="Arial"/>
                <a:ea typeface="DejaVu Sans"/>
              </a:rPr>
              <a:t>JINR PRIZES FOR 2023</a:t>
            </a:r>
            <a:endParaRPr lang="en-US" sz="2400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431FEE8-561C-44D4-9AC5-2BD00CB202BE}"/>
              </a:ext>
            </a:extLst>
          </p:cNvPr>
          <p:cNvSpPr txBox="1"/>
          <p:nvPr/>
        </p:nvSpPr>
        <p:spPr>
          <a:xfrm>
            <a:off x="665020" y="604634"/>
            <a:ext cx="11083635" cy="58785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b="1" spc="-25" dirty="0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For applied research and technology papers</a:t>
            </a:r>
            <a:endParaRPr lang="ru-RU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/>
            <a:endParaRPr lang="ru-RU" sz="1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US" u="sng" spc="-25" dirty="0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First prize</a:t>
            </a:r>
            <a:endParaRPr lang="en-US" spc="-25" dirty="0">
              <a:latin typeface="Arial" panose="020B0604020202020204" pitchFamily="34" charset="0"/>
              <a:ea typeface="Arial Unicode MS"/>
              <a:cs typeface="Arial" panose="020B0604020202020204" pitchFamily="34" charset="0"/>
            </a:endParaRPr>
          </a:p>
          <a:p>
            <a:endParaRPr lang="ru-RU" sz="1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  <a:tab pos="10972800" algn="l"/>
              </a:tabLst>
            </a:pPr>
            <a:r>
              <a:rPr lang="en-US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“The study of nanolayer materials and artificial diamonds by positron spectroscopy using a unique in Russia slow monochromatic positron injector”.</a:t>
            </a:r>
            <a:endParaRPr lang="en-US" strike="noStrike" spc="-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  <a:tab pos="10972800" algn="l"/>
              </a:tabLst>
            </a:pPr>
            <a:r>
              <a:rPr lang="en-US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Authors: A. Sidorin, O. Orlov, V. </a:t>
            </a:r>
            <a:r>
              <a:rPr lang="en-US" strike="noStrike" spc="-1" dirty="0" err="1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Hilinov</a:t>
            </a:r>
            <a:r>
              <a:rPr lang="en-US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, I. </a:t>
            </a:r>
            <a:r>
              <a:rPr lang="en-US" strike="noStrike" spc="-1" dirty="0" err="1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Meshkov</a:t>
            </a:r>
            <a:r>
              <a:rPr lang="en-US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, E. </a:t>
            </a:r>
            <a:r>
              <a:rPr lang="en-US" strike="noStrike" spc="-1" dirty="0" err="1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Akhmanova</a:t>
            </a:r>
            <a:r>
              <a:rPr lang="en-US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, M. Eseev, I. </a:t>
            </a:r>
            <a:r>
              <a:rPr lang="en-US" strike="noStrike" spc="-1" dirty="0" err="1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Kuziv</a:t>
            </a:r>
            <a:r>
              <a:rPr lang="en-US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, R. Laptev,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  <a:tab pos="10972800" algn="l"/>
              </a:tabLst>
            </a:pPr>
            <a:r>
              <a:rPr lang="en-US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P. Horodek, K. Siemek.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  <a:tab pos="10972800" algn="l"/>
              </a:tabLst>
            </a:pPr>
            <a:endParaRPr lang="en-US" sz="1000" b="0" strike="noStrike" spc="-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u="sng" spc="-25" dirty="0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Second prizes</a:t>
            </a:r>
            <a:endParaRPr lang="en-US" u="none" strike="noStrike" spc="-25" dirty="0">
              <a:effectLst/>
              <a:latin typeface="Arial" panose="020B0604020202020204" pitchFamily="34" charset="0"/>
              <a:ea typeface="Arial Unicode MS"/>
              <a:cs typeface="Arial" panose="020B0604020202020204" pitchFamily="34" charset="0"/>
            </a:endParaRPr>
          </a:p>
          <a:p>
            <a:endParaRPr lang="ru-RU" sz="1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  <a:tab pos="10972800" algn="l"/>
              </a:tabLst>
            </a:pPr>
            <a:r>
              <a:rPr lang="en-US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“Neutron non-destructive structural analysis of cultural heritage materials: applied interdisciplinary studies”.</a:t>
            </a:r>
            <a:endParaRPr lang="en-US" strike="noStrike" spc="-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  <a:tab pos="10972800" algn="l"/>
              </a:tabLst>
            </a:pPr>
            <a:r>
              <a:rPr lang="en-US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Authors: B. </a:t>
            </a:r>
            <a:r>
              <a:rPr lang="en-US" strike="noStrike" spc="-1" dirty="0" err="1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Abdurakhimov</a:t>
            </a:r>
            <a:r>
              <a:rPr lang="en-US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, B. </a:t>
            </a:r>
            <a:r>
              <a:rPr lang="en-US" strike="noStrike" spc="-1" dirty="0" err="1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Bakirov</a:t>
            </a:r>
            <a:r>
              <a:rPr lang="en-US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, A. </a:t>
            </a:r>
            <a:r>
              <a:rPr lang="en-US" strike="noStrike" spc="-1" dirty="0" err="1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Zhomartova</a:t>
            </a:r>
            <a:r>
              <a:rPr lang="en-US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, S. Kichanov, D. Kozlenko, E. Lukin, K. Nazarov, </a:t>
            </a:r>
            <a:endParaRPr lang="en-US" strike="noStrike" spc="-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  <a:tab pos="10972800" algn="l"/>
              </a:tabLst>
            </a:pPr>
            <a:r>
              <a:rPr lang="en-US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B. Savenko, I. </a:t>
            </a:r>
            <a:r>
              <a:rPr lang="en-US" strike="noStrike" spc="-1" dirty="0" err="1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Saprikina</a:t>
            </a:r>
            <a:r>
              <a:rPr lang="en-US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, V. Smirnova.</a:t>
            </a:r>
            <a:endParaRPr lang="en-US" strike="noStrike" spc="-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  <a:tab pos="10972800" algn="l"/>
              </a:tabLst>
            </a:pPr>
            <a:endParaRPr lang="en-US" sz="1000" strike="noStrike" spc="-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  <a:tab pos="10972800" algn="l"/>
              </a:tabLst>
            </a:pPr>
            <a:r>
              <a:rPr lang="en-US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“Study of hardening mechanisms, residual stresses and microstructure of high-strength aluminum alloys”.</a:t>
            </a:r>
            <a:endParaRPr lang="en-US" strike="noStrike" spc="-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  <a:tab pos="10972800" algn="l"/>
              </a:tabLst>
            </a:pPr>
            <a:r>
              <a:rPr lang="en-US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Authors: G. </a:t>
            </a:r>
            <a:r>
              <a:rPr lang="en-US" strike="noStrike" spc="-1" dirty="0" err="1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Bokuchava</a:t>
            </a:r>
            <a:r>
              <a:rPr lang="en-US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, Yu. Gorshkova, I. </a:t>
            </a:r>
            <a:r>
              <a:rPr lang="en-US" strike="noStrike" spc="-1" dirty="0" err="1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Papushkin</a:t>
            </a:r>
            <a:r>
              <a:rPr lang="en-US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, V. </a:t>
            </a:r>
            <a:r>
              <a:rPr lang="en-US" strike="noStrike" spc="-1" dirty="0" err="1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Turchenko</a:t>
            </a:r>
            <a:r>
              <a:rPr lang="en-US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, R. Fernández, G. González-</a:t>
            </a:r>
            <a:r>
              <a:rPr lang="en-US" strike="noStrike" spc="-1" dirty="0" err="1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Doncel</a:t>
            </a:r>
            <a:r>
              <a:rPr lang="en-US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, </a:t>
            </a:r>
            <a:endParaRPr lang="en-US" strike="noStrike" spc="-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  <a:tab pos="10972800" algn="l"/>
              </a:tabLst>
            </a:pPr>
            <a:r>
              <a:rPr lang="en-US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L. </a:t>
            </a:r>
            <a:r>
              <a:rPr lang="en-US" strike="noStrike" spc="-1" dirty="0" err="1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Millán</a:t>
            </a:r>
            <a:r>
              <a:rPr lang="en-US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, G. Bruno, G. </a:t>
            </a:r>
            <a:r>
              <a:rPr lang="en-US" strike="noStrike" spc="-1" dirty="0" err="1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Kronberger</a:t>
            </a:r>
            <a:r>
              <a:rPr lang="en-US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,</a:t>
            </a:r>
            <a:r>
              <a:rPr lang="ru-RU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 </a:t>
            </a:r>
            <a:r>
              <a:rPr lang="en-US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P. </a:t>
            </a:r>
            <a:r>
              <a:rPr lang="en-US" strike="noStrike" spc="-1" dirty="0" err="1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Halodova</a:t>
            </a:r>
            <a:r>
              <a:rPr lang="en-US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.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  <a:tab pos="10972800" algn="l"/>
              </a:tabLst>
            </a:pPr>
            <a:endParaRPr lang="en-US" sz="1000" spc="-1" dirty="0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  <a:tab pos="10972800" algn="l"/>
              </a:tabLst>
            </a:pPr>
            <a:r>
              <a:rPr lang="en-US" u="sng" spc="-25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Third</a:t>
            </a:r>
            <a:r>
              <a:rPr lang="en-US" u="sng" spc="-2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prize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  <a:tab pos="10972800" algn="l"/>
              </a:tabLst>
            </a:pPr>
            <a:endParaRPr lang="en-US" sz="1000" spc="-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  <a:tab pos="10972800" algn="l"/>
              </a:tabLst>
            </a:pPr>
            <a:r>
              <a:rPr lang="en-US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“Evaluation of the modern radiopharmaceuticals’ stability using nuclear spectrometric methods”.</a:t>
            </a:r>
            <a:endParaRPr lang="en-US" strike="noStrike" spc="-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  <a:tab pos="10972800" algn="l"/>
              </a:tabLst>
            </a:pPr>
            <a:r>
              <a:rPr lang="en-US" b="0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Authors: D. </a:t>
            </a:r>
            <a:r>
              <a:rPr lang="en-US" b="0" strike="noStrike" spc="-1" dirty="0" err="1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Filosofov</a:t>
            </a:r>
            <a:r>
              <a:rPr lang="en-US" b="0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, E. </a:t>
            </a:r>
            <a:r>
              <a:rPr lang="en-US" b="0" strike="noStrike" spc="-1" dirty="0" err="1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Kurakina</a:t>
            </a:r>
            <a:r>
              <a:rPr lang="en-US" b="0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, A. </a:t>
            </a:r>
            <a:r>
              <a:rPr lang="en-US" b="0" strike="noStrike" spc="-1" dirty="0" err="1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Velichkov</a:t>
            </a:r>
            <a:r>
              <a:rPr lang="en-US" b="0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, D. </a:t>
            </a:r>
            <a:r>
              <a:rPr lang="en-US" b="0" strike="noStrike" spc="-1" dirty="0" err="1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Karaivanov</a:t>
            </a:r>
            <a:r>
              <a:rPr lang="en-US" b="0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, O. </a:t>
            </a:r>
            <a:r>
              <a:rPr lang="en-US" b="0" strike="noStrike" spc="-1" dirty="0" err="1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Kochetov</a:t>
            </a:r>
            <a:r>
              <a:rPr lang="en-US" b="0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, A. </a:t>
            </a:r>
            <a:r>
              <a:rPr lang="en-US" b="0" strike="noStrike" spc="-1" dirty="0" err="1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Salamatin</a:t>
            </a:r>
            <a:r>
              <a:rPr lang="en-US" b="0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, V. </a:t>
            </a:r>
            <a:r>
              <a:rPr lang="en-US" b="0" strike="noStrike" spc="-1" dirty="0" err="1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Timkin</a:t>
            </a:r>
            <a:r>
              <a:rPr lang="en-US" b="0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, </a:t>
            </a:r>
            <a:endParaRPr lang="en-US" b="0" strike="noStrike" spc="-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  <a:tab pos="10972800" algn="l"/>
              </a:tabLst>
            </a:pPr>
            <a:r>
              <a:rPr lang="en-US" b="0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J. </a:t>
            </a:r>
            <a:r>
              <a:rPr lang="en-US" b="0" strike="noStrike" spc="-1" dirty="0" err="1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Khushvaktov</a:t>
            </a:r>
            <a:r>
              <a:rPr lang="en-US" b="0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.</a:t>
            </a:r>
            <a:endParaRPr lang="en-US" b="0" strike="noStrike" spc="-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663104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821</Words>
  <Application>Microsoft Office PowerPoint</Application>
  <PresentationFormat>Широкоэкранный</PresentationFormat>
  <Paragraphs>93</Paragraphs>
  <Slides>4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EKesharpu</dc:creator>
  <cp:lastModifiedBy>13844</cp:lastModifiedBy>
  <cp:revision>13</cp:revision>
  <dcterms:created xsi:type="dcterms:W3CDTF">2023-09-18T09:04:22Z</dcterms:created>
  <dcterms:modified xsi:type="dcterms:W3CDTF">2024-08-22T13:15:03Z</dcterms:modified>
</cp:coreProperties>
</file>