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85" r:id="rId2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9B1"/>
    <a:srgbClr val="296887"/>
    <a:srgbClr val="E6F0FE"/>
    <a:srgbClr val="202C8F"/>
    <a:srgbClr val="FDFBF6"/>
    <a:srgbClr val="AAC4E9"/>
    <a:srgbClr val="F5CDCE"/>
    <a:srgbClr val="DF8C8C"/>
    <a:srgbClr val="D4D593"/>
    <a:srgbClr val="CDB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9" autoAdjust="0"/>
    <p:restoredTop sz="94609" autoAdjust="0"/>
  </p:normalViewPr>
  <p:slideViewPr>
    <p:cSldViewPr snapToGrid="0" snapToObjects="1">
      <p:cViewPr>
        <p:scale>
          <a:sx n="130" d="100"/>
          <a:sy n="130" d="100"/>
        </p:scale>
        <p:origin x="-152" y="34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26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6F0FE"/>
          </a:fgClr>
          <a:bgClr>
            <a:srgbClr val="FDFBF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6">
            <a:extLst>
              <a:ext uri="{FF2B5EF4-FFF2-40B4-BE49-F238E27FC236}">
                <a16:creationId xmlns:a16="http://schemas.microsoft.com/office/drawing/2014/main" id="{3F4AC83C-3972-CAF8-8751-FF3CF6F5BD76}"/>
              </a:ext>
            </a:extLst>
          </p:cNvPr>
          <p:cNvSpPr/>
          <p:nvPr/>
        </p:nvSpPr>
        <p:spPr>
          <a:xfrm>
            <a:off x="10074619" y="800485"/>
            <a:ext cx="2117381" cy="57593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DE5327-E197-C27B-8804-A7038EE59C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" t="1" b="6960"/>
          <a:stretch/>
        </p:blipFill>
        <p:spPr>
          <a:xfrm>
            <a:off x="10072235" y="800483"/>
            <a:ext cx="2118382" cy="1971650"/>
          </a:xfrm>
          <a:prstGeom prst="rect">
            <a:avLst/>
          </a:prstGeom>
        </p:spPr>
      </p:pic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A0825182-1AA5-1B96-27FC-82FD64426A79}"/>
              </a:ext>
            </a:extLst>
          </p:cNvPr>
          <p:cNvSpPr/>
          <p:nvPr/>
        </p:nvSpPr>
        <p:spPr>
          <a:xfrm>
            <a:off x="5537381" y="805267"/>
            <a:ext cx="2117381" cy="57593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80B2F-6AA0-984E-EAE2-A662328E82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99" t="5841" r="1322" b="28486"/>
          <a:stretch/>
        </p:blipFill>
        <p:spPr>
          <a:xfrm>
            <a:off x="5536189" y="798711"/>
            <a:ext cx="2117381" cy="1973421"/>
          </a:xfrm>
          <a:prstGeom prst="rect">
            <a:avLst/>
          </a:prstGeom>
        </p:spPr>
      </p:pic>
      <p:sp>
        <p:nvSpPr>
          <p:cNvPr id="34" name="Прямоугольник: скругленные углы 6">
            <a:extLst>
              <a:ext uri="{FF2B5EF4-FFF2-40B4-BE49-F238E27FC236}">
                <a16:creationId xmlns:a16="http://schemas.microsoft.com/office/drawing/2014/main" id="{70BA6930-C674-F9D9-FE48-15708969FC4E}"/>
              </a:ext>
            </a:extLst>
          </p:cNvPr>
          <p:cNvSpPr/>
          <p:nvPr/>
        </p:nvSpPr>
        <p:spPr>
          <a:xfrm>
            <a:off x="3266609" y="800485"/>
            <a:ext cx="2117381" cy="57593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6">
            <a:extLst>
              <a:ext uri="{FF2B5EF4-FFF2-40B4-BE49-F238E27FC236}">
                <a16:creationId xmlns:a16="http://schemas.microsoft.com/office/drawing/2014/main" id="{DC60140C-9F35-15FF-CD9C-9CBAA801D294}"/>
              </a:ext>
            </a:extLst>
          </p:cNvPr>
          <p:cNvSpPr/>
          <p:nvPr/>
        </p:nvSpPr>
        <p:spPr>
          <a:xfrm>
            <a:off x="7805039" y="800486"/>
            <a:ext cx="2117381" cy="5757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бъект 11">
            <a:extLst>
              <a:ext uri="{FF2B5EF4-FFF2-40B4-BE49-F238E27FC236}">
                <a16:creationId xmlns:a16="http://schemas.microsoft.com/office/drawing/2014/main" id="{89371B60-467C-4C0B-B4F3-DE096FF885CC}"/>
              </a:ext>
            </a:extLst>
          </p:cNvPr>
          <p:cNvSpPr txBox="1">
            <a:spLocks/>
          </p:cNvSpPr>
          <p:nvPr/>
        </p:nvSpPr>
        <p:spPr>
          <a:xfrm>
            <a:off x="925774" y="140167"/>
            <a:ext cx="8123202" cy="615987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11113" indent="0">
              <a:buNone/>
            </a:pP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OGANESSON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Prize Winners in</a:t>
            </a:r>
            <a:r>
              <a:rPr lang="en-US" dirty="0">
                <a:solidFill>
                  <a:srgbClr val="0070C0"/>
                </a:solidFill>
                <a:latin typeface="+mj-lt"/>
              </a:rPr>
              <a:t> 2024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128191-45A5-DEA1-F978-421F83D5E6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36190" y="3366039"/>
            <a:ext cx="2116650" cy="1258448"/>
          </a:xfrm>
        </p:spPr>
        <p:txBody>
          <a:bodyPr rtlCol="0" anchor="t">
            <a:normAutofit/>
          </a:bodyPr>
          <a:lstStyle>
            <a:defPPr>
              <a:defRPr lang="ru-RU"/>
            </a:defPPr>
          </a:lstStyle>
          <a:p>
            <a:pPr marL="90488" indent="0">
              <a:spcBef>
                <a:spcPts val="0"/>
              </a:spcBef>
              <a:spcAft>
                <a:spcPts val="1000"/>
              </a:spcAft>
              <a:buNone/>
              <a:tabLst>
                <a:tab pos="2081213" algn="l"/>
              </a:tabLst>
            </a:pP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the Institute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Cognitive Research,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Petersburg University, </a:t>
            </a:r>
            <a:r>
              <a:rPr lang="en-GB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Honored</a:t>
            </a: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Worker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Higher Education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Honored</a:t>
            </a: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Scientist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Russian Federation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8A1D8-25CA-370C-8BD9-C711E06A2A71}"/>
              </a:ext>
            </a:extLst>
          </p:cNvPr>
          <p:cNvSpPr txBox="1"/>
          <p:nvPr/>
        </p:nvSpPr>
        <p:spPr>
          <a:xfrm>
            <a:off x="5537381" y="2771408"/>
            <a:ext cx="2117379" cy="545516"/>
          </a:xfrm>
          <a:prstGeom prst="rect">
            <a:avLst/>
          </a:prstGeom>
          <a:solidFill>
            <a:srgbClr val="0070C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Tatiana CHERNIGOVSKAYA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6650C046-6801-9B0A-9668-19000D722D84}"/>
              </a:ext>
            </a:extLst>
          </p:cNvPr>
          <p:cNvSpPr txBox="1">
            <a:spLocks/>
          </p:cNvSpPr>
          <p:nvPr/>
        </p:nvSpPr>
        <p:spPr>
          <a:xfrm>
            <a:off x="7805040" y="3366269"/>
            <a:ext cx="2116380" cy="12582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</a:pP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Russian Academy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Sciences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008249-2B68-1474-E16B-F113A48FADBC}"/>
              </a:ext>
            </a:extLst>
          </p:cNvPr>
          <p:cNvSpPr txBox="1"/>
          <p:nvPr/>
        </p:nvSpPr>
        <p:spPr>
          <a:xfrm>
            <a:off x="7805039" y="2771408"/>
            <a:ext cx="2117379" cy="545516"/>
          </a:xfrm>
          <a:prstGeom prst="rect">
            <a:avLst/>
          </a:prstGeom>
          <a:solidFill>
            <a:srgbClr val="0070C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Academician</a:t>
            </a: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 ZOLOTOV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id="{891CA904-D8BA-B2D2-982A-E89887104BF6}"/>
              </a:ext>
            </a:extLst>
          </p:cNvPr>
          <p:cNvSpPr txBox="1">
            <a:spLocks/>
          </p:cNvSpPr>
          <p:nvPr/>
        </p:nvSpPr>
        <p:spPr>
          <a:xfrm>
            <a:off x="10074619" y="3365771"/>
            <a:ext cx="2117381" cy="12570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Vice-Chancellor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Principal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Wits University</a:t>
            </a:r>
            <a:endParaRPr lang="en-GB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57D067-879D-C83D-9BB7-F36DC490C295}"/>
              </a:ext>
            </a:extLst>
          </p:cNvPr>
          <p:cNvSpPr txBox="1"/>
          <p:nvPr/>
        </p:nvSpPr>
        <p:spPr>
          <a:xfrm>
            <a:off x="10074619" y="2771408"/>
            <a:ext cx="2117379" cy="545516"/>
          </a:xfrm>
          <a:prstGeom prst="rect">
            <a:avLst/>
          </a:prstGeom>
          <a:solidFill>
            <a:srgbClr val="0070C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GB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Zeblon</a:t>
            </a: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Zenzele</a:t>
            </a: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VILAKAZI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0ACF7721-3942-3412-1940-0CBBBFEB7EAE}"/>
              </a:ext>
            </a:extLst>
          </p:cNvPr>
          <p:cNvSpPr txBox="1">
            <a:spLocks/>
          </p:cNvSpPr>
          <p:nvPr/>
        </p:nvSpPr>
        <p:spPr>
          <a:xfrm>
            <a:off x="3266894" y="3372509"/>
            <a:ext cx="2112886" cy="12519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GB" sz="1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Flerov</a:t>
            </a: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Laboratory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Nuclear Reactions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Joint Institute </a:t>
            </a:r>
            <a:b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Nuclear Research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63879B-B1F3-5E6E-D9CC-09D0DCB8BBC7}"/>
              </a:ext>
            </a:extLst>
          </p:cNvPr>
          <p:cNvSpPr txBox="1"/>
          <p:nvPr/>
        </p:nvSpPr>
        <p:spPr>
          <a:xfrm>
            <a:off x="3266609" y="2771409"/>
            <a:ext cx="2117381" cy="545516"/>
          </a:xfrm>
          <a:prstGeom prst="rect">
            <a:avLst/>
          </a:prstGeom>
          <a:solidFill>
            <a:srgbClr val="0070C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Galina </a:t>
            </a:r>
            <a:b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KNYAZHEVA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F17607-0EA4-5701-980A-817ECE0336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151" b="23044"/>
          <a:stretch/>
        </p:blipFill>
        <p:spPr>
          <a:xfrm>
            <a:off x="7802655" y="798713"/>
            <a:ext cx="2121687" cy="1972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9E4FCF-6E07-7EC6-22CB-A99CC7F3BA2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564" t="4171" r="255" b="20997"/>
          <a:stretch/>
        </p:blipFill>
        <p:spPr>
          <a:xfrm>
            <a:off x="3253588" y="805267"/>
            <a:ext cx="2126192" cy="1971650"/>
          </a:xfrm>
          <a:prstGeom prst="rect">
            <a:avLst/>
          </a:prstGeom>
        </p:spPr>
      </p:pic>
      <p:sp>
        <p:nvSpPr>
          <p:cNvPr id="6" name="Прямоугольник: скругленные углы 6">
            <a:extLst>
              <a:ext uri="{FF2B5EF4-FFF2-40B4-BE49-F238E27FC236}">
                <a16:creationId xmlns:a16="http://schemas.microsoft.com/office/drawing/2014/main" id="{CB49CD5E-76CF-BFD5-E4EA-7E139482DB3C}"/>
              </a:ext>
            </a:extLst>
          </p:cNvPr>
          <p:cNvSpPr/>
          <p:nvPr/>
        </p:nvSpPr>
        <p:spPr>
          <a:xfrm>
            <a:off x="994908" y="800485"/>
            <a:ext cx="2117381" cy="57593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9656" dist="162867" dir="2700000" sx="102000" sy="102000" algn="ctr" rotWithShape="0">
              <a:schemeClr val="accent3">
                <a:lumMod val="7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/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EB126-F130-4BF6-7A50-2C58B3AA1A86}"/>
              </a:ext>
            </a:extLst>
          </p:cNvPr>
          <p:cNvSpPr txBox="1"/>
          <p:nvPr/>
        </p:nvSpPr>
        <p:spPr>
          <a:xfrm>
            <a:off x="994908" y="2771409"/>
            <a:ext cx="2117381" cy="545516"/>
          </a:xfrm>
          <a:prstGeom prst="rect">
            <a:avLst/>
          </a:prstGeom>
          <a:solidFill>
            <a:srgbClr val="0070C0"/>
          </a:solidFill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</a:t>
            </a:r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Aliya NURMUKHANBETOVA</a:t>
            </a:r>
            <a:endParaRPr lang="ru-RU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55DF8A-A2BE-CEBF-E706-CFEB22170FC6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52559" t="17471" r="6013" b="29418"/>
          <a:stretch/>
        </p:blipFill>
        <p:spPr>
          <a:xfrm>
            <a:off x="994909" y="800483"/>
            <a:ext cx="2117952" cy="1972800"/>
          </a:xfrm>
          <a:prstGeom prst="rect">
            <a:avLst/>
          </a:prstGeom>
        </p:spPr>
      </p:pic>
      <p:sp>
        <p:nvSpPr>
          <p:cNvPr id="19" name="Текст 4">
            <a:extLst>
              <a:ext uri="{FF2B5EF4-FFF2-40B4-BE49-F238E27FC236}">
                <a16:creationId xmlns:a16="http://schemas.microsoft.com/office/drawing/2014/main" id="{888BCDF3-B07C-5C4D-2555-58AF8E89824A}"/>
              </a:ext>
            </a:extLst>
          </p:cNvPr>
          <p:cNvSpPr txBox="1">
            <a:spLocks/>
          </p:cNvSpPr>
          <p:nvPr/>
        </p:nvSpPr>
        <p:spPr>
          <a:xfrm>
            <a:off x="986271" y="3372509"/>
            <a:ext cx="2112886" cy="1251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GB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Nazarbayev University, Kazakhstan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E94C5B6-026C-542C-0BCC-A178FC23E7CF}"/>
              </a:ext>
            </a:extLst>
          </p:cNvPr>
          <p:cNvSpPr txBox="1">
            <a:spLocks/>
          </p:cNvSpPr>
          <p:nvPr/>
        </p:nvSpPr>
        <p:spPr>
          <a:xfrm>
            <a:off x="5536190" y="4738189"/>
            <a:ext cx="2116650" cy="18199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indent="0">
              <a:spcBef>
                <a:spcPts val="0"/>
              </a:spcBef>
              <a:spcAft>
                <a:spcPts val="1000"/>
              </a:spcAft>
              <a:buNone/>
              <a:tabLst>
                <a:tab pos="2081213" algn="l"/>
              </a:tabLst>
            </a:pP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her outstanding contribution to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popularization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scientific knowledge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development of interdisciplinary research at the intersection of neuroscience, linguistics, and psychology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078B8389-390F-432F-E21A-264B6B537868}"/>
              </a:ext>
            </a:extLst>
          </p:cNvPr>
          <p:cNvSpPr txBox="1">
            <a:spLocks/>
          </p:cNvSpPr>
          <p:nvPr/>
        </p:nvSpPr>
        <p:spPr>
          <a:xfrm>
            <a:off x="7805040" y="4738189"/>
            <a:ext cx="2116380" cy="18264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</a:pP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outstanding scientific work in the field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analytical chemistry,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his enormous personal contribution to the training of young scientists, specialists and highly qualified personnel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BEC47556-F9F2-712A-A893-C757DCA6C6DF}"/>
              </a:ext>
            </a:extLst>
          </p:cNvPr>
          <p:cNvSpPr txBox="1">
            <a:spLocks/>
          </p:cNvSpPr>
          <p:nvPr/>
        </p:nvSpPr>
        <p:spPr>
          <a:xfrm>
            <a:off x="10074619" y="4738189"/>
            <a:ext cx="2117381" cy="18199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his significant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 to the development of scientific cooperation between South Africa and JINR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field of nuclear reactions, accelerator technologies, and relativistic nuclear physics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D773E4BA-F57D-4E50-561E-DB2AB1A7F63B}"/>
              </a:ext>
            </a:extLst>
          </p:cNvPr>
          <p:cNvSpPr txBox="1">
            <a:spLocks/>
          </p:cNvSpPr>
          <p:nvPr/>
        </p:nvSpPr>
        <p:spPr>
          <a:xfrm>
            <a:off x="3266894" y="4738189"/>
            <a:ext cx="2112886" cy="18102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pioneering work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observation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study of the quasi-fission process of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heaviest nuclei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78755D2A-B896-6B08-9182-44DC375927A6}"/>
              </a:ext>
            </a:extLst>
          </p:cNvPr>
          <p:cNvSpPr txBox="1">
            <a:spLocks/>
          </p:cNvSpPr>
          <p:nvPr/>
        </p:nvSpPr>
        <p:spPr>
          <a:xfrm>
            <a:off x="986271" y="4738189"/>
            <a:ext cx="2112886" cy="1810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lang="ru-RU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pPr marL="90488" algn="l">
              <a:spcBef>
                <a:spcPts val="0"/>
              </a:spcBef>
              <a:spcAft>
                <a:spcPts val="1000"/>
              </a:spcAft>
              <a:tabLst>
                <a:tab pos="2081213" algn="l"/>
              </a:tabLst>
            </a:pP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development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implementation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 new programme </a:t>
            </a:r>
            <a:b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study of the lightest nuclei at the low-energy ion accelerator (DC–60)</a:t>
            </a:r>
            <a:endParaRPr lang="ru-RU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2385B5-F50A-831F-F789-7CD7409A1C19}"/>
              </a:ext>
            </a:extLst>
          </p:cNvPr>
          <p:cNvCxnSpPr>
            <a:cxnSpLocks/>
          </p:cNvCxnSpPr>
          <p:nvPr/>
        </p:nvCxnSpPr>
        <p:spPr>
          <a:xfrm>
            <a:off x="1189973" y="4624487"/>
            <a:ext cx="12776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6B3950-FF90-6836-AB1E-E5A7FED28F35}"/>
              </a:ext>
            </a:extLst>
          </p:cNvPr>
          <p:cNvCxnSpPr>
            <a:cxnSpLocks/>
          </p:cNvCxnSpPr>
          <p:nvPr/>
        </p:nvCxnSpPr>
        <p:spPr>
          <a:xfrm>
            <a:off x="3457184" y="4624487"/>
            <a:ext cx="12776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90A41E7-357B-67A9-B577-DE5FF1D85947}"/>
              </a:ext>
            </a:extLst>
          </p:cNvPr>
          <p:cNvCxnSpPr>
            <a:cxnSpLocks/>
          </p:cNvCxnSpPr>
          <p:nvPr/>
        </p:nvCxnSpPr>
        <p:spPr>
          <a:xfrm>
            <a:off x="5711869" y="4624487"/>
            <a:ext cx="12776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C7A289-BD8B-D0B5-AE62-676C8E905AC5}"/>
              </a:ext>
            </a:extLst>
          </p:cNvPr>
          <p:cNvCxnSpPr>
            <a:cxnSpLocks/>
          </p:cNvCxnSpPr>
          <p:nvPr/>
        </p:nvCxnSpPr>
        <p:spPr>
          <a:xfrm>
            <a:off x="7991606" y="4624487"/>
            <a:ext cx="12776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5C497F7-A6E1-04BC-E720-EE2DBBB33E43}"/>
              </a:ext>
            </a:extLst>
          </p:cNvPr>
          <p:cNvCxnSpPr>
            <a:cxnSpLocks/>
          </p:cNvCxnSpPr>
          <p:nvPr/>
        </p:nvCxnSpPr>
        <p:spPr>
          <a:xfrm>
            <a:off x="10283869" y="4624487"/>
            <a:ext cx="127765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{41FC09B7-8B32-42F9-9FAA-BFC7034022A8}tf78438558_win32</Template>
  <TotalTime>842</TotalTime>
  <Words>227</Words>
  <Application>Microsoft Macintosh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Times new Roman</vt:lpstr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</dc:title>
  <dc:subject/>
  <dc:creator>Lee Gu</dc:creator>
  <cp:lastModifiedBy>Microsoft Office User</cp:lastModifiedBy>
  <cp:revision>27</cp:revision>
  <dcterms:created xsi:type="dcterms:W3CDTF">2023-09-19T12:25:00Z</dcterms:created>
  <dcterms:modified xsi:type="dcterms:W3CDTF">2024-09-11T20:01:30Z</dcterms:modified>
</cp:coreProperties>
</file>