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11" r:id="rId1"/>
    <p:sldMasterId id="2147487623" r:id="rId2"/>
    <p:sldMasterId id="2147487635" r:id="rId3"/>
    <p:sldMasterId id="2147487647" r:id="rId4"/>
    <p:sldMasterId id="2147487659" r:id="rId5"/>
    <p:sldMasterId id="2147487671" r:id="rId6"/>
    <p:sldMasterId id="2147488067" r:id="rId7"/>
    <p:sldMasterId id="2147488407" r:id="rId8"/>
    <p:sldMasterId id="2147495319" r:id="rId9"/>
    <p:sldMasterId id="2147495306" r:id="rId10"/>
    <p:sldMasterId id="2147495332" r:id="rId11"/>
    <p:sldMasterId id="2147495286" r:id="rId12"/>
  </p:sldMasterIdLst>
  <p:notesMasterIdLst>
    <p:notesMasterId r:id="rId30"/>
  </p:notesMasterIdLst>
  <p:handoutMasterIdLst>
    <p:handoutMasterId r:id="rId31"/>
  </p:handoutMasterIdLst>
  <p:sldIdLst>
    <p:sldId id="268" r:id="rId13"/>
    <p:sldId id="1078" r:id="rId14"/>
    <p:sldId id="1080" r:id="rId15"/>
    <p:sldId id="1084" r:id="rId16"/>
    <p:sldId id="1085" r:id="rId17"/>
    <p:sldId id="1086" r:id="rId18"/>
    <p:sldId id="585" r:id="rId19"/>
    <p:sldId id="1059" r:id="rId20"/>
    <p:sldId id="1087" r:id="rId21"/>
    <p:sldId id="1068" r:id="rId22"/>
    <p:sldId id="1088" r:id="rId23"/>
    <p:sldId id="1069" r:id="rId24"/>
    <p:sldId id="1083" r:id="rId25"/>
    <p:sldId id="1089" r:id="rId26"/>
    <p:sldId id="1076" r:id="rId27"/>
    <p:sldId id="1077" r:id="rId28"/>
    <p:sldId id="991" r:id="rId29"/>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eg Belov" initials="OB" lastIdx="1" clrIdx="0">
    <p:extLst>
      <p:ext uri="{19B8F6BF-5375-455C-9EA6-DF929625EA0E}">
        <p15:presenceInfo xmlns:p15="http://schemas.microsoft.com/office/powerpoint/2012/main" userId="b7957bfe5fdd93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568"/>
    <a:srgbClr val="003399"/>
    <a:srgbClr val="0000FF"/>
    <a:srgbClr val="CC3399"/>
    <a:srgbClr val="D0EB95"/>
    <a:srgbClr val="004176"/>
    <a:srgbClr val="006600"/>
    <a:srgbClr val="FFFFCC"/>
    <a:srgbClr val="5656C6"/>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9" autoAdjust="0"/>
    <p:restoredTop sz="86152" autoAdjust="0"/>
  </p:normalViewPr>
  <p:slideViewPr>
    <p:cSldViewPr snapToGrid="0">
      <p:cViewPr varScale="1">
        <p:scale>
          <a:sx n="74" d="100"/>
          <a:sy n="74" d="100"/>
        </p:scale>
        <p:origin x="898" y="77"/>
      </p:cViewPr>
      <p:guideLst>
        <p:guide orient="horz" pos="2160"/>
        <p:guide pos="3840"/>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81" d="100"/>
          <a:sy n="81" d="100"/>
        </p:scale>
        <p:origin x="-248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35CC3AD-BE77-4058-93E1-968FA19484EA}" type="datetimeFigureOut">
              <a:rPr lang="ru-RU"/>
              <a:pPr>
                <a:defRPr/>
              </a:pPr>
              <a:t>12.09.2024</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999DE92-8B3C-4CF0-93D4-337118085964}" type="slidenum">
              <a:rPr lang="ru-RU" altLang="hu-HU"/>
              <a:pPr/>
              <a:t>‹#›</a:t>
            </a:fld>
            <a:endParaRPr lang="ru-RU" altLang="hu-HU"/>
          </a:p>
        </p:txBody>
      </p:sp>
    </p:spTree>
    <p:extLst>
      <p:ext uri="{BB962C8B-B14F-4D97-AF65-F5344CB8AC3E}">
        <p14:creationId xmlns:p14="http://schemas.microsoft.com/office/powerpoint/2010/main" val="3245047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744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Click to edit Master text styles</a:t>
            </a:r>
          </a:p>
          <a:p>
            <a:pPr lvl="1"/>
            <a:r>
              <a:rPr lang="ru-RU" noProof="0"/>
              <a:t>Second level</a:t>
            </a:r>
          </a:p>
          <a:p>
            <a:pPr lvl="2"/>
            <a:r>
              <a:rPr lang="ru-RU" noProof="0"/>
              <a:t>Third level</a:t>
            </a:r>
          </a:p>
          <a:p>
            <a:pPr lvl="3"/>
            <a:r>
              <a:rPr lang="ru-RU" noProof="0"/>
              <a:t>Fourth level</a:t>
            </a:r>
          </a:p>
          <a:p>
            <a:pPr lvl="4"/>
            <a:r>
              <a:rPr lang="ru-RU" noProof="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7DB37EC-C76D-4713-9379-AD017256D6F4}" type="slidenum">
              <a:rPr lang="ru-RU" altLang="hu-HU"/>
              <a:pPr/>
              <a:t>‹#›</a:t>
            </a:fld>
            <a:endParaRPr lang="ru-RU" altLang="hu-HU"/>
          </a:p>
        </p:txBody>
      </p:sp>
    </p:spTree>
    <p:extLst>
      <p:ext uri="{BB962C8B-B14F-4D97-AF65-F5344CB8AC3E}">
        <p14:creationId xmlns:p14="http://schemas.microsoft.com/office/powerpoint/2010/main" val="3462491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a:t>
            </a:fld>
            <a:endParaRPr lang="ru-RU" altLang="hu-HU"/>
          </a:p>
        </p:txBody>
      </p:sp>
    </p:spTree>
    <p:extLst>
      <p:ext uri="{BB962C8B-B14F-4D97-AF65-F5344CB8AC3E}">
        <p14:creationId xmlns:p14="http://schemas.microsoft.com/office/powerpoint/2010/main" val="1580227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13</a:t>
            </a:fld>
            <a:endParaRPr lang="ru-RU" altLang="hu-HU"/>
          </a:p>
        </p:txBody>
      </p:sp>
    </p:spTree>
    <p:extLst>
      <p:ext uri="{BB962C8B-B14F-4D97-AF65-F5344CB8AC3E}">
        <p14:creationId xmlns:p14="http://schemas.microsoft.com/office/powerpoint/2010/main" val="2816106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14</a:t>
            </a:fld>
            <a:endParaRPr lang="ru-RU" altLang="hu-HU"/>
          </a:p>
        </p:txBody>
      </p:sp>
    </p:spTree>
    <p:extLst>
      <p:ext uri="{BB962C8B-B14F-4D97-AF65-F5344CB8AC3E}">
        <p14:creationId xmlns:p14="http://schemas.microsoft.com/office/powerpoint/2010/main" val="3037500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3</a:t>
            </a:fld>
            <a:endParaRPr lang="ru-RU" altLang="hu-HU"/>
          </a:p>
        </p:txBody>
      </p:sp>
    </p:spTree>
    <p:extLst>
      <p:ext uri="{BB962C8B-B14F-4D97-AF65-F5344CB8AC3E}">
        <p14:creationId xmlns:p14="http://schemas.microsoft.com/office/powerpoint/2010/main" val="3516075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4</a:t>
            </a:fld>
            <a:endParaRPr lang="ru-RU" altLang="hu-HU"/>
          </a:p>
        </p:txBody>
      </p:sp>
    </p:spTree>
    <p:extLst>
      <p:ext uri="{BB962C8B-B14F-4D97-AF65-F5344CB8AC3E}">
        <p14:creationId xmlns:p14="http://schemas.microsoft.com/office/powerpoint/2010/main" val="1440283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5</a:t>
            </a:fld>
            <a:endParaRPr lang="ru-RU" altLang="hu-HU"/>
          </a:p>
        </p:txBody>
      </p:sp>
    </p:spTree>
    <p:extLst>
      <p:ext uri="{BB962C8B-B14F-4D97-AF65-F5344CB8AC3E}">
        <p14:creationId xmlns:p14="http://schemas.microsoft.com/office/powerpoint/2010/main" val="1720542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6</a:t>
            </a:fld>
            <a:endParaRPr lang="ru-RU" altLang="hu-HU"/>
          </a:p>
        </p:txBody>
      </p:sp>
    </p:spTree>
    <p:extLst>
      <p:ext uri="{BB962C8B-B14F-4D97-AF65-F5344CB8AC3E}">
        <p14:creationId xmlns:p14="http://schemas.microsoft.com/office/powerpoint/2010/main" val="831108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DB37EC-C76D-4713-9379-AD017256D6F4}" type="slidenum">
              <a:rPr lang="ru-RU" altLang="hu-HU" smtClean="0"/>
              <a:pPr/>
              <a:t>7</a:t>
            </a:fld>
            <a:endParaRPr lang="ru-RU" altLang="hu-HU"/>
          </a:p>
        </p:txBody>
      </p:sp>
    </p:spTree>
    <p:extLst>
      <p:ext uri="{BB962C8B-B14F-4D97-AF65-F5344CB8AC3E}">
        <p14:creationId xmlns:p14="http://schemas.microsoft.com/office/powerpoint/2010/main" val="3645841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10</a:t>
            </a:fld>
            <a:endParaRPr lang="ru-RU" altLang="hu-HU"/>
          </a:p>
        </p:txBody>
      </p:sp>
    </p:spTree>
    <p:extLst>
      <p:ext uri="{BB962C8B-B14F-4D97-AF65-F5344CB8AC3E}">
        <p14:creationId xmlns:p14="http://schemas.microsoft.com/office/powerpoint/2010/main" val="3733138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11</a:t>
            </a:fld>
            <a:endParaRPr lang="ru-RU" altLang="hu-HU"/>
          </a:p>
        </p:txBody>
      </p:sp>
    </p:spTree>
    <p:extLst>
      <p:ext uri="{BB962C8B-B14F-4D97-AF65-F5344CB8AC3E}">
        <p14:creationId xmlns:p14="http://schemas.microsoft.com/office/powerpoint/2010/main" val="2036928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12</a:t>
            </a:fld>
            <a:endParaRPr lang="ru-RU" altLang="hu-HU"/>
          </a:p>
        </p:txBody>
      </p:sp>
    </p:spTree>
    <p:extLst>
      <p:ext uri="{BB962C8B-B14F-4D97-AF65-F5344CB8AC3E}">
        <p14:creationId xmlns:p14="http://schemas.microsoft.com/office/powerpoint/2010/main" val="209631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9503860-4979-43A5-9B0F-09D72875C399}" type="slidenum">
              <a:rPr lang="ru-RU" altLang="hu-HU"/>
              <a:pPr/>
              <a:t>‹#›</a:t>
            </a:fld>
            <a:endParaRPr lang="ru-RU" altLang="hu-HU"/>
          </a:p>
        </p:txBody>
      </p:sp>
    </p:spTree>
    <p:extLst>
      <p:ext uri="{BB962C8B-B14F-4D97-AF65-F5344CB8AC3E}">
        <p14:creationId xmlns:p14="http://schemas.microsoft.com/office/powerpoint/2010/main" val="3027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25967E4-1189-4A47-9583-7E797A2C7A05}" type="slidenum">
              <a:rPr lang="ru-RU" altLang="hu-HU"/>
              <a:pPr/>
              <a:t>‹#›</a:t>
            </a:fld>
            <a:endParaRPr lang="ru-RU" altLang="hu-HU"/>
          </a:p>
        </p:txBody>
      </p:sp>
    </p:spTree>
    <p:extLst>
      <p:ext uri="{BB962C8B-B14F-4D97-AF65-F5344CB8AC3E}">
        <p14:creationId xmlns:p14="http://schemas.microsoft.com/office/powerpoint/2010/main" val="4115883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246352150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20417741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36871507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204026518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170187524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55805539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403358534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96824416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122952309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48371149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731388B-1BA9-4E32-BCE1-E11676BB130B}" type="slidenum">
              <a:rPr lang="ru-RU" altLang="hu-HU"/>
              <a:pPr/>
              <a:t>‹#›</a:t>
            </a:fld>
            <a:endParaRPr lang="ru-RU" altLang="hu-HU"/>
          </a:p>
        </p:txBody>
      </p:sp>
    </p:spTree>
    <p:extLst>
      <p:ext uri="{BB962C8B-B14F-4D97-AF65-F5344CB8AC3E}">
        <p14:creationId xmlns:p14="http://schemas.microsoft.com/office/powerpoint/2010/main" val="1674715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87612082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245913759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2788302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361326931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306905922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21183973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289454723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117472627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33603623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63527282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5A2FEEC-B675-45C7-92C6-2DE5D897B1FE}" type="slidenum">
              <a:rPr lang="ru-RU" altLang="hu-HU"/>
              <a:pPr/>
              <a:t>‹#›</a:t>
            </a:fld>
            <a:endParaRPr lang="ru-RU" altLang="hu-HU"/>
          </a:p>
        </p:txBody>
      </p:sp>
    </p:spTree>
    <p:extLst>
      <p:ext uri="{BB962C8B-B14F-4D97-AF65-F5344CB8AC3E}">
        <p14:creationId xmlns:p14="http://schemas.microsoft.com/office/powerpoint/2010/main" val="4110050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1077122588"/>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217028292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256043044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58375648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61406206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47295587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310352499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699023611"/>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14451307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9/12/2024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12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4612FA6-C4CB-4585-AF45-E2FFC0E45EA4}" type="slidenum">
              <a:rPr lang="ru-RU" altLang="hu-HU"/>
              <a:pPr/>
              <a:t>‹#›</a:t>
            </a:fld>
            <a:endParaRPr lang="ru-RU" altLang="hu-HU"/>
          </a:p>
        </p:txBody>
      </p:sp>
    </p:spTree>
    <p:extLst>
      <p:ext uri="{BB962C8B-B14F-4D97-AF65-F5344CB8AC3E}">
        <p14:creationId xmlns:p14="http://schemas.microsoft.com/office/powerpoint/2010/main" val="16314031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9/12/2024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2588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9/12/2024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5186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9/12/2024</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396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9/12/2024</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3128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9/12/2024</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763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9/12/2024</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657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9/12/2024</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31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9/12/2024</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191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9/12/2024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6241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9/12/2024</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89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24175D8-4A12-4ADE-9E17-741AABE7A9F3}" type="slidenum">
              <a:rPr lang="ru-RU" altLang="hu-HU"/>
              <a:pPr/>
              <a:t>‹#›</a:t>
            </a:fld>
            <a:endParaRPr lang="ru-RU" altLang="hu-HU"/>
          </a:p>
        </p:txBody>
      </p:sp>
    </p:spTree>
    <p:extLst>
      <p:ext uri="{BB962C8B-B14F-4D97-AF65-F5344CB8AC3E}">
        <p14:creationId xmlns:p14="http://schemas.microsoft.com/office/powerpoint/2010/main" val="2067512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9/12/2024</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992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600894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553057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36716"/>
      </p:ext>
    </p:extLst>
  </p:cSld>
  <p:clrMapOvr>
    <a:overrideClrMapping bg1="dk1" tx1="lt1" bg2="dk2" tx2="lt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9/12/2024</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1450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9/12/2024</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8308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9/12/2024</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2548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5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3E9E029-2D20-4A92-88AA-7310FFA0722B}" type="slidenum">
              <a:rPr lang="ru-RU" altLang="hu-HU"/>
              <a:pPr/>
              <a:t>‹#›</a:t>
            </a:fld>
            <a:endParaRPr lang="ru-RU" altLang="hu-HU"/>
          </a:p>
        </p:txBody>
      </p:sp>
    </p:spTree>
    <p:extLst>
      <p:ext uri="{BB962C8B-B14F-4D97-AF65-F5344CB8AC3E}">
        <p14:creationId xmlns:p14="http://schemas.microsoft.com/office/powerpoint/2010/main" val="122645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59F1F47D-1486-4EF5-8B86-6B48431BF2E3}" type="slidenum">
              <a:rPr lang="ru-RU" altLang="hu-HU"/>
              <a:pPr/>
              <a:t>‹#›</a:t>
            </a:fld>
            <a:endParaRPr lang="ru-RU" altLang="hu-HU"/>
          </a:p>
        </p:txBody>
      </p:sp>
    </p:spTree>
    <p:extLst>
      <p:ext uri="{BB962C8B-B14F-4D97-AF65-F5344CB8AC3E}">
        <p14:creationId xmlns:p14="http://schemas.microsoft.com/office/powerpoint/2010/main" val="799241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E0D10C1-3006-4582-8AA2-A86DE48F8583}" type="slidenum">
              <a:rPr lang="ru-RU" altLang="hu-HU"/>
              <a:pPr/>
              <a:t>‹#›</a:t>
            </a:fld>
            <a:endParaRPr lang="ru-RU" altLang="hu-HU"/>
          </a:p>
        </p:txBody>
      </p:sp>
    </p:spTree>
    <p:extLst>
      <p:ext uri="{BB962C8B-B14F-4D97-AF65-F5344CB8AC3E}">
        <p14:creationId xmlns:p14="http://schemas.microsoft.com/office/powerpoint/2010/main" val="346313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8B2FFD9-B265-4008-92D6-7BE83C0532DF}" type="slidenum">
              <a:rPr lang="ru-RU" altLang="hu-HU"/>
              <a:pPr/>
              <a:t>‹#›</a:t>
            </a:fld>
            <a:endParaRPr lang="ru-RU" altLang="hu-HU"/>
          </a:p>
        </p:txBody>
      </p:sp>
    </p:spTree>
    <p:extLst>
      <p:ext uri="{BB962C8B-B14F-4D97-AF65-F5344CB8AC3E}">
        <p14:creationId xmlns:p14="http://schemas.microsoft.com/office/powerpoint/2010/main" val="361149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6ED22D-F371-4F50-9EEF-DABE639C0F32}" type="slidenum">
              <a:rPr lang="ru-RU" altLang="hu-HU"/>
              <a:pPr/>
              <a:t>‹#›</a:t>
            </a:fld>
            <a:endParaRPr lang="ru-RU" altLang="hu-HU"/>
          </a:p>
        </p:txBody>
      </p:sp>
    </p:spTree>
    <p:extLst>
      <p:ext uri="{BB962C8B-B14F-4D97-AF65-F5344CB8AC3E}">
        <p14:creationId xmlns:p14="http://schemas.microsoft.com/office/powerpoint/2010/main" val="207498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87889FF-429C-4246-9AEB-4410F61D96C8}" type="slidenum">
              <a:rPr lang="ru-RU" altLang="hu-HU"/>
              <a:pPr/>
              <a:t>‹#›</a:t>
            </a:fld>
            <a:endParaRPr lang="ru-RU" altLang="hu-HU"/>
          </a:p>
        </p:txBody>
      </p:sp>
    </p:spTree>
    <p:extLst>
      <p:ext uri="{BB962C8B-B14F-4D97-AF65-F5344CB8AC3E}">
        <p14:creationId xmlns:p14="http://schemas.microsoft.com/office/powerpoint/2010/main" val="250123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951226-88F4-412E-8073-4BEA8E2F05A8}" type="slidenum">
              <a:rPr lang="ru-RU" altLang="hu-HU"/>
              <a:pPr/>
              <a:t>‹#›</a:t>
            </a:fld>
            <a:endParaRPr lang="ru-RU" altLang="hu-HU"/>
          </a:p>
        </p:txBody>
      </p:sp>
    </p:spTree>
    <p:extLst>
      <p:ext uri="{BB962C8B-B14F-4D97-AF65-F5344CB8AC3E}">
        <p14:creationId xmlns:p14="http://schemas.microsoft.com/office/powerpoint/2010/main" val="415975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FE429F6-22BD-460D-82C5-58B7FB1C7461}" type="slidenum">
              <a:rPr lang="ru-RU" altLang="hu-HU"/>
              <a:pPr/>
              <a:t>‹#›</a:t>
            </a:fld>
            <a:endParaRPr lang="ru-RU" altLang="hu-HU"/>
          </a:p>
        </p:txBody>
      </p:sp>
    </p:spTree>
    <p:extLst>
      <p:ext uri="{BB962C8B-B14F-4D97-AF65-F5344CB8AC3E}">
        <p14:creationId xmlns:p14="http://schemas.microsoft.com/office/powerpoint/2010/main" val="92436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E153D4F-D1B2-4337-84D2-49971AE2158F}" type="slidenum">
              <a:rPr lang="ru-RU" altLang="hu-HU"/>
              <a:pPr/>
              <a:t>‹#›</a:t>
            </a:fld>
            <a:endParaRPr lang="ru-RU" altLang="hu-HU"/>
          </a:p>
        </p:txBody>
      </p:sp>
    </p:spTree>
    <p:extLst>
      <p:ext uri="{BB962C8B-B14F-4D97-AF65-F5344CB8AC3E}">
        <p14:creationId xmlns:p14="http://schemas.microsoft.com/office/powerpoint/2010/main" val="321354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0815DAF-3DB1-4168-A7E8-8A3FA54D4A57}" type="slidenum">
              <a:rPr lang="ru-RU" altLang="hu-HU"/>
              <a:pPr/>
              <a:t>‹#›</a:t>
            </a:fld>
            <a:endParaRPr lang="ru-RU" altLang="hu-HU"/>
          </a:p>
        </p:txBody>
      </p:sp>
    </p:spTree>
    <p:extLst>
      <p:ext uri="{BB962C8B-B14F-4D97-AF65-F5344CB8AC3E}">
        <p14:creationId xmlns:p14="http://schemas.microsoft.com/office/powerpoint/2010/main" val="215974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7B1B2FB-7291-4B0F-BB5D-0955A86F1995}" type="slidenum">
              <a:rPr lang="ru-RU" altLang="hu-HU"/>
              <a:pPr/>
              <a:t>‹#›</a:t>
            </a:fld>
            <a:endParaRPr lang="ru-RU" altLang="hu-HU"/>
          </a:p>
        </p:txBody>
      </p:sp>
    </p:spTree>
    <p:extLst>
      <p:ext uri="{BB962C8B-B14F-4D97-AF65-F5344CB8AC3E}">
        <p14:creationId xmlns:p14="http://schemas.microsoft.com/office/powerpoint/2010/main" val="213532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53598F5-E602-42A3-B79C-4EFC07275E50}" type="slidenum">
              <a:rPr lang="ru-RU" altLang="hu-HU"/>
              <a:pPr/>
              <a:t>‹#›</a:t>
            </a:fld>
            <a:endParaRPr lang="ru-RU" altLang="hu-HU"/>
          </a:p>
        </p:txBody>
      </p:sp>
    </p:spTree>
    <p:extLst>
      <p:ext uri="{BB962C8B-B14F-4D97-AF65-F5344CB8AC3E}">
        <p14:creationId xmlns:p14="http://schemas.microsoft.com/office/powerpoint/2010/main" val="110222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584AE2D-2D2F-4ADC-86F3-726FE0930018}" type="slidenum">
              <a:rPr lang="ru-RU" altLang="hu-HU"/>
              <a:pPr/>
              <a:t>‹#›</a:t>
            </a:fld>
            <a:endParaRPr lang="ru-RU" altLang="hu-HU"/>
          </a:p>
        </p:txBody>
      </p:sp>
    </p:spTree>
    <p:extLst>
      <p:ext uri="{BB962C8B-B14F-4D97-AF65-F5344CB8AC3E}">
        <p14:creationId xmlns:p14="http://schemas.microsoft.com/office/powerpoint/2010/main" val="258070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2682357-24F0-4BB8-A6DC-064ADE9A0D2F}" type="slidenum">
              <a:rPr lang="ru-RU" altLang="hu-HU"/>
              <a:pPr/>
              <a:t>‹#›</a:t>
            </a:fld>
            <a:endParaRPr lang="ru-RU" altLang="hu-HU"/>
          </a:p>
        </p:txBody>
      </p:sp>
    </p:spTree>
    <p:extLst>
      <p:ext uri="{BB962C8B-B14F-4D97-AF65-F5344CB8AC3E}">
        <p14:creationId xmlns:p14="http://schemas.microsoft.com/office/powerpoint/2010/main" val="167895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257841F-0B41-4862-8988-716DD18F3A56}" type="slidenum">
              <a:rPr lang="ru-RU" altLang="hu-HU"/>
              <a:pPr/>
              <a:t>‹#›</a:t>
            </a:fld>
            <a:endParaRPr lang="ru-RU" altLang="hu-HU"/>
          </a:p>
        </p:txBody>
      </p:sp>
    </p:spTree>
    <p:extLst>
      <p:ext uri="{BB962C8B-B14F-4D97-AF65-F5344CB8AC3E}">
        <p14:creationId xmlns:p14="http://schemas.microsoft.com/office/powerpoint/2010/main" val="180046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1590FD36-45D4-43CA-AE2D-B7372E05813A}" type="slidenum">
              <a:rPr lang="ru-RU" altLang="hu-HU"/>
              <a:pPr/>
              <a:t>‹#›</a:t>
            </a:fld>
            <a:endParaRPr lang="ru-RU" altLang="hu-HU"/>
          </a:p>
        </p:txBody>
      </p:sp>
    </p:spTree>
    <p:extLst>
      <p:ext uri="{BB962C8B-B14F-4D97-AF65-F5344CB8AC3E}">
        <p14:creationId xmlns:p14="http://schemas.microsoft.com/office/powerpoint/2010/main" val="303024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983345F-1286-4497-9018-788142C20D24}" type="slidenum">
              <a:rPr lang="ru-RU" altLang="hu-HU"/>
              <a:pPr/>
              <a:t>‹#›</a:t>
            </a:fld>
            <a:endParaRPr lang="ru-RU" altLang="hu-HU"/>
          </a:p>
        </p:txBody>
      </p:sp>
    </p:spTree>
    <p:extLst>
      <p:ext uri="{BB962C8B-B14F-4D97-AF65-F5344CB8AC3E}">
        <p14:creationId xmlns:p14="http://schemas.microsoft.com/office/powerpoint/2010/main" val="1440433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CA5BF87-5963-449C-B8E0-B374D73C5D62}" type="slidenum">
              <a:rPr lang="ru-RU" altLang="hu-HU"/>
              <a:pPr/>
              <a:t>‹#›</a:t>
            </a:fld>
            <a:endParaRPr lang="ru-RU" altLang="hu-HU"/>
          </a:p>
        </p:txBody>
      </p:sp>
    </p:spTree>
    <p:extLst>
      <p:ext uri="{BB962C8B-B14F-4D97-AF65-F5344CB8AC3E}">
        <p14:creationId xmlns:p14="http://schemas.microsoft.com/office/powerpoint/2010/main" val="86828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D968E7B-4157-429C-BE56-42695CE122A9}" type="slidenum">
              <a:rPr lang="ru-RU" altLang="hu-HU"/>
              <a:pPr/>
              <a:t>‹#›</a:t>
            </a:fld>
            <a:endParaRPr lang="ru-RU" altLang="hu-HU"/>
          </a:p>
        </p:txBody>
      </p:sp>
    </p:spTree>
    <p:extLst>
      <p:ext uri="{BB962C8B-B14F-4D97-AF65-F5344CB8AC3E}">
        <p14:creationId xmlns:p14="http://schemas.microsoft.com/office/powerpoint/2010/main" val="420478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290CE67-37D7-4EB6-9C15-18F52BF6B1FB}" type="slidenum">
              <a:rPr lang="ru-RU" altLang="hu-HU"/>
              <a:pPr/>
              <a:t>‹#›</a:t>
            </a:fld>
            <a:endParaRPr lang="ru-RU" altLang="hu-HU"/>
          </a:p>
        </p:txBody>
      </p:sp>
    </p:spTree>
    <p:extLst>
      <p:ext uri="{BB962C8B-B14F-4D97-AF65-F5344CB8AC3E}">
        <p14:creationId xmlns:p14="http://schemas.microsoft.com/office/powerpoint/2010/main" val="217353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1B47F6-999A-429F-85AA-278D4F694128}" type="slidenum">
              <a:rPr lang="ru-RU" altLang="hu-HU"/>
              <a:pPr/>
              <a:t>‹#›</a:t>
            </a:fld>
            <a:endParaRPr lang="ru-RU" altLang="hu-HU"/>
          </a:p>
        </p:txBody>
      </p:sp>
    </p:spTree>
    <p:extLst>
      <p:ext uri="{BB962C8B-B14F-4D97-AF65-F5344CB8AC3E}">
        <p14:creationId xmlns:p14="http://schemas.microsoft.com/office/powerpoint/2010/main" val="344686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3609EBF-D1AD-42DF-9812-AD7AE39EDB3E}" type="slidenum">
              <a:rPr lang="ru-RU" altLang="hu-HU"/>
              <a:pPr/>
              <a:t>‹#›</a:t>
            </a:fld>
            <a:endParaRPr lang="ru-RU" altLang="hu-HU"/>
          </a:p>
        </p:txBody>
      </p:sp>
    </p:spTree>
    <p:extLst>
      <p:ext uri="{BB962C8B-B14F-4D97-AF65-F5344CB8AC3E}">
        <p14:creationId xmlns:p14="http://schemas.microsoft.com/office/powerpoint/2010/main" val="68125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7EBB1C3-8A40-4B16-A1BC-ADFA782014DB}" type="slidenum">
              <a:rPr lang="ru-RU" altLang="hu-HU"/>
              <a:pPr/>
              <a:t>‹#›</a:t>
            </a:fld>
            <a:endParaRPr lang="ru-RU" altLang="hu-HU"/>
          </a:p>
        </p:txBody>
      </p:sp>
    </p:spTree>
    <p:extLst>
      <p:ext uri="{BB962C8B-B14F-4D97-AF65-F5344CB8AC3E}">
        <p14:creationId xmlns:p14="http://schemas.microsoft.com/office/powerpoint/2010/main" val="283667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0481CCA-1355-4A5D-AE3E-A7FF3D253401}" type="slidenum">
              <a:rPr lang="ru-RU" altLang="hu-HU"/>
              <a:pPr/>
              <a:t>‹#›</a:t>
            </a:fld>
            <a:endParaRPr lang="ru-RU" altLang="hu-HU"/>
          </a:p>
        </p:txBody>
      </p:sp>
    </p:spTree>
    <p:extLst>
      <p:ext uri="{BB962C8B-B14F-4D97-AF65-F5344CB8AC3E}">
        <p14:creationId xmlns:p14="http://schemas.microsoft.com/office/powerpoint/2010/main" val="3729697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7CA90DB-B68D-4924-AB64-76451ECAD23A}" type="slidenum">
              <a:rPr lang="ru-RU" altLang="hu-HU"/>
              <a:pPr/>
              <a:t>‹#›</a:t>
            </a:fld>
            <a:endParaRPr lang="ru-RU" altLang="hu-HU"/>
          </a:p>
        </p:txBody>
      </p:sp>
    </p:spTree>
    <p:extLst>
      <p:ext uri="{BB962C8B-B14F-4D97-AF65-F5344CB8AC3E}">
        <p14:creationId xmlns:p14="http://schemas.microsoft.com/office/powerpoint/2010/main" val="3582531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7ED38B7E-BB27-409D-9586-199D356A5407}" type="slidenum">
              <a:rPr lang="ru-RU" altLang="hu-HU"/>
              <a:pPr/>
              <a:t>‹#›</a:t>
            </a:fld>
            <a:endParaRPr lang="ru-RU" altLang="hu-HU"/>
          </a:p>
        </p:txBody>
      </p:sp>
    </p:spTree>
    <p:extLst>
      <p:ext uri="{BB962C8B-B14F-4D97-AF65-F5344CB8AC3E}">
        <p14:creationId xmlns:p14="http://schemas.microsoft.com/office/powerpoint/2010/main" val="412181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AEEF9D0-BB73-4316-B507-1F328D426A30}" type="slidenum">
              <a:rPr lang="ru-RU" altLang="hu-HU"/>
              <a:pPr/>
              <a:t>‹#›</a:t>
            </a:fld>
            <a:endParaRPr lang="ru-RU" altLang="hu-HU"/>
          </a:p>
        </p:txBody>
      </p:sp>
    </p:spTree>
    <p:extLst>
      <p:ext uri="{BB962C8B-B14F-4D97-AF65-F5344CB8AC3E}">
        <p14:creationId xmlns:p14="http://schemas.microsoft.com/office/powerpoint/2010/main" val="409871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9FACAB1-85E5-494A-A70F-DEB83CC058DB}" type="slidenum">
              <a:rPr lang="ru-RU" altLang="hu-HU"/>
              <a:pPr/>
              <a:t>‹#›</a:t>
            </a:fld>
            <a:endParaRPr lang="ru-RU" altLang="hu-HU"/>
          </a:p>
        </p:txBody>
      </p:sp>
    </p:spTree>
    <p:extLst>
      <p:ext uri="{BB962C8B-B14F-4D97-AF65-F5344CB8AC3E}">
        <p14:creationId xmlns:p14="http://schemas.microsoft.com/office/powerpoint/2010/main" val="935079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43D61FB-6A35-4C72-9736-BAD7D9EC9AA6}" type="slidenum">
              <a:rPr lang="ru-RU" altLang="hu-HU"/>
              <a:pPr/>
              <a:t>‹#›</a:t>
            </a:fld>
            <a:endParaRPr lang="ru-RU" altLang="hu-HU"/>
          </a:p>
        </p:txBody>
      </p:sp>
    </p:spTree>
    <p:extLst>
      <p:ext uri="{BB962C8B-B14F-4D97-AF65-F5344CB8AC3E}">
        <p14:creationId xmlns:p14="http://schemas.microsoft.com/office/powerpoint/2010/main" val="163189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1B15343-8A5C-4CD8-BA2D-42EDEADF52D7}" type="slidenum">
              <a:rPr lang="ru-RU" altLang="hu-HU"/>
              <a:pPr/>
              <a:t>‹#›</a:t>
            </a:fld>
            <a:endParaRPr lang="ru-RU" altLang="hu-HU"/>
          </a:p>
        </p:txBody>
      </p:sp>
    </p:spTree>
    <p:extLst>
      <p:ext uri="{BB962C8B-B14F-4D97-AF65-F5344CB8AC3E}">
        <p14:creationId xmlns:p14="http://schemas.microsoft.com/office/powerpoint/2010/main" val="415825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C19D67-9FBC-42F5-A47A-A5E3E3906A43}" type="slidenum">
              <a:rPr lang="ru-RU" altLang="hu-HU"/>
              <a:pPr/>
              <a:t>‹#›</a:t>
            </a:fld>
            <a:endParaRPr lang="ru-RU" altLang="hu-HU"/>
          </a:p>
        </p:txBody>
      </p:sp>
    </p:spTree>
    <p:extLst>
      <p:ext uri="{BB962C8B-B14F-4D97-AF65-F5344CB8AC3E}">
        <p14:creationId xmlns:p14="http://schemas.microsoft.com/office/powerpoint/2010/main" val="185543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3C766A5-689F-4094-BE7A-6C2541ED8FCE}" type="slidenum">
              <a:rPr lang="ru-RU" altLang="hu-HU"/>
              <a:pPr/>
              <a:t>‹#›</a:t>
            </a:fld>
            <a:endParaRPr lang="ru-RU" altLang="hu-HU"/>
          </a:p>
        </p:txBody>
      </p:sp>
    </p:spTree>
    <p:extLst>
      <p:ext uri="{BB962C8B-B14F-4D97-AF65-F5344CB8AC3E}">
        <p14:creationId xmlns:p14="http://schemas.microsoft.com/office/powerpoint/2010/main" val="1336608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7F29BB1-3807-4A19-9C67-D20F9DE65A6E}" type="slidenum">
              <a:rPr lang="ru-RU" altLang="hu-HU"/>
              <a:pPr/>
              <a:t>‹#›</a:t>
            </a:fld>
            <a:endParaRPr lang="ru-RU" altLang="hu-HU"/>
          </a:p>
        </p:txBody>
      </p:sp>
    </p:spTree>
    <p:extLst>
      <p:ext uri="{BB962C8B-B14F-4D97-AF65-F5344CB8AC3E}">
        <p14:creationId xmlns:p14="http://schemas.microsoft.com/office/powerpoint/2010/main" val="245926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AA4F99B-5B77-4451-9FDD-2CB621F7FCE1}" type="slidenum">
              <a:rPr lang="ru-RU" altLang="hu-HU"/>
              <a:pPr/>
              <a:t>‹#›</a:t>
            </a:fld>
            <a:endParaRPr lang="ru-RU" altLang="hu-HU"/>
          </a:p>
        </p:txBody>
      </p:sp>
    </p:spTree>
    <p:extLst>
      <p:ext uri="{BB962C8B-B14F-4D97-AF65-F5344CB8AC3E}">
        <p14:creationId xmlns:p14="http://schemas.microsoft.com/office/powerpoint/2010/main" val="250584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C17122B-085B-41D4-85CA-E520DA2FDE9C}" type="slidenum">
              <a:rPr lang="ru-RU" altLang="hu-HU"/>
              <a:pPr/>
              <a:t>‹#›</a:t>
            </a:fld>
            <a:endParaRPr lang="ru-RU" altLang="hu-HU"/>
          </a:p>
        </p:txBody>
      </p:sp>
    </p:spTree>
    <p:extLst>
      <p:ext uri="{BB962C8B-B14F-4D97-AF65-F5344CB8AC3E}">
        <p14:creationId xmlns:p14="http://schemas.microsoft.com/office/powerpoint/2010/main" val="339518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9A70F65-9079-4600-98B3-749139A69472}" type="slidenum">
              <a:rPr lang="ru-RU" altLang="hu-HU"/>
              <a:pPr/>
              <a:t>‹#›</a:t>
            </a:fld>
            <a:endParaRPr lang="ru-RU" altLang="hu-HU"/>
          </a:p>
        </p:txBody>
      </p:sp>
    </p:spTree>
    <p:extLst>
      <p:ext uri="{BB962C8B-B14F-4D97-AF65-F5344CB8AC3E}">
        <p14:creationId xmlns:p14="http://schemas.microsoft.com/office/powerpoint/2010/main" val="1994893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B2FB4E5-D990-469B-9D20-984BB393AC8F}" type="slidenum">
              <a:rPr lang="ru-RU" altLang="hu-HU"/>
              <a:pPr/>
              <a:t>‹#›</a:t>
            </a:fld>
            <a:endParaRPr lang="ru-RU" altLang="hu-HU"/>
          </a:p>
        </p:txBody>
      </p:sp>
    </p:spTree>
    <p:extLst>
      <p:ext uri="{BB962C8B-B14F-4D97-AF65-F5344CB8AC3E}">
        <p14:creationId xmlns:p14="http://schemas.microsoft.com/office/powerpoint/2010/main" val="1259849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38345CE-8AC5-4395-AD79-5818271967F9}" type="slidenum">
              <a:rPr lang="ru-RU" altLang="hu-HU"/>
              <a:pPr/>
              <a:t>‹#›</a:t>
            </a:fld>
            <a:endParaRPr lang="ru-RU" altLang="hu-HU"/>
          </a:p>
        </p:txBody>
      </p:sp>
    </p:spTree>
    <p:extLst>
      <p:ext uri="{BB962C8B-B14F-4D97-AF65-F5344CB8AC3E}">
        <p14:creationId xmlns:p14="http://schemas.microsoft.com/office/powerpoint/2010/main" val="91134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03FE8239-9E6C-409A-B62F-FCE61E583E94}" type="slidenum">
              <a:rPr lang="ru-RU" altLang="hu-HU"/>
              <a:pPr/>
              <a:t>‹#›</a:t>
            </a:fld>
            <a:endParaRPr lang="ru-RU" altLang="hu-HU"/>
          </a:p>
        </p:txBody>
      </p:sp>
    </p:spTree>
    <p:extLst>
      <p:ext uri="{BB962C8B-B14F-4D97-AF65-F5344CB8AC3E}">
        <p14:creationId xmlns:p14="http://schemas.microsoft.com/office/powerpoint/2010/main" val="3895149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F40D8DB-BB74-402E-8E1D-98F1E1A7A42A}" type="slidenum">
              <a:rPr lang="ru-RU" altLang="hu-HU"/>
              <a:pPr/>
              <a:t>‹#›</a:t>
            </a:fld>
            <a:endParaRPr lang="ru-RU" altLang="hu-HU"/>
          </a:p>
        </p:txBody>
      </p:sp>
    </p:spTree>
    <p:extLst>
      <p:ext uri="{BB962C8B-B14F-4D97-AF65-F5344CB8AC3E}">
        <p14:creationId xmlns:p14="http://schemas.microsoft.com/office/powerpoint/2010/main" val="1988620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D0C2B34F-8A7B-499B-807C-37F489B49442}" type="slidenum">
              <a:rPr lang="ru-RU" altLang="hu-HU"/>
              <a:pPr/>
              <a:t>‹#›</a:t>
            </a:fld>
            <a:endParaRPr lang="ru-RU" altLang="hu-HU"/>
          </a:p>
        </p:txBody>
      </p:sp>
    </p:spTree>
    <p:extLst>
      <p:ext uri="{BB962C8B-B14F-4D97-AF65-F5344CB8AC3E}">
        <p14:creationId xmlns:p14="http://schemas.microsoft.com/office/powerpoint/2010/main" val="62732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41C3F0D-118F-4812-AA02-10EAC644FDF1}" type="slidenum">
              <a:rPr lang="ru-RU" altLang="hu-HU"/>
              <a:pPr/>
              <a:t>‹#›</a:t>
            </a:fld>
            <a:endParaRPr lang="ru-RU" altLang="hu-HU"/>
          </a:p>
        </p:txBody>
      </p:sp>
    </p:spTree>
    <p:extLst>
      <p:ext uri="{BB962C8B-B14F-4D97-AF65-F5344CB8AC3E}">
        <p14:creationId xmlns:p14="http://schemas.microsoft.com/office/powerpoint/2010/main" val="61771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69B38E7-A156-488D-A464-D18FE95DDBCB}" type="slidenum">
              <a:rPr lang="ru-RU" altLang="hu-HU"/>
              <a:pPr/>
              <a:t>‹#›</a:t>
            </a:fld>
            <a:endParaRPr lang="ru-RU" altLang="hu-HU"/>
          </a:p>
        </p:txBody>
      </p:sp>
    </p:spTree>
    <p:extLst>
      <p:ext uri="{BB962C8B-B14F-4D97-AF65-F5344CB8AC3E}">
        <p14:creationId xmlns:p14="http://schemas.microsoft.com/office/powerpoint/2010/main" val="315698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ADBADC-3A2A-4954-8C4D-EEA78E13907E}" type="slidenum">
              <a:rPr lang="ru-RU" altLang="hu-HU"/>
              <a:pPr/>
              <a:t>‹#›</a:t>
            </a:fld>
            <a:endParaRPr lang="ru-RU" altLang="hu-HU"/>
          </a:p>
        </p:txBody>
      </p:sp>
    </p:spTree>
    <p:extLst>
      <p:ext uri="{BB962C8B-B14F-4D97-AF65-F5344CB8AC3E}">
        <p14:creationId xmlns:p14="http://schemas.microsoft.com/office/powerpoint/2010/main" val="349669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70E2475-D888-4039-9333-B5962B2069B7}" type="slidenum">
              <a:rPr lang="ru-RU" altLang="hu-HU"/>
              <a:pPr/>
              <a:t>‹#›</a:t>
            </a:fld>
            <a:endParaRPr lang="ru-RU" altLang="hu-HU"/>
          </a:p>
        </p:txBody>
      </p:sp>
    </p:spTree>
    <p:extLst>
      <p:ext uri="{BB962C8B-B14F-4D97-AF65-F5344CB8AC3E}">
        <p14:creationId xmlns:p14="http://schemas.microsoft.com/office/powerpoint/2010/main" val="533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D50E7D-6081-41C4-BC16-399ADA42AB8C}" type="slidenum">
              <a:rPr lang="ru-RU" altLang="hu-HU"/>
              <a:pPr/>
              <a:t>‹#›</a:t>
            </a:fld>
            <a:endParaRPr lang="ru-RU" altLang="hu-HU"/>
          </a:p>
        </p:txBody>
      </p:sp>
    </p:spTree>
    <p:extLst>
      <p:ext uri="{BB962C8B-B14F-4D97-AF65-F5344CB8AC3E}">
        <p14:creationId xmlns:p14="http://schemas.microsoft.com/office/powerpoint/2010/main" val="1195707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48A1B88-16CB-478C-9D37-B57EA78C91B3}" type="slidenum">
              <a:rPr lang="ru-RU" altLang="hu-HU"/>
              <a:pPr/>
              <a:t>‹#›</a:t>
            </a:fld>
            <a:endParaRPr lang="ru-RU" altLang="hu-HU"/>
          </a:p>
        </p:txBody>
      </p:sp>
    </p:spTree>
    <p:extLst>
      <p:ext uri="{BB962C8B-B14F-4D97-AF65-F5344CB8AC3E}">
        <p14:creationId xmlns:p14="http://schemas.microsoft.com/office/powerpoint/2010/main" val="264041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E6E540A-E3C5-4783-B8DF-C52C6171A994}" type="slidenum">
              <a:rPr lang="ru-RU" altLang="hu-HU"/>
              <a:pPr/>
              <a:t>‹#›</a:t>
            </a:fld>
            <a:endParaRPr lang="ru-RU" altLang="hu-HU"/>
          </a:p>
        </p:txBody>
      </p:sp>
    </p:spTree>
    <p:extLst>
      <p:ext uri="{BB962C8B-B14F-4D97-AF65-F5344CB8AC3E}">
        <p14:creationId xmlns:p14="http://schemas.microsoft.com/office/powerpoint/2010/main" val="72615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17E603-FC17-452B-879E-4C6226DE2BE9}" type="slidenum">
              <a:rPr lang="ru-RU" altLang="hu-HU"/>
              <a:pPr/>
              <a:t>‹#›</a:t>
            </a:fld>
            <a:endParaRPr lang="ru-RU" altLang="hu-HU"/>
          </a:p>
        </p:txBody>
      </p:sp>
    </p:spTree>
    <p:extLst>
      <p:ext uri="{BB962C8B-B14F-4D97-AF65-F5344CB8AC3E}">
        <p14:creationId xmlns:p14="http://schemas.microsoft.com/office/powerpoint/2010/main" val="153284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BF24399-C23C-4FBA-A303-E23402274EF7}" type="slidenum">
              <a:rPr lang="ru-RU" altLang="hu-HU"/>
              <a:pPr/>
              <a:t>‹#›</a:t>
            </a:fld>
            <a:endParaRPr lang="ru-RU" altLang="hu-HU"/>
          </a:p>
        </p:txBody>
      </p:sp>
    </p:spTree>
    <p:extLst>
      <p:ext uri="{BB962C8B-B14F-4D97-AF65-F5344CB8AC3E}">
        <p14:creationId xmlns:p14="http://schemas.microsoft.com/office/powerpoint/2010/main" val="414318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C2720085-A57E-499F-B1C7-F349D31A8B32}" type="slidenum">
              <a:rPr lang="ru-RU" altLang="hu-HU"/>
              <a:pPr/>
              <a:t>‹#›</a:t>
            </a:fld>
            <a:endParaRPr lang="ru-RU" altLang="hu-HU"/>
          </a:p>
        </p:txBody>
      </p:sp>
    </p:spTree>
    <p:extLst>
      <p:ext uri="{BB962C8B-B14F-4D97-AF65-F5344CB8AC3E}">
        <p14:creationId xmlns:p14="http://schemas.microsoft.com/office/powerpoint/2010/main" val="273835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0F76D7B-368C-4031-AC5E-9F38ABED344A}" type="slidenum">
              <a:rPr lang="ru-RU" altLang="hu-HU"/>
              <a:pPr/>
              <a:t>‹#›</a:t>
            </a:fld>
            <a:endParaRPr lang="ru-RU" altLang="hu-HU"/>
          </a:p>
        </p:txBody>
      </p:sp>
    </p:spTree>
    <p:extLst>
      <p:ext uri="{BB962C8B-B14F-4D97-AF65-F5344CB8AC3E}">
        <p14:creationId xmlns:p14="http://schemas.microsoft.com/office/powerpoint/2010/main" val="2342808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A072D55-5A19-49AB-AC9E-122B9DB2F889}" type="slidenum">
              <a:rPr lang="ru-RU" altLang="hu-HU"/>
              <a:pPr/>
              <a:t>‹#›</a:t>
            </a:fld>
            <a:endParaRPr lang="ru-RU" altLang="hu-HU"/>
          </a:p>
        </p:txBody>
      </p:sp>
    </p:spTree>
    <p:extLst>
      <p:ext uri="{BB962C8B-B14F-4D97-AF65-F5344CB8AC3E}">
        <p14:creationId xmlns:p14="http://schemas.microsoft.com/office/powerpoint/2010/main" val="110415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E3EAE57-6F79-46AE-AB11-C598B8B6513E}" type="slidenum">
              <a:rPr lang="ru-RU" altLang="hu-HU"/>
              <a:pPr/>
              <a:t>‹#›</a:t>
            </a:fld>
            <a:endParaRPr lang="ru-RU" altLang="hu-HU"/>
          </a:p>
        </p:txBody>
      </p:sp>
    </p:spTree>
    <p:extLst>
      <p:ext uri="{BB962C8B-B14F-4D97-AF65-F5344CB8AC3E}">
        <p14:creationId xmlns:p14="http://schemas.microsoft.com/office/powerpoint/2010/main" val="54491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397D967-B4A4-4176-B154-FFFA3F0A2F8B}" type="slidenum">
              <a:rPr lang="ru-RU" altLang="hu-HU"/>
              <a:pPr/>
              <a:t>‹#›</a:t>
            </a:fld>
            <a:endParaRPr lang="ru-RU" altLang="hu-HU"/>
          </a:p>
        </p:txBody>
      </p:sp>
    </p:spTree>
    <p:extLst>
      <p:ext uri="{BB962C8B-B14F-4D97-AF65-F5344CB8AC3E}">
        <p14:creationId xmlns:p14="http://schemas.microsoft.com/office/powerpoint/2010/main" val="235815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BD1377-1AA4-4391-B3AF-4CB0EF04EE58}" type="slidenum">
              <a:rPr lang="ru-RU" altLang="hu-HU"/>
              <a:pPr/>
              <a:t>‹#›</a:t>
            </a:fld>
            <a:endParaRPr lang="ru-RU" altLang="hu-HU"/>
          </a:p>
        </p:txBody>
      </p:sp>
    </p:spTree>
    <p:extLst>
      <p:ext uri="{BB962C8B-B14F-4D97-AF65-F5344CB8AC3E}">
        <p14:creationId xmlns:p14="http://schemas.microsoft.com/office/powerpoint/2010/main" val="3820652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ED4CA9-809A-4E77-9984-4948A99526E4}" type="slidenum">
              <a:rPr lang="ru-RU" altLang="hu-HU"/>
              <a:pPr/>
              <a:t>‹#›</a:t>
            </a:fld>
            <a:endParaRPr lang="ru-RU" altLang="hu-HU"/>
          </a:p>
        </p:txBody>
      </p:sp>
    </p:spTree>
    <p:extLst>
      <p:ext uri="{BB962C8B-B14F-4D97-AF65-F5344CB8AC3E}">
        <p14:creationId xmlns:p14="http://schemas.microsoft.com/office/powerpoint/2010/main" val="4120823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03163B7D-FAEC-4701-B7C2-DFBD35843872}" type="slidenum">
              <a:rPr lang="en-US" altLang="ru-RU"/>
              <a:pPr/>
              <a:t>‹#›</a:t>
            </a:fld>
            <a:endParaRPr lang="en-US" altLang="ru-RU"/>
          </a:p>
        </p:txBody>
      </p:sp>
    </p:spTree>
    <p:extLst>
      <p:ext uri="{BB962C8B-B14F-4D97-AF65-F5344CB8AC3E}">
        <p14:creationId xmlns:p14="http://schemas.microsoft.com/office/powerpoint/2010/main" val="142803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a:t>Образец заголовка</a:t>
            </a:r>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5FB16EAF-C4BB-40FB-9A61-2E296FF9141F}" type="slidenum">
              <a:rPr lang="en-US" altLang="ru-RU"/>
              <a:pPr/>
              <a:t>‹#›</a:t>
            </a:fld>
            <a:endParaRPr lang="en-US" altLang="ru-RU"/>
          </a:p>
        </p:txBody>
      </p:sp>
    </p:spTree>
    <p:extLst>
      <p:ext uri="{BB962C8B-B14F-4D97-AF65-F5344CB8AC3E}">
        <p14:creationId xmlns:p14="http://schemas.microsoft.com/office/powerpoint/2010/main" val="944101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7BA6103B-AC58-469B-9BE3-26E92496F1F1}" type="slidenum">
              <a:rPr lang="en-US" altLang="ru-RU"/>
              <a:pPr/>
              <a:t>‹#›</a:t>
            </a:fld>
            <a:endParaRPr lang="en-US" altLang="ru-RU"/>
          </a:p>
        </p:txBody>
      </p:sp>
    </p:spTree>
    <p:extLst>
      <p:ext uri="{BB962C8B-B14F-4D97-AF65-F5344CB8AC3E}">
        <p14:creationId xmlns:p14="http://schemas.microsoft.com/office/powerpoint/2010/main" val="225411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2999D68-B07E-4DDC-BE51-E964BDBC5AEA}" type="slidenum">
              <a:rPr lang="ru-RU" altLang="hu-HU"/>
              <a:pPr/>
              <a:t>‹#›</a:t>
            </a:fld>
            <a:endParaRPr lang="ru-RU" altLang="hu-HU"/>
          </a:p>
        </p:txBody>
      </p:sp>
    </p:spTree>
    <p:extLst>
      <p:ext uri="{BB962C8B-B14F-4D97-AF65-F5344CB8AC3E}">
        <p14:creationId xmlns:p14="http://schemas.microsoft.com/office/powerpoint/2010/main" val="2501773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DBE83D4-BC04-4B26-947C-23131B7FE79E}" type="slidenum">
              <a:rPr lang="en-US" altLang="ru-RU"/>
              <a:pPr/>
              <a:t>‹#›</a:t>
            </a:fld>
            <a:endParaRPr lang="en-US" altLang="ru-RU"/>
          </a:p>
        </p:txBody>
      </p:sp>
    </p:spTree>
    <p:extLst>
      <p:ext uri="{BB962C8B-B14F-4D97-AF65-F5344CB8AC3E}">
        <p14:creationId xmlns:p14="http://schemas.microsoft.com/office/powerpoint/2010/main" val="2729258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269AE1DB-9190-4DF5-9B1A-6062D9A14C78}" type="slidenum">
              <a:rPr lang="en-US" altLang="ru-RU"/>
              <a:pPr/>
              <a:t>‹#›</a:t>
            </a:fld>
            <a:endParaRPr lang="en-US" altLang="ru-RU"/>
          </a:p>
        </p:txBody>
      </p:sp>
    </p:spTree>
    <p:extLst>
      <p:ext uri="{BB962C8B-B14F-4D97-AF65-F5344CB8AC3E}">
        <p14:creationId xmlns:p14="http://schemas.microsoft.com/office/powerpoint/2010/main" val="3248292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FC8BA979-5FBB-4069-8111-2A64615051DC}" type="slidenum">
              <a:rPr lang="en-US" altLang="ru-RU"/>
              <a:pPr/>
              <a:t>‹#›</a:t>
            </a:fld>
            <a:endParaRPr lang="en-US" altLang="ru-RU"/>
          </a:p>
        </p:txBody>
      </p:sp>
    </p:spTree>
    <p:extLst>
      <p:ext uri="{BB962C8B-B14F-4D97-AF65-F5344CB8AC3E}">
        <p14:creationId xmlns:p14="http://schemas.microsoft.com/office/powerpoint/2010/main" val="168816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0688CC42-52A8-469F-8C2E-44B66DC1AF95}" type="slidenum">
              <a:rPr lang="en-US" altLang="ru-RU"/>
              <a:pPr/>
              <a:t>‹#›</a:t>
            </a:fld>
            <a:endParaRPr lang="en-US" altLang="ru-RU"/>
          </a:p>
        </p:txBody>
      </p:sp>
    </p:spTree>
    <p:extLst>
      <p:ext uri="{BB962C8B-B14F-4D97-AF65-F5344CB8AC3E}">
        <p14:creationId xmlns:p14="http://schemas.microsoft.com/office/powerpoint/2010/main" val="3755181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BEB9795-3499-4C21-86AD-58EAA22FDB30}" type="slidenum">
              <a:rPr lang="en-US" altLang="ru-RU"/>
              <a:pPr/>
              <a:t>‹#›</a:t>
            </a:fld>
            <a:endParaRPr lang="en-US" altLang="ru-RU"/>
          </a:p>
        </p:txBody>
      </p:sp>
    </p:spTree>
    <p:extLst>
      <p:ext uri="{BB962C8B-B14F-4D97-AF65-F5344CB8AC3E}">
        <p14:creationId xmlns:p14="http://schemas.microsoft.com/office/powerpoint/2010/main" val="1226221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91B5F25F-C849-41E7-9B1D-1BF236A22780}" type="slidenum">
              <a:rPr lang="en-US" altLang="ru-RU"/>
              <a:pPr/>
              <a:t>‹#›</a:t>
            </a:fld>
            <a:endParaRPr lang="en-US" altLang="ru-RU"/>
          </a:p>
        </p:txBody>
      </p:sp>
    </p:spTree>
    <p:extLst>
      <p:ext uri="{BB962C8B-B14F-4D97-AF65-F5344CB8AC3E}">
        <p14:creationId xmlns:p14="http://schemas.microsoft.com/office/powerpoint/2010/main" val="3526636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A0007D2-D49A-4D6B-A118-D66EE434993F}" type="slidenum">
              <a:rPr lang="en-US" altLang="ru-RU"/>
              <a:pPr/>
              <a:t>‹#›</a:t>
            </a:fld>
            <a:endParaRPr lang="en-US" altLang="ru-RU"/>
          </a:p>
        </p:txBody>
      </p:sp>
    </p:spTree>
    <p:extLst>
      <p:ext uri="{BB962C8B-B14F-4D97-AF65-F5344CB8AC3E}">
        <p14:creationId xmlns:p14="http://schemas.microsoft.com/office/powerpoint/2010/main" val="4174560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6F3F4EE-9D4C-4C9D-BFBD-AD83653453A2}" type="slidenum">
              <a:rPr lang="en-US" altLang="ru-RU"/>
              <a:pPr/>
              <a:t>‹#›</a:t>
            </a:fld>
            <a:endParaRPr lang="en-US" altLang="ru-RU"/>
          </a:p>
        </p:txBody>
      </p:sp>
    </p:spTree>
    <p:extLst>
      <p:ext uri="{BB962C8B-B14F-4D97-AF65-F5344CB8AC3E}">
        <p14:creationId xmlns:p14="http://schemas.microsoft.com/office/powerpoint/2010/main" val="1985272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EC9C0B4D-A193-45C3-96F3-D92A8923D6A3}" type="slidenum">
              <a:rPr lang="en-US" altLang="ru-RU"/>
              <a:pPr/>
              <a:t>‹#›</a:t>
            </a:fld>
            <a:endParaRPr lang="en-US" altLang="ru-RU"/>
          </a:p>
        </p:txBody>
      </p:sp>
    </p:spTree>
    <p:extLst>
      <p:ext uri="{BB962C8B-B14F-4D97-AF65-F5344CB8AC3E}">
        <p14:creationId xmlns:p14="http://schemas.microsoft.com/office/powerpoint/2010/main" val="2011634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Содержимое 2"/>
          <p:cNvSpPr>
            <a:spLocks noGrp="1"/>
          </p:cNvSpPr>
          <p:nvPr>
            <p:ph sz="quarter" idx="1"/>
          </p:nvPr>
        </p:nvSpPr>
        <p:spPr>
          <a:xfrm>
            <a:off x="609601" y="1604963"/>
            <a:ext cx="5262033" cy="21145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9601" y="3871914"/>
            <a:ext cx="5262033" cy="21161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074834" y="1604963"/>
            <a:ext cx="5262033" cy="43830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A20E49F7-EB72-423C-A80C-BBC389EB97E3}" type="slidenum">
              <a:rPr lang="en-US" altLang="ru-RU"/>
              <a:pPr/>
              <a:t>‹#›</a:t>
            </a:fld>
            <a:endParaRPr lang="en-US" altLang="ru-RU"/>
          </a:p>
        </p:txBody>
      </p:sp>
    </p:spTree>
    <p:extLst>
      <p:ext uri="{BB962C8B-B14F-4D97-AF65-F5344CB8AC3E}">
        <p14:creationId xmlns:p14="http://schemas.microsoft.com/office/powerpoint/2010/main" val="31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CC665B29-CB3A-4942-8C05-723ECF07338F}" type="slidenum">
              <a:rPr lang="ru-RU" altLang="hu-HU"/>
              <a:pPr/>
              <a:t>‹#›</a:t>
            </a:fld>
            <a:endParaRPr lang="ru-RU" altLang="hu-HU"/>
          </a:p>
        </p:txBody>
      </p:sp>
    </p:spTree>
    <p:extLst>
      <p:ext uri="{BB962C8B-B14F-4D97-AF65-F5344CB8AC3E}">
        <p14:creationId xmlns:p14="http://schemas.microsoft.com/office/powerpoint/2010/main" val="2715277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9566800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7761052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58657087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2725216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8490519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115573282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13700987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72261693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58015193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2843614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42F0A7B-D9D7-46E9-844F-62BCA0407DEA}" type="slidenum">
              <a:rPr lang="ru-RU" altLang="hu-HU"/>
              <a:pPr/>
              <a:t>‹#›</a:t>
            </a:fld>
            <a:endParaRPr lang="ru-RU" altLang="hu-HU"/>
          </a:p>
        </p:txBody>
      </p:sp>
    </p:spTree>
    <p:extLst>
      <p:ext uri="{BB962C8B-B14F-4D97-AF65-F5344CB8AC3E}">
        <p14:creationId xmlns:p14="http://schemas.microsoft.com/office/powerpoint/2010/main" val="4015007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96290445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360958387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8AA5EB2-8FF9-4F75-AA18-99877E451AD7}" type="datetimeFigureOut">
              <a:rPr lang="ru-RU" smtClean="0"/>
              <a:pPr/>
              <a:t>12.09.2024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A099ADB-B154-45E1-8F30-197FDE302F96}" type="slidenum">
              <a:rPr lang="ru-RU" smtClean="0"/>
              <a:pPr/>
              <a:t>‹#›</a:t>
            </a:fld>
            <a:endParaRPr lang="ru-RU"/>
          </a:p>
        </p:txBody>
      </p:sp>
    </p:spTree>
    <p:extLst>
      <p:ext uri="{BB962C8B-B14F-4D97-AF65-F5344CB8AC3E}">
        <p14:creationId xmlns:p14="http://schemas.microsoft.com/office/powerpoint/2010/main" val="27373446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322455232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66245848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35859331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37894704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192788431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213792340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21389162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image" Target="../media/image4.png"/><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theme" Target="../theme/theme12.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image" Target="../media/image6.png"/><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image" Target="../media/image5.png"/><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dirty="0"/>
              <a:t>42nd meeting of the PAC for </a:t>
            </a:r>
            <a:r>
              <a:rPr lang="en-US" dirty="0" err="1"/>
              <a:t>for</a:t>
            </a:r>
            <a:r>
              <a:rPr lang="en-US" dirty="0"/>
              <a:t> Condensed Matter Physics, June 22-23 2015, Dubna</a:t>
            </a:r>
            <a:endParaRPr lang="ru-RU" dirty="0"/>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7C18D72-307C-4295-8135-E6CC3D34BC96}" type="slidenum">
              <a:rPr lang="ru-RU" altLang="hu-HU"/>
              <a:pPr/>
              <a:t>‹#›</a:t>
            </a:fld>
            <a:endParaRPr lang="ru-RU" altLang="hu-HU"/>
          </a:p>
        </p:txBody>
      </p:sp>
      <p:pic>
        <p:nvPicPr>
          <p:cNvPr id="103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73" r:id="rId1"/>
    <p:sldLayoutId id="2147495074" r:id="rId2"/>
    <p:sldLayoutId id="2147495075" r:id="rId3"/>
    <p:sldLayoutId id="2147495076" r:id="rId4"/>
    <p:sldLayoutId id="2147495077" r:id="rId5"/>
    <p:sldLayoutId id="2147495078" r:id="rId6"/>
    <p:sldLayoutId id="2147495079" r:id="rId7"/>
    <p:sldLayoutId id="2147495080" r:id="rId8"/>
    <p:sldLayoutId id="2147495081" r:id="rId9"/>
    <p:sldLayoutId id="2147495082" r:id="rId10"/>
    <p:sldLayoutId id="2147495083"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1231899"/>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198060860"/>
      </p:ext>
    </p:extLst>
  </p:cSld>
  <p:clrMap bg1="lt1" tx1="dk1" bg2="lt2" tx2="dk2" accent1="accent1" accent2="accent2" accent3="accent3" accent4="accent4" accent5="accent5" accent6="accent6" hlink="hlink" folHlink="folHlink"/>
  <p:sldLayoutIdLst>
    <p:sldLayoutId id="2147495307" r:id="rId1"/>
    <p:sldLayoutId id="2147495308" r:id="rId2"/>
    <p:sldLayoutId id="2147495309" r:id="rId3"/>
    <p:sldLayoutId id="2147495310" r:id="rId4"/>
    <p:sldLayoutId id="2147495311" r:id="rId5"/>
    <p:sldLayoutId id="2147495312" r:id="rId6"/>
    <p:sldLayoutId id="2147495313" r:id="rId7"/>
    <p:sldLayoutId id="2147495314" r:id="rId8"/>
    <p:sldLayoutId id="2147495315" r:id="rId9"/>
    <p:sldLayoutId id="2147495316" r:id="rId10"/>
    <p:sldLayoutId id="2147495317" r:id="rId11"/>
    <p:sldLayoutId id="2147495318"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1231899"/>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2141968556"/>
      </p:ext>
    </p:extLst>
  </p:cSld>
  <p:clrMap bg1="lt1" tx1="dk1" bg2="lt2" tx2="dk2" accent1="accent1" accent2="accent2" accent3="accent3" accent4="accent4" accent5="accent5" accent6="accent6" hlink="hlink" folHlink="folHlink"/>
  <p:sldLayoutIdLst>
    <p:sldLayoutId id="2147495333" r:id="rId1"/>
    <p:sldLayoutId id="2147495334" r:id="rId2"/>
    <p:sldLayoutId id="2147495335" r:id="rId3"/>
    <p:sldLayoutId id="2147495336" r:id="rId4"/>
    <p:sldLayoutId id="2147495337" r:id="rId5"/>
    <p:sldLayoutId id="2147495338" r:id="rId6"/>
    <p:sldLayoutId id="2147495339" r:id="rId7"/>
    <p:sldLayoutId id="2147495340" r:id="rId8"/>
    <p:sldLayoutId id="2147495341" r:id="rId9"/>
    <p:sldLayoutId id="2147495342" r:id="rId10"/>
    <p:sldLayoutId id="2147495343" r:id="rId11"/>
    <p:sldLayoutId id="2147495344"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9/12/2024</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808635620"/>
      </p:ext>
    </p:extLst>
  </p:cSld>
  <p:clrMap bg1="lt1" tx1="dk1" bg2="lt2" tx2="dk2" accent1="accent1" accent2="accent2" accent3="accent3" accent4="accent4" accent5="accent5" accent6="accent6" hlink="hlink" folHlink="folHlink"/>
  <p:sldLayoutIdLst>
    <p:sldLayoutId id="2147495287" r:id="rId1"/>
    <p:sldLayoutId id="2147495288" r:id="rId2"/>
    <p:sldLayoutId id="2147495289" r:id="rId3"/>
    <p:sldLayoutId id="2147495290" r:id="rId4"/>
    <p:sldLayoutId id="2147495291" r:id="rId5"/>
    <p:sldLayoutId id="2147495292" r:id="rId6"/>
    <p:sldLayoutId id="2147495293" r:id="rId7"/>
    <p:sldLayoutId id="2147495294" r:id="rId8"/>
    <p:sldLayoutId id="2147495295" r:id="rId9"/>
    <p:sldLayoutId id="2147495296" r:id="rId10"/>
    <p:sldLayoutId id="2147495297" r:id="rId11"/>
    <p:sldLayoutId id="2147495298" r:id="rId12"/>
    <p:sldLayoutId id="2147495299" r:id="rId13"/>
    <p:sldLayoutId id="2147495300" r:id="rId14"/>
    <p:sldLayoutId id="2147495301" r:id="rId15"/>
    <p:sldLayoutId id="2147495302" r:id="rId16"/>
    <p:sldLayoutId id="2147495303" r:id="rId17"/>
    <p:sldLayoutId id="2147495304" r:id="rId18"/>
    <p:sldLayoutId id="214749530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AFD9A7C-2457-4727-B7B9-C58292A53405}" type="slidenum">
              <a:rPr lang="ru-RU" altLang="hu-HU"/>
              <a:pPr/>
              <a:t>‹#›</a:t>
            </a:fld>
            <a:endParaRPr lang="ru-RU" altLang="hu-HU"/>
          </a:p>
        </p:txBody>
      </p:sp>
      <p:pic>
        <p:nvPicPr>
          <p:cNvPr id="2055"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84" r:id="rId1"/>
    <p:sldLayoutId id="2147495085" r:id="rId2"/>
    <p:sldLayoutId id="2147495086" r:id="rId3"/>
    <p:sldLayoutId id="2147495087" r:id="rId4"/>
    <p:sldLayoutId id="2147495088" r:id="rId5"/>
    <p:sldLayoutId id="2147495089" r:id="rId6"/>
    <p:sldLayoutId id="2147495090" r:id="rId7"/>
    <p:sldLayoutId id="2147495091" r:id="rId8"/>
    <p:sldLayoutId id="2147495092" r:id="rId9"/>
    <p:sldLayoutId id="2147495093" r:id="rId10"/>
    <p:sldLayoutId id="2147495094"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DD1EA87-538B-407A-8EB0-9CD592B471AB}" type="slidenum">
              <a:rPr lang="ru-RU" altLang="hu-HU"/>
              <a:pPr/>
              <a:t>‹#›</a:t>
            </a:fld>
            <a:endParaRPr lang="ru-RU" altLang="hu-HU"/>
          </a:p>
        </p:txBody>
      </p:sp>
      <p:pic>
        <p:nvPicPr>
          <p:cNvPr id="3079"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95" r:id="rId1"/>
    <p:sldLayoutId id="2147495096" r:id="rId2"/>
    <p:sldLayoutId id="2147495097" r:id="rId3"/>
    <p:sldLayoutId id="2147495098" r:id="rId4"/>
    <p:sldLayoutId id="2147495099" r:id="rId5"/>
    <p:sldLayoutId id="2147495100" r:id="rId6"/>
    <p:sldLayoutId id="2147495101" r:id="rId7"/>
    <p:sldLayoutId id="2147495102" r:id="rId8"/>
    <p:sldLayoutId id="2147495103" r:id="rId9"/>
    <p:sldLayoutId id="2147495104" r:id="rId10"/>
    <p:sldLayoutId id="2147495105"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9204161-784A-4E46-80F0-E362732D2A5A}" type="slidenum">
              <a:rPr lang="ru-RU" altLang="hu-HU"/>
              <a:pPr/>
              <a:t>‹#›</a:t>
            </a:fld>
            <a:endParaRPr lang="ru-RU" altLang="hu-HU"/>
          </a:p>
        </p:txBody>
      </p:sp>
      <p:pic>
        <p:nvPicPr>
          <p:cNvPr id="4103"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F5F85BD-CE2A-4A32-A0FF-E1E14769F815}" type="slidenum">
              <a:rPr lang="ru-RU" altLang="hu-HU"/>
              <a:pPr/>
              <a:t>‹#›</a:t>
            </a:fld>
            <a:endParaRPr lang="ru-RU" altLang="hu-HU"/>
          </a:p>
        </p:txBody>
      </p:sp>
      <p:pic>
        <p:nvPicPr>
          <p:cNvPr id="5127"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17" r:id="rId1"/>
    <p:sldLayoutId id="2147495118" r:id="rId2"/>
    <p:sldLayoutId id="2147495119" r:id="rId3"/>
    <p:sldLayoutId id="2147495120" r:id="rId4"/>
    <p:sldLayoutId id="2147495121" r:id="rId5"/>
    <p:sldLayoutId id="2147495122" r:id="rId6"/>
    <p:sldLayoutId id="2147495123" r:id="rId7"/>
    <p:sldLayoutId id="2147495124" r:id="rId8"/>
    <p:sldLayoutId id="2147495125" r:id="rId9"/>
    <p:sldLayoutId id="2147495126" r:id="rId10"/>
    <p:sldLayoutId id="2147495127"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5029733-04EE-4877-B35D-E6C16548F165}" type="slidenum">
              <a:rPr lang="ru-RU" altLang="hu-HU"/>
              <a:pPr/>
              <a:t>‹#›</a:t>
            </a:fld>
            <a:endParaRPr lang="ru-RU" altLang="hu-HU"/>
          </a:p>
        </p:txBody>
      </p:sp>
      <p:pic>
        <p:nvPicPr>
          <p:cNvPr id="615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28" r:id="rId1"/>
    <p:sldLayoutId id="2147495129" r:id="rId2"/>
    <p:sldLayoutId id="2147495130" r:id="rId3"/>
    <p:sldLayoutId id="2147495131" r:id="rId4"/>
    <p:sldLayoutId id="2147495132" r:id="rId5"/>
    <p:sldLayoutId id="2147495133" r:id="rId6"/>
    <p:sldLayoutId id="2147495134" r:id="rId7"/>
    <p:sldLayoutId id="2147495135" r:id="rId8"/>
    <p:sldLayoutId id="2147495136" r:id="rId9"/>
    <p:sldLayoutId id="2147495137" r:id="rId10"/>
    <p:sldLayoutId id="2147495138"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7172" name="Rectangle 3"/>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818F3881-8502-4181-91F3-4563BC4405D1}"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5050" r:id="rId1"/>
    <p:sldLayoutId id="2147495051" r:id="rId2"/>
    <p:sldLayoutId id="2147495052" r:id="rId3"/>
    <p:sldLayoutId id="2147495053" r:id="rId4"/>
    <p:sldLayoutId id="2147495054" r:id="rId5"/>
    <p:sldLayoutId id="2147495055" r:id="rId6"/>
    <p:sldLayoutId id="2147495056" r:id="rId7"/>
    <p:sldLayoutId id="2147495057" r:id="rId8"/>
    <p:sldLayoutId id="2147495058" r:id="rId9"/>
    <p:sldLayoutId id="2147495059" r:id="rId10"/>
    <p:sldLayoutId id="2147495060" r:id="rId11"/>
    <p:sldLayoutId id="2147495061" r:id="rId12"/>
    <p:sldLayoutId id="2147495062"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cSld>
  <p:clrMap bg1="lt1" tx1="dk1" bg2="lt2" tx2="dk2" accent1="accent1" accent2="accent2" accent3="accent3" accent4="accent4" accent5="accent5" accent6="accent6" hlink="hlink" folHlink="folHlink"/>
  <p:sldLayoutIdLst>
    <p:sldLayoutId id="2147495140" r:id="rId1"/>
    <p:sldLayoutId id="2147495141" r:id="rId2"/>
    <p:sldLayoutId id="2147495142" r:id="rId3"/>
    <p:sldLayoutId id="2147495143" r:id="rId4"/>
    <p:sldLayoutId id="2147495144" r:id="rId5"/>
    <p:sldLayoutId id="2147495145" r:id="rId6"/>
    <p:sldLayoutId id="2147495146" r:id="rId7"/>
    <p:sldLayoutId id="2147495147" r:id="rId8"/>
    <p:sldLayoutId id="2147495148" r:id="rId9"/>
    <p:sldLayoutId id="2147495149" r:id="rId10"/>
    <p:sldLayoutId id="2147495150" r:id="rId11"/>
    <p:sldLayoutId id="2147495151" r:id="rId12"/>
    <p:sldLayoutId id="2147495345" r:id="rId13"/>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3185920237"/>
      </p:ext>
    </p:extLst>
  </p:cSld>
  <p:clrMap bg1="lt1" tx1="dk1" bg2="lt2" tx2="dk2" accent1="accent1" accent2="accent2" accent3="accent3" accent4="accent4" accent5="accent5" accent6="accent6" hlink="hlink" folHlink="folHlink"/>
  <p:sldLayoutIdLst>
    <p:sldLayoutId id="2147495320" r:id="rId1"/>
    <p:sldLayoutId id="2147495321" r:id="rId2"/>
    <p:sldLayoutId id="2147495322" r:id="rId3"/>
    <p:sldLayoutId id="2147495323" r:id="rId4"/>
    <p:sldLayoutId id="2147495324" r:id="rId5"/>
    <p:sldLayoutId id="2147495325" r:id="rId6"/>
    <p:sldLayoutId id="2147495326" r:id="rId7"/>
    <p:sldLayoutId id="2147495327" r:id="rId8"/>
    <p:sldLayoutId id="2147495328" r:id="rId9"/>
    <p:sldLayoutId id="2147495329" r:id="rId10"/>
    <p:sldLayoutId id="2147495330" r:id="rId11"/>
    <p:sldLayoutId id="2147495331"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86.xml"/><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6.xml"/><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6.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image" Target="../media/image28.tiff"/><Relationship Id="rId2" Type="http://schemas.openxmlformats.org/officeDocument/2006/relationships/image" Target="../media/image23.tiff"/><Relationship Id="rId1" Type="http://schemas.openxmlformats.org/officeDocument/2006/relationships/slideLayout" Target="../slideLayouts/slideLayout86.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5A6FE00C-5502-4D42-95E3-D1B72621DE3C}"/>
              </a:ext>
            </a:extLst>
          </p:cNvPr>
          <p:cNvSpPr txBox="1"/>
          <p:nvPr/>
        </p:nvSpPr>
        <p:spPr>
          <a:xfrm>
            <a:off x="2377052" y="2226290"/>
            <a:ext cx="7743990"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dirty="0">
                <a:solidFill>
                  <a:srgbClr val="003399"/>
                </a:solidFill>
                <a:latin typeface="Times" pitchFamily="2" charset="0"/>
              </a:rPr>
              <a:t>Programme Advisory Committee for Condensed Matter Physics </a:t>
            </a:r>
          </a:p>
        </p:txBody>
      </p:sp>
      <p:pic>
        <p:nvPicPr>
          <p:cNvPr id="4" name="Рисунок 3">
            <a:extLst>
              <a:ext uri="{FF2B5EF4-FFF2-40B4-BE49-F238E27FC236}">
                <a16:creationId xmlns:a16="http://schemas.microsoft.com/office/drawing/2014/main" xmlns="" id="{17898C6B-1BC0-44F5-9CC7-9E6769C417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1294" y="371787"/>
            <a:ext cx="2115139" cy="1400870"/>
          </a:xfrm>
          <a:prstGeom prst="rect">
            <a:avLst/>
          </a:prstGeom>
        </p:spPr>
      </p:pic>
      <p:sp>
        <p:nvSpPr>
          <p:cNvPr id="7" name="TextBox 6">
            <a:extLst>
              <a:ext uri="{FF2B5EF4-FFF2-40B4-BE49-F238E27FC236}">
                <a16:creationId xmlns:a16="http://schemas.microsoft.com/office/drawing/2014/main" xmlns="" id="{8F97F67B-76FA-244F-A87C-147D993745A7}"/>
              </a:ext>
            </a:extLst>
          </p:cNvPr>
          <p:cNvSpPr txBox="1"/>
          <p:nvPr/>
        </p:nvSpPr>
        <p:spPr>
          <a:xfrm>
            <a:off x="2155172" y="3632755"/>
            <a:ext cx="7881656"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rgbClr val="003399"/>
                </a:solidFill>
                <a:latin typeface="Times" pitchFamily="2" charset="0"/>
              </a:rPr>
              <a:t>59</a:t>
            </a:r>
            <a:r>
              <a:rPr lang="en-US" sz="2800" baseline="30000" dirty="0" smtClean="0">
                <a:solidFill>
                  <a:srgbClr val="003399"/>
                </a:solidFill>
                <a:latin typeface="Times" pitchFamily="2" charset="0"/>
              </a:rPr>
              <a:t>th</a:t>
            </a:r>
            <a:r>
              <a:rPr lang="en-US" sz="2800" dirty="0" smtClean="0">
                <a:solidFill>
                  <a:srgbClr val="003399"/>
                </a:solidFill>
                <a:latin typeface="Times" pitchFamily="2" charset="0"/>
              </a:rPr>
              <a:t> meeting, 24-25 June 2024</a:t>
            </a:r>
            <a:endParaRPr lang="en-US" sz="2800" dirty="0">
              <a:solidFill>
                <a:srgbClr val="003399"/>
              </a:solidFill>
              <a:latin typeface="Times" pitchFamily="2" charset="0"/>
            </a:endParaRPr>
          </a:p>
        </p:txBody>
      </p:sp>
      <p:sp>
        <p:nvSpPr>
          <p:cNvPr id="11" name="TextBox 10">
            <a:extLst>
              <a:ext uri="{FF2B5EF4-FFF2-40B4-BE49-F238E27FC236}">
                <a16:creationId xmlns:a16="http://schemas.microsoft.com/office/drawing/2014/main" xmlns="" id="{323CFBDC-6829-D44F-A014-462D8A6B7244}"/>
              </a:ext>
            </a:extLst>
          </p:cNvPr>
          <p:cNvSpPr txBox="1"/>
          <p:nvPr/>
        </p:nvSpPr>
        <p:spPr>
          <a:xfrm>
            <a:off x="280416" y="6283962"/>
            <a:ext cx="1144828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800" dirty="0">
                <a:solidFill>
                  <a:srgbClr val="003399"/>
                </a:solidFill>
                <a:latin typeface="Times" pitchFamily="2" charset="0"/>
              </a:rPr>
              <a:t>136</a:t>
            </a:r>
            <a:r>
              <a:rPr lang="en-US" sz="1800" baseline="30000" dirty="0">
                <a:solidFill>
                  <a:srgbClr val="003399"/>
                </a:solidFill>
                <a:latin typeface="Times" pitchFamily="2" charset="0"/>
              </a:rPr>
              <a:t>th</a:t>
            </a:r>
            <a:r>
              <a:rPr lang="en-US" sz="1800" dirty="0">
                <a:solidFill>
                  <a:srgbClr val="003399"/>
                </a:solidFill>
                <a:latin typeface="Times" pitchFamily="2" charset="0"/>
              </a:rPr>
              <a:t> Session of the JINR Scientific Council, 12-13 September 2024</a:t>
            </a:r>
            <a:endParaRPr lang="en-US" dirty="0">
              <a:solidFill>
                <a:srgbClr val="003399"/>
              </a:solidFill>
              <a:latin typeface="Times" pitchFamily="2" charset="0"/>
            </a:endParaRPr>
          </a:p>
        </p:txBody>
      </p:sp>
      <p:sp>
        <p:nvSpPr>
          <p:cNvPr id="13" name="TextBox 12">
            <a:extLst>
              <a:ext uri="{FF2B5EF4-FFF2-40B4-BE49-F238E27FC236}">
                <a16:creationId xmlns:a16="http://schemas.microsoft.com/office/drawing/2014/main" xmlns="" id="{902FA6EA-1650-864B-97AC-25EB2C3F7014}"/>
              </a:ext>
            </a:extLst>
          </p:cNvPr>
          <p:cNvSpPr txBox="1"/>
          <p:nvPr/>
        </p:nvSpPr>
        <p:spPr>
          <a:xfrm>
            <a:off x="2377052" y="4651241"/>
            <a:ext cx="7743990"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hu-HU" sz="2800" dirty="0">
                <a:solidFill>
                  <a:srgbClr val="003399"/>
                </a:solidFill>
                <a:latin typeface="Times" pitchFamily="2" charset="0"/>
              </a:rPr>
              <a:t>Dénes Lajos Nagy </a:t>
            </a:r>
          </a:p>
        </p:txBody>
      </p:sp>
    </p:spTree>
    <p:extLst>
      <p:ext uri="{BB962C8B-B14F-4D97-AF65-F5344CB8AC3E}">
        <p14:creationId xmlns:p14="http://schemas.microsoft.com/office/powerpoint/2010/main" val="11421719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D5527EA8-87AC-0444-98C9-5D1241C22004}"/>
              </a:ext>
            </a:extLst>
          </p:cNvPr>
          <p:cNvSpPr txBox="1"/>
          <p:nvPr/>
        </p:nvSpPr>
        <p:spPr>
          <a:xfrm>
            <a:off x="400111" y="1061981"/>
            <a:ext cx="6304959" cy="3785652"/>
          </a:xfrm>
          <a:prstGeom prst="rect">
            <a:avLst/>
          </a:prstGeom>
          <a:noFill/>
        </p:spPr>
        <p:txBody>
          <a:bodyPr wrap="square">
            <a:spAutoFit/>
          </a:bodyPr>
          <a:lstStyle/>
          <a:p>
            <a:pPr algn="just"/>
            <a:r>
              <a:rPr lang="en-US" sz="2000" dirty="0" smtClean="0">
                <a:solidFill>
                  <a:srgbClr val="224568"/>
                </a:solidFill>
                <a:latin typeface="Calibri" panose="020F0502020204030204" pitchFamily="34" charset="0"/>
                <a:cs typeface="Calibri" panose="020F0502020204030204" pitchFamily="34" charset="0"/>
              </a:rPr>
              <a:t>The PAC was informed about the status and progress of instrument modernization at the IBR-2 reactor, presented by </a:t>
            </a:r>
            <a:r>
              <a:rPr lang="en-US" sz="2000" b="1" dirty="0" smtClean="0">
                <a:solidFill>
                  <a:srgbClr val="224568"/>
                </a:solidFill>
                <a:latin typeface="Calibri" panose="020F0502020204030204" pitchFamily="34" charset="0"/>
                <a:cs typeface="Calibri" panose="020F0502020204030204" pitchFamily="34" charset="0"/>
              </a:rPr>
              <a:t>Viktor Bodnarchuk.</a:t>
            </a:r>
          </a:p>
          <a:p>
            <a:pPr algn="just"/>
            <a:endParaRPr lang="en-US" sz="2000" b="1" dirty="0" smtClean="0">
              <a:solidFill>
                <a:srgbClr val="224568"/>
              </a:solidFill>
              <a:latin typeface="Calibri" panose="020F0502020204030204" pitchFamily="34" charset="0"/>
              <a:cs typeface="Calibri" panose="020F0502020204030204" pitchFamily="34" charset="0"/>
            </a:endParaRPr>
          </a:p>
          <a:p>
            <a:pPr algn="just"/>
            <a:r>
              <a:rPr lang="en-US" sz="2000" dirty="0" smtClean="0">
                <a:solidFill>
                  <a:srgbClr val="224568"/>
                </a:solidFill>
                <a:latin typeface="Calibri" panose="020F0502020204030204" pitchFamily="34" charset="0"/>
                <a:cs typeface="Calibri" panose="020F0502020204030204" pitchFamily="34" charset="0"/>
              </a:rPr>
              <a:t>The PAC noted that active preparations are underway at the IBR-2 spectrometers for the reactor start-up at the end of 2024.</a:t>
            </a:r>
          </a:p>
          <a:p>
            <a:pPr algn="just"/>
            <a:endParaRPr lang="en-US" sz="2000" dirty="0" smtClean="0">
              <a:solidFill>
                <a:srgbClr val="224568"/>
              </a:solidFill>
              <a:latin typeface="Calibri" panose="020F0502020204030204" pitchFamily="34" charset="0"/>
              <a:cs typeface="Calibri" panose="020F0502020204030204" pitchFamily="34" charset="0"/>
            </a:endParaRPr>
          </a:p>
          <a:p>
            <a:pPr algn="just"/>
            <a:r>
              <a:rPr lang="en-US" sz="2000" dirty="0" smtClean="0">
                <a:solidFill>
                  <a:srgbClr val="224568"/>
                </a:solidFill>
                <a:latin typeface="Calibri" panose="020F0502020204030204" pitchFamily="34" charset="0"/>
                <a:cs typeface="Calibri" panose="020F0502020204030204" pitchFamily="34" charset="0"/>
              </a:rPr>
              <a:t>All important elements of the spectrometers are being tested and adjusted for correct operation. The detector systems of the spectrometers are undergoing routine testing to ensure their readiness for the reactor start-up.</a:t>
            </a:r>
            <a:endParaRPr lang="en-US" sz="2000" dirty="0">
              <a:solidFill>
                <a:srgbClr val="224568"/>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6A2D379F-FCA3-A64F-A390-121E2CA42C4D}"/>
              </a:ext>
            </a:extLst>
          </p:cNvPr>
          <p:cNvSpPr txBox="1"/>
          <p:nvPr/>
        </p:nvSpPr>
        <p:spPr>
          <a:xfrm>
            <a:off x="0" y="358194"/>
            <a:ext cx="12192000" cy="461665"/>
          </a:xfrm>
          <a:prstGeom prst="rect">
            <a:avLst/>
          </a:prstGeom>
          <a:noFill/>
        </p:spPr>
        <p:txBody>
          <a:bodyPr wrap="square">
            <a:spAutoFit/>
          </a:bodyPr>
          <a:lstStyle/>
          <a:p>
            <a:pPr algn="ctr"/>
            <a:r>
              <a:rPr lang="en-US" sz="2400" b="1" dirty="0" smtClean="0">
                <a:solidFill>
                  <a:srgbClr val="004176"/>
                </a:solidFill>
              </a:rPr>
              <a:t>Status reports on the upgrade of FLNP instruments </a:t>
            </a:r>
            <a:endParaRPr lang="en-US" sz="2400" b="1" dirty="0">
              <a:solidFill>
                <a:srgbClr val="004176"/>
              </a:solidFill>
            </a:endParaRPr>
          </a:p>
        </p:txBody>
      </p:sp>
      <p:pic>
        <p:nvPicPr>
          <p:cNvPr id="3" name="Рисунок 2">
            <a:extLst>
              <a:ext uri="{FF2B5EF4-FFF2-40B4-BE49-F238E27FC236}">
                <a16:creationId xmlns:a16="http://schemas.microsoft.com/office/drawing/2014/main" xmlns="" id="{83A7F2FB-198F-E74F-BCE0-3B55BBF1D70E}"/>
              </a:ext>
            </a:extLst>
          </p:cNvPr>
          <p:cNvPicPr>
            <a:picLocks noChangeAspect="1"/>
          </p:cNvPicPr>
          <p:nvPr/>
        </p:nvPicPr>
        <p:blipFill>
          <a:blip r:embed="rId3"/>
          <a:stretch>
            <a:fillRect/>
          </a:stretch>
        </p:blipFill>
        <p:spPr>
          <a:xfrm>
            <a:off x="6867317" y="1244183"/>
            <a:ext cx="5204763" cy="3574477"/>
          </a:xfrm>
          <a:prstGeom prst="rect">
            <a:avLst/>
          </a:prstGeom>
        </p:spPr>
      </p:pic>
      <p:sp>
        <p:nvSpPr>
          <p:cNvPr id="37" name="TextBox 36">
            <a:extLst>
              <a:ext uri="{FF2B5EF4-FFF2-40B4-BE49-F238E27FC236}">
                <a16:creationId xmlns:a16="http://schemas.microsoft.com/office/drawing/2014/main" xmlns="" id="{E1A4E30C-EE6D-AA43-A89E-EC0D1436B25A}"/>
              </a:ext>
            </a:extLst>
          </p:cNvPr>
          <p:cNvSpPr txBox="1"/>
          <p:nvPr/>
        </p:nvSpPr>
        <p:spPr>
          <a:xfrm>
            <a:off x="400111" y="5089489"/>
            <a:ext cx="11472098" cy="1323439"/>
          </a:xfrm>
          <a:prstGeom prst="rect">
            <a:avLst/>
          </a:prstGeom>
          <a:noFill/>
        </p:spPr>
        <p:txBody>
          <a:bodyPr wrap="square">
            <a:spAutoFit/>
          </a:bodyPr>
          <a:lstStyle/>
          <a:p>
            <a:pPr algn="just"/>
            <a:r>
              <a:rPr lang="en-US" sz="2000" dirty="0" smtClean="0">
                <a:solidFill>
                  <a:srgbClr val="224568"/>
                </a:solidFill>
                <a:latin typeface="Calibri" panose="020F0502020204030204" pitchFamily="34" charset="0"/>
                <a:cs typeface="Calibri" panose="020F0502020204030204" pitchFamily="34" charset="0"/>
              </a:rPr>
              <a:t>Two new scintillation detectors (ASTRA-M, BSD) have been installed on the IBR-2 beamlines and are ready for test measurements after the IBR-2 reactor starts its operation. Most of the choppers with their control electronics have already been tested and are ready for operation. At present, implementation of the BJN project and activity on the SANSARA instrument are in progress.</a:t>
            </a:r>
            <a:endParaRPr lang="en-US" sz="2000" dirty="0">
              <a:solidFill>
                <a:srgbClr val="22456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013718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6A2D379F-FCA3-A64F-A390-121E2CA42C4D}"/>
              </a:ext>
            </a:extLst>
          </p:cNvPr>
          <p:cNvSpPr txBox="1"/>
          <p:nvPr/>
        </p:nvSpPr>
        <p:spPr>
          <a:xfrm>
            <a:off x="0" y="223284"/>
            <a:ext cx="12192000" cy="461665"/>
          </a:xfrm>
          <a:prstGeom prst="rect">
            <a:avLst/>
          </a:prstGeom>
          <a:noFill/>
        </p:spPr>
        <p:txBody>
          <a:bodyPr wrap="square">
            <a:spAutoFit/>
          </a:bodyPr>
          <a:lstStyle/>
          <a:p>
            <a:pPr algn="ctr"/>
            <a:r>
              <a:rPr lang="en-US" sz="2400" b="1" dirty="0" smtClean="0">
                <a:solidFill>
                  <a:srgbClr val="004176"/>
                </a:solidFill>
              </a:rPr>
              <a:t>Status reports on the upgrade of FLNP instruments </a:t>
            </a:r>
            <a:endParaRPr lang="en-US" sz="2400" b="1" dirty="0">
              <a:solidFill>
                <a:srgbClr val="004176"/>
              </a:solidFill>
            </a:endParaRPr>
          </a:p>
        </p:txBody>
      </p:sp>
      <p:pic>
        <p:nvPicPr>
          <p:cNvPr id="4" name="Рисунок 3">
            <a:extLst>
              <a:ext uri="{FF2B5EF4-FFF2-40B4-BE49-F238E27FC236}">
                <a16:creationId xmlns:a16="http://schemas.microsoft.com/office/drawing/2014/main" xmlns="" id="{DD80CB50-5449-9F4B-8DC7-D302135070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5619" y="791045"/>
            <a:ext cx="11536381" cy="5037528"/>
          </a:xfrm>
          <a:prstGeom prst="rect">
            <a:avLst/>
          </a:prstGeom>
        </p:spPr>
      </p:pic>
      <p:sp>
        <p:nvSpPr>
          <p:cNvPr id="6" name="TextBox 5">
            <a:extLst>
              <a:ext uri="{FF2B5EF4-FFF2-40B4-BE49-F238E27FC236}">
                <a16:creationId xmlns:a16="http://schemas.microsoft.com/office/drawing/2014/main" xmlns="" id="{88CCD705-4142-6B49-87C3-27C2D032CD7F}"/>
              </a:ext>
            </a:extLst>
          </p:cNvPr>
          <p:cNvSpPr txBox="1"/>
          <p:nvPr/>
        </p:nvSpPr>
        <p:spPr>
          <a:xfrm>
            <a:off x="142405" y="5857117"/>
            <a:ext cx="7787391" cy="923330"/>
          </a:xfrm>
          <a:prstGeom prst="rect">
            <a:avLst/>
          </a:prstGeom>
          <a:noFill/>
        </p:spPr>
        <p:txBody>
          <a:bodyPr wrap="square">
            <a:spAutoFit/>
          </a:bodyPr>
          <a:lstStyle/>
          <a:p>
            <a:pPr algn="just"/>
            <a:r>
              <a:rPr lang="en-US" sz="1800" dirty="0" smtClean="0">
                <a:solidFill>
                  <a:srgbClr val="C00000"/>
                </a:solidFill>
                <a:effectLst/>
                <a:latin typeface="Arial" panose="020B0604020202020204" pitchFamily="34" charset="0"/>
                <a:ea typeface="Times New Roman" panose="02020603050405020304" pitchFamily="18" charset="0"/>
              </a:rPr>
              <a:t>The PAC supported overall progress in preparing spectrometers and equipment for the reactor start-up. In particular, the PAC supported activities on the development of the new BJN spectrometer.</a:t>
            </a:r>
            <a:endParaRPr lang="en-US" sz="1800" dirty="0">
              <a:solidFill>
                <a:srgbClr val="C00000"/>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37532827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DA62C28C-514D-F54E-BB5A-8788E03607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890"/>
          <a:stretch/>
        </p:blipFill>
        <p:spPr>
          <a:xfrm>
            <a:off x="373302" y="728056"/>
            <a:ext cx="11445395" cy="5072107"/>
          </a:xfrm>
          <a:prstGeom prst="rect">
            <a:avLst/>
          </a:prstGeom>
        </p:spPr>
      </p:pic>
      <p:sp>
        <p:nvSpPr>
          <p:cNvPr id="25" name="TextBox 24">
            <a:extLst>
              <a:ext uri="{FF2B5EF4-FFF2-40B4-BE49-F238E27FC236}">
                <a16:creationId xmlns:a16="http://schemas.microsoft.com/office/drawing/2014/main" xmlns="" id="{5B1248A7-AE40-2347-9989-017BE719532C}"/>
              </a:ext>
            </a:extLst>
          </p:cNvPr>
          <p:cNvSpPr txBox="1"/>
          <p:nvPr/>
        </p:nvSpPr>
        <p:spPr>
          <a:xfrm>
            <a:off x="0" y="194708"/>
            <a:ext cx="12192000" cy="1261884"/>
          </a:xfrm>
          <a:prstGeom prst="rect">
            <a:avLst/>
          </a:prstGeom>
          <a:noFill/>
        </p:spPr>
        <p:txBody>
          <a:bodyPr wrap="square">
            <a:spAutoFit/>
          </a:bodyPr>
          <a:lstStyle/>
          <a:p>
            <a:pPr algn="ctr"/>
            <a:r>
              <a:rPr lang="en-US" sz="2800" b="1" dirty="0" smtClean="0">
                <a:solidFill>
                  <a:srgbClr val="004176"/>
                </a:solidFill>
              </a:rPr>
              <a:t>SANSARA Spectrometer</a:t>
            </a:r>
          </a:p>
          <a:p>
            <a:pPr algn="ctr"/>
            <a:r>
              <a:rPr lang="en-US" dirty="0" smtClean="0">
                <a:solidFill>
                  <a:srgbClr val="002060"/>
                </a:solidFill>
                <a:effectLst/>
                <a:latin typeface="Helvetica" pitchFamily="2" charset="0"/>
              </a:rPr>
              <a:t>                              SANS/ Neutron Tomography</a:t>
            </a:r>
          </a:p>
          <a:p>
            <a:pPr algn="ctr"/>
            <a:endParaRPr lang="en-US" sz="2800" b="1" dirty="0">
              <a:solidFill>
                <a:srgbClr val="004176"/>
              </a:solidFill>
            </a:endParaRPr>
          </a:p>
        </p:txBody>
      </p:sp>
      <p:sp>
        <p:nvSpPr>
          <p:cNvPr id="21" name="TextBox 20">
            <a:extLst>
              <a:ext uri="{FF2B5EF4-FFF2-40B4-BE49-F238E27FC236}">
                <a16:creationId xmlns:a16="http://schemas.microsoft.com/office/drawing/2014/main" xmlns="" id="{2A61D662-ADBE-1A43-8DA0-E724E39FB5C6}"/>
              </a:ext>
            </a:extLst>
          </p:cNvPr>
          <p:cNvSpPr txBox="1"/>
          <p:nvPr/>
        </p:nvSpPr>
        <p:spPr>
          <a:xfrm>
            <a:off x="373302" y="5890104"/>
            <a:ext cx="10584508" cy="923330"/>
          </a:xfrm>
          <a:prstGeom prst="rect">
            <a:avLst/>
          </a:prstGeom>
          <a:noFill/>
        </p:spPr>
        <p:txBody>
          <a:bodyPr wrap="square">
            <a:spAutoFit/>
          </a:bodyPr>
          <a:lstStyle/>
          <a:p>
            <a:r>
              <a:rPr lang="en-US" sz="1800" dirty="0" smtClean="0">
                <a:solidFill>
                  <a:srgbClr val="C00000"/>
                </a:solidFill>
                <a:effectLst/>
                <a:ea typeface="Times New Roman" panose="02020603050405020304" pitchFamily="18" charset="0"/>
                <a:cs typeface="Times New Roman" panose="02020603050405020304" pitchFamily="18" charset="0"/>
              </a:rPr>
              <a:t>The PAC heard a report on the status of the SANSARA instrument and noted the progress in its creation within the instrument development programme of the project “Investigations of functional materials and nanosystems using neutron scattering”.</a:t>
            </a:r>
            <a:r>
              <a:rPr lang="en-US" dirty="0" smtClean="0">
                <a:solidFill>
                  <a:srgbClr val="C00000"/>
                </a:solidFill>
                <a:effectLst/>
              </a:rPr>
              <a:t> </a:t>
            </a:r>
            <a:endParaRPr lang="en-US" dirty="0">
              <a:solidFill>
                <a:srgbClr val="C00000"/>
              </a:solidFill>
            </a:endParaRPr>
          </a:p>
        </p:txBody>
      </p:sp>
    </p:spTree>
    <p:extLst>
      <p:ext uri="{BB962C8B-B14F-4D97-AF65-F5344CB8AC3E}">
        <p14:creationId xmlns:p14="http://schemas.microsoft.com/office/powerpoint/2010/main" val="205761231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A890E78-C89F-C04C-AB1A-2F8A6C0C51EC}"/>
              </a:ext>
            </a:extLst>
          </p:cNvPr>
          <p:cNvSpPr txBox="1"/>
          <p:nvPr/>
        </p:nvSpPr>
        <p:spPr>
          <a:xfrm>
            <a:off x="0" y="402234"/>
            <a:ext cx="12192000" cy="523220"/>
          </a:xfrm>
          <a:prstGeom prst="rect">
            <a:avLst/>
          </a:prstGeom>
          <a:noFill/>
        </p:spPr>
        <p:txBody>
          <a:bodyPr wrap="square">
            <a:spAutoFit/>
          </a:bodyPr>
          <a:lstStyle/>
          <a:p>
            <a:pPr algn="ctr"/>
            <a:r>
              <a:rPr lang="en-US" sz="2800" b="1" dirty="0" smtClean="0">
                <a:solidFill>
                  <a:srgbClr val="004176"/>
                </a:solidFill>
              </a:rPr>
              <a:t>DN-6 diffractometer </a:t>
            </a:r>
            <a:endParaRPr lang="en-US" sz="2800" b="1" dirty="0">
              <a:solidFill>
                <a:srgbClr val="004176"/>
              </a:solidFill>
            </a:endParaRPr>
          </a:p>
        </p:txBody>
      </p:sp>
      <p:sp>
        <p:nvSpPr>
          <p:cNvPr id="6" name="TextBox 5">
            <a:extLst>
              <a:ext uri="{FF2B5EF4-FFF2-40B4-BE49-F238E27FC236}">
                <a16:creationId xmlns:a16="http://schemas.microsoft.com/office/drawing/2014/main" xmlns="" id="{6B535305-8855-3D4B-882A-97C5155397AF}"/>
              </a:ext>
            </a:extLst>
          </p:cNvPr>
          <p:cNvSpPr txBox="1"/>
          <p:nvPr/>
        </p:nvSpPr>
        <p:spPr>
          <a:xfrm>
            <a:off x="472189" y="1032470"/>
            <a:ext cx="11280100" cy="1323439"/>
          </a:xfrm>
          <a:prstGeom prst="rect">
            <a:avLst/>
          </a:prstGeom>
          <a:noFill/>
        </p:spPr>
        <p:txBody>
          <a:bodyPr wrap="square">
            <a:spAutoFit/>
          </a:bodyPr>
          <a:lstStyle/>
          <a:p>
            <a:pPr algn="just"/>
            <a:r>
              <a:rPr lang="en-US" sz="2000" dirty="0" smtClean="0">
                <a:solidFill>
                  <a:srgbClr val="224568"/>
                </a:solidFill>
                <a:effectLst/>
                <a:latin typeface="+mn-lt"/>
                <a:ea typeface="Times New Roman" panose="02020603050405020304" pitchFamily="18" charset="0"/>
                <a:cs typeface="Calibri" panose="020F0502020204030204" pitchFamily="34" charset="0"/>
              </a:rPr>
              <a:t>The PAC heard the report on the current state of the DN-6 diffractometer for the study of materials at ultrahigh pressures, presented by </a:t>
            </a:r>
            <a:r>
              <a:rPr lang="en-US" sz="2000" b="1" dirty="0" err="1" smtClean="0">
                <a:solidFill>
                  <a:srgbClr val="224568"/>
                </a:solidFill>
                <a:effectLst/>
                <a:latin typeface="+mn-lt"/>
                <a:ea typeface="Times New Roman" panose="02020603050405020304" pitchFamily="18" charset="0"/>
                <a:cs typeface="Calibri" panose="020F0502020204030204" pitchFamily="34" charset="0"/>
              </a:rPr>
              <a:t>Evgeny</a:t>
            </a:r>
            <a:r>
              <a:rPr lang="en-US" sz="2000" b="1" dirty="0" smtClean="0">
                <a:solidFill>
                  <a:srgbClr val="224568"/>
                </a:solidFill>
                <a:effectLst/>
                <a:latin typeface="+mn-lt"/>
                <a:ea typeface="Times New Roman" panose="02020603050405020304" pitchFamily="18" charset="0"/>
                <a:cs typeface="Calibri" panose="020F0502020204030204" pitchFamily="34" charset="0"/>
              </a:rPr>
              <a:t> </a:t>
            </a:r>
            <a:r>
              <a:rPr lang="en-US" sz="2000" b="1" dirty="0" err="1" smtClean="0">
                <a:solidFill>
                  <a:srgbClr val="224568"/>
                </a:solidFill>
                <a:effectLst/>
                <a:latin typeface="+mn-lt"/>
                <a:ea typeface="Times New Roman" panose="02020603050405020304" pitchFamily="18" charset="0"/>
                <a:cs typeface="Calibri" panose="020F0502020204030204" pitchFamily="34" charset="0"/>
              </a:rPr>
              <a:t>Lukin</a:t>
            </a:r>
            <a:r>
              <a:rPr lang="en-US" sz="2000" dirty="0" smtClean="0">
                <a:solidFill>
                  <a:srgbClr val="224568"/>
                </a:solidFill>
                <a:effectLst/>
                <a:latin typeface="+mn-lt"/>
                <a:ea typeface="Times New Roman" panose="02020603050405020304" pitchFamily="18" charset="0"/>
                <a:cs typeface="Calibri" panose="020F0502020204030204" pitchFamily="34" charset="0"/>
              </a:rPr>
              <a:t>. The PAC noted a significant modernization of the instrument, which makes it possible to increase the incident neutron flux density onto the sample and improve the quality of experimental data.</a:t>
            </a:r>
            <a:endParaRPr lang="en-US" sz="2000" dirty="0">
              <a:solidFill>
                <a:srgbClr val="224568"/>
              </a:solidFill>
              <a:effectLst/>
              <a:latin typeface="+mn-lt"/>
              <a:ea typeface="Times New Roman" panose="02020603050405020304" pitchFamily="18" charset="0"/>
              <a:cs typeface="Calibri" panose="020F0502020204030204" pitchFamily="34" charset="0"/>
            </a:endParaRPr>
          </a:p>
        </p:txBody>
      </p:sp>
      <p:pic>
        <p:nvPicPr>
          <p:cNvPr id="4" name="Рисунок 3">
            <a:extLst>
              <a:ext uri="{FF2B5EF4-FFF2-40B4-BE49-F238E27FC236}">
                <a16:creationId xmlns:a16="http://schemas.microsoft.com/office/drawing/2014/main" xmlns="" id="{3E448B89-5700-AC47-A94D-E80ECB5E38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83073" y="2453393"/>
            <a:ext cx="7591766" cy="4277191"/>
          </a:xfrm>
          <a:prstGeom prst="rect">
            <a:avLst/>
          </a:prstGeom>
        </p:spPr>
      </p:pic>
      <p:sp>
        <p:nvSpPr>
          <p:cNvPr id="8" name="TextBox 7">
            <a:extLst>
              <a:ext uri="{FF2B5EF4-FFF2-40B4-BE49-F238E27FC236}">
                <a16:creationId xmlns:a16="http://schemas.microsoft.com/office/drawing/2014/main" xmlns="" id="{306717E9-783B-6F40-AF4D-59CA12883703}"/>
              </a:ext>
            </a:extLst>
          </p:cNvPr>
          <p:cNvSpPr txBox="1"/>
          <p:nvPr/>
        </p:nvSpPr>
        <p:spPr>
          <a:xfrm>
            <a:off x="352268" y="2704325"/>
            <a:ext cx="3710067" cy="2862322"/>
          </a:xfrm>
          <a:prstGeom prst="rect">
            <a:avLst/>
          </a:prstGeom>
          <a:noFill/>
        </p:spPr>
        <p:txBody>
          <a:bodyPr wrap="square">
            <a:spAutoFit/>
          </a:bodyPr>
          <a:lstStyle/>
          <a:p>
            <a:pPr algn="just"/>
            <a:r>
              <a:rPr lang="en-US" sz="2000" u="sng" dirty="0" smtClean="0">
                <a:solidFill>
                  <a:srgbClr val="224568"/>
                </a:solidFill>
                <a:effectLst/>
                <a:latin typeface="+mn-lt"/>
                <a:ea typeface="Times New Roman" panose="02020603050405020304" pitchFamily="18" charset="0"/>
                <a:cs typeface="Calibri" panose="020F0502020204030204" pitchFamily="34" charset="0"/>
              </a:rPr>
              <a:t>Recommendation.</a:t>
            </a:r>
            <a:r>
              <a:rPr lang="en-US" sz="2000" dirty="0" smtClean="0">
                <a:solidFill>
                  <a:srgbClr val="224568"/>
                </a:solidFill>
                <a:effectLst/>
                <a:latin typeface="+mn-lt"/>
                <a:ea typeface="Times New Roman" panose="02020603050405020304" pitchFamily="18" charset="0"/>
                <a:cs typeface="Calibri" panose="020F0502020204030204" pitchFamily="34" charset="0"/>
              </a:rPr>
              <a:t> Considering that the DN-6 diffractometer is one of the most advanced facilities in the world for neutron scattering studies of materials under extreme conditions, the PAC supported the further development of this diffractometer.</a:t>
            </a:r>
            <a:endParaRPr lang="en-US" sz="2000" dirty="0">
              <a:solidFill>
                <a:srgbClr val="224568"/>
              </a:solidFill>
              <a:effectLst/>
              <a:latin typeface="+mn-lt"/>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135635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A890E78-C89F-C04C-AB1A-2F8A6C0C51EC}"/>
              </a:ext>
            </a:extLst>
          </p:cNvPr>
          <p:cNvSpPr txBox="1"/>
          <p:nvPr/>
        </p:nvSpPr>
        <p:spPr>
          <a:xfrm>
            <a:off x="0" y="402234"/>
            <a:ext cx="12192000" cy="523220"/>
          </a:xfrm>
          <a:prstGeom prst="rect">
            <a:avLst/>
          </a:prstGeom>
          <a:noFill/>
        </p:spPr>
        <p:txBody>
          <a:bodyPr wrap="square">
            <a:spAutoFit/>
          </a:bodyPr>
          <a:lstStyle/>
          <a:p>
            <a:pPr algn="ctr"/>
            <a:r>
              <a:rPr lang="en-US" sz="2800" b="1" dirty="0" smtClean="0">
                <a:solidFill>
                  <a:srgbClr val="004176"/>
                </a:solidFill>
              </a:rPr>
              <a:t>Reports on projects </a:t>
            </a:r>
            <a:endParaRPr lang="en-US" sz="2800" b="1" dirty="0">
              <a:solidFill>
                <a:srgbClr val="004176"/>
              </a:solidFill>
            </a:endParaRPr>
          </a:p>
        </p:txBody>
      </p:sp>
      <p:sp>
        <p:nvSpPr>
          <p:cNvPr id="6" name="TextBox 5">
            <a:extLst>
              <a:ext uri="{FF2B5EF4-FFF2-40B4-BE49-F238E27FC236}">
                <a16:creationId xmlns:a16="http://schemas.microsoft.com/office/drawing/2014/main" xmlns="" id="{6B535305-8855-3D4B-882A-97C5155397AF}"/>
              </a:ext>
            </a:extLst>
          </p:cNvPr>
          <p:cNvSpPr txBox="1"/>
          <p:nvPr/>
        </p:nvSpPr>
        <p:spPr>
          <a:xfrm>
            <a:off x="472189" y="1107420"/>
            <a:ext cx="11280100" cy="2246769"/>
          </a:xfrm>
          <a:prstGeom prst="rect">
            <a:avLst/>
          </a:prstGeom>
          <a:noFill/>
        </p:spPr>
        <p:txBody>
          <a:bodyPr wrap="square">
            <a:spAutoFit/>
          </a:bodyPr>
          <a:lstStyle/>
          <a:p>
            <a:pPr algn="just"/>
            <a:r>
              <a:rPr lang="en-US" sz="2000" dirty="0" smtClean="0">
                <a:solidFill>
                  <a:srgbClr val="224568"/>
                </a:solidFill>
                <a:latin typeface="+mn-lt"/>
                <a:cs typeface="Calibri" panose="020F0502020204030204" pitchFamily="34" charset="0"/>
              </a:rPr>
              <a:t>The PAC took note of the proposal to open a new project, “High-sensitivity sensors based on molecular recognition for virus detection”, presented by</a:t>
            </a:r>
            <a:r>
              <a:rPr lang="en-US" sz="2000" b="1" dirty="0" smtClean="0">
                <a:solidFill>
                  <a:srgbClr val="224568"/>
                </a:solidFill>
                <a:latin typeface="+mn-lt"/>
                <a:cs typeface="Calibri" panose="020F0502020204030204" pitchFamily="34" charset="0"/>
              </a:rPr>
              <a:t> Alexander </a:t>
            </a:r>
            <a:r>
              <a:rPr lang="en-US" sz="2000" b="1" dirty="0" err="1" smtClean="0">
                <a:solidFill>
                  <a:srgbClr val="224568"/>
                </a:solidFill>
                <a:latin typeface="+mn-lt"/>
                <a:cs typeface="Calibri" panose="020F0502020204030204" pitchFamily="34" charset="0"/>
              </a:rPr>
              <a:t>Nechaev</a:t>
            </a:r>
            <a:r>
              <a:rPr lang="en-US" sz="2000" b="1" dirty="0" smtClean="0">
                <a:solidFill>
                  <a:srgbClr val="224568"/>
                </a:solidFill>
                <a:latin typeface="+mn-lt"/>
                <a:cs typeface="Calibri" panose="020F0502020204030204" pitchFamily="34" charset="0"/>
              </a:rPr>
              <a:t>.</a:t>
            </a:r>
          </a:p>
          <a:p>
            <a:pPr algn="just"/>
            <a:endParaRPr lang="en-US" sz="2000" b="1" dirty="0" smtClean="0">
              <a:solidFill>
                <a:srgbClr val="224568"/>
              </a:solidFill>
              <a:latin typeface="+mn-lt"/>
              <a:cs typeface="Calibri" panose="020F0502020204030204" pitchFamily="34" charset="0"/>
            </a:endParaRPr>
          </a:p>
          <a:p>
            <a:pPr algn="just"/>
            <a:r>
              <a:rPr lang="en-US" sz="2000" u="sng" dirty="0" smtClean="0">
                <a:solidFill>
                  <a:srgbClr val="224568"/>
                </a:solidFill>
                <a:latin typeface="+mn-lt"/>
                <a:cs typeface="Calibri" panose="020F0502020204030204" pitchFamily="34" charset="0"/>
              </a:rPr>
              <a:t>Recommendation.</a:t>
            </a:r>
            <a:r>
              <a:rPr lang="en-US" sz="2000" dirty="0" smtClean="0">
                <a:solidFill>
                  <a:srgbClr val="224568"/>
                </a:solidFill>
                <a:latin typeface="+mn-lt"/>
                <a:cs typeface="Calibri" panose="020F0502020204030204" pitchFamily="34" charset="0"/>
              </a:rPr>
              <a:t> The PAC recommended opening this project for its implementation in  2025–2029 within the theme “Radiation Materials Science, Nanotechnological and Biomedical Investigations with Heavy-Ion Beams”.</a:t>
            </a:r>
          </a:p>
          <a:p>
            <a:pPr algn="just"/>
            <a:endParaRPr lang="en-US" sz="2000" b="1" dirty="0">
              <a:solidFill>
                <a:srgbClr val="224568"/>
              </a:solidFill>
              <a:latin typeface="+mn-lt"/>
              <a:cs typeface="Calibri" panose="020F0502020204030204" pitchFamily="34" charset="0"/>
            </a:endParaRPr>
          </a:p>
        </p:txBody>
      </p:sp>
      <p:sp>
        <p:nvSpPr>
          <p:cNvPr id="7" name="TextBox 6">
            <a:extLst>
              <a:ext uri="{FF2B5EF4-FFF2-40B4-BE49-F238E27FC236}">
                <a16:creationId xmlns:a16="http://schemas.microsoft.com/office/drawing/2014/main" xmlns="" id="{AF368DF1-1BD7-2947-8074-60C06267BE98}"/>
              </a:ext>
            </a:extLst>
          </p:cNvPr>
          <p:cNvSpPr txBox="1"/>
          <p:nvPr/>
        </p:nvSpPr>
        <p:spPr>
          <a:xfrm>
            <a:off x="439711" y="3894792"/>
            <a:ext cx="11477470" cy="2246769"/>
          </a:xfrm>
          <a:prstGeom prst="rect">
            <a:avLst/>
          </a:prstGeom>
          <a:noFill/>
        </p:spPr>
        <p:txBody>
          <a:bodyPr wrap="square">
            <a:spAutoFit/>
          </a:bodyPr>
          <a:lstStyle/>
          <a:p>
            <a:pPr algn="just"/>
            <a:r>
              <a:rPr lang="en-US" sz="2000" dirty="0" smtClean="0">
                <a:solidFill>
                  <a:srgbClr val="224568"/>
                </a:solidFill>
                <a:latin typeface="+mn-lt"/>
                <a:cs typeface="Calibri" panose="020F0502020204030204" pitchFamily="34" charset="0"/>
              </a:rPr>
              <a:t>The PAC took note of the progress report on the project “Protection against physical and chemical stresses with tardigrade proteins (TARDISS)”, presented by </a:t>
            </a:r>
            <a:r>
              <a:rPr lang="en-US" sz="2000" b="1" dirty="0" smtClean="0">
                <a:solidFill>
                  <a:srgbClr val="224568"/>
                </a:solidFill>
                <a:latin typeface="+mn-lt"/>
                <a:cs typeface="Calibri" panose="020F0502020204030204" pitchFamily="34" charset="0"/>
              </a:rPr>
              <a:t>Mikhail </a:t>
            </a:r>
            <a:r>
              <a:rPr lang="en-US" sz="2000" b="1" dirty="0" err="1" smtClean="0">
                <a:solidFill>
                  <a:srgbClr val="224568"/>
                </a:solidFill>
                <a:latin typeface="+mn-lt"/>
                <a:cs typeface="Calibri" panose="020F0502020204030204" pitchFamily="34" charset="0"/>
              </a:rPr>
              <a:t>Zarubin</a:t>
            </a:r>
            <a:r>
              <a:rPr lang="en-US" sz="2000" b="1" dirty="0" smtClean="0">
                <a:solidFill>
                  <a:srgbClr val="224568"/>
                </a:solidFill>
                <a:latin typeface="+mn-lt"/>
                <a:cs typeface="Calibri" panose="020F0502020204030204" pitchFamily="34" charset="0"/>
              </a:rPr>
              <a:t>.</a:t>
            </a:r>
          </a:p>
          <a:p>
            <a:pPr algn="just"/>
            <a:endParaRPr lang="en-US" sz="2000" dirty="0" smtClean="0">
              <a:solidFill>
                <a:srgbClr val="224568"/>
              </a:solidFill>
              <a:latin typeface="+mn-lt"/>
              <a:cs typeface="Calibri" panose="020F0502020204030204" pitchFamily="34" charset="0"/>
            </a:endParaRPr>
          </a:p>
          <a:p>
            <a:pPr algn="just"/>
            <a:r>
              <a:rPr lang="en-US" sz="2000" u="sng" dirty="0" smtClean="0">
                <a:solidFill>
                  <a:srgbClr val="224568"/>
                </a:solidFill>
                <a:latin typeface="+mn-lt"/>
                <a:cs typeface="Calibri" panose="020F0502020204030204" pitchFamily="34" charset="0"/>
              </a:rPr>
              <a:t>Recommendation.</a:t>
            </a:r>
            <a:r>
              <a:rPr lang="en-US" sz="2000" dirty="0" smtClean="0">
                <a:solidFill>
                  <a:srgbClr val="224568"/>
                </a:solidFill>
                <a:latin typeface="+mn-lt"/>
                <a:cs typeface="Calibri" panose="020F0502020204030204" pitchFamily="34" charset="0"/>
              </a:rPr>
              <a:t> The PAC welcomed the ongoing activities within the project TARDISS and recommended its further continuation within the theme “Study of Molecular Genetic Mechanisms of Adaptations of Extremophilic Organisms”.</a:t>
            </a:r>
          </a:p>
          <a:p>
            <a:pPr algn="just"/>
            <a:r>
              <a:rPr lang="en-US" sz="2000" dirty="0" smtClean="0">
                <a:solidFill>
                  <a:srgbClr val="224568"/>
                </a:solidFill>
                <a:latin typeface="+mn-lt"/>
                <a:cs typeface="Calibri" panose="020F0502020204030204" pitchFamily="34" charset="0"/>
              </a:rPr>
              <a:t> </a:t>
            </a:r>
            <a:endParaRPr lang="en-US" sz="2000" dirty="0">
              <a:solidFill>
                <a:srgbClr val="224568"/>
              </a:solidFill>
              <a:latin typeface="+mn-lt"/>
              <a:cs typeface="Calibri" panose="020F0502020204030204" pitchFamily="34" charset="0"/>
            </a:endParaRPr>
          </a:p>
        </p:txBody>
      </p:sp>
    </p:spTree>
    <p:extLst>
      <p:ext uri="{BB962C8B-B14F-4D97-AF65-F5344CB8AC3E}">
        <p14:creationId xmlns:p14="http://schemas.microsoft.com/office/powerpoint/2010/main" val="67554715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E4A54E0D-ACCF-4485-8646-503A0036549F}"/>
              </a:ext>
            </a:extLst>
          </p:cNvPr>
          <p:cNvSpPr/>
          <p:nvPr/>
        </p:nvSpPr>
        <p:spPr>
          <a:xfrm>
            <a:off x="909184" y="1305253"/>
            <a:ext cx="10711008" cy="4046044"/>
          </a:xfrm>
          <a:prstGeom prst="rect">
            <a:avLst/>
          </a:prstGeom>
        </p:spPr>
        <p:txBody>
          <a:bodyPr wrap="square">
            <a:spAutoFit/>
          </a:bodyPr>
          <a:lstStyle/>
          <a:p>
            <a:pPr algn="just">
              <a:lnSpc>
                <a:spcPct val="150000"/>
              </a:lnSpc>
              <a:spcBef>
                <a:spcPts val="1800"/>
              </a:spcBef>
            </a:pPr>
            <a:r>
              <a:rPr lang="en-US" sz="2200" dirty="0" smtClean="0">
                <a:solidFill>
                  <a:srgbClr val="004176"/>
                </a:solidFill>
              </a:rPr>
              <a:t>The PAC heard with interest the scientific reports</a:t>
            </a:r>
          </a:p>
          <a:p>
            <a:pPr marL="342900" indent="-342900" algn="just">
              <a:lnSpc>
                <a:spcPct val="150000"/>
              </a:lnSpc>
              <a:spcBef>
                <a:spcPts val="1800"/>
              </a:spcBef>
              <a:buFont typeface="Arial" panose="020B0604020202020204" pitchFamily="34" charset="0"/>
              <a:buChar char="•"/>
            </a:pPr>
            <a:r>
              <a:rPr lang="en-US" sz="2200" b="1" dirty="0" smtClean="0">
                <a:solidFill>
                  <a:srgbClr val="004176"/>
                </a:solidFill>
              </a:rPr>
              <a:t>“Functional renormalization group approach to some problems of condensed matter physics ” (by </a:t>
            </a:r>
            <a:r>
              <a:rPr lang="en-US" sz="2200" b="1" dirty="0" err="1" smtClean="0">
                <a:solidFill>
                  <a:srgbClr val="004176"/>
                </a:solidFill>
              </a:rPr>
              <a:t>Georgii</a:t>
            </a:r>
            <a:r>
              <a:rPr lang="en-US" sz="2200" b="1" dirty="0" smtClean="0">
                <a:solidFill>
                  <a:srgbClr val="004176"/>
                </a:solidFill>
              </a:rPr>
              <a:t> </a:t>
            </a:r>
            <a:r>
              <a:rPr lang="en-US" sz="2200" b="1" dirty="0" err="1" smtClean="0">
                <a:solidFill>
                  <a:srgbClr val="004176"/>
                </a:solidFill>
              </a:rPr>
              <a:t>Kalagov</a:t>
            </a:r>
            <a:r>
              <a:rPr lang="en-US" sz="2200" b="1" dirty="0" smtClean="0">
                <a:solidFill>
                  <a:srgbClr val="004176"/>
                </a:solidFill>
              </a:rPr>
              <a:t>)</a:t>
            </a:r>
          </a:p>
          <a:p>
            <a:pPr marL="342900" indent="-342900" algn="just">
              <a:lnSpc>
                <a:spcPct val="150000"/>
              </a:lnSpc>
              <a:spcBef>
                <a:spcPts val="1800"/>
              </a:spcBef>
              <a:buFont typeface="Arial" panose="020B0604020202020204" pitchFamily="34" charset="0"/>
              <a:buChar char="•"/>
            </a:pPr>
            <a:r>
              <a:rPr lang="en-US" sz="2200" b="1" dirty="0" smtClean="0">
                <a:solidFill>
                  <a:srgbClr val="004176"/>
                </a:solidFill>
              </a:rPr>
              <a:t>“Study of phase transitions in cathode materials for sodium-ion batteries” (by Natalia </a:t>
            </a:r>
            <a:r>
              <a:rPr lang="en-US" sz="2200" b="1" dirty="0" err="1" smtClean="0">
                <a:solidFill>
                  <a:srgbClr val="004176"/>
                </a:solidFill>
              </a:rPr>
              <a:t>Samoylova</a:t>
            </a:r>
            <a:r>
              <a:rPr lang="en-US" sz="2200" b="1" dirty="0" smtClean="0">
                <a:solidFill>
                  <a:srgbClr val="004176"/>
                </a:solidFill>
              </a:rPr>
              <a:t>)</a:t>
            </a:r>
          </a:p>
          <a:p>
            <a:pPr algn="just">
              <a:lnSpc>
                <a:spcPct val="150000"/>
              </a:lnSpc>
            </a:pPr>
            <a:endParaRPr lang="en-US" sz="2200" b="1" dirty="0" smtClean="0">
              <a:solidFill>
                <a:srgbClr val="004176"/>
              </a:solidFill>
            </a:endParaRPr>
          </a:p>
          <a:p>
            <a:pPr algn="just">
              <a:lnSpc>
                <a:spcPct val="150000"/>
              </a:lnSpc>
            </a:pPr>
            <a:r>
              <a:rPr lang="en-US" sz="2200" dirty="0" smtClean="0">
                <a:solidFill>
                  <a:srgbClr val="004176"/>
                </a:solidFill>
              </a:rPr>
              <a:t>The PAC thanked the speaker for the excellent reports.</a:t>
            </a:r>
            <a:endParaRPr lang="en-US" sz="2200" dirty="0">
              <a:solidFill>
                <a:srgbClr val="004176"/>
              </a:solidFill>
            </a:endParaRPr>
          </a:p>
        </p:txBody>
      </p:sp>
      <p:sp>
        <p:nvSpPr>
          <p:cNvPr id="4" name="Прямоугольник 3">
            <a:extLst>
              <a:ext uri="{FF2B5EF4-FFF2-40B4-BE49-F238E27FC236}">
                <a16:creationId xmlns:a16="http://schemas.microsoft.com/office/drawing/2014/main" xmlns="" id="{8399B432-DDF2-420B-AFE2-6925DC0E03E4}"/>
              </a:ext>
            </a:extLst>
          </p:cNvPr>
          <p:cNvSpPr/>
          <p:nvPr/>
        </p:nvSpPr>
        <p:spPr>
          <a:xfrm>
            <a:off x="276223" y="387351"/>
            <a:ext cx="11468100" cy="658770"/>
          </a:xfrm>
          <a:prstGeom prst="rect">
            <a:avLst/>
          </a:prstGeom>
        </p:spPr>
        <p:txBody>
          <a:bodyPr wrap="square">
            <a:spAutoFit/>
          </a:bodyPr>
          <a:lstStyle/>
          <a:p>
            <a:pPr algn="ctr">
              <a:lnSpc>
                <a:spcPct val="150000"/>
              </a:lnSpc>
              <a:spcBef>
                <a:spcPts val="1800"/>
              </a:spcBef>
              <a:spcAft>
                <a:spcPts val="600"/>
              </a:spcAft>
              <a:buSzPts val="1200"/>
            </a:pPr>
            <a:r>
              <a:rPr lang="en-US" sz="2800" b="1" dirty="0">
                <a:solidFill>
                  <a:srgbClr val="004176"/>
                </a:solidFill>
                <a:cs typeface="Times New Roman" panose="02020603050405020304" pitchFamily="18" charset="0"/>
              </a:rPr>
              <a:t>Scientific reports</a:t>
            </a:r>
          </a:p>
        </p:txBody>
      </p:sp>
    </p:spTree>
    <p:extLst>
      <p:ext uri="{BB962C8B-B14F-4D97-AF65-F5344CB8AC3E}">
        <p14:creationId xmlns:p14="http://schemas.microsoft.com/office/powerpoint/2010/main" val="104584601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8399B432-DDF2-420B-AFE2-6925DC0E03E4}"/>
              </a:ext>
            </a:extLst>
          </p:cNvPr>
          <p:cNvSpPr/>
          <p:nvPr/>
        </p:nvSpPr>
        <p:spPr>
          <a:xfrm>
            <a:off x="603250" y="215900"/>
            <a:ext cx="11468100" cy="658770"/>
          </a:xfrm>
          <a:prstGeom prst="rect">
            <a:avLst/>
          </a:prstGeom>
        </p:spPr>
        <p:txBody>
          <a:bodyPr wrap="square">
            <a:spAutoFit/>
          </a:bodyPr>
          <a:lstStyle/>
          <a:p>
            <a:pPr algn="ctr">
              <a:lnSpc>
                <a:spcPct val="150000"/>
              </a:lnSpc>
              <a:spcBef>
                <a:spcPts val="1800"/>
              </a:spcBef>
              <a:spcAft>
                <a:spcPts val="600"/>
              </a:spcAft>
              <a:buSzPts val="1200"/>
            </a:pPr>
            <a:r>
              <a:rPr lang="en-US" sz="2800" b="1" dirty="0">
                <a:solidFill>
                  <a:srgbClr val="004176"/>
                </a:solidFill>
                <a:cs typeface="Times New Roman" panose="02020603050405020304" pitchFamily="18" charset="0"/>
              </a:rPr>
              <a:t>Virtual presentations by young scientists</a:t>
            </a:r>
          </a:p>
        </p:txBody>
      </p:sp>
      <p:sp>
        <p:nvSpPr>
          <p:cNvPr id="5" name="TextBox 4">
            <a:extLst>
              <a:ext uri="{FF2B5EF4-FFF2-40B4-BE49-F238E27FC236}">
                <a16:creationId xmlns:a16="http://schemas.microsoft.com/office/drawing/2014/main" xmlns="" id="{99D16106-57E7-BF42-B39B-450166A298B5}"/>
              </a:ext>
            </a:extLst>
          </p:cNvPr>
          <p:cNvSpPr txBox="1"/>
          <p:nvPr/>
        </p:nvSpPr>
        <p:spPr>
          <a:xfrm>
            <a:off x="566142" y="1206787"/>
            <a:ext cx="11216126" cy="1702967"/>
          </a:xfrm>
          <a:prstGeom prst="rect">
            <a:avLst/>
          </a:prstGeom>
          <a:noFill/>
        </p:spPr>
        <p:txBody>
          <a:bodyPr wrap="square">
            <a:spAutoFit/>
          </a:bodyPr>
          <a:lstStyle/>
          <a:p>
            <a:pPr algn="just">
              <a:lnSpc>
                <a:spcPct val="150000"/>
              </a:lnSpc>
            </a:pPr>
            <a:r>
              <a:rPr lang="en-US" dirty="0" smtClean="0">
                <a:solidFill>
                  <a:srgbClr val="224568"/>
                </a:solidFill>
                <a:effectLst/>
                <a:ea typeface="Times New Roman" panose="02020603050405020304" pitchFamily="18" charset="0"/>
              </a:rPr>
              <a:t>The PAC reviewed</a:t>
            </a:r>
            <a:r>
              <a:rPr lang="en-US" b="1" dirty="0" smtClean="0">
                <a:solidFill>
                  <a:srgbClr val="224568"/>
                </a:solidFill>
                <a:effectLst/>
                <a:ea typeface="Times New Roman" panose="02020603050405020304" pitchFamily="18" charset="0"/>
              </a:rPr>
              <a:t> 19 </a:t>
            </a:r>
            <a:r>
              <a:rPr lang="en-US" dirty="0" smtClean="0">
                <a:solidFill>
                  <a:srgbClr val="224568"/>
                </a:solidFill>
                <a:effectLst/>
                <a:ea typeface="Times New Roman" panose="02020603050405020304" pitchFamily="18" charset="0"/>
              </a:rPr>
              <a:t>virtual presentations made by young scientists in the field of condensed matter physics and related fields. The virtual poster presentation </a:t>
            </a:r>
            <a:r>
              <a:rPr lang="en-US" b="1" dirty="0" smtClean="0">
                <a:solidFill>
                  <a:srgbClr val="224568"/>
                </a:solidFill>
                <a:effectLst/>
                <a:ea typeface="Times New Roman" panose="02020603050405020304" pitchFamily="18" charset="0"/>
              </a:rPr>
              <a:t>“</a:t>
            </a:r>
            <a:r>
              <a:rPr lang="en-US" b="1" dirty="0" smtClean="0">
                <a:solidFill>
                  <a:srgbClr val="224568"/>
                </a:solidFill>
              </a:rPr>
              <a:t>Pressure effect on crystal, magnetic structure and vibrational properties of van der Waals materials” </a:t>
            </a:r>
            <a:r>
              <a:rPr lang="en-US" dirty="0" smtClean="0">
                <a:solidFill>
                  <a:srgbClr val="224568"/>
                </a:solidFill>
                <a:effectLst/>
                <a:ea typeface="Times New Roman" panose="02020603050405020304" pitchFamily="18" charset="0"/>
              </a:rPr>
              <a:t>made by </a:t>
            </a:r>
            <a:r>
              <a:rPr lang="en-US" b="1" dirty="0" smtClean="0">
                <a:solidFill>
                  <a:srgbClr val="224568"/>
                </a:solidFill>
                <a:effectLst/>
                <a:ea typeface="Times New Roman" panose="02020603050405020304" pitchFamily="18" charset="0"/>
              </a:rPr>
              <a:t>Olga Lis </a:t>
            </a:r>
            <a:r>
              <a:rPr lang="en-US" dirty="0" smtClean="0">
                <a:solidFill>
                  <a:srgbClr val="224568"/>
                </a:solidFill>
                <a:effectLst/>
                <a:ea typeface="Times New Roman" panose="02020603050405020304" pitchFamily="18" charset="0"/>
              </a:rPr>
              <a:t>was selected as the best presentation of the session.</a:t>
            </a:r>
            <a:endParaRPr lang="en-US" dirty="0">
              <a:solidFill>
                <a:srgbClr val="224568"/>
              </a:solidFill>
              <a:effectLst/>
              <a:ea typeface="Times New Roman" panose="02020603050405020304" pitchFamily="18" charset="0"/>
            </a:endParaRPr>
          </a:p>
        </p:txBody>
      </p:sp>
      <p:sp>
        <p:nvSpPr>
          <p:cNvPr id="7" name="TextBox 6">
            <a:extLst>
              <a:ext uri="{FF2B5EF4-FFF2-40B4-BE49-F238E27FC236}">
                <a16:creationId xmlns:a16="http://schemas.microsoft.com/office/drawing/2014/main" xmlns="" id="{88876140-5CA8-A045-818A-C14B22547C11}"/>
              </a:ext>
            </a:extLst>
          </p:cNvPr>
          <p:cNvSpPr txBox="1"/>
          <p:nvPr/>
        </p:nvSpPr>
        <p:spPr>
          <a:xfrm>
            <a:off x="566141" y="3241871"/>
            <a:ext cx="11216127" cy="3364960"/>
          </a:xfrm>
          <a:prstGeom prst="rect">
            <a:avLst/>
          </a:prstGeom>
          <a:noFill/>
        </p:spPr>
        <p:txBody>
          <a:bodyPr wrap="square">
            <a:spAutoFit/>
          </a:bodyPr>
          <a:lstStyle/>
          <a:p>
            <a:pPr algn="just">
              <a:lnSpc>
                <a:spcPct val="150000"/>
              </a:lnSpc>
            </a:pPr>
            <a:r>
              <a:rPr lang="en-US" dirty="0" smtClean="0">
                <a:solidFill>
                  <a:srgbClr val="224568"/>
                </a:solidFill>
              </a:rPr>
              <a:t>The PAC also noted two more virtual poster presentations of a high level: </a:t>
            </a:r>
            <a:r>
              <a:rPr lang="en-US" b="1" dirty="0" smtClean="0">
                <a:solidFill>
                  <a:srgbClr val="224568"/>
                </a:solidFill>
              </a:rPr>
              <a:t>“Convolutional neural networks for reconstruction of three-dimensional neutron tomography models from incomplete data” </a:t>
            </a:r>
            <a:r>
              <a:rPr lang="en-US" dirty="0" smtClean="0">
                <a:solidFill>
                  <a:srgbClr val="224568"/>
                </a:solidFill>
              </a:rPr>
              <a:t>by </a:t>
            </a:r>
            <a:r>
              <a:rPr lang="en-US" b="1" dirty="0" err="1" smtClean="0">
                <a:solidFill>
                  <a:srgbClr val="224568"/>
                </a:solidFill>
              </a:rPr>
              <a:t>Bulat</a:t>
            </a:r>
            <a:r>
              <a:rPr lang="en-US" b="1" dirty="0" smtClean="0">
                <a:solidFill>
                  <a:srgbClr val="224568"/>
                </a:solidFill>
              </a:rPr>
              <a:t> </a:t>
            </a:r>
            <a:r>
              <a:rPr lang="en-US" b="1" dirty="0" err="1" smtClean="0">
                <a:solidFill>
                  <a:srgbClr val="224568"/>
                </a:solidFill>
              </a:rPr>
              <a:t>Bakirov</a:t>
            </a:r>
            <a:r>
              <a:rPr lang="en-US" b="1" dirty="0" smtClean="0">
                <a:solidFill>
                  <a:srgbClr val="224568"/>
                </a:solidFill>
              </a:rPr>
              <a:t> </a:t>
            </a:r>
            <a:r>
              <a:rPr lang="en-US" dirty="0" smtClean="0">
                <a:solidFill>
                  <a:srgbClr val="224568"/>
                </a:solidFill>
              </a:rPr>
              <a:t>and </a:t>
            </a:r>
            <a:r>
              <a:rPr lang="en-US" b="1" dirty="0" smtClean="0">
                <a:solidFill>
                  <a:srgbClr val="224568"/>
                </a:solidFill>
              </a:rPr>
              <a:t>“The effect of calcium ions on the structure and morphology of lipid membranes in the presence of amyloid-beta peptide” </a:t>
            </a:r>
            <a:r>
              <a:rPr lang="en-US" dirty="0" smtClean="0">
                <a:solidFill>
                  <a:srgbClr val="224568"/>
                </a:solidFill>
              </a:rPr>
              <a:t>by </a:t>
            </a:r>
            <a:r>
              <a:rPr lang="en-US" b="1" dirty="0" smtClean="0">
                <a:solidFill>
                  <a:srgbClr val="224568"/>
                </a:solidFill>
              </a:rPr>
              <a:t>Sergei </a:t>
            </a:r>
            <a:r>
              <a:rPr lang="en-US" b="1" dirty="0" err="1" smtClean="0">
                <a:solidFill>
                  <a:srgbClr val="224568"/>
                </a:solidFill>
              </a:rPr>
              <a:t>Kurakin</a:t>
            </a:r>
            <a:r>
              <a:rPr lang="en-US" b="1" dirty="0" smtClean="0">
                <a:solidFill>
                  <a:srgbClr val="224568"/>
                </a:solidFill>
              </a:rPr>
              <a:t>.</a:t>
            </a:r>
          </a:p>
          <a:p>
            <a:pPr algn="just">
              <a:lnSpc>
                <a:spcPct val="150000"/>
              </a:lnSpc>
            </a:pPr>
            <a:endParaRPr lang="en-US" dirty="0" smtClean="0">
              <a:solidFill>
                <a:srgbClr val="224568"/>
              </a:solidFill>
            </a:endParaRPr>
          </a:p>
          <a:p>
            <a:pPr algn="just">
              <a:lnSpc>
                <a:spcPct val="150000"/>
              </a:lnSpc>
            </a:pPr>
            <a:r>
              <a:rPr lang="en-US" u="sng" dirty="0" smtClean="0">
                <a:solidFill>
                  <a:srgbClr val="224568"/>
                </a:solidFill>
              </a:rPr>
              <a:t>Recommendation.</a:t>
            </a:r>
            <a:r>
              <a:rPr lang="en-US" dirty="0" smtClean="0">
                <a:solidFill>
                  <a:srgbClr val="224568"/>
                </a:solidFill>
              </a:rPr>
              <a:t> The PAC recommended the poster “Pressure effect on crystal, magnetic structure and vibrational properties of van der Waals materials” to be presented at this session of the JINR Scientific Council.</a:t>
            </a:r>
            <a:endParaRPr lang="en-US" dirty="0">
              <a:solidFill>
                <a:srgbClr val="224568"/>
              </a:solidFill>
            </a:endParaRPr>
          </a:p>
        </p:txBody>
      </p:sp>
    </p:spTree>
    <p:extLst>
      <p:ext uri="{BB962C8B-B14F-4D97-AF65-F5344CB8AC3E}">
        <p14:creationId xmlns:p14="http://schemas.microsoft.com/office/powerpoint/2010/main" val="231003290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E6D2C401-469B-BA43-82BF-043EA6F6F4C6}"/>
              </a:ext>
            </a:extLst>
          </p:cNvPr>
          <p:cNvSpPr/>
          <p:nvPr/>
        </p:nvSpPr>
        <p:spPr>
          <a:xfrm>
            <a:off x="3029628" y="2555636"/>
            <a:ext cx="5735866" cy="739754"/>
          </a:xfrm>
          <a:prstGeom prst="rect">
            <a:avLst/>
          </a:prstGeom>
        </p:spPr>
        <p:txBody>
          <a:bodyPr wrap="none">
            <a:spAutoFit/>
          </a:bodyPr>
          <a:lstStyle/>
          <a:p>
            <a:pPr algn="just">
              <a:lnSpc>
                <a:spcPct val="150000"/>
              </a:lnSpc>
              <a:spcBef>
                <a:spcPts val="1800"/>
              </a:spcBef>
              <a:spcAft>
                <a:spcPts val="600"/>
              </a:spcAft>
              <a:buSzPts val="1200"/>
            </a:pPr>
            <a:r>
              <a:rPr lang="en-US" altLang="hu-HU" sz="3200" b="1" dirty="0">
                <a:solidFill>
                  <a:srgbClr val="004176"/>
                </a:solidFill>
                <a:cs typeface="Times New Roman" panose="02020603050405020304" pitchFamily="18" charset="0"/>
              </a:rPr>
              <a:t>Thank you for your attention</a:t>
            </a:r>
          </a:p>
        </p:txBody>
      </p:sp>
    </p:spTree>
    <p:extLst>
      <p:ext uri="{BB962C8B-B14F-4D97-AF65-F5344CB8AC3E}">
        <p14:creationId xmlns:p14="http://schemas.microsoft.com/office/powerpoint/2010/main" val="136582179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008E19F2-017E-3F44-884A-C77FA6EDEB10}"/>
              </a:ext>
            </a:extLst>
          </p:cNvPr>
          <p:cNvSpPr txBox="1">
            <a:spLocks noChangeArrowheads="1"/>
          </p:cNvSpPr>
          <p:nvPr/>
        </p:nvSpPr>
        <p:spPr>
          <a:xfrm>
            <a:off x="1620837" y="171008"/>
            <a:ext cx="8950325" cy="597898"/>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600" b="1" dirty="0">
                <a:solidFill>
                  <a:srgbClr val="0000FF"/>
                </a:solidFill>
                <a:latin typeface="Arial" panose="020B0604020202020204" pitchFamily="34" charset="0"/>
                <a:ea typeface="+mn-ea"/>
                <a:cs typeface="Arial" panose="020B0604020202020204" pitchFamily="34" charset="0"/>
              </a:rPr>
              <a:t>Agenda of the 59th PAC meeting</a:t>
            </a:r>
          </a:p>
        </p:txBody>
      </p:sp>
      <p:sp>
        <p:nvSpPr>
          <p:cNvPr id="14" name="Прямоугольник 13">
            <a:extLst>
              <a:ext uri="{FF2B5EF4-FFF2-40B4-BE49-F238E27FC236}">
                <a16:creationId xmlns:a16="http://schemas.microsoft.com/office/drawing/2014/main" xmlns="" id="{3FA34AB5-D24C-9F41-834D-BD6EF43B4FB1}"/>
              </a:ext>
            </a:extLst>
          </p:cNvPr>
          <p:cNvSpPr/>
          <p:nvPr/>
        </p:nvSpPr>
        <p:spPr>
          <a:xfrm>
            <a:off x="1949745" y="823794"/>
            <a:ext cx="2016614" cy="276999"/>
          </a:xfrm>
          <a:prstGeom prst="rect">
            <a:avLst/>
          </a:prstGeom>
        </p:spPr>
        <p:txBody>
          <a:bodyPr wrap="square">
            <a:spAutoFit/>
          </a:bodyPr>
          <a:lstStyle/>
          <a:p>
            <a:pPr algn="ctr">
              <a:spcAft>
                <a:spcPts val="0"/>
              </a:spcAft>
            </a:pPr>
            <a:r>
              <a:rPr lang="en-US" sz="1200" b="1" i="1" dirty="0" smtClean="0">
                <a:ea typeface="Times New Roman" panose="02020603050405020304" pitchFamily="18" charset="0"/>
                <a:cs typeface="Times New Roman" panose="02020603050405020304" pitchFamily="18" charset="0"/>
              </a:rPr>
              <a:t>25 June 2024</a:t>
            </a:r>
            <a:endParaRPr lang="en-US" sz="1200" dirty="0">
              <a:latin typeface="Times New Roman" panose="02020603050405020304" pitchFamily="18" charset="0"/>
              <a:ea typeface="Times New Roman" panose="02020603050405020304" pitchFamily="18" charset="0"/>
            </a:endParaRPr>
          </a:p>
        </p:txBody>
      </p:sp>
      <p:cxnSp>
        <p:nvCxnSpPr>
          <p:cNvPr id="15" name="Прямая соединительная линия 14">
            <a:extLst>
              <a:ext uri="{FF2B5EF4-FFF2-40B4-BE49-F238E27FC236}">
                <a16:creationId xmlns:a16="http://schemas.microsoft.com/office/drawing/2014/main" xmlns="" id="{70279B63-6139-B345-A38A-264D4030CE5F}"/>
              </a:ext>
            </a:extLst>
          </p:cNvPr>
          <p:cNvCxnSpPr>
            <a:cxnSpLocks/>
          </p:cNvCxnSpPr>
          <p:nvPr/>
        </p:nvCxnSpPr>
        <p:spPr>
          <a:xfrm>
            <a:off x="6128448" y="926360"/>
            <a:ext cx="0" cy="566444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xmlns="" id="{0C296660-4339-E241-8FBD-E2E08E9BF776}"/>
              </a:ext>
            </a:extLst>
          </p:cNvPr>
          <p:cNvPicPr>
            <a:picLocks noChangeAspect="1"/>
          </p:cNvPicPr>
          <p:nvPr/>
        </p:nvPicPr>
        <p:blipFill>
          <a:blip r:embed="rId2"/>
          <a:stretch>
            <a:fillRect/>
          </a:stretch>
        </p:blipFill>
        <p:spPr>
          <a:xfrm>
            <a:off x="228731" y="1184110"/>
            <a:ext cx="5732678" cy="5720834"/>
          </a:xfrm>
          <a:prstGeom prst="rect">
            <a:avLst/>
          </a:prstGeom>
        </p:spPr>
      </p:pic>
      <p:pic>
        <p:nvPicPr>
          <p:cNvPr id="4" name="Рисунок 3">
            <a:extLst>
              <a:ext uri="{FF2B5EF4-FFF2-40B4-BE49-F238E27FC236}">
                <a16:creationId xmlns:a16="http://schemas.microsoft.com/office/drawing/2014/main" xmlns="" id="{10CCCEB1-9422-C74C-81A3-8154ACB5C69A}"/>
              </a:ext>
            </a:extLst>
          </p:cNvPr>
          <p:cNvPicPr>
            <a:picLocks noChangeAspect="1"/>
          </p:cNvPicPr>
          <p:nvPr/>
        </p:nvPicPr>
        <p:blipFill>
          <a:blip r:embed="rId3"/>
          <a:stretch>
            <a:fillRect/>
          </a:stretch>
        </p:blipFill>
        <p:spPr>
          <a:xfrm>
            <a:off x="6351658" y="1184111"/>
            <a:ext cx="5732678" cy="1634524"/>
          </a:xfrm>
          <a:prstGeom prst="rect">
            <a:avLst/>
          </a:prstGeom>
        </p:spPr>
      </p:pic>
      <p:pic>
        <p:nvPicPr>
          <p:cNvPr id="5" name="Рисунок 4">
            <a:extLst>
              <a:ext uri="{FF2B5EF4-FFF2-40B4-BE49-F238E27FC236}">
                <a16:creationId xmlns:a16="http://schemas.microsoft.com/office/drawing/2014/main" xmlns="" id="{479E10DD-980E-B94E-B886-171FB46074E7}"/>
              </a:ext>
            </a:extLst>
          </p:cNvPr>
          <p:cNvPicPr>
            <a:picLocks noChangeAspect="1"/>
          </p:cNvPicPr>
          <p:nvPr/>
        </p:nvPicPr>
        <p:blipFill>
          <a:blip r:embed="rId4"/>
          <a:stretch>
            <a:fillRect/>
          </a:stretch>
        </p:blipFill>
        <p:spPr>
          <a:xfrm>
            <a:off x="6351658" y="3675247"/>
            <a:ext cx="5732678" cy="2451786"/>
          </a:xfrm>
          <a:prstGeom prst="rect">
            <a:avLst/>
          </a:prstGeom>
        </p:spPr>
      </p:pic>
      <p:sp>
        <p:nvSpPr>
          <p:cNvPr id="13" name="Прямоугольник 12">
            <a:extLst>
              <a:ext uri="{FF2B5EF4-FFF2-40B4-BE49-F238E27FC236}">
                <a16:creationId xmlns:a16="http://schemas.microsoft.com/office/drawing/2014/main" xmlns="" id="{AD6AEDD9-E254-D148-8BCB-7B0DE1C2592C}"/>
              </a:ext>
            </a:extLst>
          </p:cNvPr>
          <p:cNvSpPr/>
          <p:nvPr/>
        </p:nvSpPr>
        <p:spPr>
          <a:xfrm>
            <a:off x="7671671" y="3152001"/>
            <a:ext cx="2016614" cy="276999"/>
          </a:xfrm>
          <a:prstGeom prst="rect">
            <a:avLst/>
          </a:prstGeom>
        </p:spPr>
        <p:txBody>
          <a:bodyPr wrap="square">
            <a:spAutoFit/>
          </a:bodyPr>
          <a:lstStyle/>
          <a:p>
            <a:pPr algn="ctr">
              <a:spcAft>
                <a:spcPts val="0"/>
              </a:spcAft>
            </a:pPr>
            <a:r>
              <a:rPr lang="en-US" sz="1200" b="1" i="1" dirty="0" smtClean="0">
                <a:ea typeface="Times New Roman" panose="02020603050405020304" pitchFamily="18" charset="0"/>
                <a:cs typeface="Times New Roman" panose="02020603050405020304" pitchFamily="18" charset="0"/>
              </a:rPr>
              <a:t>26 June 2024</a:t>
            </a:r>
            <a:endParaRPr lang="en-US" sz="1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9790429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2ADDA0E3-6922-564E-B8A5-D48AAF4A7EDF}"/>
              </a:ext>
            </a:extLst>
          </p:cNvPr>
          <p:cNvSpPr txBox="1"/>
          <p:nvPr/>
        </p:nvSpPr>
        <p:spPr>
          <a:xfrm>
            <a:off x="0" y="323794"/>
            <a:ext cx="12192000" cy="461665"/>
          </a:xfrm>
          <a:prstGeom prst="rect">
            <a:avLst/>
          </a:prstGeom>
          <a:noFill/>
        </p:spPr>
        <p:txBody>
          <a:bodyPr wrap="square">
            <a:spAutoFit/>
          </a:bodyPr>
          <a:lstStyle/>
          <a:p>
            <a:pPr algn="ctr"/>
            <a:r>
              <a:rPr lang="en-US" sz="2400" b="1" dirty="0" smtClean="0">
                <a:solidFill>
                  <a:srgbClr val="004176"/>
                </a:solidFill>
              </a:rPr>
              <a:t>Current status of work on the new neutron source  </a:t>
            </a:r>
            <a:endParaRPr lang="en-US" sz="2400" b="1" dirty="0">
              <a:solidFill>
                <a:srgbClr val="004176"/>
              </a:solidFill>
            </a:endParaRPr>
          </a:p>
        </p:txBody>
      </p:sp>
      <p:sp>
        <p:nvSpPr>
          <p:cNvPr id="14" name="TextBox 13">
            <a:extLst>
              <a:ext uri="{FF2B5EF4-FFF2-40B4-BE49-F238E27FC236}">
                <a16:creationId xmlns:a16="http://schemas.microsoft.com/office/drawing/2014/main" xmlns="" id="{DFB53EE5-4441-034B-96C4-D14E5CEEAEDE}"/>
              </a:ext>
            </a:extLst>
          </p:cNvPr>
          <p:cNvSpPr txBox="1"/>
          <p:nvPr/>
        </p:nvSpPr>
        <p:spPr>
          <a:xfrm>
            <a:off x="519233" y="1246909"/>
            <a:ext cx="7734117" cy="4270464"/>
          </a:xfrm>
          <a:prstGeom prst="rect">
            <a:avLst/>
          </a:prstGeom>
          <a:noFill/>
        </p:spPr>
        <p:txBody>
          <a:bodyPr wrap="square">
            <a:spAutoFit/>
          </a:bodyPr>
          <a:lstStyle/>
          <a:p>
            <a:pPr algn="just">
              <a:lnSpc>
                <a:spcPct val="120000"/>
              </a:lnSpc>
            </a:pPr>
            <a:r>
              <a:rPr lang="en-US" sz="1900" dirty="0" smtClean="0">
                <a:solidFill>
                  <a:srgbClr val="224568"/>
                </a:solidFill>
              </a:rPr>
              <a:t>The PAC took note of the information on the development of the new neutron source, presented by </a:t>
            </a:r>
            <a:r>
              <a:rPr lang="en-US" sz="1900" b="1" dirty="0" err="1" smtClean="0">
                <a:solidFill>
                  <a:srgbClr val="224568"/>
                </a:solidFill>
              </a:rPr>
              <a:t>Egor</a:t>
            </a:r>
            <a:r>
              <a:rPr lang="en-US" sz="1900" b="1" dirty="0" smtClean="0">
                <a:solidFill>
                  <a:srgbClr val="224568"/>
                </a:solidFill>
              </a:rPr>
              <a:t> </a:t>
            </a:r>
            <a:r>
              <a:rPr lang="en-US" sz="1900" b="1" dirty="0" err="1" smtClean="0">
                <a:solidFill>
                  <a:srgbClr val="224568"/>
                </a:solidFill>
              </a:rPr>
              <a:t>Lychagin</a:t>
            </a:r>
            <a:r>
              <a:rPr lang="en-US" sz="1900" dirty="0" smtClean="0">
                <a:solidFill>
                  <a:srgbClr val="224568"/>
                </a:solidFill>
              </a:rPr>
              <a:t>. The PAC endorsed the main directions of activities, including work to outline the suite of necessary instruments of the facility, develop models of reactor dynamics, and study the heating of the modulator elements and the reactor vessel.</a:t>
            </a:r>
          </a:p>
          <a:p>
            <a:pPr algn="just">
              <a:lnSpc>
                <a:spcPct val="120000"/>
              </a:lnSpc>
            </a:pPr>
            <a:endParaRPr lang="en-US" sz="1900" dirty="0" smtClean="0">
              <a:solidFill>
                <a:srgbClr val="224568"/>
              </a:solidFill>
            </a:endParaRPr>
          </a:p>
          <a:p>
            <a:pPr algn="just">
              <a:lnSpc>
                <a:spcPct val="120000"/>
              </a:lnSpc>
            </a:pPr>
            <a:r>
              <a:rPr lang="en-US" sz="1900" dirty="0" smtClean="0">
                <a:solidFill>
                  <a:srgbClr val="224568"/>
                </a:solidFill>
              </a:rPr>
              <a:t>In further work on the project of the new reactor facility, the most pressing tasks for the near future are research into the mechanisms of power feedback formation and the development of mathematical models describing the processes leading to fluctuations in pulse energy on the basis of the IBR-2 operation experience.</a:t>
            </a:r>
            <a:endParaRPr lang="en-US" sz="1900" dirty="0">
              <a:solidFill>
                <a:srgbClr val="224568"/>
              </a:solidFill>
            </a:endParaRPr>
          </a:p>
        </p:txBody>
      </p:sp>
      <p:pic>
        <p:nvPicPr>
          <p:cNvPr id="6" name="Рисунок 5">
            <a:extLst>
              <a:ext uri="{FF2B5EF4-FFF2-40B4-BE49-F238E27FC236}">
                <a16:creationId xmlns:a16="http://schemas.microsoft.com/office/drawing/2014/main" xmlns="" id="{551F9A9D-C37E-5F42-B402-A5995E70C082}"/>
              </a:ext>
            </a:extLst>
          </p:cNvPr>
          <p:cNvPicPr>
            <a:picLocks noChangeAspect="1"/>
          </p:cNvPicPr>
          <p:nvPr/>
        </p:nvPicPr>
        <p:blipFill>
          <a:blip r:embed="rId3"/>
          <a:stretch>
            <a:fillRect/>
          </a:stretch>
        </p:blipFill>
        <p:spPr>
          <a:xfrm>
            <a:off x="8718979" y="1246909"/>
            <a:ext cx="2862909" cy="5131442"/>
          </a:xfrm>
          <a:prstGeom prst="rect">
            <a:avLst/>
          </a:prstGeom>
        </p:spPr>
      </p:pic>
    </p:spTree>
    <p:extLst>
      <p:ext uri="{BB962C8B-B14F-4D97-AF65-F5344CB8AC3E}">
        <p14:creationId xmlns:p14="http://schemas.microsoft.com/office/powerpoint/2010/main" val="201750019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377D5C3B-7172-2341-9A4E-503E814D3C9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0130" y="2030582"/>
            <a:ext cx="2148953" cy="1287384"/>
          </a:xfrm>
          <a:prstGeom prst="rect">
            <a:avLst/>
          </a:prstGeom>
        </p:spPr>
      </p:pic>
      <p:sp>
        <p:nvSpPr>
          <p:cNvPr id="7" name="TextBox 6">
            <a:extLst>
              <a:ext uri="{FF2B5EF4-FFF2-40B4-BE49-F238E27FC236}">
                <a16:creationId xmlns:a16="http://schemas.microsoft.com/office/drawing/2014/main" xmlns="" id="{9798DC8F-5F68-1C49-8B37-F904F44C571C}"/>
              </a:ext>
            </a:extLst>
          </p:cNvPr>
          <p:cNvSpPr txBox="1"/>
          <p:nvPr/>
        </p:nvSpPr>
        <p:spPr>
          <a:xfrm>
            <a:off x="235130" y="1325880"/>
            <a:ext cx="1785779" cy="461665"/>
          </a:xfrm>
          <a:prstGeom prst="rect">
            <a:avLst/>
          </a:prstGeom>
          <a:noFill/>
        </p:spPr>
        <p:txBody>
          <a:bodyPr wrap="square" rtlCol="0">
            <a:spAutoFit/>
          </a:bodyPr>
          <a:lstStyle/>
          <a:p>
            <a:r>
              <a:rPr lang="en-US" sz="2400" b="1" dirty="0" smtClean="0"/>
              <a:t>2023-2024</a:t>
            </a:r>
            <a:endParaRPr lang="en-US" sz="2400" b="1" dirty="0"/>
          </a:p>
        </p:txBody>
      </p:sp>
      <p:sp>
        <p:nvSpPr>
          <p:cNvPr id="9" name="TextBox 8">
            <a:extLst>
              <a:ext uri="{FF2B5EF4-FFF2-40B4-BE49-F238E27FC236}">
                <a16:creationId xmlns:a16="http://schemas.microsoft.com/office/drawing/2014/main" xmlns="" id="{8E80308E-8F8F-3A43-BB20-43FAE8E4AAED}"/>
              </a:ext>
            </a:extLst>
          </p:cNvPr>
          <p:cNvSpPr txBox="1"/>
          <p:nvPr/>
        </p:nvSpPr>
        <p:spPr>
          <a:xfrm>
            <a:off x="2107481" y="818048"/>
            <a:ext cx="9766119" cy="1323439"/>
          </a:xfrm>
          <a:prstGeom prst="rect">
            <a:avLst/>
          </a:prstGeom>
          <a:noFill/>
        </p:spPr>
        <p:txBody>
          <a:bodyPr wrap="square">
            <a:spAutoFit/>
          </a:bodyPr>
          <a:lstStyle/>
          <a:p>
            <a:r>
              <a:rPr lang="en-US" sz="1600" dirty="0" smtClean="0"/>
              <a:t>Thermal-hydraulic calculations of the reactivity modulator, core, housing and safety housing were performed by NIKIET in 2023-2024. The calculations were performed for two variants of the reactor body design for the single fuel rod load of the core:</a:t>
            </a:r>
          </a:p>
          <a:p>
            <a:r>
              <a:rPr lang="en-US" sz="1600" dirty="0" smtClean="0"/>
              <a:t>- with reactivity modulator without a jacket;</a:t>
            </a:r>
          </a:p>
          <a:p>
            <a:r>
              <a:rPr lang="en-US" sz="1600" dirty="0" smtClean="0"/>
              <a:t>- with reactivity modulator in a cooling jacket.</a:t>
            </a:r>
            <a:endParaRPr lang="en-US" sz="1600" dirty="0"/>
          </a:p>
        </p:txBody>
      </p:sp>
      <p:grpSp>
        <p:nvGrpSpPr>
          <p:cNvPr id="10" name="Группа 9">
            <a:extLst>
              <a:ext uri="{FF2B5EF4-FFF2-40B4-BE49-F238E27FC236}">
                <a16:creationId xmlns:a16="http://schemas.microsoft.com/office/drawing/2014/main" xmlns="" id="{78D516C4-1AD3-D64F-9708-5AB3CA9A0956}"/>
              </a:ext>
            </a:extLst>
          </p:cNvPr>
          <p:cNvGrpSpPr/>
          <p:nvPr/>
        </p:nvGrpSpPr>
        <p:grpSpPr>
          <a:xfrm>
            <a:off x="45718" y="3317966"/>
            <a:ext cx="2608071" cy="1932123"/>
            <a:chOff x="-49282" y="3317966"/>
            <a:chExt cx="2608071" cy="1932123"/>
          </a:xfrm>
        </p:grpSpPr>
        <p:pic>
          <p:nvPicPr>
            <p:cNvPr id="11" name="Рисунок 10">
              <a:extLst>
                <a:ext uri="{FF2B5EF4-FFF2-40B4-BE49-F238E27FC236}">
                  <a16:creationId xmlns:a16="http://schemas.microsoft.com/office/drawing/2014/main" xmlns="" id="{FF320522-4309-564C-90AB-38DDF9F457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422" y="3317966"/>
              <a:ext cx="2498367" cy="1784917"/>
            </a:xfrm>
            <a:prstGeom prst="rect">
              <a:avLst/>
            </a:prstGeom>
          </p:spPr>
        </p:pic>
        <p:sp>
          <p:nvSpPr>
            <p:cNvPr id="12" name="TextBox 11">
              <a:extLst>
                <a:ext uri="{FF2B5EF4-FFF2-40B4-BE49-F238E27FC236}">
                  <a16:creationId xmlns:a16="http://schemas.microsoft.com/office/drawing/2014/main" xmlns="" id="{B76D81B5-4018-A941-8DEB-0D9F40401687}"/>
                </a:ext>
              </a:extLst>
            </p:cNvPr>
            <p:cNvSpPr txBox="1"/>
            <p:nvPr/>
          </p:nvSpPr>
          <p:spPr>
            <a:xfrm>
              <a:off x="-49282" y="4942312"/>
              <a:ext cx="1187505" cy="307777"/>
            </a:xfrm>
            <a:prstGeom prst="rect">
              <a:avLst/>
            </a:prstGeom>
            <a:noFill/>
          </p:spPr>
          <p:txBody>
            <a:bodyPr wrap="none" rtlCol="0">
              <a:spAutoFit/>
            </a:bodyPr>
            <a:lstStyle/>
            <a:p>
              <a:r>
                <a:rPr lang="en-US" sz="1400" dirty="0" smtClean="0"/>
                <a:t>Temperature</a:t>
              </a:r>
              <a:endParaRPr lang="en-US" sz="1400" dirty="0"/>
            </a:p>
          </p:txBody>
        </p:sp>
      </p:grpSp>
      <p:grpSp>
        <p:nvGrpSpPr>
          <p:cNvPr id="13" name="Группа 12">
            <a:extLst>
              <a:ext uri="{FF2B5EF4-FFF2-40B4-BE49-F238E27FC236}">
                <a16:creationId xmlns:a16="http://schemas.microsoft.com/office/drawing/2014/main" xmlns="" id="{DF21A476-4450-594A-A2A7-004C903CDD02}"/>
              </a:ext>
            </a:extLst>
          </p:cNvPr>
          <p:cNvGrpSpPr/>
          <p:nvPr/>
        </p:nvGrpSpPr>
        <p:grpSpPr>
          <a:xfrm>
            <a:off x="3100342" y="2230415"/>
            <a:ext cx="3044803" cy="1774970"/>
            <a:chOff x="4000604" y="2216098"/>
            <a:chExt cx="3044803" cy="1774970"/>
          </a:xfrm>
        </p:grpSpPr>
        <p:pic>
          <p:nvPicPr>
            <p:cNvPr id="15" name="Рисунок 14">
              <a:extLst>
                <a:ext uri="{FF2B5EF4-FFF2-40B4-BE49-F238E27FC236}">
                  <a16:creationId xmlns:a16="http://schemas.microsoft.com/office/drawing/2014/main" xmlns="" id="{35C4F03D-3F75-FB4B-9CDC-33304A9A2F4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00604" y="2216098"/>
              <a:ext cx="2885829" cy="1644083"/>
            </a:xfrm>
            <a:prstGeom prst="rect">
              <a:avLst/>
            </a:prstGeom>
          </p:spPr>
        </p:pic>
        <p:sp>
          <p:nvSpPr>
            <p:cNvPr id="16" name="TextBox 15">
              <a:extLst>
                <a:ext uri="{FF2B5EF4-FFF2-40B4-BE49-F238E27FC236}">
                  <a16:creationId xmlns:a16="http://schemas.microsoft.com/office/drawing/2014/main" xmlns="" id="{527CED6C-26D7-4949-8129-2EE26E973B94}"/>
                </a:ext>
              </a:extLst>
            </p:cNvPr>
            <p:cNvSpPr txBox="1"/>
            <p:nvPr/>
          </p:nvSpPr>
          <p:spPr>
            <a:xfrm>
              <a:off x="5857902" y="3683291"/>
              <a:ext cx="1187505" cy="307777"/>
            </a:xfrm>
            <a:prstGeom prst="rect">
              <a:avLst/>
            </a:prstGeom>
            <a:noFill/>
          </p:spPr>
          <p:txBody>
            <a:bodyPr wrap="none" rtlCol="0">
              <a:spAutoFit/>
            </a:bodyPr>
            <a:lstStyle/>
            <a:p>
              <a:r>
                <a:rPr lang="en-US" sz="1400" dirty="0" smtClean="0"/>
                <a:t>Temperature</a:t>
              </a:r>
              <a:endParaRPr lang="en-US" sz="1400" dirty="0"/>
            </a:p>
          </p:txBody>
        </p:sp>
      </p:grpSp>
      <p:grpSp>
        <p:nvGrpSpPr>
          <p:cNvPr id="17" name="Группа 16">
            <a:extLst>
              <a:ext uri="{FF2B5EF4-FFF2-40B4-BE49-F238E27FC236}">
                <a16:creationId xmlns:a16="http://schemas.microsoft.com/office/drawing/2014/main" xmlns="" id="{50958795-D4D3-E343-AC56-498613B76CD2}"/>
              </a:ext>
            </a:extLst>
          </p:cNvPr>
          <p:cNvGrpSpPr/>
          <p:nvPr/>
        </p:nvGrpSpPr>
        <p:grpSpPr>
          <a:xfrm>
            <a:off x="155422" y="5114174"/>
            <a:ext cx="3191629" cy="1519130"/>
            <a:chOff x="60422" y="5114174"/>
            <a:chExt cx="3191629" cy="1519130"/>
          </a:xfrm>
        </p:grpSpPr>
        <p:pic>
          <p:nvPicPr>
            <p:cNvPr id="18" name="Рисунок 17">
              <a:extLst>
                <a:ext uri="{FF2B5EF4-FFF2-40B4-BE49-F238E27FC236}">
                  <a16:creationId xmlns:a16="http://schemas.microsoft.com/office/drawing/2014/main" xmlns="" id="{85C42576-BC90-6047-8FC4-B5102432F10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422" y="5190714"/>
              <a:ext cx="3063240" cy="1442590"/>
            </a:xfrm>
            <a:prstGeom prst="rect">
              <a:avLst/>
            </a:prstGeom>
          </p:spPr>
        </p:pic>
        <p:sp>
          <p:nvSpPr>
            <p:cNvPr id="19" name="TextBox 18">
              <a:extLst>
                <a:ext uri="{FF2B5EF4-FFF2-40B4-BE49-F238E27FC236}">
                  <a16:creationId xmlns:a16="http://schemas.microsoft.com/office/drawing/2014/main" xmlns="" id="{57EC7D21-D0A6-094D-B07A-E60AF9A1C4FF}"/>
                </a:ext>
              </a:extLst>
            </p:cNvPr>
            <p:cNvSpPr txBox="1"/>
            <p:nvPr/>
          </p:nvSpPr>
          <p:spPr>
            <a:xfrm>
              <a:off x="2002991" y="5114174"/>
              <a:ext cx="1249060" cy="307777"/>
            </a:xfrm>
            <a:prstGeom prst="rect">
              <a:avLst/>
            </a:prstGeom>
            <a:noFill/>
          </p:spPr>
          <p:txBody>
            <a:bodyPr wrap="none" rtlCol="0">
              <a:spAutoFit/>
            </a:bodyPr>
            <a:lstStyle/>
            <a:p>
              <a:r>
                <a:rPr lang="en-US" sz="1400" dirty="0" smtClean="0"/>
                <a:t>Deformations</a:t>
              </a:r>
              <a:endParaRPr lang="en-US" sz="1400" dirty="0"/>
            </a:p>
          </p:txBody>
        </p:sp>
      </p:grpSp>
      <p:grpSp>
        <p:nvGrpSpPr>
          <p:cNvPr id="20" name="Группа 19">
            <a:extLst>
              <a:ext uri="{FF2B5EF4-FFF2-40B4-BE49-F238E27FC236}">
                <a16:creationId xmlns:a16="http://schemas.microsoft.com/office/drawing/2014/main" xmlns="" id="{13A430B9-8092-614F-989C-C57AD98E9263}"/>
              </a:ext>
            </a:extLst>
          </p:cNvPr>
          <p:cNvGrpSpPr/>
          <p:nvPr/>
        </p:nvGrpSpPr>
        <p:grpSpPr>
          <a:xfrm>
            <a:off x="3276008" y="3978974"/>
            <a:ext cx="2682300" cy="2435269"/>
            <a:chOff x="4002401" y="3965093"/>
            <a:chExt cx="2682300" cy="2435269"/>
          </a:xfrm>
        </p:grpSpPr>
        <p:pic>
          <p:nvPicPr>
            <p:cNvPr id="21" name="Рисунок 20">
              <a:extLst>
                <a:ext uri="{FF2B5EF4-FFF2-40B4-BE49-F238E27FC236}">
                  <a16:creationId xmlns:a16="http://schemas.microsoft.com/office/drawing/2014/main" xmlns="" id="{F6FDFA8E-1B9D-E444-BA74-D94D54FAA54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02401" y="3965093"/>
              <a:ext cx="2614333" cy="2435269"/>
            </a:xfrm>
            <a:prstGeom prst="rect">
              <a:avLst/>
            </a:prstGeom>
          </p:spPr>
        </p:pic>
        <p:sp>
          <p:nvSpPr>
            <p:cNvPr id="22" name="TextBox 21">
              <a:extLst>
                <a:ext uri="{FF2B5EF4-FFF2-40B4-BE49-F238E27FC236}">
                  <a16:creationId xmlns:a16="http://schemas.microsoft.com/office/drawing/2014/main" xmlns="" id="{61B74E26-2E14-6C40-A7EA-BDE591ED676B}"/>
                </a:ext>
              </a:extLst>
            </p:cNvPr>
            <p:cNvSpPr txBox="1"/>
            <p:nvPr/>
          </p:nvSpPr>
          <p:spPr>
            <a:xfrm>
              <a:off x="5435641" y="4128820"/>
              <a:ext cx="1249060" cy="307777"/>
            </a:xfrm>
            <a:prstGeom prst="rect">
              <a:avLst/>
            </a:prstGeom>
            <a:noFill/>
          </p:spPr>
          <p:txBody>
            <a:bodyPr wrap="none" rtlCol="0">
              <a:spAutoFit/>
            </a:bodyPr>
            <a:lstStyle/>
            <a:p>
              <a:r>
                <a:rPr lang="en-US" sz="1400" dirty="0" smtClean="0"/>
                <a:t>Deformations</a:t>
              </a:r>
              <a:endParaRPr lang="en-US" sz="1400" dirty="0"/>
            </a:p>
          </p:txBody>
        </p:sp>
      </p:grpSp>
      <p:grpSp>
        <p:nvGrpSpPr>
          <p:cNvPr id="23" name="Группа 22">
            <a:extLst>
              <a:ext uri="{FF2B5EF4-FFF2-40B4-BE49-F238E27FC236}">
                <a16:creationId xmlns:a16="http://schemas.microsoft.com/office/drawing/2014/main" xmlns="" id="{532644C7-5EC2-AE4F-B414-CAA743C5EAC0}"/>
              </a:ext>
            </a:extLst>
          </p:cNvPr>
          <p:cNvGrpSpPr/>
          <p:nvPr/>
        </p:nvGrpSpPr>
        <p:grpSpPr>
          <a:xfrm>
            <a:off x="8536826" y="1560114"/>
            <a:ext cx="3423347" cy="2248093"/>
            <a:chOff x="7984001" y="1876693"/>
            <a:chExt cx="2783762" cy="1828081"/>
          </a:xfrm>
        </p:grpSpPr>
        <p:pic>
          <p:nvPicPr>
            <p:cNvPr id="24" name="Рисунок 23">
              <a:extLst>
                <a:ext uri="{FF2B5EF4-FFF2-40B4-BE49-F238E27FC236}">
                  <a16:creationId xmlns:a16="http://schemas.microsoft.com/office/drawing/2014/main" xmlns="" id="{F641846C-FD1C-FA46-9F01-391EBCD0B61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84001" y="1919857"/>
              <a:ext cx="2783762" cy="1784917"/>
            </a:xfrm>
            <a:prstGeom prst="rect">
              <a:avLst/>
            </a:prstGeom>
          </p:spPr>
        </p:pic>
        <p:sp>
          <p:nvSpPr>
            <p:cNvPr id="25" name="TextBox 24">
              <a:extLst>
                <a:ext uri="{FF2B5EF4-FFF2-40B4-BE49-F238E27FC236}">
                  <a16:creationId xmlns:a16="http://schemas.microsoft.com/office/drawing/2014/main" xmlns="" id="{6818630E-1800-BC47-B570-5C0CB26B3831}"/>
                </a:ext>
              </a:extLst>
            </p:cNvPr>
            <p:cNvSpPr txBox="1"/>
            <p:nvPr/>
          </p:nvSpPr>
          <p:spPr>
            <a:xfrm>
              <a:off x="9651984" y="1876693"/>
              <a:ext cx="1015698" cy="250275"/>
            </a:xfrm>
            <a:prstGeom prst="rect">
              <a:avLst/>
            </a:prstGeom>
            <a:noFill/>
          </p:spPr>
          <p:txBody>
            <a:bodyPr wrap="none" rtlCol="0">
              <a:spAutoFit/>
            </a:bodyPr>
            <a:lstStyle/>
            <a:p>
              <a:r>
                <a:rPr lang="en-US" sz="1400" dirty="0" smtClean="0"/>
                <a:t>Deformations</a:t>
              </a:r>
              <a:endParaRPr lang="en-US" sz="1400" dirty="0"/>
            </a:p>
          </p:txBody>
        </p:sp>
      </p:grpSp>
      <p:sp>
        <p:nvSpPr>
          <p:cNvPr id="26" name="TextBox 25">
            <a:extLst>
              <a:ext uri="{FF2B5EF4-FFF2-40B4-BE49-F238E27FC236}">
                <a16:creationId xmlns:a16="http://schemas.microsoft.com/office/drawing/2014/main" xmlns="" id="{CC0EE36C-4093-3E43-8EC7-7E17D7319171}"/>
              </a:ext>
            </a:extLst>
          </p:cNvPr>
          <p:cNvSpPr txBox="1"/>
          <p:nvPr/>
        </p:nvSpPr>
        <p:spPr>
          <a:xfrm>
            <a:off x="6178979" y="3924150"/>
            <a:ext cx="5777891" cy="1569660"/>
          </a:xfrm>
          <a:prstGeom prst="rect">
            <a:avLst/>
          </a:prstGeom>
          <a:noFill/>
        </p:spPr>
        <p:txBody>
          <a:bodyPr wrap="square">
            <a:spAutoFit/>
          </a:bodyPr>
          <a:lstStyle/>
          <a:p>
            <a:pPr indent="176213" algn="just"/>
            <a:r>
              <a:rPr lang="en-US" sz="1600" dirty="0" smtClean="0"/>
              <a:t>“It was shown that in both cases, at a power of 15 MW, the permissible temperature of the modulator is not provided, and the resulting deformations of the jacket are unacceptable. </a:t>
            </a:r>
          </a:p>
          <a:p>
            <a:pPr indent="176213" algn="just"/>
            <a:r>
              <a:rPr lang="en-US" sz="1600" dirty="0" smtClean="0"/>
              <a:t>Possible technical solutions to these problems may lead to deterioration in the reactor characteristics below the specified limits.”</a:t>
            </a:r>
            <a:endParaRPr lang="en-US" sz="1600" dirty="0"/>
          </a:p>
        </p:txBody>
      </p:sp>
      <p:sp>
        <p:nvSpPr>
          <p:cNvPr id="27" name="TextBox 26">
            <a:extLst>
              <a:ext uri="{FF2B5EF4-FFF2-40B4-BE49-F238E27FC236}">
                <a16:creationId xmlns:a16="http://schemas.microsoft.com/office/drawing/2014/main" xmlns="" id="{27EE3CBB-7A65-0346-8C09-ABEC702B46CD}"/>
              </a:ext>
            </a:extLst>
          </p:cNvPr>
          <p:cNvSpPr txBox="1"/>
          <p:nvPr/>
        </p:nvSpPr>
        <p:spPr>
          <a:xfrm>
            <a:off x="6245939" y="5534156"/>
            <a:ext cx="5885639" cy="1200329"/>
          </a:xfrm>
          <a:prstGeom prst="rect">
            <a:avLst/>
          </a:prstGeom>
          <a:noFill/>
        </p:spPr>
        <p:txBody>
          <a:bodyPr wrap="square">
            <a:spAutoFit/>
          </a:bodyPr>
          <a:lstStyle/>
          <a:p>
            <a:r>
              <a:rPr lang="en-US" dirty="0" smtClean="0">
                <a:solidFill>
                  <a:srgbClr val="FF0000"/>
                </a:solidFill>
              </a:rPr>
              <a:t>FLNP physicists continue to check these conclusions.</a:t>
            </a:r>
          </a:p>
          <a:p>
            <a:r>
              <a:rPr lang="en-US" dirty="0" smtClean="0">
                <a:solidFill>
                  <a:srgbClr val="FF0000"/>
                </a:solidFill>
              </a:rPr>
              <a:t>Next step: determine the facility parameters at which permissible deviations are achieved. This is a labor-intensive and expensive task.</a:t>
            </a:r>
            <a:endParaRPr lang="en-US" dirty="0">
              <a:solidFill>
                <a:srgbClr val="FF0000"/>
              </a:solidFill>
            </a:endParaRPr>
          </a:p>
        </p:txBody>
      </p:sp>
      <p:sp>
        <p:nvSpPr>
          <p:cNvPr id="28" name="TextBox 27">
            <a:extLst>
              <a:ext uri="{FF2B5EF4-FFF2-40B4-BE49-F238E27FC236}">
                <a16:creationId xmlns:a16="http://schemas.microsoft.com/office/drawing/2014/main" xmlns="" id="{EC2B534A-9FC9-DD43-B987-496761BB198D}"/>
              </a:ext>
            </a:extLst>
          </p:cNvPr>
          <p:cNvSpPr txBox="1"/>
          <p:nvPr/>
        </p:nvSpPr>
        <p:spPr>
          <a:xfrm>
            <a:off x="0" y="323794"/>
            <a:ext cx="12192000" cy="461665"/>
          </a:xfrm>
          <a:prstGeom prst="rect">
            <a:avLst/>
          </a:prstGeom>
          <a:noFill/>
        </p:spPr>
        <p:txBody>
          <a:bodyPr wrap="square">
            <a:spAutoFit/>
          </a:bodyPr>
          <a:lstStyle/>
          <a:p>
            <a:pPr algn="ctr"/>
            <a:r>
              <a:rPr lang="en-US" sz="2400" b="1" dirty="0" smtClean="0">
                <a:solidFill>
                  <a:srgbClr val="004176"/>
                </a:solidFill>
              </a:rPr>
              <a:t>Current status of work on the new neutron source  </a:t>
            </a:r>
            <a:endParaRPr lang="en-US" sz="2400" b="1" dirty="0">
              <a:solidFill>
                <a:srgbClr val="004176"/>
              </a:solidFill>
            </a:endParaRPr>
          </a:p>
        </p:txBody>
      </p:sp>
    </p:spTree>
    <p:extLst>
      <p:ext uri="{BB962C8B-B14F-4D97-AF65-F5344CB8AC3E}">
        <p14:creationId xmlns:p14="http://schemas.microsoft.com/office/powerpoint/2010/main" val="259360266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xmlns="" id="{EC2B534A-9FC9-DD43-B987-496761BB198D}"/>
              </a:ext>
            </a:extLst>
          </p:cNvPr>
          <p:cNvSpPr txBox="1"/>
          <p:nvPr/>
        </p:nvSpPr>
        <p:spPr>
          <a:xfrm>
            <a:off x="0" y="323794"/>
            <a:ext cx="12192000" cy="461665"/>
          </a:xfrm>
          <a:prstGeom prst="rect">
            <a:avLst/>
          </a:prstGeom>
          <a:noFill/>
        </p:spPr>
        <p:txBody>
          <a:bodyPr wrap="square">
            <a:spAutoFit/>
          </a:bodyPr>
          <a:lstStyle/>
          <a:p>
            <a:pPr algn="ctr"/>
            <a:r>
              <a:rPr lang="en-US" sz="2400" b="1" dirty="0" smtClean="0">
                <a:solidFill>
                  <a:srgbClr val="004176"/>
                </a:solidFill>
              </a:rPr>
              <a:t>Current status of work on the new neutron source  </a:t>
            </a:r>
            <a:endParaRPr lang="en-US" sz="2400" b="1" dirty="0">
              <a:solidFill>
                <a:srgbClr val="004176"/>
              </a:solidFill>
            </a:endParaRPr>
          </a:p>
        </p:txBody>
      </p:sp>
      <p:sp>
        <p:nvSpPr>
          <p:cNvPr id="48" name="Прямоугольник 47">
            <a:extLst>
              <a:ext uri="{FF2B5EF4-FFF2-40B4-BE49-F238E27FC236}">
                <a16:creationId xmlns:a16="http://schemas.microsoft.com/office/drawing/2014/main" xmlns="" id="{671572BF-1275-3445-926D-17B69007CA97}"/>
              </a:ext>
            </a:extLst>
          </p:cNvPr>
          <p:cNvSpPr/>
          <p:nvPr/>
        </p:nvSpPr>
        <p:spPr>
          <a:xfrm>
            <a:off x="3972054" y="1177805"/>
            <a:ext cx="5785263" cy="1277786"/>
          </a:xfrm>
          <a:prstGeom prst="rect">
            <a:avLst/>
          </a:prstGeom>
        </p:spPr>
        <p:txBody>
          <a:bodyPr wrap="square">
            <a:spAutoFit/>
          </a:bodyPr>
          <a:lstStyle/>
          <a:p>
            <a:pPr marL="342900" indent="-342900" algn="just">
              <a:lnSpc>
                <a:spcPct val="107000"/>
              </a:lnSpc>
              <a:buFontTx/>
              <a:buChar char="-"/>
            </a:pPr>
            <a:r>
              <a:rPr lang="en-US" dirty="0">
                <a:solidFill>
                  <a:prstClr val="black"/>
                </a:solidFill>
                <a:latin typeface="Calibri" panose="020F0502020204030204" pitchFamily="34" charset="0"/>
                <a:ea typeface="MS Mincho" panose="02020609040205080304" pitchFamily="49" charset="-128"/>
                <a:cs typeface="Calibri" panose="020F0502020204030204" pitchFamily="34" charset="0"/>
              </a:rPr>
              <a:t>fuel as in IBR-2; </a:t>
            </a:r>
          </a:p>
          <a:p>
            <a:pPr marL="342900" indent="-342900" algn="just">
              <a:lnSpc>
                <a:spcPct val="107000"/>
              </a:lnSpc>
              <a:buFontTx/>
              <a:buChar char="-"/>
            </a:pPr>
            <a:r>
              <a:rPr lang="en-US" dirty="0">
                <a:solidFill>
                  <a:prstClr val="black"/>
                </a:solidFill>
                <a:latin typeface="Calibri" panose="020F0502020204030204" pitchFamily="34" charset="0"/>
                <a:ea typeface="MS Mincho" panose="02020609040205080304" pitchFamily="49" charset="-128"/>
                <a:cs typeface="Calibri" panose="020F0502020204030204" pitchFamily="34" charset="0"/>
              </a:rPr>
              <a:t>existing PO-3 modulator of reactivity for IBR-2</a:t>
            </a:r>
          </a:p>
          <a:p>
            <a:pPr marL="342900" indent="-342900" algn="just">
              <a:lnSpc>
                <a:spcPct val="107000"/>
              </a:lnSpc>
              <a:buFontTx/>
              <a:buChar char="-"/>
            </a:pPr>
            <a:r>
              <a:rPr lang="en-US" dirty="0">
                <a:solidFill>
                  <a:prstClr val="black"/>
                </a:solidFill>
                <a:latin typeface="Calibri" panose="020F0502020204030204" pitchFamily="34" charset="0"/>
                <a:ea typeface="MS Mincho" panose="02020609040205080304" pitchFamily="49" charset="-128"/>
                <a:cs typeface="Calibri" panose="020F0502020204030204" pitchFamily="34" charset="0"/>
              </a:rPr>
              <a:t>vessel is practically the same as the MBIR vessel; </a:t>
            </a:r>
          </a:p>
          <a:p>
            <a:pPr marL="342900" indent="-342900" algn="just">
              <a:lnSpc>
                <a:spcPct val="107000"/>
              </a:lnSpc>
              <a:buFontTx/>
              <a:buChar char="-"/>
            </a:pPr>
            <a:r>
              <a:rPr lang="en-US" dirty="0">
                <a:solidFill>
                  <a:prstClr val="black"/>
                </a:solidFill>
                <a:latin typeface="Calibri" panose="020F0502020204030204" pitchFamily="34" charset="0"/>
                <a:ea typeface="MS Mincho" panose="02020609040205080304" pitchFamily="49" charset="-128"/>
                <a:cs typeface="Calibri" panose="020F0502020204030204" pitchFamily="34" charset="0"/>
              </a:rPr>
              <a:t>new core design.</a:t>
            </a:r>
          </a:p>
        </p:txBody>
      </p:sp>
      <p:pic>
        <p:nvPicPr>
          <p:cNvPr id="49" name="Рисунок 22">
            <a:extLst>
              <a:ext uri="{FF2B5EF4-FFF2-40B4-BE49-F238E27FC236}">
                <a16:creationId xmlns:a16="http://schemas.microsoft.com/office/drawing/2014/main" xmlns="" id="{125135C0-A9E0-D24F-B7C2-9D4CC8E5FBC2}"/>
              </a:ext>
            </a:extLst>
          </p:cNvPr>
          <p:cNvPicPr/>
          <p:nvPr/>
        </p:nvPicPr>
        <p:blipFill>
          <a:blip r:embed="rId3" cstate="print">
            <a:extLst>
              <a:ext uri="{28A0092B-C50C-407E-A947-70E740481C1C}">
                <a14:useLocalDpi xmlns:a14="http://schemas.microsoft.com/office/drawing/2010/main"/>
              </a:ext>
            </a:extLst>
          </a:blip>
          <a:stretch>
            <a:fillRect/>
          </a:stretch>
        </p:blipFill>
        <p:spPr>
          <a:xfrm>
            <a:off x="9767502" y="1329091"/>
            <a:ext cx="2117325" cy="1890313"/>
          </a:xfrm>
          <a:prstGeom prst="rect">
            <a:avLst/>
          </a:prstGeom>
          <a:ln>
            <a:solidFill>
              <a:schemeClr val="tx1">
                <a:lumMod val="65000"/>
                <a:lumOff val="35000"/>
              </a:schemeClr>
            </a:solidFill>
          </a:ln>
        </p:spPr>
      </p:pic>
      <p:grpSp>
        <p:nvGrpSpPr>
          <p:cNvPr id="50" name="Группа 49">
            <a:extLst>
              <a:ext uri="{FF2B5EF4-FFF2-40B4-BE49-F238E27FC236}">
                <a16:creationId xmlns:a16="http://schemas.microsoft.com/office/drawing/2014/main" xmlns="" id="{06CA2EC1-6FE2-DA41-83CA-1A86B6A623B0}"/>
              </a:ext>
            </a:extLst>
          </p:cNvPr>
          <p:cNvGrpSpPr/>
          <p:nvPr/>
        </p:nvGrpSpPr>
        <p:grpSpPr>
          <a:xfrm>
            <a:off x="198099" y="1655242"/>
            <a:ext cx="3793551" cy="3866703"/>
            <a:chOff x="-38235" y="1055472"/>
            <a:chExt cx="3411694" cy="3477483"/>
          </a:xfrm>
        </p:grpSpPr>
        <p:pic>
          <p:nvPicPr>
            <p:cNvPr id="51" name="Picture 13">
              <a:extLst>
                <a:ext uri="{FF2B5EF4-FFF2-40B4-BE49-F238E27FC236}">
                  <a16:creationId xmlns:a16="http://schemas.microsoft.com/office/drawing/2014/main" xmlns="" id="{6861FA92-0A85-4345-8EAE-F89B2309B829}"/>
                </a:ext>
              </a:extLst>
            </p:cNvPr>
            <p:cNvPicPr/>
            <p:nvPr/>
          </p:nvPicPr>
          <p:blipFill rotWithShape="1">
            <a:blip r:embed="rId4" cstate="print">
              <a:extLst>
                <a:ext uri="{28A0092B-C50C-407E-A947-70E740481C1C}">
                  <a14:useLocalDpi xmlns:a14="http://schemas.microsoft.com/office/drawing/2010/main"/>
                </a:ext>
              </a:extLst>
            </a:blip>
            <a:srcRect t="2050" b="5880"/>
            <a:stretch/>
          </p:blipFill>
          <p:spPr bwMode="auto">
            <a:xfrm>
              <a:off x="59860" y="1055472"/>
              <a:ext cx="3313599" cy="3477483"/>
            </a:xfrm>
            <a:prstGeom prst="rect">
              <a:avLst/>
            </a:prstGeom>
            <a:ln>
              <a:noFill/>
            </a:ln>
            <a:extLst>
              <a:ext uri="{53640926-AAD7-44D8-BBD7-CCE9431645EC}">
                <a14:shadowObscured xmlns:a14="http://schemas.microsoft.com/office/drawing/2010/main"/>
              </a:ext>
            </a:extLst>
          </p:spPr>
        </p:pic>
        <p:sp>
          <p:nvSpPr>
            <p:cNvPr id="52" name="TextBox 51">
              <a:extLst>
                <a:ext uri="{FF2B5EF4-FFF2-40B4-BE49-F238E27FC236}">
                  <a16:creationId xmlns:a16="http://schemas.microsoft.com/office/drawing/2014/main" xmlns="" id="{D07FAD77-5301-164C-9A83-1B8CA2C26DD4}"/>
                </a:ext>
              </a:extLst>
            </p:cNvPr>
            <p:cNvSpPr txBox="1"/>
            <p:nvPr/>
          </p:nvSpPr>
          <p:spPr>
            <a:xfrm>
              <a:off x="399684" y="1961246"/>
              <a:ext cx="690606" cy="332155"/>
            </a:xfrm>
            <a:prstGeom prst="rect">
              <a:avLst/>
            </a:prstGeom>
            <a:solidFill>
              <a:schemeClr val="bg1"/>
            </a:solidFill>
          </p:spPr>
          <p:txBody>
            <a:bodyPr wrap="none" rtlCol="0">
              <a:spAutoFit/>
            </a:bodyPr>
            <a:lstStyle/>
            <a:p>
              <a:r>
                <a:rPr lang="en-US" dirty="0" smtClean="0">
                  <a:latin typeface="Calibri" panose="020F0502020204030204" pitchFamily="34" charset="0"/>
                  <a:cs typeface="Calibri" panose="020F0502020204030204" pitchFamily="34" charset="0"/>
                </a:rPr>
                <a:t>Vessel</a:t>
              </a:r>
              <a:endParaRPr lang="en-US" dirty="0">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xmlns="" id="{34474A29-6439-D843-9160-5DC01C728205}"/>
                </a:ext>
              </a:extLst>
            </p:cNvPr>
            <p:cNvSpPr txBox="1"/>
            <p:nvPr/>
          </p:nvSpPr>
          <p:spPr>
            <a:xfrm>
              <a:off x="-38235" y="2496016"/>
              <a:ext cx="1008460" cy="204252"/>
            </a:xfrm>
            <a:prstGeom prst="rect">
              <a:avLst/>
            </a:prstGeom>
            <a:solidFill>
              <a:schemeClr val="bg1"/>
            </a:solidFill>
          </p:spPr>
          <p:txBody>
            <a:bodyPr wrap="none" lIns="0" tIns="0" rIns="0" bIns="0" rtlCol="0">
              <a:spAutoFit/>
            </a:bodyPr>
            <a:lstStyle/>
            <a:p>
              <a:pPr algn="ctr">
                <a:lnSpc>
                  <a:spcPct val="80000"/>
                </a:lnSpc>
              </a:pPr>
              <a:r>
                <a:rPr lang="en-US" dirty="0" smtClean="0">
                  <a:latin typeface="Calibri" panose="020F0502020204030204" pitchFamily="34" charset="0"/>
                  <a:cs typeface="Calibri" panose="020F0502020204030204" pitchFamily="34" charset="0"/>
                </a:rPr>
                <a:t>Coolant exit</a:t>
              </a:r>
              <a:endParaRPr lang="en-US" dirty="0">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xmlns="" id="{85241BC1-7B25-D646-B6BD-42B30873B52F}"/>
                </a:ext>
              </a:extLst>
            </p:cNvPr>
            <p:cNvSpPr txBox="1"/>
            <p:nvPr/>
          </p:nvSpPr>
          <p:spPr>
            <a:xfrm>
              <a:off x="207038" y="2794214"/>
              <a:ext cx="808143" cy="204252"/>
            </a:xfrm>
            <a:prstGeom prst="rect">
              <a:avLst/>
            </a:prstGeom>
            <a:solidFill>
              <a:schemeClr val="bg1"/>
            </a:solidFill>
          </p:spPr>
          <p:txBody>
            <a:bodyPr wrap="square" lIns="0" tIns="0" rIns="0" bIns="0" rtlCol="0">
              <a:spAutoFit/>
            </a:bodyPr>
            <a:lstStyle/>
            <a:p>
              <a:pPr algn="ctr">
                <a:lnSpc>
                  <a:spcPct val="80000"/>
                </a:lnSpc>
              </a:pPr>
              <a:r>
                <a:rPr lang="en-US" dirty="0" smtClean="0">
                  <a:latin typeface="Calibri" panose="020F0502020204030204" pitchFamily="34" charset="0"/>
                  <a:cs typeface="Calibri" panose="020F0502020204030204" pitchFamily="34" charset="0"/>
                </a:rPr>
                <a:t>Entrance</a:t>
              </a:r>
              <a:endParaRPr lang="en-US" dirty="0">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xmlns="" id="{A328A805-F70D-5346-B836-AE638BBE381C}"/>
                </a:ext>
              </a:extLst>
            </p:cNvPr>
            <p:cNvSpPr txBox="1"/>
            <p:nvPr/>
          </p:nvSpPr>
          <p:spPr>
            <a:xfrm>
              <a:off x="69882" y="3001789"/>
              <a:ext cx="980089" cy="403546"/>
            </a:xfrm>
            <a:prstGeom prst="rect">
              <a:avLst/>
            </a:prstGeom>
            <a:solidFill>
              <a:schemeClr val="bg1"/>
            </a:solidFill>
          </p:spPr>
          <p:txBody>
            <a:bodyPr wrap="none" lIns="0" tIns="0" rIns="0" bIns="0" rtlCol="0">
              <a:spAutoFit/>
            </a:bodyPr>
            <a:lstStyle/>
            <a:p>
              <a:pPr algn="ctr">
                <a:lnSpc>
                  <a:spcPct val="80000"/>
                </a:lnSpc>
              </a:pPr>
              <a:r>
                <a:rPr lang="en-US" dirty="0" smtClean="0">
                  <a:latin typeface="Calibri" panose="020F0502020204030204" pitchFamily="34" charset="0"/>
                  <a:cs typeface="Calibri" panose="020F0502020204030204" pitchFamily="34" charset="0"/>
                </a:rPr>
                <a:t>Water</a:t>
              </a:r>
            </a:p>
            <a:p>
              <a:pPr algn="ctr">
                <a:lnSpc>
                  <a:spcPct val="80000"/>
                </a:lnSpc>
              </a:pPr>
              <a:r>
                <a:rPr lang="en-US" dirty="0" smtClean="0">
                  <a:latin typeface="Calibri" panose="020F0502020204030204" pitchFamily="34" charset="0"/>
                  <a:cs typeface="Calibri" panose="020F0502020204030204" pitchFamily="34" charset="0"/>
                </a:rPr>
                <a:t>moderators</a:t>
              </a:r>
              <a:endParaRPr lang="en-US" dirty="0">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xmlns="" id="{EB63D300-CBAA-3D4E-83FE-66807B9736CC}"/>
                </a:ext>
              </a:extLst>
            </p:cNvPr>
            <p:cNvSpPr txBox="1"/>
            <p:nvPr/>
          </p:nvSpPr>
          <p:spPr>
            <a:xfrm>
              <a:off x="2420481" y="1553990"/>
              <a:ext cx="952373" cy="403546"/>
            </a:xfrm>
            <a:prstGeom prst="rect">
              <a:avLst/>
            </a:prstGeom>
            <a:solidFill>
              <a:schemeClr val="bg1"/>
            </a:solidFill>
          </p:spPr>
          <p:txBody>
            <a:bodyPr wrap="square" lIns="0" tIns="0" rIns="0" bIns="0" rtlCol="0">
              <a:spAutoFit/>
            </a:bodyPr>
            <a:lstStyle/>
            <a:p>
              <a:pPr algn="ctr">
                <a:lnSpc>
                  <a:spcPct val="80000"/>
                </a:lnSpc>
              </a:pPr>
              <a:r>
                <a:rPr lang="en-US" dirty="0" smtClean="0">
                  <a:latin typeface="Calibri" panose="020F0502020204030204" pitchFamily="34" charset="0"/>
                  <a:cs typeface="Calibri" panose="020F0502020204030204" pitchFamily="34" charset="0"/>
                </a:rPr>
                <a:t>Rotated </a:t>
              </a:r>
            </a:p>
            <a:p>
              <a:pPr algn="ctr">
                <a:lnSpc>
                  <a:spcPct val="80000"/>
                </a:lnSpc>
              </a:pPr>
              <a:r>
                <a:rPr lang="en-US" dirty="0" smtClean="0">
                  <a:latin typeface="Calibri" panose="020F0502020204030204" pitchFamily="34" charset="0"/>
                  <a:cs typeface="Calibri" panose="020F0502020204030204" pitchFamily="34" charset="0"/>
                </a:rPr>
                <a:t>plug</a:t>
              </a:r>
              <a:endParaRPr lang="en-US" dirty="0">
                <a:latin typeface="Calibri" panose="020F0502020204030204" pitchFamily="34" charset="0"/>
                <a:cs typeface="Calibri" panose="020F0502020204030204" pitchFamily="34" charset="0"/>
              </a:endParaRPr>
            </a:p>
          </p:txBody>
        </p:sp>
        <p:sp>
          <p:nvSpPr>
            <p:cNvPr id="57" name="TextBox 56">
              <a:extLst>
                <a:ext uri="{FF2B5EF4-FFF2-40B4-BE49-F238E27FC236}">
                  <a16:creationId xmlns:a16="http://schemas.microsoft.com/office/drawing/2014/main" xmlns="" id="{117BE168-5139-1141-A926-D085DD43E509}"/>
                </a:ext>
              </a:extLst>
            </p:cNvPr>
            <p:cNvSpPr txBox="1"/>
            <p:nvPr/>
          </p:nvSpPr>
          <p:spPr>
            <a:xfrm>
              <a:off x="2420481" y="2609573"/>
              <a:ext cx="518728" cy="602839"/>
            </a:xfrm>
            <a:prstGeom prst="rect">
              <a:avLst/>
            </a:prstGeom>
            <a:solidFill>
              <a:schemeClr val="bg1"/>
            </a:solidFill>
          </p:spPr>
          <p:txBody>
            <a:bodyPr wrap="square" lIns="0" tIns="0" rIns="0" bIns="0" rtlCol="0">
              <a:spAutoFit/>
            </a:bodyPr>
            <a:lstStyle/>
            <a:p>
              <a:pPr algn="ctr">
                <a:lnSpc>
                  <a:spcPct val="80000"/>
                </a:lnSpc>
              </a:pPr>
              <a:endParaRPr lang="en-US" dirty="0">
                <a:latin typeface="Calibri" panose="020F0502020204030204" pitchFamily="34" charset="0"/>
                <a:cs typeface="Calibri" panose="020F0502020204030204" pitchFamily="34" charset="0"/>
              </a:endParaRPr>
            </a:p>
            <a:p>
              <a:pPr algn="ctr">
                <a:lnSpc>
                  <a:spcPct val="80000"/>
                </a:lnSpc>
              </a:pPr>
              <a:r>
                <a:rPr lang="en-US" dirty="0">
                  <a:latin typeface="Calibri" panose="020F0502020204030204" pitchFamily="34" charset="0"/>
                  <a:cs typeface="Calibri" panose="020F0502020204030204" pitchFamily="34" charset="0"/>
                </a:rPr>
                <a:t>Core</a:t>
              </a:r>
            </a:p>
            <a:p>
              <a:pPr algn="ctr">
                <a:lnSpc>
                  <a:spcPct val="80000"/>
                </a:lnSpc>
              </a:pPr>
              <a:endParaRPr lang="en-US" dirty="0">
                <a:latin typeface="Calibri" panose="020F0502020204030204" pitchFamily="34" charset="0"/>
                <a:cs typeface="Calibri" panose="020F0502020204030204" pitchFamily="34" charset="0"/>
              </a:endParaRPr>
            </a:p>
          </p:txBody>
        </p:sp>
        <p:sp>
          <p:nvSpPr>
            <p:cNvPr id="58" name="TextBox 57">
              <a:extLst>
                <a:ext uri="{FF2B5EF4-FFF2-40B4-BE49-F238E27FC236}">
                  <a16:creationId xmlns:a16="http://schemas.microsoft.com/office/drawing/2014/main" xmlns="" id="{1D86A0A5-C62A-084D-9F21-E644A1D82906}"/>
                </a:ext>
              </a:extLst>
            </p:cNvPr>
            <p:cNvSpPr txBox="1"/>
            <p:nvPr/>
          </p:nvSpPr>
          <p:spPr>
            <a:xfrm>
              <a:off x="2420481" y="3514156"/>
              <a:ext cx="544811" cy="204252"/>
            </a:xfrm>
            <a:prstGeom prst="rect">
              <a:avLst/>
            </a:prstGeom>
            <a:solidFill>
              <a:schemeClr val="bg1"/>
            </a:solidFill>
          </p:spPr>
          <p:txBody>
            <a:bodyPr wrap="square" lIns="0" tIns="0" rIns="0" bIns="0" rtlCol="0">
              <a:spAutoFit/>
            </a:bodyPr>
            <a:lstStyle/>
            <a:p>
              <a:pPr algn="ctr">
                <a:lnSpc>
                  <a:spcPct val="80000"/>
                </a:lnSpc>
              </a:pPr>
              <a:r>
                <a:rPr lang="en-US" dirty="0" smtClean="0">
                  <a:latin typeface="Calibri" panose="020F0502020204030204" pitchFamily="34" charset="0"/>
                  <a:cs typeface="Calibri" panose="020F0502020204030204" pitchFamily="34" charset="0"/>
                </a:rPr>
                <a:t>BMR</a:t>
              </a:r>
              <a:endParaRPr lang="en-US" dirty="0">
                <a:latin typeface="Calibri" panose="020F0502020204030204" pitchFamily="34" charset="0"/>
                <a:cs typeface="Calibri" panose="020F0502020204030204" pitchFamily="34" charset="0"/>
              </a:endParaRPr>
            </a:p>
          </p:txBody>
        </p:sp>
        <p:sp>
          <p:nvSpPr>
            <p:cNvPr id="59" name="TextBox 58">
              <a:extLst>
                <a:ext uri="{FF2B5EF4-FFF2-40B4-BE49-F238E27FC236}">
                  <a16:creationId xmlns:a16="http://schemas.microsoft.com/office/drawing/2014/main" xmlns="" id="{D5FECD00-F722-B44B-A07F-B30C3C3B97A8}"/>
                </a:ext>
              </a:extLst>
            </p:cNvPr>
            <p:cNvSpPr txBox="1"/>
            <p:nvPr/>
          </p:nvSpPr>
          <p:spPr>
            <a:xfrm>
              <a:off x="582840" y="3470845"/>
              <a:ext cx="409427" cy="204252"/>
            </a:xfrm>
            <a:prstGeom prst="rect">
              <a:avLst/>
            </a:prstGeom>
            <a:solidFill>
              <a:schemeClr val="bg1"/>
            </a:solidFill>
          </p:spPr>
          <p:txBody>
            <a:bodyPr wrap="none" lIns="0" tIns="0" rIns="0" bIns="0" rtlCol="0">
              <a:spAutoFit/>
            </a:bodyPr>
            <a:lstStyle/>
            <a:p>
              <a:pPr algn="ctr">
                <a:lnSpc>
                  <a:spcPct val="80000"/>
                </a:lnSpc>
              </a:pPr>
              <a:r>
                <a:rPr lang="en-US" dirty="0" smtClean="0">
                  <a:latin typeface="Calibri" panose="020F0502020204030204" pitchFamily="34" charset="0"/>
                  <a:cs typeface="Calibri" panose="020F0502020204030204" pitchFamily="34" charset="0"/>
                </a:rPr>
                <a:t>AMR</a:t>
              </a:r>
              <a:endParaRPr lang="en-US" dirty="0">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xmlns="" id="{1AC03103-1BCF-7D49-BBE4-2B2DF25E0FDD}"/>
                </a:ext>
              </a:extLst>
            </p:cNvPr>
            <p:cNvSpPr txBox="1"/>
            <p:nvPr/>
          </p:nvSpPr>
          <p:spPr>
            <a:xfrm>
              <a:off x="2374539" y="1271865"/>
              <a:ext cx="877961" cy="204252"/>
            </a:xfrm>
            <a:prstGeom prst="rect">
              <a:avLst/>
            </a:prstGeom>
            <a:solidFill>
              <a:schemeClr val="bg1"/>
            </a:solidFill>
          </p:spPr>
          <p:txBody>
            <a:bodyPr wrap="none" lIns="0" tIns="0" rIns="0" bIns="0" rtlCol="0">
              <a:spAutoFit/>
            </a:bodyPr>
            <a:lstStyle/>
            <a:p>
              <a:pPr algn="ctr">
                <a:lnSpc>
                  <a:spcPct val="80000"/>
                </a:lnSpc>
              </a:pPr>
              <a:r>
                <a:rPr lang="en-US" dirty="0" smtClean="0">
                  <a:latin typeface="Calibri" panose="020F0502020204030204" pitchFamily="34" charset="0"/>
                  <a:cs typeface="Calibri" panose="020F0502020204030204" pitchFamily="34" charset="0"/>
                </a:rPr>
                <a:t>AM of CPS</a:t>
              </a:r>
              <a:endParaRPr lang="en-US" dirty="0">
                <a:latin typeface="Calibri" panose="020F0502020204030204" pitchFamily="34" charset="0"/>
                <a:cs typeface="Calibri" panose="020F0502020204030204" pitchFamily="34" charset="0"/>
              </a:endParaRPr>
            </a:p>
          </p:txBody>
        </p:sp>
      </p:grpSp>
      <p:sp>
        <p:nvSpPr>
          <p:cNvPr id="61" name="TextBox 60">
            <a:extLst>
              <a:ext uri="{FF2B5EF4-FFF2-40B4-BE49-F238E27FC236}">
                <a16:creationId xmlns:a16="http://schemas.microsoft.com/office/drawing/2014/main" xmlns="" id="{F6671085-45E2-2144-988C-65DC50CD8D65}"/>
              </a:ext>
            </a:extLst>
          </p:cNvPr>
          <p:cNvSpPr txBox="1"/>
          <p:nvPr/>
        </p:nvSpPr>
        <p:spPr>
          <a:xfrm>
            <a:off x="581297" y="821027"/>
            <a:ext cx="6283234" cy="369332"/>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Another concept of the reactor from FLNP (2020-2024): </a:t>
            </a:r>
          </a:p>
        </p:txBody>
      </p:sp>
      <p:sp>
        <p:nvSpPr>
          <p:cNvPr id="62" name="TextBox 61">
            <a:extLst>
              <a:ext uri="{FF2B5EF4-FFF2-40B4-BE49-F238E27FC236}">
                <a16:creationId xmlns:a16="http://schemas.microsoft.com/office/drawing/2014/main" xmlns="" id="{5201DB8F-11BC-E74B-A6AB-A4D4B63CD2F2}"/>
              </a:ext>
            </a:extLst>
          </p:cNvPr>
          <p:cNvSpPr txBox="1"/>
          <p:nvPr/>
        </p:nvSpPr>
        <p:spPr>
          <a:xfrm>
            <a:off x="7818103" y="3354762"/>
            <a:ext cx="4487126" cy="2031325"/>
          </a:xfrm>
          <a:prstGeom prst="rect">
            <a:avLst/>
          </a:prstGeom>
          <a:noFill/>
        </p:spPr>
        <p:txBody>
          <a:bodyPr wrap="square">
            <a:spAutoFit/>
          </a:bodyPr>
          <a:lstStyle/>
          <a:p>
            <a:pPr marL="176213" indent="-176213"/>
            <a:r>
              <a:rPr lang="en-US" dirty="0" smtClean="0">
                <a:latin typeface="Calibri" panose="020F0502020204030204" pitchFamily="34" charset="0"/>
                <a:cs typeface="Calibri" panose="020F0502020204030204" pitchFamily="34" charset="0"/>
              </a:rPr>
              <a:t>102 fuel assemblies,</a:t>
            </a:r>
          </a:p>
          <a:p>
            <a:pPr marL="176213" indent="-176213"/>
            <a:r>
              <a:rPr lang="en-US" dirty="0" smtClean="0">
                <a:latin typeface="Calibri" panose="020F0502020204030204" pitchFamily="34" charset="0"/>
                <a:cs typeface="Calibri" panose="020F0502020204030204" pitchFamily="34" charset="0"/>
              </a:rPr>
              <a:t>86 fuel assemblies with plutonium dioxide,</a:t>
            </a:r>
          </a:p>
          <a:p>
            <a:pPr marL="176213" indent="-176213"/>
            <a:r>
              <a:rPr lang="en-US" dirty="0" smtClean="0">
                <a:latin typeface="Calibri" panose="020F0502020204030204" pitchFamily="34" charset="0"/>
                <a:cs typeface="Calibri" panose="020F0502020204030204" pitchFamily="34" charset="0"/>
              </a:rPr>
              <a:t>8 control rods with enriched boron,</a:t>
            </a:r>
          </a:p>
          <a:p>
            <a:pPr marL="176213" indent="-176213"/>
            <a:r>
              <a:rPr lang="en-US" dirty="0" smtClean="0">
                <a:latin typeface="Calibri" panose="020F0502020204030204" pitchFamily="34" charset="0"/>
                <a:cs typeface="Calibri" panose="020F0502020204030204" pitchFamily="34" charset="0"/>
              </a:rPr>
              <a:t>8 fuel assemblies – simulator cassettes to compensate for burnout,</a:t>
            </a:r>
          </a:p>
          <a:p>
            <a:pPr marL="176213" indent="-176213"/>
            <a:r>
              <a:rPr lang="en-US" dirty="0" smtClean="0">
                <a:latin typeface="Calibri" panose="020F0502020204030204" pitchFamily="34" charset="0"/>
                <a:cs typeface="Calibri" panose="020F0502020204030204" pitchFamily="34" charset="0"/>
              </a:rPr>
              <a:t>13 fuel assemblies with tungsten inserts 6 cm long in the center of each fuel element.</a:t>
            </a:r>
            <a:endParaRPr lang="en-US" dirty="0">
              <a:latin typeface="Calibri" panose="020F0502020204030204" pitchFamily="34" charset="0"/>
              <a:cs typeface="Calibri" panose="020F0502020204030204" pitchFamily="34" charset="0"/>
            </a:endParaRPr>
          </a:p>
        </p:txBody>
      </p:sp>
      <p:graphicFrame>
        <p:nvGraphicFramePr>
          <p:cNvPr id="63" name="Таблица 62">
            <a:extLst>
              <a:ext uri="{FF2B5EF4-FFF2-40B4-BE49-F238E27FC236}">
                <a16:creationId xmlns:a16="http://schemas.microsoft.com/office/drawing/2014/main" xmlns="" id="{46CAC8AB-8289-9243-8949-AA033D73A4F7}"/>
              </a:ext>
            </a:extLst>
          </p:cNvPr>
          <p:cNvGraphicFramePr>
            <a:graphicFrameLocks noGrp="1"/>
          </p:cNvGraphicFramePr>
          <p:nvPr>
            <p:extLst>
              <p:ext uri="{D42A27DB-BD31-4B8C-83A1-F6EECF244321}">
                <p14:modId xmlns:p14="http://schemas.microsoft.com/office/powerpoint/2010/main" val="2915453097"/>
              </p:ext>
            </p:extLst>
          </p:nvPr>
        </p:nvGraphicFramePr>
        <p:xfrm>
          <a:off x="4222735" y="2507431"/>
          <a:ext cx="3364282" cy="3106911"/>
        </p:xfrm>
        <a:graphic>
          <a:graphicData uri="http://schemas.openxmlformats.org/drawingml/2006/table">
            <a:tbl>
              <a:tblPr firstRow="1" bandRow="1">
                <a:tableStyleId>{5C22544A-7EE6-4342-B048-85BDC9FD1C3A}</a:tableStyleId>
              </a:tblPr>
              <a:tblGrid>
                <a:gridCol w="2066913">
                  <a:extLst>
                    <a:ext uri="{9D8B030D-6E8A-4147-A177-3AD203B41FA5}">
                      <a16:colId xmlns:a16="http://schemas.microsoft.com/office/drawing/2014/main" xmlns="" val="1107843935"/>
                    </a:ext>
                  </a:extLst>
                </a:gridCol>
                <a:gridCol w="1297369">
                  <a:extLst>
                    <a:ext uri="{9D8B030D-6E8A-4147-A177-3AD203B41FA5}">
                      <a16:colId xmlns:a16="http://schemas.microsoft.com/office/drawing/2014/main" xmlns="" val="2584462264"/>
                    </a:ext>
                  </a:extLst>
                </a:gridCol>
              </a:tblGrid>
              <a:tr h="411396">
                <a:tc>
                  <a:txBody>
                    <a:bodyPr/>
                    <a:lstStyle/>
                    <a:p>
                      <a:pPr algn="ctr">
                        <a:lnSpc>
                          <a:spcPct val="107000"/>
                        </a:lnSpc>
                        <a:spcAft>
                          <a:spcPts val="0"/>
                        </a:spcAft>
                      </a:pPr>
                      <a:r>
                        <a:rPr lang="en-US" sz="1800" dirty="0">
                          <a:solidFill>
                            <a:srgbClr val="002060"/>
                          </a:solidFill>
                          <a:effectLst/>
                          <a:latin typeface="+mn-lt"/>
                          <a:cs typeface="Times New Roman" panose="02020603050405020304" pitchFamily="18" charset="0"/>
                        </a:rPr>
                        <a:t>Parameter</a:t>
                      </a:r>
                      <a:endParaRPr lang="en-US" sz="1800" dirty="0">
                        <a:solidFill>
                          <a:srgbClr val="002060"/>
                        </a:solidFill>
                        <a:effectLst/>
                        <a:latin typeface="+mn-lt"/>
                        <a:ea typeface="Calibri" panose="020F0502020204030204" pitchFamily="34" charset="0"/>
                        <a:cs typeface="Times New Roman" panose="02020603050405020304" pitchFamily="18" charset="0"/>
                      </a:endParaRPr>
                    </a:p>
                  </a:txBody>
                  <a:tcPr marL="46838" marR="46838" marT="9007" marB="0"/>
                </a:tc>
                <a:tc>
                  <a:txBody>
                    <a:bodyPr/>
                    <a:lstStyle/>
                    <a:p>
                      <a:pPr algn="ctr">
                        <a:lnSpc>
                          <a:spcPct val="107000"/>
                        </a:lnSpc>
                        <a:spcAft>
                          <a:spcPts val="0"/>
                        </a:spcAft>
                      </a:pPr>
                      <a:r>
                        <a:rPr lang="en-US" sz="1800" dirty="0">
                          <a:solidFill>
                            <a:srgbClr val="002060"/>
                          </a:solidFill>
                          <a:effectLst/>
                          <a:latin typeface="+mn-lt"/>
                          <a:ea typeface="Calibri" panose="020F0502020204030204" pitchFamily="34" charset="0"/>
                          <a:cs typeface="Times New Roman" panose="02020603050405020304" pitchFamily="18" charset="0"/>
                        </a:rPr>
                        <a:t>value</a:t>
                      </a:r>
                    </a:p>
                  </a:txBody>
                  <a:tcPr marL="46838" marR="46838" marT="9007" marB="0"/>
                </a:tc>
                <a:extLst>
                  <a:ext uri="{0D108BD9-81ED-4DB2-BD59-A6C34878D82A}">
                    <a16:rowId xmlns:a16="http://schemas.microsoft.com/office/drawing/2014/main" xmlns="" val="2069439062"/>
                  </a:ext>
                </a:extLst>
              </a:tr>
              <a:tr h="330888">
                <a:tc>
                  <a:txBody>
                    <a:bodyPr/>
                    <a:lstStyle/>
                    <a:p>
                      <a:pPr>
                        <a:lnSpc>
                          <a:spcPct val="107000"/>
                        </a:lnSpc>
                        <a:spcAft>
                          <a:spcPts val="0"/>
                        </a:spcAft>
                      </a:pPr>
                      <a:r>
                        <a:rPr lang="en-US" sz="1800" dirty="0">
                          <a:solidFill>
                            <a:schemeClr val="tx1"/>
                          </a:solidFill>
                          <a:effectLst/>
                          <a:latin typeface="+mn-lt"/>
                          <a:cs typeface="Times New Roman" panose="02020603050405020304" pitchFamily="18" charset="0"/>
                        </a:rPr>
                        <a:t>Average power</a:t>
                      </a:r>
                      <a:r>
                        <a:rPr lang="ru-RU" sz="1800" dirty="0">
                          <a:solidFill>
                            <a:schemeClr val="tx1"/>
                          </a:solidFill>
                          <a:effectLst/>
                          <a:latin typeface="+mn-lt"/>
                          <a:cs typeface="Times New Roman" panose="02020603050405020304" pitchFamily="18" charset="0"/>
                        </a:rPr>
                        <a:t>, </a:t>
                      </a:r>
                      <a:r>
                        <a:rPr lang="en-US" sz="1800" dirty="0">
                          <a:solidFill>
                            <a:schemeClr val="tx1"/>
                          </a:solidFill>
                          <a:effectLst/>
                          <a:latin typeface="+mn-lt"/>
                          <a:cs typeface="Times New Roman" panose="02020603050405020304" pitchFamily="18" charset="0"/>
                        </a:rPr>
                        <a:t>MW</a:t>
                      </a:r>
                      <a:r>
                        <a:rPr lang="ru-RU" sz="1800" dirty="0">
                          <a:solidFill>
                            <a:schemeClr val="tx1"/>
                          </a:solidFill>
                          <a:effectLst/>
                          <a:latin typeface="+mn-lt"/>
                          <a:cs typeface="Times New Roman" panose="02020603050405020304" pitchFamily="18" charset="0"/>
                        </a:rPr>
                        <a:t> </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46838" marR="46838" marT="9007" marB="0"/>
                </a:tc>
                <a:tc>
                  <a:txBody>
                    <a:bodyPr/>
                    <a:lstStyle/>
                    <a:p>
                      <a:pPr algn="ctr">
                        <a:lnSpc>
                          <a:spcPct val="107000"/>
                        </a:lnSpc>
                        <a:spcAft>
                          <a:spcPts val="0"/>
                        </a:spcAft>
                      </a:pPr>
                      <a:r>
                        <a:rPr lang="ru-RU" sz="1800" dirty="0">
                          <a:solidFill>
                            <a:schemeClr val="tx1"/>
                          </a:solidFill>
                          <a:effectLst/>
                          <a:latin typeface="+mn-lt"/>
                          <a:cs typeface="Times New Roman" panose="02020603050405020304" pitchFamily="18" charset="0"/>
                        </a:rPr>
                        <a:t>4</a:t>
                      </a:r>
                      <a:endParaRPr lang="en-US" sz="1800" dirty="0">
                        <a:solidFill>
                          <a:schemeClr val="tx1"/>
                        </a:solidFill>
                        <a:effectLst/>
                        <a:latin typeface="+mn-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3534788369"/>
                  </a:ext>
                </a:extLst>
              </a:tr>
              <a:tr h="226985">
                <a:tc>
                  <a:txBody>
                    <a:bodyPr/>
                    <a:lstStyle/>
                    <a:p>
                      <a:pPr>
                        <a:lnSpc>
                          <a:spcPct val="107000"/>
                        </a:lnSpc>
                        <a:spcAft>
                          <a:spcPts val="0"/>
                        </a:spcAft>
                      </a:pPr>
                      <a:r>
                        <a:rPr lang="en-US" sz="1800" dirty="0">
                          <a:effectLst/>
                          <a:latin typeface="+mn-lt"/>
                          <a:cs typeface="Times New Roman" panose="02020603050405020304" pitchFamily="18" charset="0"/>
                        </a:rPr>
                        <a:t>Coolant</a:t>
                      </a:r>
                      <a:r>
                        <a:rPr lang="ru-RU" sz="1800" dirty="0">
                          <a:effectLst/>
                          <a:latin typeface="+mn-lt"/>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a:txBody>
                  <a:tcPr marL="46838" marR="46838" marT="9007" marB="0"/>
                </a:tc>
                <a:tc>
                  <a:txBody>
                    <a:bodyPr/>
                    <a:lstStyle/>
                    <a:p>
                      <a:pPr algn="ctr">
                        <a:lnSpc>
                          <a:spcPct val="107000"/>
                        </a:lnSpc>
                        <a:spcAft>
                          <a:spcPts val="0"/>
                        </a:spcAft>
                      </a:pPr>
                      <a:r>
                        <a:rPr lang="en-US" sz="1800" dirty="0">
                          <a:effectLst/>
                          <a:latin typeface="+mn-lt"/>
                          <a:cs typeface="Times New Roman" panose="02020603050405020304" pitchFamily="18" charset="0"/>
                        </a:rPr>
                        <a:t>Sodium</a:t>
                      </a:r>
                      <a:endParaRPr lang="en-US" sz="1800" dirty="0">
                        <a:effectLst/>
                        <a:latin typeface="+mn-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3046526222"/>
                  </a:ext>
                </a:extLst>
              </a:tr>
              <a:tr h="240196">
                <a:tc>
                  <a:txBody>
                    <a:bodyPr/>
                    <a:lstStyle/>
                    <a:p>
                      <a:pPr>
                        <a:lnSpc>
                          <a:spcPct val="107000"/>
                        </a:lnSpc>
                        <a:spcAft>
                          <a:spcPts val="0"/>
                        </a:spcAft>
                      </a:pPr>
                      <a:r>
                        <a:rPr lang="en-US" sz="1800" dirty="0">
                          <a:effectLst/>
                          <a:latin typeface="+mn-lt"/>
                          <a:cs typeface="Times New Roman" panose="02020603050405020304" pitchFamily="18" charset="0"/>
                        </a:rPr>
                        <a:t>Repetition rate</a:t>
                      </a:r>
                      <a:r>
                        <a:rPr lang="ru-RU" sz="1800" dirty="0">
                          <a:effectLst/>
                          <a:latin typeface="+mn-lt"/>
                          <a:cs typeface="Times New Roman" panose="02020603050405020304" pitchFamily="18" charset="0"/>
                        </a:rPr>
                        <a:t>, </a:t>
                      </a:r>
                      <a:r>
                        <a:rPr lang="en-US" sz="1800" dirty="0">
                          <a:effectLst/>
                          <a:latin typeface="+mn-lt"/>
                          <a:cs typeface="Times New Roman" panose="02020603050405020304" pitchFamily="18" charset="0"/>
                        </a:rPr>
                        <a:t>1/s</a:t>
                      </a:r>
                      <a:r>
                        <a:rPr lang="ru-RU" sz="1800" dirty="0">
                          <a:effectLst/>
                          <a:latin typeface="+mn-lt"/>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a:txBody>
                  <a:tcPr marL="46838" marR="46838" marT="9007" marB="0"/>
                </a:tc>
                <a:tc>
                  <a:txBody>
                    <a:bodyPr/>
                    <a:lstStyle/>
                    <a:p>
                      <a:pPr algn="ctr">
                        <a:lnSpc>
                          <a:spcPct val="107000"/>
                        </a:lnSpc>
                        <a:spcAft>
                          <a:spcPts val="0"/>
                        </a:spcAft>
                      </a:pPr>
                      <a:r>
                        <a:rPr lang="ru-RU" sz="1800" dirty="0">
                          <a:effectLst/>
                          <a:latin typeface="+mn-lt"/>
                          <a:cs typeface="Times New Roman" panose="02020603050405020304" pitchFamily="18" charset="0"/>
                        </a:rPr>
                        <a:t>10</a:t>
                      </a:r>
                      <a:endParaRPr lang="en-US" sz="1800" dirty="0">
                        <a:effectLst/>
                        <a:latin typeface="+mn-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2770891295"/>
                  </a:ext>
                </a:extLst>
              </a:tr>
              <a:tr h="226985">
                <a:tc>
                  <a:txBody>
                    <a:bodyPr/>
                    <a:lstStyle/>
                    <a:p>
                      <a:pPr>
                        <a:lnSpc>
                          <a:spcPct val="107000"/>
                        </a:lnSpc>
                        <a:spcAft>
                          <a:spcPts val="0"/>
                        </a:spcAft>
                      </a:pPr>
                      <a:r>
                        <a:rPr lang="en-US" sz="1800" dirty="0">
                          <a:effectLst/>
                          <a:latin typeface="+mn-lt"/>
                          <a:cs typeface="Times New Roman" panose="02020603050405020304" pitchFamily="18" charset="0"/>
                        </a:rPr>
                        <a:t>Fuel</a:t>
                      </a:r>
                      <a:r>
                        <a:rPr lang="ru-RU" sz="1800" dirty="0">
                          <a:effectLst/>
                          <a:latin typeface="+mn-lt"/>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a:txBody>
                  <a:tcPr marL="46838" marR="46838" marT="9007" marB="0"/>
                </a:tc>
                <a:tc>
                  <a:txBody>
                    <a:bodyPr/>
                    <a:lstStyle/>
                    <a:p>
                      <a:pPr algn="ctr">
                        <a:lnSpc>
                          <a:spcPct val="107000"/>
                        </a:lnSpc>
                        <a:spcAft>
                          <a:spcPts val="0"/>
                        </a:spcAft>
                      </a:pPr>
                      <a:r>
                        <a:rPr lang="en-US" sz="1800" dirty="0">
                          <a:effectLst/>
                          <a:latin typeface="+mn-lt"/>
                          <a:cs typeface="Times New Roman" panose="02020603050405020304" pitchFamily="18" charset="0"/>
                        </a:rPr>
                        <a:t>PuO</a:t>
                      </a:r>
                      <a:r>
                        <a:rPr lang="en-US" sz="1800" baseline="-25000" dirty="0">
                          <a:effectLst/>
                          <a:latin typeface="+mn-lt"/>
                          <a:cs typeface="Times New Roman" panose="02020603050405020304" pitchFamily="18" charset="0"/>
                        </a:rPr>
                        <a:t>2</a:t>
                      </a:r>
                      <a:endParaRPr lang="en-US" sz="1800" dirty="0">
                        <a:effectLst/>
                        <a:latin typeface="+mn-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2740896041"/>
                  </a:ext>
                </a:extLst>
              </a:tr>
              <a:tr h="226985">
                <a:tc>
                  <a:txBody>
                    <a:bodyPr/>
                    <a:lstStyle/>
                    <a:p>
                      <a:pPr>
                        <a:lnSpc>
                          <a:spcPct val="107000"/>
                        </a:lnSpc>
                        <a:spcAft>
                          <a:spcPts val="0"/>
                        </a:spcAft>
                      </a:pPr>
                      <a:r>
                        <a:rPr lang="en-US" sz="1800" dirty="0">
                          <a:effectLst/>
                          <a:latin typeface="+mn-lt"/>
                          <a:cs typeface="Times New Roman" panose="02020603050405020304" pitchFamily="18" charset="0"/>
                        </a:rPr>
                        <a:t>Core volume, l</a:t>
                      </a:r>
                      <a:endParaRPr lang="en-US" sz="1800" dirty="0">
                        <a:effectLst/>
                        <a:latin typeface="+mn-lt"/>
                        <a:ea typeface="Calibri" panose="020F0502020204030204" pitchFamily="34" charset="0"/>
                        <a:cs typeface="Times New Roman" panose="02020603050405020304" pitchFamily="18" charset="0"/>
                      </a:endParaRPr>
                    </a:p>
                  </a:txBody>
                  <a:tcPr marL="46838" marR="46838" marT="9007" marB="0"/>
                </a:tc>
                <a:tc>
                  <a:txBody>
                    <a:bodyPr/>
                    <a:lstStyle/>
                    <a:p>
                      <a:pPr algn="ctr">
                        <a:lnSpc>
                          <a:spcPct val="107000"/>
                        </a:lnSpc>
                        <a:spcAft>
                          <a:spcPts val="0"/>
                        </a:spcAft>
                      </a:pPr>
                      <a:r>
                        <a:rPr lang="ru-RU" sz="1800" dirty="0">
                          <a:effectLst/>
                          <a:latin typeface="+mn-lt"/>
                          <a:cs typeface="Times New Roman" panose="02020603050405020304" pitchFamily="18" charset="0"/>
                        </a:rPr>
                        <a:t>~23,4</a:t>
                      </a:r>
                      <a:endParaRPr lang="en-US" sz="1800" dirty="0">
                        <a:effectLst/>
                        <a:latin typeface="+mn-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4099033839"/>
                  </a:ext>
                </a:extLst>
              </a:tr>
              <a:tr h="370083">
                <a:tc>
                  <a:txBody>
                    <a:bodyPr/>
                    <a:lstStyle/>
                    <a:p>
                      <a:pPr>
                        <a:lnSpc>
                          <a:spcPct val="107000"/>
                        </a:lnSpc>
                        <a:spcAft>
                          <a:spcPts val="0"/>
                        </a:spcAft>
                      </a:pPr>
                      <a:r>
                        <a:rPr lang="en-US" dirty="0"/>
                        <a:t>Thermal neutron flux density</a:t>
                      </a:r>
                      <a:r>
                        <a:rPr lang="ru-RU" dirty="0"/>
                        <a:t>, 10</a:t>
                      </a:r>
                      <a:r>
                        <a:rPr lang="ru-RU" baseline="30000" dirty="0"/>
                        <a:t>13</a:t>
                      </a:r>
                      <a:r>
                        <a:rPr lang="ru-RU" dirty="0"/>
                        <a:t> </a:t>
                      </a:r>
                      <a:r>
                        <a:rPr lang="en-US" dirty="0"/>
                        <a:t>n/cm</a:t>
                      </a:r>
                      <a:r>
                        <a:rPr lang="en-US" baseline="30000" dirty="0"/>
                        <a:t>2</a:t>
                      </a:r>
                      <a:r>
                        <a:rPr lang="en-US" dirty="0"/>
                        <a:t> ∙s</a:t>
                      </a:r>
                      <a:endParaRPr lang="en-US" sz="1800" dirty="0">
                        <a:effectLst/>
                        <a:latin typeface="+mn-lt"/>
                        <a:ea typeface="Calibri" panose="020F0502020204030204" pitchFamily="34" charset="0"/>
                        <a:cs typeface="Times New Roman" panose="02020603050405020304" pitchFamily="18" charset="0"/>
                      </a:endParaRPr>
                    </a:p>
                  </a:txBody>
                  <a:tcPr marL="46838" marR="46838" marT="9007" marB="0"/>
                </a:tc>
                <a:tc>
                  <a:txBody>
                    <a:bodyPr/>
                    <a:lstStyle/>
                    <a:p>
                      <a:pPr algn="ctr">
                        <a:lnSpc>
                          <a:spcPct val="107000"/>
                        </a:lnSpc>
                        <a:spcAft>
                          <a:spcPts val="0"/>
                        </a:spcAft>
                      </a:pPr>
                      <a:r>
                        <a:rPr lang="en-US" sz="1800" dirty="0">
                          <a:effectLst/>
                          <a:latin typeface="+mn-lt"/>
                          <a:cs typeface="Times New Roman" panose="02020603050405020304" pitchFamily="18" charset="0"/>
                        </a:rPr>
                        <a:t>up to 12</a:t>
                      </a:r>
                      <a:r>
                        <a:rPr lang="en-US" sz="1800" b="1" dirty="0">
                          <a:effectLst/>
                          <a:latin typeface="+mn-lt"/>
                          <a:cs typeface="Times New Roman" panose="02020603050405020304" pitchFamily="18" charset="0"/>
                        </a:rPr>
                        <a:t>*</a:t>
                      </a:r>
                      <a:endParaRPr lang="en-US" sz="1800" b="1" dirty="0">
                        <a:effectLst/>
                        <a:latin typeface="+mn-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1880088034"/>
                  </a:ext>
                </a:extLst>
              </a:tr>
            </a:tbl>
          </a:graphicData>
        </a:graphic>
      </p:graphicFrame>
      <p:sp>
        <p:nvSpPr>
          <p:cNvPr id="64" name="TextBox 63">
            <a:extLst>
              <a:ext uri="{FF2B5EF4-FFF2-40B4-BE49-F238E27FC236}">
                <a16:creationId xmlns:a16="http://schemas.microsoft.com/office/drawing/2014/main" xmlns="" id="{3D169345-345E-9547-B520-8113C0491410}"/>
              </a:ext>
            </a:extLst>
          </p:cNvPr>
          <p:cNvSpPr txBox="1"/>
          <p:nvPr/>
        </p:nvSpPr>
        <p:spPr>
          <a:xfrm>
            <a:off x="3942727" y="5610113"/>
            <a:ext cx="4114800" cy="646331"/>
          </a:xfrm>
          <a:prstGeom prst="rect">
            <a:avLst/>
          </a:prstGeom>
          <a:noFill/>
        </p:spPr>
        <p:txBody>
          <a:bodyPr wrap="square" rtlCol="0">
            <a:spAutoFit/>
          </a:bodyPr>
          <a:lstStyle/>
          <a:p>
            <a:pPr marL="176213" indent="-176213"/>
            <a:r>
              <a:rPr lang="en-US" b="1" dirty="0" smtClean="0">
                <a:latin typeface="Calibri" panose="020F0502020204030204" pitchFamily="34" charset="0"/>
                <a:cs typeface="Calibri" panose="020F0502020204030204" pitchFamily="34" charset="0"/>
              </a:rPr>
              <a:t>* depending on the thermal neutron pulse width.</a:t>
            </a:r>
            <a:endParaRPr lang="en-US" b="1" dirty="0">
              <a:latin typeface="Calibri" panose="020F0502020204030204" pitchFamily="34" charset="0"/>
              <a:cs typeface="Calibri" panose="020F0502020204030204" pitchFamily="34" charset="0"/>
            </a:endParaRPr>
          </a:p>
        </p:txBody>
      </p:sp>
      <p:sp>
        <p:nvSpPr>
          <p:cNvPr id="65" name="TextBox 64">
            <a:extLst>
              <a:ext uri="{FF2B5EF4-FFF2-40B4-BE49-F238E27FC236}">
                <a16:creationId xmlns:a16="http://schemas.microsoft.com/office/drawing/2014/main" xmlns="" id="{305A963E-4592-6D43-B0BF-6AE8A36B8718}"/>
              </a:ext>
            </a:extLst>
          </p:cNvPr>
          <p:cNvSpPr txBox="1"/>
          <p:nvPr/>
        </p:nvSpPr>
        <p:spPr>
          <a:xfrm>
            <a:off x="581297" y="6315775"/>
            <a:ext cx="6338723" cy="369332"/>
          </a:xfrm>
          <a:prstGeom prst="rect">
            <a:avLst/>
          </a:prstGeom>
          <a:noFill/>
        </p:spPr>
        <p:txBody>
          <a:bodyPr wrap="none" rtlCol="0">
            <a:spAutoFit/>
          </a:bodyPr>
          <a:lstStyle/>
          <a:p>
            <a:r>
              <a:rPr lang="en-US" b="1" dirty="0" smtClean="0">
                <a:latin typeface="Calibri" panose="020F0502020204030204" pitchFamily="34" charset="0"/>
                <a:cs typeface="Calibri" panose="020F0502020204030204" pitchFamily="34" charset="0"/>
              </a:rPr>
              <a:t>This concept has not been discussed with the Chief Designer yet.</a:t>
            </a:r>
            <a:endParaRPr lang="en-US" b="1" dirty="0">
              <a:latin typeface="Calibri" panose="020F0502020204030204" pitchFamily="34" charset="0"/>
              <a:cs typeface="Calibri" panose="020F0502020204030204" pitchFamily="34" charset="0"/>
            </a:endParaRPr>
          </a:p>
        </p:txBody>
      </p:sp>
      <p:sp>
        <p:nvSpPr>
          <p:cNvPr id="66" name="TextBox 65">
            <a:extLst>
              <a:ext uri="{FF2B5EF4-FFF2-40B4-BE49-F238E27FC236}">
                <a16:creationId xmlns:a16="http://schemas.microsoft.com/office/drawing/2014/main" xmlns="" id="{50570E14-7B83-CD48-B183-62F9EBE93384}"/>
              </a:ext>
            </a:extLst>
          </p:cNvPr>
          <p:cNvSpPr txBox="1"/>
          <p:nvPr/>
        </p:nvSpPr>
        <p:spPr>
          <a:xfrm>
            <a:off x="7950728" y="5486326"/>
            <a:ext cx="4354501" cy="954107"/>
          </a:xfrm>
          <a:prstGeom prst="rect">
            <a:avLst/>
          </a:prstGeom>
          <a:noFill/>
        </p:spPr>
        <p:txBody>
          <a:bodyPr wrap="square">
            <a:spAutoFit/>
          </a:bodyPr>
          <a:lstStyle/>
          <a:p>
            <a:r>
              <a:rPr lang="en-US" sz="1400" i="1" dirty="0" err="1" smtClean="0"/>
              <a:t>Pepelyshev</a:t>
            </a:r>
            <a:r>
              <a:rPr lang="en-US" sz="1400" i="1" dirty="0" smtClean="0"/>
              <a:t> Yu. N. et al. </a:t>
            </a:r>
          </a:p>
          <a:p>
            <a:r>
              <a:rPr lang="en-US" sz="1400" i="1" dirty="0" smtClean="0"/>
              <a:t>Preliminary Computations for the Pulsed Reactor IBR-4.</a:t>
            </a:r>
          </a:p>
          <a:p>
            <a:r>
              <a:rPr lang="en-US" sz="1400" i="1" dirty="0" smtClean="0"/>
              <a:t>Basic Composition. JINR Preprint P13-2024-7 </a:t>
            </a:r>
            <a:endParaRPr lang="en-US" sz="1400" i="1" dirty="0"/>
          </a:p>
        </p:txBody>
      </p:sp>
    </p:spTree>
    <p:extLst>
      <p:ext uri="{BB962C8B-B14F-4D97-AF65-F5344CB8AC3E}">
        <p14:creationId xmlns:p14="http://schemas.microsoft.com/office/powerpoint/2010/main" val="217853363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xmlns="" id="{EC2B534A-9FC9-DD43-B987-496761BB198D}"/>
              </a:ext>
            </a:extLst>
          </p:cNvPr>
          <p:cNvSpPr txBox="1"/>
          <p:nvPr/>
        </p:nvSpPr>
        <p:spPr>
          <a:xfrm>
            <a:off x="0" y="323794"/>
            <a:ext cx="12192000" cy="461665"/>
          </a:xfrm>
          <a:prstGeom prst="rect">
            <a:avLst/>
          </a:prstGeom>
          <a:noFill/>
        </p:spPr>
        <p:txBody>
          <a:bodyPr wrap="square">
            <a:spAutoFit/>
          </a:bodyPr>
          <a:lstStyle/>
          <a:p>
            <a:pPr algn="ctr"/>
            <a:r>
              <a:rPr lang="en-US" sz="2400" b="1" dirty="0" smtClean="0">
                <a:solidFill>
                  <a:srgbClr val="004176"/>
                </a:solidFill>
              </a:rPr>
              <a:t>Current status of work on the new neutron source  </a:t>
            </a:r>
            <a:endParaRPr lang="en-US" sz="2400" b="1" dirty="0">
              <a:solidFill>
                <a:srgbClr val="004176"/>
              </a:solidFill>
            </a:endParaRPr>
          </a:p>
        </p:txBody>
      </p:sp>
      <p:sp>
        <p:nvSpPr>
          <p:cNvPr id="22" name="TextBox 21">
            <a:extLst>
              <a:ext uri="{FF2B5EF4-FFF2-40B4-BE49-F238E27FC236}">
                <a16:creationId xmlns:a16="http://schemas.microsoft.com/office/drawing/2014/main" xmlns="" id="{DED6E33D-4C72-B74C-9067-671984D8DD4C}"/>
              </a:ext>
            </a:extLst>
          </p:cNvPr>
          <p:cNvSpPr txBox="1"/>
          <p:nvPr/>
        </p:nvSpPr>
        <p:spPr>
          <a:xfrm>
            <a:off x="592260" y="911297"/>
            <a:ext cx="11318133" cy="1477328"/>
          </a:xfrm>
          <a:prstGeom prst="rect">
            <a:avLst/>
          </a:prstGeom>
          <a:noFill/>
        </p:spPr>
        <p:txBody>
          <a:bodyPr wrap="square">
            <a:spAutoFit/>
          </a:bodyPr>
          <a:lstStyle/>
          <a:p>
            <a:pPr indent="358775" algn="just"/>
            <a:r>
              <a:rPr lang="en-US" dirty="0" smtClean="0">
                <a:latin typeface="Calibri" panose="020F0502020204030204" pitchFamily="34" charset="0"/>
                <a:cs typeface="Calibri" panose="020F0502020204030204" pitchFamily="34" charset="0"/>
              </a:rPr>
              <a:t>Key issues for </a:t>
            </a:r>
            <a:r>
              <a:rPr lang="en-US" b="1" u="sng" dirty="0" smtClean="0">
                <a:latin typeface="Calibri" panose="020F0502020204030204" pitchFamily="34" charset="0"/>
                <a:cs typeface="Calibri" panose="020F0502020204030204" pitchFamily="34" charset="0"/>
              </a:rPr>
              <a:t>any new pulsed reactor </a:t>
            </a:r>
            <a:r>
              <a:rPr lang="en-US" dirty="0" smtClean="0">
                <a:latin typeface="Calibri" panose="020F0502020204030204" pitchFamily="34" charset="0"/>
                <a:cs typeface="Calibri" panose="020F0502020204030204" pitchFamily="34" charset="0"/>
              </a:rPr>
              <a:t>include the prediction of pulse energy fluctuations to keep them within acceptable limits, and the determination of reactor stability limits. The IBR-2 exploitation experience shows a strong dependence of fluctuations on the core configuration and its power.</a:t>
            </a:r>
          </a:p>
          <a:p>
            <a:pPr indent="358775" algn="just"/>
            <a:r>
              <a:rPr lang="en-US" dirty="0" smtClean="0">
                <a:latin typeface="Calibri" panose="020F0502020204030204" pitchFamily="34" charset="0"/>
                <a:cs typeface="Calibri" panose="020F0502020204030204" pitchFamily="34" charset="0"/>
              </a:rPr>
              <a:t>Increasing the power of new facilities requires the creation of an adequate theory/model for predicting these characteristics. The model can be tested at low energies only on IBR-2. </a:t>
            </a:r>
            <a:endParaRPr lang="en-US"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xmlns="" id="{585C5997-1CE2-984E-9B03-084B6B5C9F99}"/>
              </a:ext>
            </a:extLst>
          </p:cNvPr>
          <p:cNvSpPr txBox="1"/>
          <p:nvPr/>
        </p:nvSpPr>
        <p:spPr>
          <a:xfrm>
            <a:off x="592260" y="2490415"/>
            <a:ext cx="10819910" cy="923330"/>
          </a:xfrm>
          <a:prstGeom prst="rect">
            <a:avLst/>
          </a:prstGeom>
          <a:noFill/>
        </p:spPr>
        <p:txBody>
          <a:bodyPr wrap="square">
            <a:spAutoFit/>
          </a:bodyPr>
          <a:lstStyle/>
          <a:p>
            <a:r>
              <a:rPr lang="en-US" dirty="0" smtClean="0">
                <a:latin typeface="Calibri" panose="020F0502020204030204" pitchFamily="34" charset="0"/>
                <a:cs typeface="Calibri" panose="020F0502020204030204" pitchFamily="34" charset="0"/>
              </a:rPr>
              <a:t>Our physicists have been working on this problem for a long time. The problem of </a:t>
            </a:r>
            <a:r>
              <a:rPr lang="en-US" b="1" dirty="0" smtClean="0">
                <a:latin typeface="Calibri" panose="020F0502020204030204" pitchFamily="34" charset="0"/>
                <a:cs typeface="Calibri" panose="020F0502020204030204" pitchFamily="34" charset="0"/>
              </a:rPr>
              <a:t>dynamic bending </a:t>
            </a:r>
            <a:r>
              <a:rPr lang="en-US" dirty="0" smtClean="0">
                <a:latin typeface="Calibri" panose="020F0502020204030204" pitchFamily="34" charset="0"/>
                <a:cs typeface="Calibri" panose="020F0502020204030204" pitchFamily="34" charset="0"/>
              </a:rPr>
              <a:t>was found and partially studied, which is significant for single fuel rod loading into the core.</a:t>
            </a:r>
          </a:p>
          <a:p>
            <a:r>
              <a:rPr lang="en-US" dirty="0" smtClean="0">
                <a:latin typeface="Calibri" panose="020F0502020204030204" pitchFamily="34" charset="0"/>
                <a:cs typeface="Calibri" panose="020F0502020204030204" pitchFamily="34" charset="0"/>
              </a:rPr>
              <a:t>The results were presented in the 55</a:t>
            </a:r>
            <a:r>
              <a:rPr lang="en-US" baseline="30000" dirty="0" smtClean="0">
                <a:latin typeface="Calibri" panose="020F0502020204030204" pitchFamily="34" charset="0"/>
                <a:cs typeface="Calibri" panose="020F0502020204030204" pitchFamily="34" charset="0"/>
              </a:rPr>
              <a:t>th</a:t>
            </a:r>
            <a:r>
              <a:rPr lang="en-US" dirty="0" smtClean="0">
                <a:latin typeface="Calibri" panose="020F0502020204030204" pitchFamily="34" charset="0"/>
                <a:cs typeface="Calibri" panose="020F0502020204030204" pitchFamily="34" charset="0"/>
              </a:rPr>
              <a:t> and-57</a:t>
            </a:r>
            <a:r>
              <a:rPr lang="en-US" baseline="30000" dirty="0" smtClean="0">
                <a:latin typeface="Calibri" panose="020F0502020204030204" pitchFamily="34" charset="0"/>
                <a:cs typeface="Calibri" panose="020F0502020204030204" pitchFamily="34" charset="0"/>
              </a:rPr>
              <a:t>th</a:t>
            </a:r>
            <a:r>
              <a:rPr lang="en-US" dirty="0" smtClean="0">
                <a:latin typeface="Calibri" panose="020F0502020204030204" pitchFamily="34" charset="0"/>
                <a:cs typeface="Calibri" panose="020F0502020204030204" pitchFamily="34" charset="0"/>
              </a:rPr>
              <a:t> meetings of the </a:t>
            </a:r>
            <a:r>
              <a:rPr lang="en-US" dirty="0" smtClean="0">
                <a:latin typeface="Calibri" panose="020F0502020204030204" pitchFamily="34" charset="0"/>
                <a:cs typeface="Calibri" panose="020F0502020204030204" pitchFamily="34" charset="0"/>
              </a:rPr>
              <a:t>PAC for Condensed Matter Physics :</a:t>
            </a:r>
            <a:endParaRPr lang="en-US" dirty="0">
              <a:latin typeface="Calibri" panose="020F0502020204030204" pitchFamily="34" charset="0"/>
              <a:cs typeface="Calibri" panose="020F0502020204030204" pitchFamily="34" charset="0"/>
            </a:endParaRPr>
          </a:p>
        </p:txBody>
      </p:sp>
      <p:pic>
        <p:nvPicPr>
          <p:cNvPr id="24" name="Рисунок 23">
            <a:extLst>
              <a:ext uri="{FF2B5EF4-FFF2-40B4-BE49-F238E27FC236}">
                <a16:creationId xmlns:a16="http://schemas.microsoft.com/office/drawing/2014/main" xmlns="" id="{D23B384B-5B54-324F-9B65-FB4B68E9D6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0602" y="3650445"/>
            <a:ext cx="3105857" cy="2383971"/>
          </a:xfrm>
          <a:prstGeom prst="rect">
            <a:avLst/>
          </a:prstGeom>
        </p:spPr>
      </p:pic>
      <p:pic>
        <p:nvPicPr>
          <p:cNvPr id="25" name="Рисунок 24">
            <a:extLst>
              <a:ext uri="{FF2B5EF4-FFF2-40B4-BE49-F238E27FC236}">
                <a16:creationId xmlns:a16="http://schemas.microsoft.com/office/drawing/2014/main" xmlns="" id="{AF4CFAEB-7600-7148-82B6-FD9944F05B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91065" y="3503103"/>
            <a:ext cx="1775159" cy="2808831"/>
          </a:xfrm>
          <a:prstGeom prst="rect">
            <a:avLst/>
          </a:prstGeom>
        </p:spPr>
      </p:pic>
      <p:pic>
        <p:nvPicPr>
          <p:cNvPr id="26" name="Рисунок 25">
            <a:extLst>
              <a:ext uri="{FF2B5EF4-FFF2-40B4-BE49-F238E27FC236}">
                <a16:creationId xmlns:a16="http://schemas.microsoft.com/office/drawing/2014/main" xmlns="" id="{7DF63223-3689-ED47-81FF-8D0563C2398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16311" y="3430865"/>
            <a:ext cx="5925087" cy="2692679"/>
          </a:xfrm>
          <a:prstGeom prst="rect">
            <a:avLst/>
          </a:prstGeom>
        </p:spPr>
      </p:pic>
      <p:sp>
        <p:nvSpPr>
          <p:cNvPr id="27" name="TextBox 26">
            <a:extLst>
              <a:ext uri="{FF2B5EF4-FFF2-40B4-BE49-F238E27FC236}">
                <a16:creationId xmlns:a16="http://schemas.microsoft.com/office/drawing/2014/main" xmlns="" id="{2D70F9AA-61E4-ED45-B194-821B2BA7B936}"/>
              </a:ext>
            </a:extLst>
          </p:cNvPr>
          <p:cNvSpPr txBox="1"/>
          <p:nvPr/>
        </p:nvSpPr>
        <p:spPr>
          <a:xfrm>
            <a:off x="2151147" y="6296750"/>
            <a:ext cx="8353156" cy="369332"/>
          </a:xfrm>
          <a:prstGeom prst="rect">
            <a:avLst/>
          </a:prstGeom>
          <a:noFill/>
        </p:spPr>
        <p:txBody>
          <a:bodyPr wrap="square">
            <a:spAutoFit/>
          </a:bodyPr>
          <a:lstStyle/>
          <a:p>
            <a:pPr algn="ctr"/>
            <a:r>
              <a:rPr lang="en-US" dirty="0">
                <a:solidFill>
                  <a:srgbClr val="FF0000"/>
                </a:solidFill>
                <a:latin typeface="Calibri" panose="020F0502020204030204" pitchFamily="34" charset="0"/>
                <a:cs typeface="Calibri" panose="020F0502020204030204" pitchFamily="34" charset="0"/>
              </a:rPr>
              <a:t>We plan to continue this work theoretically and in experiments together with VNIITF. </a:t>
            </a:r>
          </a:p>
        </p:txBody>
      </p:sp>
    </p:spTree>
    <p:extLst>
      <p:ext uri="{BB962C8B-B14F-4D97-AF65-F5344CB8AC3E}">
        <p14:creationId xmlns:p14="http://schemas.microsoft.com/office/powerpoint/2010/main" val="183755752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xmlns="" id="{72D5D1B4-587E-A74A-BBDB-6C6009A6AB28}"/>
              </a:ext>
            </a:extLst>
          </p:cNvPr>
          <p:cNvSpPr>
            <a:spLocks noChangeArrowheads="1"/>
          </p:cNvSpPr>
          <p:nvPr/>
        </p:nvSpPr>
        <p:spPr bwMode="auto">
          <a:xfrm>
            <a:off x="-1893010" y="8158772"/>
            <a:ext cx="58789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2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Schematic of the large-aperture backscattering detector.</a:t>
            </a:r>
            <a:endParaRPr kumimoji="0" lang="en-US" altLang="ru-RU" sz="2000" b="0" i="0" u="none" strike="noStrike" cap="none" normalizeH="0" baseline="0" dirty="0">
              <a:ln>
                <a:noFill/>
              </a:ln>
              <a:solidFill>
                <a:schemeClr val="tx1"/>
              </a:solidFill>
              <a:effectLst/>
            </a:endParaRPr>
          </a:p>
        </p:txBody>
      </p:sp>
      <p:sp>
        <p:nvSpPr>
          <p:cNvPr id="10" name="TextBox 9">
            <a:extLst>
              <a:ext uri="{FF2B5EF4-FFF2-40B4-BE49-F238E27FC236}">
                <a16:creationId xmlns:a16="http://schemas.microsoft.com/office/drawing/2014/main" xmlns="" id="{AE101CD9-48E0-B04D-8F7E-8C74968ADD67}"/>
              </a:ext>
            </a:extLst>
          </p:cNvPr>
          <p:cNvSpPr txBox="1"/>
          <p:nvPr/>
        </p:nvSpPr>
        <p:spPr>
          <a:xfrm>
            <a:off x="0" y="323794"/>
            <a:ext cx="12192000" cy="461665"/>
          </a:xfrm>
          <a:prstGeom prst="rect">
            <a:avLst/>
          </a:prstGeom>
          <a:noFill/>
        </p:spPr>
        <p:txBody>
          <a:bodyPr wrap="square">
            <a:spAutoFit/>
          </a:bodyPr>
          <a:lstStyle/>
          <a:p>
            <a:pPr algn="ctr"/>
            <a:r>
              <a:rPr lang="en-US" sz="2400" b="1" dirty="0" smtClean="0">
                <a:solidFill>
                  <a:srgbClr val="004176"/>
                </a:solidFill>
              </a:rPr>
              <a:t>Current status of work on the new neutron source  </a:t>
            </a:r>
            <a:endParaRPr lang="en-US" sz="2400" b="1" dirty="0">
              <a:solidFill>
                <a:srgbClr val="004176"/>
              </a:solidFill>
            </a:endParaRPr>
          </a:p>
        </p:txBody>
      </p:sp>
      <p:sp>
        <p:nvSpPr>
          <p:cNvPr id="14" name="TextBox 13">
            <a:extLst>
              <a:ext uri="{FF2B5EF4-FFF2-40B4-BE49-F238E27FC236}">
                <a16:creationId xmlns:a16="http://schemas.microsoft.com/office/drawing/2014/main" xmlns="" id="{9ECB9635-BEDD-2549-A3A8-5459FCEA02EC}"/>
              </a:ext>
            </a:extLst>
          </p:cNvPr>
          <p:cNvSpPr txBox="1"/>
          <p:nvPr/>
        </p:nvSpPr>
        <p:spPr>
          <a:xfrm>
            <a:off x="412550" y="905379"/>
            <a:ext cx="8056893" cy="5840573"/>
          </a:xfrm>
          <a:prstGeom prst="rect">
            <a:avLst/>
          </a:prstGeom>
          <a:noFill/>
        </p:spPr>
        <p:txBody>
          <a:bodyPr wrap="square">
            <a:spAutoFit/>
          </a:bodyPr>
          <a:lstStyle/>
          <a:p>
            <a:pPr algn="just">
              <a:lnSpc>
                <a:spcPct val="150000"/>
              </a:lnSpc>
            </a:pPr>
            <a:r>
              <a:rPr lang="en-US" sz="1600" b="1" u="sng" dirty="0" smtClean="0">
                <a:solidFill>
                  <a:srgbClr val="224568"/>
                </a:solidFill>
              </a:rPr>
              <a:t>Recommendation</a:t>
            </a:r>
          </a:p>
          <a:p>
            <a:pPr algn="just">
              <a:lnSpc>
                <a:spcPct val="150000"/>
              </a:lnSpc>
            </a:pPr>
            <a:r>
              <a:rPr lang="en-US" sz="1600" dirty="0" smtClean="0">
                <a:solidFill>
                  <a:srgbClr val="224568"/>
                </a:solidFill>
              </a:rPr>
              <a:t>The PAC recommended continuing work on the project to develop the new neutron source.</a:t>
            </a:r>
          </a:p>
          <a:p>
            <a:pPr algn="just">
              <a:lnSpc>
                <a:spcPct val="150000"/>
              </a:lnSpc>
            </a:pPr>
            <a:endParaRPr lang="en-US" sz="500" dirty="0" smtClean="0">
              <a:solidFill>
                <a:srgbClr val="224568"/>
              </a:solidFill>
            </a:endParaRPr>
          </a:p>
          <a:p>
            <a:pPr algn="just">
              <a:lnSpc>
                <a:spcPct val="150000"/>
              </a:lnSpc>
            </a:pPr>
            <a:r>
              <a:rPr lang="en-US" sz="1600" dirty="0" smtClean="0">
                <a:solidFill>
                  <a:srgbClr val="224568"/>
                </a:solidFill>
              </a:rPr>
              <a:t>The PAC agreed with the proposal of the FLNP Directorate that at this stage of work, activities should be focused on the following issues:</a:t>
            </a:r>
          </a:p>
          <a:p>
            <a:pPr algn="just">
              <a:lnSpc>
                <a:spcPct val="150000"/>
              </a:lnSpc>
            </a:pPr>
            <a:endParaRPr lang="en-US" sz="600" dirty="0" smtClean="0">
              <a:solidFill>
                <a:srgbClr val="224568"/>
              </a:solidFill>
            </a:endParaRPr>
          </a:p>
          <a:p>
            <a:pPr marL="342900" indent="-342900" algn="just">
              <a:lnSpc>
                <a:spcPct val="150000"/>
              </a:lnSpc>
              <a:buAutoNum type="arabicParenBoth"/>
            </a:pPr>
            <a:r>
              <a:rPr lang="en-US" sz="1600" dirty="0" smtClean="0">
                <a:solidFill>
                  <a:srgbClr val="224568"/>
                </a:solidFill>
              </a:rPr>
              <a:t>Development of the concept of the new source;</a:t>
            </a:r>
          </a:p>
          <a:p>
            <a:pPr marL="342900" indent="-342900" algn="just">
              <a:lnSpc>
                <a:spcPct val="150000"/>
              </a:lnSpc>
              <a:buAutoNum type="arabicParenBoth"/>
            </a:pPr>
            <a:r>
              <a:rPr lang="en-US" sz="1600" dirty="0" smtClean="0">
                <a:solidFill>
                  <a:srgbClr val="224568"/>
                </a:solidFill>
              </a:rPr>
              <a:t>Development of mathematical models describing processes leading to fluctuations in pulse energy on the basis of the IBR-2 operation experience;</a:t>
            </a:r>
          </a:p>
          <a:p>
            <a:pPr marL="342900" indent="-342900" algn="just">
              <a:lnSpc>
                <a:spcPct val="150000"/>
              </a:lnSpc>
              <a:buAutoNum type="arabicParenBoth"/>
            </a:pPr>
            <a:r>
              <a:rPr lang="en-US" sz="1600" dirty="0" smtClean="0">
                <a:solidFill>
                  <a:srgbClr val="224568"/>
                </a:solidFill>
              </a:rPr>
              <a:t>Continuation of work on developing a scientific program for the new reactor with a concept of the instrument base;</a:t>
            </a:r>
          </a:p>
          <a:p>
            <a:pPr marL="342900" indent="-342900" algn="just">
              <a:lnSpc>
                <a:spcPct val="150000"/>
              </a:lnSpc>
              <a:buAutoNum type="arabicParenBoth"/>
            </a:pPr>
            <a:r>
              <a:rPr lang="en-US" sz="1600" dirty="0" smtClean="0">
                <a:solidFill>
                  <a:srgbClr val="224568"/>
                </a:solidFill>
              </a:rPr>
              <a:t>Continuation of work on developing the concept of a system for fast changing the working material in the chamber of the cryogenic moderator of the reactor, and extending activities on determining the optimal configuration of the cryogenic moderator chamber of the new neutron source with a working substance based on hydrogen-containing materials.</a:t>
            </a:r>
            <a:endParaRPr lang="en-US" sz="1600" dirty="0">
              <a:solidFill>
                <a:srgbClr val="224568"/>
              </a:solidFill>
            </a:endParaRPr>
          </a:p>
        </p:txBody>
      </p:sp>
      <p:pic>
        <p:nvPicPr>
          <p:cNvPr id="15" name="Рисунок 14">
            <a:extLst>
              <a:ext uri="{FF2B5EF4-FFF2-40B4-BE49-F238E27FC236}">
                <a16:creationId xmlns:a16="http://schemas.microsoft.com/office/drawing/2014/main" xmlns="" id="{FA4FDB30-6B2C-454F-B4DC-EE55014168DC}"/>
              </a:ext>
            </a:extLst>
          </p:cNvPr>
          <p:cNvPicPr>
            <a:picLocks noChangeAspect="1"/>
          </p:cNvPicPr>
          <p:nvPr/>
        </p:nvPicPr>
        <p:blipFill>
          <a:blip r:embed="rId3"/>
          <a:stretch>
            <a:fillRect/>
          </a:stretch>
        </p:blipFill>
        <p:spPr>
          <a:xfrm>
            <a:off x="8881993" y="1246909"/>
            <a:ext cx="2862909" cy="5131442"/>
          </a:xfrm>
          <a:prstGeom prst="rect">
            <a:avLst/>
          </a:prstGeom>
        </p:spPr>
      </p:pic>
    </p:spTree>
    <p:extLst>
      <p:ext uri="{BB962C8B-B14F-4D97-AF65-F5344CB8AC3E}">
        <p14:creationId xmlns:p14="http://schemas.microsoft.com/office/powerpoint/2010/main" val="1468363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2B35DE6E-40A2-AA4E-B582-3F94F2261778}"/>
              </a:ext>
            </a:extLst>
          </p:cNvPr>
          <p:cNvSpPr txBox="1"/>
          <p:nvPr/>
        </p:nvSpPr>
        <p:spPr>
          <a:xfrm>
            <a:off x="35170" y="124112"/>
            <a:ext cx="12192000" cy="830997"/>
          </a:xfrm>
          <a:prstGeom prst="rect">
            <a:avLst/>
          </a:prstGeom>
          <a:noFill/>
        </p:spPr>
        <p:txBody>
          <a:bodyPr wrap="square">
            <a:spAutoFit/>
          </a:bodyPr>
          <a:lstStyle/>
          <a:p>
            <a:pPr algn="ctr"/>
            <a:r>
              <a:rPr lang="en-US" sz="2400" b="1" dirty="0" smtClean="0">
                <a:solidFill>
                  <a:srgbClr val="004176"/>
                </a:solidFill>
              </a:rPr>
              <a:t>Current plans to resume operation of the IBR-2 reactor and preparations</a:t>
            </a:r>
            <a:br>
              <a:rPr lang="en-US" sz="2400" b="1" dirty="0" smtClean="0">
                <a:solidFill>
                  <a:srgbClr val="004176"/>
                </a:solidFill>
              </a:rPr>
            </a:br>
            <a:r>
              <a:rPr lang="en-US" sz="2400" b="1" dirty="0" smtClean="0">
                <a:solidFill>
                  <a:srgbClr val="004176"/>
                </a:solidFill>
              </a:rPr>
              <a:t>for the restart of the FLNP User Programme  </a:t>
            </a:r>
            <a:endParaRPr lang="en-US" sz="2400" b="1" dirty="0">
              <a:solidFill>
                <a:srgbClr val="004176"/>
              </a:solidFill>
            </a:endParaRPr>
          </a:p>
        </p:txBody>
      </p:sp>
      <p:sp>
        <p:nvSpPr>
          <p:cNvPr id="20" name="Прямоугольник 19">
            <a:extLst>
              <a:ext uri="{FF2B5EF4-FFF2-40B4-BE49-F238E27FC236}">
                <a16:creationId xmlns:a16="http://schemas.microsoft.com/office/drawing/2014/main" xmlns="" id="{099DE245-F7EC-DC41-8F0F-E514FF217BB4}"/>
              </a:ext>
            </a:extLst>
          </p:cNvPr>
          <p:cNvSpPr/>
          <p:nvPr/>
        </p:nvSpPr>
        <p:spPr>
          <a:xfrm>
            <a:off x="462645" y="2381387"/>
            <a:ext cx="11346058" cy="215444"/>
          </a:xfrm>
          <a:prstGeom prst="rect">
            <a:avLst/>
          </a:prstGeom>
          <a:solidFill>
            <a:srgbClr val="D0EB95"/>
          </a:solidFill>
          <a:ln>
            <a:solidFill>
              <a:schemeClr val="accent1"/>
            </a:solidFill>
          </a:ln>
        </p:spPr>
        <p:txBody>
          <a:bodyPr wrap="square">
            <a:spAutoFit/>
          </a:bodyPr>
          <a:lstStyle/>
          <a:p>
            <a:pPr algn="ctr"/>
            <a:endParaRPr lang="en-US" sz="800" b="1" dirty="0"/>
          </a:p>
        </p:txBody>
      </p:sp>
      <p:sp>
        <p:nvSpPr>
          <p:cNvPr id="9" name="TextBox 8">
            <a:extLst>
              <a:ext uri="{FF2B5EF4-FFF2-40B4-BE49-F238E27FC236}">
                <a16:creationId xmlns:a16="http://schemas.microsoft.com/office/drawing/2014/main" xmlns="" id="{CFCDB31F-410C-5740-A7BF-38833BB62A7F}"/>
              </a:ext>
            </a:extLst>
          </p:cNvPr>
          <p:cNvSpPr txBox="1"/>
          <p:nvPr/>
        </p:nvSpPr>
        <p:spPr>
          <a:xfrm>
            <a:off x="383297" y="1003062"/>
            <a:ext cx="11575306" cy="1323439"/>
          </a:xfrm>
          <a:prstGeom prst="rect">
            <a:avLst/>
          </a:prstGeom>
          <a:noFill/>
        </p:spPr>
        <p:txBody>
          <a:bodyPr wrap="square">
            <a:spAutoFit/>
          </a:bodyPr>
          <a:lstStyle/>
          <a:p>
            <a:pPr algn="just"/>
            <a:r>
              <a:rPr lang="en-US" sz="2000" dirty="0" smtClean="0">
                <a:solidFill>
                  <a:srgbClr val="224568"/>
                </a:solidFill>
              </a:rPr>
              <a:t>The PAC took note of the information on the progress of obtaining a license to operate the IBR-2 nuclear research facility and on the preparatory work to replace the air heat exchangers of the reactor’s secondary cooling circuit, presented by </a:t>
            </a:r>
            <a:r>
              <a:rPr lang="en-US" sz="2000" b="1" dirty="0" err="1" smtClean="0">
                <a:solidFill>
                  <a:srgbClr val="224568"/>
                </a:solidFill>
              </a:rPr>
              <a:t>Bagdaulet</a:t>
            </a:r>
            <a:r>
              <a:rPr lang="en-US" sz="2000" b="1" dirty="0" smtClean="0">
                <a:solidFill>
                  <a:srgbClr val="224568"/>
                </a:solidFill>
              </a:rPr>
              <a:t> </a:t>
            </a:r>
            <a:r>
              <a:rPr lang="en-US" sz="2000" b="1" dirty="0" err="1" smtClean="0">
                <a:solidFill>
                  <a:srgbClr val="224568"/>
                </a:solidFill>
              </a:rPr>
              <a:t>Mukhametuly</a:t>
            </a:r>
            <a:r>
              <a:rPr lang="en-US" sz="2000" b="1" dirty="0" smtClean="0">
                <a:solidFill>
                  <a:srgbClr val="224568"/>
                </a:solidFill>
              </a:rPr>
              <a:t>.</a:t>
            </a:r>
            <a:r>
              <a:rPr lang="en-US" sz="2000" dirty="0" smtClean="0">
                <a:solidFill>
                  <a:srgbClr val="224568"/>
                </a:solidFill>
              </a:rPr>
              <a:t> At the moment, the FLNP Directorate plans to resume the operation of the reactor in the fall of this year.</a:t>
            </a:r>
            <a:endParaRPr lang="en-US" sz="2000" dirty="0">
              <a:solidFill>
                <a:srgbClr val="224568"/>
              </a:solidFill>
            </a:endParaRPr>
          </a:p>
        </p:txBody>
      </p:sp>
      <p:pic>
        <p:nvPicPr>
          <p:cNvPr id="5" name="Рисунок 4">
            <a:extLst>
              <a:ext uri="{FF2B5EF4-FFF2-40B4-BE49-F238E27FC236}">
                <a16:creationId xmlns:a16="http://schemas.microsoft.com/office/drawing/2014/main" xmlns="" id="{6CF889DF-D8C5-9F4D-A812-D94D88EEB57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7901" y="2754174"/>
            <a:ext cx="2125905" cy="1592392"/>
          </a:xfrm>
          <a:prstGeom prst="rect">
            <a:avLst/>
          </a:prstGeom>
        </p:spPr>
      </p:pic>
      <p:pic>
        <p:nvPicPr>
          <p:cNvPr id="8" name="Рисунок 7">
            <a:extLst>
              <a:ext uri="{FF2B5EF4-FFF2-40B4-BE49-F238E27FC236}">
                <a16:creationId xmlns:a16="http://schemas.microsoft.com/office/drawing/2014/main" xmlns="" id="{3AB92A2A-7372-6E4C-A3C4-A51B5AA4FF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31579" y="2754174"/>
            <a:ext cx="2125905" cy="1592392"/>
          </a:xfrm>
          <a:prstGeom prst="rect">
            <a:avLst/>
          </a:prstGeom>
        </p:spPr>
      </p:pic>
      <p:pic>
        <p:nvPicPr>
          <p:cNvPr id="11" name="Рисунок 10">
            <a:extLst>
              <a:ext uri="{FF2B5EF4-FFF2-40B4-BE49-F238E27FC236}">
                <a16:creationId xmlns:a16="http://schemas.microsoft.com/office/drawing/2014/main" xmlns="" id="{AFD01675-0515-AE41-BD80-03FB4F6BAB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89374" y="2754174"/>
            <a:ext cx="2121832" cy="1592392"/>
          </a:xfrm>
          <a:prstGeom prst="rect">
            <a:avLst/>
          </a:prstGeom>
        </p:spPr>
      </p:pic>
      <p:pic>
        <p:nvPicPr>
          <p:cNvPr id="12" name="Рисунок 11">
            <a:extLst>
              <a:ext uri="{FF2B5EF4-FFF2-40B4-BE49-F238E27FC236}">
                <a16:creationId xmlns:a16="http://schemas.microsoft.com/office/drawing/2014/main" xmlns="" id="{6BE2C490-0801-3449-8F1E-CEAD7A80D10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7901" y="4537850"/>
            <a:ext cx="1647607" cy="2199213"/>
          </a:xfrm>
          <a:prstGeom prst="rect">
            <a:avLst/>
          </a:prstGeom>
        </p:spPr>
      </p:pic>
      <p:pic>
        <p:nvPicPr>
          <p:cNvPr id="13" name="Рисунок 12">
            <a:extLst>
              <a:ext uri="{FF2B5EF4-FFF2-40B4-BE49-F238E27FC236}">
                <a16:creationId xmlns:a16="http://schemas.microsoft.com/office/drawing/2014/main" xmlns="" id="{37AF7DBB-9AED-F840-BE7D-387F13A7DA9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45351" y="4537850"/>
            <a:ext cx="1647607" cy="2199213"/>
          </a:xfrm>
          <a:prstGeom prst="rect">
            <a:avLst/>
          </a:prstGeom>
        </p:spPr>
      </p:pic>
      <p:pic>
        <p:nvPicPr>
          <p:cNvPr id="14" name="Рисунок 13">
            <a:extLst>
              <a:ext uri="{FF2B5EF4-FFF2-40B4-BE49-F238E27FC236}">
                <a16:creationId xmlns:a16="http://schemas.microsoft.com/office/drawing/2014/main" xmlns="" id="{FFC9E5AB-6A1D-3A46-B452-EC1264A4159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48823" y="4530355"/>
            <a:ext cx="1602934" cy="2199211"/>
          </a:xfrm>
          <a:prstGeom prst="rect">
            <a:avLst/>
          </a:prstGeom>
        </p:spPr>
      </p:pic>
      <p:sp>
        <p:nvSpPr>
          <p:cNvPr id="21" name="TextBox 20">
            <a:extLst>
              <a:ext uri="{FF2B5EF4-FFF2-40B4-BE49-F238E27FC236}">
                <a16:creationId xmlns:a16="http://schemas.microsoft.com/office/drawing/2014/main" xmlns="" id="{253E3211-F30A-094E-8B66-E8C03B31ABD0}"/>
              </a:ext>
            </a:extLst>
          </p:cNvPr>
          <p:cNvSpPr txBox="1"/>
          <p:nvPr/>
        </p:nvSpPr>
        <p:spPr>
          <a:xfrm>
            <a:off x="2722379" y="2967335"/>
            <a:ext cx="1723868" cy="923330"/>
          </a:xfrm>
          <a:prstGeom prst="rect">
            <a:avLst/>
          </a:prstGeom>
          <a:noFill/>
        </p:spPr>
        <p:txBody>
          <a:bodyPr wrap="square">
            <a:spAutoFit/>
          </a:bodyPr>
          <a:lstStyle/>
          <a:p>
            <a:r>
              <a:rPr lang="en-US" dirty="0" smtClean="0">
                <a:effectLst/>
                <a:latin typeface="Helvetica" pitchFamily="2" charset="0"/>
              </a:rPr>
              <a:t>Assembling of</a:t>
            </a:r>
          </a:p>
          <a:p>
            <a:r>
              <a:rPr lang="en-US" dirty="0" smtClean="0">
                <a:effectLst/>
                <a:latin typeface="Helvetica" pitchFamily="2" charset="0"/>
              </a:rPr>
              <a:t>a tower crane</a:t>
            </a:r>
          </a:p>
          <a:p>
            <a:r>
              <a:rPr lang="en-US" dirty="0" smtClean="0">
                <a:effectLst/>
                <a:latin typeface="Helvetica" pitchFamily="2" charset="0"/>
              </a:rPr>
              <a:t>on-site.</a:t>
            </a:r>
            <a:endParaRPr lang="en-US" dirty="0">
              <a:effectLst/>
              <a:latin typeface="Helvetica" pitchFamily="2" charset="0"/>
            </a:endParaRPr>
          </a:p>
        </p:txBody>
      </p:sp>
      <p:sp>
        <p:nvSpPr>
          <p:cNvPr id="22" name="TextBox 21">
            <a:extLst>
              <a:ext uri="{FF2B5EF4-FFF2-40B4-BE49-F238E27FC236}">
                <a16:creationId xmlns:a16="http://schemas.microsoft.com/office/drawing/2014/main" xmlns="" id="{674879D7-E608-6840-909F-02459756A249}"/>
              </a:ext>
            </a:extLst>
          </p:cNvPr>
          <p:cNvSpPr txBox="1"/>
          <p:nvPr/>
        </p:nvSpPr>
        <p:spPr>
          <a:xfrm>
            <a:off x="2265264" y="5660659"/>
            <a:ext cx="1647607" cy="923330"/>
          </a:xfrm>
          <a:prstGeom prst="rect">
            <a:avLst/>
          </a:prstGeom>
          <a:noFill/>
        </p:spPr>
        <p:txBody>
          <a:bodyPr wrap="square">
            <a:spAutoFit/>
          </a:bodyPr>
          <a:lstStyle/>
          <a:p>
            <a:r>
              <a:rPr lang="en-US" dirty="0" smtClean="0">
                <a:effectLst/>
                <a:latin typeface="Helvetica" pitchFamily="2" charset="0"/>
              </a:rPr>
              <a:t>Tower crane</a:t>
            </a:r>
          </a:p>
          <a:p>
            <a:r>
              <a:rPr lang="en-US" dirty="0" smtClean="0">
                <a:effectLst/>
                <a:latin typeface="Helvetica" pitchFamily="2" charset="0"/>
              </a:rPr>
              <a:t>near the</a:t>
            </a:r>
          </a:p>
          <a:p>
            <a:r>
              <a:rPr lang="en-US" dirty="0" smtClean="0">
                <a:effectLst/>
                <a:latin typeface="Helvetica" pitchFamily="2" charset="0"/>
              </a:rPr>
              <a:t>reactor.</a:t>
            </a:r>
            <a:endParaRPr lang="en-US" dirty="0">
              <a:effectLst/>
              <a:latin typeface="Helvetica" pitchFamily="2" charset="0"/>
            </a:endParaRPr>
          </a:p>
        </p:txBody>
      </p:sp>
      <p:sp>
        <p:nvSpPr>
          <p:cNvPr id="24" name="TextBox 23">
            <a:extLst>
              <a:ext uri="{FF2B5EF4-FFF2-40B4-BE49-F238E27FC236}">
                <a16:creationId xmlns:a16="http://schemas.microsoft.com/office/drawing/2014/main" xmlns="" id="{CACFCF6C-846B-7245-B78F-08FAB2ACE0DD}"/>
              </a:ext>
            </a:extLst>
          </p:cNvPr>
          <p:cNvSpPr txBox="1"/>
          <p:nvPr/>
        </p:nvSpPr>
        <p:spPr>
          <a:xfrm>
            <a:off x="7180289" y="2967335"/>
            <a:ext cx="1993691" cy="923330"/>
          </a:xfrm>
          <a:prstGeom prst="rect">
            <a:avLst/>
          </a:prstGeom>
          <a:noFill/>
        </p:spPr>
        <p:txBody>
          <a:bodyPr wrap="square">
            <a:spAutoFit/>
          </a:bodyPr>
          <a:lstStyle/>
          <a:p>
            <a:r>
              <a:rPr lang="en-US" dirty="0" smtClean="0">
                <a:effectLst/>
                <a:latin typeface="Helvetica" pitchFamily="2" charset="0"/>
              </a:rPr>
              <a:t>Removing the</a:t>
            </a:r>
          </a:p>
          <a:p>
            <a:r>
              <a:rPr lang="en-US" dirty="0" smtClean="0">
                <a:effectLst/>
                <a:latin typeface="Helvetica" pitchFamily="2" charset="0"/>
              </a:rPr>
              <a:t>insulation of air</a:t>
            </a:r>
          </a:p>
          <a:p>
            <a:r>
              <a:rPr lang="en-US" dirty="0" smtClean="0">
                <a:effectLst/>
                <a:latin typeface="Helvetica" pitchFamily="2" charset="0"/>
              </a:rPr>
              <a:t>heat exchanger.</a:t>
            </a:r>
            <a:endParaRPr lang="en-US" dirty="0">
              <a:effectLst/>
              <a:latin typeface="Helvetica" pitchFamily="2" charset="0"/>
            </a:endParaRPr>
          </a:p>
        </p:txBody>
      </p:sp>
      <p:sp>
        <p:nvSpPr>
          <p:cNvPr id="26" name="TextBox 25">
            <a:extLst>
              <a:ext uri="{FF2B5EF4-FFF2-40B4-BE49-F238E27FC236}">
                <a16:creationId xmlns:a16="http://schemas.microsoft.com/office/drawing/2014/main" xmlns="" id="{726948AE-FB9C-F14E-B699-3017390CF80D}"/>
              </a:ext>
            </a:extLst>
          </p:cNvPr>
          <p:cNvSpPr txBox="1"/>
          <p:nvPr/>
        </p:nvSpPr>
        <p:spPr>
          <a:xfrm>
            <a:off x="7057484" y="4301596"/>
            <a:ext cx="2116496" cy="923330"/>
          </a:xfrm>
          <a:prstGeom prst="rect">
            <a:avLst/>
          </a:prstGeom>
          <a:noFill/>
        </p:spPr>
        <p:txBody>
          <a:bodyPr wrap="square">
            <a:spAutoFit/>
          </a:bodyPr>
          <a:lstStyle/>
          <a:p>
            <a:r>
              <a:rPr lang="en-US" dirty="0" smtClean="0">
                <a:effectLst/>
                <a:latin typeface="Helvetica" pitchFamily="2" charset="0"/>
              </a:rPr>
              <a:t>Preparing the air</a:t>
            </a:r>
          </a:p>
          <a:p>
            <a:r>
              <a:rPr lang="en-US" dirty="0" smtClean="0">
                <a:effectLst/>
                <a:latin typeface="Helvetica" pitchFamily="2" charset="0"/>
              </a:rPr>
              <a:t>heat exchanger</a:t>
            </a:r>
          </a:p>
          <a:p>
            <a:r>
              <a:rPr lang="en-US" dirty="0" smtClean="0">
                <a:effectLst/>
                <a:latin typeface="Helvetica" pitchFamily="2" charset="0"/>
              </a:rPr>
              <a:t>for dismantling.</a:t>
            </a:r>
            <a:endParaRPr lang="en-US" dirty="0">
              <a:effectLst/>
              <a:latin typeface="Helvetica" pitchFamily="2" charset="0"/>
            </a:endParaRPr>
          </a:p>
        </p:txBody>
      </p:sp>
      <p:sp>
        <p:nvSpPr>
          <p:cNvPr id="28" name="TextBox 27">
            <a:extLst>
              <a:ext uri="{FF2B5EF4-FFF2-40B4-BE49-F238E27FC236}">
                <a16:creationId xmlns:a16="http://schemas.microsoft.com/office/drawing/2014/main" xmlns="" id="{F84AB5F3-C9E8-1945-A9A3-800354991180}"/>
              </a:ext>
            </a:extLst>
          </p:cNvPr>
          <p:cNvSpPr txBox="1"/>
          <p:nvPr/>
        </p:nvSpPr>
        <p:spPr>
          <a:xfrm>
            <a:off x="7062715" y="5341467"/>
            <a:ext cx="1993691" cy="1477328"/>
          </a:xfrm>
          <a:prstGeom prst="rect">
            <a:avLst/>
          </a:prstGeom>
          <a:noFill/>
        </p:spPr>
        <p:txBody>
          <a:bodyPr wrap="square">
            <a:spAutoFit/>
          </a:bodyPr>
          <a:lstStyle/>
          <a:p>
            <a:r>
              <a:rPr lang="en-US" dirty="0" smtClean="0">
                <a:effectLst/>
                <a:latin typeface="Helvetica" pitchFamily="2" charset="0"/>
              </a:rPr>
              <a:t>The heat</a:t>
            </a:r>
          </a:p>
          <a:p>
            <a:r>
              <a:rPr lang="en-US" dirty="0" smtClean="0">
                <a:effectLst/>
                <a:latin typeface="Helvetica" pitchFamily="2" charset="0"/>
              </a:rPr>
              <a:t>exchanger drain</a:t>
            </a:r>
          </a:p>
          <a:p>
            <a:r>
              <a:rPr lang="en-US" dirty="0" smtClean="0">
                <a:effectLst/>
                <a:latin typeface="Helvetica" pitchFamily="2" charset="0"/>
              </a:rPr>
              <a:t>manifold is</a:t>
            </a:r>
          </a:p>
          <a:p>
            <a:r>
              <a:rPr lang="en-US" dirty="0" smtClean="0">
                <a:effectLst/>
                <a:latin typeface="Helvetica" pitchFamily="2" charset="0"/>
              </a:rPr>
              <a:t>prepared for</a:t>
            </a:r>
          </a:p>
          <a:p>
            <a:r>
              <a:rPr lang="en-US" dirty="0" smtClean="0">
                <a:effectLst/>
                <a:latin typeface="Helvetica" pitchFamily="2" charset="0"/>
              </a:rPr>
              <a:t>cutting.</a:t>
            </a:r>
            <a:endParaRPr lang="en-US" dirty="0">
              <a:effectLst/>
              <a:latin typeface="Helvetica" pitchFamily="2" charset="0"/>
            </a:endParaRPr>
          </a:p>
        </p:txBody>
      </p:sp>
    </p:spTree>
    <p:extLst>
      <p:ext uri="{BB962C8B-B14F-4D97-AF65-F5344CB8AC3E}">
        <p14:creationId xmlns:p14="http://schemas.microsoft.com/office/powerpoint/2010/main" val="358831882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2B35DE6E-40A2-AA4E-B582-3F94F2261778}"/>
              </a:ext>
            </a:extLst>
          </p:cNvPr>
          <p:cNvSpPr txBox="1"/>
          <p:nvPr/>
        </p:nvSpPr>
        <p:spPr>
          <a:xfrm>
            <a:off x="35170" y="259022"/>
            <a:ext cx="12192000" cy="830997"/>
          </a:xfrm>
          <a:prstGeom prst="rect">
            <a:avLst/>
          </a:prstGeom>
          <a:noFill/>
        </p:spPr>
        <p:txBody>
          <a:bodyPr wrap="square">
            <a:spAutoFit/>
          </a:bodyPr>
          <a:lstStyle/>
          <a:p>
            <a:pPr algn="ctr"/>
            <a:r>
              <a:rPr lang="en-US" sz="2400" b="1" dirty="0" smtClean="0">
                <a:solidFill>
                  <a:srgbClr val="004176"/>
                </a:solidFill>
              </a:rPr>
              <a:t>Current plans to resume operation of the IBR-2 reactor and preparations</a:t>
            </a:r>
            <a:br>
              <a:rPr lang="en-US" sz="2400" b="1" dirty="0" smtClean="0">
                <a:solidFill>
                  <a:srgbClr val="004176"/>
                </a:solidFill>
              </a:rPr>
            </a:br>
            <a:r>
              <a:rPr lang="en-US" sz="2400" b="1" dirty="0" smtClean="0">
                <a:solidFill>
                  <a:srgbClr val="004176"/>
                </a:solidFill>
              </a:rPr>
              <a:t>for the restart of the FLNP User Programme  </a:t>
            </a:r>
            <a:endParaRPr lang="en-US" sz="2400" b="1" dirty="0">
              <a:solidFill>
                <a:srgbClr val="004176"/>
              </a:solidFill>
            </a:endParaRPr>
          </a:p>
        </p:txBody>
      </p:sp>
      <p:sp>
        <p:nvSpPr>
          <p:cNvPr id="20" name="Прямоугольник 19">
            <a:extLst>
              <a:ext uri="{FF2B5EF4-FFF2-40B4-BE49-F238E27FC236}">
                <a16:creationId xmlns:a16="http://schemas.microsoft.com/office/drawing/2014/main" xmlns="" id="{099DE245-F7EC-DC41-8F0F-E514FF217BB4}"/>
              </a:ext>
            </a:extLst>
          </p:cNvPr>
          <p:cNvSpPr/>
          <p:nvPr/>
        </p:nvSpPr>
        <p:spPr>
          <a:xfrm>
            <a:off x="233396" y="2681186"/>
            <a:ext cx="11725207" cy="215444"/>
          </a:xfrm>
          <a:prstGeom prst="rect">
            <a:avLst/>
          </a:prstGeom>
          <a:solidFill>
            <a:srgbClr val="D0EB95"/>
          </a:solidFill>
          <a:ln>
            <a:solidFill>
              <a:schemeClr val="accent1"/>
            </a:solidFill>
          </a:ln>
        </p:spPr>
        <p:txBody>
          <a:bodyPr wrap="square">
            <a:spAutoFit/>
          </a:bodyPr>
          <a:lstStyle/>
          <a:p>
            <a:pPr algn="ctr"/>
            <a:endParaRPr lang="en-US" sz="800" b="1" dirty="0"/>
          </a:p>
        </p:txBody>
      </p:sp>
      <p:sp>
        <p:nvSpPr>
          <p:cNvPr id="9" name="TextBox 8">
            <a:extLst>
              <a:ext uri="{FF2B5EF4-FFF2-40B4-BE49-F238E27FC236}">
                <a16:creationId xmlns:a16="http://schemas.microsoft.com/office/drawing/2014/main" xmlns="" id="{CFCDB31F-410C-5740-A7BF-38833BB62A7F}"/>
              </a:ext>
            </a:extLst>
          </p:cNvPr>
          <p:cNvSpPr txBox="1"/>
          <p:nvPr/>
        </p:nvSpPr>
        <p:spPr>
          <a:xfrm>
            <a:off x="263376" y="1253863"/>
            <a:ext cx="11575306" cy="1323439"/>
          </a:xfrm>
          <a:prstGeom prst="rect">
            <a:avLst/>
          </a:prstGeom>
          <a:noFill/>
        </p:spPr>
        <p:txBody>
          <a:bodyPr wrap="square">
            <a:spAutoFit/>
          </a:bodyPr>
          <a:lstStyle/>
          <a:p>
            <a:pPr algn="just"/>
            <a:r>
              <a:rPr lang="en-US" sz="2000" b="1" u="sng" dirty="0" smtClean="0">
                <a:solidFill>
                  <a:srgbClr val="224568"/>
                </a:solidFill>
              </a:rPr>
              <a:t>Recommendation.</a:t>
            </a:r>
            <a:r>
              <a:rPr lang="en-US" sz="2000" b="1" dirty="0" smtClean="0">
                <a:solidFill>
                  <a:srgbClr val="224568"/>
                </a:solidFill>
              </a:rPr>
              <a:t> </a:t>
            </a:r>
            <a:r>
              <a:rPr lang="en-US" sz="2000" dirty="0" smtClean="0">
                <a:solidFill>
                  <a:srgbClr val="224568"/>
                </a:solidFill>
              </a:rPr>
              <a:t>The PAC highly appreciated and supported FLNP’s plans and efforts to restart the operation of the IBR-2 nuclear research facility in 2024–2025 and resume the FLNP User Programme in 2025. The PAC noted the need to attract a sufficient number of experts to review projects.</a:t>
            </a:r>
            <a:endParaRPr lang="en-US" sz="2000" dirty="0">
              <a:solidFill>
                <a:srgbClr val="224568"/>
              </a:solidFill>
            </a:endParaRPr>
          </a:p>
        </p:txBody>
      </p:sp>
      <p:pic>
        <p:nvPicPr>
          <p:cNvPr id="3" name="Рисунок 2">
            <a:extLst>
              <a:ext uri="{FF2B5EF4-FFF2-40B4-BE49-F238E27FC236}">
                <a16:creationId xmlns:a16="http://schemas.microsoft.com/office/drawing/2014/main" xmlns="" id="{B687CC20-10B8-1F46-B65A-2FC39B1F224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3416" y="3280508"/>
            <a:ext cx="6437227" cy="3298961"/>
          </a:xfrm>
          <a:prstGeom prst="rect">
            <a:avLst/>
          </a:prstGeom>
        </p:spPr>
      </p:pic>
      <p:pic>
        <p:nvPicPr>
          <p:cNvPr id="4" name="Рисунок 3">
            <a:extLst>
              <a:ext uri="{FF2B5EF4-FFF2-40B4-BE49-F238E27FC236}">
                <a16:creationId xmlns:a16="http://schemas.microsoft.com/office/drawing/2014/main" xmlns="" id="{AE932E6B-6F2A-2246-BA10-475BA9D957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43032" y="3287456"/>
            <a:ext cx="5294920" cy="3298960"/>
          </a:xfrm>
          <a:prstGeom prst="rect">
            <a:avLst/>
          </a:prstGeom>
        </p:spPr>
      </p:pic>
    </p:spTree>
    <p:extLst>
      <p:ext uri="{BB962C8B-B14F-4D97-AF65-F5344CB8AC3E}">
        <p14:creationId xmlns:p14="http://schemas.microsoft.com/office/powerpoint/2010/main" val="23725820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34553</TotalTime>
  <Words>1405</Words>
  <Application>Microsoft Office PowerPoint</Application>
  <PresentationFormat>Widescreen</PresentationFormat>
  <Paragraphs>151</Paragraphs>
  <Slides>17</Slides>
  <Notes>11</Notes>
  <HiddenSlides>0</HiddenSlides>
  <MMClips>0</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17</vt:i4>
      </vt:variant>
    </vt:vector>
  </HeadingPairs>
  <TitlesOfParts>
    <vt:vector size="38" baseType="lpstr">
      <vt:lpstr>SimSun</vt:lpstr>
      <vt:lpstr>Arial</vt:lpstr>
      <vt:lpstr>Calibri</vt:lpstr>
      <vt:lpstr>Comic Sans MS</vt:lpstr>
      <vt:lpstr>Droid Sans Fallback</vt:lpstr>
      <vt:lpstr>Helvetica</vt:lpstr>
      <vt:lpstr>MS Mincho</vt:lpstr>
      <vt:lpstr>Times</vt:lpstr>
      <vt:lpstr>Times New Roman</vt:lpstr>
      <vt:lpstr>ucansV_shvetsov</vt:lpstr>
      <vt:lpstr>1_ucansV_shvetsov</vt:lpstr>
      <vt:lpstr>2_ucansV_shvetsov</vt:lpstr>
      <vt:lpstr>3_ucansV_shvetsov</vt:lpstr>
      <vt:lpstr>4_ucansV_shvetsov</vt:lpstr>
      <vt:lpstr>5_ucansV_shvetsov</vt:lpstr>
      <vt:lpstr>10_Тема Office</vt:lpstr>
      <vt:lpstr>6_Оформление по умолчанию</vt:lpstr>
      <vt:lpstr>8_Оформление по умолчанию</vt:lpstr>
      <vt:lpstr>7_Оформление по умолчанию</vt:lpstr>
      <vt:lpstr>9_Оформление по умолчанию</vt:lpstr>
      <vt:lpstr>annual_report_2015_nts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PAA</dc:creator>
  <cp:lastModifiedBy>nagy</cp:lastModifiedBy>
  <cp:revision>1738</cp:revision>
  <dcterms:created xsi:type="dcterms:W3CDTF">2006-12-22T14:39:55Z</dcterms:created>
  <dcterms:modified xsi:type="dcterms:W3CDTF">2024-09-11T22:58:51Z</dcterms:modified>
</cp:coreProperties>
</file>