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8"/>
  </p:notesMasterIdLst>
  <p:sldIdLst>
    <p:sldId id="257" r:id="rId2"/>
    <p:sldId id="265" r:id="rId3"/>
    <p:sldId id="282" r:id="rId4"/>
    <p:sldId id="284" r:id="rId5"/>
    <p:sldId id="268" r:id="rId6"/>
    <p:sldId id="271" r:id="rId7"/>
    <p:sldId id="285" r:id="rId8"/>
    <p:sldId id="286" r:id="rId9"/>
    <p:sldId id="307" r:id="rId10"/>
    <p:sldId id="302" r:id="rId11"/>
    <p:sldId id="297" r:id="rId12"/>
    <p:sldId id="304" r:id="rId13"/>
    <p:sldId id="303" r:id="rId14"/>
    <p:sldId id="299" r:id="rId15"/>
    <p:sldId id="300" r:id="rId16"/>
    <p:sldId id="27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Ольга Лис" initials="ОЛ" lastIdx="1" clrIdx="0">
    <p:extLst>
      <p:ext uri="{19B8F6BF-5375-455C-9EA6-DF929625EA0E}">
        <p15:presenceInfo xmlns:p15="http://schemas.microsoft.com/office/powerpoint/2012/main" userId="9188421417fda77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6F51"/>
    <a:srgbClr val="90906A"/>
    <a:srgbClr val="782E76"/>
    <a:srgbClr val="E6E6E6"/>
    <a:srgbClr val="419CBB"/>
    <a:srgbClr val="CCFFCC"/>
    <a:srgbClr val="0000CC"/>
    <a:srgbClr val="3A723F"/>
    <a:srgbClr val="C5E0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99" autoAdjust="0"/>
    <p:restoredTop sz="94154" autoAdjust="0"/>
  </p:normalViewPr>
  <p:slideViewPr>
    <p:cSldViewPr snapToGrid="0">
      <p:cViewPr varScale="1">
        <p:scale>
          <a:sx n="100" d="100"/>
          <a:sy n="100" d="100"/>
        </p:scale>
        <p:origin x="84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1F09E8-D30A-48FC-9022-A7E37AF2B933}" type="datetimeFigureOut">
              <a:rPr lang="ru-RU" smtClean="0"/>
              <a:t>12.09.2024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4298BF-BBC1-4736-B025-1C9A95E321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546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3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048634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Carry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out such experiment under high pressure is difficult issue. This problem resolved in JINR.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Therefore all experiments were performed in new diffractometer for investigation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microsamples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 high pressure DN-6 of pulse high-flux reactor IBR-2 in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Dubna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High pressure on the sample created by using the high pressure cells with sapphire anvils.</a:t>
            </a:r>
            <a:endParaRPr lang="ru-RU" dirty="0"/>
          </a:p>
        </p:txBody>
      </p:sp>
      <p:sp>
        <p:nvSpPr>
          <p:cNvPr id="1048635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883C0C-C5BF-4CC4-8DDA-1F6DFC5B7F0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73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298BF-BBC1-4736-B025-1C9A95E3214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0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Under the high pressure, the Br-Br bond length along the 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c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-axis becomes significantly smaller than in the (</a:t>
            </a:r>
            <a:r>
              <a:rPr lang="en-US" b="1" i="1" dirty="0">
                <a:solidFill>
                  <a:schemeClr val="accent6">
                    <a:lumMod val="50000"/>
                  </a:schemeClr>
                </a:solidFill>
              </a:rPr>
              <a:t>ab)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plane, as well as the corresponding distance between the layers in comparison with the layer thickness. This indicates the transformation of CrBr</a:t>
            </a:r>
            <a:r>
              <a:rPr lang="en-US" b="1" baseline="-25000" dirty="0">
                <a:solidFill>
                  <a:schemeClr val="accent6">
                    <a:lumMod val="50000"/>
                  </a:schemeClr>
                </a:solidFill>
              </a:rPr>
              <a:t>3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under high pressure from a quasi-two-dimensional structure to a three-dimensional one.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298BF-BBC1-4736-B025-1C9A95E3214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377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4298BF-BBC1-4736-B025-1C9A95E3214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919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298BF-BBC1-4736-B025-1C9A95E3214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835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4298BF-BBC1-4736-B025-1C9A95E3214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103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390CC-376E-4EE0-8215-673E1BE99330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C4806-FE48-49F8-8758-0513AB4F5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0973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BD87-2521-468E-B576-A7516F477168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C4806-FE48-49F8-8758-0513AB4F5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8412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2B57F-40ED-4635-82D4-4CDED4B4D06F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C4806-FE48-49F8-8758-0513AB4F5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116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372904-B154-4F75-BD21-EA3DC13405C3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C4806-FE48-49F8-8758-0513AB4F5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359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C63A1-A4A4-4D23-B806-388665E73FDF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C4806-FE48-49F8-8758-0513AB4F5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1551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13851-26A8-4FFC-91D7-EC4152E63F39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C4806-FE48-49F8-8758-0513AB4F5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652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3BF47-D111-4C55-91DB-EA548C3176FF}" type="datetime1">
              <a:rPr lang="ru-RU" smtClean="0"/>
              <a:t>12.09.2024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C4806-FE48-49F8-8758-0513AB4F5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06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4D62-A6DE-4223-86CA-0518396E146F}" type="datetime1">
              <a:rPr lang="ru-RU" smtClean="0"/>
              <a:t>12.09.2024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C4806-FE48-49F8-8758-0513AB4F5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97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F2355-4A7C-474C-AA19-510301BF3933}" type="datetime1">
              <a:rPr lang="ru-RU" smtClean="0"/>
              <a:t>12.09.2024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C4806-FE48-49F8-8758-0513AB4F5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3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E05B89-FB8B-4E58-B9B3-31203D9F8EAD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C4806-FE48-49F8-8758-0513AB4F5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3941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12351B-23BB-46B1-92A2-166639F9AB9F}" type="datetime1">
              <a:rPr lang="ru-RU" smtClean="0"/>
              <a:t>12.09.2024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C4806-FE48-49F8-8758-0513AB4F5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9540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FE3114-4643-413C-AD5F-0B7CB765A218}" type="datetime1">
              <a:rPr lang="ru-RU" smtClean="0"/>
              <a:t>12.09.2024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C4806-FE48-49F8-8758-0513AB4F51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10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oleObject" Target="../embeddings/oleObject13.bin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4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7" Type="http://schemas.openxmlformats.org/officeDocument/2006/relationships/image" Target="../media/image47.wmf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48.wmf"/><Relationship Id="rId7" Type="http://schemas.openxmlformats.org/officeDocument/2006/relationships/image" Target="../media/image50.wmf"/><Relationship Id="rId2" Type="http://schemas.openxmlformats.org/officeDocument/2006/relationships/oleObject" Target="../embeddings/oleObject1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51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13" Type="http://schemas.openxmlformats.org/officeDocument/2006/relationships/image" Target="../media/image59.png"/><Relationship Id="rId3" Type="http://schemas.openxmlformats.org/officeDocument/2006/relationships/oleObject" Target="../embeddings/oleObject23.bin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58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openxmlformats.org/officeDocument/2006/relationships/oleObject" Target="../embeddings/oleObject26.bin"/><Relationship Id="rId5" Type="http://schemas.openxmlformats.org/officeDocument/2006/relationships/image" Target="../media/image54.png"/><Relationship Id="rId10" Type="http://schemas.openxmlformats.org/officeDocument/2006/relationships/image" Target="../media/image57.wmf"/><Relationship Id="rId4" Type="http://schemas.openxmlformats.org/officeDocument/2006/relationships/image" Target="../media/image53.wmf"/><Relationship Id="rId9" Type="http://schemas.openxmlformats.org/officeDocument/2006/relationships/oleObject" Target="../embeddings/oleObject25.bin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66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oleObject" Target="../embeddings/oleObject30.bin"/><Relationship Id="rId5" Type="http://schemas.openxmlformats.org/officeDocument/2006/relationships/image" Target="../media/image62.png"/><Relationship Id="rId10" Type="http://schemas.openxmlformats.org/officeDocument/2006/relationships/image" Target="../media/image65.wmf"/><Relationship Id="rId4" Type="http://schemas.openxmlformats.org/officeDocument/2006/relationships/image" Target="../media/image61.wmf"/><Relationship Id="rId9" Type="http://schemas.openxmlformats.org/officeDocument/2006/relationships/oleObject" Target="../embeddings/oleObject29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4.wmf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7" Type="http://schemas.openxmlformats.org/officeDocument/2006/relationships/image" Target="../media/image30.wmf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9.w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4.w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33.wmf"/><Relationship Id="rId4" Type="http://schemas.openxmlformats.org/officeDocument/2006/relationships/oleObject" Target="../embeddings/oleObject7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wmf"/><Relationship Id="rId11" Type="http://schemas.openxmlformats.org/officeDocument/2006/relationships/image" Target="../media/image40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39.wmf"/><Relationship Id="rId4" Type="http://schemas.openxmlformats.org/officeDocument/2006/relationships/image" Target="../media/image36.wmf"/><Relationship Id="rId9" Type="http://schemas.openxmlformats.org/officeDocument/2006/relationships/oleObject" Target="../embeddings/oleObject12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40728BD-651F-48CE-98A0-D5858FC6998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6648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815" y="1553464"/>
            <a:ext cx="11882368" cy="3016057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8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Pressure effect on crystal, magnetic structure and vibrational properties of van der Waals materials</a:t>
            </a:r>
            <a:b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D79DE8-4F92-42BC-9F7A-55504A6218EF}"/>
              </a:ext>
            </a:extLst>
          </p:cNvPr>
          <p:cNvSpPr txBox="1"/>
          <p:nvPr/>
        </p:nvSpPr>
        <p:spPr>
          <a:xfrm>
            <a:off x="625551" y="4442151"/>
            <a:ext cx="109408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O.N. Lis, D.P. </a:t>
            </a:r>
            <a:r>
              <a:rPr lang="en-US" sz="3000" b="1" dirty="0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Kozlenko</a:t>
            </a:r>
            <a:r>
              <a:rPr lang="en-US" sz="30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S.E. </a:t>
            </a:r>
            <a:r>
              <a:rPr lang="en-US" sz="3000" b="1" dirty="0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Kichanov</a:t>
            </a:r>
            <a:r>
              <a:rPr lang="en-US" sz="30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E.V. </a:t>
            </a:r>
            <a:r>
              <a:rPr lang="en-US" sz="3000" b="1" dirty="0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Lukin</a:t>
            </a:r>
            <a:r>
              <a:rPr lang="en-US" sz="30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I. Yu. Zel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840BA3A-8103-419D-A5E7-18AF31470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9509" y="190483"/>
            <a:ext cx="2473451" cy="9893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2257259-3766-4C95-8633-529087B347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081" y="41965"/>
            <a:ext cx="1716000" cy="1137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6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BD19DE3-BE54-4D38-BA55-3A65DCAC5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31661" y="6339919"/>
            <a:ext cx="2743200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10</a:t>
            </a:fld>
            <a:endParaRPr lang="ru-RU" sz="1800" dirty="0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32DA2AD-F164-4260-9949-BFDEFBCF5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5725" y="18288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CEFD7A9C-7F68-46F6-B1EC-CAC669F2E5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898646"/>
              </p:ext>
            </p:extLst>
          </p:nvPr>
        </p:nvGraphicFramePr>
        <p:xfrm>
          <a:off x="5795543" y="1266954"/>
          <a:ext cx="4287697" cy="5084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2368080" imgH="2816280" progId="Origin95.Graph">
                  <p:embed/>
                </p:oleObj>
              </mc:Choice>
              <mc:Fallback>
                <p:oleObj name="Graph" r:id="rId3" imgW="2368080" imgH="2816280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543" y="1266954"/>
                        <a:ext cx="4287697" cy="508407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C5CF822A-633D-4922-AA36-81D2AFC912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2897267"/>
              </p:ext>
            </p:extLst>
          </p:nvPr>
        </p:nvGraphicFramePr>
        <p:xfrm>
          <a:off x="1609664" y="1283890"/>
          <a:ext cx="4165722" cy="5067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2368080" imgH="2816280" progId="Origin50.Graph">
                  <p:embed/>
                </p:oleObj>
              </mc:Choice>
              <mc:Fallback>
                <p:oleObj name="Graph" r:id="rId5" imgW="2368080" imgH="281628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09664" y="1283890"/>
                        <a:ext cx="4165722" cy="506745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DBA60BB-464F-4A14-9A4A-842050E71E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557" y="341419"/>
            <a:ext cx="2201792" cy="225656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1FFCA1B-6A75-40D3-A603-A21FD2A7B2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279" y="306888"/>
            <a:ext cx="4448267" cy="2459765"/>
          </a:xfrm>
          <a:prstGeom prst="rect">
            <a:avLst/>
          </a:prstGeom>
        </p:spPr>
      </p:pic>
      <p:sp>
        <p:nvSpPr>
          <p:cNvPr id="19" name="Заголовок 7">
            <a:extLst>
              <a:ext uri="{FF2B5EF4-FFF2-40B4-BE49-F238E27FC236}">
                <a16:creationId xmlns:a16="http://schemas.microsoft.com/office/drawing/2014/main" id="{632DC411-5045-4F56-B108-75DA83F62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1555" y="-49056"/>
            <a:ext cx="8374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X-ray diffraction of</a:t>
            </a:r>
            <a:r>
              <a:rPr lang="ru-RU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CrBr</a:t>
            </a:r>
            <a:r>
              <a:rPr lang="en-US" sz="3000" b="1" baseline="-25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3</a:t>
            </a:r>
            <a:r>
              <a:rPr lang="ru-RU" sz="3000" b="1" baseline="-25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at high pressure</a:t>
            </a:r>
            <a:b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30B8D2-53B4-40D5-919F-3AC05CF9B399}"/>
              </a:ext>
            </a:extLst>
          </p:cNvPr>
          <p:cNvSpPr txBox="1"/>
          <p:nvPr/>
        </p:nvSpPr>
        <p:spPr>
          <a:xfrm>
            <a:off x="1608139" y="6199315"/>
            <a:ext cx="98484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 strong decrease in interatomic bonds along the </a:t>
            </a:r>
            <a:r>
              <a:rPr lang="en-US" b="1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</a:t>
            </a:r>
            <a:r>
              <a:rPr lang="ru-RU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</a:t>
            </a:r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axis</a:t>
            </a:r>
            <a:r>
              <a:rPr lang="ru-RU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indicates the transformation of CrBr</a:t>
            </a:r>
            <a:r>
              <a:rPr lang="en-US" b="1" baseline="-25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under high pressure from a quasi-two-dimensional structure to a three-dimensional one</a:t>
            </a:r>
            <a:r>
              <a:rPr lang="en-US" b="1" dirty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39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6B61F80-B645-4658-93E0-6C99171E1BD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5029823"/>
              </p:ext>
            </p:extLst>
          </p:nvPr>
        </p:nvGraphicFramePr>
        <p:xfrm>
          <a:off x="8382493" y="708437"/>
          <a:ext cx="3444984" cy="4553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556720" imgH="3054960" progId="Origin95.Graph">
                  <p:embed/>
                </p:oleObj>
              </mc:Choice>
              <mc:Fallback>
                <p:oleObj name="Graph" r:id="rId2" imgW="2556720" imgH="305496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82493" y="708437"/>
                        <a:ext cx="3444984" cy="45533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id="{10698843-27D1-41A0-8DC3-E212A3DB6B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4427564"/>
              </p:ext>
            </p:extLst>
          </p:nvPr>
        </p:nvGraphicFramePr>
        <p:xfrm>
          <a:off x="41235" y="417921"/>
          <a:ext cx="5033962" cy="6321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283480" imgH="2921040" progId="Origin95.Graph">
                  <p:embed/>
                </p:oleObj>
              </mc:Choice>
              <mc:Fallback>
                <p:oleObj name="Graph" r:id="rId4" imgW="2283480" imgH="292104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235" y="417921"/>
                        <a:ext cx="5033962" cy="632149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70934" y="6356349"/>
            <a:ext cx="2743200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11</a:t>
            </a:fld>
            <a:endParaRPr lang="ru-RU" sz="1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673612" y="-44507"/>
            <a:ext cx="7768922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Raman spectroscopy of CrBr</a:t>
            </a:r>
            <a:r>
              <a:rPr lang="en-US" sz="3000" b="1" baseline="-25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3 </a:t>
            </a:r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at high pressure</a:t>
            </a:r>
            <a:r>
              <a:rPr lang="en-US" sz="3000" b="1" baseline="-25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endParaRPr lang="ru-RU" sz="3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623828" y="3342738"/>
            <a:ext cx="1009638" cy="1929714"/>
          </a:xfrm>
          <a:prstGeom prst="ellipse">
            <a:avLst/>
          </a:prstGeom>
          <a:noFill/>
          <a:ln w="730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740798" y="5208920"/>
            <a:ext cx="6236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1. The structural crossover is accompanies by anomalies in pressure behavior of several vibrational modes in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GB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pressure range 2.5 -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12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GPa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2. Transition to metallic state above 26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GPa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F7DC5A46-30EE-41BF-9E37-C24571086A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6817153"/>
              </p:ext>
            </p:extLst>
          </p:nvPr>
        </p:nvGraphicFramePr>
        <p:xfrm>
          <a:off x="5178022" y="821716"/>
          <a:ext cx="3444984" cy="43451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2061000" imgH="2773440" progId="Origin95.Graph">
                  <p:embed/>
                </p:oleObj>
              </mc:Choice>
              <mc:Fallback>
                <p:oleObj name="Graph" r:id="rId6" imgW="2061000" imgH="277344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178022" y="821716"/>
                        <a:ext cx="3444984" cy="434512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9047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010650" y="6439117"/>
            <a:ext cx="2743200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12</a:t>
            </a:fld>
            <a:endParaRPr lang="ru-RU" sz="1800" dirty="0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/>
        </p:nvGraphicFramePr>
        <p:xfrm>
          <a:off x="3327027" y="1662845"/>
          <a:ext cx="2573528" cy="34600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057760" imgH="2593080" progId="Origin95.Graph">
                  <p:embed/>
                </p:oleObj>
              </mc:Choice>
              <mc:Fallback>
                <p:oleObj name="Graph" r:id="rId2" imgW="2057760" imgH="2593080" progId="Origin95.Graph">
                  <p:embed/>
                  <p:pic>
                    <p:nvPicPr>
                      <p:cNvPr id="5" name="Объект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327027" y="1662845"/>
                        <a:ext cx="2573528" cy="346002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9011479"/>
              </p:ext>
            </p:extLst>
          </p:nvPr>
        </p:nvGraphicFramePr>
        <p:xfrm>
          <a:off x="-10160" y="569532"/>
          <a:ext cx="3850640" cy="5300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117520" imgH="2921760" progId="Origin95.Graph">
                  <p:embed/>
                </p:oleObj>
              </mc:Choice>
              <mc:Fallback>
                <p:oleObj name="Graph" r:id="rId4" imgW="2117520" imgH="2921760" progId="Origin95.Graph">
                  <p:embed/>
                  <p:pic>
                    <p:nvPicPr>
                      <p:cNvPr id="6" name="Объект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-10160" y="569532"/>
                        <a:ext cx="3850640" cy="53003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Заголовок 7">
            <a:extLst>
              <a:ext uri="{FF2B5EF4-FFF2-40B4-BE49-F238E27FC236}">
                <a16:creationId xmlns:a16="http://schemas.microsoft.com/office/drawing/2014/main" id="{1A9260B7-9C5A-4F21-A23A-26565D44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81" y="-1243"/>
            <a:ext cx="1143258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X-ray diffraction</a:t>
            </a:r>
            <a:r>
              <a:rPr lang="ru-RU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and Raman spectroscopy of</a:t>
            </a:r>
            <a:r>
              <a:rPr lang="ru-RU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CrCl</a:t>
            </a:r>
            <a:r>
              <a:rPr lang="en-US" sz="3000" b="1" baseline="-25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3 </a:t>
            </a:r>
            <a:endParaRPr lang="ru-RU" sz="3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8711137"/>
              </p:ext>
            </p:extLst>
          </p:nvPr>
        </p:nvGraphicFramePr>
        <p:xfrm>
          <a:off x="9447858" y="1394305"/>
          <a:ext cx="2726622" cy="3622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1971360" imgH="2836440" progId="Origin95.Graph">
                  <p:embed/>
                </p:oleObj>
              </mc:Choice>
              <mc:Fallback>
                <p:oleObj name="Graph" r:id="rId6" imgW="1971360" imgH="2836440" progId="Origin95.Graph">
                  <p:embed/>
                  <p:pic>
                    <p:nvPicPr>
                      <p:cNvPr id="9" name="Объект 8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447858" y="1394305"/>
                        <a:ext cx="2726622" cy="362201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106675"/>
              </p:ext>
            </p:extLst>
          </p:nvPr>
        </p:nvGraphicFramePr>
        <p:xfrm>
          <a:off x="3632167" y="1519217"/>
          <a:ext cx="2662950" cy="36036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8" imgW="2199240" imgH="2874600" progId="Origin95.Graph">
                  <p:embed/>
                </p:oleObj>
              </mc:Choice>
              <mc:Fallback>
                <p:oleObj name="Graph" r:id="rId8" imgW="2199240" imgH="2874600" progId="Origin95.Graph">
                  <p:embed/>
                  <p:pic>
                    <p:nvPicPr>
                      <p:cNvPr id="10" name="Объект 9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632167" y="1519217"/>
                        <a:ext cx="2662950" cy="360365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A8309ED-EE5B-4F48-AAB8-46524D9476D6}"/>
              </a:ext>
            </a:extLst>
          </p:cNvPr>
          <p:cNvSpPr txBox="1"/>
          <p:nvPr/>
        </p:nvSpPr>
        <p:spPr>
          <a:xfrm>
            <a:off x="0" y="5754571"/>
            <a:ext cx="6228846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X-ray diffraction revealed a structural transition from the initial monoclinic to rhombohedral phase above 1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GPa</a:t>
            </a:r>
            <a:r>
              <a:rPr lang="en-US" sz="1600" b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. Up to ∼</a:t>
            </a:r>
            <a:r>
              <a:rPr lang="ru-RU" sz="1600" b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6</a:t>
            </a:r>
            <a:r>
              <a:rPr lang="en-US" sz="1600" b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GPa</a:t>
            </a:r>
            <a:r>
              <a:rPr lang="en-US" sz="1600" b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the coexistence of two phases is observed.</a:t>
            </a:r>
            <a:endParaRPr lang="ru-RU" sz="1600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525853-0F5F-48F0-897C-750D28F192F4}"/>
              </a:ext>
            </a:extLst>
          </p:cNvPr>
          <p:cNvSpPr txBox="1"/>
          <p:nvPr/>
        </p:nvSpPr>
        <p:spPr>
          <a:xfrm>
            <a:off x="6423913" y="5462149"/>
            <a:ext cx="5683537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endParaRPr lang="ru-RU" sz="1600" b="1" dirty="0">
              <a:solidFill>
                <a:srgbClr val="002060"/>
              </a:solidFill>
              <a:effectLst/>
            </a:endParaRPr>
          </a:p>
          <a:p>
            <a:pPr algn="just"/>
            <a:r>
              <a:rPr lang="en-US" sz="1600" b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At 6 </a:t>
            </a:r>
            <a:r>
              <a:rPr lang="en-US" sz="1600" b="1" dirty="0" err="1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GPa</a:t>
            </a:r>
            <a:r>
              <a:rPr lang="en-US" sz="1600" b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, anomalies are also observed in the Raman spectra and baric dependences of the frequencies of vibrational modes.</a:t>
            </a:r>
            <a:endParaRPr lang="ru-RU" sz="1600" b="1" dirty="0">
              <a:solidFill>
                <a:srgbClr val="002060"/>
              </a:solidFill>
              <a:effectLst/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1826930"/>
              </p:ext>
            </p:extLst>
          </p:nvPr>
        </p:nvGraphicFramePr>
        <p:xfrm>
          <a:off x="6112675" y="569531"/>
          <a:ext cx="3355503" cy="5152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0" imgW="2064600" imgH="3009600" progId="Origin95.Graph">
                  <p:embed/>
                </p:oleObj>
              </mc:Choice>
              <mc:Fallback>
                <p:oleObj name="Graph" r:id="rId10" imgW="2064600" imgH="3009600" progId="Origin95.Graph">
                  <p:embed/>
                  <p:pic>
                    <p:nvPicPr>
                      <p:cNvPr id="8" name="Объект 7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112675" y="569531"/>
                        <a:ext cx="3355503" cy="515243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Овал 12">
            <a:extLst>
              <a:ext uri="{FF2B5EF4-FFF2-40B4-BE49-F238E27FC236}">
                <a16:creationId xmlns:a16="http://schemas.microsoft.com/office/drawing/2014/main" id="{AAB01305-25C1-4E72-BA3F-86091D0301E0}"/>
              </a:ext>
            </a:extLst>
          </p:cNvPr>
          <p:cNvSpPr/>
          <p:nvPr/>
        </p:nvSpPr>
        <p:spPr>
          <a:xfrm>
            <a:off x="1735588" y="3342738"/>
            <a:ext cx="885692" cy="16635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70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" name="Объект 23">
            <a:extLst>
              <a:ext uri="{FF2B5EF4-FFF2-40B4-BE49-F238E27FC236}">
                <a16:creationId xmlns:a16="http://schemas.microsoft.com/office/drawing/2014/main" id="{BC5F7062-9CC7-49B3-BE48-BA896A9E35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617975"/>
              </p:ext>
            </p:extLst>
          </p:nvPr>
        </p:nvGraphicFramePr>
        <p:xfrm>
          <a:off x="6460006" y="787108"/>
          <a:ext cx="3751628" cy="48780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1930320" imgH="2509560" progId="Origin95.Graph">
                  <p:embed/>
                </p:oleObj>
              </mc:Choice>
              <mc:Fallback>
                <p:oleObj name="Graph" r:id="rId3" imgW="1930320" imgH="2509560" progId="Origin95.Graph">
                  <p:embed/>
                  <p:pic>
                    <p:nvPicPr>
                      <p:cNvPr id="17" name="Объект 16">
                        <a:extLst>
                          <a:ext uri="{FF2B5EF4-FFF2-40B4-BE49-F238E27FC236}">
                            <a16:creationId xmlns:a16="http://schemas.microsoft.com/office/drawing/2014/main" id="{7473C6DB-4BD4-4BA4-B194-AEF9EF8FC3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460006" y="787108"/>
                        <a:ext cx="3751628" cy="487808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813242" y="-20716"/>
            <a:ext cx="1156163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Neutron diffraction of CrCl</a:t>
            </a:r>
            <a:r>
              <a:rPr lang="en-US" sz="3000" b="1" baseline="-25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3 </a:t>
            </a:r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at low temperature and high pressure</a:t>
            </a:r>
            <a:r>
              <a:rPr lang="en-US" sz="3000" b="1" baseline="-25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 </a:t>
            </a:r>
            <a:endParaRPr lang="ru-RU" sz="3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36304" y="458853"/>
            <a:ext cx="1404027" cy="14361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6971" y="2332539"/>
            <a:ext cx="1381250" cy="1842199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3968" y="6186417"/>
            <a:ext cx="501011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</a:rPr>
              <a:t>At about 200 K, a phase transition from the initial monoclinic to the rhombohedral phase is observed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3" name="Прямая со стрелкой 2">
            <a:extLst>
              <a:ext uri="{FF2B5EF4-FFF2-40B4-BE49-F238E27FC236}">
                <a16:creationId xmlns:a16="http://schemas.microsoft.com/office/drawing/2014/main" id="{0D478989-D5C3-4A2B-9F96-829203C6BB12}"/>
              </a:ext>
            </a:extLst>
          </p:cNvPr>
          <p:cNvCxnSpPr>
            <a:cxnSpLocks/>
          </p:cNvCxnSpPr>
          <p:nvPr/>
        </p:nvCxnSpPr>
        <p:spPr>
          <a:xfrm>
            <a:off x="4693263" y="1870709"/>
            <a:ext cx="2795" cy="448130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B72A040F-CD24-4E5B-A4F5-9055B0A05AA9}"/>
              </a:ext>
            </a:extLst>
          </p:cNvPr>
          <p:cNvSpPr txBox="1"/>
          <p:nvPr/>
        </p:nvSpPr>
        <p:spPr>
          <a:xfrm>
            <a:off x="4705731" y="1908717"/>
            <a:ext cx="10775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>
                <a:solidFill>
                  <a:srgbClr val="002060"/>
                </a:solidFill>
              </a:rPr>
              <a:t>T</a:t>
            </a:r>
            <a:r>
              <a:rPr lang="en-US" sz="2000" b="1" dirty="0">
                <a:solidFill>
                  <a:srgbClr val="002060"/>
                </a:solidFill>
                <a:latin typeface="Yu Mincho" panose="02020400000000000000" pitchFamily="18" charset="-128"/>
                <a:ea typeface="Yu Mincho" panose="02020400000000000000" pitchFamily="18" charset="-128"/>
              </a:rPr>
              <a:t>&lt;</a:t>
            </a:r>
            <a:r>
              <a:rPr lang="en-US" sz="2000" b="1" dirty="0">
                <a:solidFill>
                  <a:srgbClr val="002060"/>
                </a:solidFill>
              </a:rPr>
              <a:t>200 K</a:t>
            </a:r>
            <a:endParaRPr lang="ru-RU" sz="2000" b="1" dirty="0">
              <a:solidFill>
                <a:srgbClr val="002060"/>
              </a:solidFill>
            </a:endParaRPr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C05159C0-94D9-4374-96E8-D1F5F95AB5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8258396"/>
              </p:ext>
            </p:extLst>
          </p:nvPr>
        </p:nvGraphicFramePr>
        <p:xfrm>
          <a:off x="-100794" y="441760"/>
          <a:ext cx="4478861" cy="59671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2345760" imgH="3144960" progId="Origin95.Graph">
                  <p:embed/>
                </p:oleObj>
              </mc:Choice>
              <mc:Fallback>
                <p:oleObj name="Graph" r:id="rId7" imgW="2345760" imgH="3144960" progId="Origin95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00794" y="441760"/>
                        <a:ext cx="4478861" cy="59671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3253038-462B-416C-8D66-BC0E3B87D0F2}"/>
              </a:ext>
            </a:extLst>
          </p:cNvPr>
          <p:cNvSpPr/>
          <p:nvPr/>
        </p:nvSpPr>
        <p:spPr>
          <a:xfrm>
            <a:off x="6069466" y="787108"/>
            <a:ext cx="5777725" cy="49392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9CEA4791-AE37-4049-AAEC-716104EF26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7622823"/>
              </p:ext>
            </p:extLst>
          </p:nvPr>
        </p:nvGraphicFramePr>
        <p:xfrm>
          <a:off x="9278235" y="1435774"/>
          <a:ext cx="2843512" cy="3175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1742760" imgH="1969920" progId="Origin95.Graph">
                  <p:embed/>
                </p:oleObj>
              </mc:Choice>
              <mc:Fallback>
                <p:oleObj name="Graph" r:id="rId9" imgW="1742760" imgH="1969920" progId="Origin95.Graph">
                  <p:embed/>
                  <p:pic>
                    <p:nvPicPr>
                      <p:cNvPr id="16" name="Объект 15">
                        <a:extLst>
                          <a:ext uri="{FF2B5EF4-FFF2-40B4-BE49-F238E27FC236}">
                            <a16:creationId xmlns:a16="http://schemas.microsoft.com/office/drawing/2014/main" id="{9CEA4791-AE37-4049-AAEC-716104EF26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78235" y="1435774"/>
                        <a:ext cx="2843512" cy="317591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B04577AC-6525-4E3C-A382-CC97137A1E32}"/>
              </a:ext>
            </a:extLst>
          </p:cNvPr>
          <p:cNvSpPr/>
          <p:nvPr/>
        </p:nvSpPr>
        <p:spPr>
          <a:xfrm>
            <a:off x="6275951" y="4955872"/>
            <a:ext cx="5845796" cy="14773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</a:rPr>
              <a:t>At 1 </a:t>
            </a:r>
            <a:r>
              <a:rPr lang="en-US" b="1" dirty="0" err="1">
                <a:solidFill>
                  <a:srgbClr val="002060"/>
                </a:solidFill>
              </a:rPr>
              <a:t>GPa</a:t>
            </a:r>
            <a:r>
              <a:rPr lang="en-US" b="1" dirty="0">
                <a:solidFill>
                  <a:srgbClr val="002060"/>
                </a:solidFill>
              </a:rPr>
              <a:t>, there is no observed contribution from antiferromagnetic ordering, however, a contribution to the nuclear peak (1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1</a:t>
            </a:r>
            <a:r>
              <a:rPr lang="ru-RU" b="1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0), which indicates a possible transition to a ferromagnetic state. At 2 </a:t>
            </a:r>
            <a:r>
              <a:rPr lang="en-US" b="1" dirty="0" err="1">
                <a:solidFill>
                  <a:srgbClr val="002060"/>
                </a:solidFill>
              </a:rPr>
              <a:t>GPa</a:t>
            </a:r>
            <a:r>
              <a:rPr lang="en-US" b="1" dirty="0">
                <a:solidFill>
                  <a:srgbClr val="002060"/>
                </a:solidFill>
              </a:rPr>
              <a:t>, the contribution becomes implicit.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F4520850-87EA-4BD6-9469-6F62BFFE6AF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393439"/>
              </p:ext>
            </p:extLst>
          </p:nvPr>
        </p:nvGraphicFramePr>
        <p:xfrm>
          <a:off x="5810676" y="1101602"/>
          <a:ext cx="3605562" cy="3830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1811520" imgH="1675440" progId="Origin95.Graph">
                  <p:embed/>
                </p:oleObj>
              </mc:Choice>
              <mc:Fallback>
                <p:oleObj name="Graph" r:id="rId11" imgW="1811520" imgH="167544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810676" y="1101602"/>
                        <a:ext cx="3605562" cy="383046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8CAE818E-CAD3-4FAA-8D27-929AAD4EB500}"/>
              </a:ext>
            </a:extLst>
          </p:cNvPr>
          <p:cNvSpPr txBox="1"/>
          <p:nvPr/>
        </p:nvSpPr>
        <p:spPr>
          <a:xfrm>
            <a:off x="4807784" y="4142072"/>
            <a:ext cx="126491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</a:t>
            </a:r>
            <a:r>
              <a:rPr lang="en-US" sz="2200" b="1" i="1" baseline="-25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</a:t>
            </a:r>
            <a:r>
              <a:rPr lang="ru-RU" sz="22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≈16</a:t>
            </a:r>
            <a:r>
              <a:rPr lang="en-US" sz="22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K</a:t>
            </a:r>
            <a:endParaRPr lang="ru-RU" sz="2200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82834" y="4517110"/>
            <a:ext cx="1755463" cy="1205855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1594968" y="6410346"/>
            <a:ext cx="597031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13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73470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7" grpId="0" animBg="1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82A38FE-D484-41F8-B93A-92B5003BFF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469" y="10160"/>
            <a:ext cx="10003971" cy="585334"/>
          </a:xfrm>
        </p:spPr>
        <p:txBody>
          <a:bodyPr>
            <a:norm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Source Sans Pro" panose="020B0503030403020204"/>
                <a:cs typeface="Times New Roman" panose="02020603050405020304" pitchFamily="18" charset="0"/>
              </a:rPr>
              <a:t>Summary</a:t>
            </a:r>
            <a:endParaRPr lang="ru-RU" sz="3000" dirty="0">
              <a:latin typeface="Candara" panose="020E0502030303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54CF19-1B1F-49AF-9901-5FC9526CE3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463" y="585334"/>
            <a:ext cx="11476977" cy="6475866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The negative volume thermal expansion was observed below the Curie temperature in CrBr</a:t>
            </a:r>
            <a:r>
              <a:rPr lang="en-US" sz="2200" b="1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, as well as obvious anomalies in the interatomic distances, Raman shifts and corresponding full-width at half-maximum (FWHM) dependences, which is due to a complex interplay between spin and lattice degree of freedom.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GB" sz="22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The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Curie temperature of CrBr</a:t>
            </a:r>
            <a:r>
              <a:rPr lang="en-US" sz="2200" b="1" baseline="-25000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is reduced rapidly, implying instability of the initial FM order. A full suppression of the FM state and a magnetic transition to either AFM state or into a magnetically disordered one is expected at </a:t>
            </a:r>
            <a:r>
              <a:rPr lang="en-US" sz="2200" b="1" i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 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~</a:t>
            </a:r>
            <a:r>
              <a:rPr lang="en-US" sz="2200" b="1" dirty="0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8.4 </a:t>
            </a:r>
            <a:r>
              <a:rPr lang="en-US" sz="2200" b="1" dirty="0" err="1">
                <a:solidFill>
                  <a:srgbClr val="00206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GPa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The pressure induced structural crossover from a quasi-two-dimensional structure to a three-dimensional one in CrBr</a:t>
            </a:r>
            <a:r>
              <a:rPr lang="en-US" sz="2200" b="1" baseline="-25000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is observed above </a:t>
            </a:r>
            <a:r>
              <a:rPr lang="en-US" sz="2200" b="1" i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2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~</a:t>
            </a:r>
            <a:r>
              <a:rPr lang="en-US" sz="2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5 </a:t>
            </a:r>
            <a:r>
              <a:rPr lang="en-US" sz="2200" b="1" dirty="0" err="1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GPa</a:t>
            </a:r>
            <a:r>
              <a:rPr lang="en-US" sz="2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This is also accompanied by anomalous behavior of several vibrational modes. 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ru-RU" sz="22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It is observed the structural phase transition in CrCl</a:t>
            </a:r>
            <a:r>
              <a:rPr lang="en-US" sz="2200" b="1" baseline="-25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from the initial monoclinic to rhombohedral phase at low temperatures and also at high pressures. </a:t>
            </a:r>
            <a:endParaRPr lang="ru-RU" sz="2200" b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en-US" sz="2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Under high pressure, an additional contribution to the intensity of the nuclear peak</a:t>
            </a:r>
            <a:r>
              <a:rPr lang="ru-RU" sz="2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CrCl</a:t>
            </a:r>
            <a:r>
              <a:rPr lang="en-US" sz="2200" b="1" baseline="-25000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22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is weakly observed, which may be due to the magnetic transition from the AFM ordering to the FM mode.</a:t>
            </a:r>
          </a:p>
          <a:p>
            <a:pPr algn="just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sz="2200" b="1" dirty="0">
              <a:solidFill>
                <a:schemeClr val="accent1">
                  <a:lumMod val="50000"/>
                </a:schemeClr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FFAE5B-8633-4513-8F7F-0CEA2DAAB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21800" y="6356350"/>
            <a:ext cx="2743200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14</a:t>
            </a:fld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1018097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EF01655-6762-4446-88F8-A6C0BF3287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73AEBC74-D1A8-44CC-B871-10A43742D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0196" y="740063"/>
            <a:ext cx="8971607" cy="803563"/>
          </a:xfrm>
          <a:solidFill>
            <a:schemeClr val="bg1">
              <a:alpha val="82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000" b="1" dirty="0">
                <a:solidFill>
                  <a:srgbClr val="C00000"/>
                </a:solidFill>
              </a:rPr>
              <a:t>Thank you for your attention</a:t>
            </a:r>
            <a:r>
              <a:rPr lang="ru-RU" sz="50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5237508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2D21EBB-DAF1-491C-B44C-D7C4FBA5B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01106" y="6492875"/>
            <a:ext cx="2743200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16</a:t>
            </a:fld>
            <a:endParaRPr lang="ru-RU"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5AAC67-EC15-4C11-AB75-425A519906A4}"/>
              </a:ext>
            </a:extLst>
          </p:cNvPr>
          <p:cNvSpPr txBox="1"/>
          <p:nvPr/>
        </p:nvSpPr>
        <p:spPr>
          <a:xfrm>
            <a:off x="132886" y="4973222"/>
            <a:ext cx="5739900" cy="113877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7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FWHM of all the observed phonon modes demonstrate anomalous reversal broadening in the T &lt; T</a:t>
            </a:r>
            <a:r>
              <a:rPr lang="en-US" sz="1700" b="1" baseline="-25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  </a:t>
            </a:r>
            <a:r>
              <a:rPr lang="en-US" sz="17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range. These effects reveal a presence of the strong spin–phonon coupling in CrBr</a:t>
            </a:r>
            <a:r>
              <a:rPr lang="en-US" sz="1700" b="1" baseline="-25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sz="17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</a:t>
            </a:r>
            <a:endParaRPr lang="ru-RU" sz="1700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CF23DAF-AD59-4568-AB47-2F28C1CE3B30}"/>
              </a:ext>
            </a:extLst>
          </p:cNvPr>
          <p:cNvSpPr/>
          <p:nvPr/>
        </p:nvSpPr>
        <p:spPr>
          <a:xfrm>
            <a:off x="2316317" y="-94748"/>
            <a:ext cx="830939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Raman spectroscopy of </a:t>
            </a:r>
            <a:r>
              <a:rPr lang="en-US" sz="32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CrBr</a:t>
            </a:r>
            <a:r>
              <a:rPr lang="en-US" sz="3200" b="1" baseline="-25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3</a:t>
            </a:r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at low temperature</a:t>
            </a:r>
            <a:endParaRPr lang="ru-RU" sz="3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11" name="Объект 10">
            <a:extLst>
              <a:ext uri="{FF2B5EF4-FFF2-40B4-BE49-F238E27FC236}">
                <a16:creationId xmlns:a16="http://schemas.microsoft.com/office/drawing/2014/main" id="{6724D9BB-7475-40FD-8855-1DC0AA00555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5031856"/>
              </p:ext>
            </p:extLst>
          </p:nvPr>
        </p:nvGraphicFramePr>
        <p:xfrm>
          <a:off x="30732" y="435772"/>
          <a:ext cx="3674426" cy="4617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2259000" imgH="2984400" progId="Origin95.Graph">
                  <p:embed/>
                </p:oleObj>
              </mc:Choice>
              <mc:Fallback>
                <p:oleObj name="Graph" r:id="rId3" imgW="2259000" imgH="2984400" progId="Origin95.Graph">
                  <p:embed/>
                  <p:pic>
                    <p:nvPicPr>
                      <p:cNvPr id="48" name="Объект 47">
                        <a:extLst>
                          <a:ext uri="{FF2B5EF4-FFF2-40B4-BE49-F238E27FC236}">
                            <a16:creationId xmlns:a16="http://schemas.microsoft.com/office/drawing/2014/main" id="{65997382-DF01-4CF2-9ACC-9E12CC3471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732" y="435772"/>
                        <a:ext cx="3674426" cy="4617762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" t="7033" r="49830" b="-2528"/>
          <a:stretch/>
        </p:blipFill>
        <p:spPr>
          <a:xfrm>
            <a:off x="5885274" y="916043"/>
            <a:ext cx="1837992" cy="226015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2" t="7174" r="1202" b="-1943"/>
          <a:stretch/>
        </p:blipFill>
        <p:spPr>
          <a:xfrm>
            <a:off x="5924533" y="3662112"/>
            <a:ext cx="1828374" cy="2455360"/>
          </a:xfrm>
          <a:prstGeom prst="rect">
            <a:avLst/>
          </a:prstGeom>
        </p:spPr>
      </p:pic>
      <p:sp>
        <p:nvSpPr>
          <p:cNvPr id="14" name="Стрелка вправо 13"/>
          <p:cNvSpPr/>
          <p:nvPr/>
        </p:nvSpPr>
        <p:spPr>
          <a:xfrm flipH="1">
            <a:off x="7215663" y="1828800"/>
            <a:ext cx="507601" cy="336609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 flipH="1">
            <a:off x="7173050" y="4706543"/>
            <a:ext cx="496389" cy="345233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69BA9F-EB86-41BF-8175-C887011AD20C}"/>
              </a:ext>
            </a:extLst>
          </p:cNvPr>
          <p:cNvSpPr txBox="1"/>
          <p:nvPr/>
        </p:nvSpPr>
        <p:spPr>
          <a:xfrm>
            <a:off x="6617943" y="464895"/>
            <a:ext cx="72882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782E76"/>
                </a:solidFill>
              </a:rPr>
              <a:t>Br</a:t>
            </a:r>
            <a:endParaRPr lang="ru-RU" sz="3400" b="1" dirty="0">
              <a:solidFill>
                <a:srgbClr val="782E76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2F9584-0E1F-4EAF-A258-36D9A5D8B561}"/>
              </a:ext>
            </a:extLst>
          </p:cNvPr>
          <p:cNvSpPr txBox="1"/>
          <p:nvPr/>
        </p:nvSpPr>
        <p:spPr>
          <a:xfrm>
            <a:off x="6630912" y="3324627"/>
            <a:ext cx="622461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>
                <a:solidFill>
                  <a:srgbClr val="706F51"/>
                </a:solidFill>
              </a:rPr>
              <a:t>Cr</a:t>
            </a:r>
            <a:endParaRPr lang="ru-RU" sz="3400" b="1" dirty="0">
              <a:solidFill>
                <a:srgbClr val="706F51"/>
              </a:solidFill>
            </a:endParaRP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85EF7C2A-BD33-4C57-B264-94999B2CF91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189117"/>
              </p:ext>
            </p:extLst>
          </p:nvPr>
        </p:nvGraphicFramePr>
        <p:xfrm>
          <a:off x="7752907" y="430322"/>
          <a:ext cx="4346472" cy="61925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2972160" imgH="4150080" progId="Origin95.Graph">
                  <p:embed/>
                </p:oleObj>
              </mc:Choice>
              <mc:Fallback>
                <p:oleObj name="Graph" r:id="rId7" imgW="2972160" imgH="4150080" progId="Origin95.Graph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52907" y="430322"/>
                        <a:ext cx="4346472" cy="61925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7706995"/>
              </p:ext>
            </p:extLst>
          </p:nvPr>
        </p:nvGraphicFramePr>
        <p:xfrm>
          <a:off x="2967793" y="430322"/>
          <a:ext cx="1477195" cy="4322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747720" imgH="1885320" progId="Origin50.Graph">
                  <p:embed/>
                </p:oleObj>
              </mc:Choice>
              <mc:Fallback>
                <p:oleObj name="Graph" r:id="rId9" imgW="747720" imgH="18853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967793" y="430322"/>
                        <a:ext cx="1477195" cy="4322429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409804"/>
              </p:ext>
            </p:extLst>
          </p:nvPr>
        </p:nvGraphicFramePr>
        <p:xfrm>
          <a:off x="4292550" y="434015"/>
          <a:ext cx="1482827" cy="4617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11" imgW="795960" imgH="1953720" progId="Origin50.Graph">
                  <p:embed/>
                </p:oleObj>
              </mc:Choice>
              <mc:Fallback>
                <p:oleObj name="Graph" r:id="rId11" imgW="795960" imgH="195372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92550" y="434015"/>
                        <a:ext cx="1482827" cy="461776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82C563B-94E8-49E1-9821-BCFD551E91D6}"/>
              </a:ext>
            </a:extLst>
          </p:cNvPr>
          <p:cNvSpPr txBox="1"/>
          <p:nvPr/>
        </p:nvSpPr>
        <p:spPr>
          <a:xfrm>
            <a:off x="47694" y="6207940"/>
            <a:ext cx="4211905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Kozlenko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D.P., Lis, O.N.,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Kichanov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S.E. et al.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npj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Quantum Mater. 6, 19 (2021)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9" name="Прямая соединительная линия 18"/>
          <p:cNvCxnSpPr>
            <a:cxnSpLocks/>
          </p:cNvCxnSpPr>
          <p:nvPr/>
        </p:nvCxnSpPr>
        <p:spPr>
          <a:xfrm>
            <a:off x="143578" y="6207940"/>
            <a:ext cx="3975840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649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E56652F-8057-4225-B7A8-6C91FF0BF7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70" y="339857"/>
            <a:ext cx="5096326" cy="3781474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>
          <a:xfrm>
            <a:off x="9287953" y="6487034"/>
            <a:ext cx="2743200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2</a:t>
            </a:fld>
            <a:endParaRPr lang="ru-RU" sz="18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324C5B8-2BD7-4317-8162-1A701160F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322" y="372386"/>
            <a:ext cx="5659518" cy="37164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2228820-3955-42C4-A541-2677B42C3177}"/>
              </a:ext>
            </a:extLst>
          </p:cNvPr>
          <p:cNvSpPr txBox="1"/>
          <p:nvPr/>
        </p:nvSpPr>
        <p:spPr>
          <a:xfrm>
            <a:off x="518648" y="4138897"/>
            <a:ext cx="57474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Applications of 2D ferromagnets in van der Waals heterostructures and twisted lattices</a:t>
            </a:r>
            <a:endParaRPr lang="ru-RU" sz="16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33D78D-E285-40BB-AB1D-A490E00DA6DC}"/>
              </a:ext>
            </a:extLst>
          </p:cNvPr>
          <p:cNvSpPr txBox="1"/>
          <p:nvPr/>
        </p:nvSpPr>
        <p:spPr>
          <a:xfrm>
            <a:off x="6061516" y="4062786"/>
            <a:ext cx="6007980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500" b="1" dirty="0">
                <a:solidFill>
                  <a:srgbClr val="C00000"/>
                </a:solidFill>
              </a:rPr>
              <a:t>(</a:t>
            </a:r>
            <a:r>
              <a:rPr lang="ru-RU" sz="1500" b="1" dirty="0">
                <a:solidFill>
                  <a:srgbClr val="C00000"/>
                </a:solidFill>
              </a:rPr>
              <a:t>!</a:t>
            </a:r>
            <a:r>
              <a:rPr lang="en-US" sz="1500" b="1" dirty="0">
                <a:solidFill>
                  <a:srgbClr val="C00000"/>
                </a:solidFill>
              </a:rPr>
              <a:t>)</a:t>
            </a:r>
            <a:r>
              <a:rPr lang="ru-RU" sz="1500" b="1" dirty="0">
                <a:solidFill>
                  <a:srgbClr val="002060"/>
                </a:solidFill>
              </a:rPr>
              <a:t> </a:t>
            </a:r>
            <a:r>
              <a:rPr lang="en-US" sz="1500" b="1" dirty="0">
                <a:solidFill>
                  <a:srgbClr val="002060"/>
                </a:solidFill>
              </a:rPr>
              <a:t>Recent studies of two-dimensional forms of van der Waals magnets have shown that the magnetic ordering in them can be maintained at sufficiently high temperatures up to the limit of the atomic monolayer.</a:t>
            </a:r>
            <a:endParaRPr lang="ru-RU" sz="1500" b="1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2207" y="4847616"/>
            <a:ext cx="54957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Future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– the search and creation of various heterostructures with potential use in spintronics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and other related fields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5420" y="5171440"/>
            <a:ext cx="2366867" cy="1601555"/>
          </a:xfrm>
          <a:prstGeom prst="rect">
            <a:avLst/>
          </a:prstGeom>
        </p:spPr>
      </p:pic>
      <p:sp>
        <p:nvSpPr>
          <p:cNvPr id="22" name="Блок-схема: узел 21">
            <a:extLst>
              <a:ext uri="{FF2B5EF4-FFF2-40B4-BE49-F238E27FC236}">
                <a16:creationId xmlns:a16="http://schemas.microsoft.com/office/drawing/2014/main" id="{0E70CCC8-03E4-4DE6-9DDB-EF862533DA6D}"/>
              </a:ext>
            </a:extLst>
          </p:cNvPr>
          <p:cNvSpPr/>
          <p:nvPr/>
        </p:nvSpPr>
        <p:spPr>
          <a:xfrm>
            <a:off x="5046602" y="6724753"/>
            <a:ext cx="115199" cy="12696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узел 25">
            <a:extLst>
              <a:ext uri="{FF2B5EF4-FFF2-40B4-BE49-F238E27FC236}">
                <a16:creationId xmlns:a16="http://schemas.microsoft.com/office/drawing/2014/main" id="{FC32E55B-094F-4C84-BECA-E471B7F4D15A}"/>
              </a:ext>
            </a:extLst>
          </p:cNvPr>
          <p:cNvSpPr/>
          <p:nvPr/>
        </p:nvSpPr>
        <p:spPr>
          <a:xfrm>
            <a:off x="5322541" y="6724824"/>
            <a:ext cx="115199" cy="12696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узел 26">
            <a:extLst>
              <a:ext uri="{FF2B5EF4-FFF2-40B4-BE49-F238E27FC236}">
                <a16:creationId xmlns:a16="http://schemas.microsoft.com/office/drawing/2014/main" id="{0753F302-21E0-44A3-A844-F150155D099C}"/>
              </a:ext>
            </a:extLst>
          </p:cNvPr>
          <p:cNvSpPr/>
          <p:nvPr/>
        </p:nvSpPr>
        <p:spPr>
          <a:xfrm>
            <a:off x="5589771" y="6724395"/>
            <a:ext cx="115199" cy="12696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27A485C0-97F2-45CF-87A0-B98DAC1F69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4333" y="5402208"/>
            <a:ext cx="1922976" cy="98635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1A9E49FF-7741-4278-9C67-182CB05FA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046" y="5980482"/>
            <a:ext cx="1257346" cy="800128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25C510E1-CD70-484B-BC0E-DB0B226477C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3988" t="-16252" r="29271" b="-3059"/>
          <a:stretch/>
        </p:blipFill>
        <p:spPr>
          <a:xfrm>
            <a:off x="4173773" y="5462576"/>
            <a:ext cx="1346185" cy="59675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1AF7460-0411-488C-9E2E-52BF2ACEB4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22519" y="5517903"/>
            <a:ext cx="1275264" cy="1321517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F0AD84E3-658A-468B-9FF6-31B1A16D8CD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0109" y="6154136"/>
            <a:ext cx="1307867" cy="529402"/>
          </a:xfrm>
          <a:prstGeom prst="rect">
            <a:avLst/>
          </a:prstGeom>
        </p:spPr>
      </p:pic>
      <p:sp>
        <p:nvSpPr>
          <p:cNvPr id="39" name="Знак ''плюс'' 29">
            <a:extLst>
              <a:ext uri="{FF2B5EF4-FFF2-40B4-BE49-F238E27FC236}">
                <a16:creationId xmlns:a16="http://schemas.microsoft.com/office/drawing/2014/main" id="{C39AC829-9DB5-4B08-BEF3-A885DD7B4C8A}"/>
              </a:ext>
            </a:extLst>
          </p:cNvPr>
          <p:cNvSpPr/>
          <p:nvPr/>
        </p:nvSpPr>
        <p:spPr>
          <a:xfrm>
            <a:off x="4306728" y="6026384"/>
            <a:ext cx="290251" cy="290611"/>
          </a:xfrm>
          <a:prstGeom prst="mathPlus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0" name="Знак ''плюс'' 29">
            <a:extLst>
              <a:ext uri="{FF2B5EF4-FFF2-40B4-BE49-F238E27FC236}">
                <a16:creationId xmlns:a16="http://schemas.microsoft.com/office/drawing/2014/main" id="{6DA40A7B-D545-4E19-BC80-D22D395FB3A0}"/>
              </a:ext>
            </a:extLst>
          </p:cNvPr>
          <p:cNvSpPr/>
          <p:nvPr/>
        </p:nvSpPr>
        <p:spPr>
          <a:xfrm>
            <a:off x="4293847" y="6486142"/>
            <a:ext cx="290251" cy="290611"/>
          </a:xfrm>
          <a:prstGeom prst="mathPlus">
            <a:avLst/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22225">
                <a:solidFill>
                  <a:schemeClr val="accent4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cxnSp>
        <p:nvCxnSpPr>
          <p:cNvPr id="41" name="Прямая со стрелкой 40">
            <a:extLst>
              <a:ext uri="{FF2B5EF4-FFF2-40B4-BE49-F238E27FC236}">
                <a16:creationId xmlns:a16="http://schemas.microsoft.com/office/drawing/2014/main" id="{C8B6E012-EAB2-45D3-A57B-93A76CA8E0E4}"/>
              </a:ext>
            </a:extLst>
          </p:cNvPr>
          <p:cNvCxnSpPr>
            <a:cxnSpLocks/>
          </p:cNvCxnSpPr>
          <p:nvPr/>
        </p:nvCxnSpPr>
        <p:spPr>
          <a:xfrm>
            <a:off x="3747077" y="6128223"/>
            <a:ext cx="425423" cy="0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Прямая со стрелкой 41">
            <a:extLst>
              <a:ext uri="{FF2B5EF4-FFF2-40B4-BE49-F238E27FC236}">
                <a16:creationId xmlns:a16="http://schemas.microsoft.com/office/drawing/2014/main" id="{83547EFD-1697-4C49-95A4-BE4F4C109576}"/>
              </a:ext>
            </a:extLst>
          </p:cNvPr>
          <p:cNvCxnSpPr>
            <a:cxnSpLocks/>
          </p:cNvCxnSpPr>
          <p:nvPr/>
        </p:nvCxnSpPr>
        <p:spPr>
          <a:xfrm>
            <a:off x="5856891" y="5957819"/>
            <a:ext cx="409250" cy="0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3" name="Прямая со стрелкой 42">
            <a:extLst>
              <a:ext uri="{FF2B5EF4-FFF2-40B4-BE49-F238E27FC236}">
                <a16:creationId xmlns:a16="http://schemas.microsoft.com/office/drawing/2014/main" id="{A2577895-918C-45FB-BE60-BEFC7A56E7E9}"/>
              </a:ext>
            </a:extLst>
          </p:cNvPr>
          <p:cNvCxnSpPr>
            <a:cxnSpLocks/>
          </p:cNvCxnSpPr>
          <p:nvPr/>
        </p:nvCxnSpPr>
        <p:spPr>
          <a:xfrm>
            <a:off x="8192075" y="5916701"/>
            <a:ext cx="421725" cy="0"/>
          </a:xfrm>
          <a:prstGeom prst="straightConnector1">
            <a:avLst/>
          </a:prstGeom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1045" y="-151191"/>
            <a:ext cx="3341030" cy="78849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Motivation</a:t>
            </a:r>
            <a:endParaRPr lang="ru-RU" sz="3600" b="1" dirty="0">
              <a:solidFill>
                <a:srgbClr val="C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66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  <p:bldP spid="26" grpId="0" animBg="1"/>
      <p:bldP spid="27" grpId="0" animBg="1"/>
      <p:bldP spid="39" grpId="0" animBg="1"/>
      <p:bldP spid="4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549D424-D5A2-487B-862D-2056EFFCFB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5991" y="667668"/>
            <a:ext cx="5397809" cy="4127616"/>
          </a:xfr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266B8F-E329-4FA7-BFED-5B604D021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37617" y="6443785"/>
            <a:ext cx="2743200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3</a:t>
            </a:fld>
            <a:endParaRPr lang="ru-RU" sz="1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2BE430-70C2-42C4-83D1-ED67A4D30301}"/>
              </a:ext>
            </a:extLst>
          </p:cNvPr>
          <p:cNvSpPr txBox="1"/>
          <p:nvPr/>
        </p:nvSpPr>
        <p:spPr>
          <a:xfrm>
            <a:off x="236540" y="579302"/>
            <a:ext cx="59885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The effect of high pressure on the electrical, optical and structural properties of van der Waals compounds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FAE35C-12B7-4CC3-BA96-CC98AF9C5B07}"/>
              </a:ext>
            </a:extLst>
          </p:cNvPr>
          <p:cNvSpPr txBox="1"/>
          <p:nvPr/>
        </p:nvSpPr>
        <p:spPr>
          <a:xfrm>
            <a:off x="6547316" y="4701938"/>
            <a:ext cx="55780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i="0" u="none" strike="noStrike" baseline="0" dirty="0">
                <a:solidFill>
                  <a:srgbClr val="C00000"/>
                </a:solidFill>
              </a:rPr>
              <a:t>Pressure-induced </a:t>
            </a:r>
            <a:r>
              <a:rPr lang="en-US" sz="2000" b="1" i="0" u="none" strike="noStrike" baseline="0" dirty="0">
                <a:solidFill>
                  <a:schemeClr val="accent1">
                    <a:lumMod val="50000"/>
                  </a:schemeClr>
                </a:solidFill>
              </a:rPr>
              <a:t>changes in the layer stacking order is found to result in new magnetic ground states in two-dimensional insulating CrI</a:t>
            </a:r>
            <a:r>
              <a:rPr lang="en-US" sz="2000" b="1" i="0" u="none" strike="noStrike" baseline="-25000" dirty="0">
                <a:solidFill>
                  <a:schemeClr val="accent1">
                    <a:lumMod val="50000"/>
                  </a:schemeClr>
                </a:solidFill>
              </a:rPr>
              <a:t>3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A60D81-8541-4891-9D8C-8427DCC704F3}"/>
              </a:ext>
            </a:extLst>
          </p:cNvPr>
          <p:cNvSpPr txBox="1"/>
          <p:nvPr/>
        </p:nvSpPr>
        <p:spPr>
          <a:xfrm>
            <a:off x="8101433" y="394636"/>
            <a:ext cx="269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VdW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CrI</a:t>
            </a:r>
            <a:r>
              <a:rPr lang="en-US" b="1" baseline="-25000" dirty="0">
                <a:solidFill>
                  <a:schemeClr val="accent6">
                    <a:lumMod val="50000"/>
                  </a:schemeClr>
                </a:solidFill>
              </a:rPr>
              <a:t>3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at high pressures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6CABCAE-241C-4FEE-BFFF-AF4D92D58491}"/>
              </a:ext>
            </a:extLst>
          </p:cNvPr>
          <p:cNvSpPr/>
          <p:nvPr/>
        </p:nvSpPr>
        <p:spPr>
          <a:xfrm>
            <a:off x="236540" y="5918461"/>
            <a:ext cx="1176963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C00000"/>
                </a:solidFill>
              </a:rPr>
              <a:t>(!)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A </a:t>
            </a:r>
            <a:r>
              <a:rPr lang="ru-RU" sz="2000" b="1" dirty="0" err="1">
                <a:solidFill>
                  <a:srgbClr val="002060"/>
                </a:solidFill>
              </a:rPr>
              <a:t>significant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advantage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of</a:t>
            </a:r>
            <a:r>
              <a:rPr lang="ru-RU" sz="2000" b="1" dirty="0">
                <a:solidFill>
                  <a:srgbClr val="002060"/>
                </a:solidFill>
              </a:rPr>
              <a:t> 2D </a:t>
            </a:r>
            <a:r>
              <a:rPr lang="ru-RU" sz="2000" b="1" dirty="0" err="1">
                <a:solidFill>
                  <a:srgbClr val="002060"/>
                </a:solidFill>
              </a:rPr>
              <a:t>materials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is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that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their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physical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properties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are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highly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tunable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by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means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of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external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control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parameters</a:t>
            </a:r>
            <a:r>
              <a:rPr lang="en-US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that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include</a:t>
            </a:r>
            <a:r>
              <a:rPr lang="en-US" sz="2000" b="1" dirty="0">
                <a:solidFill>
                  <a:srgbClr val="002060"/>
                </a:solidFill>
              </a:rPr>
              <a:t> temperature,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electrostatic</a:t>
            </a:r>
            <a:r>
              <a:rPr lang="ru-RU" sz="2000" b="1" dirty="0">
                <a:solidFill>
                  <a:srgbClr val="002060"/>
                </a:solidFill>
              </a:rPr>
              <a:t> </a:t>
            </a:r>
            <a:r>
              <a:rPr lang="ru-RU" sz="2000" b="1" dirty="0" err="1">
                <a:solidFill>
                  <a:srgbClr val="002060"/>
                </a:solidFill>
              </a:rPr>
              <a:t>doping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pressure</a:t>
            </a:r>
            <a:r>
              <a:rPr lang="ru-RU" sz="2000" b="1" dirty="0">
                <a:solidFill>
                  <a:srgbClr val="002060"/>
                </a:solidFill>
              </a:rPr>
              <a:t>, </a:t>
            </a:r>
            <a:r>
              <a:rPr lang="ru-RU" sz="2000" b="1" dirty="0" err="1">
                <a:solidFill>
                  <a:srgbClr val="002060"/>
                </a:solidFill>
              </a:rPr>
              <a:t>strain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C59465-8C83-42E9-B5CB-E9A98D7884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76" y="1287188"/>
            <a:ext cx="5810445" cy="4574544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0232C1-F7BF-4C43-A37B-B797F2F88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0456" y="-120825"/>
            <a:ext cx="3341030" cy="788493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Introduction</a:t>
            </a:r>
            <a:endParaRPr lang="ru-RU" sz="3600" b="1" dirty="0">
              <a:solidFill>
                <a:srgbClr val="C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829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0369D3-1EC3-4702-B8AB-FAF3D4B196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74" y="489098"/>
            <a:ext cx="8922143" cy="606589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A605E5D-AD8A-406F-83F6-1302297FF7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170" y="809440"/>
            <a:ext cx="3465089" cy="2513888"/>
          </a:xfrm>
          <a:prstGeom prst="rect">
            <a:avLst/>
          </a:prstGeom>
        </p:spPr>
      </p:pic>
      <p:sp>
        <p:nvSpPr>
          <p:cNvPr id="1048631" name="Заголовок 1"/>
          <p:cNvSpPr>
            <a:spLocks noGrp="1"/>
          </p:cNvSpPr>
          <p:nvPr>
            <p:ph type="title"/>
          </p:nvPr>
        </p:nvSpPr>
        <p:spPr>
          <a:xfrm>
            <a:off x="1165920" y="0"/>
            <a:ext cx="9409434" cy="642955"/>
          </a:xfrm>
        </p:spPr>
        <p:txBody>
          <a:bodyPr>
            <a:no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Experimental methods: neutron diffractometer DN-6</a:t>
            </a:r>
            <a:endParaRPr lang="ru-RU" sz="3000" b="1" dirty="0">
              <a:solidFill>
                <a:srgbClr val="C0000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10331" y="6356350"/>
            <a:ext cx="2743200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4</a:t>
            </a:fld>
            <a:endParaRPr lang="ru-RU" sz="1800" dirty="0"/>
          </a:p>
        </p:txBody>
      </p:sp>
      <p:pic>
        <p:nvPicPr>
          <p:cNvPr id="2097169" name="Picture 2" descr="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9020228" y="3417765"/>
            <a:ext cx="2174709" cy="2716208"/>
          </a:xfrm>
          <a:prstGeom prst="rect">
            <a:avLst/>
          </a:prstGeom>
          <a:ln w="9525">
            <a:solidFill>
              <a:schemeClr val="bg1"/>
            </a:solidFill>
          </a:ln>
          <a:effectLst/>
        </p:spPr>
      </p:pic>
      <p:sp>
        <p:nvSpPr>
          <p:cNvPr id="1048632" name="Овал 2"/>
          <p:cNvSpPr/>
          <p:nvPr/>
        </p:nvSpPr>
        <p:spPr>
          <a:xfrm>
            <a:off x="2978213" y="2099640"/>
            <a:ext cx="1189749" cy="9412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3145734" name="Прямая соединительная линия 7"/>
          <p:cNvCxnSpPr>
            <a:cxnSpLocks/>
          </p:cNvCxnSpPr>
          <p:nvPr/>
        </p:nvCxnSpPr>
        <p:spPr>
          <a:xfrm flipV="1">
            <a:off x="4022890" y="2002819"/>
            <a:ext cx="4713093" cy="436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0ADB146-D125-4687-9C1A-DF8A49D879D2}"/>
              </a:ext>
            </a:extLst>
          </p:cNvPr>
          <p:cNvSpPr/>
          <p:nvPr/>
        </p:nvSpPr>
        <p:spPr>
          <a:xfrm>
            <a:off x="935965" y="6182243"/>
            <a:ext cx="7674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Arial" panose="020B0604020202020204" pitchFamily="34" charset="0"/>
              </a:rPr>
              <a:t>Experimental hall of the IBR-2 reactor with 14 neutron output channels and the layout of the DN-6 diffractometer</a:t>
            </a:r>
            <a:endParaRPr lang="ru-RU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942967-604C-413A-9922-3ED9894B2D08}"/>
              </a:ext>
            </a:extLst>
          </p:cNvPr>
          <p:cNvSpPr/>
          <p:nvPr/>
        </p:nvSpPr>
        <p:spPr>
          <a:xfrm>
            <a:off x="8735983" y="6228410"/>
            <a:ext cx="27432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High-pressure cell with sapphire anvils </a:t>
            </a:r>
          </a:p>
        </p:txBody>
      </p:sp>
    </p:spTree>
    <p:extLst>
      <p:ext uri="{BB962C8B-B14F-4D97-AF65-F5344CB8AC3E}">
        <p14:creationId xmlns:p14="http://schemas.microsoft.com/office/powerpoint/2010/main" val="233177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CE8D5E8-936B-42D8-9070-3AF80A0EA3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52" t="30379" r="7318" b="19528"/>
          <a:stretch/>
        </p:blipFill>
        <p:spPr>
          <a:xfrm>
            <a:off x="10337824" y="3956271"/>
            <a:ext cx="1854176" cy="154440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28A78F8-464B-40A2-BA75-8825BCFB54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229" y="3401051"/>
            <a:ext cx="2175957" cy="256924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D8FF44D-5766-4232-9C92-11AA8252D7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9471" y="3363244"/>
            <a:ext cx="4190464" cy="3397299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8A4A6E8-C143-437D-A6F3-ACFA27CD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6038" y="6395418"/>
            <a:ext cx="2743200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5</a:t>
            </a:fld>
            <a:endParaRPr lang="ru-RU" sz="1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A36C3BA-E85E-4D13-80B3-FB76AB0718C3}"/>
              </a:ext>
            </a:extLst>
          </p:cNvPr>
          <p:cNvSpPr/>
          <p:nvPr/>
        </p:nvSpPr>
        <p:spPr>
          <a:xfrm>
            <a:off x="530307" y="-15811"/>
            <a:ext cx="1114542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Experimental methods :</a:t>
            </a:r>
            <a:r>
              <a:rPr lang="ru-RU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X-ray diffraction and Raman spectroscopy</a:t>
            </a:r>
            <a:endParaRPr lang="ru-RU" sz="3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B6450558-1F46-498C-AD1D-28882ACBF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476" y="611322"/>
            <a:ext cx="4732292" cy="253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6ABDEF9-92A7-4F3E-A262-841C48106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3229" y="553840"/>
            <a:ext cx="1458771" cy="261821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00DD3E7-C031-4D5E-9932-C516AFD9A8D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768" y="668037"/>
            <a:ext cx="1754239" cy="23898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3683F01-F443-4AD6-847C-3B50A17E321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2258" r="16265"/>
          <a:stretch/>
        </p:blipFill>
        <p:spPr>
          <a:xfrm>
            <a:off x="5372964" y="3289521"/>
            <a:ext cx="2540822" cy="2592988"/>
          </a:xfrm>
          <a:prstGeom prst="rect">
            <a:avLst/>
          </a:prstGeom>
        </p:spPr>
      </p:pic>
      <p:cxnSp>
        <p:nvCxnSpPr>
          <p:cNvPr id="12" name="Соединитель: изогнутый 11">
            <a:extLst>
              <a:ext uri="{FF2B5EF4-FFF2-40B4-BE49-F238E27FC236}">
                <a16:creationId xmlns:a16="http://schemas.microsoft.com/office/drawing/2014/main" id="{A8111FD0-7D2E-4814-AB79-157D8E766936}"/>
              </a:ext>
            </a:extLst>
          </p:cNvPr>
          <p:cNvCxnSpPr>
            <a:cxnSpLocks/>
            <a:stCxn id="13" idx="6"/>
          </p:cNvCxnSpPr>
          <p:nvPr/>
        </p:nvCxnSpPr>
        <p:spPr>
          <a:xfrm flipV="1">
            <a:off x="5002619" y="4877382"/>
            <a:ext cx="1249488" cy="82278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Овал 12">
            <a:extLst>
              <a:ext uri="{FF2B5EF4-FFF2-40B4-BE49-F238E27FC236}">
                <a16:creationId xmlns:a16="http://schemas.microsoft.com/office/drawing/2014/main" id="{770DD0D2-3774-4676-9FE2-92DD0E2C9961}"/>
              </a:ext>
            </a:extLst>
          </p:cNvPr>
          <p:cNvSpPr/>
          <p:nvPr/>
        </p:nvSpPr>
        <p:spPr>
          <a:xfrm>
            <a:off x="4149179" y="4419729"/>
            <a:ext cx="853440" cy="1079862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4F2451DC-5237-4E67-9F98-BF2B3A3F691D}"/>
              </a:ext>
            </a:extLst>
          </p:cNvPr>
          <p:cNvSpPr/>
          <p:nvPr/>
        </p:nvSpPr>
        <p:spPr>
          <a:xfrm>
            <a:off x="8169758" y="5862230"/>
            <a:ext cx="36594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High-pressure cell with diamond anvils </a:t>
            </a:r>
          </a:p>
          <a:p>
            <a:pPr algn="ctr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P = 1 </a:t>
            </a:r>
            <a:r>
              <a:rPr lang="en-US" sz="2000" b="1" dirty="0" err="1">
                <a:solidFill>
                  <a:schemeClr val="accent6">
                    <a:lumMod val="50000"/>
                  </a:schemeClr>
                </a:solidFill>
              </a:rPr>
              <a:t>GPa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10 000 atm.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  <a:p>
            <a:pPr algn="ctr"/>
            <a:endParaRPr lang="en-US" sz="2000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D4DD37-ED10-44A7-8EF3-B75A87396E33}"/>
              </a:ext>
            </a:extLst>
          </p:cNvPr>
          <p:cNvSpPr txBox="1"/>
          <p:nvPr/>
        </p:nvSpPr>
        <p:spPr>
          <a:xfrm>
            <a:off x="106938" y="939418"/>
            <a:ext cx="4124820" cy="2205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200" b="1" dirty="0" err="1">
                <a:solidFill>
                  <a:srgbClr val="FF0000"/>
                </a:solidFill>
              </a:rPr>
              <a:t>LabRAM</a:t>
            </a:r>
            <a:r>
              <a:rPr lang="en-US" sz="2200" b="1" dirty="0">
                <a:solidFill>
                  <a:srgbClr val="FF0000"/>
                </a:solidFill>
              </a:rPr>
              <a:t> HR Evolution </a:t>
            </a:r>
            <a:br>
              <a:rPr lang="en-US" sz="2200" b="1" dirty="0">
                <a:solidFill>
                  <a:srgbClr val="FF0000"/>
                </a:solidFill>
              </a:rPr>
            </a:br>
            <a:r>
              <a:rPr lang="en-US" sz="2200" b="1" dirty="0">
                <a:solidFill>
                  <a:srgbClr val="002060"/>
                </a:solidFill>
              </a:rPr>
              <a:t>W</a:t>
            </a:r>
            <a:r>
              <a:rPr lang="en-US" b="1" dirty="0">
                <a:solidFill>
                  <a:srgbClr val="002060"/>
                </a:solidFill>
              </a:rPr>
              <a:t>avelength excitation of 632.8 nm emitted from He–Ne laser.</a:t>
            </a:r>
            <a:br>
              <a:rPr lang="en-US" b="1" dirty="0">
                <a:solidFill>
                  <a:srgbClr val="002060"/>
                </a:solidFill>
              </a:rPr>
            </a:br>
            <a:r>
              <a:rPr lang="en-US" b="1" dirty="0">
                <a:solidFill>
                  <a:srgbClr val="002060"/>
                </a:solidFill>
              </a:rPr>
              <a:t>The low-temperature Raman measurements were carried out using low vibration helium refrigerator in temperature range     19–300 K.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89781F-3C12-449F-B380-DF20863B8E51}"/>
              </a:ext>
            </a:extLst>
          </p:cNvPr>
          <p:cNvSpPr txBox="1"/>
          <p:nvPr/>
        </p:nvSpPr>
        <p:spPr>
          <a:xfrm>
            <a:off x="3657" y="3652739"/>
            <a:ext cx="174921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Xeuss</a:t>
            </a:r>
            <a:r>
              <a:rPr lang="en-US" sz="2200" b="1" dirty="0">
                <a:solidFill>
                  <a:srgbClr val="FF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3.0</a:t>
            </a:r>
            <a:endParaRPr lang="ru-RU" sz="22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2D9047-C329-4B7C-A751-01B8B389F45B}"/>
              </a:ext>
            </a:extLst>
          </p:cNvPr>
          <p:cNvSpPr txBox="1"/>
          <p:nvPr/>
        </p:nvSpPr>
        <p:spPr>
          <a:xfrm>
            <a:off x="0" y="4083626"/>
            <a:ext cx="1749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Cu radiation</a:t>
            </a:r>
            <a:b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en-US" sz="1800" b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λ = 1.54184 Å</a:t>
            </a:r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  <a:br>
              <a:rPr lang="ru-RU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Mo radiation </a:t>
            </a:r>
            <a:b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(</a:t>
            </a:r>
            <a:r>
              <a:rPr lang="en-US" sz="1800" b="1" dirty="0">
                <a:solidFill>
                  <a:srgbClr val="002060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λ = 0.71078 Å</a:t>
            </a:r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)</a:t>
            </a:r>
            <a:endParaRPr lang="ru-RU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1055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35AB443-6500-4ACA-82B7-49A233021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2228" y="6428891"/>
            <a:ext cx="2743200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6</a:t>
            </a:fld>
            <a:endParaRPr lang="ru-RU" sz="18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74E5766-A221-4690-A789-B93627CFC80D}"/>
              </a:ext>
            </a:extLst>
          </p:cNvPr>
          <p:cNvSpPr/>
          <p:nvPr/>
        </p:nvSpPr>
        <p:spPr>
          <a:xfrm>
            <a:off x="2462223" y="19377"/>
            <a:ext cx="88890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Neutron diffraction of </a:t>
            </a:r>
            <a:r>
              <a:rPr lang="en-US" sz="32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CrBr</a:t>
            </a:r>
            <a:r>
              <a:rPr lang="en-US" sz="3200" b="1" baseline="-25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3</a:t>
            </a:r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at low temperature</a:t>
            </a:r>
            <a:endParaRPr lang="ru-RU" sz="3000" baseline="-25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5B4467-0E61-413E-8358-C89A2BF7993F}"/>
              </a:ext>
            </a:extLst>
          </p:cNvPr>
          <p:cNvSpPr txBox="1"/>
          <p:nvPr/>
        </p:nvSpPr>
        <p:spPr>
          <a:xfrm>
            <a:off x="7902393" y="4253801"/>
            <a:ext cx="4166542" cy="206210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 The thermal expansion of CrBr</a:t>
            </a:r>
            <a:r>
              <a:rPr lang="en-US" sz="1600" b="1" baseline="-25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sz="16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lattice is strongly anisotropic with the pronounced variation of the c lattice parameter. </a:t>
            </a:r>
          </a:p>
          <a:p>
            <a:pPr algn="just"/>
            <a:r>
              <a:rPr lang="en-US" sz="16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- The interatomic intralayer and interlayer Cr–Cr distances decrease slightly on cooling in the temperature range above T</a:t>
            </a:r>
            <a:r>
              <a:rPr lang="en-US" sz="1600" b="1" baseline="-25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</a:t>
            </a:r>
            <a:r>
              <a:rPr lang="en-US" sz="16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and they also demonstrate opposite increasing trend for T &lt; T</a:t>
            </a:r>
            <a:r>
              <a:rPr lang="en-US" sz="1600" b="1" baseline="-25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C</a:t>
            </a:r>
          </a:p>
        </p:txBody>
      </p:sp>
      <p:graphicFrame>
        <p:nvGraphicFramePr>
          <p:cNvPr id="15" name="Объект 14">
            <a:extLst>
              <a:ext uri="{FF2B5EF4-FFF2-40B4-BE49-F238E27FC236}">
                <a16:creationId xmlns:a16="http://schemas.microsoft.com/office/drawing/2014/main" id="{12004F82-1429-45E3-8A65-1EABC7E3F0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5957195"/>
              </p:ext>
            </p:extLst>
          </p:nvPr>
        </p:nvGraphicFramePr>
        <p:xfrm>
          <a:off x="1" y="713367"/>
          <a:ext cx="3904310" cy="53098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2882520" imgH="3725280" progId="Origin95.Graph">
                  <p:embed/>
                </p:oleObj>
              </mc:Choice>
              <mc:Fallback>
                <p:oleObj name="Graph" r:id="rId3" imgW="2882520" imgH="3725280" progId="Origin95.Graph">
                  <p:embed/>
                  <p:pic>
                    <p:nvPicPr>
                      <p:cNvPr id="5" name="Объект 4">
                        <a:extLst>
                          <a:ext uri="{FF2B5EF4-FFF2-40B4-BE49-F238E27FC236}">
                            <a16:creationId xmlns:a16="http://schemas.microsoft.com/office/drawing/2014/main" id="{CA4B71A0-9558-4AAC-8EDE-BB5A3C2B6D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" y="713367"/>
                        <a:ext cx="3904310" cy="530987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82C563B-94E8-49E1-9821-BCFD551E91D6}"/>
              </a:ext>
            </a:extLst>
          </p:cNvPr>
          <p:cNvSpPr txBox="1"/>
          <p:nvPr/>
        </p:nvSpPr>
        <p:spPr>
          <a:xfrm>
            <a:off x="0" y="6127288"/>
            <a:ext cx="37572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Kozlenko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D.P., Lis, O.N.,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Kichanov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S.E. et al.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npj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Quantum Mater. 6, 19 (2021)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88438" y="5719227"/>
            <a:ext cx="390431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700" b="1" dirty="0">
                <a:solidFill>
                  <a:schemeClr val="accent6">
                    <a:lumMod val="50000"/>
                  </a:schemeClr>
                </a:solidFill>
              </a:rPr>
              <a:t>The temperature dependences of the lattice parameters and volume obtained from neutron and X-ray diffraction measurements</a:t>
            </a:r>
            <a:endParaRPr lang="ru-RU" sz="17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6" name="Объект 15">
            <a:extLst>
              <a:ext uri="{FF2B5EF4-FFF2-40B4-BE49-F238E27FC236}">
                <a16:creationId xmlns:a16="http://schemas.microsoft.com/office/drawing/2014/main" id="{2EBDE3AF-A5F9-4BD3-9E8E-88E80C9FD3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4722091"/>
              </p:ext>
            </p:extLst>
          </p:nvPr>
        </p:nvGraphicFramePr>
        <p:xfrm>
          <a:off x="7518392" y="542096"/>
          <a:ext cx="4675459" cy="3601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3920760" imgH="3000960" progId="Origin95.Graph">
                  <p:embed/>
                </p:oleObj>
              </mc:Choice>
              <mc:Fallback>
                <p:oleObj name="Graph" r:id="rId5" imgW="3920760" imgH="3000960" progId="Origin95.Graph">
                  <p:embed/>
                  <p:pic>
                    <p:nvPicPr>
                      <p:cNvPr id="11" name="Объект 10">
                        <a:extLst>
                          <a:ext uri="{FF2B5EF4-FFF2-40B4-BE49-F238E27FC236}">
                            <a16:creationId xmlns:a16="http://schemas.microsoft.com/office/drawing/2014/main" id="{6BF5DAF0-5B14-40F8-B28C-92CA48E9E3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518392" y="542096"/>
                        <a:ext cx="4675459" cy="3601319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48E52276-376F-4DFB-A442-6D2786F6B9B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2081529"/>
              </p:ext>
            </p:extLst>
          </p:nvPr>
        </p:nvGraphicFramePr>
        <p:xfrm>
          <a:off x="3695935" y="2466688"/>
          <a:ext cx="4081542" cy="3338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3920760" imgH="3000960" progId="Origin95.Graph">
                  <p:embed/>
                </p:oleObj>
              </mc:Choice>
              <mc:Fallback>
                <p:oleObj name="Graph" r:id="rId7" imgW="3920760" imgH="3000960" progId="Origin95.Graph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738AB363-DC51-4F64-A542-617E83FA1C6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695935" y="2466688"/>
                        <a:ext cx="4081542" cy="333812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Прямая соединительная линия 4"/>
          <p:cNvCxnSpPr>
            <a:cxnSpLocks/>
          </p:cNvCxnSpPr>
          <p:nvPr/>
        </p:nvCxnSpPr>
        <p:spPr>
          <a:xfrm>
            <a:off x="62933" y="6127288"/>
            <a:ext cx="3477952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905B914-E4DC-4399-BFD3-F2448864B6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602" y="467446"/>
            <a:ext cx="4009917" cy="213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87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C6CBA1DA-229A-491A-BA97-D86A805A00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5216937"/>
              </p:ext>
            </p:extLst>
          </p:nvPr>
        </p:nvGraphicFramePr>
        <p:xfrm>
          <a:off x="8071820" y="1729494"/>
          <a:ext cx="3853039" cy="46217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2" imgW="2250360" imgH="2619360" progId="Origin95.Graph">
                  <p:embed/>
                </p:oleObj>
              </mc:Choice>
              <mc:Fallback>
                <p:oleObj name="Graph" r:id="rId2" imgW="2250360" imgH="2619360" progId="Origin95.Graph">
                  <p:embed/>
                  <p:pic>
                    <p:nvPicPr>
                      <p:cNvPr id="13" name="Объект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71820" y="1729494"/>
                        <a:ext cx="3853039" cy="4621746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9372398"/>
              </p:ext>
            </p:extLst>
          </p:nvPr>
        </p:nvGraphicFramePr>
        <p:xfrm>
          <a:off x="4060325" y="1732931"/>
          <a:ext cx="3685660" cy="4816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147400" imgH="3146400" progId="Origin95.Graph">
                  <p:embed/>
                </p:oleObj>
              </mc:Choice>
              <mc:Fallback>
                <p:oleObj name="Graph" r:id="rId4" imgW="2147400" imgH="314640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060325" y="1732931"/>
                        <a:ext cx="3685660" cy="481604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Заголовок 7">
            <a:extLst>
              <a:ext uri="{FF2B5EF4-FFF2-40B4-BE49-F238E27FC236}">
                <a16:creationId xmlns:a16="http://schemas.microsoft.com/office/drawing/2014/main" id="{1A9260B7-9C5A-4F21-A23A-26565D44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09" y="38294"/>
            <a:ext cx="11106951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Neutron diffraction of </a:t>
            </a:r>
            <a:r>
              <a:rPr lang="en-US" sz="32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CrBr</a:t>
            </a:r>
            <a:r>
              <a:rPr lang="en-US" sz="3200" b="1" baseline="-25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3 </a:t>
            </a:r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at high pressure and low temperature</a:t>
            </a:r>
            <a:endParaRPr lang="ru-RU" sz="3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120660" y="6438941"/>
            <a:ext cx="2743200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7</a:t>
            </a:fld>
            <a:endParaRPr lang="ru-RU" sz="1800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9338273"/>
              </p:ext>
            </p:extLst>
          </p:nvPr>
        </p:nvGraphicFramePr>
        <p:xfrm>
          <a:off x="235638" y="1722298"/>
          <a:ext cx="4060325" cy="489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2561400" imgH="3054600" progId="Origin95.Graph">
                  <p:embed/>
                </p:oleObj>
              </mc:Choice>
              <mc:Fallback>
                <p:oleObj name="Graph" r:id="rId6" imgW="2561400" imgH="3054600" progId="Origin95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5638" y="1722298"/>
                        <a:ext cx="4060325" cy="48912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Стрелка вправо 10"/>
          <p:cNvSpPr/>
          <p:nvPr/>
        </p:nvSpPr>
        <p:spPr>
          <a:xfrm>
            <a:off x="7416800" y="3560998"/>
            <a:ext cx="573775" cy="338554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896039" y="589774"/>
            <a:ext cx="42046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negative volume thermal expansion in CrBr</a:t>
            </a:r>
            <a:r>
              <a:rPr lang="en-US" sz="2000" b="1" baseline="-250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ru-RU" sz="2000" b="1" baseline="-250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persists even with the application of high pressure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9440" y="1009096"/>
            <a:ext cx="690489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Neutron diffraction patterns of CrBr</a:t>
            </a:r>
            <a:r>
              <a:rPr lang="en-US" sz="2000" b="1" baseline="-25000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measured at selected pressures, room and low temperatures.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F96BD0-97A5-42B0-B817-EB72DFAFA415}"/>
              </a:ext>
            </a:extLst>
          </p:cNvPr>
          <p:cNvSpPr txBox="1"/>
          <p:nvPr/>
        </p:nvSpPr>
        <p:spPr>
          <a:xfrm>
            <a:off x="599440" y="594639"/>
            <a:ext cx="293849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P = 1 </a:t>
            </a:r>
            <a:r>
              <a:rPr lang="en-US" sz="2200" b="1" dirty="0" err="1">
                <a:solidFill>
                  <a:schemeClr val="accent5">
                    <a:lumMod val="50000"/>
                  </a:schemeClr>
                </a:solidFill>
              </a:rPr>
              <a:t>GPa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sz="2200" b="1" dirty="0">
                <a:solidFill>
                  <a:schemeClr val="accent5">
                    <a:lumMod val="50000"/>
                  </a:schemeClr>
                </a:solidFill>
              </a:rPr>
              <a:t>10 000 atm.</a:t>
            </a:r>
            <a:endParaRPr lang="ru-RU" sz="2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367E8C-C731-4173-BC94-CBDF86667CE1}"/>
              </a:ext>
            </a:extLst>
          </p:cNvPr>
          <p:cNvSpPr txBox="1"/>
          <p:nvPr/>
        </p:nvSpPr>
        <p:spPr>
          <a:xfrm>
            <a:off x="212989" y="6519446"/>
            <a:ext cx="8382822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O.N. Lis, D.P.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Kozlenko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S.E.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Kichanov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E.V.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Lukin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et al. Materials – 2023. – 16(1). – 454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235638" y="6519446"/>
            <a:ext cx="7510347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974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6642B4-D7CD-44BA-A863-262EED68B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952" y="2560118"/>
            <a:ext cx="4262254" cy="260026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64936" y="6455333"/>
            <a:ext cx="2743200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8</a:t>
            </a:fld>
            <a:endParaRPr lang="ru-RU" sz="18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1135" y="377883"/>
            <a:ext cx="2490865" cy="2387986"/>
          </a:xfrm>
          <a:prstGeom prst="rect">
            <a:avLst/>
          </a:prstGeom>
        </p:spPr>
      </p:pic>
      <p:sp>
        <p:nvSpPr>
          <p:cNvPr id="10" name="Заголовок 7">
            <a:extLst>
              <a:ext uri="{FF2B5EF4-FFF2-40B4-BE49-F238E27FC236}">
                <a16:creationId xmlns:a16="http://schemas.microsoft.com/office/drawing/2014/main" id="{1A9260B7-9C5A-4F21-A23A-26565D445122}"/>
              </a:ext>
            </a:extLst>
          </p:cNvPr>
          <p:cNvSpPr txBox="1">
            <a:spLocks/>
          </p:cNvSpPr>
          <p:nvPr/>
        </p:nvSpPr>
        <p:spPr>
          <a:xfrm>
            <a:off x="848585" y="48102"/>
            <a:ext cx="11130996" cy="535531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Neutron diffraction of </a:t>
            </a:r>
            <a:r>
              <a:rPr lang="en-US" sz="32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CrBr</a:t>
            </a:r>
            <a:r>
              <a:rPr lang="en-US" sz="3200" b="1" baseline="-25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3</a:t>
            </a:r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at high pressure and low temperature</a:t>
            </a:r>
            <a:endParaRPr lang="ru-RU" sz="3000" dirty="0"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31319" y="5384586"/>
            <a:ext cx="3230024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The Curie temperatures of the CrBr</a:t>
            </a:r>
            <a:r>
              <a:rPr lang="en-US" b="1" baseline="-25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 as a function of the pressure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03737" y="5336480"/>
            <a:ext cx="3392485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</a:rPr>
              <a:t>The obtained temperature </a:t>
            </a:r>
            <a:r>
              <a:rPr lang="en-US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dependences</a:t>
            </a:r>
            <a:r>
              <a:rPr lang="en-US" b="1" dirty="0">
                <a:solidFill>
                  <a:srgbClr val="002060"/>
                </a:solidFill>
              </a:rPr>
              <a:t> of the Cr magnetic moment of ferromagnetic FM phase at different pressures 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C1A253DC-06BF-49D5-9E97-24BAD52852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5991390"/>
              </p:ext>
            </p:extLst>
          </p:nvPr>
        </p:nvGraphicFramePr>
        <p:xfrm>
          <a:off x="3952339" y="685568"/>
          <a:ext cx="3739307" cy="459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2250360" imgH="2620440" progId="Origin95.Graph">
                  <p:embed/>
                </p:oleObj>
              </mc:Choice>
              <mc:Fallback>
                <p:oleObj name="Graph" r:id="rId4" imgW="2250360" imgH="2620440" progId="Origin95.Graph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339" y="685568"/>
                        <a:ext cx="3739307" cy="45985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5D5EFBF4-B9A4-46D1-85F4-C2B212601B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6666561"/>
              </p:ext>
            </p:extLst>
          </p:nvPr>
        </p:nvGraphicFramePr>
        <p:xfrm>
          <a:off x="42230" y="724326"/>
          <a:ext cx="3910110" cy="4489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6" imgW="2250000" imgH="2596680" progId="Origin95.Graph">
                  <p:embed/>
                </p:oleObj>
              </mc:Choice>
              <mc:Fallback>
                <p:oleObj name="Graph" r:id="rId6" imgW="2250000" imgH="2596680" progId="Origin95.Graph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30" y="724326"/>
                        <a:ext cx="3910110" cy="448951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DC367B17-A52D-43DB-99F7-84DFFB93BB7F}"/>
              </a:ext>
            </a:extLst>
          </p:cNvPr>
          <p:cNvSpPr txBox="1"/>
          <p:nvPr/>
        </p:nvSpPr>
        <p:spPr>
          <a:xfrm>
            <a:off x="7772992" y="6054050"/>
            <a:ext cx="441900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b="1" i="1" dirty="0">
                <a:solidFill>
                  <a:schemeClr val="accent5">
                    <a:lumMod val="50000"/>
                  </a:schemeClr>
                </a:solidFill>
                <a:effectLst/>
                <a:latin typeface="Source Sans Pro" panose="020B0503030403020204" pitchFamily="34" charset="0"/>
              </a:rPr>
            </a:b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effectLst/>
              </a:rPr>
              <a:t>A. O.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effectLst/>
              </a:rPr>
              <a:t>Fumega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effectLst/>
              </a:rPr>
              <a:t>, et.al. J. Mater. Chem. C, 2020,8, 13582-13589</a:t>
            </a:r>
            <a:endParaRPr lang="ru-RU" sz="16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89977E-D797-4769-AEF5-50A2D2BBBFDE}"/>
              </a:ext>
            </a:extLst>
          </p:cNvPr>
          <p:cNvSpPr txBox="1"/>
          <p:nvPr/>
        </p:nvSpPr>
        <p:spPr>
          <a:xfrm>
            <a:off x="7775510" y="5448384"/>
            <a:ext cx="441649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Values of the exchange constants for CrBr</a:t>
            </a:r>
            <a:r>
              <a:rPr lang="en-US" sz="1600" b="1" baseline="-25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sz="16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The out-of-plane coupling becomes larger as pressure is applied</a:t>
            </a:r>
            <a:endParaRPr lang="ru-RU" sz="1600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9D80DD-B909-4AD4-8767-8D5B3E7D04D1}"/>
              </a:ext>
            </a:extLst>
          </p:cNvPr>
          <p:cNvSpPr txBox="1"/>
          <p:nvPr/>
        </p:nvSpPr>
        <p:spPr>
          <a:xfrm>
            <a:off x="7859259" y="1754666"/>
            <a:ext cx="22044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FF0000"/>
                </a:solidFill>
              </a:rPr>
              <a:t>P</a:t>
            </a:r>
            <a:r>
              <a:rPr lang="en-US" sz="2200" b="1" baseline="-25000" dirty="0" err="1">
                <a:solidFill>
                  <a:srgbClr val="FF0000"/>
                </a:solidFill>
              </a:rPr>
              <a:t>Tr</a:t>
            </a:r>
            <a:r>
              <a:rPr lang="en-US" sz="2200" b="1" dirty="0">
                <a:solidFill>
                  <a:srgbClr val="FF0000"/>
                </a:solidFill>
              </a:rPr>
              <a:t>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 </a:t>
            </a:r>
            <a:r>
              <a:rPr lang="en-US" sz="2200" b="1" dirty="0">
                <a:solidFill>
                  <a:srgbClr val="FF0000"/>
                </a:solidFill>
              </a:rPr>
              <a:t>8.4 </a:t>
            </a:r>
            <a:r>
              <a:rPr lang="en-US" sz="2200" b="1" dirty="0" err="1">
                <a:solidFill>
                  <a:srgbClr val="FF0000"/>
                </a:solidFill>
              </a:rPr>
              <a:t>GPa</a:t>
            </a:r>
            <a:endParaRPr lang="ru-RU" sz="22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08F4F22-4452-44F4-9663-0938F8153533}"/>
              </a:ext>
            </a:extLst>
          </p:cNvPr>
          <p:cNvSpPr txBox="1"/>
          <p:nvPr/>
        </p:nvSpPr>
        <p:spPr>
          <a:xfrm>
            <a:off x="7772992" y="5124483"/>
            <a:ext cx="4416490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/>
              <a:t>P (</a:t>
            </a:r>
            <a:r>
              <a:rPr lang="en-US" dirty="0" err="1"/>
              <a:t>GPa</a:t>
            </a:r>
            <a:r>
              <a:rPr lang="en-US" dirty="0"/>
              <a:t>)</a:t>
            </a:r>
            <a:endParaRPr lang="ru-RU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833491" y="6389853"/>
            <a:ext cx="4173176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D367E8C-C731-4173-BC94-CBDF86667CE1}"/>
              </a:ext>
            </a:extLst>
          </p:cNvPr>
          <p:cNvSpPr txBox="1"/>
          <p:nvPr/>
        </p:nvSpPr>
        <p:spPr>
          <a:xfrm>
            <a:off x="151774" y="6519446"/>
            <a:ext cx="7532996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O.N. Lis, D.P.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Kozlenko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S.E.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Kichanov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E.V. </a:t>
            </a:r>
            <a:r>
              <a:rPr lang="en-US" sz="1600" b="1" dirty="0" err="1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Lukin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, et al. Materials – 2023. – 16(1). – 454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51774" y="6519446"/>
            <a:ext cx="7510347" cy="0"/>
          </a:xfrm>
          <a:prstGeom prst="line">
            <a:avLst/>
          </a:prstGeom>
          <a:ln w="1905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4152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animBg="1"/>
      <p:bldP spid="15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C3DDF6-7A0A-4BDD-8CD9-FB96ACC3C7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362" y="215073"/>
            <a:ext cx="3904230" cy="2192254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1A9260B7-9C5A-4F21-A23A-26565D4451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5684" y="-41550"/>
            <a:ext cx="83740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X-ray diffraction of</a:t>
            </a:r>
            <a:r>
              <a:rPr lang="ru-RU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CrBr</a:t>
            </a:r>
            <a:r>
              <a:rPr lang="en-US" sz="3000" b="1" baseline="-25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3</a:t>
            </a:r>
            <a:r>
              <a:rPr lang="ru-RU" sz="3000" b="1" baseline="-25000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>
                <a:solidFill>
                  <a:srgbClr val="C00000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Times New Roman" panose="02020603050405020304" pitchFamily="18" charset="0"/>
              </a:rPr>
              <a:t>at high pressure</a:t>
            </a:r>
            <a:b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577F3D-CFA8-42DB-97FD-8E2269C43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30179"/>
            <a:ext cx="2743200" cy="365125"/>
          </a:xfrm>
        </p:spPr>
        <p:txBody>
          <a:bodyPr/>
          <a:lstStyle/>
          <a:p>
            <a:fld id="{490C4806-FE48-49F8-8758-0513AB4F5148}" type="slidenum">
              <a:rPr lang="ru-RU" sz="1800" smtClean="0"/>
              <a:t>9</a:t>
            </a:fld>
            <a:endParaRPr lang="ru-RU" sz="1800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3B0F6FDE-5E58-4681-B745-737B772A8E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4281218"/>
              </p:ext>
            </p:extLst>
          </p:nvPr>
        </p:nvGraphicFramePr>
        <p:xfrm>
          <a:off x="53381" y="497841"/>
          <a:ext cx="4495007" cy="56053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3" imgW="1859040" imgH="2236320" progId="Origin95.Graph">
                  <p:embed/>
                </p:oleObj>
              </mc:Choice>
              <mc:Fallback>
                <p:oleObj name="Graph" r:id="rId3" imgW="1859040" imgH="2236320" progId="Origin95.Graph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3B0F6FDE-5E58-4681-B745-737B772A8E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3381" y="497841"/>
                        <a:ext cx="4495007" cy="5605304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591271" y="6103144"/>
            <a:ext cx="11100390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7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XRD spectra of CrBr</a:t>
            </a:r>
            <a:r>
              <a:rPr lang="en-US" sz="1700" b="1" baseline="-25000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3</a:t>
            </a:r>
            <a:r>
              <a:rPr lang="en-US" sz="17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, which retains the initial rhombohedral structure up to 38 </a:t>
            </a:r>
            <a:r>
              <a:rPr lang="en-US" sz="1700" b="1" dirty="0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GPa</a:t>
            </a:r>
            <a:r>
              <a:rPr lang="en-US" sz="1700" b="1" dirty="0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. Upon compression it is observed a significant decrease in the distance between the layers, interatomic distance and angles above 5 </a:t>
            </a:r>
            <a:r>
              <a:rPr lang="en-US" sz="1700" b="1" dirty="0" err="1">
                <a:solidFill>
                  <a:srgbClr val="002060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GPa</a:t>
            </a:r>
            <a:endParaRPr lang="ru-RU" sz="1700" b="1" dirty="0">
              <a:solidFill>
                <a:srgbClr val="002060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graphicFrame>
        <p:nvGraphicFramePr>
          <p:cNvPr id="14" name="Объект 13">
            <a:extLst>
              <a:ext uri="{FF2B5EF4-FFF2-40B4-BE49-F238E27FC236}">
                <a16:creationId xmlns:a16="http://schemas.microsoft.com/office/drawing/2014/main" id="{D8CCC97D-2C17-4F4C-A867-F402293608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941903"/>
              </p:ext>
            </p:extLst>
          </p:nvPr>
        </p:nvGraphicFramePr>
        <p:xfrm>
          <a:off x="8590380" y="2316575"/>
          <a:ext cx="3015174" cy="38042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1776240" imgH="2349360" progId="Origin95.Graph">
                  <p:embed/>
                </p:oleObj>
              </mc:Choice>
              <mc:Fallback>
                <p:oleObj name="Graph" r:id="rId5" imgW="1776240" imgH="2349360" progId="Origin95.Graph">
                  <p:embed/>
                  <p:pic>
                    <p:nvPicPr>
                      <p:cNvPr id="21" name="Объект 20">
                        <a:extLst>
                          <a:ext uri="{FF2B5EF4-FFF2-40B4-BE49-F238E27FC236}">
                            <a16:creationId xmlns:a16="http://schemas.microsoft.com/office/drawing/2014/main" id="{D63A23DF-E202-48F6-91C6-89BC216A3DB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0380" y="2316575"/>
                        <a:ext cx="3015174" cy="380426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6407533"/>
              </p:ext>
            </p:extLst>
          </p:nvPr>
        </p:nvGraphicFramePr>
        <p:xfrm>
          <a:off x="4380545" y="1260345"/>
          <a:ext cx="3671945" cy="4466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2448000" imgH="3000960" progId="Origin95.Graph">
                  <p:embed/>
                </p:oleObj>
              </mc:Choice>
              <mc:Fallback>
                <p:oleObj name="Graph" r:id="rId7" imgW="2448000" imgH="3000960" progId="Origin95.Graph">
                  <p:embed/>
                  <p:pic>
                    <p:nvPicPr>
                      <p:cNvPr id="5" name="Объект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80545" y="1260345"/>
                        <a:ext cx="3671945" cy="446638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Объект 11">
            <a:extLst>
              <a:ext uri="{FF2B5EF4-FFF2-40B4-BE49-F238E27FC236}">
                <a16:creationId xmlns:a16="http://schemas.microsoft.com/office/drawing/2014/main" id="{B4BB3ACF-3EFE-4C29-A3B8-61A6B23C62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9905541"/>
              </p:ext>
            </p:extLst>
          </p:nvPr>
        </p:nvGraphicFramePr>
        <p:xfrm>
          <a:off x="4417206" y="1421171"/>
          <a:ext cx="3904229" cy="464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9" imgW="1885320" imgH="2379600" progId="Origin95.Graph">
                  <p:embed/>
                </p:oleObj>
              </mc:Choice>
              <mc:Fallback>
                <p:oleObj name="Graph" r:id="rId9" imgW="1885320" imgH="2379600" progId="Origin95.Graph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535C1109-FC52-4F77-A8C8-94E802AB7C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7206" y="1421171"/>
                        <a:ext cx="3904229" cy="464186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86050B5-D3A2-46A6-AB7D-BC3F9BFB611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517" y="916532"/>
            <a:ext cx="1681396" cy="183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387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18190</TotalTime>
  <Words>1281</Words>
  <Application>Microsoft Office PowerPoint</Application>
  <PresentationFormat>Широкоэкранный</PresentationFormat>
  <Paragraphs>89</Paragraphs>
  <Slides>16</Slides>
  <Notes>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Yu Mincho</vt:lpstr>
      <vt:lpstr>Arial</vt:lpstr>
      <vt:lpstr>Calibri</vt:lpstr>
      <vt:lpstr>Calibri Light</vt:lpstr>
      <vt:lpstr>Candara</vt:lpstr>
      <vt:lpstr>Source Sans Pro</vt:lpstr>
      <vt:lpstr>Times New Roman</vt:lpstr>
      <vt:lpstr>Wingdings</vt:lpstr>
      <vt:lpstr>Office Theme</vt:lpstr>
      <vt:lpstr>Unicode Origin Graph</vt:lpstr>
      <vt:lpstr>Graph</vt:lpstr>
      <vt:lpstr>Pressure effect on crystal, magnetic structure and vibrational properties of van der Waals materials </vt:lpstr>
      <vt:lpstr>Motivation</vt:lpstr>
      <vt:lpstr>Introduction</vt:lpstr>
      <vt:lpstr>Experimental methods: neutron diffractometer DN-6</vt:lpstr>
      <vt:lpstr>Презентация PowerPoint</vt:lpstr>
      <vt:lpstr>Презентация PowerPoint</vt:lpstr>
      <vt:lpstr>Neutron diffraction of CrBr3 at high pressure and low temperature</vt:lpstr>
      <vt:lpstr>Презентация PowerPoint</vt:lpstr>
      <vt:lpstr>X-ray diffraction of CrBr3 at high pressure </vt:lpstr>
      <vt:lpstr>X-ray diffraction of CrBr3 at high pressure </vt:lpstr>
      <vt:lpstr>Презентация PowerPoint</vt:lpstr>
      <vt:lpstr>X-ray diffraction and Raman spectroscopy of CrCl3 </vt:lpstr>
      <vt:lpstr>Презентация PowerPoint</vt:lpstr>
      <vt:lpstr>Summary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high-pressure effect on the crystal structure of cobaltite 𝐿𝑎𝑆𝑟𝐶𝑜𝑂4</dc:title>
  <dc:creator>Ольга Лис</dc:creator>
  <cp:lastModifiedBy>Ольга Лис</cp:lastModifiedBy>
  <cp:revision>751</cp:revision>
  <dcterms:created xsi:type="dcterms:W3CDTF">2020-10-18T09:42:25Z</dcterms:created>
  <dcterms:modified xsi:type="dcterms:W3CDTF">2024-09-12T09:30:14Z</dcterms:modified>
</cp:coreProperties>
</file>