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77" r:id="rId2"/>
  </p:sldMasterIdLst>
  <p:notesMasterIdLst>
    <p:notesMasterId r:id="rId5"/>
  </p:notesMasterIdLst>
  <p:handoutMasterIdLst>
    <p:handoutMasterId r:id="rId6"/>
  </p:handoutMasterIdLst>
  <p:sldIdLst>
    <p:sldId id="256" r:id="rId3"/>
    <p:sldId id="285" r:id="rId4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3689B1"/>
    <a:srgbClr val="296887"/>
    <a:srgbClr val="E6F0FE"/>
    <a:srgbClr val="202C8F"/>
    <a:srgbClr val="FDFBF6"/>
    <a:srgbClr val="AAC4E9"/>
    <a:srgbClr val="F5CDCE"/>
    <a:srgbClr val="DF8C8C"/>
    <a:srgbClr val="D4D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9" autoAdjust="0"/>
    <p:restoredTop sz="94609" autoAdjust="0"/>
  </p:normalViewPr>
  <p:slideViewPr>
    <p:cSldViewPr snapToGrid="0" snapToObjects="1">
      <p:cViewPr>
        <p:scale>
          <a:sx n="124" d="100"/>
          <a:sy n="124" d="100"/>
        </p:scale>
        <p:origin x="-40" y="32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A4361-BBE6-4D5F-B0CA-65B43F469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811C08-078A-4B68-98D3-C4019A67B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4D0D0-5EB6-41E2-A168-01938C57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C08-A922-4F18-819A-B74EFE97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44625-54EB-47E7-8F95-CBB14602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07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08D27-57F6-4829-8DAF-B9FF56C4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9A202-4F9A-44C2-8A40-CA087ABD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545BA-E7C9-444A-837D-BAEDD292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0FB8BB-3829-4709-85C4-D10919D8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C700A-9406-40A6-93F6-C43EFDFA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28DA7-0009-4F57-9CDB-A5D017E5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6772BA-DCC9-4332-830F-885C884B3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5A0871-D56B-408D-A382-6FF2B27A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A9C0A-7B89-4EF7-B1A0-CACD1436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0A471-64FA-422E-B4F2-6E1A3E6E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9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13963-08F7-4D14-BA46-A088F6AE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F4C5A-3193-4AC5-A512-B79CE35EF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EDBA73-A6F2-4A3D-A8CE-1BF5281DD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08AE52-17C0-40D0-A1FC-C9164663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E2C6B7-DD12-41D6-BD14-08FBEF03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48CAD9-201F-48E4-9028-57CA55C3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50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DDBC4-F246-41B5-8287-9C2A078B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6E4465-007A-4468-BAF3-6E6EE2CF5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B0356D-03C4-4AE6-BE78-13D793CF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3751E-517E-4ECB-9B88-69D900F6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43F257-E28C-4F65-896F-8C98A8C9D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10927D-A63B-4203-A071-25FB5798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1F9C10-DBCA-4B53-93FA-C608A36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3677A-1A68-4919-8872-37A45427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50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4F7F6-4C7E-45C5-B30F-06A024CF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128C1C-CC7E-430D-8A2A-850DD4EE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22A7AE-4573-4746-80E3-2543726B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850EA1-7DEA-4050-A002-B7C06ACE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36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7E3425-C1D5-4C06-B86E-0081F661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E79DE9-B9D4-4028-86F8-C324E3F0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D89B24-D2F6-4ECD-8D6C-9A2A3FC7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97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FD472-EB43-4942-9E35-570565C9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E0471-81DC-4D80-B7D5-6A7E6CF8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82AC7F-8AC8-4442-8855-3B4A5F55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CCCD1-28AE-4683-A545-055F601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4C07A4-1A20-48BD-836D-F7C1163A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1E88E6-F566-4043-BEC6-56011DDC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02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35EA5-9320-4F10-9C9A-668D7C01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D0606-F823-4B95-AF22-69ADC998E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335F95-5E8E-4574-97E4-FBFB2C9D5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7E9C3-C529-4769-BC24-4557D533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181143-F87E-4A87-A2C4-4A4E292C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48D20-0858-4E73-9398-1EAFFC1A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E328-C817-4D5B-B146-15956E41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846FCF-381B-4282-839F-3F101C781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3F925C-5C65-4F87-91FC-C0119237E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863F5-BE79-4C03-8E54-C314AFD6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61975-433C-452B-908D-D74D02DF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64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BB4D4C-38C4-4A8E-92CD-0C4B04EBB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58E9F1-6E71-4079-B6C4-ED3EBF55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FC8D6-B61F-493D-9824-3BD2E223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B277E-5008-4401-BC71-2065CC45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176B7-F527-4D78-AB57-D9339220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6F0FE"/>
          </a:fgClr>
          <a:bgClr>
            <a:srgbClr val="FDFBF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062E9-E27B-467B-9EC9-50D7E07C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0B633C-658A-4904-9C84-615F22B4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3116F-060B-42D0-92D9-D19279E79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0512-D66E-422A-8A09-0B84B1C3049C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97C91-81E8-41FD-B4A0-E3669A4F0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AC7BF-C7FA-4D8D-8206-3170CDEC0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1FCD-CB6C-42C1-8320-74304BED0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9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81543A6-277C-41AD-80D9-8960B5822968}"/>
              </a:ext>
            </a:extLst>
          </p:cNvPr>
          <p:cNvSpPr/>
          <p:nvPr/>
        </p:nvSpPr>
        <p:spPr>
          <a:xfrm>
            <a:off x="792866" y="2442259"/>
            <a:ext cx="2841585" cy="4009036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5">
                <a:lumMod val="75000"/>
                <a:alpha val="2464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AWARDED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ANNUALLY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SIGNIFICANT ACHIEVEMENTS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theoretical and experimental research in the fields of physics, chemistry, biology, and applied research.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CREATIVE ACTIVITIES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field of education and science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popularisation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16AE29-E204-4DE0-A669-321933C9AB5A}"/>
              </a:ext>
            </a:extLst>
          </p:cNvPr>
          <p:cNvSpPr/>
          <p:nvPr/>
        </p:nvSpPr>
        <p:spPr>
          <a:xfrm>
            <a:off x="648184" y="103809"/>
            <a:ext cx="82759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45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</a:t>
            </a:r>
            <a:r>
              <a:rPr lang="ru-RU" sz="45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OGANESSON</a:t>
            </a: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</a:t>
            </a:r>
            <a:r>
              <a:rPr lang="en-US" sz="4500" b="1" dirty="0">
                <a:solidFill>
                  <a:srgbClr val="0070C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rize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13" name="Прямоугольник: скругленные углы 6">
            <a:extLst>
              <a:ext uri="{FF2B5EF4-FFF2-40B4-BE49-F238E27FC236}">
                <a16:creationId xmlns:a16="http://schemas.microsoft.com/office/drawing/2014/main" id="{5BDAD47C-D819-3B38-8E67-43338E1C261E}"/>
              </a:ext>
            </a:extLst>
          </p:cNvPr>
          <p:cNvSpPr/>
          <p:nvPr/>
        </p:nvSpPr>
        <p:spPr>
          <a:xfrm>
            <a:off x="3903789" y="2442260"/>
            <a:ext cx="4163766" cy="4009036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5">
                <a:lumMod val="75000"/>
                <a:alpha val="2464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90875" algn="l"/>
                <a:tab pos="3465513" algn="l"/>
              </a:tabLst>
              <a:defRPr/>
            </a:pP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lvl="0" defTabSz="914400">
              <a:tabLst>
                <a:tab pos="3190875" algn="l"/>
                <a:tab pos="3465513" algn="l"/>
              </a:tabLst>
              <a:defRPr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may participate in the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prize: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ndividual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scientific, engineering, and technical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specialists or groups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authors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(no more than 3 people) whose contribution was decisive in solving scientific problems and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popularisation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projects.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90875" algn="l"/>
                <a:tab pos="3465513" algn="l"/>
              </a:tabLst>
              <a:defRPr/>
            </a:pP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90875" algn="l"/>
                <a:tab pos="3465513" algn="l"/>
              </a:tabLst>
              <a:defRPr/>
            </a:pP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AUTHORS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scientific papers, published lecture courses, articles as well as popular science and fiction works aimed at science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popularisation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2C8406-E76B-F1DD-E71F-E7D84D833781}"/>
              </a:ext>
            </a:extLst>
          </p:cNvPr>
          <p:cNvGrpSpPr/>
          <p:nvPr/>
        </p:nvGrpSpPr>
        <p:grpSpPr>
          <a:xfrm>
            <a:off x="3915175" y="1123528"/>
            <a:ext cx="5008909" cy="1015663"/>
            <a:chOff x="3915175" y="1042503"/>
            <a:chExt cx="5008909" cy="10156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A55D46-A5D5-CB3F-40EE-1DCC17B96F92}"/>
                </a:ext>
              </a:extLst>
            </p:cNvPr>
            <p:cNvSpPr txBox="1"/>
            <p:nvPr/>
          </p:nvSpPr>
          <p:spPr>
            <a:xfrm>
              <a:off x="3915175" y="1042503"/>
              <a:ext cx="500890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lvl="1" defTabSz="914400"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Established </a:t>
              </a:r>
              <a:r>
                <a:rPr lang="en-US" sz="15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2023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 the suggestion </a:t>
              </a:r>
              <a:r>
                <a:rPr lang="en-US" sz="15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funds transferred to the Joint Institute for Nuclear Research </a:t>
              </a:r>
              <a:br>
                <a:rPr lang="en-US" sz="15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5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Academician of the Russian Academy of Sciences Yuri OGANESSIAN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8C0745-44F4-C5CE-D5E7-C5E956D923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68103" y="1541867"/>
              <a:ext cx="900000" cy="0"/>
            </a:xfrm>
            <a:prstGeom prst="line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1EFB03-0E65-3372-CB92-703FB61A5E11}"/>
              </a:ext>
            </a:extLst>
          </p:cNvPr>
          <p:cNvGrpSpPr/>
          <p:nvPr/>
        </p:nvGrpSpPr>
        <p:grpSpPr>
          <a:xfrm>
            <a:off x="778172" y="1147156"/>
            <a:ext cx="2940424" cy="925736"/>
            <a:chOff x="778172" y="1066131"/>
            <a:chExt cx="2940424" cy="9257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9B92E8-1F94-C7D4-E1DB-5713C2504FF9}"/>
                </a:ext>
              </a:extLst>
            </p:cNvPr>
            <p:cNvSpPr txBox="1"/>
            <p:nvPr/>
          </p:nvSpPr>
          <p:spPr>
            <a:xfrm>
              <a:off x="778172" y="1066131"/>
              <a:ext cx="294042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78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FOUNDERS </a:t>
              </a:r>
            </a:p>
            <a:p>
              <a:pPr marL="1778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Yuri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Oganessian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JINR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308251-571D-1071-5528-EADDBEA5AD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1364" y="1541867"/>
              <a:ext cx="900000" cy="0"/>
            </a:xfrm>
            <a:prstGeom prst="line">
              <a:avLst/>
            </a:prstGeom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7EEC6348-A569-AACB-3EFE-8DBBB64C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6906" y="5371295"/>
            <a:ext cx="1080000" cy="1080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92B7F2-0F55-99E3-FCBC-0EDC302ED531}"/>
              </a:ext>
            </a:extLst>
          </p:cNvPr>
          <p:cNvCxnSpPr>
            <a:cxnSpLocks/>
          </p:cNvCxnSpPr>
          <p:nvPr/>
        </p:nvCxnSpPr>
        <p:spPr>
          <a:xfrm>
            <a:off x="4174636" y="4671489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5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A7B7B81D-891D-F540-BC54-1DB97650FC0D}"/>
              </a:ext>
            </a:extLst>
          </p:cNvPr>
          <p:cNvSpPr/>
          <p:nvPr/>
        </p:nvSpPr>
        <p:spPr>
          <a:xfrm>
            <a:off x="914117" y="724329"/>
            <a:ext cx="4542554" cy="5917914"/>
          </a:xfrm>
          <a:prstGeom prst="roundRect">
            <a:avLst>
              <a:gd name="adj" fmla="val 1813"/>
            </a:avLst>
          </a:prstGeom>
          <a:solidFill>
            <a:schemeClr val="accent3">
              <a:alpha val="8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3F4AC83C-3972-CAF8-8751-FF3CF6F5BD76}"/>
              </a:ext>
            </a:extLst>
          </p:cNvPr>
          <p:cNvSpPr/>
          <p:nvPr/>
        </p:nvSpPr>
        <p:spPr>
          <a:xfrm>
            <a:off x="10074619" y="800485"/>
            <a:ext cx="2117381" cy="5759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DE5327-E197-C27B-8804-A7038EE59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" t="1" b="6960"/>
          <a:stretch/>
        </p:blipFill>
        <p:spPr>
          <a:xfrm>
            <a:off x="10072235" y="800483"/>
            <a:ext cx="2118382" cy="1971650"/>
          </a:xfrm>
          <a:prstGeom prst="rect">
            <a:avLst/>
          </a:prstGeom>
        </p:spPr>
      </p:pic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A0825182-1AA5-1B96-27FC-82FD64426A79}"/>
              </a:ext>
            </a:extLst>
          </p:cNvPr>
          <p:cNvSpPr/>
          <p:nvPr/>
        </p:nvSpPr>
        <p:spPr>
          <a:xfrm>
            <a:off x="5537381" y="805267"/>
            <a:ext cx="2117381" cy="5759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80B2F-6AA0-984E-EAE2-A662328E8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99" t="5841" r="1322" b="28486"/>
          <a:stretch/>
        </p:blipFill>
        <p:spPr>
          <a:xfrm>
            <a:off x="5536189" y="798711"/>
            <a:ext cx="2117381" cy="1973421"/>
          </a:xfrm>
          <a:prstGeom prst="rect">
            <a:avLst/>
          </a:prstGeom>
        </p:spPr>
      </p:pic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70BA6930-C674-F9D9-FE48-15708969FC4E}"/>
              </a:ext>
            </a:extLst>
          </p:cNvPr>
          <p:cNvSpPr/>
          <p:nvPr/>
        </p:nvSpPr>
        <p:spPr>
          <a:xfrm>
            <a:off x="3266609" y="800485"/>
            <a:ext cx="2117381" cy="5759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6">
            <a:extLst>
              <a:ext uri="{FF2B5EF4-FFF2-40B4-BE49-F238E27FC236}">
                <a16:creationId xmlns:a16="http://schemas.microsoft.com/office/drawing/2014/main" id="{DC60140C-9F35-15FF-CD9C-9CBAA801D294}"/>
              </a:ext>
            </a:extLst>
          </p:cNvPr>
          <p:cNvSpPr/>
          <p:nvPr/>
        </p:nvSpPr>
        <p:spPr>
          <a:xfrm>
            <a:off x="7805039" y="800486"/>
            <a:ext cx="2117381" cy="5757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11">
            <a:extLst>
              <a:ext uri="{FF2B5EF4-FFF2-40B4-BE49-F238E27FC236}">
                <a16:creationId xmlns:a16="http://schemas.microsoft.com/office/drawing/2014/main" id="{89371B60-467C-4C0B-B4F3-DE096FF885CC}"/>
              </a:ext>
            </a:extLst>
          </p:cNvPr>
          <p:cNvSpPr txBox="1">
            <a:spLocks/>
          </p:cNvSpPr>
          <p:nvPr/>
        </p:nvSpPr>
        <p:spPr>
          <a:xfrm>
            <a:off x="925774" y="140167"/>
            <a:ext cx="8123202" cy="6159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11113" indent="0"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OGANESSON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 Winners in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2024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36190" y="3366039"/>
            <a:ext cx="2116650" cy="1258448"/>
          </a:xfrm>
        </p:spPr>
        <p:txBody>
          <a:bodyPr rtlCol="0" anchor="t">
            <a:normAutofit/>
          </a:bodyPr>
          <a:lstStyle>
            <a:defPPr>
              <a:defRPr lang="ru-RU"/>
            </a:defPPr>
          </a:lstStyle>
          <a:p>
            <a:pPr marL="90488" indent="0">
              <a:spcBef>
                <a:spcPts val="0"/>
              </a:spcBef>
              <a:spcAft>
                <a:spcPts val="1000"/>
              </a:spcAft>
              <a:buNone/>
              <a:tabLst>
                <a:tab pos="2081213" algn="l"/>
              </a:tabLst>
            </a:pP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the Institute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Cognitive Research at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Petersburg University, Honoured Worker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Higher Education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Honoured Scientist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Russian Federation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8A1D8-25CA-370C-8BD9-C711E06A2A71}"/>
              </a:ext>
            </a:extLst>
          </p:cNvPr>
          <p:cNvSpPr txBox="1"/>
          <p:nvPr/>
        </p:nvSpPr>
        <p:spPr>
          <a:xfrm>
            <a:off x="5537381" y="2771408"/>
            <a:ext cx="2117379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Tatiana CHERNIGOVSKAYA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6650C046-6801-9B0A-9668-19000D722D84}"/>
              </a:ext>
            </a:extLst>
          </p:cNvPr>
          <p:cNvSpPr txBox="1">
            <a:spLocks/>
          </p:cNvSpPr>
          <p:nvPr/>
        </p:nvSpPr>
        <p:spPr>
          <a:xfrm>
            <a:off x="7805040" y="3366269"/>
            <a:ext cx="2116380" cy="1258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</a:pP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Academy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Sciences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08249-2B68-1474-E16B-F113A48FADBC}"/>
              </a:ext>
            </a:extLst>
          </p:cNvPr>
          <p:cNvSpPr txBox="1"/>
          <p:nvPr/>
        </p:nvSpPr>
        <p:spPr>
          <a:xfrm>
            <a:off x="7805039" y="2771408"/>
            <a:ext cx="2117379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Academician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 ZOLOTOV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id="{891CA904-D8BA-B2D2-982A-E89887104BF6}"/>
              </a:ext>
            </a:extLst>
          </p:cNvPr>
          <p:cNvSpPr txBox="1">
            <a:spLocks/>
          </p:cNvSpPr>
          <p:nvPr/>
        </p:nvSpPr>
        <p:spPr>
          <a:xfrm>
            <a:off x="10074619" y="3365771"/>
            <a:ext cx="2117381" cy="125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Vice-Chancellor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Principal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Wits University</a:t>
            </a:r>
            <a:endParaRPr lang="en-GB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57D067-879D-C83D-9BB7-F36DC490C295}"/>
              </a:ext>
            </a:extLst>
          </p:cNvPr>
          <p:cNvSpPr txBox="1"/>
          <p:nvPr/>
        </p:nvSpPr>
        <p:spPr>
          <a:xfrm>
            <a:off x="10074619" y="2771408"/>
            <a:ext cx="2117379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GB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Zeblon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Zenzele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VILAKAZI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0ACF7721-3942-3412-1940-0CBBBFEB7EAE}"/>
              </a:ext>
            </a:extLst>
          </p:cNvPr>
          <p:cNvSpPr txBox="1">
            <a:spLocks/>
          </p:cNvSpPr>
          <p:nvPr/>
        </p:nvSpPr>
        <p:spPr>
          <a:xfrm>
            <a:off x="3266894" y="3372509"/>
            <a:ext cx="2112886" cy="12519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Flerov</a:t>
            </a: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Laboratory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Nuclear Reactions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Joint Institute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Nuclear Research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63879B-B1F3-5E6E-D9CC-09D0DCB8BBC7}"/>
              </a:ext>
            </a:extLst>
          </p:cNvPr>
          <p:cNvSpPr txBox="1"/>
          <p:nvPr/>
        </p:nvSpPr>
        <p:spPr>
          <a:xfrm>
            <a:off x="3266609" y="2771409"/>
            <a:ext cx="2117381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Galina </a:t>
            </a:r>
            <a:b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KNYAZHEVA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17607-0EA4-5701-980A-817ECE033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51" b="23044"/>
          <a:stretch/>
        </p:blipFill>
        <p:spPr>
          <a:xfrm>
            <a:off x="7802655" y="798713"/>
            <a:ext cx="2121687" cy="1972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E4FCF-6E07-7EC6-22CB-A99CC7F3BA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75" t="3922" r="56" b="20997"/>
          <a:stretch/>
        </p:blipFill>
        <p:spPr>
          <a:xfrm>
            <a:off x="3261826" y="798711"/>
            <a:ext cx="2122164" cy="1978206"/>
          </a:xfrm>
          <a:prstGeom prst="rect">
            <a:avLst/>
          </a:prstGeom>
        </p:spPr>
      </p:pic>
      <p:sp>
        <p:nvSpPr>
          <p:cNvPr id="11" name="Текст 4">
            <a:extLst>
              <a:ext uri="{FF2B5EF4-FFF2-40B4-BE49-F238E27FC236}">
                <a16:creationId xmlns:a16="http://schemas.microsoft.com/office/drawing/2014/main" id="{BE94C5B6-026C-542C-0BCC-A178FC23E7CF}"/>
              </a:ext>
            </a:extLst>
          </p:cNvPr>
          <p:cNvSpPr txBox="1">
            <a:spLocks/>
          </p:cNvSpPr>
          <p:nvPr/>
        </p:nvSpPr>
        <p:spPr>
          <a:xfrm>
            <a:off x="5536190" y="4738189"/>
            <a:ext cx="2116650" cy="1819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indent="0">
              <a:spcBef>
                <a:spcPts val="0"/>
              </a:spcBef>
              <a:spcAft>
                <a:spcPts val="1000"/>
              </a:spcAft>
              <a:buNone/>
              <a:tabLst>
                <a:tab pos="2081213" algn="l"/>
              </a:tabLs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outstanding contribution to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popularisation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scientific knowledge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development of interdisciplinary research at the intersection of neuroscience, linguistics, and psychology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078B8389-390F-432F-E21A-264B6B537868}"/>
              </a:ext>
            </a:extLst>
          </p:cNvPr>
          <p:cNvSpPr txBox="1">
            <a:spLocks/>
          </p:cNvSpPr>
          <p:nvPr/>
        </p:nvSpPr>
        <p:spPr>
          <a:xfrm>
            <a:off x="7805040" y="4738189"/>
            <a:ext cx="2116380" cy="1826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outstanding scientific work in analytical chemistry,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significant personal contribution to the training of young scientists, specialists, and highly qualified personnel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EC47556-F9F2-712A-A893-C757DCA6C6DF}"/>
              </a:ext>
            </a:extLst>
          </p:cNvPr>
          <p:cNvSpPr txBox="1">
            <a:spLocks/>
          </p:cNvSpPr>
          <p:nvPr/>
        </p:nvSpPr>
        <p:spPr>
          <a:xfrm>
            <a:off x="10074619" y="4738189"/>
            <a:ext cx="2117381" cy="1819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significant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the development of scientific cooperation between South Africa and JINR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nuclear </a:t>
            </a: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reactions, accelerator technologies, and relativistic nuclear physics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773E4BA-F57D-4E50-561E-DB2AB1A7F63B}"/>
              </a:ext>
            </a:extLst>
          </p:cNvPr>
          <p:cNvSpPr txBox="1">
            <a:spLocks/>
          </p:cNvSpPr>
          <p:nvPr/>
        </p:nvSpPr>
        <p:spPr>
          <a:xfrm>
            <a:off x="3266894" y="4738189"/>
            <a:ext cx="2112886" cy="18102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pioneering work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observation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study of the quasi-fission process of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heaviest nuclei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B5CA73-3A8E-EC32-F642-1153DB6D9625}"/>
              </a:ext>
            </a:extLst>
          </p:cNvPr>
          <p:cNvGrpSpPr/>
          <p:nvPr/>
        </p:nvGrpSpPr>
        <p:grpSpPr>
          <a:xfrm>
            <a:off x="988550" y="800483"/>
            <a:ext cx="2126590" cy="5759343"/>
            <a:chOff x="986271" y="800483"/>
            <a:chExt cx="2126590" cy="5759343"/>
          </a:xfrm>
        </p:grpSpPr>
        <p:sp>
          <p:nvSpPr>
            <p:cNvPr id="6" name="Прямоугольник: скругленные углы 6">
              <a:extLst>
                <a:ext uri="{FF2B5EF4-FFF2-40B4-BE49-F238E27FC236}">
                  <a16:creationId xmlns:a16="http://schemas.microsoft.com/office/drawing/2014/main" id="{CB49CD5E-76CF-BFD5-E4EA-7E139482DB3C}"/>
                </a:ext>
              </a:extLst>
            </p:cNvPr>
            <p:cNvSpPr/>
            <p:nvPr/>
          </p:nvSpPr>
          <p:spPr>
            <a:xfrm>
              <a:off x="994908" y="800485"/>
              <a:ext cx="2117381" cy="5759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9656" dist="162867" dir="2700000" sx="102000" sy="102000" algn="ctr" rotWithShape="0">
                <a:schemeClr val="accent3">
                  <a:lumMod val="75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/>
              <a:endPara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1EB126-F130-4BF6-7A50-2C58B3AA1A86}"/>
                </a:ext>
              </a:extLst>
            </p:cNvPr>
            <p:cNvSpPr txBox="1"/>
            <p:nvPr/>
          </p:nvSpPr>
          <p:spPr>
            <a:xfrm>
              <a:off x="994908" y="2771409"/>
              <a:ext cx="2117381" cy="54551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1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</a:t>
              </a:r>
              <a:r>
                <a:rPr lang="en-GB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Aliya NURMUKHANBETOVA</a:t>
              </a:r>
              <a:endParaRPr lang="ru-RU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55DF8A-A2BE-CEBF-E706-CFEB22170FC6}"/>
                </a:ext>
              </a:extLst>
            </p:cNvPr>
            <p:cNvPicPr>
              <a:picLocks/>
            </p:cNvPicPr>
            <p:nvPr/>
          </p:nvPicPr>
          <p:blipFill rotWithShape="1">
            <a:blip r:embed="rId8"/>
            <a:srcRect l="52559" t="17471" r="6013" b="29418"/>
            <a:stretch/>
          </p:blipFill>
          <p:spPr>
            <a:xfrm>
              <a:off x="994909" y="800483"/>
              <a:ext cx="2117952" cy="1972800"/>
            </a:xfrm>
            <a:prstGeom prst="rect">
              <a:avLst/>
            </a:prstGeom>
          </p:spPr>
        </p:pic>
        <p:sp>
          <p:nvSpPr>
            <p:cNvPr id="19" name="Текст 4">
              <a:extLst>
                <a:ext uri="{FF2B5EF4-FFF2-40B4-BE49-F238E27FC236}">
                  <a16:creationId xmlns:a16="http://schemas.microsoft.com/office/drawing/2014/main" id="{888BCDF3-B07C-5C4D-2555-58AF8E89824A}"/>
                </a:ext>
              </a:extLst>
            </p:cNvPr>
            <p:cNvSpPr txBox="1">
              <a:spLocks/>
            </p:cNvSpPr>
            <p:nvPr/>
          </p:nvSpPr>
          <p:spPr>
            <a:xfrm>
              <a:off x="986271" y="3372509"/>
              <a:ext cx="2112886" cy="12519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ru-RU"/>
              </a:defPPr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None/>
                <a:defRPr lang="ru-RU" sz="14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6858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24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3pPr>
              <a:lvl4pPr marL="16002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9pPr>
            </a:lstStyle>
            <a:p>
              <a:pPr marL="90488" algn="l">
                <a:spcBef>
                  <a:spcPts val="0"/>
                </a:spcBef>
                <a:spcAft>
                  <a:spcPts val="1000"/>
                </a:spcAft>
                <a:tabLst>
                  <a:tab pos="2081213" algn="l"/>
                </a:tabLst>
              </a:pPr>
              <a:r>
                <a:rPr lang="en-GB" sz="10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Nazarbayev</a:t>
              </a:r>
              <a:r>
                <a:rPr lang="en-GB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University, </a:t>
              </a:r>
              <a:br>
                <a:rPr lang="en-GB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Republic of Kazakhstan</a:t>
              </a:r>
              <a:endPara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Текст 4">
              <a:extLst>
                <a:ext uri="{FF2B5EF4-FFF2-40B4-BE49-F238E27FC236}">
                  <a16:creationId xmlns:a16="http://schemas.microsoft.com/office/drawing/2014/main" id="{78755D2A-B896-6B08-9182-44DC375927A6}"/>
                </a:ext>
              </a:extLst>
            </p:cNvPr>
            <p:cNvSpPr txBox="1">
              <a:spLocks/>
            </p:cNvSpPr>
            <p:nvPr/>
          </p:nvSpPr>
          <p:spPr>
            <a:xfrm>
              <a:off x="986271" y="4738189"/>
              <a:ext cx="2112886" cy="181029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ru-RU"/>
              </a:defPPr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None/>
                <a:defRPr lang="ru-RU" sz="14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6858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24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2pPr>
              <a:lvl3pPr marL="11430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20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3pPr>
              <a:lvl4pPr marL="16002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347472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ru-RU" sz="1800" kern="1200">
                  <a:solidFill>
                    <a:schemeClr val="tx1"/>
                  </a:solidFill>
                  <a:latin typeface="+mn-cs"/>
                  <a:ea typeface="+mn-ea"/>
                  <a:cs typeface="+mn-cs"/>
                </a:defRPr>
              </a:lvl9pPr>
            </a:lstStyle>
            <a:p>
              <a:pPr marL="90488" algn="l">
                <a:spcBef>
                  <a:spcPts val="0"/>
                </a:spcBef>
                <a:spcAft>
                  <a:spcPts val="1000"/>
                </a:spcAft>
                <a:tabLst>
                  <a:tab pos="2081213" algn="l"/>
                </a:tabLst>
              </a:pPr>
              <a: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development </a:t>
              </a:r>
              <a:b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implementation </a:t>
              </a:r>
              <a:b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a new programme </a:t>
              </a:r>
              <a:b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study of the lightest nuclei at the low-energy ion accelerator (DC–60)</a:t>
              </a:r>
              <a:endPara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2385B5-F50A-831F-F789-7CD7409A1C19}"/>
                </a:ext>
              </a:extLst>
            </p:cNvPr>
            <p:cNvCxnSpPr>
              <a:cxnSpLocks/>
            </p:cNvCxnSpPr>
            <p:nvPr/>
          </p:nvCxnSpPr>
          <p:spPr>
            <a:xfrm>
              <a:off x="1189973" y="4624487"/>
              <a:ext cx="127765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6B3950-FF90-6836-AB1E-E5A7FED28F35}"/>
              </a:ext>
            </a:extLst>
          </p:cNvPr>
          <p:cNvCxnSpPr>
            <a:cxnSpLocks/>
          </p:cNvCxnSpPr>
          <p:nvPr/>
        </p:nvCxnSpPr>
        <p:spPr>
          <a:xfrm>
            <a:off x="3457184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0A41E7-357B-67A9-B577-DE5FF1D85947}"/>
              </a:ext>
            </a:extLst>
          </p:cNvPr>
          <p:cNvCxnSpPr>
            <a:cxnSpLocks/>
          </p:cNvCxnSpPr>
          <p:nvPr/>
        </p:nvCxnSpPr>
        <p:spPr>
          <a:xfrm>
            <a:off x="5711869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C7A289-BD8B-D0B5-AE62-676C8E905AC5}"/>
              </a:ext>
            </a:extLst>
          </p:cNvPr>
          <p:cNvCxnSpPr>
            <a:cxnSpLocks/>
          </p:cNvCxnSpPr>
          <p:nvPr/>
        </p:nvCxnSpPr>
        <p:spPr>
          <a:xfrm>
            <a:off x="7991606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C497F7-A6E1-04BC-E720-EE2DBBB33E43}"/>
              </a:ext>
            </a:extLst>
          </p:cNvPr>
          <p:cNvCxnSpPr>
            <a:cxnSpLocks/>
          </p:cNvCxnSpPr>
          <p:nvPr/>
        </p:nvCxnSpPr>
        <p:spPr>
          <a:xfrm>
            <a:off x="10283869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{41FC09B7-8B32-42F9-9FAA-BFC7034022A8}tf78438558_win32</Template>
  <TotalTime>881</TotalTime>
  <Words>369</Words>
  <Application>Microsoft Macintosh PowerPoint</Application>
  <PresentationFormat>Widescreen</PresentationFormat>
  <Paragraphs>30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Arial Black</vt:lpstr>
      <vt:lpstr>Calibri</vt:lpstr>
      <vt:lpstr>Calibri Light</vt:lpstr>
      <vt:lpstr>Times new Roman</vt:lpstr>
      <vt:lpstr>Тема Office</vt:lpstr>
      <vt:lpstr>1_Тема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Lee Gu</dc:creator>
  <cp:lastModifiedBy>Microsoft Office User</cp:lastModifiedBy>
  <cp:revision>35</cp:revision>
  <dcterms:created xsi:type="dcterms:W3CDTF">2023-09-19T12:25:00Z</dcterms:created>
  <dcterms:modified xsi:type="dcterms:W3CDTF">2024-09-13T07:45:12Z</dcterms:modified>
</cp:coreProperties>
</file>