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2" r:id="rId3"/>
    <p:sldId id="286" r:id="rId4"/>
    <p:sldId id="288" r:id="rId5"/>
    <p:sldId id="289" r:id="rId6"/>
    <p:sldId id="290" r:id="rId7"/>
    <p:sldId id="292" r:id="rId8"/>
    <p:sldId id="291" r:id="rId9"/>
    <p:sldId id="272" r:id="rId10"/>
    <p:sldId id="27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DE004B"/>
    <a:srgbClr val="0068B9"/>
    <a:srgbClr val="0001EC"/>
    <a:srgbClr val="2476B8"/>
    <a:srgbClr val="FFA88A"/>
    <a:srgbClr val="99C19C"/>
    <a:srgbClr val="9BC19C"/>
    <a:srgbClr val="1A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5954" autoAdjust="0"/>
  </p:normalViewPr>
  <p:slideViewPr>
    <p:cSldViewPr snapToGrid="0">
      <p:cViewPr varScale="1">
        <p:scale>
          <a:sx n="128" d="100"/>
          <a:sy n="128" d="100"/>
        </p:scale>
        <p:origin x="514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E8E4685-B817-41FF-A1CD-9E13D709F0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255533-6D1D-42B1-BACA-3275EB35CA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39E42-9A79-4FD0-939F-AC3CC4241CDB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E71F19-160B-4F91-B7BE-A63A9E07F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C81E28-5708-41F8-8335-E56AF9A696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1CEA1-956D-4B3C-9133-6FA364278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4381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4C8D7-A5B4-46D8-AD06-6C0D84889099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13292-3FBF-4C14-9D75-82121491E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2616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95AB-7586-4B73-A6A5-98A3C9DE8824}" type="datetime1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6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A16E-016A-4182-8230-224437DA2F0D}" type="datetime1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CB3-085A-4BBB-BEF1-B444CE264D9C}" type="datetime1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9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EF65-1CA4-4FAC-B555-AC47AB3AC8D1}" type="datetime1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3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744E0-E67D-4C89-AF15-3386D127B27F}" type="datetime1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06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52D1-E935-410E-8BE0-5FE60B15408A}" type="datetime1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3224D-0FCE-45B6-BC9C-91D4AE8BF30E}" type="datetime1">
              <a:rPr lang="ru-RU" smtClean="0"/>
              <a:t>23.07.2024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86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1010-B7B3-4ECE-989B-028736C4A2A3}" type="datetime1">
              <a:rPr lang="ru-RU" smtClean="0"/>
              <a:t>23.07.2024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48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4B1C-A1F6-45B0-B431-86A302C82911}" type="datetime1">
              <a:rPr lang="ru-RU" smtClean="0"/>
              <a:t>23.07.2024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75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C76B5-D992-4A65-BA0B-7CCD5D17A4B9}" type="datetime1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78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B746-763A-4A11-8563-B6E952BB48CF}" type="datetime1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6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8089D-02E8-46F8-856E-32445CEA24B0}" type="datetime1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Seminar on the Chinese-Russian Cooperation within the NICA MPD-ITS Project 23/07/2024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5" Type="http://schemas.openxmlformats.org/officeDocument/2006/relationships/image" Target="../media/image29.png"/><Relationship Id="rId10" Type="http://schemas.openxmlformats.org/officeDocument/2006/relationships/image" Target="../media/image33.jpe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3641AEDD-2F0B-4D8F-8C7A-3828895D4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5396" y="1935948"/>
            <a:ext cx="3358581" cy="764299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>
                <a:solidFill>
                  <a:srgbClr val="0068B9"/>
                </a:solidFill>
                <a:latin typeface="Play" panose="020B0000000000000000" pitchFamily="34" charset="0"/>
              </a:rPr>
              <a:t>Sheremetev</a:t>
            </a:r>
            <a:r>
              <a:rPr lang="en-US" sz="2000" b="1" dirty="0">
                <a:solidFill>
                  <a:srgbClr val="0068B9"/>
                </a:solidFill>
                <a:latin typeface="Play" panose="020B0000000000000000" pitchFamily="34" charset="0"/>
              </a:rPr>
              <a:t> </a:t>
            </a:r>
            <a:r>
              <a:rPr lang="en-US" sz="2000" b="1" dirty="0" err="1">
                <a:solidFill>
                  <a:srgbClr val="0068B9"/>
                </a:solidFill>
                <a:latin typeface="Play" panose="020B0000000000000000" pitchFamily="34" charset="0"/>
              </a:rPr>
              <a:t>Aleksei</a:t>
            </a:r>
            <a:endParaRPr lang="en-US" sz="2000" b="1" dirty="0">
              <a:solidFill>
                <a:srgbClr val="0068B9"/>
              </a:solidFill>
              <a:latin typeface="Play" panose="020B0000000000000000" pitchFamily="34" charset="0"/>
            </a:endParaRPr>
          </a:p>
          <a:p>
            <a:pPr algn="l"/>
            <a:r>
              <a:rPr lang="en-US" sz="2000" b="1" dirty="0">
                <a:solidFill>
                  <a:srgbClr val="0068B9"/>
                </a:solidFill>
                <a:latin typeface="Play" panose="020B0000000000000000" pitchFamily="34" charset="0"/>
              </a:rPr>
              <a:t>JINR LHEP</a:t>
            </a:r>
            <a:r>
              <a:rPr lang="ru-RU" sz="2000" b="1" dirty="0">
                <a:solidFill>
                  <a:srgbClr val="0068B9"/>
                </a:solidFill>
                <a:latin typeface="Play" panose="020B0000000000000000" pitchFamily="34" charset="0"/>
              </a:rPr>
              <a:t> 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F397F9E-5AA3-48D6-9CF3-F24B31DA9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396" y="669392"/>
            <a:ext cx="9817115" cy="1045399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Play" panose="020B0000000000000000" pitchFamily="34" charset="0"/>
              </a:rPr>
              <a:t>Modules and </a:t>
            </a:r>
            <a:r>
              <a:rPr lang="en-US" sz="3200" b="1" dirty="0" err="1">
                <a:latin typeface="Play" panose="020B0000000000000000" pitchFamily="34" charset="0"/>
              </a:rPr>
              <a:t>supermodules</a:t>
            </a:r>
            <a:r>
              <a:rPr lang="en-US" sz="3200" b="1" dirty="0">
                <a:latin typeface="Play" panose="020B0000000000000000" pitchFamily="34" charset="0"/>
              </a:rPr>
              <a:t> assembly readiness at JINR</a:t>
            </a:r>
            <a:endParaRPr lang="ru-RU" sz="1050" b="1" dirty="0">
              <a:latin typeface="Play" panose="020B0000000000000000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56A64D9-CF19-4D1A-8788-B1AA2F13AC5B}"/>
              </a:ext>
            </a:extLst>
          </p:cNvPr>
          <p:cNvCxnSpPr>
            <a:cxnSpLocks/>
          </p:cNvCxnSpPr>
          <p:nvPr/>
        </p:nvCxnSpPr>
        <p:spPr>
          <a:xfrm>
            <a:off x="819150" y="1790664"/>
            <a:ext cx="9505950" cy="59713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382561-3399-4E67-A97F-2F4F59E54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5DDA419-3DE4-489F-9643-C5E395569F8F}"/>
              </a:ext>
            </a:extLst>
          </p:cNvPr>
          <p:cNvCxnSpPr>
            <a:cxnSpLocks/>
          </p:cNvCxnSpPr>
          <p:nvPr/>
        </p:nvCxnSpPr>
        <p:spPr>
          <a:xfrm>
            <a:off x="1445396" y="683207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id="{D331F2E0-842C-4182-A846-7056227F09D8}"/>
              </a:ext>
            </a:extLst>
          </p:cNvPr>
          <p:cNvSpPr/>
          <p:nvPr/>
        </p:nvSpPr>
        <p:spPr>
          <a:xfrm>
            <a:off x="11515633" y="701485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lay" panose="020B0000000000000000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ACB984-1392-4862-A399-47D992613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14" y="1048191"/>
            <a:ext cx="1323170" cy="1016401"/>
          </a:xfrm>
          <a:prstGeom prst="rect">
            <a:avLst/>
          </a:prstGeom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7C913C4-9B79-4679-9428-3B0F3B9EE6F0}"/>
              </a:ext>
            </a:extLst>
          </p:cNvPr>
          <p:cNvCxnSpPr>
            <a:cxnSpLocks/>
          </p:cNvCxnSpPr>
          <p:nvPr/>
        </p:nvCxnSpPr>
        <p:spPr>
          <a:xfrm>
            <a:off x="10424574" y="1847074"/>
            <a:ext cx="64832" cy="0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CB3B5A1F-46F4-4946-9E1E-8A36006309DC}"/>
              </a:ext>
            </a:extLst>
          </p:cNvPr>
          <p:cNvSpPr/>
          <p:nvPr/>
        </p:nvSpPr>
        <p:spPr>
          <a:xfrm>
            <a:off x="725400" y="1727809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lay" panose="020B0000000000000000" pitchFamily="34" charset="0"/>
            </a:endParaRPr>
          </a:p>
        </p:txBody>
      </p:sp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DE6513E6-722B-47D6-ADF0-F473A453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6AEE40-7A7B-4F17-8C39-85DCAA3DD7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5" b="16881"/>
          <a:stretch/>
        </p:blipFill>
        <p:spPr>
          <a:xfrm>
            <a:off x="783311" y="2683118"/>
            <a:ext cx="10732202" cy="343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2D0FD7C-6B50-4227-9718-4C388665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12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E308B-0C11-4FF4-A8AD-C9AE10E04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96" y="3682174"/>
            <a:ext cx="3655846" cy="242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65D0E7-14B7-41B9-A975-842B38438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81" y="1553368"/>
            <a:ext cx="2716840" cy="407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3357005" y="102460"/>
            <a:ext cx="607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Thank you for the attention !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945662-8FE3-4AC1-9D63-F3A1145DA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21" y="1067942"/>
            <a:ext cx="3570122" cy="237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024589-4DCC-4B34-94C1-9D7A94336D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02" y="3924569"/>
            <a:ext cx="3666010" cy="242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A51DD6-F8ED-423F-841E-C4C5F02490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14" y="813670"/>
            <a:ext cx="3570122" cy="238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EAEEC3D3-4F84-4597-A8F2-05EB309DB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DFEBE5F-B415-4303-A4EA-67B2BADC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188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lay" panose="020B0000000000000000" pitchFamily="34" charset="0"/>
              </a:rPr>
              <a:t>Infrastructure and preparation at JINR LHEP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821D653-D75E-464F-BD58-86A0AF21F944}"/>
              </a:ext>
            </a:extLst>
          </p:cNvPr>
          <p:cNvSpPr/>
          <p:nvPr/>
        </p:nvSpPr>
        <p:spPr>
          <a:xfrm>
            <a:off x="890833" y="1084191"/>
            <a:ext cx="10235876" cy="2257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lay" panose="020B0000000000000000" pitchFamily="34" charset="0"/>
              </a:rPr>
              <a:t>Production line for </a:t>
            </a:r>
            <a:r>
              <a:rPr lang="en-US" b="1" dirty="0">
                <a:latin typeface="Play" panose="020B0000000000000000" pitchFamily="34" charset="0"/>
              </a:rPr>
              <a:t>assembly</a:t>
            </a:r>
            <a:r>
              <a:rPr lang="en-US" dirty="0">
                <a:latin typeface="Play" panose="020B0000000000000000" pitchFamily="34" charset="0"/>
              </a:rPr>
              <a:t> of Hybrid Integrated Circuits (HIC):</a:t>
            </a:r>
          </a:p>
          <a:p>
            <a:endParaRPr lang="ru-RU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DE004B"/>
              </a:buClr>
              <a:buSzPct val="150000"/>
              <a:buFont typeface="Times New Roman" panose="02020603050405020304" pitchFamily="18" charset="0"/>
              <a:buChar char="▪"/>
            </a:pPr>
            <a:r>
              <a:rPr lang="en-US" dirty="0">
                <a:latin typeface="Play" panose="020B0000000000000000" pitchFamily="34" charset="0"/>
              </a:rPr>
              <a:t>Clean room ISO6 ~</a:t>
            </a:r>
            <a:r>
              <a:rPr lang="ru-RU" dirty="0">
                <a:latin typeface="Play" panose="020B0000000000000000" pitchFamily="34" charset="0"/>
              </a:rPr>
              <a:t>50</a:t>
            </a:r>
            <a:r>
              <a:rPr lang="en-US" dirty="0">
                <a:latin typeface="Play" panose="020B0000000000000000" pitchFamily="34" charset="0"/>
              </a:rPr>
              <a:t> m</a:t>
            </a:r>
            <a:r>
              <a:rPr lang="en-US" baseline="30000" dirty="0">
                <a:latin typeface="Play" panose="020B0000000000000000" pitchFamily="34" charset="0"/>
              </a:rPr>
              <a:t>2 </a:t>
            </a:r>
            <a:r>
              <a:rPr lang="en-US" sz="1800" dirty="0">
                <a:latin typeface="Play" panose="020B0000000000000000" pitchFamily="34" charset="0"/>
              </a:rPr>
              <a:t>(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Play" panose="020B0000000000000000" pitchFamily="34" charset="0"/>
              </a:rPr>
              <a:t>ready</a:t>
            </a:r>
            <a:r>
              <a:rPr lang="en-US" sz="1800" dirty="0">
                <a:latin typeface="Play" panose="020B0000000000000000" pitchFamily="34" charset="0"/>
              </a:rPr>
              <a:t>)</a:t>
            </a:r>
            <a:r>
              <a:rPr lang="ru-RU" dirty="0">
                <a:latin typeface="Play" panose="020B0000000000000000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Clr>
                <a:srgbClr val="DE004B"/>
              </a:buClr>
              <a:buSzPct val="150000"/>
              <a:buFont typeface="Times New Roman" panose="02020603050405020304" pitchFamily="18" charset="0"/>
              <a:buChar char="▪"/>
            </a:pPr>
            <a:r>
              <a:rPr lang="en-US" dirty="0">
                <a:latin typeface="Play" panose="020B0000000000000000" pitchFamily="34" charset="0"/>
              </a:rPr>
              <a:t>Pick and Place machine ALICIA-8 has been installed and configured for assembly and transfer data for LIT data server </a:t>
            </a:r>
            <a:r>
              <a:rPr lang="ru-RU" dirty="0">
                <a:latin typeface="Play" panose="020B0000000000000000" pitchFamily="34" charset="0"/>
              </a:rPr>
              <a:t>(</a:t>
            </a:r>
            <a:r>
              <a:rPr lang="en-US" dirty="0">
                <a:solidFill>
                  <a:srgbClr val="C00000"/>
                </a:solidFill>
                <a:latin typeface="Play" panose="020B0000000000000000" pitchFamily="34" charset="0"/>
              </a:rPr>
              <a:t>need to adjust gripper part of machine</a:t>
            </a:r>
            <a:r>
              <a:rPr lang="ru-RU" dirty="0">
                <a:latin typeface="Play" panose="020B0000000000000000" pitchFamily="34" charset="0"/>
              </a:rPr>
              <a:t>);</a:t>
            </a:r>
          </a:p>
          <a:p>
            <a:pPr marL="285750" indent="-285750">
              <a:lnSpc>
                <a:spcPct val="150000"/>
              </a:lnSpc>
              <a:buClr>
                <a:srgbClr val="DE004B"/>
              </a:buClr>
              <a:buSzPct val="150000"/>
              <a:buFont typeface="Times New Roman" panose="02020603050405020304" pitchFamily="18" charset="0"/>
              <a:buChar char="▪"/>
            </a:pPr>
            <a:r>
              <a:rPr lang="en-US" dirty="0">
                <a:latin typeface="Play" panose="020B0000000000000000" pitchFamily="34" charset="0"/>
              </a:rPr>
              <a:t>F&amp;K </a:t>
            </a:r>
            <a:r>
              <a:rPr lang="en-US" dirty="0" err="1">
                <a:latin typeface="Play" panose="020B0000000000000000" pitchFamily="34" charset="0"/>
              </a:rPr>
              <a:t>Delvotec</a:t>
            </a:r>
            <a:r>
              <a:rPr lang="en-US" dirty="0">
                <a:latin typeface="Play" panose="020B0000000000000000" pitchFamily="34" charset="0"/>
              </a:rPr>
              <a:t> G5 ultrasonic wire bonding has been configured for bonding HIC </a:t>
            </a:r>
            <a:r>
              <a:rPr lang="en-US" sz="1800" dirty="0">
                <a:latin typeface="Play" panose="020B0000000000000000" pitchFamily="34" charset="0"/>
              </a:rPr>
              <a:t>(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Play" panose="020B0000000000000000" pitchFamily="34" charset="0"/>
              </a:rPr>
              <a:t>ready</a:t>
            </a:r>
            <a:r>
              <a:rPr lang="en-US" sz="1800" dirty="0">
                <a:latin typeface="Play" panose="020B0000000000000000" pitchFamily="34" charset="0"/>
              </a:rPr>
              <a:t>)</a:t>
            </a:r>
            <a:r>
              <a:rPr lang="ru-RU" dirty="0">
                <a:latin typeface="Play" panose="020B0000000000000000" pitchFamily="34" charset="0"/>
              </a:rPr>
              <a:t>.</a:t>
            </a:r>
            <a:endParaRPr lang="en-US" dirty="0">
              <a:latin typeface="Play" panose="020B0000000000000000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9A4DF2-F79C-4604-AE2A-131461339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4" y="3680858"/>
            <a:ext cx="3740919" cy="248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1953551-73CA-4BFC-B0C8-F49211D48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82" y="3516717"/>
            <a:ext cx="1902999" cy="2851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94AEB8-4583-4FB0-8E93-C8B5DAAAC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630" y="3680858"/>
            <a:ext cx="3740919" cy="248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BA88B722-4E99-47C0-BF66-2D0D3D67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AC7F5D2-8640-4877-8228-EF9613E8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083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930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lay" panose="020B0000000000000000" pitchFamily="34" charset="0"/>
              </a:rPr>
              <a:t>Infrastructure and preparation at JINR LHEP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821D653-D75E-464F-BD58-86A0AF21F944}"/>
              </a:ext>
            </a:extLst>
          </p:cNvPr>
          <p:cNvSpPr/>
          <p:nvPr/>
        </p:nvSpPr>
        <p:spPr>
          <a:xfrm>
            <a:off x="890833" y="1037700"/>
            <a:ext cx="7482202" cy="249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8B9"/>
              </a:buClr>
              <a:buSzPct val="150000"/>
            </a:pPr>
            <a:r>
              <a:rPr lang="en-US" sz="2000" dirty="0">
                <a:latin typeface="Play" panose="020B0000000000000000" pitchFamily="34" charset="0"/>
              </a:rPr>
              <a:t>Production line for </a:t>
            </a:r>
            <a:r>
              <a:rPr lang="en-US" sz="2000" b="1" dirty="0">
                <a:latin typeface="Play" panose="020B0000000000000000" pitchFamily="34" charset="0"/>
              </a:rPr>
              <a:t>testing</a:t>
            </a:r>
            <a:r>
              <a:rPr lang="en-US" sz="2000" dirty="0">
                <a:latin typeface="Play" panose="020B0000000000000000" pitchFamily="34" charset="0"/>
              </a:rPr>
              <a:t> of Hybrid Integrated Circuits (HIC):</a:t>
            </a:r>
            <a:endParaRPr lang="ru-RU" sz="2000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DE004B"/>
              </a:buClr>
              <a:buSzPct val="150000"/>
              <a:buFont typeface="Times New Roman" panose="02020603050405020304" pitchFamily="18" charset="0"/>
              <a:buChar char="▪"/>
            </a:pPr>
            <a:r>
              <a:rPr lang="en-US" sz="2000" dirty="0">
                <a:latin typeface="Play" panose="020B0000000000000000" pitchFamily="34" charset="0"/>
              </a:rPr>
              <a:t>Soldering and assembly Flexible Printed Circuit (FPC) (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Play" panose="020B0000000000000000" pitchFamily="34" charset="0"/>
              </a:rPr>
              <a:t>ready</a:t>
            </a:r>
            <a:r>
              <a:rPr lang="en-US" sz="2000" dirty="0">
                <a:latin typeface="Play" panose="020B0000000000000000" pitchFamily="34" charset="0"/>
              </a:rPr>
              <a:t>) </a:t>
            </a:r>
          </a:p>
          <a:p>
            <a:pPr>
              <a:buClr>
                <a:srgbClr val="DE004B"/>
              </a:buClr>
              <a:buSzPct val="150000"/>
            </a:pPr>
            <a:endParaRPr lang="en-US" sz="2000" dirty="0">
              <a:latin typeface="Play" panose="020B0000000000000000" pitchFamily="34" charset="0"/>
            </a:endParaRPr>
          </a:p>
          <a:p>
            <a:pPr>
              <a:lnSpc>
                <a:spcPct val="150000"/>
              </a:lnSpc>
              <a:buClr>
                <a:srgbClr val="DE004B"/>
              </a:buClr>
              <a:buSzPct val="150000"/>
            </a:pPr>
            <a:r>
              <a:rPr lang="en-US" sz="2000" dirty="0">
                <a:latin typeface="Play" panose="020B0000000000000000" pitchFamily="34" charset="0"/>
              </a:rPr>
              <a:t>Qualification/endurance test setups:</a:t>
            </a:r>
            <a:endParaRPr lang="ru-RU" sz="2000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DE004B"/>
              </a:buClr>
              <a:buSzPct val="150000"/>
              <a:buFont typeface="Times New Roman" panose="02020603050405020304" pitchFamily="18" charset="0"/>
              <a:buChar char="▪"/>
            </a:pPr>
            <a:r>
              <a:rPr lang="en-US" sz="2000" dirty="0">
                <a:latin typeface="Play" panose="020B0000000000000000" pitchFamily="34" charset="0"/>
              </a:rPr>
              <a:t>Pull tester DAGE4000+ (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Play" panose="020B0000000000000000" pitchFamily="34" charset="0"/>
              </a:rPr>
              <a:t>ready)</a:t>
            </a:r>
          </a:p>
          <a:p>
            <a:pPr marL="285750" indent="-285750">
              <a:lnSpc>
                <a:spcPct val="150000"/>
              </a:lnSpc>
              <a:buClr>
                <a:srgbClr val="DE004B"/>
              </a:buClr>
              <a:buSzPct val="150000"/>
              <a:buFont typeface="Times New Roman" panose="02020603050405020304" pitchFamily="18" charset="0"/>
              <a:buChar char="▪"/>
            </a:pPr>
            <a:r>
              <a:rPr lang="en-US" sz="2000" dirty="0">
                <a:latin typeface="Play" panose="020B0000000000000000" pitchFamily="34" charset="0"/>
              </a:rPr>
              <a:t>Peel force tester </a:t>
            </a:r>
            <a:r>
              <a:rPr lang="en-US" sz="2000" dirty="0" err="1">
                <a:latin typeface="Play" panose="020B0000000000000000" pitchFamily="34" charset="0"/>
              </a:rPr>
              <a:t>Multitest</a:t>
            </a:r>
            <a:r>
              <a:rPr lang="en-US" sz="2000" dirty="0">
                <a:latin typeface="Play" panose="020B0000000000000000" pitchFamily="34" charset="0"/>
              </a:rPr>
              <a:t> i1 (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Play" panose="020B0000000000000000" pitchFamily="34" charset="0"/>
              </a:rPr>
              <a:t>ready</a:t>
            </a:r>
            <a:r>
              <a:rPr lang="en-US" sz="2000" dirty="0">
                <a:latin typeface="Play" panose="020B0000000000000000" pitchFamily="34" charset="0"/>
              </a:rPr>
              <a:t>)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Play" panose="020B0000000000000000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62BAC9-05D7-496F-B26E-ABA607F7F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3" y="4102623"/>
            <a:ext cx="4573345" cy="21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E89954-DEB2-40C1-B369-F158953B82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r="17601"/>
          <a:stretch/>
        </p:blipFill>
        <p:spPr>
          <a:xfrm>
            <a:off x="8218299" y="1083136"/>
            <a:ext cx="3413156" cy="2161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B71853-194B-45AE-8329-48A7C3809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4" y="3526695"/>
            <a:ext cx="3915445" cy="259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D2045118-68FD-4041-BA29-D6B070BE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4319456-38F5-4C2B-A972-5F1E1EF9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279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1024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lay" panose="020B0000000000000000" pitchFamily="34" charset="0"/>
              </a:rPr>
              <a:t>Assembly stages for ITS detectors parts</a:t>
            </a:r>
            <a:endParaRPr lang="en-US" sz="2400" b="1" dirty="0">
              <a:solidFill>
                <a:srgbClr val="DE004B"/>
              </a:solidFill>
              <a:latin typeface="Play" panose="020B0000000000000000" pitchFamily="34" charset="0"/>
            </a:endParaRPr>
          </a:p>
          <a:p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CD0F82-8514-42A6-ABDF-E1E29E253A3C}"/>
              </a:ext>
            </a:extLst>
          </p:cNvPr>
          <p:cNvSpPr/>
          <p:nvPr/>
        </p:nvSpPr>
        <p:spPr>
          <a:xfrm>
            <a:off x="890833" y="1020934"/>
            <a:ext cx="5959046" cy="2343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48235"/>
                </a:solidFill>
                <a:latin typeface="Play" panose="020B0000000000000000" pitchFamily="34" charset="0"/>
              </a:rPr>
              <a:t>Workflow of </a:t>
            </a:r>
            <a:r>
              <a:rPr lang="en-GB" sz="2000" b="1" dirty="0">
                <a:solidFill>
                  <a:srgbClr val="548235"/>
                </a:solidFill>
                <a:latin typeface="Play" panose="020B0000000000000000" pitchFamily="34" charset="0"/>
              </a:rPr>
              <a:t>preparing</a:t>
            </a:r>
            <a:r>
              <a:rPr lang="ru-RU" sz="2000" b="1" dirty="0">
                <a:solidFill>
                  <a:srgbClr val="548235"/>
                </a:solidFill>
                <a:latin typeface="Play" panose="020B0000000000000000" pitchFamily="34" charset="0"/>
              </a:rPr>
              <a:t> </a:t>
            </a:r>
            <a:r>
              <a:rPr lang="en-US" sz="2000" b="1" dirty="0">
                <a:solidFill>
                  <a:srgbClr val="548235"/>
                </a:solidFill>
                <a:latin typeface="Play" panose="020B0000000000000000" pitchFamily="34" charset="0"/>
              </a:rPr>
              <a:t>the </a:t>
            </a:r>
            <a:r>
              <a:rPr lang="ru-RU" sz="2000" b="1" dirty="0">
                <a:solidFill>
                  <a:srgbClr val="548235"/>
                </a:solidFill>
                <a:latin typeface="Play" panose="020B0000000000000000" pitchFamily="34" charset="0"/>
              </a:rPr>
              <a:t>FPC</a:t>
            </a:r>
            <a:r>
              <a:rPr lang="en-US" sz="2000" b="1" dirty="0">
                <a:solidFill>
                  <a:srgbClr val="548235"/>
                </a:solidFill>
                <a:latin typeface="Play" panose="020B0000000000000000" pitchFamily="34" charset="0"/>
              </a:rPr>
              <a:t>:</a:t>
            </a:r>
          </a:p>
          <a:p>
            <a:endParaRPr lang="en-US" sz="2000" dirty="0">
              <a:solidFill>
                <a:srgbClr val="548235"/>
              </a:solidFill>
              <a:latin typeface="Play" panose="020B0000000000000000" pitchFamily="34" charset="0"/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Soldering Cross cable to FPC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Cleaning the FPC in an ultrasonic bath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Electrical test of FPC (impedance)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Storage to carrier plates</a:t>
            </a:r>
            <a:endParaRPr lang="ru-RU" sz="2000" dirty="0">
              <a:latin typeface="Play" panose="020B0000000000000000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9CF64D-680F-4E91-9EE2-B8B983E0A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71" y="1128355"/>
            <a:ext cx="3608762" cy="2390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8FAEB3-80C0-4047-8474-8E8BE16BB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7" y="3736051"/>
            <a:ext cx="4018721" cy="264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9C98B5A-7BC4-4029-896D-9BFA1C14C3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5308" r="20931" b="1991"/>
          <a:stretch/>
        </p:blipFill>
        <p:spPr>
          <a:xfrm>
            <a:off x="8065094" y="3634921"/>
            <a:ext cx="2847975" cy="276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B224625-0E2E-4B26-ACE1-5F5395991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2" t="18579" r="30086" b="31451"/>
          <a:stretch/>
        </p:blipFill>
        <p:spPr>
          <a:xfrm>
            <a:off x="3273595" y="3301795"/>
            <a:ext cx="2409825" cy="1924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B4D752B6-6868-4C43-BA4C-9DF7C94C1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C65ACC6-E6B5-4029-A186-4D6EC8A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68"/>
          <a:stretch/>
        </p:blipFill>
        <p:spPr>
          <a:xfrm>
            <a:off x="4898032" y="4655239"/>
            <a:ext cx="1852127" cy="136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4DA3AB6-6C1D-4AF7-8324-4755FAF41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6" r="-151"/>
          <a:stretch/>
        </p:blipFill>
        <p:spPr>
          <a:xfrm>
            <a:off x="5896976" y="4072002"/>
            <a:ext cx="2076450" cy="136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493CD-236D-4287-B9A2-B01B43985C4C}"/>
              </a:ext>
            </a:extLst>
          </p:cNvPr>
          <p:cNvSpPr txBox="1"/>
          <p:nvPr/>
        </p:nvSpPr>
        <p:spPr>
          <a:xfrm rot="19870608">
            <a:off x="5236572" y="2277013"/>
            <a:ext cx="2680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Play" panose="020B0000000000000000" pitchFamily="34" charset="0"/>
              </a:rPr>
              <a:t>90 FPC has been ready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Play" panose="020B0000000000000000" pitchFamily="34" charset="0"/>
              </a:rPr>
              <a:t>for assembly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5D36B74-DC94-4E93-B6A7-FD520771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90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782316-BF81-4124-843F-FDDCEF092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67" y="1020934"/>
            <a:ext cx="3964665" cy="262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1024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lay" panose="020B0000000000000000" pitchFamily="34" charset="0"/>
              </a:rPr>
              <a:t>Assembly stages for ITS detectors parts</a:t>
            </a:r>
            <a:endParaRPr lang="en-US" sz="2400" b="1" dirty="0">
              <a:solidFill>
                <a:srgbClr val="DE004B"/>
              </a:solidFill>
              <a:latin typeface="Play" panose="020B0000000000000000" pitchFamily="34" charset="0"/>
            </a:endParaRPr>
          </a:p>
          <a:p>
            <a:endParaRPr lang="en-US" sz="2400" b="1" dirty="0">
              <a:latin typeface="Play" panose="020B0000000000000000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D8514F-7F32-47CC-98A6-93B85C545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62" y="3039584"/>
            <a:ext cx="2986800" cy="197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66B22D-B0FB-4092-97DB-8A3CF3653F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7" y="4664751"/>
            <a:ext cx="2727637" cy="180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3E6D42-CBB6-4EEC-B2D7-D4DDF8B738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34" y="3913702"/>
            <a:ext cx="2727638" cy="180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Нижний колонтитул 3">
            <a:extLst>
              <a:ext uri="{FF2B5EF4-FFF2-40B4-BE49-F238E27FC236}">
                <a16:creationId xmlns:a16="http://schemas.microsoft.com/office/drawing/2014/main" id="{37702416-703C-469F-998F-2225B6E0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91C6A0-0626-4448-A14F-E3251766C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2225" y="5158053"/>
            <a:ext cx="6476212" cy="100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DB188A-2811-4931-B73C-D7F8E0051421}"/>
              </a:ext>
            </a:extLst>
          </p:cNvPr>
          <p:cNvSpPr/>
          <p:nvPr/>
        </p:nvSpPr>
        <p:spPr>
          <a:xfrm>
            <a:off x="1212611" y="937129"/>
            <a:ext cx="5959046" cy="3421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48235"/>
                </a:solidFill>
                <a:latin typeface="Play" panose="020B0000000000000000" pitchFamily="34" charset="0"/>
              </a:rPr>
              <a:t>Workflow of assembly </a:t>
            </a:r>
            <a:r>
              <a:rPr lang="en-US" sz="2000" b="1" i="0" dirty="0">
                <a:solidFill>
                  <a:srgbClr val="548235"/>
                </a:solidFill>
                <a:effectLst/>
                <a:latin typeface="Liberation Sans"/>
              </a:rPr>
              <a:t>MICA</a:t>
            </a:r>
            <a:r>
              <a:rPr lang="en-US" sz="2000" b="1" i="0" dirty="0">
                <a:solidFill>
                  <a:srgbClr val="1F1F02"/>
                </a:solidFill>
                <a:effectLst/>
                <a:latin typeface="Liberation Sans"/>
              </a:rPr>
              <a:t> </a:t>
            </a:r>
            <a:r>
              <a:rPr lang="en-US" sz="2000" b="1" dirty="0">
                <a:solidFill>
                  <a:srgbClr val="548235"/>
                </a:solidFill>
                <a:latin typeface="Play" panose="020B0000000000000000" pitchFamily="34" charset="0"/>
              </a:rPr>
              <a:t>chip to FPC:</a:t>
            </a:r>
          </a:p>
          <a:p>
            <a:endParaRPr lang="en-US" sz="2000" dirty="0">
              <a:solidFill>
                <a:srgbClr val="548235"/>
              </a:solidFill>
              <a:latin typeface="Play" panose="020B0000000000000000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Alignment MICA chips in ALICIA-8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Glue chips to FPC 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Wire bonding on </a:t>
            </a:r>
            <a:r>
              <a:rPr lang="en-US" sz="2000" dirty="0" err="1">
                <a:latin typeface="Play" panose="020B0000000000000000" pitchFamily="34" charset="0"/>
              </a:rPr>
              <a:t>Delvotec</a:t>
            </a:r>
            <a:r>
              <a:rPr lang="en-US" sz="2000" dirty="0">
                <a:latin typeface="Play" panose="020B0000000000000000" pitchFamily="34" charset="0"/>
              </a:rPr>
              <a:t> G5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Pull test some HIC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Peel test of wire bonding on HIC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ru-RU" sz="2000" dirty="0">
              <a:latin typeface="Play" panose="020B0000000000000000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93241E-96FE-4787-AFF2-D264FA42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05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Play" panose="020B0000000000000000" pitchFamily="34" charset="0"/>
            </a:endParaRPr>
          </a:p>
        </p:txBody>
      </p:sp>
      <p:sp>
        <p:nvSpPr>
          <p:cNvPr id="14" name="Нижний колонтитул 3">
            <a:extLst>
              <a:ext uri="{FF2B5EF4-FFF2-40B4-BE49-F238E27FC236}">
                <a16:creationId xmlns:a16="http://schemas.microsoft.com/office/drawing/2014/main" id="{37702416-703C-469F-998F-2225B6E0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A4C71C87-005F-25F1-9DC5-9D42A59D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367" y="1451595"/>
            <a:ext cx="2050470" cy="205047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0782CA8E-21BB-3BD5-073E-88E0C71D6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914" y="1390079"/>
            <a:ext cx="2029741" cy="2251167"/>
          </a:xfrm>
          <a:prstGeom prst="rect">
            <a:avLst/>
          </a:prstGeom>
        </p:spPr>
      </p:pic>
      <p:sp>
        <p:nvSpPr>
          <p:cNvPr id="24" name="Right Arrow 11">
            <a:extLst>
              <a:ext uri="{FF2B5EF4-FFF2-40B4-BE49-F238E27FC236}">
                <a16:creationId xmlns:a16="http://schemas.microsoft.com/office/drawing/2014/main" id="{2DD25988-C2AB-F405-E00D-FCAE9EDE31F4}"/>
              </a:ext>
            </a:extLst>
          </p:cNvPr>
          <p:cNvSpPr/>
          <p:nvPr/>
        </p:nvSpPr>
        <p:spPr>
          <a:xfrm>
            <a:off x="4772598" y="2133134"/>
            <a:ext cx="432468" cy="428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 b="1" dirty="0"/>
          </a:p>
        </p:txBody>
      </p:sp>
      <p:grpSp>
        <p:nvGrpSpPr>
          <p:cNvPr id="29" name="Group 57">
            <a:extLst>
              <a:ext uri="{FF2B5EF4-FFF2-40B4-BE49-F238E27FC236}">
                <a16:creationId xmlns:a16="http://schemas.microsoft.com/office/drawing/2014/main" id="{286EE775-8140-FDF9-4E67-844E15C7A923}"/>
              </a:ext>
            </a:extLst>
          </p:cNvPr>
          <p:cNvGrpSpPr/>
          <p:nvPr/>
        </p:nvGrpSpPr>
        <p:grpSpPr>
          <a:xfrm>
            <a:off x="7557586" y="1558154"/>
            <a:ext cx="1767042" cy="1675366"/>
            <a:chOff x="8673940" y="1020934"/>
            <a:chExt cx="2777167" cy="2633085"/>
          </a:xfrm>
        </p:grpSpPr>
        <p:grpSp>
          <p:nvGrpSpPr>
            <p:cNvPr id="30" name="Group 58">
              <a:extLst>
                <a:ext uri="{FF2B5EF4-FFF2-40B4-BE49-F238E27FC236}">
                  <a16:creationId xmlns:a16="http://schemas.microsoft.com/office/drawing/2014/main" id="{F4745D45-F368-D472-3C30-A77A75BF36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73940" y="1020934"/>
              <a:ext cx="2777167" cy="2633085"/>
              <a:chOff x="8673936" y="1020934"/>
              <a:chExt cx="2992672" cy="2837410"/>
            </a:xfrm>
          </p:grpSpPr>
          <p:pic>
            <p:nvPicPr>
              <p:cNvPr id="32" name="Picture 60">
                <a:extLst>
                  <a:ext uri="{FF2B5EF4-FFF2-40B4-BE49-F238E27FC236}">
                    <a16:creationId xmlns:a16="http://schemas.microsoft.com/office/drawing/2014/main" id="{95450A2B-18C8-A157-D389-E51E1BE30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73936" y="1020934"/>
                <a:ext cx="1958824" cy="26025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61">
                <a:extLst>
                  <a:ext uri="{FF2B5EF4-FFF2-40B4-BE49-F238E27FC236}">
                    <a16:creationId xmlns:a16="http://schemas.microsoft.com/office/drawing/2014/main" id="{4FA25F27-B38D-DEDB-FB76-3EA00FD13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16137" y="1073254"/>
                <a:ext cx="1958824" cy="26025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62">
                <a:extLst>
                  <a:ext uri="{FF2B5EF4-FFF2-40B4-BE49-F238E27FC236}">
                    <a16:creationId xmlns:a16="http://schemas.microsoft.com/office/drawing/2014/main" id="{0738CE0B-0F20-C820-7131-F08E45882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02066" y="1112574"/>
                <a:ext cx="1958824" cy="26025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63">
                <a:extLst>
                  <a:ext uri="{FF2B5EF4-FFF2-40B4-BE49-F238E27FC236}">
                    <a16:creationId xmlns:a16="http://schemas.microsoft.com/office/drawing/2014/main" id="{DBD055F5-9BDA-32A7-3836-274519684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01660" y="1136573"/>
                <a:ext cx="1958824" cy="26025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64">
                <a:extLst>
                  <a:ext uri="{FF2B5EF4-FFF2-40B4-BE49-F238E27FC236}">
                    <a16:creationId xmlns:a16="http://schemas.microsoft.com/office/drawing/2014/main" id="{CF7D43B9-78E6-2421-5250-A0FD8867E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83621" y="1193699"/>
                <a:ext cx="1958824" cy="26025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7" name="Picture 65">
                <a:extLst>
                  <a:ext uri="{FF2B5EF4-FFF2-40B4-BE49-F238E27FC236}">
                    <a16:creationId xmlns:a16="http://schemas.microsoft.com/office/drawing/2014/main" id="{29768CD6-36DF-31DB-670D-A845272EE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07784" y="1255775"/>
                <a:ext cx="1958824" cy="26025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F2A14EA8-2071-CED5-4CC8-BF43722F2A3D}"/>
                </a:ext>
              </a:extLst>
            </p:cNvPr>
            <p:cNvSpPr/>
            <p:nvPr/>
          </p:nvSpPr>
          <p:spPr>
            <a:xfrm>
              <a:off x="9754949" y="3127572"/>
              <a:ext cx="1553670" cy="93058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H"/>
            </a:p>
          </p:txBody>
        </p:sp>
      </p:grpSp>
      <p:sp>
        <p:nvSpPr>
          <p:cNvPr id="38" name="Right Arrow 11">
            <a:extLst>
              <a:ext uri="{FF2B5EF4-FFF2-40B4-BE49-F238E27FC236}">
                <a16:creationId xmlns:a16="http://schemas.microsoft.com/office/drawing/2014/main" id="{CAA727DF-923D-4714-91C2-30A67DDF3D05}"/>
              </a:ext>
            </a:extLst>
          </p:cNvPr>
          <p:cNvSpPr/>
          <p:nvPr/>
        </p:nvSpPr>
        <p:spPr>
          <a:xfrm>
            <a:off x="7042981" y="2156936"/>
            <a:ext cx="432468" cy="4280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 b="1" dirty="0"/>
          </a:p>
        </p:txBody>
      </p:sp>
      <p:pic>
        <p:nvPicPr>
          <p:cNvPr id="42" name="Picture 18">
            <a:extLst>
              <a:ext uri="{FF2B5EF4-FFF2-40B4-BE49-F238E27FC236}">
                <a16:creationId xmlns:a16="http://schemas.microsoft.com/office/drawing/2014/main" id="{F8035528-FCE2-20D7-FEB8-D87B1D7EE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274" y="4738743"/>
            <a:ext cx="2681797" cy="1393829"/>
          </a:xfrm>
          <a:prstGeom prst="rect">
            <a:avLst/>
          </a:prstGeom>
        </p:spPr>
      </p:pic>
      <p:pic>
        <p:nvPicPr>
          <p:cNvPr id="43" name="Picture 19">
            <a:extLst>
              <a:ext uri="{FF2B5EF4-FFF2-40B4-BE49-F238E27FC236}">
                <a16:creationId xmlns:a16="http://schemas.microsoft.com/office/drawing/2014/main" id="{D841F04B-8916-3D65-1450-A39E5E64C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9087" y="4607215"/>
            <a:ext cx="2001263" cy="1679959"/>
          </a:xfrm>
          <a:prstGeom prst="rect">
            <a:avLst/>
          </a:prstGeom>
        </p:spPr>
      </p:pic>
      <p:pic>
        <p:nvPicPr>
          <p:cNvPr id="44" name="Picture 20">
            <a:extLst>
              <a:ext uri="{FF2B5EF4-FFF2-40B4-BE49-F238E27FC236}">
                <a16:creationId xmlns:a16="http://schemas.microsoft.com/office/drawing/2014/main" id="{1D44E802-7CD2-2D6C-1150-39AF80C7C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1799" y="4235420"/>
            <a:ext cx="3286478" cy="2423548"/>
          </a:xfrm>
          <a:prstGeom prst="rect">
            <a:avLst/>
          </a:prstGeom>
        </p:spPr>
      </p:pic>
      <p:sp>
        <p:nvSpPr>
          <p:cNvPr id="45" name="Right Arrow 25">
            <a:extLst>
              <a:ext uri="{FF2B5EF4-FFF2-40B4-BE49-F238E27FC236}">
                <a16:creationId xmlns:a16="http://schemas.microsoft.com/office/drawing/2014/main" id="{2E51809D-6929-4835-A8D0-94A02871D6CB}"/>
              </a:ext>
            </a:extLst>
          </p:cNvPr>
          <p:cNvSpPr/>
          <p:nvPr/>
        </p:nvSpPr>
        <p:spPr>
          <a:xfrm>
            <a:off x="5636771" y="5238650"/>
            <a:ext cx="419527" cy="3093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 b="1" dirty="0"/>
          </a:p>
        </p:txBody>
      </p:sp>
      <p:sp>
        <p:nvSpPr>
          <p:cNvPr id="46" name="Right Arrow 26">
            <a:extLst>
              <a:ext uri="{FF2B5EF4-FFF2-40B4-BE49-F238E27FC236}">
                <a16:creationId xmlns:a16="http://schemas.microsoft.com/office/drawing/2014/main" id="{7DF4AEE4-E4EF-DAFE-178E-220B064AAD30}"/>
              </a:ext>
            </a:extLst>
          </p:cNvPr>
          <p:cNvSpPr/>
          <p:nvPr/>
        </p:nvSpPr>
        <p:spPr>
          <a:xfrm>
            <a:off x="7875948" y="5287202"/>
            <a:ext cx="1062235" cy="3093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 b="1" dirty="0"/>
          </a:p>
        </p:txBody>
      </p:sp>
      <p:grpSp>
        <p:nvGrpSpPr>
          <p:cNvPr id="47" name="Group 32">
            <a:extLst>
              <a:ext uri="{FF2B5EF4-FFF2-40B4-BE49-F238E27FC236}">
                <a16:creationId xmlns:a16="http://schemas.microsoft.com/office/drawing/2014/main" id="{F034D201-2B5D-B07A-09D3-07F08AD1DC6F}"/>
              </a:ext>
            </a:extLst>
          </p:cNvPr>
          <p:cNvGrpSpPr/>
          <p:nvPr/>
        </p:nvGrpSpPr>
        <p:grpSpPr>
          <a:xfrm>
            <a:off x="7930788" y="4631024"/>
            <a:ext cx="828542" cy="681908"/>
            <a:chOff x="6453410" y="4465948"/>
            <a:chExt cx="1146228" cy="943370"/>
          </a:xfrm>
        </p:grpSpPr>
        <p:pic>
          <p:nvPicPr>
            <p:cNvPr id="51" name="Picture 27">
              <a:extLst>
                <a:ext uri="{FF2B5EF4-FFF2-40B4-BE49-F238E27FC236}">
                  <a16:creationId xmlns:a16="http://schemas.microsoft.com/office/drawing/2014/main" id="{F04393AE-F1B2-D1D5-1764-6C4C7C322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3410" y="4465948"/>
              <a:ext cx="975873" cy="819196"/>
            </a:xfrm>
            <a:prstGeom prst="rect">
              <a:avLst/>
            </a:prstGeom>
          </p:spPr>
        </p:pic>
        <p:pic>
          <p:nvPicPr>
            <p:cNvPr id="52" name="Picture 28">
              <a:extLst>
                <a:ext uri="{FF2B5EF4-FFF2-40B4-BE49-F238E27FC236}">
                  <a16:creationId xmlns:a16="http://schemas.microsoft.com/office/drawing/2014/main" id="{6602FF5E-EFC1-9C4F-6DF9-7822C4054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1321" y="4491887"/>
              <a:ext cx="975873" cy="819196"/>
            </a:xfrm>
            <a:prstGeom prst="rect">
              <a:avLst/>
            </a:prstGeom>
          </p:spPr>
        </p:pic>
        <p:pic>
          <p:nvPicPr>
            <p:cNvPr id="53" name="Picture 29">
              <a:extLst>
                <a:ext uri="{FF2B5EF4-FFF2-40B4-BE49-F238E27FC236}">
                  <a16:creationId xmlns:a16="http://schemas.microsoft.com/office/drawing/2014/main" id="{36E62F69-CD36-2303-AB95-885BCEF1B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37162" y="4522894"/>
              <a:ext cx="975873" cy="819196"/>
            </a:xfrm>
            <a:prstGeom prst="rect">
              <a:avLst/>
            </a:prstGeom>
          </p:spPr>
        </p:pic>
        <p:pic>
          <p:nvPicPr>
            <p:cNvPr id="54" name="Picture 30">
              <a:extLst>
                <a:ext uri="{FF2B5EF4-FFF2-40B4-BE49-F238E27FC236}">
                  <a16:creationId xmlns:a16="http://schemas.microsoft.com/office/drawing/2014/main" id="{32DE0E45-4C9A-4E3A-5884-03E679BD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5073" y="4562000"/>
              <a:ext cx="975873" cy="819196"/>
            </a:xfrm>
            <a:prstGeom prst="rect">
              <a:avLst/>
            </a:prstGeom>
          </p:spPr>
        </p:pic>
        <p:pic>
          <p:nvPicPr>
            <p:cNvPr id="55" name="Picture 31">
              <a:extLst>
                <a:ext uri="{FF2B5EF4-FFF2-40B4-BE49-F238E27FC236}">
                  <a16:creationId xmlns:a16="http://schemas.microsoft.com/office/drawing/2014/main" id="{30D27CA1-7AC7-8F8F-4CE9-1033E9810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3765" y="4590122"/>
              <a:ext cx="975873" cy="819196"/>
            </a:xfrm>
            <a:prstGeom prst="rect">
              <a:avLst/>
            </a:prstGeom>
          </p:spPr>
        </p:pic>
      </p:grpSp>
      <p:sp>
        <p:nvSpPr>
          <p:cNvPr id="48" name="TextBox 33">
            <a:extLst>
              <a:ext uri="{FF2B5EF4-FFF2-40B4-BE49-F238E27FC236}">
                <a16:creationId xmlns:a16="http://schemas.microsoft.com/office/drawing/2014/main" id="{589EB6E9-D1CD-BC21-08C6-F53D82408F9E}"/>
              </a:ext>
            </a:extLst>
          </p:cNvPr>
          <p:cNvSpPr txBox="1"/>
          <p:nvPr/>
        </p:nvSpPr>
        <p:spPr>
          <a:xfrm>
            <a:off x="5600508" y="4918377"/>
            <a:ext cx="44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b="1" dirty="0"/>
              <a:t>FT</a:t>
            </a:r>
          </a:p>
        </p:txBody>
      </p:sp>
      <p:sp>
        <p:nvSpPr>
          <p:cNvPr id="49" name="Freeform 39">
            <a:extLst>
              <a:ext uri="{FF2B5EF4-FFF2-40B4-BE49-F238E27FC236}">
                <a16:creationId xmlns:a16="http://schemas.microsoft.com/office/drawing/2014/main" id="{4709196E-DDC0-D12C-5948-F6DCFCFC8BD1}"/>
              </a:ext>
            </a:extLst>
          </p:cNvPr>
          <p:cNvSpPr/>
          <p:nvPr/>
        </p:nvSpPr>
        <p:spPr>
          <a:xfrm>
            <a:off x="7297804" y="4168164"/>
            <a:ext cx="2490616" cy="1144768"/>
          </a:xfrm>
          <a:custGeom>
            <a:avLst/>
            <a:gdLst>
              <a:gd name="connsiteX0" fmla="*/ 0 w 4153829"/>
              <a:gd name="connsiteY0" fmla="*/ 517524 h 1409622"/>
              <a:gd name="connsiteX1" fmla="*/ 2325029 w 4153829"/>
              <a:gd name="connsiteY1" fmla="*/ 38022 h 1409622"/>
              <a:gd name="connsiteX2" fmla="*/ 4153829 w 4153829"/>
              <a:gd name="connsiteY2" fmla="*/ 1409622 h 140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3829" h="1409622">
                <a:moveTo>
                  <a:pt x="0" y="517524"/>
                </a:moveTo>
                <a:cubicBezTo>
                  <a:pt x="816362" y="203431"/>
                  <a:pt x="1632724" y="-110661"/>
                  <a:pt x="2325029" y="38022"/>
                </a:cubicBezTo>
                <a:cubicBezTo>
                  <a:pt x="3017334" y="186705"/>
                  <a:pt x="3585581" y="798163"/>
                  <a:pt x="4153829" y="1409622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H"/>
          </a:p>
        </p:txBody>
      </p:sp>
      <p:sp>
        <p:nvSpPr>
          <p:cNvPr id="50" name="TextBox 41">
            <a:extLst>
              <a:ext uri="{FF2B5EF4-FFF2-40B4-BE49-F238E27FC236}">
                <a16:creationId xmlns:a16="http://schemas.microsoft.com/office/drawing/2014/main" id="{AB675A8A-B702-7A26-5D98-CCB2EFF1DCBD}"/>
              </a:ext>
            </a:extLst>
          </p:cNvPr>
          <p:cNvSpPr txBox="1"/>
          <p:nvPr/>
        </p:nvSpPr>
        <p:spPr>
          <a:xfrm>
            <a:off x="10382260" y="4811863"/>
            <a:ext cx="1608577" cy="369332"/>
          </a:xfrm>
          <a:prstGeom prst="rect">
            <a:avLst/>
          </a:prstGeom>
          <a:solidFill>
            <a:srgbClr val="DFFF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1800" b="1" i="1" baseline="-25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1800" b="1" i="1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77 ± 0.55 Hz</a:t>
            </a:r>
            <a:r>
              <a:rPr lang="en-CH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B3504C-12B1-4C61-8E02-AB4F88DE6BD5}"/>
              </a:ext>
            </a:extLst>
          </p:cNvPr>
          <p:cNvSpPr txBox="1"/>
          <p:nvPr/>
        </p:nvSpPr>
        <p:spPr>
          <a:xfrm>
            <a:off x="385577" y="3710968"/>
            <a:ext cx="95895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lay" panose="020B0000000000000000" pitchFamily="34" charset="0"/>
              </a:rPr>
              <a:t>Determination of the</a:t>
            </a:r>
            <a:r>
              <a:rPr lang="ru-RU" sz="2000" dirty="0">
                <a:latin typeface="Play" panose="020B0000000000000000" pitchFamily="34" charset="0"/>
              </a:rPr>
              <a:t> </a:t>
            </a:r>
            <a:r>
              <a:rPr lang="en-US" sz="2000" dirty="0">
                <a:latin typeface="Play" panose="020B0000000000000000" pitchFamily="34" charset="0"/>
              </a:rPr>
              <a:t>1</a:t>
            </a:r>
            <a:r>
              <a:rPr lang="en-US" sz="2000" baseline="30000" dirty="0">
                <a:latin typeface="Play" panose="020B0000000000000000" pitchFamily="34" charset="0"/>
              </a:rPr>
              <a:t>st</a:t>
            </a:r>
            <a:r>
              <a:rPr lang="en-US" sz="2000" dirty="0">
                <a:latin typeface="Play" panose="020B0000000000000000" pitchFamily="34" charset="0"/>
              </a:rPr>
              <a:t> natural frequency before and after </a:t>
            </a:r>
            <a:endParaRPr lang="ru-RU" sz="2000" dirty="0">
              <a:latin typeface="Play" panose="020B0000000000000000" pitchFamily="34" charset="0"/>
            </a:endParaRPr>
          </a:p>
          <a:p>
            <a:r>
              <a:rPr lang="en-US" sz="2000" dirty="0">
                <a:latin typeface="Play" panose="020B0000000000000000" pitchFamily="34" charset="0"/>
              </a:rPr>
              <a:t>the irradiation at IBR-2M</a:t>
            </a:r>
            <a:r>
              <a:rPr lang="ru-RU" sz="2000" dirty="0">
                <a:latin typeface="Play" panose="020B0000000000000000" pitchFamily="34" charset="0"/>
              </a:rPr>
              <a:t> </a:t>
            </a:r>
            <a:r>
              <a:rPr lang="en-US" sz="2000" dirty="0">
                <a:latin typeface="Play" panose="020B0000000000000000" pitchFamily="34" charset="0"/>
              </a:rPr>
              <a:t>reactor</a:t>
            </a:r>
            <a:endParaRPr lang="ru-RU" sz="2000" dirty="0">
              <a:latin typeface="Play" panose="020B00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5812FB-22D5-48F1-BAC0-9D86CA549DFD}"/>
              </a:ext>
            </a:extLst>
          </p:cNvPr>
          <p:cNvSpPr txBox="1"/>
          <p:nvPr/>
        </p:nvSpPr>
        <p:spPr>
          <a:xfrm>
            <a:off x="479343" y="2269651"/>
            <a:ext cx="1871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Play" panose="020B0000000000000000" pitchFamily="34" charset="0"/>
              </a:rPr>
              <a:t>Mechanical test </a:t>
            </a:r>
            <a:endParaRPr lang="ru-RU" sz="1800" dirty="0">
              <a:latin typeface="Play" panose="020B0000000000000000" pitchFamily="34" charset="0"/>
            </a:endParaRPr>
          </a:p>
        </p:txBody>
      </p:sp>
      <p:pic>
        <p:nvPicPr>
          <p:cNvPr id="62" name="Picture 25">
            <a:extLst>
              <a:ext uri="{FF2B5EF4-FFF2-40B4-BE49-F238E27FC236}">
                <a16:creationId xmlns:a16="http://schemas.microsoft.com/office/drawing/2014/main" id="{6656AE44-F294-412F-A7BF-7800859C6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34" y="4903531"/>
            <a:ext cx="3061306" cy="114119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43C2D85-4B30-46E8-8484-B2DF28DBFDA6}"/>
              </a:ext>
            </a:extLst>
          </p:cNvPr>
          <p:cNvSpPr txBox="1"/>
          <p:nvPr/>
        </p:nvSpPr>
        <p:spPr>
          <a:xfrm>
            <a:off x="1524000" y="111371"/>
            <a:ext cx="1024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lay" panose="020B0000000000000000" pitchFamily="34" charset="0"/>
              </a:rPr>
              <a:t>QA test of mechanical</a:t>
            </a:r>
            <a:r>
              <a:rPr lang="ru-RU" sz="2400" b="1" dirty="0">
                <a:latin typeface="Play" panose="020B0000000000000000" pitchFamily="34" charset="0"/>
              </a:rPr>
              <a:t> </a:t>
            </a:r>
            <a:r>
              <a:rPr lang="en-US" sz="2400" b="1" dirty="0">
                <a:latin typeface="Play" panose="020B0000000000000000" pitchFamily="34" charset="0"/>
              </a:rPr>
              <a:t>degradation of irradiated STAVE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18BAE1-244F-4C49-95D5-8DC39453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6</a:t>
            </a:fld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27FD34-D0E0-4EC5-A9C2-DC9E9C801215}"/>
              </a:ext>
            </a:extLst>
          </p:cNvPr>
          <p:cNvSpPr txBox="1"/>
          <p:nvPr/>
        </p:nvSpPr>
        <p:spPr>
          <a:xfrm>
            <a:off x="9788354" y="3555461"/>
            <a:ext cx="2309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Maribel Herrera</a:t>
            </a:r>
            <a:endParaRPr lang="ru-RU" dirty="0"/>
          </a:p>
          <a:p>
            <a:r>
              <a:rPr lang="en-US" dirty="0" err="1"/>
              <a:t>Tuyana</a:t>
            </a:r>
            <a:r>
              <a:rPr lang="en-US" dirty="0"/>
              <a:t> </a:t>
            </a:r>
            <a:r>
              <a:rPr lang="en-US" dirty="0" err="1"/>
              <a:t>Lygdenova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770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E9EE713-4D19-4027-A67F-2DBF6C59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96" y="5430279"/>
            <a:ext cx="3359714" cy="10660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11371"/>
            <a:ext cx="1024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lay" panose="020B0000000000000000" pitchFamily="34" charset="0"/>
              </a:rPr>
              <a:t>QA test of </a:t>
            </a:r>
            <a:r>
              <a:rPr lang="en-US" sz="2400" b="1" dirty="0" err="1">
                <a:latin typeface="Play" panose="020B0000000000000000" pitchFamily="34" charset="0"/>
              </a:rPr>
              <a:t>carbone</a:t>
            </a:r>
            <a:r>
              <a:rPr lang="en-US" sz="2400" b="1" dirty="0">
                <a:latin typeface="Play" panose="020B0000000000000000" pitchFamily="34" charset="0"/>
              </a:rPr>
              <a:t> part for STAVE </a:t>
            </a:r>
            <a:endParaRPr lang="en-US" sz="2400" b="1" dirty="0">
              <a:solidFill>
                <a:srgbClr val="DE004B"/>
              </a:solidFill>
              <a:latin typeface="Play" panose="020B0000000000000000" pitchFamily="34" charset="0"/>
            </a:endParaRPr>
          </a:p>
          <a:p>
            <a:endParaRPr lang="en-US" sz="2400" b="1" dirty="0">
              <a:latin typeface="Play" panose="020B0000000000000000" pitchFamily="34" charset="0"/>
            </a:endParaRPr>
          </a:p>
        </p:txBody>
      </p:sp>
      <p:sp>
        <p:nvSpPr>
          <p:cNvPr id="14" name="Нижний колонтитул 3">
            <a:extLst>
              <a:ext uri="{FF2B5EF4-FFF2-40B4-BE49-F238E27FC236}">
                <a16:creationId xmlns:a16="http://schemas.microsoft.com/office/drawing/2014/main" id="{37702416-703C-469F-998F-2225B6E0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1D2D633-CFF9-49C1-9033-90715C14E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671" y="1527452"/>
            <a:ext cx="949415" cy="339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39F3C29-15DF-4DA0-9E10-30B63681E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0873" y="1549332"/>
            <a:ext cx="1028006" cy="339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9C13E3-994B-46DF-A8A0-FA1A281B4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671" y="4986578"/>
            <a:ext cx="2240365" cy="132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15CE235-5A3F-4A1A-9309-ECAC485BA084}"/>
              </a:ext>
            </a:extLst>
          </p:cNvPr>
          <p:cNvSpPr txBox="1"/>
          <p:nvPr/>
        </p:nvSpPr>
        <p:spPr>
          <a:xfrm>
            <a:off x="9724379" y="822039"/>
            <a:ext cx="1871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Play" panose="020B0000000000000000" pitchFamily="34" charset="0"/>
              </a:rPr>
              <a:t>Thermal test </a:t>
            </a:r>
            <a:endParaRPr lang="ru-RU" sz="1800" dirty="0">
              <a:latin typeface="Play" panose="020B0000000000000000" pitchFamily="34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015F472-FA86-4FE8-AACC-69549766E1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65331" r="5957" b="20715"/>
          <a:stretch/>
        </p:blipFill>
        <p:spPr>
          <a:xfrm rot="10800000" flipV="1">
            <a:off x="5881579" y="1876083"/>
            <a:ext cx="2989550" cy="296015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F4F2AEAF-719A-4C2F-B6B8-1556F5BD3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8394" r="37154" b="6805"/>
          <a:stretch/>
        </p:blipFill>
        <p:spPr bwMode="auto">
          <a:xfrm rot="16200000">
            <a:off x="7020331" y="1192914"/>
            <a:ext cx="685004" cy="301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6A8F129-648C-4857-9EA5-340B7C5A03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72" y="3624259"/>
            <a:ext cx="1606862" cy="214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66247-806F-4354-970E-A6536A3641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24" y="1427721"/>
            <a:ext cx="3856266" cy="3856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E4E3622-08BC-40B4-9E27-17AE89EDD395}"/>
              </a:ext>
            </a:extLst>
          </p:cNvPr>
          <p:cNvSpPr txBox="1"/>
          <p:nvPr/>
        </p:nvSpPr>
        <p:spPr>
          <a:xfrm>
            <a:off x="2209339" y="937584"/>
            <a:ext cx="1871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Play" panose="020B0000000000000000" pitchFamily="34" charset="0"/>
              </a:rPr>
              <a:t>Cooling test</a:t>
            </a:r>
            <a:endParaRPr lang="ru-RU" sz="1800" dirty="0">
              <a:latin typeface="Play" panose="020B0000000000000000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3BD6DF7-708A-4B3D-A2F2-EDACB875D7F2}"/>
              </a:ext>
            </a:extLst>
          </p:cNvPr>
          <p:cNvSpPr txBox="1"/>
          <p:nvPr/>
        </p:nvSpPr>
        <p:spPr>
          <a:xfrm>
            <a:off x="7470913" y="2806817"/>
            <a:ext cx="1558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Heat imitators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9ABB737-1378-40E1-9840-77EB8E66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48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39885"/>
            <a:ext cx="8011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Infrastructure for STAVE assembly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E95D0E5-F2F5-4A7F-83EA-F37AF4C329F4}"/>
              </a:ext>
            </a:extLst>
          </p:cNvPr>
          <p:cNvSpPr/>
          <p:nvPr/>
        </p:nvSpPr>
        <p:spPr>
          <a:xfrm>
            <a:off x="890833" y="1107921"/>
            <a:ext cx="10369508" cy="2222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C00000"/>
              </a:solidFill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Play" panose="020B0000000000000000" pitchFamily="34" charset="0"/>
            </a:endParaRPr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55AC1031-7084-4578-86AA-34CB27D6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1D82E7-DCED-4954-A23A-E7DF867DA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3" r="23774"/>
          <a:stretch/>
        </p:blipFill>
        <p:spPr>
          <a:xfrm>
            <a:off x="1162695" y="1658678"/>
            <a:ext cx="3663578" cy="3343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EC0E21-402B-44CC-ABEA-79EF0C0B4DFA}"/>
              </a:ext>
            </a:extLst>
          </p:cNvPr>
          <p:cNvSpPr/>
          <p:nvPr/>
        </p:nvSpPr>
        <p:spPr>
          <a:xfrm>
            <a:off x="6278251" y="1146077"/>
            <a:ext cx="5646656" cy="249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Play" panose="020B0000000000000000" pitchFamily="34" charset="0"/>
              </a:rPr>
              <a:t>Workflow of assembly </a:t>
            </a:r>
            <a:r>
              <a:rPr lang="en-US" sz="2000" b="1" i="0" dirty="0">
                <a:effectLst/>
                <a:latin typeface="Liberation Sans"/>
              </a:rPr>
              <a:t>STAVE</a:t>
            </a:r>
            <a:r>
              <a:rPr lang="en-US" sz="2000" b="1" dirty="0">
                <a:latin typeface="Play" panose="020B0000000000000000" pitchFamily="34" charset="0"/>
              </a:rPr>
              <a:t>:</a:t>
            </a:r>
          </a:p>
          <a:p>
            <a:endParaRPr lang="en-US" sz="2000" dirty="0">
              <a:solidFill>
                <a:srgbClr val="C00000"/>
              </a:solidFill>
              <a:latin typeface="Play" panose="020B0000000000000000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Clean room for assembly STAVE </a:t>
            </a:r>
            <a:r>
              <a:rPr lang="en-US" sz="2000" dirty="0">
                <a:solidFill>
                  <a:srgbClr val="C00000"/>
                </a:solidFill>
                <a:latin typeface="Play" panose="020B0000000000000000" pitchFamily="34" charset="0"/>
              </a:rPr>
              <a:t>(not ready)</a:t>
            </a:r>
            <a:r>
              <a:rPr lang="ru-RU" sz="2000" dirty="0">
                <a:solidFill>
                  <a:srgbClr val="C00000"/>
                </a:solidFill>
                <a:latin typeface="Play" panose="020B0000000000000000" pitchFamily="34" charset="0"/>
              </a:rPr>
              <a:t>;</a:t>
            </a:r>
            <a:r>
              <a:rPr lang="en-US" sz="2000" dirty="0">
                <a:solidFill>
                  <a:srgbClr val="C00000"/>
                </a:solidFill>
                <a:latin typeface="Play" panose="020B0000000000000000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Mitutoyo Machine (</a:t>
            </a:r>
            <a:r>
              <a:rPr lang="en-US" sz="2000" dirty="0">
                <a:solidFill>
                  <a:srgbClr val="C00000"/>
                </a:solidFill>
                <a:latin typeface="Play" panose="020B0000000000000000" pitchFamily="34" charset="0"/>
              </a:rPr>
              <a:t>on storage</a:t>
            </a:r>
            <a:r>
              <a:rPr lang="en-US" sz="2000" dirty="0">
                <a:latin typeface="Play" panose="020B0000000000000000" pitchFamily="34" charset="0"/>
              </a:rPr>
              <a:t>)</a:t>
            </a:r>
            <a:r>
              <a:rPr lang="ru-RU" sz="2000" dirty="0">
                <a:latin typeface="Play" panose="020B0000000000000000" pitchFamily="34" charset="0"/>
              </a:rPr>
              <a:t>;</a:t>
            </a:r>
            <a:endParaRPr lang="en-US" sz="2000" dirty="0">
              <a:latin typeface="Play" panose="020B0000000000000000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Set of jig (</a:t>
            </a:r>
            <a:r>
              <a:rPr lang="en-US" sz="2000" dirty="0">
                <a:solidFill>
                  <a:srgbClr val="548235"/>
                </a:solidFill>
                <a:latin typeface="Play" panose="020B0000000000000000" pitchFamily="34" charset="0"/>
              </a:rPr>
              <a:t>on storage</a:t>
            </a:r>
            <a:r>
              <a:rPr lang="en-US" sz="2000" dirty="0">
                <a:latin typeface="Play" panose="020B0000000000000000" pitchFamily="34" charset="0"/>
              </a:rPr>
              <a:t>)</a:t>
            </a:r>
            <a:r>
              <a:rPr lang="ru-RU" sz="2000" dirty="0">
                <a:latin typeface="Play" panose="020B0000000000000000" pitchFamily="34" charset="0"/>
              </a:rPr>
              <a:t>;</a:t>
            </a:r>
            <a:endParaRPr lang="en-US" sz="2000" dirty="0">
              <a:latin typeface="Play" panose="020B0000000000000000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Functional test equipment (</a:t>
            </a:r>
            <a:r>
              <a:rPr lang="en-US" sz="2000" dirty="0">
                <a:solidFill>
                  <a:srgbClr val="548235"/>
                </a:solidFill>
                <a:latin typeface="Play" panose="020B0000000000000000" pitchFamily="34" charset="0"/>
              </a:rPr>
              <a:t>on storage</a:t>
            </a:r>
            <a:r>
              <a:rPr lang="en-US" sz="2000" dirty="0">
                <a:latin typeface="Play" panose="020B0000000000000000" pitchFamily="34" charset="0"/>
              </a:rPr>
              <a:t>)</a:t>
            </a:r>
            <a:r>
              <a:rPr lang="ru-RU" sz="2000" dirty="0">
                <a:latin typeface="Play" panose="020B0000000000000000" pitchFamily="34" charset="0"/>
              </a:rPr>
              <a:t>;</a:t>
            </a:r>
            <a:endParaRPr lang="en-US" sz="2000" dirty="0">
              <a:latin typeface="Play" panose="020B0000000000000000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1373FF-5BF7-4B78-8370-E1178FD65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4" y="4073417"/>
            <a:ext cx="5002479" cy="225111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ED605F-F192-481D-8453-C89B49F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2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39885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Conclusions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E95D0E5-F2F5-4A7F-83EA-F37AF4C329F4}"/>
              </a:ext>
            </a:extLst>
          </p:cNvPr>
          <p:cNvSpPr/>
          <p:nvPr/>
        </p:nvSpPr>
        <p:spPr>
          <a:xfrm>
            <a:off x="911246" y="1105062"/>
            <a:ext cx="10369508" cy="2222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C00000"/>
              </a:solidFill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Play" panose="020B0000000000000000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7D4D4D-B755-4C11-ADD3-35B18ED81BED}"/>
              </a:ext>
            </a:extLst>
          </p:cNvPr>
          <p:cNvSpPr/>
          <p:nvPr/>
        </p:nvSpPr>
        <p:spPr>
          <a:xfrm>
            <a:off x="793215" y="1370237"/>
            <a:ext cx="10560585" cy="4305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Infrastructure for assembly HICs will be ready for</a:t>
            </a:r>
            <a:r>
              <a:rPr lang="ru-RU" sz="2000" dirty="0">
                <a:latin typeface="Play" panose="020B0000000000000000" pitchFamily="34" charset="0"/>
              </a:rPr>
              <a:t> </a:t>
            </a:r>
            <a:r>
              <a:rPr lang="en-US" sz="2000" dirty="0">
                <a:latin typeface="Play" panose="020B0000000000000000" pitchFamily="34" charset="0"/>
              </a:rPr>
              <a:t>production provided the gripper of  ALICIA 8 will be replaced</a:t>
            </a:r>
            <a:endParaRPr lang="ru-RU" sz="2000" dirty="0">
              <a:latin typeface="Play" panose="020B0000000000000000" pitchFamily="34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Test bench of Electrical test for HIC are scheduled to be ready</a:t>
            </a:r>
            <a:endParaRPr lang="ru-RU" sz="2000" dirty="0">
              <a:latin typeface="Play" panose="020B0000000000000000" pitchFamily="34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Technical staff trained in HIC assembly stages</a:t>
            </a:r>
          </a:p>
          <a:p>
            <a:pPr marL="342900" indent="-342900"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Benches of QA test for carbon part of STAVE has been ready</a:t>
            </a:r>
          </a:p>
          <a:p>
            <a:pPr marL="342900" indent="-342900"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Sets of jig for the HIC and STAVE production on storage</a:t>
            </a:r>
            <a:endParaRPr lang="ru-RU" sz="2000" dirty="0">
              <a:latin typeface="Play" panose="020B0000000000000000" pitchFamily="34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>
                <a:latin typeface="Play" panose="020B0000000000000000" pitchFamily="34" charset="0"/>
              </a:rPr>
              <a:t>Infrastructure for assembly STAVE not yet ready</a:t>
            </a:r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55AC1031-7084-4578-86AA-34CB27D6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1" y="6492875"/>
            <a:ext cx="7093998" cy="365125"/>
          </a:xfrm>
        </p:spPr>
        <p:txBody>
          <a:bodyPr/>
          <a:lstStyle/>
          <a:p>
            <a:r>
              <a:rPr lang="en-US"/>
              <a:t>Seminar on the Chinese-Russian Cooperation within the NICA MPD-ITS Project 23/07/2024</a:t>
            </a:r>
            <a:endParaRPr lang="en-US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4075084-FF71-4D69-BC9B-15419711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712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19953</TotalTime>
  <Words>499</Words>
  <Application>Microsoft Office PowerPoint</Application>
  <PresentationFormat>Широкоэкранный</PresentationFormat>
  <Paragraphs>84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Liberation Sans</vt:lpstr>
      <vt:lpstr>Play</vt:lpstr>
      <vt:lpstr>Times New Roman</vt:lpstr>
      <vt:lpstr>Wingdings</vt:lpstr>
      <vt:lpstr>Тема Office</vt:lpstr>
      <vt:lpstr>Modules and supermodules assembly readiness at JINR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Sheremetev</dc:creator>
  <cp:lastModifiedBy>Алексей Шереметьев</cp:lastModifiedBy>
  <cp:revision>281</cp:revision>
  <dcterms:created xsi:type="dcterms:W3CDTF">2020-02-04T13:01:51Z</dcterms:created>
  <dcterms:modified xsi:type="dcterms:W3CDTF">2024-07-23T11:30:33Z</dcterms:modified>
</cp:coreProperties>
</file>