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1"/>
  </p:notesMasterIdLst>
  <p:handoutMasterIdLst>
    <p:handoutMasterId r:id="rId42"/>
  </p:handoutMasterIdLst>
  <p:sldIdLst>
    <p:sldId id="312" r:id="rId5"/>
    <p:sldId id="341" r:id="rId6"/>
    <p:sldId id="344" r:id="rId7"/>
    <p:sldId id="343" r:id="rId8"/>
    <p:sldId id="342" r:id="rId9"/>
    <p:sldId id="282" r:id="rId10"/>
    <p:sldId id="351" r:id="rId11"/>
    <p:sldId id="358" r:id="rId12"/>
    <p:sldId id="361" r:id="rId13"/>
    <p:sldId id="360" r:id="rId14"/>
    <p:sldId id="359" r:id="rId15"/>
    <p:sldId id="364" r:id="rId16"/>
    <p:sldId id="363" r:id="rId17"/>
    <p:sldId id="362" r:id="rId18"/>
    <p:sldId id="365" r:id="rId19"/>
    <p:sldId id="366" r:id="rId20"/>
    <p:sldId id="367" r:id="rId21"/>
    <p:sldId id="368" r:id="rId22"/>
    <p:sldId id="339" r:id="rId23"/>
    <p:sldId id="332" r:id="rId24"/>
    <p:sldId id="335" r:id="rId25"/>
    <p:sldId id="337" r:id="rId26"/>
    <p:sldId id="336" r:id="rId27"/>
    <p:sldId id="371" r:id="rId28"/>
    <p:sldId id="353" r:id="rId29"/>
    <p:sldId id="372" r:id="rId30"/>
    <p:sldId id="340" r:id="rId31"/>
    <p:sldId id="319" r:id="rId32"/>
    <p:sldId id="369" r:id="rId33"/>
    <p:sldId id="346" r:id="rId34"/>
    <p:sldId id="348" r:id="rId35"/>
    <p:sldId id="347" r:id="rId36"/>
    <p:sldId id="352" r:id="rId37"/>
    <p:sldId id="370" r:id="rId38"/>
    <p:sldId id="321" r:id="rId39"/>
    <p:sldId id="297" r:id="rId4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202C8F"/>
    <a:srgbClr val="FDFBF6"/>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varScale="1">
        <p:scale>
          <a:sx n="100" d="100"/>
          <a:sy n="100" d="100"/>
        </p:scale>
        <p:origin x="390" y="84"/>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Cuts for centrality </a:t>
            </a:r>
            <a:r>
              <a:rPr lang="en-US" dirty="0" err="1"/>
              <a:t>FrameWork</a:t>
            </a:r>
            <a:endParaRPr lang="en-US" dirty="0"/>
          </a:p>
        </p:txBody>
      </p:sp>
      <p:sp>
        <p:nvSpPr>
          <p:cNvPr id="3" name="Marcador de posición de texto 2">
            <a:extLst>
              <a:ext uri="{FF2B5EF4-FFF2-40B4-BE49-F238E27FC236}">
                <a16:creationId xmlns:a16="http://schemas.microsoft.com/office/drawing/2014/main" id="{71D41E7D-56CF-F438-E202-A02FA5794267}"/>
              </a:ext>
            </a:extLst>
          </p:cNvPr>
          <p:cNvSpPr txBox="1">
            <a:spLocks/>
          </p:cNvSpPr>
          <p:nvPr/>
        </p:nvSpPr>
        <p:spPr>
          <a:xfrm>
            <a:off x="7325744" y="5114924"/>
            <a:ext cx="3570984" cy="1743075"/>
          </a:xfrm>
          <a:prstGeom prst="rect">
            <a:avLst/>
          </a:prstGeom>
          <a:noFill/>
        </p:spPr>
        <p:txBody>
          <a:bodyPr rtlCol="0"/>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sz="500" dirty="0">
              <a:solidFill>
                <a:schemeClr val="tx1"/>
              </a:solidFill>
            </a:endParaRPr>
          </a:p>
          <a:p>
            <a:pPr marL="0" indent="0">
              <a:buNone/>
            </a:pPr>
            <a:r>
              <a:rPr lang="es-MX" sz="1800" dirty="0" err="1">
                <a:solidFill>
                  <a:srgbClr val="AAC4E9"/>
                </a:solidFill>
              </a:rPr>
              <a:t>Supervisors</a:t>
            </a:r>
            <a:r>
              <a:rPr lang="es-MX" sz="1800" dirty="0">
                <a:solidFill>
                  <a:srgbClr val="AAC4E9"/>
                </a:solidFill>
              </a:rPr>
              <a:t>:</a:t>
            </a:r>
          </a:p>
          <a:p>
            <a:r>
              <a:rPr lang="es-MX" sz="1800" dirty="0">
                <a:solidFill>
                  <a:srgbClr val="AAC4E9"/>
                </a:solidFill>
                <a:latin typeface="+mj-lt"/>
              </a:rPr>
              <a:t>Dr. </a:t>
            </a:r>
            <a:r>
              <a:rPr lang="es-MX" sz="1800" dirty="0" err="1">
                <a:solidFill>
                  <a:srgbClr val="AAC4E9"/>
                </a:solidFill>
                <a:latin typeface="+mj-lt"/>
              </a:rPr>
              <a:t>Vadim</a:t>
            </a:r>
            <a:r>
              <a:rPr lang="es-MX" sz="1800" dirty="0">
                <a:solidFill>
                  <a:srgbClr val="AAC4E9"/>
                </a:solidFill>
                <a:latin typeface="+mj-lt"/>
              </a:rPr>
              <a:t> </a:t>
            </a:r>
            <a:r>
              <a:rPr lang="es-MX" sz="1800" dirty="0" err="1">
                <a:solidFill>
                  <a:srgbClr val="AAC4E9"/>
                </a:solidFill>
                <a:latin typeface="+mj-lt"/>
              </a:rPr>
              <a:t>Kolesnikov</a:t>
            </a:r>
            <a:endParaRPr lang="es-MX" sz="1800" dirty="0">
              <a:solidFill>
                <a:srgbClr val="AAC4E9"/>
              </a:solidFill>
              <a:latin typeface="+mj-lt"/>
            </a:endParaRPr>
          </a:p>
          <a:p>
            <a:r>
              <a:rPr lang="es-MX" sz="1800" dirty="0">
                <a:solidFill>
                  <a:srgbClr val="AAC4E9"/>
                </a:solidFill>
                <a:latin typeface="+mj-lt"/>
              </a:rPr>
              <a:t>Dr. Ivonne Alicia Maldonado Cervantes</a:t>
            </a:r>
          </a:p>
          <a:p>
            <a:r>
              <a:rPr lang="es-MX" sz="1800" dirty="0">
                <a:solidFill>
                  <a:srgbClr val="AAC4E9"/>
                </a:solidFill>
                <a:latin typeface="+mj-lt"/>
              </a:rPr>
              <a:t>Dr. </a:t>
            </a:r>
            <a:r>
              <a:rPr lang="es-MX" sz="1800" dirty="0" err="1">
                <a:solidFill>
                  <a:srgbClr val="AAC4E9"/>
                </a:solidFill>
                <a:latin typeface="+mj-lt"/>
              </a:rPr>
              <a:t>Viktar</a:t>
            </a:r>
            <a:r>
              <a:rPr lang="es-MX" sz="1800" dirty="0">
                <a:solidFill>
                  <a:srgbClr val="AAC4E9"/>
                </a:solidFill>
                <a:latin typeface="+mj-lt"/>
              </a:rPr>
              <a:t> </a:t>
            </a:r>
            <a:r>
              <a:rPr lang="es-MX" sz="1800" dirty="0" err="1">
                <a:solidFill>
                  <a:srgbClr val="AAC4E9"/>
                </a:solidFill>
                <a:latin typeface="+mj-lt"/>
              </a:rPr>
              <a:t>Kireyeu</a:t>
            </a:r>
            <a:endParaRPr lang="es-MX" sz="1800" dirty="0">
              <a:solidFill>
                <a:srgbClr val="AAC4E9"/>
              </a:solidFill>
              <a:highlight>
                <a:srgbClr val="FFFFFF"/>
              </a:highlight>
              <a:latin typeface="+mj-lt"/>
            </a:endParaRPr>
          </a:p>
          <a:p>
            <a:endParaRPr lang="es-MX" dirty="0"/>
          </a:p>
          <a:p>
            <a:endParaRPr lang="es-MX" dirty="0"/>
          </a:p>
          <a:p>
            <a:endParaRPr lang="es-MX" dirty="0"/>
          </a:p>
        </p:txBody>
      </p:sp>
      <p:sp>
        <p:nvSpPr>
          <p:cNvPr id="5" name="TextBox 4">
            <a:extLst>
              <a:ext uri="{FF2B5EF4-FFF2-40B4-BE49-F238E27FC236}">
                <a16:creationId xmlns:a16="http://schemas.microsoft.com/office/drawing/2014/main" id="{BB0452B8-BDEB-1CB8-A72D-63787E474974}"/>
              </a:ext>
            </a:extLst>
          </p:cNvPr>
          <p:cNvSpPr txBox="1"/>
          <p:nvPr/>
        </p:nvSpPr>
        <p:spPr>
          <a:xfrm>
            <a:off x="2057400" y="5524797"/>
            <a:ext cx="3190875" cy="923330"/>
          </a:xfrm>
          <a:prstGeom prst="rect">
            <a:avLst/>
          </a:prstGeom>
          <a:noFill/>
        </p:spPr>
        <p:txBody>
          <a:bodyPr wrap="square">
            <a:spAutoFit/>
          </a:bodyPr>
          <a:lstStyle/>
          <a:p>
            <a:r>
              <a:rPr lang="es-MX" sz="1800" dirty="0" err="1">
                <a:solidFill>
                  <a:srgbClr val="AAC4E9"/>
                </a:solidFill>
              </a:rPr>
              <a:t>Students</a:t>
            </a:r>
            <a:r>
              <a:rPr lang="es-MX" sz="1800" dirty="0">
                <a:solidFill>
                  <a:srgbClr val="AAC4E9"/>
                </a:solidFill>
              </a:rPr>
              <a:t>:</a:t>
            </a:r>
          </a:p>
          <a:p>
            <a:pPr marL="285750" indent="-285750">
              <a:buFont typeface="Arial" panose="020B0604020202020204" pitchFamily="34" charset="0"/>
              <a:buChar char="•"/>
            </a:pPr>
            <a:r>
              <a:rPr lang="es-MX" sz="1800" dirty="0" err="1">
                <a:solidFill>
                  <a:srgbClr val="AAC4E9"/>
                </a:solidFill>
                <a:latin typeface="+mj-lt"/>
              </a:rPr>
              <a:t>Adrian</a:t>
            </a:r>
            <a:r>
              <a:rPr lang="es-MX" sz="1800" dirty="0">
                <a:solidFill>
                  <a:srgbClr val="AAC4E9"/>
                </a:solidFill>
                <a:latin typeface="+mj-lt"/>
              </a:rPr>
              <a:t> Lara Tlaxcala</a:t>
            </a:r>
          </a:p>
          <a:p>
            <a:pPr marL="285750" indent="-285750">
              <a:buFont typeface="Arial" panose="020B0604020202020204" pitchFamily="34" charset="0"/>
              <a:buChar char="•"/>
            </a:pPr>
            <a:r>
              <a:rPr lang="es-MX" sz="1800" dirty="0">
                <a:solidFill>
                  <a:srgbClr val="AAC4E9"/>
                </a:solidFill>
                <a:latin typeface="+mj-lt"/>
              </a:rPr>
              <a:t>Francisco Reyes </a:t>
            </a:r>
            <a:endParaRPr lang="es-MX" sz="1800" dirty="0">
              <a:solidFill>
                <a:srgbClr val="AAC4E9"/>
              </a:solidFill>
            </a:endParaRPr>
          </a:p>
        </p:txBody>
      </p:sp>
      <p:sp>
        <p:nvSpPr>
          <p:cNvPr id="4" name="TextBox 3">
            <a:extLst>
              <a:ext uri="{FF2B5EF4-FFF2-40B4-BE49-F238E27FC236}">
                <a16:creationId xmlns:a16="http://schemas.microsoft.com/office/drawing/2014/main" id="{16CE4B82-5D2F-EB0E-FF42-B75B2CFDFB85}"/>
              </a:ext>
            </a:extLst>
          </p:cNvPr>
          <p:cNvSpPr txBox="1"/>
          <p:nvPr/>
        </p:nvSpPr>
        <p:spPr>
          <a:xfrm>
            <a:off x="142875" y="70963"/>
            <a:ext cx="1390650" cy="369332"/>
          </a:xfrm>
          <a:prstGeom prst="rect">
            <a:avLst/>
          </a:prstGeom>
          <a:noFill/>
        </p:spPr>
        <p:txBody>
          <a:bodyPr wrap="square" rtlCol="0">
            <a:spAutoFit/>
          </a:bodyPr>
          <a:lstStyle/>
          <a:p>
            <a:r>
              <a:rPr lang="en-US" dirty="0"/>
              <a:t>23/07/2024</a:t>
            </a:r>
          </a:p>
        </p:txBody>
      </p:sp>
      <p:pic>
        <p:nvPicPr>
          <p:cNvPr id="7" name="Picture 6" descr="A blue and black building&#10;&#10;Description automatically generated">
            <a:extLst>
              <a:ext uri="{FF2B5EF4-FFF2-40B4-BE49-F238E27FC236}">
                <a16:creationId xmlns:a16="http://schemas.microsoft.com/office/drawing/2014/main" id="{F6F1C4F7-79EF-3171-78C6-155446716BA3}"/>
              </a:ext>
            </a:extLst>
          </p:cNvPr>
          <p:cNvPicPr>
            <a:picLocks noChangeAspect="1"/>
          </p:cNvPicPr>
          <p:nvPr/>
        </p:nvPicPr>
        <p:blipFill>
          <a:blip r:embed="rId3"/>
          <a:stretch>
            <a:fillRect/>
          </a:stretch>
        </p:blipFill>
        <p:spPr>
          <a:xfrm>
            <a:off x="4560094" y="255629"/>
            <a:ext cx="3071811" cy="1727894"/>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968417" y="-196417"/>
            <a:ext cx="9879437" cy="980844"/>
          </a:xfrm>
        </p:spPr>
        <p:txBody>
          <a:bodyPr/>
          <a:lstStyle/>
          <a:p>
            <a:pPr algn="ctr"/>
            <a:r>
              <a:rPr lang="en-US" sz="2400" dirty="0"/>
              <a:t>Primary </a:t>
            </a:r>
            <a:r>
              <a:rPr lang="en-US" sz="2400" dirty="0" err="1"/>
              <a:t>eta,Nhits,DCA</a:t>
            </a:r>
            <a:r>
              <a:rPr lang="en-US" sz="2400" dirty="0"/>
              <a:t> vs Resolution Pt</a:t>
            </a:r>
            <a:br>
              <a:rPr lang="en-US" sz="2400" dirty="0"/>
            </a:br>
            <a:r>
              <a:rPr lang="en-US" sz="2400" dirty="0"/>
              <a:t>z-Vertex Cut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10</a:t>
            </a:fld>
            <a:endParaRPr lang="en-US" dirty="0"/>
          </a:p>
        </p:txBody>
      </p:sp>
      <p:pic>
        <p:nvPicPr>
          <p:cNvPr id="3" name="Content Placeholder 6">
            <a:extLst>
              <a:ext uri="{FF2B5EF4-FFF2-40B4-BE49-F238E27FC236}">
                <a16:creationId xmlns:a16="http://schemas.microsoft.com/office/drawing/2014/main" id="{C2E5CF91-219C-9DCE-888A-0966A9D2B5DB}"/>
              </a:ext>
            </a:extLst>
          </p:cNvPr>
          <p:cNvPicPr>
            <a:picLocks noChangeAspect="1"/>
          </p:cNvPicPr>
          <p:nvPr/>
        </p:nvPicPr>
        <p:blipFill>
          <a:blip r:embed="rId2"/>
          <a:stretch>
            <a:fillRect/>
          </a:stretch>
        </p:blipFill>
        <p:spPr>
          <a:xfrm>
            <a:off x="0" y="751205"/>
            <a:ext cx="4352643" cy="2898985"/>
          </a:xfrm>
          <a:prstGeom prst="rect">
            <a:avLst/>
          </a:prstGeom>
        </p:spPr>
      </p:pic>
      <p:pic>
        <p:nvPicPr>
          <p:cNvPr id="4" name="Content Placeholder 6">
            <a:extLst>
              <a:ext uri="{FF2B5EF4-FFF2-40B4-BE49-F238E27FC236}">
                <a16:creationId xmlns:a16="http://schemas.microsoft.com/office/drawing/2014/main" id="{95AB3C8D-01ED-B0AC-6A95-17F9659B14B7}"/>
              </a:ext>
            </a:extLst>
          </p:cNvPr>
          <p:cNvPicPr>
            <a:picLocks noChangeAspect="1"/>
          </p:cNvPicPr>
          <p:nvPr/>
        </p:nvPicPr>
        <p:blipFill>
          <a:blip r:embed="rId3"/>
          <a:stretch>
            <a:fillRect/>
          </a:stretch>
        </p:blipFill>
        <p:spPr>
          <a:xfrm>
            <a:off x="3763537" y="3584410"/>
            <a:ext cx="4664926" cy="3114432"/>
          </a:xfrm>
          <a:prstGeom prst="rect">
            <a:avLst/>
          </a:prstGeom>
        </p:spPr>
      </p:pic>
      <p:pic>
        <p:nvPicPr>
          <p:cNvPr id="9" name="Content Placeholder 6">
            <a:extLst>
              <a:ext uri="{FF2B5EF4-FFF2-40B4-BE49-F238E27FC236}">
                <a16:creationId xmlns:a16="http://schemas.microsoft.com/office/drawing/2014/main" id="{7645731D-DFD1-F722-5AE4-83A0B6CE00CE}"/>
              </a:ext>
            </a:extLst>
          </p:cNvPr>
          <p:cNvPicPr>
            <a:picLocks noChangeAspect="1"/>
          </p:cNvPicPr>
          <p:nvPr/>
        </p:nvPicPr>
        <p:blipFill>
          <a:blip r:embed="rId4"/>
          <a:stretch>
            <a:fillRect/>
          </a:stretch>
        </p:blipFill>
        <p:spPr>
          <a:xfrm>
            <a:off x="7463628" y="588390"/>
            <a:ext cx="4496192" cy="2996020"/>
          </a:xfrm>
          <a:prstGeom prst="rect">
            <a:avLst/>
          </a:prstGeom>
        </p:spPr>
      </p:pic>
      <p:sp>
        <p:nvSpPr>
          <p:cNvPr id="10" name="TextBox 9">
            <a:extLst>
              <a:ext uri="{FF2B5EF4-FFF2-40B4-BE49-F238E27FC236}">
                <a16:creationId xmlns:a16="http://schemas.microsoft.com/office/drawing/2014/main" id="{2999380F-CCAA-B405-EB00-5D45D57AFB2E}"/>
              </a:ext>
            </a:extLst>
          </p:cNvPr>
          <p:cNvSpPr txBox="1"/>
          <p:nvPr/>
        </p:nvSpPr>
        <p:spPr>
          <a:xfrm>
            <a:off x="232181" y="4402962"/>
            <a:ext cx="3453994" cy="1846659"/>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r>
              <a:rPr lang="en-US" sz="2400" b="1" dirty="0"/>
              <a:t>z-Vertex in [-100,-70]</a:t>
            </a:r>
          </a:p>
          <a:p>
            <a:endParaRPr lang="en-US" dirty="0"/>
          </a:p>
        </p:txBody>
      </p:sp>
    </p:spTree>
    <p:extLst>
      <p:ext uri="{BB962C8B-B14F-4D97-AF65-F5344CB8AC3E}">
        <p14:creationId xmlns:p14="http://schemas.microsoft.com/office/powerpoint/2010/main" val="240201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255288" y="319203"/>
            <a:ext cx="9879437" cy="980844"/>
          </a:xfrm>
        </p:spPr>
        <p:txBody>
          <a:bodyPr/>
          <a:lstStyle/>
          <a:p>
            <a:pPr algn="ctr"/>
            <a:r>
              <a:rPr lang="en-US" sz="2400" dirty="0"/>
              <a:t>Primary </a:t>
            </a:r>
            <a:r>
              <a:rPr lang="en-US" sz="2400" dirty="0" err="1"/>
              <a:t>Nhits,DCA</a:t>
            </a:r>
            <a:r>
              <a:rPr lang="en-US" sz="2400" dirty="0"/>
              <a:t> vs Resolution Pt</a:t>
            </a:r>
            <a:br>
              <a:rPr lang="en-US" sz="2400" dirty="0"/>
            </a:br>
            <a:r>
              <a:rPr lang="en-US" sz="2400" dirty="0"/>
              <a:t>Eta Cuts</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11</a:t>
            </a:fld>
            <a:endParaRPr lang="en-US" dirty="0"/>
          </a:p>
        </p:txBody>
      </p:sp>
      <p:pic>
        <p:nvPicPr>
          <p:cNvPr id="3" name="Content Placeholder 6">
            <a:extLst>
              <a:ext uri="{FF2B5EF4-FFF2-40B4-BE49-F238E27FC236}">
                <a16:creationId xmlns:a16="http://schemas.microsoft.com/office/drawing/2014/main" id="{EB88CE50-F90D-98BD-F8C3-76DFCC0E2DD8}"/>
              </a:ext>
            </a:extLst>
          </p:cNvPr>
          <p:cNvPicPr>
            <a:picLocks noChangeAspect="1"/>
          </p:cNvPicPr>
          <p:nvPr/>
        </p:nvPicPr>
        <p:blipFill>
          <a:blip r:embed="rId2"/>
          <a:stretch>
            <a:fillRect/>
          </a:stretch>
        </p:blipFill>
        <p:spPr>
          <a:xfrm>
            <a:off x="339965" y="1789263"/>
            <a:ext cx="4886325" cy="3279475"/>
          </a:xfrm>
          <a:prstGeom prst="rect">
            <a:avLst/>
          </a:prstGeom>
        </p:spPr>
      </p:pic>
      <p:pic>
        <p:nvPicPr>
          <p:cNvPr id="4" name="Content Placeholder 6">
            <a:extLst>
              <a:ext uri="{FF2B5EF4-FFF2-40B4-BE49-F238E27FC236}">
                <a16:creationId xmlns:a16="http://schemas.microsoft.com/office/drawing/2014/main" id="{078D2A87-7FD8-E412-E5D4-FE5C47141C39}"/>
              </a:ext>
            </a:extLst>
          </p:cNvPr>
          <p:cNvPicPr>
            <a:picLocks noChangeAspect="1"/>
          </p:cNvPicPr>
          <p:nvPr/>
        </p:nvPicPr>
        <p:blipFill>
          <a:blip r:embed="rId3"/>
          <a:stretch>
            <a:fillRect/>
          </a:stretch>
        </p:blipFill>
        <p:spPr>
          <a:xfrm>
            <a:off x="6711135" y="1789262"/>
            <a:ext cx="4902743" cy="3279475"/>
          </a:xfrm>
          <a:prstGeom prst="rect">
            <a:avLst/>
          </a:prstGeom>
        </p:spPr>
      </p:pic>
      <p:sp>
        <p:nvSpPr>
          <p:cNvPr id="9" name="TextBox 8">
            <a:extLst>
              <a:ext uri="{FF2B5EF4-FFF2-40B4-BE49-F238E27FC236}">
                <a16:creationId xmlns:a16="http://schemas.microsoft.com/office/drawing/2014/main" id="{F885A99F-6DA3-DD79-731E-E3B6A5160904}"/>
              </a:ext>
            </a:extLst>
          </p:cNvPr>
          <p:cNvSpPr txBox="1"/>
          <p:nvPr/>
        </p:nvSpPr>
        <p:spPr>
          <a:xfrm>
            <a:off x="5226290" y="5022087"/>
            <a:ext cx="3453994" cy="1908215"/>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endParaRPr lang="en-US" dirty="0"/>
          </a:p>
        </p:txBody>
      </p:sp>
    </p:spTree>
    <p:extLst>
      <p:ext uri="{BB962C8B-B14F-4D97-AF65-F5344CB8AC3E}">
        <p14:creationId xmlns:p14="http://schemas.microsoft.com/office/powerpoint/2010/main" val="381991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E234-F64B-95DF-FC3E-C5C920D431FE}"/>
              </a:ext>
            </a:extLst>
          </p:cNvPr>
          <p:cNvSpPr>
            <a:spLocks noGrp="1"/>
          </p:cNvSpPr>
          <p:nvPr>
            <p:ph type="title"/>
          </p:nvPr>
        </p:nvSpPr>
        <p:spPr>
          <a:xfrm>
            <a:off x="1156281" y="0"/>
            <a:ext cx="9879437" cy="980844"/>
          </a:xfrm>
        </p:spPr>
        <p:txBody>
          <a:bodyPr/>
          <a:lstStyle/>
          <a:p>
            <a:pPr algn="ctr"/>
            <a:r>
              <a:rPr kumimoji="0" lang="en-US" sz="2400" b="1" i="0" u="none" strike="noStrike" kern="1200" cap="all" spc="0" normalizeH="0" baseline="0" noProof="0" dirty="0">
                <a:ln>
                  <a:noFill/>
                </a:ln>
                <a:solidFill>
                  <a:srgbClr val="1F2C8F"/>
                </a:solidFill>
                <a:effectLst/>
                <a:uLnTx/>
                <a:uFillTx/>
                <a:latin typeface="Arial Black"/>
                <a:ea typeface="+mj-ea"/>
                <a:cs typeface="+mj-cs"/>
              </a:rPr>
              <a:t>Primary </a:t>
            </a:r>
            <a:r>
              <a:rPr kumimoji="0" lang="en-US" sz="2400" b="1" i="0" u="none" strike="noStrike" kern="1200" cap="all" spc="0" normalizeH="0" baseline="0" noProof="0" dirty="0" err="1">
                <a:ln>
                  <a:noFill/>
                </a:ln>
                <a:solidFill>
                  <a:srgbClr val="1F2C8F"/>
                </a:solidFill>
                <a:effectLst/>
                <a:uLnTx/>
                <a:uFillTx/>
                <a:latin typeface="Arial Black"/>
                <a:ea typeface="+mj-ea"/>
                <a:cs typeface="+mj-cs"/>
              </a:rPr>
              <a:t>Nhits,DCA</a:t>
            </a:r>
            <a:r>
              <a:rPr kumimoji="0" lang="en-US" sz="2400" b="1" i="0" u="none" strike="noStrike" kern="1200" cap="all" spc="0" normalizeH="0" baseline="0" noProof="0" dirty="0">
                <a:ln>
                  <a:noFill/>
                </a:ln>
                <a:solidFill>
                  <a:srgbClr val="1F2C8F"/>
                </a:solidFill>
                <a:effectLst/>
                <a:uLnTx/>
                <a:uFillTx/>
                <a:latin typeface="Arial Black"/>
                <a:ea typeface="+mj-ea"/>
                <a:cs typeface="+mj-cs"/>
              </a:rPr>
              <a:t> vs Resolution Pt</a:t>
            </a:r>
            <a:br>
              <a:rPr kumimoji="0" lang="en-US" sz="2400" b="1" i="0" u="none" strike="noStrike" kern="1200" cap="all" spc="0" normalizeH="0" baseline="0" noProof="0" dirty="0">
                <a:ln>
                  <a:noFill/>
                </a:ln>
                <a:solidFill>
                  <a:srgbClr val="1F2C8F"/>
                </a:solidFill>
                <a:effectLst/>
                <a:uLnTx/>
                <a:uFillTx/>
                <a:latin typeface="Arial Black"/>
                <a:ea typeface="+mj-ea"/>
                <a:cs typeface="+mj-cs"/>
              </a:rPr>
            </a:br>
            <a:r>
              <a:rPr kumimoji="0" lang="en-US" sz="2400" b="1" i="0" u="none" strike="noStrike" kern="1200" cap="all" spc="0" normalizeH="0" baseline="0" noProof="0" dirty="0" err="1">
                <a:ln>
                  <a:noFill/>
                </a:ln>
                <a:solidFill>
                  <a:srgbClr val="1F2C8F"/>
                </a:solidFill>
                <a:effectLst/>
                <a:uLnTx/>
                <a:uFillTx/>
                <a:latin typeface="Arial Black"/>
                <a:ea typeface="+mj-ea"/>
                <a:cs typeface="+mj-cs"/>
              </a:rPr>
              <a:t>Nhits</a:t>
            </a:r>
            <a:r>
              <a:rPr kumimoji="0" lang="en-US" sz="2400" b="1" i="0" u="none" strike="noStrike" kern="1200" cap="all" spc="0" normalizeH="0" baseline="0" noProof="0" dirty="0">
                <a:ln>
                  <a:noFill/>
                </a:ln>
                <a:solidFill>
                  <a:srgbClr val="1F2C8F"/>
                </a:solidFill>
                <a:effectLst/>
                <a:uLnTx/>
                <a:uFillTx/>
                <a:latin typeface="Arial Black"/>
                <a:ea typeface="+mj-ea"/>
                <a:cs typeface="+mj-cs"/>
              </a:rPr>
              <a:t> Cuts</a:t>
            </a:r>
            <a:endParaRPr lang="en-US" dirty="0"/>
          </a:p>
        </p:txBody>
      </p:sp>
      <p:sp>
        <p:nvSpPr>
          <p:cNvPr id="5" name="Slide Number Placeholder 4">
            <a:extLst>
              <a:ext uri="{FF2B5EF4-FFF2-40B4-BE49-F238E27FC236}">
                <a16:creationId xmlns:a16="http://schemas.microsoft.com/office/drawing/2014/main" id="{6D8A9CA8-8DC5-6433-1DF7-4B03ED1BFCFE}"/>
              </a:ext>
            </a:extLst>
          </p:cNvPr>
          <p:cNvSpPr>
            <a:spLocks noGrp="1"/>
          </p:cNvSpPr>
          <p:nvPr>
            <p:ph type="sldNum" sz="quarter" idx="10"/>
          </p:nvPr>
        </p:nvSpPr>
        <p:spPr/>
        <p:txBody>
          <a:bodyPr/>
          <a:lstStyle/>
          <a:p>
            <a:fld id="{48F63A3B-78C7-47BE-AE5E-E10140E04643}" type="slidenum">
              <a:rPr lang="en-US" smtClean="0"/>
              <a:pPr/>
              <a:t>12</a:t>
            </a:fld>
            <a:endParaRPr lang="en-US" dirty="0"/>
          </a:p>
        </p:txBody>
      </p:sp>
      <p:pic>
        <p:nvPicPr>
          <p:cNvPr id="7" name="Picture 6">
            <a:extLst>
              <a:ext uri="{FF2B5EF4-FFF2-40B4-BE49-F238E27FC236}">
                <a16:creationId xmlns:a16="http://schemas.microsoft.com/office/drawing/2014/main" id="{C0E7C2FF-ED40-EA76-94AD-3107749F3CED}"/>
              </a:ext>
            </a:extLst>
          </p:cNvPr>
          <p:cNvPicPr>
            <a:picLocks noChangeAspect="1"/>
          </p:cNvPicPr>
          <p:nvPr/>
        </p:nvPicPr>
        <p:blipFill>
          <a:blip r:embed="rId2"/>
          <a:stretch>
            <a:fillRect/>
          </a:stretch>
        </p:blipFill>
        <p:spPr>
          <a:xfrm>
            <a:off x="2871441" y="1457080"/>
            <a:ext cx="6449118" cy="4301475"/>
          </a:xfrm>
          <a:prstGeom prst="rect">
            <a:avLst/>
          </a:prstGeom>
        </p:spPr>
      </p:pic>
      <p:sp>
        <p:nvSpPr>
          <p:cNvPr id="9" name="TextBox 8">
            <a:extLst>
              <a:ext uri="{FF2B5EF4-FFF2-40B4-BE49-F238E27FC236}">
                <a16:creationId xmlns:a16="http://schemas.microsoft.com/office/drawing/2014/main" id="{5397C961-0CE3-3CCF-2A5C-C3468AFAF4E3}"/>
              </a:ext>
            </a:extLst>
          </p:cNvPr>
          <p:cNvSpPr txBox="1"/>
          <p:nvPr/>
        </p:nvSpPr>
        <p:spPr>
          <a:xfrm>
            <a:off x="435215" y="4804447"/>
            <a:ext cx="3453994" cy="2215991"/>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r>
              <a:rPr lang="en-US" sz="2000" b="1" dirty="0" err="1"/>
              <a:t>Nhits</a:t>
            </a:r>
            <a:r>
              <a:rPr lang="en-US" sz="2000" b="1" dirty="0"/>
              <a:t> &gt;= 20</a:t>
            </a:r>
          </a:p>
          <a:p>
            <a:endParaRPr lang="en-US" dirty="0"/>
          </a:p>
        </p:txBody>
      </p:sp>
    </p:spTree>
    <p:extLst>
      <p:ext uri="{BB962C8B-B14F-4D97-AF65-F5344CB8AC3E}">
        <p14:creationId xmlns:p14="http://schemas.microsoft.com/office/powerpoint/2010/main" val="254000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968417" y="-196417"/>
            <a:ext cx="9879437" cy="980844"/>
          </a:xfrm>
        </p:spPr>
        <p:txBody>
          <a:bodyPr/>
          <a:lstStyle/>
          <a:p>
            <a:pPr algn="ctr"/>
            <a:r>
              <a:rPr lang="en-US" sz="2400" dirty="0"/>
              <a:t>Secondary </a:t>
            </a:r>
            <a:r>
              <a:rPr lang="en-US" sz="2400" dirty="0" err="1"/>
              <a:t>eta,Nhits,DCA</a:t>
            </a:r>
            <a:r>
              <a:rPr lang="en-US" sz="2400" dirty="0"/>
              <a:t> vs Resolution Pt</a:t>
            </a:r>
            <a:br>
              <a:rPr lang="en-US" sz="2400" dirty="0"/>
            </a:br>
            <a:r>
              <a:rPr lang="en-US" sz="2400" dirty="0"/>
              <a:t>z-Vertex Cut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13</a:t>
            </a:fld>
            <a:endParaRPr lang="en-US" dirty="0"/>
          </a:p>
        </p:txBody>
      </p:sp>
      <p:pic>
        <p:nvPicPr>
          <p:cNvPr id="3" name="Content Placeholder 6">
            <a:extLst>
              <a:ext uri="{FF2B5EF4-FFF2-40B4-BE49-F238E27FC236}">
                <a16:creationId xmlns:a16="http://schemas.microsoft.com/office/drawing/2014/main" id="{C2E5CF91-219C-9DCE-888A-0966A9D2B5DB}"/>
              </a:ext>
            </a:extLst>
          </p:cNvPr>
          <p:cNvPicPr>
            <a:picLocks noChangeAspect="1"/>
          </p:cNvPicPr>
          <p:nvPr/>
        </p:nvPicPr>
        <p:blipFill>
          <a:blip r:embed="rId2"/>
          <a:stretch>
            <a:fillRect/>
          </a:stretch>
        </p:blipFill>
        <p:spPr>
          <a:xfrm>
            <a:off x="0" y="751205"/>
            <a:ext cx="4352643" cy="2898985"/>
          </a:xfrm>
          <a:prstGeom prst="rect">
            <a:avLst/>
          </a:prstGeom>
        </p:spPr>
      </p:pic>
      <p:pic>
        <p:nvPicPr>
          <p:cNvPr id="10" name="Picture 9">
            <a:extLst>
              <a:ext uri="{FF2B5EF4-FFF2-40B4-BE49-F238E27FC236}">
                <a16:creationId xmlns:a16="http://schemas.microsoft.com/office/drawing/2014/main" id="{A1B631A8-5B45-E5AA-8249-D08A09AC5A19}"/>
              </a:ext>
            </a:extLst>
          </p:cNvPr>
          <p:cNvPicPr>
            <a:picLocks noChangeAspect="1"/>
          </p:cNvPicPr>
          <p:nvPr/>
        </p:nvPicPr>
        <p:blipFill>
          <a:blip r:embed="rId3"/>
          <a:stretch>
            <a:fillRect/>
          </a:stretch>
        </p:blipFill>
        <p:spPr>
          <a:xfrm>
            <a:off x="3690582" y="3584410"/>
            <a:ext cx="4810835" cy="3208763"/>
          </a:xfrm>
          <a:prstGeom prst="rect">
            <a:avLst/>
          </a:prstGeom>
        </p:spPr>
      </p:pic>
      <p:pic>
        <p:nvPicPr>
          <p:cNvPr id="7" name="Picture 6">
            <a:extLst>
              <a:ext uri="{FF2B5EF4-FFF2-40B4-BE49-F238E27FC236}">
                <a16:creationId xmlns:a16="http://schemas.microsoft.com/office/drawing/2014/main" id="{F2182CAB-6B54-3DDB-1D2A-5EED0712AEC0}"/>
              </a:ext>
            </a:extLst>
          </p:cNvPr>
          <p:cNvPicPr>
            <a:picLocks noChangeAspect="1"/>
          </p:cNvPicPr>
          <p:nvPr/>
        </p:nvPicPr>
        <p:blipFill>
          <a:blip r:embed="rId4"/>
          <a:stretch>
            <a:fillRect/>
          </a:stretch>
        </p:blipFill>
        <p:spPr>
          <a:xfrm>
            <a:off x="-18768" y="751206"/>
            <a:ext cx="4496192" cy="3013267"/>
          </a:xfrm>
          <a:prstGeom prst="rect">
            <a:avLst/>
          </a:prstGeom>
        </p:spPr>
      </p:pic>
      <p:pic>
        <p:nvPicPr>
          <p:cNvPr id="12" name="Picture 11">
            <a:extLst>
              <a:ext uri="{FF2B5EF4-FFF2-40B4-BE49-F238E27FC236}">
                <a16:creationId xmlns:a16="http://schemas.microsoft.com/office/drawing/2014/main" id="{DCA4CF96-F3A6-F2C0-88FA-E0AD452E9525}"/>
              </a:ext>
            </a:extLst>
          </p:cNvPr>
          <p:cNvPicPr>
            <a:picLocks noChangeAspect="1"/>
          </p:cNvPicPr>
          <p:nvPr/>
        </p:nvPicPr>
        <p:blipFill>
          <a:blip r:embed="rId5"/>
          <a:stretch>
            <a:fillRect/>
          </a:stretch>
        </p:blipFill>
        <p:spPr>
          <a:xfrm>
            <a:off x="7338847" y="571142"/>
            <a:ext cx="4522070" cy="3013268"/>
          </a:xfrm>
          <a:prstGeom prst="rect">
            <a:avLst/>
          </a:prstGeom>
        </p:spPr>
      </p:pic>
      <p:sp>
        <p:nvSpPr>
          <p:cNvPr id="13" name="TextBox 12">
            <a:extLst>
              <a:ext uri="{FF2B5EF4-FFF2-40B4-BE49-F238E27FC236}">
                <a16:creationId xmlns:a16="http://schemas.microsoft.com/office/drawing/2014/main" id="{CEA61B5D-3860-6741-9429-52606661DB2A}"/>
              </a:ext>
            </a:extLst>
          </p:cNvPr>
          <p:cNvSpPr txBox="1"/>
          <p:nvPr/>
        </p:nvSpPr>
        <p:spPr>
          <a:xfrm>
            <a:off x="232181" y="4402962"/>
            <a:ext cx="3453994" cy="1846659"/>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r>
              <a:rPr lang="en-US" sz="2400" b="1" dirty="0"/>
              <a:t>z-Vertex in [-100,-70]</a:t>
            </a:r>
          </a:p>
          <a:p>
            <a:endParaRPr lang="en-US" dirty="0"/>
          </a:p>
        </p:txBody>
      </p:sp>
    </p:spTree>
    <p:extLst>
      <p:ext uri="{BB962C8B-B14F-4D97-AF65-F5344CB8AC3E}">
        <p14:creationId xmlns:p14="http://schemas.microsoft.com/office/powerpoint/2010/main" val="394010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255288" y="319203"/>
            <a:ext cx="9879437" cy="980844"/>
          </a:xfrm>
        </p:spPr>
        <p:txBody>
          <a:bodyPr/>
          <a:lstStyle/>
          <a:p>
            <a:pPr algn="ctr"/>
            <a:r>
              <a:rPr lang="en-US" sz="2400" dirty="0"/>
              <a:t>Primary </a:t>
            </a:r>
            <a:r>
              <a:rPr lang="en-US" sz="2400" dirty="0" err="1"/>
              <a:t>Nhits,DCA</a:t>
            </a:r>
            <a:r>
              <a:rPr lang="en-US" sz="2400" dirty="0"/>
              <a:t> vs Resolution Pt</a:t>
            </a:r>
            <a:br>
              <a:rPr lang="en-US" sz="2400" dirty="0"/>
            </a:br>
            <a:r>
              <a:rPr lang="en-US" sz="2400" dirty="0"/>
              <a:t>Eta Cuts</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14</a:t>
            </a:fld>
            <a:endParaRPr lang="en-US" dirty="0"/>
          </a:p>
        </p:txBody>
      </p:sp>
      <p:pic>
        <p:nvPicPr>
          <p:cNvPr id="7" name="Picture 6">
            <a:extLst>
              <a:ext uri="{FF2B5EF4-FFF2-40B4-BE49-F238E27FC236}">
                <a16:creationId xmlns:a16="http://schemas.microsoft.com/office/drawing/2014/main" id="{0C76A82D-1962-3972-6723-4B523A3CE627}"/>
              </a:ext>
            </a:extLst>
          </p:cNvPr>
          <p:cNvPicPr>
            <a:picLocks noChangeAspect="1"/>
          </p:cNvPicPr>
          <p:nvPr/>
        </p:nvPicPr>
        <p:blipFill>
          <a:blip r:embed="rId2"/>
          <a:stretch>
            <a:fillRect/>
          </a:stretch>
        </p:blipFill>
        <p:spPr>
          <a:xfrm>
            <a:off x="578122" y="1789262"/>
            <a:ext cx="4902744" cy="3270065"/>
          </a:xfrm>
          <a:prstGeom prst="rect">
            <a:avLst/>
          </a:prstGeom>
        </p:spPr>
      </p:pic>
      <p:pic>
        <p:nvPicPr>
          <p:cNvPr id="9" name="Picture 8">
            <a:extLst>
              <a:ext uri="{FF2B5EF4-FFF2-40B4-BE49-F238E27FC236}">
                <a16:creationId xmlns:a16="http://schemas.microsoft.com/office/drawing/2014/main" id="{D27C8A99-C433-0762-2444-9355FAC451D1}"/>
              </a:ext>
            </a:extLst>
          </p:cNvPr>
          <p:cNvPicPr>
            <a:picLocks noChangeAspect="1"/>
          </p:cNvPicPr>
          <p:nvPr/>
        </p:nvPicPr>
        <p:blipFill>
          <a:blip r:embed="rId3"/>
          <a:stretch>
            <a:fillRect/>
          </a:stretch>
        </p:blipFill>
        <p:spPr>
          <a:xfrm>
            <a:off x="6711134" y="1793967"/>
            <a:ext cx="4876987" cy="3270065"/>
          </a:xfrm>
          <a:prstGeom prst="rect">
            <a:avLst/>
          </a:prstGeom>
        </p:spPr>
      </p:pic>
      <p:sp>
        <p:nvSpPr>
          <p:cNvPr id="10" name="TextBox 9">
            <a:extLst>
              <a:ext uri="{FF2B5EF4-FFF2-40B4-BE49-F238E27FC236}">
                <a16:creationId xmlns:a16="http://schemas.microsoft.com/office/drawing/2014/main" id="{FE1E578E-F23E-FB2F-5E04-E262470637F4}"/>
              </a:ext>
            </a:extLst>
          </p:cNvPr>
          <p:cNvSpPr txBox="1"/>
          <p:nvPr/>
        </p:nvSpPr>
        <p:spPr>
          <a:xfrm>
            <a:off x="5226290" y="5022087"/>
            <a:ext cx="3453994" cy="1908215"/>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endParaRPr lang="en-US" dirty="0"/>
          </a:p>
        </p:txBody>
      </p:sp>
    </p:spTree>
    <p:extLst>
      <p:ext uri="{BB962C8B-B14F-4D97-AF65-F5344CB8AC3E}">
        <p14:creationId xmlns:p14="http://schemas.microsoft.com/office/powerpoint/2010/main" val="223424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E234-F64B-95DF-FC3E-C5C920D431FE}"/>
              </a:ext>
            </a:extLst>
          </p:cNvPr>
          <p:cNvSpPr>
            <a:spLocks noGrp="1"/>
          </p:cNvSpPr>
          <p:nvPr>
            <p:ph type="title"/>
          </p:nvPr>
        </p:nvSpPr>
        <p:spPr>
          <a:xfrm>
            <a:off x="1156281" y="0"/>
            <a:ext cx="9879437" cy="980844"/>
          </a:xfrm>
        </p:spPr>
        <p:txBody>
          <a:bodyPr/>
          <a:lstStyle/>
          <a:p>
            <a:pPr algn="ctr"/>
            <a:r>
              <a:rPr kumimoji="0" lang="en-US" sz="2400" b="1" i="0" u="none" strike="noStrike" kern="1200" cap="all" spc="0" normalizeH="0" baseline="0" noProof="0" dirty="0">
                <a:ln>
                  <a:noFill/>
                </a:ln>
                <a:solidFill>
                  <a:srgbClr val="1F2C8F"/>
                </a:solidFill>
                <a:effectLst/>
                <a:uLnTx/>
                <a:uFillTx/>
                <a:latin typeface="Arial Black"/>
                <a:ea typeface="+mj-ea"/>
                <a:cs typeface="+mj-cs"/>
              </a:rPr>
              <a:t>Primary DCA vs Resolution Pt</a:t>
            </a:r>
            <a:br>
              <a:rPr kumimoji="0" lang="en-US" sz="2400" b="1" i="0" u="none" strike="noStrike" kern="1200" cap="all" spc="0" normalizeH="0" baseline="0" noProof="0" dirty="0">
                <a:ln>
                  <a:noFill/>
                </a:ln>
                <a:solidFill>
                  <a:srgbClr val="1F2C8F"/>
                </a:solidFill>
                <a:effectLst/>
                <a:uLnTx/>
                <a:uFillTx/>
                <a:latin typeface="Arial Black"/>
                <a:ea typeface="+mj-ea"/>
                <a:cs typeface="+mj-cs"/>
              </a:rPr>
            </a:br>
            <a:r>
              <a:rPr kumimoji="0" lang="en-US" sz="2400" b="1" i="0" u="none" strike="noStrike" kern="1200" cap="all" spc="0" normalizeH="0" baseline="0" noProof="0" dirty="0" err="1">
                <a:ln>
                  <a:noFill/>
                </a:ln>
                <a:solidFill>
                  <a:srgbClr val="1F2C8F"/>
                </a:solidFill>
                <a:effectLst/>
                <a:uLnTx/>
                <a:uFillTx/>
                <a:latin typeface="Arial Black"/>
                <a:ea typeface="+mj-ea"/>
                <a:cs typeface="+mj-cs"/>
              </a:rPr>
              <a:t>Nhits</a:t>
            </a:r>
            <a:r>
              <a:rPr kumimoji="0" lang="en-US" sz="2400" b="1" i="0" u="none" strike="noStrike" kern="1200" cap="all" spc="0" normalizeH="0" baseline="0" noProof="0" dirty="0">
                <a:ln>
                  <a:noFill/>
                </a:ln>
                <a:solidFill>
                  <a:srgbClr val="1F2C8F"/>
                </a:solidFill>
                <a:effectLst/>
                <a:uLnTx/>
                <a:uFillTx/>
                <a:latin typeface="Arial Black"/>
                <a:ea typeface="+mj-ea"/>
                <a:cs typeface="+mj-cs"/>
              </a:rPr>
              <a:t> Cuts</a:t>
            </a:r>
            <a:endParaRPr lang="en-US" dirty="0"/>
          </a:p>
        </p:txBody>
      </p:sp>
      <p:sp>
        <p:nvSpPr>
          <p:cNvPr id="5" name="Slide Number Placeholder 4">
            <a:extLst>
              <a:ext uri="{FF2B5EF4-FFF2-40B4-BE49-F238E27FC236}">
                <a16:creationId xmlns:a16="http://schemas.microsoft.com/office/drawing/2014/main" id="{6D8A9CA8-8DC5-6433-1DF7-4B03ED1BFCFE}"/>
              </a:ext>
            </a:extLst>
          </p:cNvPr>
          <p:cNvSpPr>
            <a:spLocks noGrp="1"/>
          </p:cNvSpPr>
          <p:nvPr>
            <p:ph type="sldNum" sz="quarter" idx="10"/>
          </p:nvPr>
        </p:nvSpPr>
        <p:spPr/>
        <p:txBody>
          <a:bodyPr/>
          <a:lstStyle/>
          <a:p>
            <a:fld id="{48F63A3B-78C7-47BE-AE5E-E10140E04643}" type="slidenum">
              <a:rPr lang="en-US" smtClean="0"/>
              <a:pPr/>
              <a:t>15</a:t>
            </a:fld>
            <a:endParaRPr lang="en-US" dirty="0"/>
          </a:p>
        </p:txBody>
      </p:sp>
      <p:pic>
        <p:nvPicPr>
          <p:cNvPr id="4" name="Picture 3">
            <a:extLst>
              <a:ext uri="{FF2B5EF4-FFF2-40B4-BE49-F238E27FC236}">
                <a16:creationId xmlns:a16="http://schemas.microsoft.com/office/drawing/2014/main" id="{EFC1B4CB-8782-087E-740A-00CF0609C1BC}"/>
              </a:ext>
            </a:extLst>
          </p:cNvPr>
          <p:cNvPicPr>
            <a:picLocks noChangeAspect="1"/>
          </p:cNvPicPr>
          <p:nvPr/>
        </p:nvPicPr>
        <p:blipFill>
          <a:blip r:embed="rId2"/>
          <a:stretch>
            <a:fillRect/>
          </a:stretch>
        </p:blipFill>
        <p:spPr>
          <a:xfrm>
            <a:off x="2898351" y="1457080"/>
            <a:ext cx="6395296" cy="4283989"/>
          </a:xfrm>
          <a:prstGeom prst="rect">
            <a:avLst/>
          </a:prstGeom>
        </p:spPr>
      </p:pic>
      <p:sp>
        <p:nvSpPr>
          <p:cNvPr id="6" name="TextBox 5">
            <a:extLst>
              <a:ext uri="{FF2B5EF4-FFF2-40B4-BE49-F238E27FC236}">
                <a16:creationId xmlns:a16="http://schemas.microsoft.com/office/drawing/2014/main" id="{CF7F6F01-E4D4-A61C-D60A-D29AF6644800}"/>
              </a:ext>
            </a:extLst>
          </p:cNvPr>
          <p:cNvSpPr txBox="1"/>
          <p:nvPr/>
        </p:nvSpPr>
        <p:spPr>
          <a:xfrm>
            <a:off x="435215" y="4804447"/>
            <a:ext cx="3453994" cy="2215991"/>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r>
              <a:rPr lang="en-US" sz="2000" b="1" dirty="0" err="1"/>
              <a:t>Nhits</a:t>
            </a:r>
            <a:r>
              <a:rPr lang="en-US" sz="2000" b="1" dirty="0"/>
              <a:t> &gt;= 20</a:t>
            </a:r>
          </a:p>
          <a:p>
            <a:endParaRPr lang="en-US" dirty="0"/>
          </a:p>
        </p:txBody>
      </p:sp>
    </p:spTree>
    <p:extLst>
      <p:ext uri="{BB962C8B-B14F-4D97-AF65-F5344CB8AC3E}">
        <p14:creationId xmlns:p14="http://schemas.microsoft.com/office/powerpoint/2010/main" val="84483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968417" y="-196417"/>
            <a:ext cx="9879437" cy="980844"/>
          </a:xfrm>
        </p:spPr>
        <p:txBody>
          <a:bodyPr/>
          <a:lstStyle/>
          <a:p>
            <a:pPr algn="ctr"/>
            <a:r>
              <a:rPr lang="en-US" sz="2400" dirty="0"/>
              <a:t>All Particles </a:t>
            </a:r>
            <a:r>
              <a:rPr lang="en-US" sz="2400" dirty="0" err="1"/>
              <a:t>eta,Nhits,DCA</a:t>
            </a:r>
            <a:r>
              <a:rPr lang="en-US" sz="2400" dirty="0"/>
              <a:t> vs Resolution Pt</a:t>
            </a:r>
            <a:br>
              <a:rPr lang="en-US" sz="2400" dirty="0"/>
            </a:br>
            <a:r>
              <a:rPr lang="en-US" sz="2400" dirty="0"/>
              <a:t>z-Vertex Cut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16</a:t>
            </a:fld>
            <a:endParaRPr lang="en-US" dirty="0"/>
          </a:p>
        </p:txBody>
      </p:sp>
      <p:pic>
        <p:nvPicPr>
          <p:cNvPr id="9" name="Picture 8">
            <a:extLst>
              <a:ext uri="{FF2B5EF4-FFF2-40B4-BE49-F238E27FC236}">
                <a16:creationId xmlns:a16="http://schemas.microsoft.com/office/drawing/2014/main" id="{EC3421E6-6072-0C37-0025-99CC3D2E83D3}"/>
              </a:ext>
            </a:extLst>
          </p:cNvPr>
          <p:cNvPicPr>
            <a:picLocks noChangeAspect="1"/>
          </p:cNvPicPr>
          <p:nvPr/>
        </p:nvPicPr>
        <p:blipFill>
          <a:blip r:embed="rId2"/>
          <a:stretch>
            <a:fillRect/>
          </a:stretch>
        </p:blipFill>
        <p:spPr>
          <a:xfrm>
            <a:off x="3750979" y="3584410"/>
            <a:ext cx="4690040" cy="3137196"/>
          </a:xfrm>
          <a:prstGeom prst="rect">
            <a:avLst/>
          </a:prstGeom>
        </p:spPr>
      </p:pic>
      <p:pic>
        <p:nvPicPr>
          <p:cNvPr id="13" name="Picture 12">
            <a:extLst>
              <a:ext uri="{FF2B5EF4-FFF2-40B4-BE49-F238E27FC236}">
                <a16:creationId xmlns:a16="http://schemas.microsoft.com/office/drawing/2014/main" id="{C743ECCC-C14C-E3E5-8AFE-2D7D42D84667}"/>
              </a:ext>
            </a:extLst>
          </p:cNvPr>
          <p:cNvPicPr>
            <a:picLocks noChangeAspect="1"/>
          </p:cNvPicPr>
          <p:nvPr/>
        </p:nvPicPr>
        <p:blipFill>
          <a:blip r:embed="rId3"/>
          <a:stretch>
            <a:fillRect/>
          </a:stretch>
        </p:blipFill>
        <p:spPr>
          <a:xfrm>
            <a:off x="7323856" y="627276"/>
            <a:ext cx="4685539" cy="3137196"/>
          </a:xfrm>
          <a:prstGeom prst="rect">
            <a:avLst/>
          </a:prstGeom>
        </p:spPr>
      </p:pic>
      <p:pic>
        <p:nvPicPr>
          <p:cNvPr id="6" name="Picture 5">
            <a:extLst>
              <a:ext uri="{FF2B5EF4-FFF2-40B4-BE49-F238E27FC236}">
                <a16:creationId xmlns:a16="http://schemas.microsoft.com/office/drawing/2014/main" id="{E3699F97-8E5F-1153-F9C5-86ADD5519F15}"/>
              </a:ext>
            </a:extLst>
          </p:cNvPr>
          <p:cNvPicPr>
            <a:picLocks noChangeAspect="1"/>
          </p:cNvPicPr>
          <p:nvPr/>
        </p:nvPicPr>
        <p:blipFill>
          <a:blip r:embed="rId4"/>
          <a:stretch>
            <a:fillRect/>
          </a:stretch>
        </p:blipFill>
        <p:spPr>
          <a:xfrm>
            <a:off x="0" y="751204"/>
            <a:ext cx="4483260" cy="3013268"/>
          </a:xfrm>
          <a:prstGeom prst="rect">
            <a:avLst/>
          </a:prstGeom>
        </p:spPr>
      </p:pic>
      <p:sp>
        <p:nvSpPr>
          <p:cNvPr id="14" name="TextBox 13">
            <a:extLst>
              <a:ext uri="{FF2B5EF4-FFF2-40B4-BE49-F238E27FC236}">
                <a16:creationId xmlns:a16="http://schemas.microsoft.com/office/drawing/2014/main" id="{60CF513F-A403-8733-45AD-60E643DB0A1D}"/>
              </a:ext>
            </a:extLst>
          </p:cNvPr>
          <p:cNvSpPr txBox="1"/>
          <p:nvPr/>
        </p:nvSpPr>
        <p:spPr>
          <a:xfrm>
            <a:off x="232181" y="4402962"/>
            <a:ext cx="3453994" cy="1846659"/>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r>
              <a:rPr lang="en-US" sz="2400" b="1" dirty="0"/>
              <a:t>z-Vertex in [-100,-70]</a:t>
            </a:r>
          </a:p>
          <a:p>
            <a:endParaRPr lang="en-US" dirty="0"/>
          </a:p>
        </p:txBody>
      </p:sp>
    </p:spTree>
    <p:extLst>
      <p:ext uri="{BB962C8B-B14F-4D97-AF65-F5344CB8AC3E}">
        <p14:creationId xmlns:p14="http://schemas.microsoft.com/office/powerpoint/2010/main" val="249474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255288" y="319203"/>
            <a:ext cx="9879437" cy="980844"/>
          </a:xfrm>
        </p:spPr>
        <p:txBody>
          <a:bodyPr/>
          <a:lstStyle/>
          <a:p>
            <a:pPr algn="ctr"/>
            <a:r>
              <a:rPr lang="en-US" sz="2400" dirty="0"/>
              <a:t>All Particles </a:t>
            </a:r>
            <a:r>
              <a:rPr lang="en-US" sz="2400" dirty="0" err="1"/>
              <a:t>Nhits,DCA</a:t>
            </a:r>
            <a:r>
              <a:rPr lang="en-US" sz="2400" dirty="0"/>
              <a:t> vs Resolution Pt</a:t>
            </a:r>
            <a:br>
              <a:rPr lang="en-US" sz="2400" dirty="0"/>
            </a:br>
            <a:r>
              <a:rPr lang="en-US" sz="2400" dirty="0"/>
              <a:t>Eta Cuts</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17</a:t>
            </a:fld>
            <a:endParaRPr lang="en-US" dirty="0"/>
          </a:p>
        </p:txBody>
      </p:sp>
      <p:pic>
        <p:nvPicPr>
          <p:cNvPr id="4" name="Picture 3">
            <a:extLst>
              <a:ext uri="{FF2B5EF4-FFF2-40B4-BE49-F238E27FC236}">
                <a16:creationId xmlns:a16="http://schemas.microsoft.com/office/drawing/2014/main" id="{BE2FEBA5-9468-CC21-6324-28BE5AB5A9D2}"/>
              </a:ext>
            </a:extLst>
          </p:cNvPr>
          <p:cNvPicPr>
            <a:picLocks noChangeAspect="1"/>
          </p:cNvPicPr>
          <p:nvPr/>
        </p:nvPicPr>
        <p:blipFill>
          <a:blip r:embed="rId2"/>
          <a:stretch>
            <a:fillRect/>
          </a:stretch>
        </p:blipFill>
        <p:spPr>
          <a:xfrm>
            <a:off x="578122" y="1793967"/>
            <a:ext cx="4902745" cy="3270065"/>
          </a:xfrm>
          <a:prstGeom prst="rect">
            <a:avLst/>
          </a:prstGeom>
        </p:spPr>
      </p:pic>
      <p:pic>
        <p:nvPicPr>
          <p:cNvPr id="8" name="Picture 7">
            <a:extLst>
              <a:ext uri="{FF2B5EF4-FFF2-40B4-BE49-F238E27FC236}">
                <a16:creationId xmlns:a16="http://schemas.microsoft.com/office/drawing/2014/main" id="{2B634303-0EDC-7668-30E1-8C4FFB37B1F4}"/>
              </a:ext>
            </a:extLst>
          </p:cNvPr>
          <p:cNvPicPr>
            <a:picLocks noChangeAspect="1"/>
          </p:cNvPicPr>
          <p:nvPr/>
        </p:nvPicPr>
        <p:blipFill>
          <a:blip r:embed="rId3"/>
          <a:stretch>
            <a:fillRect/>
          </a:stretch>
        </p:blipFill>
        <p:spPr>
          <a:xfrm>
            <a:off x="6711133" y="1789262"/>
            <a:ext cx="4902745" cy="3274770"/>
          </a:xfrm>
          <a:prstGeom prst="rect">
            <a:avLst/>
          </a:prstGeom>
        </p:spPr>
      </p:pic>
      <p:sp>
        <p:nvSpPr>
          <p:cNvPr id="10" name="TextBox 9">
            <a:extLst>
              <a:ext uri="{FF2B5EF4-FFF2-40B4-BE49-F238E27FC236}">
                <a16:creationId xmlns:a16="http://schemas.microsoft.com/office/drawing/2014/main" id="{4B2EBC2F-5085-85D0-D6C5-A16D31F52D01}"/>
              </a:ext>
            </a:extLst>
          </p:cNvPr>
          <p:cNvSpPr txBox="1"/>
          <p:nvPr/>
        </p:nvSpPr>
        <p:spPr>
          <a:xfrm>
            <a:off x="5226290" y="5022087"/>
            <a:ext cx="3453994" cy="1908215"/>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endParaRPr lang="en-US" dirty="0"/>
          </a:p>
        </p:txBody>
      </p:sp>
    </p:spTree>
    <p:extLst>
      <p:ext uri="{BB962C8B-B14F-4D97-AF65-F5344CB8AC3E}">
        <p14:creationId xmlns:p14="http://schemas.microsoft.com/office/powerpoint/2010/main" val="2524740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E234-F64B-95DF-FC3E-C5C920D431FE}"/>
              </a:ext>
            </a:extLst>
          </p:cNvPr>
          <p:cNvSpPr>
            <a:spLocks noGrp="1"/>
          </p:cNvSpPr>
          <p:nvPr>
            <p:ph type="title"/>
          </p:nvPr>
        </p:nvSpPr>
        <p:spPr>
          <a:xfrm>
            <a:off x="1156281" y="0"/>
            <a:ext cx="9879437" cy="980844"/>
          </a:xfrm>
        </p:spPr>
        <p:txBody>
          <a:bodyPr/>
          <a:lstStyle/>
          <a:p>
            <a:pPr algn="ctr"/>
            <a:r>
              <a:rPr lang="en-US" sz="2400" dirty="0"/>
              <a:t>All Particles</a:t>
            </a:r>
            <a:r>
              <a:rPr kumimoji="0" lang="en-US" sz="2400" b="1" i="0" u="none" strike="noStrike" kern="1200" cap="all" spc="0" normalizeH="0" baseline="0" noProof="0" dirty="0">
                <a:ln>
                  <a:noFill/>
                </a:ln>
                <a:solidFill>
                  <a:srgbClr val="1F2C8F"/>
                </a:solidFill>
                <a:effectLst/>
                <a:uLnTx/>
                <a:uFillTx/>
                <a:latin typeface="Arial Black"/>
                <a:ea typeface="+mj-ea"/>
                <a:cs typeface="+mj-cs"/>
              </a:rPr>
              <a:t> DCA vs Resolution Pt</a:t>
            </a:r>
            <a:br>
              <a:rPr kumimoji="0" lang="en-US" sz="2400" b="1" i="0" u="none" strike="noStrike" kern="1200" cap="all" spc="0" normalizeH="0" baseline="0" noProof="0" dirty="0">
                <a:ln>
                  <a:noFill/>
                </a:ln>
                <a:solidFill>
                  <a:srgbClr val="1F2C8F"/>
                </a:solidFill>
                <a:effectLst/>
                <a:uLnTx/>
                <a:uFillTx/>
                <a:latin typeface="Arial Black"/>
                <a:ea typeface="+mj-ea"/>
                <a:cs typeface="+mj-cs"/>
              </a:rPr>
            </a:br>
            <a:r>
              <a:rPr kumimoji="0" lang="en-US" sz="2400" b="1" i="0" u="none" strike="noStrike" kern="1200" cap="all" spc="0" normalizeH="0" baseline="0" noProof="0" dirty="0" err="1">
                <a:ln>
                  <a:noFill/>
                </a:ln>
                <a:solidFill>
                  <a:srgbClr val="1F2C8F"/>
                </a:solidFill>
                <a:effectLst/>
                <a:uLnTx/>
                <a:uFillTx/>
                <a:latin typeface="Arial Black"/>
                <a:ea typeface="+mj-ea"/>
                <a:cs typeface="+mj-cs"/>
              </a:rPr>
              <a:t>Nhits</a:t>
            </a:r>
            <a:r>
              <a:rPr kumimoji="0" lang="en-US" sz="2400" b="1" i="0" u="none" strike="noStrike" kern="1200" cap="all" spc="0" normalizeH="0" baseline="0" noProof="0" dirty="0">
                <a:ln>
                  <a:noFill/>
                </a:ln>
                <a:solidFill>
                  <a:srgbClr val="1F2C8F"/>
                </a:solidFill>
                <a:effectLst/>
                <a:uLnTx/>
                <a:uFillTx/>
                <a:latin typeface="Arial Black"/>
                <a:ea typeface="+mj-ea"/>
                <a:cs typeface="+mj-cs"/>
              </a:rPr>
              <a:t> Cuts</a:t>
            </a:r>
            <a:endParaRPr lang="en-US" dirty="0"/>
          </a:p>
        </p:txBody>
      </p:sp>
      <p:sp>
        <p:nvSpPr>
          <p:cNvPr id="5" name="Slide Number Placeholder 4">
            <a:extLst>
              <a:ext uri="{FF2B5EF4-FFF2-40B4-BE49-F238E27FC236}">
                <a16:creationId xmlns:a16="http://schemas.microsoft.com/office/drawing/2014/main" id="{6D8A9CA8-8DC5-6433-1DF7-4B03ED1BFCFE}"/>
              </a:ext>
            </a:extLst>
          </p:cNvPr>
          <p:cNvSpPr>
            <a:spLocks noGrp="1"/>
          </p:cNvSpPr>
          <p:nvPr>
            <p:ph type="sldNum" sz="quarter" idx="10"/>
          </p:nvPr>
        </p:nvSpPr>
        <p:spPr/>
        <p:txBody>
          <a:bodyPr/>
          <a:lstStyle/>
          <a:p>
            <a:fld id="{48F63A3B-78C7-47BE-AE5E-E10140E04643}" type="slidenum">
              <a:rPr lang="en-US" smtClean="0"/>
              <a:pPr/>
              <a:t>18</a:t>
            </a:fld>
            <a:endParaRPr lang="en-US" dirty="0"/>
          </a:p>
        </p:txBody>
      </p:sp>
      <p:pic>
        <p:nvPicPr>
          <p:cNvPr id="6" name="Picture 5">
            <a:extLst>
              <a:ext uri="{FF2B5EF4-FFF2-40B4-BE49-F238E27FC236}">
                <a16:creationId xmlns:a16="http://schemas.microsoft.com/office/drawing/2014/main" id="{D7344912-E4A2-C83B-843E-48786DA57E69}"/>
              </a:ext>
            </a:extLst>
          </p:cNvPr>
          <p:cNvPicPr>
            <a:picLocks noChangeAspect="1"/>
          </p:cNvPicPr>
          <p:nvPr/>
        </p:nvPicPr>
        <p:blipFill>
          <a:blip r:embed="rId2"/>
          <a:stretch>
            <a:fillRect/>
          </a:stretch>
        </p:blipFill>
        <p:spPr>
          <a:xfrm>
            <a:off x="2883007" y="1666616"/>
            <a:ext cx="6425984" cy="4283989"/>
          </a:xfrm>
          <a:prstGeom prst="rect">
            <a:avLst/>
          </a:prstGeom>
        </p:spPr>
      </p:pic>
      <p:sp>
        <p:nvSpPr>
          <p:cNvPr id="7" name="TextBox 6">
            <a:extLst>
              <a:ext uri="{FF2B5EF4-FFF2-40B4-BE49-F238E27FC236}">
                <a16:creationId xmlns:a16="http://schemas.microsoft.com/office/drawing/2014/main" id="{852555DD-D4E5-DCB3-48A9-B2A7325C6C87}"/>
              </a:ext>
            </a:extLst>
          </p:cNvPr>
          <p:cNvSpPr txBox="1"/>
          <p:nvPr/>
        </p:nvSpPr>
        <p:spPr>
          <a:xfrm>
            <a:off x="435215" y="4804447"/>
            <a:ext cx="3453994" cy="2215991"/>
          </a:xfrm>
          <a:prstGeom prst="rect">
            <a:avLst/>
          </a:prstGeom>
          <a:noFill/>
        </p:spPr>
        <p:txBody>
          <a:bodyPr wrap="square" rtlCol="0">
            <a:spAutoFit/>
          </a:bodyPr>
          <a:lstStyle/>
          <a:p>
            <a:r>
              <a:rPr lang="en-US" sz="2000" b="1" dirty="0"/>
              <a:t>Cuts:</a:t>
            </a:r>
          </a:p>
          <a:p>
            <a:r>
              <a:rPr lang="en-US" sz="2000" b="1" dirty="0" err="1"/>
              <a:t>MCTracks</a:t>
            </a:r>
            <a:r>
              <a:rPr lang="en-US" sz="2000" b="1" dirty="0"/>
              <a:t> &gt; 304</a:t>
            </a:r>
          </a:p>
          <a:p>
            <a:r>
              <a:rPr lang="en-US" sz="2000" b="1" dirty="0" err="1"/>
              <a:t>RecoTracks</a:t>
            </a:r>
            <a:r>
              <a:rPr lang="en-US" sz="2000" b="1" dirty="0"/>
              <a:t> &gt; 3</a:t>
            </a:r>
          </a:p>
          <a:p>
            <a:r>
              <a:rPr lang="en-US" sz="2000" b="1" dirty="0"/>
              <a:t>z-Vertex in [-100,-70]</a:t>
            </a:r>
          </a:p>
          <a:p>
            <a:r>
              <a:rPr lang="en-US" sz="2000" b="1" dirty="0"/>
              <a:t>Eta in [-1,2]</a:t>
            </a:r>
          </a:p>
          <a:p>
            <a:r>
              <a:rPr lang="en-US" sz="2000" b="1" dirty="0" err="1"/>
              <a:t>Nhits</a:t>
            </a:r>
            <a:r>
              <a:rPr lang="en-US" sz="2000" b="1" dirty="0"/>
              <a:t> &gt;= 20</a:t>
            </a:r>
          </a:p>
          <a:p>
            <a:endParaRPr lang="en-US" dirty="0"/>
          </a:p>
        </p:txBody>
      </p:sp>
    </p:spTree>
    <p:extLst>
      <p:ext uri="{BB962C8B-B14F-4D97-AF65-F5344CB8AC3E}">
        <p14:creationId xmlns:p14="http://schemas.microsoft.com/office/powerpoint/2010/main" val="28938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6479-3BB7-86A8-0FBE-8D121D58EFB7}"/>
              </a:ext>
            </a:extLst>
          </p:cNvPr>
          <p:cNvSpPr>
            <a:spLocks noGrp="1"/>
          </p:cNvSpPr>
          <p:nvPr>
            <p:ph type="title"/>
          </p:nvPr>
        </p:nvSpPr>
        <p:spPr/>
        <p:txBody>
          <a:bodyPr/>
          <a:lstStyle/>
          <a:p>
            <a:r>
              <a:rPr lang="en-US" dirty="0"/>
              <a:t>Cuts</a:t>
            </a:r>
          </a:p>
        </p:txBody>
      </p:sp>
      <p:sp>
        <p:nvSpPr>
          <p:cNvPr id="3" name="Content Placeholder 2">
            <a:extLst>
              <a:ext uri="{FF2B5EF4-FFF2-40B4-BE49-F238E27FC236}">
                <a16:creationId xmlns:a16="http://schemas.microsoft.com/office/drawing/2014/main" id="{56FA733E-A437-D0D6-EEA7-F7B24687753A}"/>
              </a:ext>
            </a:extLst>
          </p:cNvPr>
          <p:cNvSpPr>
            <a:spLocks noGrp="1"/>
          </p:cNvSpPr>
          <p:nvPr>
            <p:ph idx="1"/>
          </p:nvPr>
        </p:nvSpPr>
        <p:spPr/>
        <p:txBody>
          <a:bodyPr/>
          <a:lstStyle/>
          <a:p>
            <a:r>
              <a:rPr lang="en-US" dirty="0"/>
              <a:t>With the </a:t>
            </a:r>
            <a:r>
              <a:rPr lang="en-US" dirty="0" err="1"/>
              <a:t>infomation</a:t>
            </a:r>
            <a:r>
              <a:rPr lang="en-US" dirty="0"/>
              <a:t> on the Histograms, we took the 20% resolution </a:t>
            </a:r>
            <a:r>
              <a:rPr lang="en-US" dirty="0" err="1"/>
              <a:t>pT</a:t>
            </a:r>
            <a:r>
              <a:rPr lang="en-US" dirty="0"/>
              <a:t> as a limit and we got cuts on Eta, DCA and </a:t>
            </a:r>
            <a:r>
              <a:rPr lang="en-US" dirty="0" err="1"/>
              <a:t>NHits</a:t>
            </a:r>
            <a:endParaRPr lang="en-US" dirty="0"/>
          </a:p>
        </p:txBody>
      </p:sp>
      <p:sp>
        <p:nvSpPr>
          <p:cNvPr id="4" name="Slide Number Placeholder 3">
            <a:extLst>
              <a:ext uri="{FF2B5EF4-FFF2-40B4-BE49-F238E27FC236}">
                <a16:creationId xmlns:a16="http://schemas.microsoft.com/office/drawing/2014/main" id="{F551C888-BA55-39A2-B925-DBE27E06CE2B}"/>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
        <p:nvSpPr>
          <p:cNvPr id="5" name="TextBox 4">
            <a:extLst>
              <a:ext uri="{FF2B5EF4-FFF2-40B4-BE49-F238E27FC236}">
                <a16:creationId xmlns:a16="http://schemas.microsoft.com/office/drawing/2014/main" id="{F3DB1027-EA13-16CB-5257-5F53984AE7FF}"/>
              </a:ext>
            </a:extLst>
          </p:cNvPr>
          <p:cNvSpPr txBox="1"/>
          <p:nvPr/>
        </p:nvSpPr>
        <p:spPr>
          <a:xfrm>
            <a:off x="3315652" y="4718333"/>
            <a:ext cx="2181225" cy="1569660"/>
          </a:xfrm>
          <a:prstGeom prst="rect">
            <a:avLst/>
          </a:prstGeom>
          <a:noFill/>
        </p:spPr>
        <p:txBody>
          <a:bodyPr wrap="square" rtlCol="0">
            <a:spAutoFit/>
          </a:bodyPr>
          <a:lstStyle/>
          <a:p>
            <a:pPr algn="ctr"/>
            <a:r>
              <a:rPr lang="en-US" sz="2400" b="1" dirty="0"/>
              <a:t>Cuts</a:t>
            </a:r>
          </a:p>
          <a:p>
            <a:pPr algn="ctr"/>
            <a:r>
              <a:rPr lang="en-US" sz="2400" b="1" dirty="0"/>
              <a:t>eta in [-1,2]</a:t>
            </a:r>
          </a:p>
          <a:p>
            <a:pPr algn="ctr"/>
            <a:r>
              <a:rPr lang="en-US" sz="2400" b="1" dirty="0"/>
              <a:t>DCA &lt;= 2</a:t>
            </a:r>
          </a:p>
          <a:p>
            <a:pPr algn="ctr"/>
            <a:r>
              <a:rPr lang="en-US" sz="2400" b="1" dirty="0" err="1"/>
              <a:t>Nhits</a:t>
            </a:r>
            <a:r>
              <a:rPr lang="en-US" sz="2400" b="1" dirty="0"/>
              <a:t> &gt;= 20</a:t>
            </a:r>
          </a:p>
        </p:txBody>
      </p:sp>
    </p:spTree>
    <p:extLst>
      <p:ext uri="{BB962C8B-B14F-4D97-AF65-F5344CB8AC3E}">
        <p14:creationId xmlns:p14="http://schemas.microsoft.com/office/powerpoint/2010/main" val="344170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16F3-C0B0-63D2-E6B3-121D799373D1}"/>
              </a:ext>
            </a:extLst>
          </p:cNvPr>
          <p:cNvSpPr>
            <a:spLocks noGrp="1"/>
          </p:cNvSpPr>
          <p:nvPr>
            <p:ph type="title"/>
          </p:nvPr>
        </p:nvSpPr>
        <p:spPr>
          <a:xfrm>
            <a:off x="1343025" y="2686050"/>
            <a:ext cx="6810375" cy="1350382"/>
          </a:xfrm>
        </p:spPr>
        <p:txBody>
          <a:bodyPr/>
          <a:lstStyle/>
          <a:p>
            <a:r>
              <a:rPr lang="en-US" dirty="0"/>
              <a:t>Summary of Primary Vertex</a:t>
            </a:r>
          </a:p>
        </p:txBody>
      </p:sp>
      <p:sp>
        <p:nvSpPr>
          <p:cNvPr id="4" name="Slide Number Placeholder 3">
            <a:extLst>
              <a:ext uri="{FF2B5EF4-FFF2-40B4-BE49-F238E27FC236}">
                <a16:creationId xmlns:a16="http://schemas.microsoft.com/office/drawing/2014/main" id="{66168153-E2B5-7337-72F7-BE5092540FE0}"/>
              </a:ext>
            </a:extLst>
          </p:cNvPr>
          <p:cNvSpPr>
            <a:spLocks noGrp="1"/>
          </p:cNvSpPr>
          <p:nvPr>
            <p:ph type="sldNum" sz="quarter" idx="10"/>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75776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6459B8-AAF2-E7B5-6ADB-7F45251A65AB}"/>
              </a:ext>
            </a:extLst>
          </p:cNvPr>
          <p:cNvSpPr>
            <a:spLocks noGrp="1"/>
          </p:cNvSpPr>
          <p:nvPr>
            <p:ph type="title"/>
          </p:nvPr>
        </p:nvSpPr>
        <p:spPr>
          <a:xfrm>
            <a:off x="3460565" y="1057274"/>
            <a:ext cx="7965461" cy="994164"/>
          </a:xfrm>
        </p:spPr>
        <p:txBody>
          <a:bodyPr/>
          <a:lstStyle/>
          <a:p>
            <a:r>
              <a:rPr lang="en-US" dirty="0" err="1"/>
              <a:t>MUltiplicity</a:t>
            </a:r>
            <a:endParaRPr lang="en-US" dirty="0"/>
          </a:p>
        </p:txBody>
      </p:sp>
      <p:sp>
        <p:nvSpPr>
          <p:cNvPr id="5" name="Slide Number Placeholder 4">
            <a:extLst>
              <a:ext uri="{FF2B5EF4-FFF2-40B4-BE49-F238E27FC236}">
                <a16:creationId xmlns:a16="http://schemas.microsoft.com/office/drawing/2014/main" id="{0CAF11BD-3431-8B8C-7E95-9E484FE8100C}"/>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20</a:t>
            </a:fld>
            <a:endParaRPr lang="en-US"/>
          </a:p>
        </p:txBody>
      </p:sp>
      <p:sp>
        <p:nvSpPr>
          <p:cNvPr id="8" name="TextBox 7">
            <a:extLst>
              <a:ext uri="{FF2B5EF4-FFF2-40B4-BE49-F238E27FC236}">
                <a16:creationId xmlns:a16="http://schemas.microsoft.com/office/drawing/2014/main" id="{BAA9B9FE-3B3E-4195-BAC7-CA5C29ED489E}"/>
              </a:ext>
            </a:extLst>
          </p:cNvPr>
          <p:cNvSpPr txBox="1"/>
          <p:nvPr/>
        </p:nvSpPr>
        <p:spPr>
          <a:xfrm>
            <a:off x="123826" y="3111341"/>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pic>
        <p:nvPicPr>
          <p:cNvPr id="11" name="Content Placeholder 10">
            <a:extLst>
              <a:ext uri="{FF2B5EF4-FFF2-40B4-BE49-F238E27FC236}">
                <a16:creationId xmlns:a16="http://schemas.microsoft.com/office/drawing/2014/main" id="{23ADAA05-E300-037E-441E-97B2BC6DCF40}"/>
              </a:ext>
            </a:extLst>
          </p:cNvPr>
          <p:cNvPicPr>
            <a:picLocks noGrp="1" noChangeAspect="1"/>
          </p:cNvPicPr>
          <p:nvPr>
            <p:ph sz="half" idx="2"/>
          </p:nvPr>
        </p:nvPicPr>
        <p:blipFill>
          <a:blip r:embed="rId2"/>
          <a:stretch>
            <a:fillRect/>
          </a:stretch>
        </p:blipFill>
        <p:spPr>
          <a:xfrm>
            <a:off x="4276725" y="2266637"/>
            <a:ext cx="6180484" cy="4134164"/>
          </a:xfrm>
        </p:spPr>
      </p:pic>
      <p:sp>
        <p:nvSpPr>
          <p:cNvPr id="12" name="TextBox 11">
            <a:extLst>
              <a:ext uri="{FF2B5EF4-FFF2-40B4-BE49-F238E27FC236}">
                <a16:creationId xmlns:a16="http://schemas.microsoft.com/office/drawing/2014/main" id="{47B8FD11-0ADC-4CEC-196C-A41D5FFB8DD5}"/>
              </a:ext>
            </a:extLst>
          </p:cNvPr>
          <p:cNvSpPr txBox="1"/>
          <p:nvPr/>
        </p:nvSpPr>
        <p:spPr>
          <a:xfrm>
            <a:off x="8753475" y="1057274"/>
            <a:ext cx="1771649" cy="646331"/>
          </a:xfrm>
          <a:prstGeom prst="rect">
            <a:avLst/>
          </a:prstGeom>
          <a:noFill/>
        </p:spPr>
        <p:txBody>
          <a:bodyPr wrap="square" rtlCol="0">
            <a:spAutoFit/>
          </a:bodyPr>
          <a:lstStyle/>
          <a:p>
            <a:r>
              <a:rPr lang="en-US" dirty="0"/>
              <a:t>Without cuts on </a:t>
            </a:r>
            <a:r>
              <a:rPr lang="en-US" dirty="0" err="1"/>
              <a:t>eta,dca,nhits</a:t>
            </a:r>
            <a:endParaRPr lang="en-US" dirty="0"/>
          </a:p>
        </p:txBody>
      </p:sp>
    </p:spTree>
    <p:extLst>
      <p:ext uri="{BB962C8B-B14F-4D97-AF65-F5344CB8AC3E}">
        <p14:creationId xmlns:p14="http://schemas.microsoft.com/office/powerpoint/2010/main" val="309509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B24-4BBF-DE19-5B59-399895BA1DDC}"/>
              </a:ext>
            </a:extLst>
          </p:cNvPr>
          <p:cNvSpPr>
            <a:spLocks noGrp="1"/>
          </p:cNvSpPr>
          <p:nvPr>
            <p:ph type="title"/>
          </p:nvPr>
        </p:nvSpPr>
        <p:spPr/>
        <p:txBody>
          <a:bodyPr/>
          <a:lstStyle/>
          <a:p>
            <a:r>
              <a:rPr lang="en-US" dirty="0"/>
              <a:t>Multiplicity cuts</a:t>
            </a:r>
          </a:p>
        </p:txBody>
      </p:sp>
      <p:sp>
        <p:nvSpPr>
          <p:cNvPr id="4" name="Slide Number Placeholder 3">
            <a:extLst>
              <a:ext uri="{FF2B5EF4-FFF2-40B4-BE49-F238E27FC236}">
                <a16:creationId xmlns:a16="http://schemas.microsoft.com/office/drawing/2014/main" id="{D711C02A-ECD7-0FDE-D4CC-B81E19EC49C9}"/>
              </a:ext>
            </a:extLst>
          </p:cNvPr>
          <p:cNvSpPr>
            <a:spLocks noGrp="1"/>
          </p:cNvSpPr>
          <p:nvPr>
            <p:ph type="sldNum" sz="quarter" idx="10"/>
          </p:nvPr>
        </p:nvSpPr>
        <p:spPr/>
        <p:txBody>
          <a:bodyPr/>
          <a:lstStyle/>
          <a:p>
            <a:fld id="{48F63A3B-78C7-47BE-AE5E-E10140E04643}" type="slidenum">
              <a:rPr lang="en-US" smtClean="0"/>
              <a:pPr/>
              <a:t>21</a:t>
            </a:fld>
            <a:endParaRPr lang="en-US" dirty="0"/>
          </a:p>
        </p:txBody>
      </p:sp>
      <p:sp>
        <p:nvSpPr>
          <p:cNvPr id="7" name="TextBox 6">
            <a:extLst>
              <a:ext uri="{FF2B5EF4-FFF2-40B4-BE49-F238E27FC236}">
                <a16:creationId xmlns:a16="http://schemas.microsoft.com/office/drawing/2014/main" id="{BC6585A6-AB20-DA31-0E58-2B52F56EACC3}"/>
              </a:ext>
            </a:extLst>
          </p:cNvPr>
          <p:cNvSpPr txBox="1"/>
          <p:nvPr/>
        </p:nvSpPr>
        <p:spPr>
          <a:xfrm>
            <a:off x="200025" y="2581185"/>
            <a:ext cx="2181225" cy="2185214"/>
          </a:xfrm>
          <a:prstGeom prst="rect">
            <a:avLst/>
          </a:prstGeom>
          <a:noFill/>
        </p:spPr>
        <p:txBody>
          <a:bodyPr wrap="square" rtlCol="0">
            <a:spAutoFit/>
          </a:bodyPr>
          <a:lstStyle/>
          <a:p>
            <a:r>
              <a:rPr lang="en-US" sz="2400" b="1" dirty="0"/>
              <a:t>Cuts:</a:t>
            </a:r>
          </a:p>
          <a:p>
            <a:pPr algn="ctr"/>
            <a:r>
              <a:rPr lang="en-US" sz="2000" b="1" dirty="0" err="1"/>
              <a:t>MCTracks</a:t>
            </a:r>
            <a:r>
              <a:rPr lang="en-US" sz="2000" b="1" dirty="0"/>
              <a:t> &gt; 304</a:t>
            </a:r>
          </a:p>
          <a:p>
            <a:pPr algn="ctr"/>
            <a:r>
              <a:rPr lang="en-US" sz="2000" b="1" dirty="0" err="1"/>
              <a:t>RecoTracks</a:t>
            </a:r>
            <a:r>
              <a:rPr lang="en-US" sz="2000" b="1" dirty="0"/>
              <a:t> &gt; 3</a:t>
            </a:r>
          </a:p>
          <a:p>
            <a:pPr algn="ctr"/>
            <a:r>
              <a:rPr lang="en-US" sz="2400" b="1" dirty="0"/>
              <a:t>eta in [-1,2]</a:t>
            </a:r>
          </a:p>
          <a:p>
            <a:pPr algn="ctr"/>
            <a:r>
              <a:rPr lang="en-US" sz="2400" b="1" dirty="0"/>
              <a:t>DCA &lt;= 2</a:t>
            </a:r>
          </a:p>
          <a:p>
            <a:pPr algn="ctr"/>
            <a:r>
              <a:rPr lang="en-US" sz="2400" b="1" dirty="0" err="1"/>
              <a:t>Nhits</a:t>
            </a:r>
            <a:r>
              <a:rPr lang="en-US" sz="2400" b="1" dirty="0"/>
              <a:t> &gt;= 20</a:t>
            </a:r>
          </a:p>
        </p:txBody>
      </p:sp>
      <p:pic>
        <p:nvPicPr>
          <p:cNvPr id="8" name="Content Placeholder 7">
            <a:extLst>
              <a:ext uri="{FF2B5EF4-FFF2-40B4-BE49-F238E27FC236}">
                <a16:creationId xmlns:a16="http://schemas.microsoft.com/office/drawing/2014/main" id="{97005B02-94E4-50A3-3B94-1AB66A0545B6}"/>
              </a:ext>
            </a:extLst>
          </p:cNvPr>
          <p:cNvPicPr>
            <a:picLocks noGrp="1" noChangeAspect="1"/>
          </p:cNvPicPr>
          <p:nvPr>
            <p:ph sz="half" idx="2"/>
          </p:nvPr>
        </p:nvPicPr>
        <p:blipFill>
          <a:blip r:embed="rId2"/>
          <a:stretch>
            <a:fillRect/>
          </a:stretch>
        </p:blipFill>
        <p:spPr>
          <a:xfrm>
            <a:off x="4180111" y="2303462"/>
            <a:ext cx="6178326" cy="4138649"/>
          </a:xfrm>
          <a:prstGeom prst="rect">
            <a:avLst/>
          </a:prstGeom>
        </p:spPr>
      </p:pic>
    </p:spTree>
    <p:extLst>
      <p:ext uri="{BB962C8B-B14F-4D97-AF65-F5344CB8AC3E}">
        <p14:creationId xmlns:p14="http://schemas.microsoft.com/office/powerpoint/2010/main" val="93622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9325-6DF4-DD1A-2863-2D4A38D36C00}"/>
              </a:ext>
            </a:extLst>
          </p:cNvPr>
          <p:cNvSpPr>
            <a:spLocks noGrp="1"/>
          </p:cNvSpPr>
          <p:nvPr>
            <p:ph type="title"/>
          </p:nvPr>
        </p:nvSpPr>
        <p:spPr/>
        <p:txBody>
          <a:bodyPr/>
          <a:lstStyle/>
          <a:p>
            <a:r>
              <a:rPr lang="en-US" dirty="0"/>
              <a:t>Multiplicity vs B</a:t>
            </a:r>
          </a:p>
        </p:txBody>
      </p:sp>
      <p:sp>
        <p:nvSpPr>
          <p:cNvPr id="4" name="Slide Number Placeholder 3">
            <a:extLst>
              <a:ext uri="{FF2B5EF4-FFF2-40B4-BE49-F238E27FC236}">
                <a16:creationId xmlns:a16="http://schemas.microsoft.com/office/drawing/2014/main" id="{9CF8F47F-F241-8ABE-5727-A20936304FB3}"/>
              </a:ext>
            </a:extLst>
          </p:cNvPr>
          <p:cNvSpPr>
            <a:spLocks noGrp="1"/>
          </p:cNvSpPr>
          <p:nvPr>
            <p:ph type="sldNum" sz="quarter" idx="10"/>
          </p:nvPr>
        </p:nvSpPr>
        <p:spPr/>
        <p:txBody>
          <a:bodyPr/>
          <a:lstStyle/>
          <a:p>
            <a:fld id="{48F63A3B-78C7-47BE-AE5E-E10140E04643}" type="slidenum">
              <a:rPr lang="en-US" smtClean="0"/>
              <a:pPr/>
              <a:t>22</a:t>
            </a:fld>
            <a:endParaRPr lang="en-US" dirty="0"/>
          </a:p>
        </p:txBody>
      </p:sp>
      <p:sp>
        <p:nvSpPr>
          <p:cNvPr id="13" name="TextBox 12">
            <a:extLst>
              <a:ext uri="{FF2B5EF4-FFF2-40B4-BE49-F238E27FC236}">
                <a16:creationId xmlns:a16="http://schemas.microsoft.com/office/drawing/2014/main" id="{895757C8-E1B2-FB41-F58F-7F63A633E482}"/>
              </a:ext>
            </a:extLst>
          </p:cNvPr>
          <p:cNvSpPr txBox="1"/>
          <p:nvPr/>
        </p:nvSpPr>
        <p:spPr>
          <a:xfrm>
            <a:off x="123826" y="3111341"/>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pic>
        <p:nvPicPr>
          <p:cNvPr id="7" name="Content Placeholder 6">
            <a:extLst>
              <a:ext uri="{FF2B5EF4-FFF2-40B4-BE49-F238E27FC236}">
                <a16:creationId xmlns:a16="http://schemas.microsoft.com/office/drawing/2014/main" id="{3C7529C5-D4BF-CF41-D3CE-6A4515423999}"/>
              </a:ext>
            </a:extLst>
          </p:cNvPr>
          <p:cNvPicPr>
            <a:picLocks noGrp="1" noChangeAspect="1"/>
          </p:cNvPicPr>
          <p:nvPr>
            <p:ph sz="half" idx="2"/>
          </p:nvPr>
        </p:nvPicPr>
        <p:blipFill>
          <a:blip r:embed="rId2"/>
          <a:stretch>
            <a:fillRect/>
          </a:stretch>
        </p:blipFill>
        <p:spPr>
          <a:xfrm>
            <a:off x="4448175" y="2234793"/>
            <a:ext cx="6154939" cy="4097397"/>
          </a:xfrm>
        </p:spPr>
      </p:pic>
      <p:sp>
        <p:nvSpPr>
          <p:cNvPr id="9" name="TextBox 8">
            <a:extLst>
              <a:ext uri="{FF2B5EF4-FFF2-40B4-BE49-F238E27FC236}">
                <a16:creationId xmlns:a16="http://schemas.microsoft.com/office/drawing/2014/main" id="{711251A9-E161-028C-2023-F38A667BB01B}"/>
              </a:ext>
            </a:extLst>
          </p:cNvPr>
          <p:cNvSpPr txBox="1"/>
          <p:nvPr/>
        </p:nvSpPr>
        <p:spPr>
          <a:xfrm>
            <a:off x="9120582" y="1057274"/>
            <a:ext cx="1771649" cy="646331"/>
          </a:xfrm>
          <a:prstGeom prst="rect">
            <a:avLst/>
          </a:prstGeom>
          <a:noFill/>
        </p:spPr>
        <p:txBody>
          <a:bodyPr wrap="square" rtlCol="0">
            <a:spAutoFit/>
          </a:bodyPr>
          <a:lstStyle/>
          <a:p>
            <a:r>
              <a:rPr lang="en-US" dirty="0"/>
              <a:t>Without cuts on </a:t>
            </a:r>
            <a:r>
              <a:rPr lang="en-US" dirty="0" err="1"/>
              <a:t>eta,dca,nhits</a:t>
            </a:r>
            <a:endParaRPr lang="en-US" dirty="0"/>
          </a:p>
        </p:txBody>
      </p:sp>
    </p:spTree>
    <p:extLst>
      <p:ext uri="{BB962C8B-B14F-4D97-AF65-F5344CB8AC3E}">
        <p14:creationId xmlns:p14="http://schemas.microsoft.com/office/powerpoint/2010/main" val="142945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p:txBody>
          <a:bodyPr/>
          <a:lstStyle/>
          <a:p>
            <a:r>
              <a:rPr lang="en-US" dirty="0"/>
              <a:t>Multiplicity vs B cuts</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23</a:t>
            </a:fld>
            <a:endParaRPr lang="en-US" dirty="0"/>
          </a:p>
        </p:txBody>
      </p:sp>
      <p:sp>
        <p:nvSpPr>
          <p:cNvPr id="8" name="TextBox 7">
            <a:extLst>
              <a:ext uri="{FF2B5EF4-FFF2-40B4-BE49-F238E27FC236}">
                <a16:creationId xmlns:a16="http://schemas.microsoft.com/office/drawing/2014/main" id="{86405A52-F6AA-188D-13BA-F866C761A328}"/>
              </a:ext>
            </a:extLst>
          </p:cNvPr>
          <p:cNvSpPr txBox="1"/>
          <p:nvPr/>
        </p:nvSpPr>
        <p:spPr>
          <a:xfrm>
            <a:off x="200025" y="2581185"/>
            <a:ext cx="2181225" cy="2185214"/>
          </a:xfrm>
          <a:prstGeom prst="rect">
            <a:avLst/>
          </a:prstGeom>
          <a:noFill/>
        </p:spPr>
        <p:txBody>
          <a:bodyPr wrap="square" rtlCol="0">
            <a:spAutoFit/>
          </a:bodyPr>
          <a:lstStyle/>
          <a:p>
            <a:r>
              <a:rPr lang="en-US" sz="2400" b="1" dirty="0"/>
              <a:t>Cuts:</a:t>
            </a:r>
          </a:p>
          <a:p>
            <a:pPr algn="ctr"/>
            <a:r>
              <a:rPr lang="en-US" sz="2000" b="1" dirty="0" err="1"/>
              <a:t>MCTracks</a:t>
            </a:r>
            <a:r>
              <a:rPr lang="en-US" sz="2000" b="1" dirty="0"/>
              <a:t> &gt; 304</a:t>
            </a:r>
          </a:p>
          <a:p>
            <a:pPr algn="ctr"/>
            <a:r>
              <a:rPr lang="en-US" sz="2000" b="1" dirty="0" err="1"/>
              <a:t>RecoTracks</a:t>
            </a:r>
            <a:r>
              <a:rPr lang="en-US" sz="2000" b="1" dirty="0"/>
              <a:t> &gt; 3</a:t>
            </a:r>
          </a:p>
          <a:p>
            <a:pPr algn="ctr"/>
            <a:r>
              <a:rPr lang="en-US" sz="2400" b="1" dirty="0"/>
              <a:t>eta in [-1,2]</a:t>
            </a:r>
          </a:p>
          <a:p>
            <a:pPr algn="ctr"/>
            <a:r>
              <a:rPr lang="en-US" sz="2400" b="1" dirty="0"/>
              <a:t>DCA &lt;= 2</a:t>
            </a:r>
          </a:p>
          <a:p>
            <a:pPr algn="ctr"/>
            <a:r>
              <a:rPr lang="en-US" sz="2400" b="1" dirty="0" err="1"/>
              <a:t>Nhits</a:t>
            </a:r>
            <a:r>
              <a:rPr lang="en-US" sz="2400" b="1" dirty="0"/>
              <a:t> &gt;= 20</a:t>
            </a:r>
          </a:p>
        </p:txBody>
      </p:sp>
      <p:pic>
        <p:nvPicPr>
          <p:cNvPr id="9" name="Content Placeholder 8">
            <a:extLst>
              <a:ext uri="{FF2B5EF4-FFF2-40B4-BE49-F238E27FC236}">
                <a16:creationId xmlns:a16="http://schemas.microsoft.com/office/drawing/2014/main" id="{6399B87C-F628-CE2E-DBD4-0DB73A69DE12}"/>
              </a:ext>
            </a:extLst>
          </p:cNvPr>
          <p:cNvPicPr>
            <a:picLocks noGrp="1" noChangeAspect="1"/>
          </p:cNvPicPr>
          <p:nvPr>
            <p:ph sz="half" idx="2"/>
          </p:nvPr>
        </p:nvPicPr>
        <p:blipFill>
          <a:blip r:embed="rId2"/>
          <a:stretch>
            <a:fillRect/>
          </a:stretch>
        </p:blipFill>
        <p:spPr>
          <a:xfrm>
            <a:off x="4266191" y="2299901"/>
            <a:ext cx="6354207" cy="4240212"/>
          </a:xfrm>
        </p:spPr>
      </p:pic>
    </p:spTree>
    <p:extLst>
      <p:ext uri="{BB962C8B-B14F-4D97-AF65-F5344CB8AC3E}">
        <p14:creationId xmlns:p14="http://schemas.microsoft.com/office/powerpoint/2010/main" val="63796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B27F-A826-5391-6FB8-8A145F183091}"/>
              </a:ext>
            </a:extLst>
          </p:cNvPr>
          <p:cNvSpPr>
            <a:spLocks noGrp="1"/>
          </p:cNvSpPr>
          <p:nvPr>
            <p:ph type="title"/>
          </p:nvPr>
        </p:nvSpPr>
        <p:spPr>
          <a:xfrm>
            <a:off x="1809750" y="2588631"/>
            <a:ext cx="5667375" cy="1531357"/>
          </a:xfrm>
        </p:spPr>
        <p:txBody>
          <a:bodyPr/>
          <a:lstStyle/>
          <a:p>
            <a:r>
              <a:rPr lang="en-US" sz="4000" dirty="0"/>
              <a:t>Air and Vacuum comparison</a:t>
            </a:r>
          </a:p>
        </p:txBody>
      </p:sp>
      <p:sp>
        <p:nvSpPr>
          <p:cNvPr id="4" name="Slide Number Placeholder 3">
            <a:extLst>
              <a:ext uri="{FF2B5EF4-FFF2-40B4-BE49-F238E27FC236}">
                <a16:creationId xmlns:a16="http://schemas.microsoft.com/office/drawing/2014/main" id="{973AECD3-4184-D04B-329B-416362FA0EC5}"/>
              </a:ext>
            </a:extLst>
          </p:cNvPr>
          <p:cNvSpPr>
            <a:spLocks noGrp="1"/>
          </p:cNvSpPr>
          <p:nvPr>
            <p:ph type="sldNum" sz="quarter" idx="10"/>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1052041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a:xfrm>
            <a:off x="7336374" y="1735446"/>
            <a:ext cx="4654735" cy="994164"/>
          </a:xfrm>
        </p:spPr>
        <p:txBody>
          <a:bodyPr/>
          <a:lstStyle/>
          <a:p>
            <a:r>
              <a:rPr lang="en-US" dirty="0"/>
              <a:t>Geometries with air and vacuum</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25</a:t>
            </a:fld>
            <a:endParaRPr lang="en-US" dirty="0"/>
          </a:p>
        </p:txBody>
      </p:sp>
      <p:sp>
        <p:nvSpPr>
          <p:cNvPr id="8" name="TextBox 7">
            <a:extLst>
              <a:ext uri="{FF2B5EF4-FFF2-40B4-BE49-F238E27FC236}">
                <a16:creationId xmlns:a16="http://schemas.microsoft.com/office/drawing/2014/main" id="{86405A52-F6AA-188D-13BA-F866C761A328}"/>
              </a:ext>
            </a:extLst>
          </p:cNvPr>
          <p:cNvSpPr txBox="1"/>
          <p:nvPr/>
        </p:nvSpPr>
        <p:spPr>
          <a:xfrm>
            <a:off x="200891" y="3815651"/>
            <a:ext cx="4571139" cy="2308324"/>
          </a:xfrm>
          <a:prstGeom prst="rect">
            <a:avLst/>
          </a:prstGeom>
          <a:noFill/>
        </p:spPr>
        <p:txBody>
          <a:bodyPr wrap="square" rtlCol="0">
            <a:spAutoFit/>
          </a:bodyPr>
          <a:lstStyle/>
          <a:p>
            <a:r>
              <a:rPr lang="en-US" sz="2400" b="1" dirty="0"/>
              <a:t>The geometry of the detector was changed by changing air to vacuum to see the difference and possibly remove some of the feedback for the histogram of </a:t>
            </a:r>
            <a:r>
              <a:rPr lang="en-US" sz="2400" b="1" dirty="0" err="1"/>
              <a:t>Zvertex</a:t>
            </a:r>
            <a:r>
              <a:rPr lang="en-US" sz="2400" b="1" dirty="0"/>
              <a:t> </a:t>
            </a:r>
            <a:r>
              <a:rPr lang="en-US" sz="2400" b="1" dirty="0" err="1"/>
              <a:t>Reco</a:t>
            </a:r>
            <a:endParaRPr lang="en-US" sz="2400" b="1" dirty="0"/>
          </a:p>
        </p:txBody>
      </p:sp>
      <p:pic>
        <p:nvPicPr>
          <p:cNvPr id="5" name="Picture 4" descr="A graph showing a number of points&#10;&#10;Description automatically generated">
            <a:extLst>
              <a:ext uri="{FF2B5EF4-FFF2-40B4-BE49-F238E27FC236}">
                <a16:creationId xmlns:a16="http://schemas.microsoft.com/office/drawing/2014/main" id="{094EDA9F-751B-3471-C5FC-CD0C29025B0B}"/>
              </a:ext>
            </a:extLst>
          </p:cNvPr>
          <p:cNvPicPr>
            <a:picLocks noChangeAspect="1"/>
          </p:cNvPicPr>
          <p:nvPr/>
        </p:nvPicPr>
        <p:blipFill>
          <a:blip r:embed="rId2"/>
          <a:stretch>
            <a:fillRect/>
          </a:stretch>
        </p:blipFill>
        <p:spPr>
          <a:xfrm>
            <a:off x="90486" y="554176"/>
            <a:ext cx="7094324" cy="2874824"/>
          </a:xfrm>
          <a:prstGeom prst="rect">
            <a:avLst/>
          </a:prstGeom>
        </p:spPr>
      </p:pic>
      <p:sp>
        <p:nvSpPr>
          <p:cNvPr id="14" name="CuadroTexto 13">
            <a:extLst>
              <a:ext uri="{FF2B5EF4-FFF2-40B4-BE49-F238E27FC236}">
                <a16:creationId xmlns:a16="http://schemas.microsoft.com/office/drawing/2014/main" id="{0F2690A7-3E91-BE31-2F10-D36745E183AF}"/>
              </a:ext>
            </a:extLst>
          </p:cNvPr>
          <p:cNvSpPr txBox="1"/>
          <p:nvPr/>
        </p:nvSpPr>
        <p:spPr>
          <a:xfrm>
            <a:off x="3637648" y="1027560"/>
            <a:ext cx="6099462" cy="707886"/>
          </a:xfrm>
          <a:prstGeom prst="rect">
            <a:avLst/>
          </a:prstGeom>
          <a:noFill/>
        </p:spPr>
        <p:txBody>
          <a:bodyPr wrap="square">
            <a:spAutoFit/>
          </a:bodyPr>
          <a:lstStyle/>
          <a:p>
            <a:r>
              <a:rPr lang="es-MX" sz="4000" dirty="0" err="1"/>
              <a:t>vaccum</a:t>
            </a:r>
            <a:endParaRPr lang="es-MX" sz="4000" dirty="0"/>
          </a:p>
        </p:txBody>
      </p:sp>
      <p:pic>
        <p:nvPicPr>
          <p:cNvPr id="12" name="Picture 11" descr="A graph showing a number of points&#10;&#10;Description automatically generated">
            <a:extLst>
              <a:ext uri="{FF2B5EF4-FFF2-40B4-BE49-F238E27FC236}">
                <a16:creationId xmlns:a16="http://schemas.microsoft.com/office/drawing/2014/main" id="{B332125E-1BB3-4ED0-9FC4-6995B9664873}"/>
              </a:ext>
            </a:extLst>
          </p:cNvPr>
          <p:cNvPicPr>
            <a:picLocks noChangeAspect="1"/>
          </p:cNvPicPr>
          <p:nvPr/>
        </p:nvPicPr>
        <p:blipFill>
          <a:blip r:embed="rId3"/>
          <a:stretch>
            <a:fillRect/>
          </a:stretch>
        </p:blipFill>
        <p:spPr>
          <a:xfrm>
            <a:off x="4701406" y="3638550"/>
            <a:ext cx="7426149" cy="3009289"/>
          </a:xfrm>
          <a:prstGeom prst="rect">
            <a:avLst/>
          </a:prstGeom>
        </p:spPr>
      </p:pic>
      <p:sp>
        <p:nvSpPr>
          <p:cNvPr id="13" name="CuadroTexto 12">
            <a:extLst>
              <a:ext uri="{FF2B5EF4-FFF2-40B4-BE49-F238E27FC236}">
                <a16:creationId xmlns:a16="http://schemas.microsoft.com/office/drawing/2014/main" id="{238F76E5-2B43-9C2F-20A9-D3F347A3EAED}"/>
              </a:ext>
            </a:extLst>
          </p:cNvPr>
          <p:cNvSpPr txBox="1"/>
          <p:nvPr/>
        </p:nvSpPr>
        <p:spPr>
          <a:xfrm>
            <a:off x="8504057" y="4374085"/>
            <a:ext cx="6099462" cy="707886"/>
          </a:xfrm>
          <a:prstGeom prst="rect">
            <a:avLst/>
          </a:prstGeom>
          <a:noFill/>
        </p:spPr>
        <p:txBody>
          <a:bodyPr wrap="square">
            <a:spAutoFit/>
          </a:bodyPr>
          <a:lstStyle/>
          <a:p>
            <a:r>
              <a:rPr lang="es-MX" sz="4000" dirty="0"/>
              <a:t>air</a:t>
            </a:r>
          </a:p>
        </p:txBody>
      </p:sp>
    </p:spTree>
    <p:extLst>
      <p:ext uri="{BB962C8B-B14F-4D97-AF65-F5344CB8AC3E}">
        <p14:creationId xmlns:p14="http://schemas.microsoft.com/office/powerpoint/2010/main" val="270326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EC25-F7DC-0526-CC4A-F26B7F63905C}"/>
              </a:ext>
            </a:extLst>
          </p:cNvPr>
          <p:cNvSpPr>
            <a:spLocks noGrp="1"/>
          </p:cNvSpPr>
          <p:nvPr>
            <p:ph type="title"/>
          </p:nvPr>
        </p:nvSpPr>
        <p:spPr>
          <a:xfrm>
            <a:off x="3314700" y="3068134"/>
            <a:ext cx="4629150" cy="721731"/>
          </a:xfrm>
        </p:spPr>
        <p:txBody>
          <a:bodyPr/>
          <a:lstStyle/>
          <a:p>
            <a:r>
              <a:rPr lang="en-US" sz="4400" dirty="0"/>
              <a:t>Centrality</a:t>
            </a:r>
          </a:p>
        </p:txBody>
      </p:sp>
      <p:sp>
        <p:nvSpPr>
          <p:cNvPr id="4" name="Slide Number Placeholder 3">
            <a:extLst>
              <a:ext uri="{FF2B5EF4-FFF2-40B4-BE49-F238E27FC236}">
                <a16:creationId xmlns:a16="http://schemas.microsoft.com/office/drawing/2014/main" id="{B9A5D3EF-E5B8-C67C-5A1A-D2817B3914CA}"/>
              </a:ext>
            </a:extLst>
          </p:cNvPr>
          <p:cNvSpPr>
            <a:spLocks noGrp="1"/>
          </p:cNvSpPr>
          <p:nvPr>
            <p:ph type="sldNum" sz="quarter" idx="10"/>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9037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5F14-5C99-954F-7216-584D555A9DB9}"/>
              </a:ext>
            </a:extLst>
          </p:cNvPr>
          <p:cNvSpPr>
            <a:spLocks noGrp="1"/>
          </p:cNvSpPr>
          <p:nvPr>
            <p:ph type="title"/>
          </p:nvPr>
        </p:nvSpPr>
        <p:spPr>
          <a:xfrm>
            <a:off x="3672662" y="571500"/>
            <a:ext cx="7271563" cy="1221708"/>
          </a:xfrm>
        </p:spPr>
        <p:txBody>
          <a:bodyPr/>
          <a:lstStyle/>
          <a:p>
            <a:r>
              <a:rPr lang="en-US" sz="3200" dirty="0"/>
              <a:t>Necessary Information</a:t>
            </a:r>
            <a:br>
              <a:rPr lang="en-US" sz="3200" dirty="0"/>
            </a:br>
            <a:r>
              <a:rPr lang="en-US" sz="3200" dirty="0"/>
              <a:t>For </a:t>
            </a:r>
            <a:r>
              <a:rPr lang="en-US" sz="3200" dirty="0" err="1"/>
              <a:t>MCGlauber</a:t>
            </a:r>
            <a:endParaRPr lang="en-US" sz="3200" dirty="0"/>
          </a:p>
        </p:txBody>
      </p:sp>
      <p:sp>
        <p:nvSpPr>
          <p:cNvPr id="3" name="Slide Number Placeholder 2">
            <a:extLst>
              <a:ext uri="{FF2B5EF4-FFF2-40B4-BE49-F238E27FC236}">
                <a16:creationId xmlns:a16="http://schemas.microsoft.com/office/drawing/2014/main" id="{19F03DF6-AF48-D55E-7E9A-F1446804B2E7}"/>
              </a:ext>
            </a:extLst>
          </p:cNvPr>
          <p:cNvSpPr>
            <a:spLocks noGrp="1"/>
          </p:cNvSpPr>
          <p:nvPr>
            <p:ph type="sldNum" sz="quarter" idx="10"/>
          </p:nvPr>
        </p:nvSpPr>
        <p:spPr/>
        <p:txBody>
          <a:bodyPr/>
          <a:lstStyle/>
          <a:p>
            <a:fld id="{48F63A3B-78C7-47BE-AE5E-E10140E04643}" type="slidenum">
              <a:rPr lang="en-US" smtClean="0"/>
              <a:pPr/>
              <a:t>27</a:t>
            </a:fld>
            <a:endParaRPr lang="en-US" dirty="0"/>
          </a:p>
        </p:txBody>
      </p:sp>
      <p:sp>
        <p:nvSpPr>
          <p:cNvPr id="5" name="Text Placeholder 2">
            <a:extLst>
              <a:ext uri="{FF2B5EF4-FFF2-40B4-BE49-F238E27FC236}">
                <a16:creationId xmlns:a16="http://schemas.microsoft.com/office/drawing/2014/main" id="{C2B8E600-FE7D-E685-9AEB-00767551FEF3}"/>
              </a:ext>
            </a:extLst>
          </p:cNvPr>
          <p:cNvSpPr txBox="1">
            <a:spLocks/>
          </p:cNvSpPr>
          <p:nvPr/>
        </p:nvSpPr>
        <p:spPr>
          <a:xfrm>
            <a:off x="3859623" y="4246747"/>
            <a:ext cx="4827178" cy="404216"/>
          </a:xfrm>
          <a:prstGeom prst="rect">
            <a:avLst/>
          </a:prstGeom>
        </p:spPr>
        <p:txBody>
          <a:bodyPr>
            <a:normAutofit fontScale="92500" lnSpcReduction="20000"/>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600" b="1" dirty="0" err="1">
                <a:latin typeface="+mj-lt"/>
              </a:rPr>
              <a:t>Wolfram</a:t>
            </a:r>
            <a:r>
              <a:rPr lang="es-MX" sz="2600" b="1" dirty="0">
                <a:latin typeface="+mj-lt"/>
              </a:rPr>
              <a:t> </a:t>
            </a:r>
            <a:r>
              <a:rPr lang="es-MX" sz="1900" b="1" dirty="0">
                <a:latin typeface="+mj-lt"/>
              </a:rPr>
              <a:t>[2]</a:t>
            </a:r>
            <a:endParaRPr lang="en-US" sz="2400" b="1" dirty="0">
              <a:latin typeface="+mj-lt"/>
            </a:endParaRPr>
          </a:p>
        </p:txBody>
      </p:sp>
      <p:sp>
        <p:nvSpPr>
          <p:cNvPr id="6" name="Text Placeholder 3">
            <a:extLst>
              <a:ext uri="{FF2B5EF4-FFF2-40B4-BE49-F238E27FC236}">
                <a16:creationId xmlns:a16="http://schemas.microsoft.com/office/drawing/2014/main" id="{02FC67D8-2E8A-74F6-CCD5-3DD0DBD62DB3}"/>
              </a:ext>
            </a:extLst>
          </p:cNvPr>
          <p:cNvSpPr txBox="1">
            <a:spLocks/>
          </p:cNvSpPr>
          <p:nvPr/>
        </p:nvSpPr>
        <p:spPr>
          <a:xfrm>
            <a:off x="3859623" y="2173151"/>
            <a:ext cx="4764829" cy="404216"/>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s-MX" sz="2400" dirty="0" err="1"/>
              <a:t>Xenon</a:t>
            </a:r>
            <a:r>
              <a:rPr lang="es-MX" sz="2400" dirty="0"/>
              <a:t> </a:t>
            </a:r>
            <a:r>
              <a:rPr lang="es-MX" sz="1800" dirty="0"/>
              <a:t>[1]</a:t>
            </a:r>
            <a:endParaRPr lang="en-US" dirty="0"/>
          </a:p>
        </p:txBody>
      </p:sp>
      <p:sp>
        <p:nvSpPr>
          <p:cNvPr id="7" name="Content Placeholder 4">
            <a:extLst>
              <a:ext uri="{FF2B5EF4-FFF2-40B4-BE49-F238E27FC236}">
                <a16:creationId xmlns:a16="http://schemas.microsoft.com/office/drawing/2014/main" id="{EB4F1465-C01D-2CF4-E3F9-9725089805F1}"/>
              </a:ext>
            </a:extLst>
          </p:cNvPr>
          <p:cNvSpPr txBox="1">
            <a:spLocks/>
          </p:cNvSpPr>
          <p:nvPr/>
        </p:nvSpPr>
        <p:spPr>
          <a:xfrm>
            <a:off x="3926298" y="4772300"/>
            <a:ext cx="4827178" cy="98647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kern="100" dirty="0" err="1">
                <a:latin typeface="Arial" panose="020B0604020202020204" pitchFamily="34" charset="0"/>
                <a:ea typeface="Aptos" panose="020B0004020202020204" pitchFamily="34" charset="0"/>
                <a:cs typeface="Times New Roman" panose="02020603050405020304" pitchFamily="18" charset="0"/>
              </a:rPr>
              <a:t>Radius</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kern="100" dirty="0" err="1">
                <a:latin typeface="Arial" panose="020B0604020202020204" pitchFamily="34" charset="0"/>
                <a:ea typeface="Aptos" panose="020B0004020202020204" pitchFamily="34" charset="0"/>
                <a:cs typeface="Times New Roman" panose="02020603050405020304" pitchFamily="18" charset="0"/>
              </a:rPr>
              <a:t>of</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kern="100" dirty="0" err="1">
                <a:latin typeface="Arial" panose="020B0604020202020204" pitchFamily="34" charset="0"/>
                <a:ea typeface="Aptos" panose="020B0004020202020204" pitchFamily="34" charset="0"/>
                <a:cs typeface="Times New Roman" panose="02020603050405020304" pitchFamily="18" charset="0"/>
              </a:rPr>
              <a:t>Nucleus</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dirty="0">
                <a:latin typeface="Arial" panose="020B0604020202020204" pitchFamily="34" charset="0"/>
                <a:ea typeface="Aptos" panose="020B0004020202020204" pitchFamily="34" charset="0"/>
              </a:rPr>
              <a:t>5.373 +- 0.01 </a:t>
            </a:r>
          </a:p>
          <a:p>
            <a:r>
              <a:rPr lang="en-US" sz="2000" kern="100" dirty="0">
                <a:latin typeface="Aptos" panose="020B0004020202020204" pitchFamily="34" charset="0"/>
                <a:ea typeface="Aptos" panose="020B0004020202020204" pitchFamily="34" charset="0"/>
                <a:cs typeface="Times New Roman" panose="02020603050405020304" pitchFamily="18" charset="0"/>
              </a:rPr>
              <a:t>Skin thickness: 0.523</a:t>
            </a:r>
          </a:p>
          <a:p>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8" name="Content Placeholder 5">
            <a:extLst>
              <a:ext uri="{FF2B5EF4-FFF2-40B4-BE49-F238E27FC236}">
                <a16:creationId xmlns:a16="http://schemas.microsoft.com/office/drawing/2014/main" id="{7FE6A838-81CC-07FD-9AA7-EDC84D731A45}"/>
              </a:ext>
            </a:extLst>
          </p:cNvPr>
          <p:cNvSpPr txBox="1">
            <a:spLocks/>
          </p:cNvSpPr>
          <p:nvPr/>
        </p:nvSpPr>
        <p:spPr>
          <a:xfrm>
            <a:off x="3859623" y="2659905"/>
            <a:ext cx="4756241" cy="98647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kern="100" dirty="0" err="1">
                <a:latin typeface="Arial" panose="020B0604020202020204" pitchFamily="34" charset="0"/>
                <a:ea typeface="Aptos" panose="020B0004020202020204" pitchFamily="34" charset="0"/>
                <a:cs typeface="Times New Roman" panose="02020603050405020304" pitchFamily="18" charset="0"/>
              </a:rPr>
              <a:t>Radius</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kern="100" dirty="0" err="1">
                <a:latin typeface="Arial" panose="020B0604020202020204" pitchFamily="34" charset="0"/>
                <a:ea typeface="Aptos" panose="020B0004020202020204" pitchFamily="34" charset="0"/>
                <a:cs typeface="Times New Roman" panose="02020603050405020304" pitchFamily="18" charset="0"/>
              </a:rPr>
              <a:t>of</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kern="100" dirty="0" err="1">
                <a:latin typeface="Arial" panose="020B0604020202020204" pitchFamily="34" charset="0"/>
                <a:ea typeface="Aptos" panose="020B0004020202020204" pitchFamily="34" charset="0"/>
                <a:cs typeface="Times New Roman" panose="02020603050405020304" pitchFamily="18" charset="0"/>
              </a:rPr>
              <a:t>Nucleus</a:t>
            </a:r>
            <a:r>
              <a:rPr lang="es-MX" sz="1800" kern="100" dirty="0">
                <a:latin typeface="Arial" panose="020B0604020202020204" pitchFamily="34" charset="0"/>
                <a:ea typeface="Aptos" panose="020B0004020202020204" pitchFamily="34" charset="0"/>
                <a:cs typeface="Times New Roman" panose="02020603050405020304" pitchFamily="18" charset="0"/>
              </a:rPr>
              <a:t>:  </a:t>
            </a:r>
            <a:r>
              <a:rPr lang="es-MX" sz="1800" dirty="0">
                <a:latin typeface="Arial" panose="020B0604020202020204" pitchFamily="34" charset="0"/>
                <a:ea typeface="Aptos" panose="020B0004020202020204" pitchFamily="34" charset="0"/>
              </a:rPr>
              <a:t>4.763 +- 0.01</a:t>
            </a:r>
          </a:p>
          <a:p>
            <a:r>
              <a:rPr lang="en-US" sz="2000" dirty="0"/>
              <a:t>Skin thickness: 0.523</a:t>
            </a:r>
          </a:p>
          <a:p>
            <a:endParaRPr lang="en-US" sz="20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D79CB6A-209B-4E79-7489-873EF9C451A4}"/>
                  </a:ext>
                </a:extLst>
              </p:cNvPr>
              <p:cNvSpPr txBox="1"/>
              <p:nvPr/>
            </p:nvSpPr>
            <p:spPr>
              <a:xfrm>
                <a:off x="7931580" y="3807582"/>
                <a:ext cx="410289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i="1" dirty="0">
                              <a:latin typeface="Cambria Math" panose="02040503050406030204" pitchFamily="18" charset="0"/>
                              <a:ea typeface="Cambria Math" panose="02040503050406030204" pitchFamily="18" charset="0"/>
                            </a:rPr>
                            <m:t>𝝈</m:t>
                          </m:r>
                        </m:e>
                        <m:sub>
                          <m:r>
                            <a:rPr lang="es-MX" sz="3200" b="1" i="1" dirty="0" smtClean="0">
                              <a:latin typeface="Cambria Math" panose="02040503050406030204" pitchFamily="18" charset="0"/>
                              <a:ea typeface="Cambria Math" panose="02040503050406030204" pitchFamily="18" charset="0"/>
                            </a:rPr>
                            <m:t>𝒊𝒏𝒆𝒍</m:t>
                          </m:r>
                        </m:sub>
                      </m:sSub>
                      <m:r>
                        <a:rPr lang="en-US" sz="3200" b="0" i="0" dirty="0" smtClean="0">
                          <a:latin typeface="Cambria Math" panose="02040503050406030204" pitchFamily="18" charset="0"/>
                          <a:ea typeface="Cambria Math" panose="02040503050406030204" pitchFamily="18" charset="0"/>
                        </a:rPr>
                        <m:t>=26.94035</m:t>
                      </m:r>
                    </m:oMath>
                  </m:oMathPara>
                </a14:m>
                <a:endParaRPr lang="en-US" dirty="0"/>
              </a:p>
            </p:txBody>
          </p:sp>
        </mc:Choice>
        <mc:Fallback xmlns="">
          <p:sp>
            <p:nvSpPr>
              <p:cNvPr id="15" name="TextBox 14">
                <a:extLst>
                  <a:ext uri="{FF2B5EF4-FFF2-40B4-BE49-F238E27FC236}">
                    <a16:creationId xmlns:a16="http://schemas.microsoft.com/office/drawing/2014/main" id="{0D79CB6A-209B-4E79-7489-873EF9C451A4}"/>
                  </a:ext>
                </a:extLst>
              </p:cNvPr>
              <p:cNvSpPr txBox="1">
                <a:spLocks noRot="1" noChangeAspect="1" noMove="1" noResize="1" noEditPoints="1" noAdjustHandles="1" noChangeArrowheads="1" noChangeShapeType="1" noTextEdit="1"/>
              </p:cNvSpPr>
              <p:nvPr/>
            </p:nvSpPr>
            <p:spPr>
              <a:xfrm>
                <a:off x="7931580" y="3807582"/>
                <a:ext cx="4102893" cy="584775"/>
              </a:xfrm>
              <a:prstGeom prst="rect">
                <a:avLst/>
              </a:prstGeom>
              <a:blipFill>
                <a:blip r:embed="rId2"/>
                <a:stretch>
                  <a:fillRect/>
                </a:stretch>
              </a:blipFill>
            </p:spPr>
            <p:txBody>
              <a:bodyPr/>
              <a:lstStyle/>
              <a:p>
                <a:r>
                  <a:rPr lang="en-US">
                    <a:noFill/>
                  </a:rPr>
                  <a:t> </a:t>
                </a:r>
              </a:p>
            </p:txBody>
          </p:sp>
        </mc:Fallback>
      </mc:AlternateContent>
      <p:sp>
        <p:nvSpPr>
          <p:cNvPr id="16" name="Text Placeholder 3">
            <a:extLst>
              <a:ext uri="{FF2B5EF4-FFF2-40B4-BE49-F238E27FC236}">
                <a16:creationId xmlns:a16="http://schemas.microsoft.com/office/drawing/2014/main" id="{AA3C637A-AB6B-B5A3-2D1A-1C06605CC712}"/>
              </a:ext>
            </a:extLst>
          </p:cNvPr>
          <p:cNvSpPr txBox="1">
            <a:spLocks/>
          </p:cNvSpPr>
          <p:nvPr/>
        </p:nvSpPr>
        <p:spPr>
          <a:xfrm>
            <a:off x="8612183" y="3191939"/>
            <a:ext cx="2813844" cy="54699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s-MX" sz="2400" dirty="0" err="1"/>
              <a:t>Inelastic</a:t>
            </a:r>
            <a:r>
              <a:rPr lang="es-MX" sz="2400" dirty="0"/>
              <a:t> Cross </a:t>
            </a:r>
            <a:r>
              <a:rPr lang="es-MX" sz="2400" dirty="0" err="1"/>
              <a:t>Section</a:t>
            </a:r>
            <a:r>
              <a:rPr lang="es-MX" sz="2400" dirty="0"/>
              <a:t>	</a:t>
            </a:r>
            <a:r>
              <a:rPr lang="es-MX" sz="1800" dirty="0"/>
              <a:t>[3]</a:t>
            </a:r>
            <a:endParaRPr lang="en-US" dirty="0"/>
          </a:p>
        </p:txBody>
      </p:sp>
    </p:spTree>
    <p:extLst>
      <p:ext uri="{BB962C8B-B14F-4D97-AF65-F5344CB8AC3E}">
        <p14:creationId xmlns:p14="http://schemas.microsoft.com/office/powerpoint/2010/main" val="331219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840186" y="550881"/>
            <a:ext cx="10511627" cy="1012785"/>
          </a:xfrm>
        </p:spPr>
        <p:txBody>
          <a:bodyPr anchor="b">
            <a:normAutofit/>
          </a:bodyPr>
          <a:lstStyle/>
          <a:p>
            <a:r>
              <a:rPr lang="en-US" dirty="0" err="1"/>
              <a:t>MCGlauber</a:t>
            </a:r>
            <a:r>
              <a:rPr lang="en-US" dirty="0"/>
              <a:t> Procedure</a:t>
            </a:r>
          </a:p>
        </p:txBody>
      </p:sp>
      <p:pic>
        <p:nvPicPr>
          <p:cNvPr id="12" name="Picture 11" descr="A diagram of a software company&#10;&#10;Description automatically generated">
            <a:extLst>
              <a:ext uri="{FF2B5EF4-FFF2-40B4-BE49-F238E27FC236}">
                <a16:creationId xmlns:a16="http://schemas.microsoft.com/office/drawing/2014/main" id="{1601B8F0-5F92-B590-8864-F2A0E9472593}"/>
              </a:ext>
            </a:extLst>
          </p:cNvPr>
          <p:cNvPicPr>
            <a:picLocks noChangeAspect="1"/>
          </p:cNvPicPr>
          <p:nvPr/>
        </p:nvPicPr>
        <p:blipFill>
          <a:blip r:embed="rId3"/>
          <a:stretch>
            <a:fillRect/>
          </a:stretch>
        </p:blipFill>
        <p:spPr>
          <a:xfrm>
            <a:off x="1876425" y="2059995"/>
            <a:ext cx="8127338" cy="4185580"/>
          </a:xfrm>
          <a:prstGeom prst="rect">
            <a:avLst/>
          </a:prstGeom>
          <a:noFill/>
        </p:spPr>
      </p:pic>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28</a:t>
            </a:fld>
            <a:endParaRPr lang="en-US"/>
          </a:p>
        </p:txBody>
      </p:sp>
    </p:spTree>
    <p:extLst>
      <p:ext uri="{BB962C8B-B14F-4D97-AF65-F5344CB8AC3E}">
        <p14:creationId xmlns:p14="http://schemas.microsoft.com/office/powerpoint/2010/main" val="396999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94064" y="692752"/>
            <a:ext cx="3543299" cy="729516"/>
          </a:xfrm>
        </p:spPr>
        <p:txBody>
          <a:bodyPr/>
          <a:lstStyle/>
          <a:p>
            <a:r>
              <a:rPr lang="en-US" dirty="0" err="1"/>
              <a:t>GammaFit</a:t>
            </a:r>
            <a:endParaRPr lang="en-US" dirty="0"/>
          </a:p>
        </p:txBody>
      </p:sp>
      <p:sp>
        <p:nvSpPr>
          <p:cNvPr id="3" name="TextBox 7">
            <a:extLst>
              <a:ext uri="{FF2B5EF4-FFF2-40B4-BE49-F238E27FC236}">
                <a16:creationId xmlns:a16="http://schemas.microsoft.com/office/drawing/2014/main" id="{FB3E8F30-C695-3219-AEEC-2F40EEE9EBE9}"/>
              </a:ext>
            </a:extLst>
          </p:cNvPr>
          <p:cNvSpPr txBox="1"/>
          <p:nvPr/>
        </p:nvSpPr>
        <p:spPr>
          <a:xfrm>
            <a:off x="200024" y="2318552"/>
            <a:ext cx="8465993" cy="3046988"/>
          </a:xfrm>
          <a:prstGeom prst="rect">
            <a:avLst/>
          </a:prstGeom>
          <a:noFill/>
        </p:spPr>
        <p:txBody>
          <a:bodyPr wrap="square" rtlCol="0">
            <a:spAutoFit/>
          </a:bodyPr>
          <a:lstStyle/>
          <a:p>
            <a:r>
              <a:rPr lang="en-US" sz="2400" b="1" dirty="0"/>
              <a:t>the gamma fit method is used to extract centrality from a multiplicity input file, setting up the effective section of the collision in the macro, and by placing restrictions on their input parameters, these cuts will be closely guided from the cuts we presented earlier, from the multiplicity an adjustment is made and the impact parameter is extrapolated, after which the centrality with the impact parameter can be found</a:t>
            </a:r>
          </a:p>
        </p:txBody>
      </p:sp>
    </p:spTree>
    <p:extLst>
      <p:ext uri="{BB962C8B-B14F-4D97-AF65-F5344CB8AC3E}">
        <p14:creationId xmlns:p14="http://schemas.microsoft.com/office/powerpoint/2010/main" val="90199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50D1-2C3E-AB1D-7C3C-451F8E4B3E35}"/>
              </a:ext>
            </a:extLst>
          </p:cNvPr>
          <p:cNvSpPr>
            <a:spLocks noGrp="1"/>
          </p:cNvSpPr>
          <p:nvPr>
            <p:ph type="title"/>
          </p:nvPr>
        </p:nvSpPr>
        <p:spPr/>
        <p:txBody>
          <a:bodyPr/>
          <a:lstStyle/>
          <a:p>
            <a:r>
              <a:rPr lang="en-US" dirty="0"/>
              <a:t>Difference z-Vertex vs </a:t>
            </a:r>
            <a:r>
              <a:rPr lang="en-US" dirty="0" err="1"/>
              <a:t>NTracks</a:t>
            </a:r>
            <a:endParaRPr lang="en-US" dirty="0"/>
          </a:p>
        </p:txBody>
      </p:sp>
      <p:sp>
        <p:nvSpPr>
          <p:cNvPr id="3" name="Slide Number Placeholder 2">
            <a:extLst>
              <a:ext uri="{FF2B5EF4-FFF2-40B4-BE49-F238E27FC236}">
                <a16:creationId xmlns:a16="http://schemas.microsoft.com/office/drawing/2014/main" id="{1B84FEF5-2619-DB63-3560-2DD95919F712}"/>
              </a:ext>
            </a:extLst>
          </p:cNvPr>
          <p:cNvSpPr>
            <a:spLocks noGrp="1"/>
          </p:cNvSpPr>
          <p:nvPr>
            <p:ph type="sldNum" sz="quarter" idx="10"/>
          </p:nvPr>
        </p:nvSpPr>
        <p:spPr/>
        <p:txBody>
          <a:bodyPr/>
          <a:lstStyle/>
          <a:p>
            <a:fld id="{48F63A3B-78C7-47BE-AE5E-E10140E04643}" type="slidenum">
              <a:rPr lang="en-US" smtClean="0"/>
              <a:pPr/>
              <a:t>3</a:t>
            </a:fld>
            <a:endParaRPr lang="en-US" dirty="0"/>
          </a:p>
        </p:txBody>
      </p:sp>
      <p:pic>
        <p:nvPicPr>
          <p:cNvPr id="7" name="Content Placeholder 6">
            <a:extLst>
              <a:ext uri="{FF2B5EF4-FFF2-40B4-BE49-F238E27FC236}">
                <a16:creationId xmlns:a16="http://schemas.microsoft.com/office/drawing/2014/main" id="{1EC0F944-C333-3516-2A1E-B946131BD6AF}"/>
              </a:ext>
            </a:extLst>
          </p:cNvPr>
          <p:cNvPicPr>
            <a:picLocks noGrp="1" noChangeAspect="1"/>
          </p:cNvPicPr>
          <p:nvPr>
            <p:ph sz="half" idx="2"/>
          </p:nvPr>
        </p:nvPicPr>
        <p:blipFill>
          <a:blip r:embed="rId2"/>
          <a:stretch>
            <a:fillRect/>
          </a:stretch>
        </p:blipFill>
        <p:spPr>
          <a:xfrm>
            <a:off x="914399" y="2232617"/>
            <a:ext cx="7439025" cy="4375154"/>
          </a:xfrm>
        </p:spPr>
      </p:pic>
      <p:sp>
        <p:nvSpPr>
          <p:cNvPr id="8" name="TextBox 7">
            <a:extLst>
              <a:ext uri="{FF2B5EF4-FFF2-40B4-BE49-F238E27FC236}">
                <a16:creationId xmlns:a16="http://schemas.microsoft.com/office/drawing/2014/main" id="{D1B771DD-074B-6739-53AD-1EF312C7107F}"/>
              </a:ext>
            </a:extLst>
          </p:cNvPr>
          <p:cNvSpPr txBox="1"/>
          <p:nvPr/>
        </p:nvSpPr>
        <p:spPr>
          <a:xfrm>
            <a:off x="9039225" y="3635364"/>
            <a:ext cx="2686050" cy="1569660"/>
          </a:xfrm>
          <a:prstGeom prst="rect">
            <a:avLst/>
          </a:prstGeom>
          <a:noFill/>
        </p:spPr>
        <p:txBody>
          <a:bodyPr wrap="square" rtlCol="0">
            <a:spAutoFit/>
          </a:bodyPr>
          <a:lstStyle/>
          <a:p>
            <a:r>
              <a:rPr lang="en-US" sz="2400" dirty="0"/>
              <a:t>From here we made a cut on Number of </a:t>
            </a:r>
          </a:p>
          <a:p>
            <a:r>
              <a:rPr lang="en-US" sz="2400" dirty="0"/>
              <a:t>  </a:t>
            </a:r>
            <a:r>
              <a:rPr lang="en-US" sz="2400" dirty="0" err="1"/>
              <a:t>Reco</a:t>
            </a:r>
            <a:r>
              <a:rPr lang="en-US" sz="2400" dirty="0"/>
              <a:t> Tracks &gt; 3</a:t>
            </a:r>
          </a:p>
        </p:txBody>
      </p:sp>
    </p:spTree>
    <p:extLst>
      <p:ext uri="{BB962C8B-B14F-4D97-AF65-F5344CB8AC3E}">
        <p14:creationId xmlns:p14="http://schemas.microsoft.com/office/powerpoint/2010/main" val="44083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a:xfrm>
            <a:off x="3107274" y="350693"/>
            <a:ext cx="7965461" cy="994164"/>
          </a:xfrm>
        </p:spPr>
        <p:txBody>
          <a:bodyPr/>
          <a:lstStyle/>
          <a:p>
            <a:r>
              <a:rPr lang="en-US" dirty="0"/>
              <a:t>Multiplicity</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30</a:t>
            </a:fld>
            <a:endParaRPr lang="en-US" dirty="0"/>
          </a:p>
        </p:txBody>
      </p:sp>
      <p:sp>
        <p:nvSpPr>
          <p:cNvPr id="8" name="TextBox 7">
            <a:extLst>
              <a:ext uri="{FF2B5EF4-FFF2-40B4-BE49-F238E27FC236}">
                <a16:creationId xmlns:a16="http://schemas.microsoft.com/office/drawing/2014/main" id="{86405A52-F6AA-188D-13BA-F866C761A328}"/>
              </a:ext>
            </a:extLst>
          </p:cNvPr>
          <p:cNvSpPr txBox="1"/>
          <p:nvPr/>
        </p:nvSpPr>
        <p:spPr>
          <a:xfrm>
            <a:off x="200025" y="1996434"/>
            <a:ext cx="2345748" cy="3785652"/>
          </a:xfrm>
          <a:prstGeom prst="rect">
            <a:avLst/>
          </a:prstGeom>
          <a:noFill/>
        </p:spPr>
        <p:txBody>
          <a:bodyPr wrap="square" rtlCol="0">
            <a:spAutoFit/>
          </a:bodyPr>
          <a:lstStyle/>
          <a:p>
            <a:r>
              <a:rPr lang="en-US" sz="2400" b="1" dirty="0"/>
              <a:t>Using the macro "</a:t>
            </a:r>
            <a:r>
              <a:rPr lang="en-US" sz="2400" b="1" dirty="0" err="1"/>
              <a:t>MpdDstReader</a:t>
            </a:r>
            <a:r>
              <a:rPr lang="en-US" sz="2400" b="1" dirty="0"/>
              <a:t>. C " we analyzed the data of req25 for multiplicity using the </a:t>
            </a:r>
            <a:r>
              <a:rPr lang="en-US" sz="2400" b="1" dirty="0" err="1"/>
              <a:t>GammaFit</a:t>
            </a:r>
            <a:r>
              <a:rPr lang="en-US" sz="2400" b="1" dirty="0"/>
              <a:t> method</a:t>
            </a:r>
          </a:p>
        </p:txBody>
      </p:sp>
      <p:pic>
        <p:nvPicPr>
          <p:cNvPr id="9" name="Marcador de contenido 8" descr="Gráfico&#10;&#10;Descripción generada automáticamente">
            <a:extLst>
              <a:ext uri="{FF2B5EF4-FFF2-40B4-BE49-F238E27FC236}">
                <a16:creationId xmlns:a16="http://schemas.microsoft.com/office/drawing/2014/main" id="{3078447F-43B8-2E70-03E9-0D9B472D6AB1}"/>
              </a:ext>
            </a:extLst>
          </p:cNvPr>
          <p:cNvPicPr>
            <a:picLocks noGrp="1" noChangeAspect="1"/>
          </p:cNvPicPr>
          <p:nvPr>
            <p:ph sz="half" idx="2"/>
          </p:nvPr>
        </p:nvPicPr>
        <p:blipFill>
          <a:blip r:embed="rId2"/>
          <a:stretch>
            <a:fillRect/>
          </a:stretch>
        </p:blipFill>
        <p:spPr>
          <a:xfrm>
            <a:off x="2639868" y="2303292"/>
            <a:ext cx="9496184" cy="3848126"/>
          </a:xfrm>
        </p:spPr>
      </p:pic>
    </p:spTree>
    <p:extLst>
      <p:ext uri="{BB962C8B-B14F-4D97-AF65-F5344CB8AC3E}">
        <p14:creationId xmlns:p14="http://schemas.microsoft.com/office/powerpoint/2010/main" val="168983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p:txBody>
          <a:bodyPr/>
          <a:lstStyle/>
          <a:p>
            <a:r>
              <a:rPr lang="en-US" dirty="0"/>
              <a:t>Multiplicity fit</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31</a:t>
            </a:fld>
            <a:endParaRPr lang="en-US" dirty="0"/>
          </a:p>
        </p:txBody>
      </p:sp>
      <p:sp>
        <p:nvSpPr>
          <p:cNvPr id="8" name="TextBox 7">
            <a:extLst>
              <a:ext uri="{FF2B5EF4-FFF2-40B4-BE49-F238E27FC236}">
                <a16:creationId xmlns:a16="http://schemas.microsoft.com/office/drawing/2014/main" id="{86405A52-F6AA-188D-13BA-F866C761A328}"/>
              </a:ext>
            </a:extLst>
          </p:cNvPr>
          <p:cNvSpPr txBox="1"/>
          <p:nvPr/>
        </p:nvSpPr>
        <p:spPr>
          <a:xfrm>
            <a:off x="152761" y="1323425"/>
            <a:ext cx="2320275" cy="3046988"/>
          </a:xfrm>
          <a:prstGeom prst="rect">
            <a:avLst/>
          </a:prstGeom>
          <a:noFill/>
        </p:spPr>
        <p:txBody>
          <a:bodyPr wrap="square" rtlCol="0">
            <a:spAutoFit/>
          </a:bodyPr>
          <a:lstStyle/>
          <a:p>
            <a:r>
              <a:rPr lang="en-US" sz="2400" b="1" dirty="0"/>
              <a:t>From the input that is the multiplicity of data the req25 makes a fit and you can compare how good it was </a:t>
            </a:r>
          </a:p>
        </p:txBody>
      </p:sp>
      <p:pic>
        <p:nvPicPr>
          <p:cNvPr id="6" name="Marcador de contenido 5" descr="Interfaz de usuario gráfica, Aplicación&#10;&#10;Descripción generada automáticamente">
            <a:extLst>
              <a:ext uri="{FF2B5EF4-FFF2-40B4-BE49-F238E27FC236}">
                <a16:creationId xmlns:a16="http://schemas.microsoft.com/office/drawing/2014/main" id="{BBA5D61A-BE63-42B2-95BA-EBCA42A75F5D}"/>
              </a:ext>
            </a:extLst>
          </p:cNvPr>
          <p:cNvPicPr>
            <a:picLocks noGrp="1" noChangeAspect="1"/>
          </p:cNvPicPr>
          <p:nvPr>
            <p:ph sz="half" idx="2"/>
          </p:nvPr>
        </p:nvPicPr>
        <p:blipFill rotWithShape="1">
          <a:blip r:embed="rId2"/>
          <a:srcRect l="18832" t="24756" b="19090"/>
          <a:stretch/>
        </p:blipFill>
        <p:spPr>
          <a:xfrm>
            <a:off x="2677060" y="2527063"/>
            <a:ext cx="9362179" cy="3686701"/>
          </a:xfrm>
        </p:spPr>
      </p:pic>
    </p:spTree>
    <p:extLst>
      <p:ext uri="{BB962C8B-B14F-4D97-AF65-F5344CB8AC3E}">
        <p14:creationId xmlns:p14="http://schemas.microsoft.com/office/powerpoint/2010/main" val="167313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a:xfrm>
            <a:off x="2670856" y="-246945"/>
            <a:ext cx="7965461" cy="994164"/>
          </a:xfrm>
        </p:spPr>
        <p:txBody>
          <a:bodyPr/>
          <a:lstStyle/>
          <a:p>
            <a:r>
              <a:rPr lang="en-US" dirty="0"/>
              <a:t>IMPACT Parameter</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32</a:t>
            </a:fld>
            <a:endParaRPr lang="en-US" dirty="0"/>
          </a:p>
        </p:txBody>
      </p:sp>
      <p:pic>
        <p:nvPicPr>
          <p:cNvPr id="12" name="Imagen 11" descr="Gráfico&#10;&#10;Descripción generada automáticamente">
            <a:extLst>
              <a:ext uri="{FF2B5EF4-FFF2-40B4-BE49-F238E27FC236}">
                <a16:creationId xmlns:a16="http://schemas.microsoft.com/office/drawing/2014/main" id="{BFB4AC48-1389-3449-16C7-1E2C0E2218AA}"/>
              </a:ext>
            </a:extLst>
          </p:cNvPr>
          <p:cNvPicPr>
            <a:picLocks noChangeAspect="1"/>
          </p:cNvPicPr>
          <p:nvPr/>
        </p:nvPicPr>
        <p:blipFill rotWithShape="1">
          <a:blip r:embed="rId2"/>
          <a:srcRect l="5624" t="7868" r="9016" b="5059"/>
          <a:stretch/>
        </p:blipFill>
        <p:spPr>
          <a:xfrm>
            <a:off x="2919846" y="2280562"/>
            <a:ext cx="9041815" cy="3737548"/>
          </a:xfrm>
          <a:prstGeom prst="rect">
            <a:avLst/>
          </a:prstGeom>
        </p:spPr>
      </p:pic>
      <p:sp>
        <p:nvSpPr>
          <p:cNvPr id="15" name="TextBox 7">
            <a:extLst>
              <a:ext uri="{FF2B5EF4-FFF2-40B4-BE49-F238E27FC236}">
                <a16:creationId xmlns:a16="http://schemas.microsoft.com/office/drawing/2014/main" id="{3C3372BF-90F6-8666-ADBB-E35F14B958B1}"/>
              </a:ext>
            </a:extLst>
          </p:cNvPr>
          <p:cNvSpPr txBox="1"/>
          <p:nvPr/>
        </p:nvSpPr>
        <p:spPr>
          <a:xfrm>
            <a:off x="200025" y="2581185"/>
            <a:ext cx="2181225" cy="1200329"/>
          </a:xfrm>
          <a:prstGeom prst="rect">
            <a:avLst/>
          </a:prstGeom>
          <a:noFill/>
        </p:spPr>
        <p:txBody>
          <a:bodyPr wrap="square" rtlCol="0">
            <a:spAutoFit/>
          </a:bodyPr>
          <a:lstStyle/>
          <a:p>
            <a:r>
              <a:rPr lang="en-US" sz="2400" b="1" dirty="0"/>
              <a:t>The impact parameter is extracted </a:t>
            </a:r>
          </a:p>
        </p:txBody>
      </p:sp>
    </p:spTree>
    <p:extLst>
      <p:ext uri="{BB962C8B-B14F-4D97-AF65-F5344CB8AC3E}">
        <p14:creationId xmlns:p14="http://schemas.microsoft.com/office/powerpoint/2010/main" val="116193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a:xfrm>
            <a:off x="2815935" y="393927"/>
            <a:ext cx="7965461" cy="994164"/>
          </a:xfrm>
        </p:spPr>
        <p:txBody>
          <a:bodyPr/>
          <a:lstStyle/>
          <a:p>
            <a:r>
              <a:rPr lang="en-US" dirty="0"/>
              <a:t>IMPACT PARAMETER IN  FUNCION THE CENTRALITY</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33</a:t>
            </a:fld>
            <a:endParaRPr lang="en-US" dirty="0"/>
          </a:p>
        </p:txBody>
      </p:sp>
      <p:pic>
        <p:nvPicPr>
          <p:cNvPr id="6" name="Marcador de contenido 5" descr="Gráfico, Gráfico de líneas&#10;&#10;Descripción generada automáticamente">
            <a:extLst>
              <a:ext uri="{FF2B5EF4-FFF2-40B4-BE49-F238E27FC236}">
                <a16:creationId xmlns:a16="http://schemas.microsoft.com/office/drawing/2014/main" id="{D318CD9F-50DA-3171-EDF4-390774D49DBA}"/>
              </a:ext>
            </a:extLst>
          </p:cNvPr>
          <p:cNvPicPr>
            <a:picLocks noGrp="1" noChangeAspect="1"/>
          </p:cNvPicPr>
          <p:nvPr>
            <p:ph sz="half" idx="2"/>
          </p:nvPr>
        </p:nvPicPr>
        <p:blipFill rotWithShape="1">
          <a:blip r:embed="rId2"/>
          <a:srcRect l="5010" r="9013"/>
          <a:stretch/>
        </p:blipFill>
        <p:spPr>
          <a:xfrm>
            <a:off x="2826326" y="2040330"/>
            <a:ext cx="9009035" cy="4246170"/>
          </a:xfrm>
        </p:spPr>
      </p:pic>
      <p:sp>
        <p:nvSpPr>
          <p:cNvPr id="3" name="TextBox 7">
            <a:extLst>
              <a:ext uri="{FF2B5EF4-FFF2-40B4-BE49-F238E27FC236}">
                <a16:creationId xmlns:a16="http://schemas.microsoft.com/office/drawing/2014/main" id="{1A7DE606-F9E2-3ACF-A770-717DD60D9037}"/>
              </a:ext>
            </a:extLst>
          </p:cNvPr>
          <p:cNvSpPr txBox="1"/>
          <p:nvPr/>
        </p:nvSpPr>
        <p:spPr>
          <a:xfrm>
            <a:off x="200025" y="2581185"/>
            <a:ext cx="2181225" cy="1938992"/>
          </a:xfrm>
          <a:prstGeom prst="rect">
            <a:avLst/>
          </a:prstGeom>
          <a:noFill/>
        </p:spPr>
        <p:txBody>
          <a:bodyPr wrap="square" rtlCol="0">
            <a:spAutoFit/>
          </a:bodyPr>
          <a:lstStyle/>
          <a:p>
            <a:r>
              <a:rPr lang="en-US" sz="2400" b="1" dirty="0"/>
              <a:t>The impact parameter is extracted as centrality function</a:t>
            </a:r>
          </a:p>
        </p:txBody>
      </p:sp>
    </p:spTree>
    <p:extLst>
      <p:ext uri="{BB962C8B-B14F-4D97-AF65-F5344CB8AC3E}">
        <p14:creationId xmlns:p14="http://schemas.microsoft.com/office/powerpoint/2010/main" val="3501021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73B2-3A3C-DC5B-1930-408D1D61D109}"/>
              </a:ext>
            </a:extLst>
          </p:cNvPr>
          <p:cNvSpPr>
            <a:spLocks noGrp="1"/>
          </p:cNvSpPr>
          <p:nvPr>
            <p:ph type="title"/>
          </p:nvPr>
        </p:nvSpPr>
        <p:spPr>
          <a:xfrm>
            <a:off x="2660465" y="-71438"/>
            <a:ext cx="7965461" cy="994164"/>
          </a:xfrm>
        </p:spPr>
        <p:txBody>
          <a:bodyPr/>
          <a:lstStyle/>
          <a:p>
            <a:r>
              <a:rPr lang="en-US" dirty="0"/>
              <a:t>B comparation</a:t>
            </a:r>
          </a:p>
        </p:txBody>
      </p:sp>
      <p:sp>
        <p:nvSpPr>
          <p:cNvPr id="4" name="Slide Number Placeholder 3">
            <a:extLst>
              <a:ext uri="{FF2B5EF4-FFF2-40B4-BE49-F238E27FC236}">
                <a16:creationId xmlns:a16="http://schemas.microsoft.com/office/drawing/2014/main" id="{5AD0BAEB-E73A-41B0-C3B0-32B3D7DAB8F6}"/>
              </a:ext>
            </a:extLst>
          </p:cNvPr>
          <p:cNvSpPr>
            <a:spLocks noGrp="1"/>
          </p:cNvSpPr>
          <p:nvPr>
            <p:ph type="sldNum" sz="quarter" idx="10"/>
          </p:nvPr>
        </p:nvSpPr>
        <p:spPr/>
        <p:txBody>
          <a:bodyPr/>
          <a:lstStyle/>
          <a:p>
            <a:fld id="{48F63A3B-78C7-47BE-AE5E-E10140E04643}" type="slidenum">
              <a:rPr lang="en-US" smtClean="0"/>
              <a:pPr/>
              <a:t>34</a:t>
            </a:fld>
            <a:endParaRPr lang="en-US" dirty="0"/>
          </a:p>
        </p:txBody>
      </p:sp>
      <p:sp>
        <p:nvSpPr>
          <p:cNvPr id="8" name="TextBox 7">
            <a:extLst>
              <a:ext uri="{FF2B5EF4-FFF2-40B4-BE49-F238E27FC236}">
                <a16:creationId xmlns:a16="http://schemas.microsoft.com/office/drawing/2014/main" id="{86405A52-F6AA-188D-13BA-F866C761A328}"/>
              </a:ext>
            </a:extLst>
          </p:cNvPr>
          <p:cNvSpPr txBox="1"/>
          <p:nvPr/>
        </p:nvSpPr>
        <p:spPr>
          <a:xfrm>
            <a:off x="0" y="2581185"/>
            <a:ext cx="2460440" cy="1569660"/>
          </a:xfrm>
          <a:prstGeom prst="rect">
            <a:avLst/>
          </a:prstGeom>
          <a:noFill/>
        </p:spPr>
        <p:txBody>
          <a:bodyPr wrap="square" rtlCol="0">
            <a:spAutoFit/>
          </a:bodyPr>
          <a:lstStyle/>
          <a:p>
            <a:r>
              <a:rPr lang="en-US" sz="3200" b="1" dirty="0"/>
              <a:t>The results of the study are</a:t>
            </a:r>
          </a:p>
        </p:txBody>
      </p:sp>
      <p:pic>
        <p:nvPicPr>
          <p:cNvPr id="11" name="Imagen 10" descr="Interfaz de usuario gráfica, Gráfico, Gráfico de dispersión&#10;&#10;Descripción generada automáticamente">
            <a:extLst>
              <a:ext uri="{FF2B5EF4-FFF2-40B4-BE49-F238E27FC236}">
                <a16:creationId xmlns:a16="http://schemas.microsoft.com/office/drawing/2014/main" id="{9CA43E73-7413-8D4F-D56C-889757B1760E}"/>
              </a:ext>
            </a:extLst>
          </p:cNvPr>
          <p:cNvPicPr>
            <a:picLocks noChangeAspect="1"/>
          </p:cNvPicPr>
          <p:nvPr/>
        </p:nvPicPr>
        <p:blipFill rotWithShape="1">
          <a:blip r:embed="rId2"/>
          <a:srcRect l="18893" t="26799" r="45209" b="20936"/>
          <a:stretch/>
        </p:blipFill>
        <p:spPr>
          <a:xfrm>
            <a:off x="3847767" y="1348408"/>
            <a:ext cx="6510670" cy="5395292"/>
          </a:xfrm>
          <a:prstGeom prst="rect">
            <a:avLst/>
          </a:prstGeom>
        </p:spPr>
      </p:pic>
    </p:spTree>
    <p:extLst>
      <p:ext uri="{BB962C8B-B14F-4D97-AF65-F5344CB8AC3E}">
        <p14:creationId xmlns:p14="http://schemas.microsoft.com/office/powerpoint/2010/main" val="173809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err="1"/>
              <a:t>REferences</a:t>
            </a:r>
            <a:endParaRPr lang="en-US" dirty="0"/>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10003261" cy="3961593"/>
          </a:xfrm>
        </p:spPr>
        <p:txBody>
          <a:bodyPr>
            <a:normAutofit/>
          </a:bodyPr>
          <a:lstStyle/>
          <a:p>
            <a:r>
              <a:rPr lang="en-US" sz="2000" b="1" dirty="0"/>
              <a:t>[1] Xenon: </a:t>
            </a:r>
            <a:r>
              <a:rPr lang="en-US" dirty="0"/>
              <a:t>https://materials.springer.com/googlecdn/assets/sm_lbs/885/sm_lbs_978-3-540-45555-4_56/sm_lbs_978-3-540-45555-4_56.pdf?trackRequired=true&amp;originUrl=/lb/docs/sm_lbs_978-3-540-45555-4_56&amp;componentId=Download%20Chapter</a:t>
            </a:r>
          </a:p>
          <a:p>
            <a:endParaRPr lang="en-US" dirty="0"/>
          </a:p>
          <a:p>
            <a:r>
              <a:rPr lang="en-US" sz="2000" b="1" dirty="0"/>
              <a:t>[2] Wolfram: </a:t>
            </a:r>
            <a:r>
              <a:rPr lang="en-US" dirty="0"/>
              <a:t>https://materials.springer.com/googlecdn/assets/sm_lbs/947/sm_lbs_978-3-540-45555-4_76/sm_lbs_978-3-540-45555-4_76.pdf?trackRequired=true&amp;originUrl=/lb/docs/sm_lbs_978-3-540-45555-4_76&amp;componentId=Download%20Chapter</a:t>
            </a:r>
          </a:p>
          <a:p>
            <a:endParaRPr lang="en-US" dirty="0"/>
          </a:p>
          <a:p>
            <a:r>
              <a:rPr lang="en-US" sz="2000" b="1" dirty="0"/>
              <a:t>[3] Cross section info: </a:t>
            </a:r>
            <a:r>
              <a:rPr lang="en-US" dirty="0"/>
              <a:t>O. Buss, T. </a:t>
            </a:r>
            <a:r>
              <a:rPr lang="en-US" dirty="0" err="1"/>
              <a:t>Gaitanos</a:t>
            </a:r>
            <a:r>
              <a:rPr lang="en-US" dirty="0"/>
              <a:t>, K. </a:t>
            </a:r>
            <a:r>
              <a:rPr lang="en-US" dirty="0" err="1"/>
              <a:t>Gallmeister</a:t>
            </a:r>
            <a:r>
              <a:rPr lang="en-US" dirty="0"/>
              <a:t>, H. van </a:t>
            </a:r>
            <a:r>
              <a:rPr lang="en-US" dirty="0" err="1"/>
              <a:t>Hees</a:t>
            </a:r>
            <a:r>
              <a:rPr lang="en-US" dirty="0"/>
              <a:t>, M. </a:t>
            </a:r>
            <a:r>
              <a:rPr lang="en-US" dirty="0" err="1"/>
              <a:t>Kaskulov</a:t>
            </a:r>
            <a:r>
              <a:rPr lang="en-US" dirty="0"/>
              <a:t>, O. </a:t>
            </a:r>
            <a:r>
              <a:rPr lang="en-US" dirty="0" err="1"/>
              <a:t>Lalakulich</a:t>
            </a:r>
            <a:r>
              <a:rPr lang="en-US" dirty="0"/>
              <a:t>, A. B. Larionov, T. Leitner, J. Weil, and U. Mosel, Phys. Rept. 512, 1 (2012),arXiv:1106.1344 [hep-</a:t>
            </a:r>
            <a:r>
              <a:rPr lang="en-US" dirty="0" err="1"/>
              <a:t>ph</a:t>
            </a:r>
            <a:r>
              <a:rPr lang="en-US" dirty="0"/>
              <a:t>].</a:t>
            </a:r>
          </a:p>
          <a:p>
            <a:endParaRPr lang="en-US" dirty="0"/>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35</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2895601" y="2760543"/>
            <a:ext cx="3543299" cy="729516"/>
          </a:xfrm>
        </p:spPr>
        <p:txBody>
          <a:bodyPr/>
          <a:lstStyle/>
          <a:p>
            <a:r>
              <a:rPr lang="en-US" dirty="0"/>
              <a:t>Thank you</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4C75-E293-CF6E-8713-24745596548B}"/>
              </a:ext>
            </a:extLst>
          </p:cNvPr>
          <p:cNvSpPr>
            <a:spLocks noGrp="1"/>
          </p:cNvSpPr>
          <p:nvPr>
            <p:ph type="title"/>
          </p:nvPr>
        </p:nvSpPr>
        <p:spPr>
          <a:xfrm>
            <a:off x="1080837" y="233524"/>
            <a:ext cx="7796464" cy="647320"/>
          </a:xfrm>
        </p:spPr>
        <p:txBody>
          <a:bodyPr/>
          <a:lstStyle/>
          <a:p>
            <a:r>
              <a:rPr lang="en-US" dirty="0"/>
              <a:t>Impact Parameter</a:t>
            </a:r>
          </a:p>
        </p:txBody>
      </p:sp>
      <p:sp>
        <p:nvSpPr>
          <p:cNvPr id="3" name="Slide Number Placeholder 2">
            <a:extLst>
              <a:ext uri="{FF2B5EF4-FFF2-40B4-BE49-F238E27FC236}">
                <a16:creationId xmlns:a16="http://schemas.microsoft.com/office/drawing/2014/main" id="{BCE00222-299C-E37C-C619-0DA1EFD6A1AC}"/>
              </a:ext>
            </a:extLst>
          </p:cNvPr>
          <p:cNvSpPr>
            <a:spLocks noGrp="1"/>
          </p:cNvSpPr>
          <p:nvPr>
            <p:ph type="sldNum" sz="quarter" idx="10"/>
          </p:nvPr>
        </p:nvSpPr>
        <p:spPr/>
        <p:txBody>
          <a:bodyPr/>
          <a:lstStyle/>
          <a:p>
            <a:fld id="{48F63A3B-78C7-47BE-AE5E-E10140E04643}" type="slidenum">
              <a:rPr lang="en-US" smtClean="0"/>
              <a:pPr/>
              <a:t>4</a:t>
            </a:fld>
            <a:endParaRPr lang="en-US" dirty="0"/>
          </a:p>
        </p:txBody>
      </p:sp>
      <p:pic>
        <p:nvPicPr>
          <p:cNvPr id="7" name="Content Placeholder 6">
            <a:extLst>
              <a:ext uri="{FF2B5EF4-FFF2-40B4-BE49-F238E27FC236}">
                <a16:creationId xmlns:a16="http://schemas.microsoft.com/office/drawing/2014/main" id="{BBD117A6-35B8-4AD2-D71E-73D4094375EF}"/>
              </a:ext>
            </a:extLst>
          </p:cNvPr>
          <p:cNvPicPr>
            <a:picLocks noGrp="1" noChangeAspect="1"/>
          </p:cNvPicPr>
          <p:nvPr>
            <p:ph sz="half" idx="2"/>
          </p:nvPr>
        </p:nvPicPr>
        <p:blipFill>
          <a:blip r:embed="rId2"/>
          <a:stretch>
            <a:fillRect/>
          </a:stretch>
        </p:blipFill>
        <p:spPr>
          <a:xfrm>
            <a:off x="3476625" y="3429000"/>
            <a:ext cx="5400676" cy="3195476"/>
          </a:xfrm>
        </p:spPr>
      </p:pic>
      <p:sp>
        <p:nvSpPr>
          <p:cNvPr id="8" name="TextBox 7">
            <a:extLst>
              <a:ext uri="{FF2B5EF4-FFF2-40B4-BE49-F238E27FC236}">
                <a16:creationId xmlns:a16="http://schemas.microsoft.com/office/drawing/2014/main" id="{D68DF6D2-3910-EDF7-FEBB-87B480580E0F}"/>
              </a:ext>
            </a:extLst>
          </p:cNvPr>
          <p:cNvSpPr txBox="1"/>
          <p:nvPr/>
        </p:nvSpPr>
        <p:spPr>
          <a:xfrm>
            <a:off x="8943976" y="3552140"/>
            <a:ext cx="3248024" cy="646331"/>
          </a:xfrm>
          <a:prstGeom prst="rect">
            <a:avLst/>
          </a:prstGeom>
          <a:noFill/>
        </p:spPr>
        <p:txBody>
          <a:bodyPr wrap="square" rtlCol="0">
            <a:spAutoFit/>
          </a:bodyPr>
          <a:lstStyle/>
          <a:p>
            <a:r>
              <a:rPr lang="en-US" dirty="0"/>
              <a:t>Number of MC Tracks &gt; 308 = 124 (Xe) + 184 (W) </a:t>
            </a:r>
          </a:p>
        </p:txBody>
      </p:sp>
      <p:pic>
        <p:nvPicPr>
          <p:cNvPr id="10" name="Picture 9">
            <a:extLst>
              <a:ext uri="{FF2B5EF4-FFF2-40B4-BE49-F238E27FC236}">
                <a16:creationId xmlns:a16="http://schemas.microsoft.com/office/drawing/2014/main" id="{3F0FED85-DD88-B3E8-BF85-756147529C82}"/>
              </a:ext>
            </a:extLst>
          </p:cNvPr>
          <p:cNvPicPr>
            <a:picLocks noChangeAspect="1"/>
          </p:cNvPicPr>
          <p:nvPr/>
        </p:nvPicPr>
        <p:blipFill>
          <a:blip r:embed="rId3"/>
          <a:stretch>
            <a:fillRect/>
          </a:stretch>
        </p:blipFill>
        <p:spPr>
          <a:xfrm>
            <a:off x="318304" y="928688"/>
            <a:ext cx="4320371" cy="2554113"/>
          </a:xfrm>
          <a:prstGeom prst="rect">
            <a:avLst/>
          </a:prstGeom>
        </p:spPr>
      </p:pic>
      <p:cxnSp>
        <p:nvCxnSpPr>
          <p:cNvPr id="12" name="Connector: Elbow 11">
            <a:extLst>
              <a:ext uri="{FF2B5EF4-FFF2-40B4-BE49-F238E27FC236}">
                <a16:creationId xmlns:a16="http://schemas.microsoft.com/office/drawing/2014/main" id="{97E93C26-06AA-8A99-82D1-1160660E0733}"/>
              </a:ext>
            </a:extLst>
          </p:cNvPr>
          <p:cNvCxnSpPr>
            <a:cxnSpLocks/>
            <a:stCxn id="8" idx="2"/>
          </p:cNvCxnSpPr>
          <p:nvPr/>
        </p:nvCxnSpPr>
        <p:spPr>
          <a:xfrm rot="5400000">
            <a:off x="9159643" y="3620854"/>
            <a:ext cx="830729" cy="19859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1B4E2E-76A0-F3C7-ECDA-AF50F5A2A81C}"/>
              </a:ext>
            </a:extLst>
          </p:cNvPr>
          <p:cNvSpPr txBox="1"/>
          <p:nvPr/>
        </p:nvSpPr>
        <p:spPr>
          <a:xfrm>
            <a:off x="614362" y="4778098"/>
            <a:ext cx="2343150" cy="646331"/>
          </a:xfrm>
          <a:prstGeom prst="rect">
            <a:avLst/>
          </a:prstGeom>
          <a:noFill/>
        </p:spPr>
        <p:txBody>
          <a:bodyPr wrap="square" rtlCol="0">
            <a:spAutoFit/>
          </a:bodyPr>
          <a:lstStyle/>
          <a:p>
            <a:r>
              <a:rPr lang="en-US" dirty="0"/>
              <a:t>From here we got a cut on b &lt; 13</a:t>
            </a:r>
          </a:p>
        </p:txBody>
      </p:sp>
    </p:spTree>
    <p:extLst>
      <p:ext uri="{BB962C8B-B14F-4D97-AF65-F5344CB8AC3E}">
        <p14:creationId xmlns:p14="http://schemas.microsoft.com/office/powerpoint/2010/main" val="189178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FC7F-8FC4-0564-5CBA-ACD54D47E6CD}"/>
              </a:ext>
            </a:extLst>
          </p:cNvPr>
          <p:cNvSpPr>
            <a:spLocks noGrp="1"/>
          </p:cNvSpPr>
          <p:nvPr>
            <p:ph type="title"/>
          </p:nvPr>
        </p:nvSpPr>
        <p:spPr>
          <a:xfrm>
            <a:off x="914399" y="331183"/>
            <a:ext cx="7796464" cy="723520"/>
          </a:xfrm>
        </p:spPr>
        <p:txBody>
          <a:bodyPr/>
          <a:lstStyle/>
          <a:p>
            <a:r>
              <a:rPr lang="en-US" dirty="0"/>
              <a:t>Z-Vertex Histogram</a:t>
            </a:r>
          </a:p>
        </p:txBody>
      </p:sp>
      <p:sp>
        <p:nvSpPr>
          <p:cNvPr id="3" name="Slide Number Placeholder 2">
            <a:extLst>
              <a:ext uri="{FF2B5EF4-FFF2-40B4-BE49-F238E27FC236}">
                <a16:creationId xmlns:a16="http://schemas.microsoft.com/office/drawing/2014/main" id="{681B1C8C-50B9-3B49-FADE-FEB9DEF22FDF}"/>
              </a:ext>
            </a:extLst>
          </p:cNvPr>
          <p:cNvSpPr>
            <a:spLocks noGrp="1"/>
          </p:cNvSpPr>
          <p:nvPr>
            <p:ph type="sldNum" sz="quarter" idx="10"/>
          </p:nvPr>
        </p:nvSpPr>
        <p:spPr/>
        <p:txBody>
          <a:bodyPr/>
          <a:lstStyle/>
          <a:p>
            <a:fld id="{48F63A3B-78C7-47BE-AE5E-E10140E04643}" type="slidenum">
              <a:rPr lang="en-US" smtClean="0"/>
              <a:pPr/>
              <a:t>5</a:t>
            </a:fld>
            <a:endParaRPr lang="en-US" dirty="0"/>
          </a:p>
        </p:txBody>
      </p:sp>
      <p:pic>
        <p:nvPicPr>
          <p:cNvPr id="14" name="Content Placeholder 13">
            <a:extLst>
              <a:ext uri="{FF2B5EF4-FFF2-40B4-BE49-F238E27FC236}">
                <a16:creationId xmlns:a16="http://schemas.microsoft.com/office/drawing/2014/main" id="{F8F39916-694E-C590-EB9D-FD40B022ADDA}"/>
              </a:ext>
            </a:extLst>
          </p:cNvPr>
          <p:cNvPicPr>
            <a:picLocks noGrp="1" noChangeAspect="1"/>
          </p:cNvPicPr>
          <p:nvPr>
            <p:ph sz="quarter" idx="4"/>
          </p:nvPr>
        </p:nvPicPr>
        <p:blipFill>
          <a:blip r:embed="rId2"/>
          <a:stretch>
            <a:fillRect/>
          </a:stretch>
        </p:blipFill>
        <p:spPr>
          <a:xfrm>
            <a:off x="5412073" y="2724133"/>
            <a:ext cx="6654928" cy="3935283"/>
          </a:xfrm>
        </p:spPr>
      </p:pic>
      <p:pic>
        <p:nvPicPr>
          <p:cNvPr id="12" name="Content Placeholder 11">
            <a:extLst>
              <a:ext uri="{FF2B5EF4-FFF2-40B4-BE49-F238E27FC236}">
                <a16:creationId xmlns:a16="http://schemas.microsoft.com/office/drawing/2014/main" id="{6B6A1848-92FE-4A01-C37F-3055D015A597}"/>
              </a:ext>
            </a:extLst>
          </p:cNvPr>
          <p:cNvPicPr>
            <a:picLocks noGrp="1" noChangeAspect="1"/>
          </p:cNvPicPr>
          <p:nvPr>
            <p:ph sz="half" idx="2"/>
          </p:nvPr>
        </p:nvPicPr>
        <p:blipFill>
          <a:blip r:embed="rId3"/>
          <a:stretch>
            <a:fillRect/>
          </a:stretch>
        </p:blipFill>
        <p:spPr>
          <a:xfrm>
            <a:off x="153673" y="1180035"/>
            <a:ext cx="5258400" cy="3088196"/>
          </a:xfrm>
        </p:spPr>
      </p:pic>
      <p:sp>
        <p:nvSpPr>
          <p:cNvPr id="15" name="TextBox 14">
            <a:extLst>
              <a:ext uri="{FF2B5EF4-FFF2-40B4-BE49-F238E27FC236}">
                <a16:creationId xmlns:a16="http://schemas.microsoft.com/office/drawing/2014/main" id="{B14A86B6-ECDB-0B7A-6AE0-E8114968EBF6}"/>
              </a:ext>
            </a:extLst>
          </p:cNvPr>
          <p:cNvSpPr txBox="1"/>
          <p:nvPr/>
        </p:nvSpPr>
        <p:spPr>
          <a:xfrm>
            <a:off x="5772150" y="1213420"/>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cxnSp>
        <p:nvCxnSpPr>
          <p:cNvPr id="17" name="Connector: Elbow 16">
            <a:extLst>
              <a:ext uri="{FF2B5EF4-FFF2-40B4-BE49-F238E27FC236}">
                <a16:creationId xmlns:a16="http://schemas.microsoft.com/office/drawing/2014/main" id="{93177F5C-0FD1-D605-2496-BDC1F78E08E2}"/>
              </a:ext>
            </a:extLst>
          </p:cNvPr>
          <p:cNvCxnSpPr>
            <a:cxnSpLocks/>
            <a:stCxn id="15" idx="3"/>
            <a:endCxn id="14" idx="0"/>
          </p:cNvCxnSpPr>
          <p:nvPr/>
        </p:nvCxnSpPr>
        <p:spPr>
          <a:xfrm>
            <a:off x="8258175" y="1952084"/>
            <a:ext cx="481362" cy="77204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DF3D78-C44B-BB0C-A0E5-CFD28018E02F}"/>
                  </a:ext>
                </a:extLst>
              </p:cNvPr>
              <p:cNvSpPr txBox="1"/>
              <p:nvPr/>
            </p:nvSpPr>
            <p:spPr>
              <a:xfrm>
                <a:off x="0" y="5031634"/>
                <a:ext cx="5075651" cy="983026"/>
              </a:xfrm>
              <a:prstGeom prst="rect">
                <a:avLst/>
              </a:prstGeom>
              <a:noFill/>
            </p:spPr>
            <p:txBody>
              <a:bodyPr wrap="square" rtlCol="0">
                <a:spAutoFit/>
              </a:bodyPr>
              <a:lstStyle/>
              <a:p>
                <a:r>
                  <a:rPr lang="en-US" dirty="0"/>
                  <a:t>Percentage of events on [-100 cm , -70 cm]: 98.95 %</a:t>
                </a:r>
              </a:p>
              <a:p>
                <a:r>
                  <a:rPr lang="en-US" dirty="0"/>
                  <a:t>				</a:t>
                </a:r>
                <a14:m>
                  <m:oMath xmlns:m="http://schemas.openxmlformats.org/officeDocument/2006/math">
                    <m:f>
                      <m:fPr>
                        <m:ctrlPr>
                          <a:rPr lang="en-US" i="1" smtClean="0">
                            <a:latin typeface="Cambria Math" panose="02040503050406030204" pitchFamily="18" charset="0"/>
                          </a:rPr>
                        </m:ctrlPr>
                      </m:fPr>
                      <m:num>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100</m:t>
                            </m:r>
                          </m:sub>
                          <m:sup>
                            <m:r>
                              <a:rPr lang="en-US" b="0" i="1" smtClean="0">
                                <a:latin typeface="Cambria Math" panose="02040503050406030204" pitchFamily="18" charset="0"/>
                              </a:rPr>
                              <m:t>−70</m:t>
                            </m:r>
                          </m:sup>
                          <m:e>
                            <m:r>
                              <a:rPr lang="en-US" b="0" i="1" smtClean="0">
                                <a:latin typeface="Cambria Math" panose="02040503050406030204" pitchFamily="18" charset="0"/>
                              </a:rPr>
                              <m:t>𝐻𝑖𝑠𝑡𝑜𝑔𝑟𝑎𝑚</m:t>
                            </m:r>
                          </m:e>
                        </m:nary>
                      </m:num>
                      <m:den>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200</m:t>
                            </m:r>
                          </m:sub>
                          <m:sup>
                            <m:r>
                              <a:rPr lang="en-US" b="0" i="1" smtClean="0">
                                <a:latin typeface="Cambria Math" panose="02040503050406030204" pitchFamily="18" charset="0"/>
                              </a:rPr>
                              <m:t>200</m:t>
                            </m:r>
                          </m:sup>
                          <m:e>
                            <m:r>
                              <a:rPr lang="en-US" b="0" i="1" smtClean="0">
                                <a:latin typeface="Cambria Math" panose="02040503050406030204" pitchFamily="18" charset="0"/>
                              </a:rPr>
                              <m:t>𝐻𝑖𝑠𝑡𝑜𝑔𝑟𝑎𝑚</m:t>
                            </m:r>
                          </m:e>
                        </m:nary>
                      </m:den>
                    </m:f>
                    <m:r>
                      <a:rPr lang="en-US" b="0" i="1" smtClean="0">
                        <a:latin typeface="Cambria Math" panose="02040503050406030204" pitchFamily="18" charset="0"/>
                      </a:rPr>
                      <m:t>∗100=98.95</m:t>
                    </m:r>
                  </m:oMath>
                </a14:m>
                <a:endParaRPr lang="en-US" dirty="0"/>
              </a:p>
            </p:txBody>
          </p:sp>
        </mc:Choice>
        <mc:Fallback xmlns="">
          <p:sp>
            <p:nvSpPr>
              <p:cNvPr id="20" name="TextBox 19">
                <a:extLst>
                  <a:ext uri="{FF2B5EF4-FFF2-40B4-BE49-F238E27FC236}">
                    <a16:creationId xmlns:a16="http://schemas.microsoft.com/office/drawing/2014/main" id="{61DF3D78-C44B-BB0C-A0E5-CFD28018E02F}"/>
                  </a:ext>
                </a:extLst>
              </p:cNvPr>
              <p:cNvSpPr txBox="1">
                <a:spLocks noRot="1" noChangeAspect="1" noMove="1" noResize="1" noEditPoints="1" noAdjustHandles="1" noChangeArrowheads="1" noChangeShapeType="1" noTextEdit="1"/>
              </p:cNvSpPr>
              <p:nvPr/>
            </p:nvSpPr>
            <p:spPr>
              <a:xfrm>
                <a:off x="0" y="5031634"/>
                <a:ext cx="5075651" cy="983026"/>
              </a:xfrm>
              <a:prstGeom prst="rect">
                <a:avLst/>
              </a:prstGeom>
              <a:blipFill>
                <a:blip r:embed="rId4"/>
                <a:stretch>
                  <a:fillRect l="-960" t="-3086" r="-840"/>
                </a:stretch>
              </a:blipFill>
            </p:spPr>
            <p:txBody>
              <a:bodyPr/>
              <a:lstStyle/>
              <a:p>
                <a:r>
                  <a:rPr lang="en-US">
                    <a:noFill/>
                  </a:rPr>
                  <a:t> </a:t>
                </a:r>
              </a:p>
            </p:txBody>
          </p:sp>
        </mc:Fallback>
      </mc:AlternateContent>
      <p:cxnSp>
        <p:nvCxnSpPr>
          <p:cNvPr id="25" name="Connector: Elbow 24">
            <a:extLst>
              <a:ext uri="{FF2B5EF4-FFF2-40B4-BE49-F238E27FC236}">
                <a16:creationId xmlns:a16="http://schemas.microsoft.com/office/drawing/2014/main" id="{F4261756-5F18-C362-8708-205ECBC15011}"/>
              </a:ext>
            </a:extLst>
          </p:cNvPr>
          <p:cNvCxnSpPr>
            <a:cxnSpLocks/>
            <a:stCxn id="20" idx="3"/>
            <a:endCxn id="14" idx="1"/>
          </p:cNvCxnSpPr>
          <p:nvPr/>
        </p:nvCxnSpPr>
        <p:spPr>
          <a:xfrm flipV="1">
            <a:off x="5075651" y="4691775"/>
            <a:ext cx="336422" cy="8313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05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Previously</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lstStyle/>
          <a:p>
            <a:pPr marL="0" indent="0">
              <a:buNone/>
            </a:pPr>
            <a:endParaRPr lang="en-US" sz="2400" dirty="0"/>
          </a:p>
          <a:p>
            <a:r>
              <a:rPr lang="en-US" sz="2400" dirty="0"/>
              <a:t>Histograms of Hits, DCA and </a:t>
            </a:r>
            <a:r>
              <a:rPr lang="en-US" sz="2400" dirty="0" err="1"/>
              <a:t>Nhits</a:t>
            </a:r>
            <a:r>
              <a:rPr lang="en-US" sz="2400" dirty="0"/>
              <a:t> with primary and secondary particles.</a:t>
            </a:r>
          </a:p>
          <a:p>
            <a:endParaRPr lang="en-US" sz="2400" dirty="0"/>
          </a:p>
          <a:p>
            <a:endParaRPr lang="en-US" sz="2400" dirty="0"/>
          </a:p>
          <a:p>
            <a:r>
              <a:rPr lang="en-US" sz="2400" dirty="0"/>
              <a:t>Change the air inside of the pipe to vacuum.</a:t>
            </a:r>
          </a:p>
          <a:p>
            <a:endParaRPr lang="en-US" sz="2400"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702963" y="-490422"/>
            <a:ext cx="9879437" cy="980844"/>
          </a:xfrm>
        </p:spPr>
        <p:txBody>
          <a:bodyPr/>
          <a:lstStyle/>
          <a:p>
            <a:pPr algn="ctr"/>
            <a:r>
              <a:rPr lang="en-US" sz="2400" dirty="0"/>
              <a:t>Primary </a:t>
            </a:r>
            <a:r>
              <a:rPr lang="en-US" sz="2400" dirty="0" err="1"/>
              <a:t>eta,Nhits,DCA</a:t>
            </a:r>
            <a:r>
              <a:rPr lang="en-US" sz="2400" dirty="0"/>
              <a:t> vs Resolution Pt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7</a:t>
            </a:fld>
            <a:endParaRPr lang="en-US" dirty="0"/>
          </a:p>
        </p:txBody>
      </p:sp>
      <p:pic>
        <p:nvPicPr>
          <p:cNvPr id="7" name="Content Placeholder 6">
            <a:extLst>
              <a:ext uri="{FF2B5EF4-FFF2-40B4-BE49-F238E27FC236}">
                <a16:creationId xmlns:a16="http://schemas.microsoft.com/office/drawing/2014/main" id="{A59E22EA-7FC4-F29E-EA00-98FFD1FB8AD5}"/>
              </a:ext>
            </a:extLst>
          </p:cNvPr>
          <p:cNvPicPr>
            <a:picLocks noChangeAspect="1"/>
          </p:cNvPicPr>
          <p:nvPr/>
        </p:nvPicPr>
        <p:blipFill>
          <a:blip r:embed="rId2"/>
          <a:stretch>
            <a:fillRect/>
          </a:stretch>
        </p:blipFill>
        <p:spPr>
          <a:xfrm>
            <a:off x="0" y="689253"/>
            <a:ext cx="4891816" cy="2895157"/>
          </a:xfrm>
          <a:prstGeom prst="rect">
            <a:avLst/>
          </a:prstGeom>
        </p:spPr>
      </p:pic>
      <p:pic>
        <p:nvPicPr>
          <p:cNvPr id="6" name="Content Placeholder 6">
            <a:extLst>
              <a:ext uri="{FF2B5EF4-FFF2-40B4-BE49-F238E27FC236}">
                <a16:creationId xmlns:a16="http://schemas.microsoft.com/office/drawing/2014/main" id="{E3EB1D83-D9AB-C5C9-D0AF-E13BDA994D86}"/>
              </a:ext>
            </a:extLst>
          </p:cNvPr>
          <p:cNvPicPr>
            <a:picLocks noChangeAspect="1"/>
          </p:cNvPicPr>
          <p:nvPr/>
        </p:nvPicPr>
        <p:blipFill>
          <a:blip r:embed="rId3"/>
          <a:stretch>
            <a:fillRect/>
          </a:stretch>
        </p:blipFill>
        <p:spPr>
          <a:xfrm>
            <a:off x="3448049" y="3584410"/>
            <a:ext cx="5295901" cy="3118147"/>
          </a:xfrm>
          <a:prstGeom prst="rect">
            <a:avLst/>
          </a:prstGeom>
        </p:spPr>
      </p:pic>
      <p:pic>
        <p:nvPicPr>
          <p:cNvPr id="8" name="Content Placeholder 6">
            <a:extLst>
              <a:ext uri="{FF2B5EF4-FFF2-40B4-BE49-F238E27FC236}">
                <a16:creationId xmlns:a16="http://schemas.microsoft.com/office/drawing/2014/main" id="{2008F938-DBE1-A09C-6BCA-5087E91AAACD}"/>
              </a:ext>
            </a:extLst>
          </p:cNvPr>
          <p:cNvPicPr>
            <a:picLocks noChangeAspect="1"/>
          </p:cNvPicPr>
          <p:nvPr/>
        </p:nvPicPr>
        <p:blipFill>
          <a:blip r:embed="rId4"/>
          <a:stretch>
            <a:fillRect/>
          </a:stretch>
        </p:blipFill>
        <p:spPr>
          <a:xfrm>
            <a:off x="7184783" y="689253"/>
            <a:ext cx="5007216" cy="2960937"/>
          </a:xfrm>
          <a:prstGeom prst="rect">
            <a:avLst/>
          </a:prstGeom>
        </p:spPr>
      </p:pic>
      <p:sp>
        <p:nvSpPr>
          <p:cNvPr id="10" name="TextBox 9">
            <a:extLst>
              <a:ext uri="{FF2B5EF4-FFF2-40B4-BE49-F238E27FC236}">
                <a16:creationId xmlns:a16="http://schemas.microsoft.com/office/drawing/2014/main" id="{547CC9A3-8E00-0AF4-B56D-89DA1DCA01F8}"/>
              </a:ext>
            </a:extLst>
          </p:cNvPr>
          <p:cNvSpPr txBox="1"/>
          <p:nvPr/>
        </p:nvSpPr>
        <p:spPr>
          <a:xfrm>
            <a:off x="481012" y="4204270"/>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spTree>
    <p:extLst>
      <p:ext uri="{BB962C8B-B14F-4D97-AF65-F5344CB8AC3E}">
        <p14:creationId xmlns:p14="http://schemas.microsoft.com/office/powerpoint/2010/main" val="360363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702963" y="-490422"/>
            <a:ext cx="9879437" cy="980844"/>
          </a:xfrm>
        </p:spPr>
        <p:txBody>
          <a:bodyPr/>
          <a:lstStyle/>
          <a:p>
            <a:pPr algn="ctr"/>
            <a:r>
              <a:rPr lang="en-US" sz="2400" dirty="0"/>
              <a:t>Secondary </a:t>
            </a:r>
            <a:r>
              <a:rPr lang="en-US" sz="2400" dirty="0" err="1"/>
              <a:t>eta,Nhits,DCA</a:t>
            </a:r>
            <a:r>
              <a:rPr lang="en-US" sz="2400" dirty="0"/>
              <a:t> vs Resolution Pt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8</a:t>
            </a:fld>
            <a:endParaRPr lang="en-US" dirty="0"/>
          </a:p>
        </p:txBody>
      </p:sp>
      <p:pic>
        <p:nvPicPr>
          <p:cNvPr id="3" name="Content Placeholder 6">
            <a:extLst>
              <a:ext uri="{FF2B5EF4-FFF2-40B4-BE49-F238E27FC236}">
                <a16:creationId xmlns:a16="http://schemas.microsoft.com/office/drawing/2014/main" id="{DF753E78-470B-5896-ACC8-4919134B8802}"/>
              </a:ext>
            </a:extLst>
          </p:cNvPr>
          <p:cNvPicPr>
            <a:picLocks noChangeAspect="1"/>
          </p:cNvPicPr>
          <p:nvPr/>
        </p:nvPicPr>
        <p:blipFill>
          <a:blip r:embed="rId2"/>
          <a:stretch>
            <a:fillRect/>
          </a:stretch>
        </p:blipFill>
        <p:spPr>
          <a:xfrm>
            <a:off x="0" y="749181"/>
            <a:ext cx="4891816" cy="2901009"/>
          </a:xfrm>
          <a:prstGeom prst="rect">
            <a:avLst/>
          </a:prstGeom>
        </p:spPr>
      </p:pic>
      <p:pic>
        <p:nvPicPr>
          <p:cNvPr id="9" name="Content Placeholder 6">
            <a:extLst>
              <a:ext uri="{FF2B5EF4-FFF2-40B4-BE49-F238E27FC236}">
                <a16:creationId xmlns:a16="http://schemas.microsoft.com/office/drawing/2014/main" id="{FB2944C7-40B1-E6E2-7A84-F916A65E2E29}"/>
              </a:ext>
            </a:extLst>
          </p:cNvPr>
          <p:cNvPicPr>
            <a:picLocks noChangeAspect="1"/>
          </p:cNvPicPr>
          <p:nvPr/>
        </p:nvPicPr>
        <p:blipFill>
          <a:blip r:embed="rId3"/>
          <a:stretch>
            <a:fillRect/>
          </a:stretch>
        </p:blipFill>
        <p:spPr>
          <a:xfrm>
            <a:off x="7177577" y="749181"/>
            <a:ext cx="5014423" cy="2960938"/>
          </a:xfrm>
          <a:prstGeom prst="rect">
            <a:avLst/>
          </a:prstGeom>
        </p:spPr>
      </p:pic>
      <p:pic>
        <p:nvPicPr>
          <p:cNvPr id="12" name="Picture 11">
            <a:extLst>
              <a:ext uri="{FF2B5EF4-FFF2-40B4-BE49-F238E27FC236}">
                <a16:creationId xmlns:a16="http://schemas.microsoft.com/office/drawing/2014/main" id="{2A9C6C15-FDA5-561B-BD1F-87A43965C96B}"/>
              </a:ext>
            </a:extLst>
          </p:cNvPr>
          <p:cNvPicPr>
            <a:picLocks noChangeAspect="1"/>
          </p:cNvPicPr>
          <p:nvPr/>
        </p:nvPicPr>
        <p:blipFill>
          <a:blip r:embed="rId4"/>
          <a:stretch>
            <a:fillRect/>
          </a:stretch>
        </p:blipFill>
        <p:spPr>
          <a:xfrm>
            <a:off x="3796721" y="3650190"/>
            <a:ext cx="4598558" cy="3071589"/>
          </a:xfrm>
          <a:prstGeom prst="rect">
            <a:avLst/>
          </a:prstGeom>
        </p:spPr>
      </p:pic>
      <p:sp>
        <p:nvSpPr>
          <p:cNvPr id="13" name="TextBox 12">
            <a:extLst>
              <a:ext uri="{FF2B5EF4-FFF2-40B4-BE49-F238E27FC236}">
                <a16:creationId xmlns:a16="http://schemas.microsoft.com/office/drawing/2014/main" id="{83ABC6AC-4608-9B7C-CB1A-F9257B5A4755}"/>
              </a:ext>
            </a:extLst>
          </p:cNvPr>
          <p:cNvSpPr txBox="1"/>
          <p:nvPr/>
        </p:nvSpPr>
        <p:spPr>
          <a:xfrm>
            <a:off x="655348" y="4447320"/>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spTree>
    <p:extLst>
      <p:ext uri="{BB962C8B-B14F-4D97-AF65-F5344CB8AC3E}">
        <p14:creationId xmlns:p14="http://schemas.microsoft.com/office/powerpoint/2010/main" val="193194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F23-68AD-7AAC-DB27-BB534E9E0439}"/>
              </a:ext>
            </a:extLst>
          </p:cNvPr>
          <p:cNvSpPr>
            <a:spLocks noGrp="1"/>
          </p:cNvSpPr>
          <p:nvPr>
            <p:ph type="title"/>
          </p:nvPr>
        </p:nvSpPr>
        <p:spPr>
          <a:xfrm>
            <a:off x="1702963" y="-490422"/>
            <a:ext cx="9879437" cy="980844"/>
          </a:xfrm>
        </p:spPr>
        <p:txBody>
          <a:bodyPr/>
          <a:lstStyle/>
          <a:p>
            <a:pPr algn="ctr"/>
            <a:r>
              <a:rPr lang="en-US" sz="2400" dirty="0"/>
              <a:t>All Particles </a:t>
            </a:r>
            <a:r>
              <a:rPr lang="en-US" sz="2400" dirty="0" err="1"/>
              <a:t>eta,Nhits,DCA</a:t>
            </a:r>
            <a:r>
              <a:rPr lang="en-US" sz="2400" dirty="0"/>
              <a:t> vs Resolution Pt</a:t>
            </a:r>
          </a:p>
        </p:txBody>
      </p:sp>
      <p:sp>
        <p:nvSpPr>
          <p:cNvPr id="5" name="Slide Number Placeholder 4">
            <a:extLst>
              <a:ext uri="{FF2B5EF4-FFF2-40B4-BE49-F238E27FC236}">
                <a16:creationId xmlns:a16="http://schemas.microsoft.com/office/drawing/2014/main" id="{751C6539-7600-280B-B239-1183F2CA4F17}"/>
              </a:ext>
            </a:extLst>
          </p:cNvPr>
          <p:cNvSpPr>
            <a:spLocks noGrp="1"/>
          </p:cNvSpPr>
          <p:nvPr>
            <p:ph type="sldNum" sz="quarter" idx="10"/>
          </p:nvPr>
        </p:nvSpPr>
        <p:spPr>
          <a:xfrm>
            <a:off x="10892231" y="6250117"/>
            <a:ext cx="1067589" cy="471489"/>
          </a:xfrm>
        </p:spPr>
        <p:txBody>
          <a:bodyPr/>
          <a:lstStyle/>
          <a:p>
            <a:fld id="{48F63A3B-78C7-47BE-AE5E-E10140E04643}" type="slidenum">
              <a:rPr lang="en-US" smtClean="0"/>
              <a:pPr/>
              <a:t>9</a:t>
            </a:fld>
            <a:endParaRPr lang="en-US" dirty="0"/>
          </a:p>
        </p:txBody>
      </p:sp>
      <p:pic>
        <p:nvPicPr>
          <p:cNvPr id="3" name="Content Placeholder 6">
            <a:extLst>
              <a:ext uri="{FF2B5EF4-FFF2-40B4-BE49-F238E27FC236}">
                <a16:creationId xmlns:a16="http://schemas.microsoft.com/office/drawing/2014/main" id="{25EDC187-3D6C-5120-0B8F-7D99BA622BC9}"/>
              </a:ext>
            </a:extLst>
          </p:cNvPr>
          <p:cNvPicPr>
            <a:picLocks noChangeAspect="1"/>
          </p:cNvPicPr>
          <p:nvPr/>
        </p:nvPicPr>
        <p:blipFill>
          <a:blip r:embed="rId2"/>
          <a:stretch>
            <a:fillRect/>
          </a:stretch>
        </p:blipFill>
        <p:spPr>
          <a:xfrm>
            <a:off x="0" y="689253"/>
            <a:ext cx="4897260" cy="2895157"/>
          </a:xfrm>
          <a:prstGeom prst="rect">
            <a:avLst/>
          </a:prstGeom>
        </p:spPr>
      </p:pic>
      <p:pic>
        <p:nvPicPr>
          <p:cNvPr id="4" name="Content Placeholder 6">
            <a:extLst>
              <a:ext uri="{FF2B5EF4-FFF2-40B4-BE49-F238E27FC236}">
                <a16:creationId xmlns:a16="http://schemas.microsoft.com/office/drawing/2014/main" id="{CE93B18F-0820-F013-7A91-89B52C07249C}"/>
              </a:ext>
            </a:extLst>
          </p:cNvPr>
          <p:cNvPicPr>
            <a:picLocks noChangeAspect="1"/>
          </p:cNvPicPr>
          <p:nvPr/>
        </p:nvPicPr>
        <p:blipFill>
          <a:blip r:embed="rId3"/>
          <a:stretch>
            <a:fillRect/>
          </a:stretch>
        </p:blipFill>
        <p:spPr>
          <a:xfrm>
            <a:off x="7086113" y="634080"/>
            <a:ext cx="5105887" cy="3005502"/>
          </a:xfrm>
          <a:prstGeom prst="rect">
            <a:avLst/>
          </a:prstGeom>
        </p:spPr>
      </p:pic>
      <p:pic>
        <p:nvPicPr>
          <p:cNvPr id="10" name="Content Placeholder 6">
            <a:extLst>
              <a:ext uri="{FF2B5EF4-FFF2-40B4-BE49-F238E27FC236}">
                <a16:creationId xmlns:a16="http://schemas.microsoft.com/office/drawing/2014/main" id="{AEC1BB60-4004-B3B9-E75B-ACA86E62604E}"/>
              </a:ext>
            </a:extLst>
          </p:cNvPr>
          <p:cNvPicPr>
            <a:picLocks noChangeAspect="1"/>
          </p:cNvPicPr>
          <p:nvPr/>
        </p:nvPicPr>
        <p:blipFill>
          <a:blip r:embed="rId4"/>
          <a:stretch>
            <a:fillRect/>
          </a:stretch>
        </p:blipFill>
        <p:spPr>
          <a:xfrm>
            <a:off x="3519454" y="3584410"/>
            <a:ext cx="5153091" cy="3062934"/>
          </a:xfrm>
          <a:prstGeom prst="rect">
            <a:avLst/>
          </a:prstGeom>
        </p:spPr>
      </p:pic>
      <p:sp>
        <p:nvSpPr>
          <p:cNvPr id="9" name="TextBox 8">
            <a:extLst>
              <a:ext uri="{FF2B5EF4-FFF2-40B4-BE49-F238E27FC236}">
                <a16:creationId xmlns:a16="http://schemas.microsoft.com/office/drawing/2014/main" id="{E74FAB3B-2401-2C76-367F-427A756F4784}"/>
              </a:ext>
            </a:extLst>
          </p:cNvPr>
          <p:cNvSpPr txBox="1"/>
          <p:nvPr/>
        </p:nvSpPr>
        <p:spPr>
          <a:xfrm>
            <a:off x="781050" y="4361908"/>
            <a:ext cx="2486025" cy="1477328"/>
          </a:xfrm>
          <a:prstGeom prst="rect">
            <a:avLst/>
          </a:prstGeom>
          <a:noFill/>
        </p:spPr>
        <p:txBody>
          <a:bodyPr wrap="square" rtlCol="0">
            <a:spAutoFit/>
          </a:bodyPr>
          <a:lstStyle/>
          <a:p>
            <a:r>
              <a:rPr lang="en-US" sz="2400" b="1" dirty="0"/>
              <a:t>Cuts:</a:t>
            </a:r>
          </a:p>
          <a:p>
            <a:r>
              <a:rPr lang="en-US" sz="2400" b="1" dirty="0" err="1"/>
              <a:t>MCTracks</a:t>
            </a:r>
            <a:r>
              <a:rPr lang="en-US" sz="2400" b="1" dirty="0"/>
              <a:t> &gt; 304</a:t>
            </a:r>
          </a:p>
          <a:p>
            <a:r>
              <a:rPr lang="en-US" sz="2400" b="1" dirty="0" err="1"/>
              <a:t>RecoTracks</a:t>
            </a:r>
            <a:r>
              <a:rPr lang="en-US" sz="2400" b="1" dirty="0"/>
              <a:t> &gt; 3</a:t>
            </a:r>
          </a:p>
          <a:p>
            <a:endParaRPr lang="en-US" dirty="0"/>
          </a:p>
        </p:txBody>
      </p:sp>
    </p:spTree>
    <p:extLst>
      <p:ext uri="{BB962C8B-B14F-4D97-AF65-F5344CB8AC3E}">
        <p14:creationId xmlns:p14="http://schemas.microsoft.com/office/powerpoint/2010/main" val="610791689"/>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{9DCA85BF-5442-48D4-AFD3-56115AA53800}tf78438558_win32</Template>
  <TotalTime>637</TotalTime>
  <Words>1030</Words>
  <Application>Microsoft Office PowerPoint</Application>
  <PresentationFormat>Widescreen</PresentationFormat>
  <Paragraphs>195</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Arial Black</vt:lpstr>
      <vt:lpstr>Calibri</vt:lpstr>
      <vt:lpstr>Cambria Math</vt:lpstr>
      <vt:lpstr>Sabon Next LT</vt:lpstr>
      <vt:lpstr>Custom</vt:lpstr>
      <vt:lpstr>Cuts for centrality FrameWork</vt:lpstr>
      <vt:lpstr>Summary of Primary Vertex</vt:lpstr>
      <vt:lpstr>Difference z-Vertex vs NTracks</vt:lpstr>
      <vt:lpstr>Impact Parameter</vt:lpstr>
      <vt:lpstr>Z-Vertex Histogram</vt:lpstr>
      <vt:lpstr>Previously</vt:lpstr>
      <vt:lpstr>Primary eta,Nhits,DCA vs Resolution Pt</vt:lpstr>
      <vt:lpstr>Secondary eta,Nhits,DCA vs Resolution Pt</vt:lpstr>
      <vt:lpstr>All Particles eta,Nhits,DCA vs Resolution Pt</vt:lpstr>
      <vt:lpstr>Primary eta,Nhits,DCA vs Resolution Pt z-Vertex Cut</vt:lpstr>
      <vt:lpstr>Primary Nhits,DCA vs Resolution Pt Eta Cuts</vt:lpstr>
      <vt:lpstr>Primary Nhits,DCA vs Resolution Pt Nhits Cuts</vt:lpstr>
      <vt:lpstr>Secondary eta,Nhits,DCA vs Resolution Pt z-Vertex Cut</vt:lpstr>
      <vt:lpstr>Primary Nhits,DCA vs Resolution Pt Eta Cuts</vt:lpstr>
      <vt:lpstr>Primary DCA vs Resolution Pt Nhits Cuts</vt:lpstr>
      <vt:lpstr>All Particles eta,Nhits,DCA vs Resolution Pt z-Vertex Cut</vt:lpstr>
      <vt:lpstr>All Particles Nhits,DCA vs Resolution Pt Eta Cuts</vt:lpstr>
      <vt:lpstr>All Particles DCA vs Resolution Pt Nhits Cuts</vt:lpstr>
      <vt:lpstr>Cuts</vt:lpstr>
      <vt:lpstr>MUltiplicity</vt:lpstr>
      <vt:lpstr>Multiplicity cuts</vt:lpstr>
      <vt:lpstr>Multiplicity vs B</vt:lpstr>
      <vt:lpstr>Multiplicity vs B cuts</vt:lpstr>
      <vt:lpstr>Air and Vacuum comparison</vt:lpstr>
      <vt:lpstr>Geometries with air and vacuum</vt:lpstr>
      <vt:lpstr>Centrality</vt:lpstr>
      <vt:lpstr>Necessary Information For MCGlauber</vt:lpstr>
      <vt:lpstr>MCGlauber Procedure</vt:lpstr>
      <vt:lpstr>GammaFit</vt:lpstr>
      <vt:lpstr>Multiplicity</vt:lpstr>
      <vt:lpstr>Multiplicity fit</vt:lpstr>
      <vt:lpstr>IMPACT Parameter</vt:lpstr>
      <vt:lpstr>IMPACT PARAMETER IN  FUNCION THE CENTRALITY</vt:lpstr>
      <vt:lpstr>B comparation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ADRIAN LARA TLAXCALA</dc:creator>
  <cp:lastModifiedBy>ADRIAN LARA TLAXCALA</cp:lastModifiedBy>
  <cp:revision>7</cp:revision>
  <dcterms:created xsi:type="dcterms:W3CDTF">2024-07-22T09:19:58Z</dcterms:created>
  <dcterms:modified xsi:type="dcterms:W3CDTF">2024-07-23T10:46:38Z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