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9"/>
  </p:notesMasterIdLst>
  <p:sldIdLst>
    <p:sldId id="257" r:id="rId2"/>
    <p:sldId id="1749" r:id="rId3"/>
    <p:sldId id="1759" r:id="rId4"/>
    <p:sldId id="1757" r:id="rId5"/>
    <p:sldId id="1743" r:id="rId6"/>
    <p:sldId id="1756" r:id="rId7"/>
    <p:sldId id="1764" r:id="rId8"/>
    <p:sldId id="1762" r:id="rId9"/>
    <p:sldId id="261" r:id="rId10"/>
    <p:sldId id="1761" r:id="rId11"/>
    <p:sldId id="1763" r:id="rId12"/>
    <p:sldId id="1754" r:id="rId13"/>
    <p:sldId id="1760" r:id="rId14"/>
    <p:sldId id="1753" r:id="rId15"/>
    <p:sldId id="270" r:id="rId16"/>
    <p:sldId id="271" r:id="rId17"/>
    <p:sldId id="1742" r:id="rId18"/>
    <p:sldId id="272" r:id="rId19"/>
    <p:sldId id="1723" r:id="rId20"/>
    <p:sldId id="280" r:id="rId21"/>
    <p:sldId id="258" r:id="rId22"/>
    <p:sldId id="262" r:id="rId23"/>
    <p:sldId id="1741" r:id="rId24"/>
    <p:sldId id="264" r:id="rId25"/>
    <p:sldId id="265" r:id="rId26"/>
    <p:sldId id="263" r:id="rId27"/>
    <p:sldId id="278" r:id="rId28"/>
    <p:sldId id="1750" r:id="rId29"/>
    <p:sldId id="1751" r:id="rId30"/>
    <p:sldId id="1752" r:id="rId31"/>
    <p:sldId id="1744" r:id="rId32"/>
    <p:sldId id="1745" r:id="rId33"/>
    <p:sldId id="1746" r:id="rId34"/>
    <p:sldId id="260" r:id="rId35"/>
    <p:sldId id="1747" r:id="rId36"/>
    <p:sldId id="275" r:id="rId37"/>
    <p:sldId id="259" r:id="rId38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05"/>
    <p:restoredTop sz="96341"/>
  </p:normalViewPr>
  <p:slideViewPr>
    <p:cSldViewPr snapToGrid="0">
      <p:cViewPr varScale="1">
        <p:scale>
          <a:sx n="122" d="100"/>
          <a:sy n="122" d="100"/>
        </p:scale>
        <p:origin x="208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7DE1F-40EC-CD4E-9CEA-CC61F8B75076}" type="datetimeFigureOut">
              <a:rPr lang="en-RU" smtClean="0"/>
              <a:t>16.10.2024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EAB41-5DDC-5148-B311-E9B247F76D64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028219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157e3ec6ec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157e3ec6ec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46565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01b43e2de8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01b43e2de8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Сверху представлены результаты по определению центральности в эксперименте HADES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Слева на картинке представлена множественность частицы и ее фит, и результат разбиения по центральности. Правее представлено распределение импакт параметра и Npart в получившихся бинах центральности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Снизу - это пример определения центральности в эксперименте стар.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Определение центральности на основе множественности обеспечивается импак параметром и Npart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Для сравнения с разными экспериментами нам необходима аналогичные эстиматоры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g301b43e2de8_0_4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"/>
              <a:t>21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8094e0198e_7_5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g28094e0198e_7_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25497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f51b090d0b_0_2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" sz="1200"/>
              <a:t>23</a:t>
            </a:fld>
            <a:endParaRPr/>
          </a:p>
        </p:txBody>
      </p:sp>
      <p:sp>
        <p:nvSpPr>
          <p:cNvPr id="153" name="Google Shape;153;g1f51b090d0b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4013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729FCF"/>
          </a:solidFill>
          <a:ln w="25400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g1f51b090d0b_0_2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the ratio of the fluctuation to the average value is equal to a constant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In the ehd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01423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8094e0198e_5_2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/>
              <a:t>24</a:t>
            </a:fld>
            <a:endParaRPr/>
          </a:p>
        </p:txBody>
      </p:sp>
      <p:sp>
        <p:nvSpPr>
          <p:cNvPr id="179" name="Google Shape;179;g28094e0198e_5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4013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729FCF"/>
          </a:solidFill>
          <a:ln w="25400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g28094e0198e_5_2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ratio of the fluctuation to the average value is equal to a constant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the ehd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8094e0198e_7_2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28094e0198e_7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f51b090d0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f51b090d0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15345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e93990d23d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2e93990d23d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f45fc72818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f45fc72818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f45fc72818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f45fc72818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f45fc72818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f45fc72818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d3f1785cb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d3f1785cb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0040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efc13c345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efc13c345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f45fc72818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f45fc72818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08bc7c8d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Среднее и стандартное отклонение импакт-параметра в зависимости от класса центральности.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Пунктирная зеленая кривая (Глаубер, Ur-b) изображает &lt;b&gt; и &lt;s&gt;, взятые из UrQMD для ячеек Nch-центральности, определенных из распределения Глаубера.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Среднее и стандартное отклонение числа участников в зависимости от класса центральности.</a:t>
            </a:r>
            <a:endParaRPr sz="1350">
              <a:solidFill>
                <a:srgbClr val="252525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50">
                <a:solidFill>
                  <a:srgbClr val="25252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Сплошная черная кривая на верхней панели показывает прицельные параметры для различных центральностей, заданные упрощенной аппроксимацией ядер черным диском.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Прицельный параметр b и количество заряженных частиц с другой стороны, они гораздо более коррелированы и дают почти независимую от модели оценку центральности</a:t>
            </a:r>
            <a:endParaRPr/>
          </a:p>
        </p:txBody>
      </p:sp>
      <p:sp>
        <p:nvSpPr>
          <p:cNvPr id="253" name="Google Shape;253;g308bc7c8d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2212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efc13c345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efc13c345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1303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f45fc72818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f45fc72818_1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361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42d4fecbe5_0_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g242d4fecbe5_0_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85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8736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42d4fecbe5_0_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242d4fecbe5_0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42d4fecbe5_0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242d4fecbe5_0_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g242d4fecbe5_0_4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4380ad1f09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g24380ad1f09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5140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B2588-E6A2-2310-EF19-E8872B128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AA3A2-9E2B-2974-9775-69C6C4AFBA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3F919-5041-4EEE-1FD3-C18238275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25.04.2024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03989-D106-559C-4A75-DE5409EC6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 - PWG3 Summary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00127-EAC6-F302-8374-C7C6C6F27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13399-C8CA-0B46-8907-DF8B40A6E037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374835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900B2-1FA2-6D6F-063F-F4C387ADC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D781FE-D4BD-BF1F-84CD-1A6B03166B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09172-1DC5-B9FC-1C55-5E2952976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25.04.2024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634D7-2000-DDF8-385B-245D51BD6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 - PWG3 Summary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EFD20-E9EA-28BD-569E-D32273D00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13399-C8CA-0B46-8907-DF8B40A6E037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412529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A8070C-B619-6568-3845-B9CD774F7E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F31E80-1466-B4C9-FEC8-A6580C6344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564BD-0863-C4FF-163E-BF083FE9A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25.04.2024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23A95-C6B3-CCB6-5A65-30747AD86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 - PWG3 Summary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97859-82BF-9F19-79DA-8F3EF7A61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13399-C8CA-0B46-8907-DF8B40A6E037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958528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88031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71CD5-6870-7F3A-6659-CFD49F7D8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FA7E7-21F3-C8DE-1ED4-2E0211067C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F5BF1B-86C6-2E20-83DC-49E106D81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25.04.2024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9433F-7C7C-C4B9-8E89-9D15F220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 - PWG3 Summary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551DF-31A8-A3EA-5418-9EB225931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13399-C8CA-0B46-8907-DF8B40A6E037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03516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2F0E4-9150-7A4A-8CB9-EAF0E50D1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CBCDFA-7C86-F405-880D-BC595440E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C41CEF-003F-687C-EA68-AD57D089F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25.04.2024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35204-B3AD-BA6B-9F72-2664B28CC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 - PWG3 Summary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EFED1-A812-B19E-7BEC-E24B75E2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13399-C8CA-0B46-8907-DF8B40A6E037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73647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99CC5-D86A-AC6C-17F4-2675F4FE6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8B8C8-291F-1E07-70BA-CF30B5EA1F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91DFAF-BF86-9A58-2FB5-1A01703F39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85471-2D0A-BE93-4970-39CA93D2D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25.04.2024</a:t>
            </a:r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A0E145-A7F9-D4B4-22E9-17661CD85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 - PWG3 Summary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263FF3-FC4F-44F4-F8AA-D7A19D174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13399-C8CA-0B46-8907-DF8B40A6E037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093198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1BADD-D100-2664-051D-8A5DBFC28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32835-F234-7F6A-CDCA-799A047CC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688E13-4ED7-A922-3E72-377AD6805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E3BB93-6DCF-5A0B-0157-B126C9C84D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4A12A3-B5D6-B57D-4749-2A6C917610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419632-ACDD-79A1-C99D-E22390DA1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25.04.2024</a:t>
            </a:r>
            <a:endParaRPr lang="en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FF5402-54CE-11B2-9CA9-19D68EA7D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 - PWG3 Summary</a:t>
            </a:r>
            <a:endParaRPr lang="en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3110BE-6707-4C1D-12E3-E7DDDA9A5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13399-C8CA-0B46-8907-DF8B40A6E037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502459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53619-9A45-E32F-4E2A-264740238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6E4FD4-F2BF-7523-0161-8E2DA7162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25.04.2024</a:t>
            </a:r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AD36AD-D34F-AC82-8B24-8D5BAA4AB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 - PWG3 Summary</a:t>
            </a:r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D527EE-4613-70E5-0F7C-5232B3D06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13399-C8CA-0B46-8907-DF8B40A6E037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176389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F732E1-C5DC-9FCC-74DB-79EB4C1A8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25.04.2024</a:t>
            </a:r>
            <a:endParaRPr lang="en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638CF9-15E0-C874-69CA-202F6F141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 - PWG3 Summary</a:t>
            </a:r>
            <a:endParaRPr lang="en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279642-5941-8EB3-DD3B-4357F0DA5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13399-C8CA-0B46-8907-DF8B40A6E037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090578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9EC52-80AF-8624-CD0B-59FADEA37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92ACF-EF87-953D-2E8D-59E11BD39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520BB8-39D6-092C-04B3-04693FC9D2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6262B-AA21-0D3C-A50E-28BF54FDC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25.04.2024</a:t>
            </a:r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CDCD1C-F8C1-FA54-3D25-309DBAE55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 - PWG3 Summary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6C632C-EE62-A559-333A-0232B069E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13399-C8CA-0B46-8907-DF8B40A6E037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947187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8A78F-40E9-DCA0-EC0D-C2ED5B140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045A7D-8E13-3F99-FF84-A7D6A8A696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605501-C6AB-DC80-F03E-30808BB0AC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5FD731-49F3-2776-38B4-AA2D9F6D7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25.04.2024</a:t>
            </a:r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910F7C-0989-979C-80DB-92998BE48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XIII MPD CM - PWG3 Summary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3F4673-0F86-4B0D-DD06-E8BF3DEA7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13399-C8CA-0B46-8907-DF8B40A6E037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355923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D47B96-4DD5-2505-564F-4365426F6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5B646-CEF7-1110-6F78-CBE24F1BE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EA54C-3AC1-9E1B-8D51-1704347231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25.04.2024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C37B4-5375-D958-1D68-692A96F82D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XIII MPD CM - PWG3 Summary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ED6B3-7D01-4CDC-DCC4-6B67BDD255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13399-C8CA-0B46-8907-DF8B40A6E037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485517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arxiv.org/abs/2006.15809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hyperlink" Target="https://indico.jinr.ru/event/4765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indico.jinr.ru/event/4125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indico.jinr.ru/event/4578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5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jinr.ru/event/4928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github.com/FlowNICA/CentralityFramework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indico.jinr.ru/event/4765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hyperlink" Target="https://indico.jinr.ru/event/4803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0.png"/><Relationship Id="rId7" Type="http://schemas.openxmlformats.org/officeDocument/2006/relationships/image" Target="../media/image20.png"/><Relationship Id="rId12" Type="http://schemas.openxmlformats.org/officeDocument/2006/relationships/image" Target="../media/image170.png"/><Relationship Id="rId2" Type="http://schemas.openxmlformats.org/officeDocument/2006/relationships/hyperlink" Target="https://indico.jinr.ru/event/4928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FlowNICA/CentralityFramework" TargetMode="External"/><Relationship Id="rId3" Type="http://schemas.openxmlformats.org/officeDocument/2006/relationships/image" Target="../media/image25.png"/><Relationship Id="rId7" Type="http://schemas.openxmlformats.org/officeDocument/2006/relationships/hyperlink" Target="https://github.com/FlowNICA/McPileUp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arxiv.org/abs/2006.15809" TargetMode="External"/><Relationship Id="rId5" Type="http://schemas.openxmlformats.org/officeDocument/2006/relationships/image" Target="../media/image26.png"/><Relationship Id="rId4" Type="http://schemas.openxmlformats.org/officeDocument/2006/relationships/hyperlink" Target="https://arxiv.org/abs/2112.0024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2AA20-97A0-D1DD-1280-7A523F7A9A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5645"/>
            <a:ext cx="12192000" cy="1828100"/>
          </a:xfrm>
        </p:spPr>
        <p:txBody>
          <a:bodyPr>
            <a:normAutofit/>
          </a:bodyPr>
          <a:lstStyle/>
          <a:p>
            <a:r>
              <a:rPr lang="en-RU" sz="4800" b="1" dirty="0"/>
              <a:t>PWG1 Summary</a:t>
            </a:r>
            <a:endParaRPr lang="en-RU" sz="4400" b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C190115-0F68-6667-EDFF-CDBEE5B6FE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26" y="2575357"/>
            <a:ext cx="12034345" cy="4062285"/>
          </a:xfrm>
        </p:spPr>
        <p:txBody>
          <a:bodyPr>
            <a:normAutofit/>
          </a:bodyPr>
          <a:lstStyle/>
          <a:p>
            <a:pPr algn="ctr" defTabSz="377967" fontAlgn="base">
              <a:lnSpc>
                <a:spcPct val="120000"/>
              </a:lnSpc>
              <a:spcBef>
                <a:spcPts val="827"/>
              </a:spcBef>
              <a:spcAft>
                <a:spcPct val="0"/>
              </a:spcAft>
              <a:buClrTx/>
              <a:tabLst>
                <a:tab pos="0" algn="l"/>
                <a:tab pos="366156" algn="l"/>
                <a:tab pos="737561" algn="l"/>
                <a:tab pos="1108967" algn="l"/>
                <a:tab pos="1480372" algn="l"/>
                <a:tab pos="1851777" algn="l"/>
                <a:tab pos="2223182" algn="l"/>
                <a:tab pos="2594588" algn="l"/>
                <a:tab pos="2965993" algn="l"/>
                <a:tab pos="3337399" algn="l"/>
                <a:tab pos="3708804" algn="l"/>
                <a:tab pos="4080209" algn="l"/>
                <a:tab pos="4451614" algn="l"/>
                <a:tab pos="4823020" algn="l"/>
                <a:tab pos="5194425" algn="l"/>
                <a:tab pos="5565830" algn="l"/>
                <a:tab pos="5937235" algn="l"/>
                <a:tab pos="6308641" algn="l"/>
                <a:tab pos="6680046" algn="l"/>
                <a:tab pos="7051452" algn="l"/>
                <a:tab pos="7422857" algn="l"/>
                <a:tab pos="7424169" algn="l"/>
                <a:tab pos="7795574" algn="l"/>
                <a:tab pos="8166980" algn="l"/>
                <a:tab pos="8538385" algn="l"/>
                <a:tab pos="8909791" algn="l"/>
              </a:tabLst>
            </a:pP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PWG1 conveners: </a:t>
            </a:r>
            <a:r>
              <a:rPr lang="en-US" altLang="ru-RU" u="sng" dirty="0">
                <a:latin typeface="Arial" panose="020B0604020202020204" pitchFamily="34" charset="0"/>
                <a:cs typeface="Arial" panose="020B0604020202020204" pitchFamily="34" charset="0"/>
              </a:rPr>
              <a:t>Petr </a:t>
            </a:r>
            <a:r>
              <a:rPr lang="en-US" altLang="ru-RU" u="sng" dirty="0" err="1">
                <a:latin typeface="Arial" panose="020B0604020202020204" pitchFamily="34" charset="0"/>
                <a:cs typeface="Arial" panose="020B0604020202020204" pitchFamily="34" charset="0"/>
              </a:rPr>
              <a:t>Parfenov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 (JINR),</a:t>
            </a:r>
            <a:r>
              <a:rPr kumimoji="0" lang="en-US" altLang="ru-RU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ru-RU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Grigory</a:t>
            </a:r>
            <a:r>
              <a:rPr kumimoji="0" lang="en-US" altLang="ru-RU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ru-RU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Feofilov</a:t>
            </a:r>
            <a:r>
              <a:rPr kumimoji="0" lang="en-US" altLang="ru-RU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altLang="ru-RU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SPbSU</a:t>
            </a:r>
            <a:r>
              <a:rPr kumimoji="0" lang="en-US" altLang="ru-RU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US" altLang="ru-RU" sz="2000" b="0" i="0" u="none" strike="noStrike" kern="1200" cap="none" spc="0" normalizeH="0" baseline="33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 defTabSz="377967" fontAlgn="base">
              <a:spcBef>
                <a:spcPts val="827"/>
              </a:spcBef>
              <a:spcAft>
                <a:spcPct val="0"/>
              </a:spcAft>
              <a:buClrTx/>
              <a:tabLst>
                <a:tab pos="0" algn="l"/>
                <a:tab pos="366156" algn="l"/>
                <a:tab pos="737561" algn="l"/>
                <a:tab pos="1108967" algn="l"/>
                <a:tab pos="1480372" algn="l"/>
                <a:tab pos="1851777" algn="l"/>
                <a:tab pos="2223182" algn="l"/>
                <a:tab pos="2594588" algn="l"/>
                <a:tab pos="2965993" algn="l"/>
                <a:tab pos="3337399" algn="l"/>
                <a:tab pos="3708804" algn="l"/>
                <a:tab pos="4080209" algn="l"/>
                <a:tab pos="4451614" algn="l"/>
                <a:tab pos="4823020" algn="l"/>
                <a:tab pos="5194425" algn="l"/>
                <a:tab pos="5565830" algn="l"/>
                <a:tab pos="5937235" algn="l"/>
                <a:tab pos="6308641" algn="l"/>
                <a:tab pos="6680046" algn="l"/>
                <a:tab pos="7051452" algn="l"/>
                <a:tab pos="7422857" algn="l"/>
                <a:tab pos="7424169" algn="l"/>
                <a:tab pos="7795574" algn="l"/>
                <a:tab pos="8166980" algn="l"/>
                <a:tab pos="8538385" algn="l"/>
                <a:tab pos="8909791" algn="l"/>
              </a:tabLst>
            </a:pPr>
            <a:endParaRPr kumimoji="0" lang="en-US" altLang="ru-RU" sz="2000" b="0" i="0" u="none" strike="noStrike" kern="1200" cap="none" spc="0" normalizeH="0" baseline="33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 defTabSz="377967" fontAlgn="base">
              <a:spcBef>
                <a:spcPts val="827"/>
              </a:spcBef>
              <a:spcAft>
                <a:spcPct val="0"/>
              </a:spcAft>
              <a:buClrTx/>
              <a:tabLst>
                <a:tab pos="0" algn="l"/>
                <a:tab pos="366156" algn="l"/>
                <a:tab pos="737561" algn="l"/>
                <a:tab pos="1108967" algn="l"/>
                <a:tab pos="1480372" algn="l"/>
                <a:tab pos="1851777" algn="l"/>
                <a:tab pos="2223182" algn="l"/>
                <a:tab pos="2594588" algn="l"/>
                <a:tab pos="2965993" algn="l"/>
                <a:tab pos="3337399" algn="l"/>
                <a:tab pos="3708804" algn="l"/>
                <a:tab pos="4080209" algn="l"/>
                <a:tab pos="4451614" algn="l"/>
                <a:tab pos="4823020" algn="l"/>
                <a:tab pos="5194425" algn="l"/>
                <a:tab pos="5565830" algn="l"/>
                <a:tab pos="5937235" algn="l"/>
                <a:tab pos="6308641" algn="l"/>
                <a:tab pos="6680046" algn="l"/>
                <a:tab pos="7051452" algn="l"/>
                <a:tab pos="7422857" algn="l"/>
                <a:tab pos="7424169" algn="l"/>
                <a:tab pos="7795574" algn="l"/>
                <a:tab pos="8166980" algn="l"/>
                <a:tab pos="8538385" algn="l"/>
                <a:tab pos="8909791" algn="l"/>
              </a:tabLst>
            </a:pPr>
            <a:endParaRPr kumimoji="0" lang="en-US" altLang="ru-RU" sz="2000" b="0" i="0" u="none" strike="noStrike" kern="1200" cap="none" spc="0" normalizeH="0" baseline="33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 defTabSz="377967" fontAlgn="base">
              <a:spcBef>
                <a:spcPts val="827"/>
              </a:spcBef>
              <a:spcAft>
                <a:spcPct val="0"/>
              </a:spcAft>
              <a:buClrTx/>
              <a:tabLst>
                <a:tab pos="0" algn="l"/>
                <a:tab pos="366156" algn="l"/>
                <a:tab pos="737561" algn="l"/>
                <a:tab pos="1108967" algn="l"/>
                <a:tab pos="1480372" algn="l"/>
                <a:tab pos="1851777" algn="l"/>
                <a:tab pos="2223182" algn="l"/>
                <a:tab pos="2594588" algn="l"/>
                <a:tab pos="2965993" algn="l"/>
                <a:tab pos="3337399" algn="l"/>
                <a:tab pos="3708804" algn="l"/>
                <a:tab pos="4080209" algn="l"/>
                <a:tab pos="4451614" algn="l"/>
                <a:tab pos="4823020" algn="l"/>
                <a:tab pos="5194425" algn="l"/>
                <a:tab pos="5565830" algn="l"/>
                <a:tab pos="5937235" algn="l"/>
                <a:tab pos="6308641" algn="l"/>
                <a:tab pos="6680046" algn="l"/>
                <a:tab pos="7051452" algn="l"/>
                <a:tab pos="7422857" algn="l"/>
                <a:tab pos="7424169" algn="l"/>
                <a:tab pos="7795574" algn="l"/>
                <a:tab pos="8166980" algn="l"/>
                <a:tab pos="8538385" algn="l"/>
                <a:tab pos="8909791" algn="l"/>
              </a:tabLst>
            </a:pPr>
            <a:r>
              <a:rPr lang="en-US" altLang="ru-RU" sz="3200" baseline="33000" dirty="0">
                <a:latin typeface="Arial" panose="020B0604020202020204" pitchFamily="34" charset="0"/>
                <a:cs typeface="Arial" panose="020B0604020202020204" pitchFamily="34" charset="0"/>
              </a:rPr>
              <a:t>With big help from Andrey </a:t>
            </a:r>
            <a:r>
              <a:rPr lang="en-US" altLang="ru-RU" sz="3200" baseline="33000" dirty="0" err="1">
                <a:latin typeface="Arial" panose="020B0604020202020204" pitchFamily="34" charset="0"/>
                <a:cs typeface="Arial" panose="020B0604020202020204" pitchFamily="34" charset="0"/>
              </a:rPr>
              <a:t>Moshkin</a:t>
            </a:r>
            <a:r>
              <a:rPr lang="en-US" altLang="ru-RU" sz="3200" baseline="33000" dirty="0">
                <a:latin typeface="Arial" panose="020B0604020202020204" pitchFamily="34" charset="0"/>
                <a:cs typeface="Arial" panose="020B0604020202020204" pitchFamily="34" charset="0"/>
              </a:rPr>
              <a:t> (VBLHEP JINR) and Dmitry </a:t>
            </a:r>
            <a:r>
              <a:rPr lang="en-US" altLang="ru-RU" sz="3200" baseline="33000" dirty="0" err="1">
                <a:latin typeface="Arial" panose="020B0604020202020204" pitchFamily="34" charset="0"/>
                <a:cs typeface="Arial" panose="020B0604020202020204" pitchFamily="34" charset="0"/>
              </a:rPr>
              <a:t>Podgainy</a:t>
            </a:r>
            <a:r>
              <a:rPr lang="en-US" altLang="ru-RU" sz="3200" baseline="33000" dirty="0">
                <a:latin typeface="Arial" panose="020B0604020202020204" pitchFamily="34" charset="0"/>
                <a:cs typeface="Arial" panose="020B0604020202020204" pitchFamily="34" charset="0"/>
              </a:rPr>
              <a:t> (MLIT JINR)</a:t>
            </a:r>
            <a:endParaRPr lang="en-US" altLang="ru-RU" sz="2000" baseline="3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77967" fontAlgn="base">
              <a:spcBef>
                <a:spcPts val="124"/>
              </a:spcBef>
              <a:spcAft>
                <a:spcPct val="0"/>
              </a:spcAft>
              <a:buClrTx/>
              <a:tabLst>
                <a:tab pos="0" algn="l"/>
                <a:tab pos="366156" algn="l"/>
                <a:tab pos="737561" algn="l"/>
                <a:tab pos="1108967" algn="l"/>
                <a:tab pos="1480372" algn="l"/>
                <a:tab pos="1851777" algn="l"/>
                <a:tab pos="2223182" algn="l"/>
                <a:tab pos="2594588" algn="l"/>
                <a:tab pos="2965993" algn="l"/>
                <a:tab pos="3337399" algn="l"/>
                <a:tab pos="3708804" algn="l"/>
                <a:tab pos="4080209" algn="l"/>
                <a:tab pos="4451614" algn="l"/>
                <a:tab pos="4823020" algn="l"/>
                <a:tab pos="5194425" algn="l"/>
                <a:tab pos="5565830" algn="l"/>
                <a:tab pos="5937235" algn="l"/>
                <a:tab pos="6308641" algn="l"/>
                <a:tab pos="6680046" algn="l"/>
                <a:tab pos="7051452" algn="l"/>
                <a:tab pos="7422857" algn="l"/>
                <a:tab pos="7424169" algn="l"/>
                <a:tab pos="7795574" algn="l"/>
                <a:tab pos="8166980" algn="l"/>
                <a:tab pos="8538385" algn="l"/>
                <a:tab pos="8909791" algn="l"/>
              </a:tabLst>
            </a:pP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77967" fontAlgn="base">
              <a:spcBef>
                <a:spcPts val="124"/>
              </a:spcBef>
              <a:spcAft>
                <a:spcPct val="0"/>
              </a:spcAft>
              <a:buClrTx/>
              <a:tabLst>
                <a:tab pos="0" algn="l"/>
                <a:tab pos="366156" algn="l"/>
                <a:tab pos="737561" algn="l"/>
                <a:tab pos="1108967" algn="l"/>
                <a:tab pos="1480372" algn="l"/>
                <a:tab pos="1851777" algn="l"/>
                <a:tab pos="2223182" algn="l"/>
                <a:tab pos="2594588" algn="l"/>
                <a:tab pos="2965993" algn="l"/>
                <a:tab pos="3337399" algn="l"/>
                <a:tab pos="3708804" algn="l"/>
                <a:tab pos="4080209" algn="l"/>
                <a:tab pos="4451614" algn="l"/>
                <a:tab pos="4823020" algn="l"/>
                <a:tab pos="5194425" algn="l"/>
                <a:tab pos="5565830" algn="l"/>
                <a:tab pos="5937235" algn="l"/>
                <a:tab pos="6308641" algn="l"/>
                <a:tab pos="6680046" algn="l"/>
                <a:tab pos="7051452" algn="l"/>
                <a:tab pos="7422857" algn="l"/>
                <a:tab pos="7424169" algn="l"/>
                <a:tab pos="7795574" algn="l"/>
                <a:tab pos="8166980" algn="l"/>
                <a:tab pos="8538385" algn="l"/>
                <a:tab pos="8909791" algn="l"/>
              </a:tabLst>
            </a:pP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77967" fontAlgn="base">
              <a:spcBef>
                <a:spcPts val="124"/>
              </a:spcBef>
              <a:spcAft>
                <a:spcPct val="0"/>
              </a:spcAft>
              <a:buClrTx/>
              <a:tabLst>
                <a:tab pos="0" algn="l"/>
                <a:tab pos="366156" algn="l"/>
                <a:tab pos="737561" algn="l"/>
                <a:tab pos="1108967" algn="l"/>
                <a:tab pos="1480372" algn="l"/>
                <a:tab pos="1851777" algn="l"/>
                <a:tab pos="2223182" algn="l"/>
                <a:tab pos="2594588" algn="l"/>
                <a:tab pos="2965993" algn="l"/>
                <a:tab pos="3337399" algn="l"/>
                <a:tab pos="3708804" algn="l"/>
                <a:tab pos="4080209" algn="l"/>
                <a:tab pos="4451614" algn="l"/>
                <a:tab pos="4823020" algn="l"/>
                <a:tab pos="5194425" algn="l"/>
                <a:tab pos="5565830" algn="l"/>
                <a:tab pos="5937235" algn="l"/>
                <a:tab pos="6308641" algn="l"/>
                <a:tab pos="6680046" algn="l"/>
                <a:tab pos="7051452" algn="l"/>
                <a:tab pos="7422857" algn="l"/>
                <a:tab pos="7424169" algn="l"/>
                <a:tab pos="7795574" algn="l"/>
                <a:tab pos="8166980" algn="l"/>
                <a:tab pos="8538385" algn="l"/>
                <a:tab pos="8909791" algn="l"/>
              </a:tabLst>
            </a:pPr>
            <a:endParaRPr lang="en-US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77967" fontAlgn="base">
              <a:spcBef>
                <a:spcPts val="124"/>
              </a:spcBef>
              <a:spcAft>
                <a:spcPct val="0"/>
              </a:spcAft>
              <a:buClrTx/>
              <a:tabLst>
                <a:tab pos="0" algn="l"/>
                <a:tab pos="366156" algn="l"/>
                <a:tab pos="737561" algn="l"/>
                <a:tab pos="1108967" algn="l"/>
                <a:tab pos="1480372" algn="l"/>
                <a:tab pos="1851777" algn="l"/>
                <a:tab pos="2223182" algn="l"/>
                <a:tab pos="2594588" algn="l"/>
                <a:tab pos="2965993" algn="l"/>
                <a:tab pos="3337399" algn="l"/>
                <a:tab pos="3708804" algn="l"/>
                <a:tab pos="4080209" algn="l"/>
                <a:tab pos="4451614" algn="l"/>
                <a:tab pos="4823020" algn="l"/>
                <a:tab pos="5194425" algn="l"/>
                <a:tab pos="5565830" algn="l"/>
                <a:tab pos="5937235" algn="l"/>
                <a:tab pos="6308641" algn="l"/>
                <a:tab pos="6680046" algn="l"/>
                <a:tab pos="7051452" algn="l"/>
                <a:tab pos="7422857" algn="l"/>
                <a:tab pos="7424169" algn="l"/>
                <a:tab pos="7795574" algn="l"/>
                <a:tab pos="8166980" algn="l"/>
                <a:tab pos="8538385" algn="l"/>
                <a:tab pos="8909791" algn="l"/>
              </a:tabLst>
            </a:pPr>
            <a:endParaRPr lang="en-US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77967" fontAlgn="base">
              <a:spcBef>
                <a:spcPts val="827"/>
              </a:spcBef>
              <a:spcAft>
                <a:spcPct val="0"/>
              </a:spcAft>
              <a:buClrTx/>
              <a:tabLst>
                <a:tab pos="0" algn="l"/>
                <a:tab pos="366156" algn="l"/>
                <a:tab pos="737561" algn="l"/>
                <a:tab pos="1108967" algn="l"/>
                <a:tab pos="1480372" algn="l"/>
                <a:tab pos="1851777" algn="l"/>
                <a:tab pos="2223182" algn="l"/>
                <a:tab pos="2594588" algn="l"/>
                <a:tab pos="2965993" algn="l"/>
                <a:tab pos="3337399" algn="l"/>
                <a:tab pos="3708804" algn="l"/>
                <a:tab pos="4080209" algn="l"/>
                <a:tab pos="4451614" algn="l"/>
                <a:tab pos="4823020" algn="l"/>
                <a:tab pos="5194425" algn="l"/>
                <a:tab pos="5565830" algn="l"/>
                <a:tab pos="5937235" algn="l"/>
                <a:tab pos="6308641" algn="l"/>
                <a:tab pos="6680046" algn="l"/>
                <a:tab pos="7051452" algn="l"/>
                <a:tab pos="7422857" algn="l"/>
                <a:tab pos="7424169" algn="l"/>
                <a:tab pos="7795574" algn="l"/>
                <a:tab pos="8166980" algn="l"/>
                <a:tab pos="8538385" algn="l"/>
                <a:tab pos="8909791" algn="l"/>
              </a:tabLst>
            </a:pPr>
            <a:endParaRPr lang="en-US" alt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77967" fontAlgn="base">
              <a:spcBef>
                <a:spcPts val="827"/>
              </a:spcBef>
              <a:spcAft>
                <a:spcPct val="0"/>
              </a:spcAft>
              <a:tabLst>
                <a:tab pos="0" algn="l"/>
                <a:tab pos="366156" algn="l"/>
                <a:tab pos="737561" algn="l"/>
                <a:tab pos="1108967" algn="l"/>
                <a:tab pos="1480372" algn="l"/>
                <a:tab pos="1851777" algn="l"/>
                <a:tab pos="2223182" algn="l"/>
                <a:tab pos="2594588" algn="l"/>
                <a:tab pos="2965993" algn="l"/>
                <a:tab pos="3337399" algn="l"/>
                <a:tab pos="3708804" algn="l"/>
                <a:tab pos="4080209" algn="l"/>
                <a:tab pos="4451614" algn="l"/>
                <a:tab pos="4823020" algn="l"/>
                <a:tab pos="5194425" algn="l"/>
                <a:tab pos="5565830" algn="l"/>
                <a:tab pos="5937235" algn="l"/>
                <a:tab pos="6308641" algn="l"/>
                <a:tab pos="6680046" algn="l"/>
                <a:tab pos="7051452" algn="l"/>
                <a:tab pos="7422857" algn="l"/>
                <a:tab pos="7424169" algn="l"/>
                <a:tab pos="7795574" algn="l"/>
                <a:tab pos="8166980" algn="l"/>
                <a:tab pos="8538385" algn="l"/>
                <a:tab pos="8909791" algn="l"/>
              </a:tabLst>
            </a:pPr>
            <a:r>
              <a:rPr lang="en-US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XIV MPD Collaboration Meeting, Dubna, Russia, 14-16 October</a:t>
            </a:r>
            <a:r>
              <a:rPr lang="ru-RU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en-US" alt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XI Collaboration Meeting of the MPD Experiment at the NICA Facility (18-20  April 2023): Overview · JINR (Indico)">
            <a:extLst>
              <a:ext uri="{FF2B5EF4-FFF2-40B4-BE49-F238E27FC236}">
                <a16:creationId xmlns:a16="http://schemas.microsoft.com/office/drawing/2014/main" id="{8A175688-4531-0C78-D138-22728B304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9936"/>
            <a:ext cx="3121572" cy="63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NICA/JINR-FAIR Bilateral Workshop">
            <a:extLst>
              <a:ext uri="{FF2B5EF4-FFF2-40B4-BE49-F238E27FC236}">
                <a16:creationId xmlns:a16="http://schemas.microsoft.com/office/drawing/2014/main" id="{8099096C-D5F0-D8E2-09C9-56A1B764A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695" y="0"/>
            <a:ext cx="2317301" cy="121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184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295001"/>
            <a:ext cx="7617132" cy="656300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415600" y="513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dirty="0"/>
              <a:t>Testing centrality determination framework in BM@N</a:t>
            </a:r>
            <a:endParaRPr i="1" baseline="30000" dirty="0"/>
          </a:p>
        </p:txBody>
      </p:sp>
      <p:sp>
        <p:nvSpPr>
          <p:cNvPr id="90" name="Google Shape;90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10</a:t>
            </a:fld>
            <a:endParaRPr/>
          </a:p>
        </p:txBody>
      </p:sp>
      <p:sp>
        <p:nvSpPr>
          <p:cNvPr id="2" name="Google Shape;320;p45">
            <a:extLst>
              <a:ext uri="{FF2B5EF4-FFF2-40B4-BE49-F238E27FC236}">
                <a16:creationId xmlns:a16="http://schemas.microsoft.com/office/drawing/2014/main" id="{6A513401-415D-F86B-639F-58DC15C98BD3}"/>
              </a:ext>
            </a:extLst>
          </p:cNvPr>
          <p:cNvSpPr txBox="1"/>
          <p:nvPr/>
        </p:nvSpPr>
        <p:spPr>
          <a:xfrm>
            <a:off x="6905297" y="653114"/>
            <a:ext cx="5286702" cy="5064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RunId: </a:t>
            </a:r>
            <a:r>
              <a:rPr lang="ru" b="1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8120-8170</a:t>
            </a:r>
            <a:endParaRPr b="1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Multiplicity Cuts:</a:t>
            </a:r>
            <a:endParaRPr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</a:pPr>
            <a:r>
              <a:rPr lang="ru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CCT2</a:t>
            </a:r>
            <a:endParaRPr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</a:pPr>
            <a:r>
              <a:rPr lang="ru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</a:t>
            </a:r>
            <a:r>
              <a:rPr lang="ru" baseline="-25000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vtxTr</a:t>
            </a:r>
            <a:r>
              <a:rPr lang="ru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&gt;1</a:t>
            </a:r>
            <a:endParaRPr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</a:pPr>
            <a:r>
              <a:rPr lang="ru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(Sts digi vs N</a:t>
            </a:r>
            <a:r>
              <a:rPr lang="ru" baseline="-25000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tr</a:t>
            </a:r>
            <a:r>
              <a:rPr lang="ru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) cut</a:t>
            </a:r>
            <a:endParaRPr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</a:pPr>
            <a:r>
              <a:rPr lang="ru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V</a:t>
            </a:r>
            <a:r>
              <a:rPr lang="ru" baseline="-25000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</a:t>
            </a:r>
            <a:r>
              <a:rPr lang="ru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&lt;1 cm</a:t>
            </a:r>
            <a:endParaRPr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</a:pPr>
            <a:r>
              <a:rPr lang="ru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V</a:t>
            </a:r>
            <a:r>
              <a:rPr lang="ru" baseline="-25000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z</a:t>
            </a:r>
            <a:r>
              <a:rPr lang="ru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&lt; 0.1 cm</a:t>
            </a:r>
            <a:endParaRPr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Pileup event sampling is implemented in the framework similar to STAR-like approach</a:t>
            </a:r>
            <a:r>
              <a:rPr lang="en-US" baseline="30000" dirty="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1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Generalized NBD parametrization is built in the framework. Fit parameters now are consistent with Kharzeev-Nardi</a:t>
            </a:r>
            <a:r>
              <a:rPr lang="en-US" baseline="30000" dirty="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r>
              <a:rPr lang="en-US" dirty="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 approach</a:t>
            </a:r>
            <a:endParaRPr lang="en-US" b="1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b="1" dirty="0">
                <a:latin typeface="Lato"/>
                <a:ea typeface="Lato"/>
                <a:cs typeface="Lato"/>
                <a:sym typeface="Lato"/>
              </a:rPr>
              <a:t>Good agreement with experimental data</a:t>
            </a:r>
            <a:endParaRPr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F5E217-F38E-D506-78EB-DB0A547AB8CD}"/>
              </a:ext>
            </a:extLst>
          </p:cNvPr>
          <p:cNvSpPr txBox="1"/>
          <p:nvPr/>
        </p:nvSpPr>
        <p:spPr>
          <a:xfrm>
            <a:off x="8902262" y="6334780"/>
            <a:ext cx="25750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aseline="30000" dirty="0">
                <a:latin typeface="Lato"/>
                <a:ea typeface="Lato"/>
                <a:cs typeface="Lato"/>
                <a:sym typeface="Lato"/>
              </a:rPr>
              <a:t>1</a:t>
            </a:r>
            <a:r>
              <a:rPr lang="en-GB" sz="1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arXiv:2006.15809</a:t>
            </a:r>
            <a:r>
              <a:rPr lang="en-GB" sz="1400" dirty="0"/>
              <a:t> (2020)</a:t>
            </a:r>
            <a:endParaRPr lang="en-US" sz="1400" baseline="30000" dirty="0">
              <a:latin typeface="Lato"/>
              <a:ea typeface="Lato"/>
              <a:cs typeface="Lato"/>
              <a:sym typeface="Lato"/>
            </a:endParaRPr>
          </a:p>
          <a:p>
            <a:r>
              <a:rPr lang="en-US" sz="1400" baseline="30000" dirty="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r>
              <a:rPr lang="en-GB" sz="1400" dirty="0" err="1"/>
              <a:t>Phys.Lett</a:t>
            </a:r>
            <a:r>
              <a:rPr lang="en-GB" sz="1400" dirty="0"/>
              <a:t>. B507 (2001) 121-128</a:t>
            </a:r>
            <a:endParaRPr lang="en-RU" sz="1400" dirty="0"/>
          </a:p>
        </p:txBody>
      </p:sp>
    </p:spTree>
    <p:extLst>
      <p:ext uri="{BB962C8B-B14F-4D97-AF65-F5344CB8AC3E}">
        <p14:creationId xmlns:p14="http://schemas.microsoft.com/office/powerpoint/2010/main" val="4100910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295001"/>
            <a:ext cx="7617132" cy="6563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415600" y="2615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dirty="0"/>
              <a:t>Testing centrality determination framework in BM@N</a:t>
            </a:r>
            <a:endParaRPr baseline="30000" dirty="0"/>
          </a:p>
        </p:txBody>
      </p:sp>
      <p:sp>
        <p:nvSpPr>
          <p:cNvPr id="106" name="Google Shape;106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11</a:t>
            </a:fld>
            <a:endParaRPr/>
          </a:p>
        </p:txBody>
      </p:sp>
      <p:sp>
        <p:nvSpPr>
          <p:cNvPr id="107" name="Google Shape;107;p19"/>
          <p:cNvSpPr txBox="1"/>
          <p:nvPr/>
        </p:nvSpPr>
        <p:spPr>
          <a:xfrm>
            <a:off x="6758151" y="772000"/>
            <a:ext cx="5322800" cy="54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57189">
              <a:buClr>
                <a:schemeClr val="dk2"/>
              </a:buClr>
              <a:buSzPts val="1800"/>
              <a:buChar char="●"/>
            </a:pPr>
            <a:r>
              <a:rPr lang="en" sz="2400" dirty="0"/>
              <a:t>Difference in the most central class is due to pile-up:</a:t>
            </a:r>
            <a:endParaRPr sz="2400" dirty="0"/>
          </a:p>
          <a:p>
            <a:pPr marL="1219170" lvl="1" indent="-457189">
              <a:buClr>
                <a:schemeClr val="dk2"/>
              </a:buClr>
              <a:buSzPts val="1800"/>
              <a:buChar char="○"/>
            </a:pPr>
            <a:r>
              <a:rPr lang="en" sz="2400" dirty="0"/>
              <a:t>Cut on maximum multiplicity differs – expected to improve with optimized pileup rejection</a:t>
            </a:r>
            <a:endParaRPr sz="2400" dirty="0"/>
          </a:p>
          <a:p>
            <a:pPr marL="609585" indent="-457189">
              <a:buClr>
                <a:schemeClr val="dk2"/>
              </a:buClr>
              <a:buSzPts val="1800"/>
              <a:buChar char="●"/>
            </a:pPr>
            <a:endParaRPr lang="en" sz="2400" dirty="0"/>
          </a:p>
          <a:p>
            <a:pPr marL="609585" indent="-457189">
              <a:buClr>
                <a:schemeClr val="dk2"/>
              </a:buClr>
              <a:buSzPts val="1800"/>
              <a:buChar char="●"/>
            </a:pPr>
            <a:r>
              <a:rPr lang="en" sz="2400" dirty="0"/>
              <a:t>The difference in the mid-central region is within 5%</a:t>
            </a:r>
            <a:endParaRPr sz="2400" dirty="0"/>
          </a:p>
          <a:p>
            <a:pPr marL="1219170" lvl="1" indent="-457189">
              <a:buClr>
                <a:schemeClr val="dk2"/>
              </a:buClr>
              <a:buSzPts val="1800"/>
              <a:buChar char="○"/>
            </a:pPr>
            <a:r>
              <a:rPr lang="en" sz="2400" dirty="0"/>
              <a:t>The possible effect from spectators in the case of </a:t>
            </a:r>
            <a:r>
              <a:rPr lang="en" sz="2400" i="1" dirty="0"/>
              <a:t>h</a:t>
            </a:r>
            <a:r>
              <a:rPr lang="en" sz="2400" i="1" baseline="30000" dirty="0"/>
              <a:t>±</a:t>
            </a:r>
            <a:r>
              <a:rPr lang="en" sz="2400" i="1" dirty="0"/>
              <a:t> </a:t>
            </a:r>
            <a:r>
              <a:rPr lang="en" sz="2400" dirty="0"/>
              <a:t>multiplicity seems to be small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88264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A08891-7573-2E5A-219C-99240265FB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999" y="3233607"/>
                <a:ext cx="6756705" cy="334707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RU" sz="2000" b="1" dirty="0"/>
                  <a:t>Realistic heavy-ion model at NICA energies needs to have: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RU" sz="2000" dirty="0"/>
                  <a:t>Implemented EoS with mean-field approach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RU" sz="2000" dirty="0"/>
                  <a:t>Fragmentation model for forward/backward spectator region</a:t>
                </a:r>
              </a:p>
              <a:p>
                <a:pPr marL="0" indent="0">
                  <a:buNone/>
                </a:pPr>
                <a:r>
                  <a:rPr lang="en-RU" sz="2000" b="1" dirty="0"/>
                  <a:t>UrQMD+SMM satisfy such requirements:</a:t>
                </a:r>
              </a:p>
              <a:p>
                <a:r>
                  <a:rPr lang="en-RU" sz="2000" dirty="0"/>
                  <a:t>UrQMD describes well spectra of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RU" sz="2000" dirty="0"/>
                  <a:t>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RU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RU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RU" sz="2000" dirty="0"/>
                  <a:t> of protons, etc.</a:t>
                </a:r>
              </a:p>
              <a:p>
                <a:r>
                  <a:rPr lang="en-RU" sz="2000" dirty="0"/>
                  <a:t>SMM provides realistic fragmentation</a:t>
                </a:r>
              </a:p>
              <a:p>
                <a:pPr marL="0" indent="0">
                  <a:buNone/>
                </a:pPr>
                <a:r>
                  <a:rPr lang="en-RU" sz="2000" b="1" dirty="0"/>
                  <a:t>See T.Q.T. Le </a:t>
                </a:r>
                <a:r>
                  <a:rPr lang="en-RU" sz="2000" b="1" dirty="0">
                    <a:hlinkClick r:id="rId2"/>
                  </a:rPr>
                  <a:t>talk</a:t>
                </a:r>
                <a:r>
                  <a:rPr lang="en-RU" sz="2000" b="1" dirty="0"/>
                  <a:t> </a:t>
                </a:r>
                <a:r>
                  <a:rPr lang="en-US" sz="2000" b="1" dirty="0"/>
                  <a:t>at the MPD Cross-PWG Meeting (09.07.2024)</a:t>
                </a:r>
                <a:endParaRPr lang="en-RU" sz="20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A08891-7573-2E5A-219C-99240265FB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99" y="3233607"/>
                <a:ext cx="6756705" cy="3347076"/>
              </a:xfrm>
              <a:blipFill>
                <a:blip r:embed="rId3"/>
                <a:stretch>
                  <a:fillRect l="-938" t="-1887" r="-563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571E3-119F-D322-E489-0834632BB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13399-C8CA-0B46-8907-DF8B40A6E037}" type="slidenum">
              <a:rPr lang="en-RU" smtClean="0"/>
              <a:t>12</a:t>
            </a:fld>
            <a:endParaRPr lang="en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104914-CEAF-70DC-2B63-B24CD460D010}"/>
              </a:ext>
            </a:extLst>
          </p:cNvPr>
          <p:cNvSpPr/>
          <p:nvPr/>
        </p:nvSpPr>
        <p:spPr>
          <a:xfrm>
            <a:off x="516450" y="878450"/>
            <a:ext cx="1399310" cy="938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UrQMD 3.4</a:t>
            </a:r>
          </a:p>
          <a:p>
            <a:pPr algn="ctr"/>
            <a:r>
              <a:rPr lang="en-US" dirty="0"/>
              <a:t>(Original)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B1576E-2BE4-4106-278D-9CDDC8BC78FF}"/>
              </a:ext>
            </a:extLst>
          </p:cNvPr>
          <p:cNvCxnSpPr>
            <a:stCxn id="10" idx="3"/>
            <a:endCxn id="12" idx="1"/>
          </p:cNvCxnSpPr>
          <p:nvPr/>
        </p:nvCxnSpPr>
        <p:spPr>
          <a:xfrm>
            <a:off x="1915760" y="1347568"/>
            <a:ext cx="66501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707DB-822D-E208-C7C8-60F9F0C15FE1}"/>
              </a:ext>
            </a:extLst>
          </p:cNvPr>
          <p:cNvSpPr/>
          <p:nvPr/>
        </p:nvSpPr>
        <p:spPr>
          <a:xfrm>
            <a:off x="2580771" y="878450"/>
            <a:ext cx="1565564" cy="938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Cluster</a:t>
            </a:r>
          </a:p>
          <a:p>
            <a:pPr algn="ctr"/>
            <a:r>
              <a:rPr lang="en-US" dirty="0"/>
              <a:t>(use neutrons, protons)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E57B004-5A40-A436-9C6F-D863F1110500}"/>
              </a:ext>
            </a:extLst>
          </p:cNvPr>
          <p:cNvCxnSpPr>
            <a:stCxn id="12" idx="3"/>
            <a:endCxn id="14" idx="1"/>
          </p:cNvCxnSpPr>
          <p:nvPr/>
        </p:nvCxnSpPr>
        <p:spPr>
          <a:xfrm>
            <a:off x="4146335" y="1347568"/>
            <a:ext cx="66501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4C46CF5-5969-FC2E-8CF4-B02A4D0BB1A9}"/>
              </a:ext>
            </a:extLst>
          </p:cNvPr>
          <p:cNvSpPr/>
          <p:nvPr/>
        </p:nvSpPr>
        <p:spPr>
          <a:xfrm>
            <a:off x="4811346" y="904221"/>
            <a:ext cx="1496291" cy="886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Botfra</a:t>
            </a:r>
            <a:endParaRPr lang="en-US" dirty="0"/>
          </a:p>
          <a:p>
            <a:pPr algn="ctr"/>
            <a:r>
              <a:rPr lang="en-US" dirty="0"/>
              <a:t>(SMM)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7A07083-ED50-F385-8DD8-04AC43E4ED90}"/>
              </a:ext>
            </a:extLst>
          </p:cNvPr>
          <p:cNvCxnSpPr>
            <a:cxnSpLocks/>
            <a:stCxn id="14" idx="2"/>
            <a:endCxn id="16" idx="0"/>
          </p:cNvCxnSpPr>
          <p:nvPr/>
        </p:nvCxnSpPr>
        <p:spPr>
          <a:xfrm flipH="1">
            <a:off x="5559491" y="1790915"/>
            <a:ext cx="1" cy="321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A81D0506-02C2-CEAF-AA1A-8D0107F07472}"/>
              </a:ext>
            </a:extLst>
          </p:cNvPr>
          <p:cNvSpPr/>
          <p:nvPr/>
        </p:nvSpPr>
        <p:spPr>
          <a:xfrm>
            <a:off x="4652008" y="2112221"/>
            <a:ext cx="1814966" cy="9124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Fragments</a:t>
            </a:r>
          </a:p>
          <a:p>
            <a:pPr algn="ctr"/>
            <a:r>
              <a:rPr lang="en-US" dirty="0"/>
              <a:t>(n, p, frags)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8854B5B-802E-7BE3-C899-AAF9480534D9}"/>
              </a:ext>
            </a:extLst>
          </p:cNvPr>
          <p:cNvSpPr/>
          <p:nvPr/>
        </p:nvSpPr>
        <p:spPr>
          <a:xfrm>
            <a:off x="211653" y="2021200"/>
            <a:ext cx="2036617" cy="10945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Mesons, gamma, electron, etc.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50ADCBA-8D4B-8260-7037-E3FF2924BA7C}"/>
              </a:ext>
            </a:extLst>
          </p:cNvPr>
          <p:cNvCxnSpPr>
            <a:stCxn id="10" idx="2"/>
            <a:endCxn id="17" idx="0"/>
          </p:cNvCxnSpPr>
          <p:nvPr/>
        </p:nvCxnSpPr>
        <p:spPr>
          <a:xfrm>
            <a:off x="1216105" y="1816686"/>
            <a:ext cx="13857" cy="2045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C2E55F2F-AF2B-1FE2-5B61-01F2C120FA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679" y="2599983"/>
            <a:ext cx="5369321" cy="38756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A358D6E-619E-3C38-239C-DD6D46F57AFD}"/>
              </a:ext>
            </a:extLst>
          </p:cNvPr>
          <p:cNvSpPr txBox="1"/>
          <p:nvPr/>
        </p:nvSpPr>
        <p:spPr>
          <a:xfrm>
            <a:off x="7126014" y="2665566"/>
            <a:ext cx="50659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cs typeface="Times New Roman" panose="02020603050405020304" pitchFamily="18" charset="0"/>
              </a:rPr>
              <a:t>Exp. Data: </a:t>
            </a:r>
            <a:r>
              <a:rPr lang="en-US" sz="1400" dirty="0" err="1"/>
              <a:t>Afonin</a:t>
            </a:r>
            <a:r>
              <a:rPr lang="en-US" sz="1400" dirty="0"/>
              <a:t>, A. G., et al.  </a:t>
            </a:r>
            <a:r>
              <a:rPr lang="en-US" sz="1400" i="1" dirty="0"/>
              <a:t>Nuclear Physics A</a:t>
            </a:r>
            <a:r>
              <a:rPr lang="en-US" sz="1400" dirty="0"/>
              <a:t> 997 (2020):121718</a:t>
            </a:r>
            <a:endParaRPr lang="en-RU" sz="1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EA00EE0-D0FF-34CF-C465-DEA2CAC978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1" b="51402"/>
          <a:stretch/>
        </p:blipFill>
        <p:spPr>
          <a:xfrm>
            <a:off x="6590602" y="576168"/>
            <a:ext cx="5590305" cy="208321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25EC94B-98EC-F1B1-6721-70CCE5181E43}"/>
              </a:ext>
            </a:extLst>
          </p:cNvPr>
          <p:cNvSpPr txBox="1"/>
          <p:nvPr/>
        </p:nvSpPr>
        <p:spPr>
          <a:xfrm>
            <a:off x="7043744" y="539023"/>
            <a:ext cx="46035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400" dirty="0" err="1">
                <a:cs typeface="Times New Roman" panose="02020603050405020304" pitchFamily="18" charset="0"/>
              </a:rPr>
              <a:t>K</a:t>
            </a:r>
            <a:r>
              <a:rPr lang="ru-RU" altLang="ru-RU" sz="1400" dirty="0">
                <a:cs typeface="Times New Roman" panose="02020603050405020304" pitchFamily="18" charset="0"/>
              </a:rPr>
              <a:t>. </a:t>
            </a:r>
            <a:r>
              <a:rPr lang="ru-RU" altLang="ru-RU" sz="1400" dirty="0" err="1">
                <a:cs typeface="Times New Roman" panose="02020603050405020304" pitchFamily="18" charset="0"/>
              </a:rPr>
              <a:t>Ishibashi</a:t>
            </a:r>
            <a:r>
              <a:rPr lang="ru-RU" altLang="ru-RU" sz="1400" dirty="0">
                <a:cs typeface="Times New Roman" panose="02020603050405020304" pitchFamily="18" charset="0"/>
              </a:rPr>
              <a:t>  </a:t>
            </a:r>
            <a:r>
              <a:rPr lang="ru-RU" altLang="ru-RU" sz="1400" dirty="0" err="1">
                <a:cs typeface="Times New Roman" panose="02020603050405020304" pitchFamily="18" charset="0"/>
              </a:rPr>
              <a:t>et</a:t>
            </a:r>
            <a:r>
              <a:rPr lang="ru-RU" altLang="ru-RU" sz="1400" dirty="0">
                <a:cs typeface="Times New Roman" panose="02020603050405020304" pitchFamily="18" charset="0"/>
              </a:rPr>
              <a:t> </a:t>
            </a:r>
            <a:r>
              <a:rPr lang="ru-RU" altLang="ru-RU" sz="1400" dirty="0" err="1">
                <a:cs typeface="Times New Roman" panose="02020603050405020304" pitchFamily="18" charset="0"/>
              </a:rPr>
              <a:t>al</a:t>
            </a:r>
            <a:r>
              <a:rPr lang="ru-RU" altLang="ru-RU" sz="1400" dirty="0">
                <a:cs typeface="Times New Roman" panose="02020603050405020304" pitchFamily="18" charset="0"/>
              </a:rPr>
              <a:t>., </a:t>
            </a:r>
            <a:r>
              <a:rPr lang="ru-RU" altLang="ru-RU" sz="1400" dirty="0" err="1">
                <a:cs typeface="Times New Roman" panose="02020603050405020304" pitchFamily="18" charset="0"/>
              </a:rPr>
              <a:t>J.Nucl</a:t>
            </a:r>
            <a:r>
              <a:rPr lang="ru-RU" altLang="ru-RU" sz="1400" dirty="0">
                <a:cs typeface="Times New Roman" panose="02020603050405020304" pitchFamily="18" charset="0"/>
              </a:rPr>
              <a:t>. </a:t>
            </a:r>
            <a:r>
              <a:rPr lang="ru-RU" altLang="ru-RU" sz="1400" dirty="0" err="1">
                <a:cs typeface="Times New Roman" panose="02020603050405020304" pitchFamily="18" charset="0"/>
              </a:rPr>
              <a:t>Sci</a:t>
            </a:r>
            <a:r>
              <a:rPr lang="ru-RU" altLang="ru-RU" sz="1400" dirty="0">
                <a:cs typeface="Times New Roman" panose="02020603050405020304" pitchFamily="18" charset="0"/>
              </a:rPr>
              <a:t>. Tech., Vol.34, N6 (1997)  </a:t>
            </a:r>
            <a:r>
              <a:rPr lang="ru-RU" altLang="ru-RU" sz="1400" dirty="0" err="1">
                <a:cs typeface="Times New Roman" panose="02020603050405020304" pitchFamily="18" charset="0"/>
              </a:rPr>
              <a:t>P</a:t>
            </a:r>
            <a:r>
              <a:rPr lang="ru-RU" altLang="ru-RU" sz="1400" dirty="0">
                <a:cs typeface="Times New Roman" panose="02020603050405020304" pitchFamily="18" charset="0"/>
              </a:rPr>
              <a:t>. 529</a:t>
            </a:r>
            <a:endParaRPr lang="en-RU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850E40-0CD9-A2CE-447C-07D53D82D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245"/>
            <a:ext cx="10515600" cy="580806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Coupling of UrQMD and SMM models</a:t>
            </a:r>
            <a:endParaRPr lang="en-RU" b="1" dirty="0"/>
          </a:p>
        </p:txBody>
      </p:sp>
    </p:spTree>
    <p:extLst>
      <p:ext uri="{BB962C8B-B14F-4D97-AF65-F5344CB8AC3E}">
        <p14:creationId xmlns:p14="http://schemas.microsoft.com/office/powerpoint/2010/main" val="955590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08891-7573-2E5A-219C-99240265F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9" y="3962399"/>
            <a:ext cx="7292732" cy="27549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UrQMD-AMC </a:t>
            </a:r>
            <a:r>
              <a:rPr lang="en-US" sz="2000" dirty="0"/>
              <a:t>allows to have mean-field mode (UrQMD) while having realistic fragmentation with (AAMCC)</a:t>
            </a: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UrQMD-AMC was developed and is ready for use in MPD framework</a:t>
            </a:r>
          </a:p>
          <a:p>
            <a:r>
              <a:rPr lang="en-US" sz="2000" dirty="0"/>
              <a:t>Further work is in progress (participant-spectator separation criteria in UrQMD, calculation of the FHCal response, etc.)</a:t>
            </a:r>
            <a:endParaRPr lang="en-RU" sz="2000" dirty="0"/>
          </a:p>
          <a:p>
            <a:pPr marL="0" indent="0">
              <a:buNone/>
            </a:pPr>
            <a:r>
              <a:rPr lang="en-RU" sz="2000" b="1" dirty="0"/>
              <a:t>See A. Svetlichnyi </a:t>
            </a:r>
            <a:r>
              <a:rPr lang="en-RU" sz="2000" b="1" dirty="0">
                <a:hlinkClick r:id="rId2"/>
              </a:rPr>
              <a:t>talk</a:t>
            </a:r>
            <a:r>
              <a:rPr lang="en-RU" sz="2000" b="1" dirty="0"/>
              <a:t> </a:t>
            </a:r>
            <a:r>
              <a:rPr lang="en-US" sz="2000" b="1" dirty="0"/>
              <a:t>at the MPD Cross-PWG Meeting (14.11.2023)</a:t>
            </a:r>
            <a:endParaRPr lang="en-RU" sz="2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571E3-119F-D322-E489-0834632BB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13399-C8CA-0B46-8907-DF8B40A6E037}" type="slidenum">
              <a:rPr lang="en-RU" smtClean="0"/>
              <a:t>13</a:t>
            </a:fld>
            <a:endParaRPr lang="en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850E40-0CD9-A2CE-447C-07D53D82D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245"/>
            <a:ext cx="10515600" cy="580806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Coupling of UrQMD and AAMCC models</a:t>
            </a:r>
            <a:endParaRPr lang="en-RU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ADC6F-EDBB-51BF-0C6F-BE2988C95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9" y="662864"/>
            <a:ext cx="7772400" cy="31734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52C79D-EB19-9AC7-22FB-0C8CAA693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7366" y="662865"/>
            <a:ext cx="3046552" cy="262003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0C24966-2B0E-137E-9E85-DFAE44F0414E}"/>
              </a:ext>
            </a:extLst>
          </p:cNvPr>
          <p:cNvGrpSpPr/>
          <p:nvPr/>
        </p:nvGrpSpPr>
        <p:grpSpPr>
          <a:xfrm>
            <a:off x="7252138" y="3684972"/>
            <a:ext cx="4885863" cy="2483398"/>
            <a:chOff x="6175654" y="3836275"/>
            <a:chExt cx="6097165" cy="216113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2BBFA97-0BA3-D34B-47E6-B6CBCBAF72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1666"/>
            <a:stretch/>
          </p:blipFill>
          <p:spPr>
            <a:xfrm>
              <a:off x="6175654" y="3836275"/>
              <a:ext cx="6097165" cy="216113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766EB0-E90D-2A76-FE65-BCB5303FC6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988" t="754" r="71187" b="92693"/>
            <a:stretch/>
          </p:blipFill>
          <p:spPr>
            <a:xfrm>
              <a:off x="7447912" y="3970257"/>
              <a:ext cx="1559454" cy="3153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0236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50E40-0CD9-A2CE-447C-07D53D82D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840"/>
            <a:ext cx="10515600" cy="816688"/>
          </a:xfrm>
        </p:spPr>
        <p:txBody>
          <a:bodyPr/>
          <a:lstStyle/>
          <a:p>
            <a:r>
              <a:rPr lang="en-RU" dirty="0"/>
              <a:t>Modified MC-Glauber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A08891-7573-2E5A-219C-99240265FB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5289" y="1156139"/>
                <a:ext cx="7547042" cy="5200212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RU" b="1" dirty="0"/>
                  <a:t>Standard MC-Glauber model (SGM):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𝑁𝑁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𝑖𝑛𝑒𝑙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𝑐𝑜𝑛𝑠𝑡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RU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𝑐𝑜𝑛𝑠𝑡</m:t>
                    </m:r>
                  </m:oMath>
                </a14:m>
                <a:r>
                  <a:rPr lang="en-RU" dirty="0"/>
                  <a:t>;</a:t>
                </a:r>
              </a:p>
              <a:p>
                <a:r>
                  <a:rPr lang="en-RU" b="1" dirty="0"/>
                  <a:t>Modified MC-Glauber model (MGM):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𝑁𝑁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𝑖𝑛𝑒𝑙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𝑐𝑜𝑛𝑠𝑡</m:t>
                    </m:r>
                    <m:r>
                      <a:rPr lang="en-US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𝑐𝑜𝑛𝑠𝑡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;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𝑐𝑜𝑛𝑠𝑡</m:t>
                    </m:r>
                  </m:oMath>
                </a14:m>
                <a:r>
                  <a:rPr lang="en-RU" dirty="0"/>
                  <a:t>;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RU" dirty="0"/>
                  <a:t>New parameter </a:t>
                </a:r>
                <a:r>
                  <a:rPr lang="en-RU" b="1" i="1" dirty="0"/>
                  <a:t>k</a:t>
                </a:r>
                <a:r>
                  <a:rPr lang="en-RU" dirty="0"/>
                  <a:t> – </a:t>
                </a:r>
                <a:r>
                  <a:rPr lang="en-US" dirty="0"/>
                  <a:t>mean fraction of momentum loss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MGM takes into account NN collisions with energy loss</a:t>
                </a:r>
              </a:p>
              <a:p>
                <a:pPr marL="0" indent="0">
                  <a:buNone/>
                </a:pPr>
                <a:endParaRPr lang="en-US" b="1" dirty="0"/>
              </a:p>
              <a:p>
                <a:pPr marL="0" indent="0">
                  <a:buNone/>
                </a:pPr>
                <a:r>
                  <a:rPr lang="en-US" b="1" dirty="0"/>
                  <a:t>Notable difference between SGM and MGM is observed – might be important at NICA energies</a:t>
                </a:r>
              </a:p>
              <a:p>
                <a:pPr marL="0" indent="0">
                  <a:buNone/>
                </a:pPr>
                <a:endParaRPr lang="en-US" b="1" dirty="0"/>
              </a:p>
              <a:p>
                <a:pPr marL="0" indent="0">
                  <a:buNone/>
                </a:pPr>
                <a:r>
                  <a:rPr lang="en-US" sz="2600" dirty="0"/>
                  <a:t>Work is ongoing: 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sz="2200" b="1" dirty="0"/>
                  <a:t>See S. </a:t>
                </a:r>
                <a:r>
                  <a:rPr lang="en-US" sz="2200" b="1" dirty="0" err="1"/>
                  <a:t>Simak</a:t>
                </a:r>
                <a:r>
                  <a:rPr lang="en-US" sz="2200" b="1" dirty="0"/>
                  <a:t> </a:t>
                </a:r>
                <a:r>
                  <a:rPr lang="en-US" sz="2200" b="1" dirty="0">
                    <a:hlinkClick r:id="rId2"/>
                  </a:rPr>
                  <a:t>talk</a:t>
                </a:r>
                <a:r>
                  <a:rPr lang="en-US" sz="2200" b="1" dirty="0"/>
                  <a:t> at the MPD Cross-PWG Meeting (20.04.2024)</a:t>
                </a:r>
                <a:endParaRPr lang="en-RU" sz="26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A08891-7573-2E5A-219C-99240265FB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5289" y="1156139"/>
                <a:ext cx="7547042" cy="5200212"/>
              </a:xfrm>
              <a:blipFill>
                <a:blip r:embed="rId3"/>
                <a:stretch>
                  <a:fillRect l="-1342" t="-3171" r="-839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571E3-119F-D322-E489-0834632BB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13399-C8CA-0B46-8907-DF8B40A6E037}" type="slidenum">
              <a:rPr lang="en-RU" smtClean="0"/>
              <a:t>14</a:t>
            </a:fld>
            <a:endParaRPr lang="en-R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12E153-8EB0-C6E8-0BC4-D4C5BF58E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2331" y="3090040"/>
            <a:ext cx="4452035" cy="32663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891125-053C-5886-9A58-39D032D96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291" y="45888"/>
            <a:ext cx="4375074" cy="30441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533F69-BA13-8D87-1AA0-06DE5BDF8743}"/>
              </a:ext>
            </a:extLst>
          </p:cNvPr>
          <p:cNvSpPr txBox="1"/>
          <p:nvPr/>
        </p:nvSpPr>
        <p:spPr>
          <a:xfrm>
            <a:off x="0" y="758591"/>
            <a:ext cx="5759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effectLst/>
                <a:latin typeface="Helvetica" pitchFamily="2" charset="0"/>
              </a:rPr>
              <a:t>A. </a:t>
            </a:r>
            <a:r>
              <a:rPr lang="en-GB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Seryakov</a:t>
            </a:r>
            <a:r>
              <a:rPr lang="en-GB" sz="1400" dirty="0">
                <a:solidFill>
                  <a:srgbClr val="000000"/>
                </a:solidFill>
                <a:effectLst/>
                <a:latin typeface="Helvetica" pitchFamily="2" charset="0"/>
              </a:rPr>
              <a:t>, G. </a:t>
            </a:r>
            <a:r>
              <a:rPr lang="en-GB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Feofilov</a:t>
            </a:r>
            <a:r>
              <a:rPr lang="en-GB" sz="1400" dirty="0">
                <a:solidFill>
                  <a:srgbClr val="000000"/>
                </a:solidFill>
                <a:effectLst/>
                <a:latin typeface="Helvetica" pitchFamily="2" charset="0"/>
              </a:rPr>
              <a:t>, AIP Conference Proceedings 1701(1):070001</a:t>
            </a:r>
          </a:p>
        </p:txBody>
      </p:sp>
    </p:spTree>
    <p:extLst>
      <p:ext uri="{BB962C8B-B14F-4D97-AF65-F5344CB8AC3E}">
        <p14:creationId xmlns:p14="http://schemas.microsoft.com/office/powerpoint/2010/main" val="468341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9"/>
          <p:cNvSpPr txBox="1"/>
          <p:nvPr/>
        </p:nvSpPr>
        <p:spPr>
          <a:xfrm>
            <a:off x="431384" y="11"/>
            <a:ext cx="11329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US" sz="3467" dirty="0">
                <a:solidFill>
                  <a:schemeClr val="dk1"/>
                </a:solidFill>
              </a:rPr>
              <a:t>Summary</a:t>
            </a:r>
            <a:endParaRPr sz="3467" dirty="0">
              <a:solidFill>
                <a:schemeClr val="dk1"/>
              </a:solidFill>
            </a:endParaRPr>
          </a:p>
        </p:txBody>
      </p:sp>
      <p:sp>
        <p:nvSpPr>
          <p:cNvPr id="353" name="Google Shape;353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US"/>
              <a:pPr>
                <a:buClr>
                  <a:srgbClr val="000000"/>
                </a:buClr>
              </a:pPr>
              <a:t>15</a:t>
            </a:fld>
            <a:endParaRPr/>
          </a:p>
        </p:txBody>
      </p:sp>
      <p:sp>
        <p:nvSpPr>
          <p:cNvPr id="354" name="Google Shape;354;p39"/>
          <p:cNvSpPr txBox="1"/>
          <p:nvPr/>
        </p:nvSpPr>
        <p:spPr>
          <a:xfrm>
            <a:off x="0" y="480778"/>
            <a:ext cx="12192000" cy="6046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609585" indent="-423323">
              <a:lnSpc>
                <a:spcPct val="115000"/>
              </a:lnSpc>
              <a:buClr>
                <a:srgbClr val="000000"/>
              </a:buClr>
              <a:buSzPts val="1400"/>
              <a:buFont typeface="Wingdings" pitchFamily="2" charset="2"/>
              <a:buChar char="Ø"/>
            </a:pPr>
            <a:r>
              <a:rPr lang="en-US" sz="2000" b="1" dirty="0">
                <a:solidFill>
                  <a:srgbClr val="000000"/>
                </a:solidFill>
              </a:rPr>
              <a:t>MPD-FXT now the focus of feasibility studies</a:t>
            </a:r>
          </a:p>
          <a:p>
            <a:pPr marL="1066785" lvl="1" indent="-423323">
              <a:lnSpc>
                <a:spcPct val="115000"/>
              </a:lnSpc>
              <a:buClr>
                <a:srgbClr val="000000"/>
              </a:buClr>
              <a:buSzPts val="14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</a:rPr>
              <a:t>Xe</a:t>
            </a:r>
            <a:r>
              <a:rPr lang="en-US" baseline="30000" dirty="0">
                <a:solidFill>
                  <a:srgbClr val="000000"/>
                </a:solidFill>
              </a:rPr>
              <a:t>124</a:t>
            </a:r>
            <a:r>
              <a:rPr lang="en-US" dirty="0">
                <a:solidFill>
                  <a:srgbClr val="000000"/>
                </a:solidFill>
              </a:rPr>
              <a:t>+W general purpose production was generated with target at z=-85 cm and Xe beam at </a:t>
            </a:r>
            <a:r>
              <a:rPr lang="en-US" dirty="0" err="1">
                <a:solidFill>
                  <a:srgbClr val="000000"/>
                </a:solidFill>
              </a:rPr>
              <a:t>E</a:t>
            </a:r>
            <a:r>
              <a:rPr lang="en-US" baseline="-25000" dirty="0" err="1">
                <a:solidFill>
                  <a:srgbClr val="000000"/>
                </a:solidFill>
              </a:rPr>
              <a:t>kin</a:t>
            </a:r>
            <a:r>
              <a:rPr lang="en-US" dirty="0">
                <a:solidFill>
                  <a:srgbClr val="000000"/>
                </a:solidFill>
              </a:rPr>
              <a:t>=2.5A GeV</a:t>
            </a:r>
          </a:p>
          <a:p>
            <a:pPr marL="1066785" lvl="1" indent="-423323">
              <a:lnSpc>
                <a:spcPct val="115000"/>
              </a:lnSpc>
              <a:buClr>
                <a:srgbClr val="000000"/>
              </a:buClr>
              <a:buSzPts val="14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</a:rPr>
              <a:t>Study with simplified beam pipe and luminosity detector shows trigger efficiency </a:t>
            </a:r>
            <a:r>
              <a:rPr lang="en-US" dirty="0" err="1">
                <a:solidFill>
                  <a:srgbClr val="000000"/>
                </a:solidFill>
              </a:rPr>
              <a:t>Eff</a:t>
            </a:r>
            <a:r>
              <a:rPr lang="en-US" baseline="-25000" dirty="0" err="1">
                <a:solidFill>
                  <a:srgbClr val="000000"/>
                </a:solidFill>
              </a:rPr>
              <a:t>trig</a:t>
            </a:r>
            <a:r>
              <a:rPr lang="en-US" dirty="0">
                <a:solidFill>
                  <a:srgbClr val="000000"/>
                </a:solidFill>
              </a:rPr>
              <a:t>&gt;99% for </a:t>
            </a:r>
            <a:r>
              <a:rPr lang="en-US" dirty="0" err="1">
                <a:solidFill>
                  <a:srgbClr val="000000"/>
                </a:solidFill>
              </a:rPr>
              <a:t>E</a:t>
            </a:r>
            <a:r>
              <a:rPr lang="en-US" baseline="-25000" dirty="0" err="1">
                <a:solidFill>
                  <a:srgbClr val="000000"/>
                </a:solidFill>
              </a:rPr>
              <a:t>kin</a:t>
            </a:r>
            <a:r>
              <a:rPr lang="en-US" dirty="0">
                <a:solidFill>
                  <a:srgbClr val="000000"/>
                </a:solidFill>
              </a:rPr>
              <a:t>=2.5A GeV</a:t>
            </a:r>
          </a:p>
          <a:p>
            <a:pPr marL="609585" indent="-423323">
              <a:lnSpc>
                <a:spcPct val="115000"/>
              </a:lnSpc>
              <a:spcBef>
                <a:spcPts val="1200"/>
              </a:spcBef>
              <a:buClr>
                <a:srgbClr val="000000"/>
              </a:buClr>
              <a:buSzPts val="1400"/>
              <a:buFont typeface="Wingdings" pitchFamily="2" charset="2"/>
              <a:buChar char="Ø"/>
            </a:pPr>
            <a:r>
              <a:rPr lang="en-US" sz="2000" b="1" dirty="0">
                <a:solidFill>
                  <a:srgbClr val="000000"/>
                </a:solidFill>
              </a:rPr>
              <a:t>Centrality determination in MPD-FXT</a:t>
            </a:r>
          </a:p>
          <a:p>
            <a:pPr marL="1066785" lvl="1" indent="-423323">
              <a:lnSpc>
                <a:spcPct val="115000"/>
              </a:lnSpc>
              <a:buClr>
                <a:srgbClr val="000000"/>
              </a:buClr>
              <a:buSzPts val="14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</a:rPr>
              <a:t>Both MC-Glauber and 𝛤-fit approaches can be used in the fixed target configuration. 𝛤-fit requires further investigation in case of asymmetric collisions</a:t>
            </a:r>
          </a:p>
          <a:p>
            <a:pPr marL="609585" indent="-423323">
              <a:lnSpc>
                <a:spcPct val="115000"/>
              </a:lnSpc>
              <a:spcBef>
                <a:spcPts val="1200"/>
              </a:spcBef>
              <a:buClr>
                <a:srgbClr val="000000"/>
              </a:buClr>
              <a:buSzPts val="1400"/>
              <a:buFont typeface="Wingdings" pitchFamily="2" charset="2"/>
              <a:buChar char="Ø"/>
            </a:pPr>
            <a:r>
              <a:rPr lang="en-US" sz="2000" b="1" dirty="0">
                <a:solidFill>
                  <a:srgbClr val="000000"/>
                </a:solidFill>
              </a:rPr>
              <a:t>BM@N </a:t>
            </a:r>
            <a:r>
              <a:rPr lang="en-US" sz="2000" b="1" dirty="0" err="1">
                <a:solidFill>
                  <a:srgbClr val="000000"/>
                </a:solidFill>
              </a:rPr>
              <a:t>Xe+CsI</a:t>
            </a:r>
            <a:r>
              <a:rPr lang="en-US" sz="2000" b="1" dirty="0">
                <a:solidFill>
                  <a:srgbClr val="000000"/>
                </a:solidFill>
              </a:rPr>
              <a:t> run provides excellent opportunity to test analysis frameworks on real experimental data</a:t>
            </a:r>
          </a:p>
          <a:p>
            <a:pPr marL="1066785" lvl="1" indent="-423323">
              <a:lnSpc>
                <a:spcPct val="115000"/>
              </a:lnSpc>
              <a:buClr>
                <a:srgbClr val="000000"/>
              </a:buClr>
              <a:buSzPts val="14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</a:rPr>
              <a:t>Centrality determination framework can describe multiplicity distribution in </a:t>
            </a:r>
            <a:r>
              <a:rPr lang="en-US" dirty="0" err="1">
                <a:solidFill>
                  <a:srgbClr val="000000"/>
                </a:solidFill>
              </a:rPr>
              <a:t>Xe+CsI</a:t>
            </a:r>
            <a:r>
              <a:rPr lang="en-US" dirty="0">
                <a:solidFill>
                  <a:srgbClr val="000000"/>
                </a:solidFill>
              </a:rPr>
              <a:t> data</a:t>
            </a:r>
          </a:p>
          <a:p>
            <a:pPr marL="1523985" lvl="2" indent="-423323">
              <a:lnSpc>
                <a:spcPct val="115000"/>
              </a:lnSpc>
              <a:buClr>
                <a:srgbClr val="000000"/>
              </a:buClr>
              <a:buSzPts val="1400"/>
              <a:buFont typeface="Wingdings" pitchFamily="2" charset="2"/>
              <a:buChar char="v"/>
            </a:pPr>
            <a:r>
              <a:rPr lang="en-US" dirty="0">
                <a:solidFill>
                  <a:srgbClr val="000000"/>
                </a:solidFill>
              </a:rPr>
              <a:t>Pileup event sampling was implemented in the MC-Glauber approach with the additional fit parameter</a:t>
            </a:r>
          </a:p>
          <a:p>
            <a:pPr marL="1523985" lvl="2" indent="-423323">
              <a:lnSpc>
                <a:spcPct val="115000"/>
              </a:lnSpc>
              <a:buClr>
                <a:srgbClr val="000000"/>
              </a:buClr>
              <a:buSzPts val="1400"/>
              <a:buFont typeface="Wingdings" pitchFamily="2" charset="2"/>
              <a:buChar char="v"/>
            </a:pPr>
            <a:r>
              <a:rPr lang="en-US" dirty="0">
                <a:solidFill>
                  <a:srgbClr val="000000"/>
                </a:solidFill>
              </a:rPr>
              <a:t>Generalization of NBD was built in the framework. That allows to obtain fit parameter </a:t>
            </a:r>
            <a:r>
              <a:rPr lang="en-US" dirty="0" err="1">
                <a:solidFill>
                  <a:srgbClr val="000000"/>
                </a:solidFill>
              </a:rPr>
              <a:t>consistant</a:t>
            </a:r>
            <a:r>
              <a:rPr lang="en-US" dirty="0">
                <a:solidFill>
                  <a:srgbClr val="000000"/>
                </a:solidFill>
              </a:rPr>
              <a:t> with the </a:t>
            </a:r>
            <a:r>
              <a:rPr lang="en-US" dirty="0" err="1">
                <a:solidFill>
                  <a:srgbClr val="000000"/>
                </a:solidFill>
              </a:rPr>
              <a:t>Kharzeev-Nardi</a:t>
            </a:r>
            <a:r>
              <a:rPr lang="en-US" dirty="0">
                <a:solidFill>
                  <a:srgbClr val="000000"/>
                </a:solidFill>
              </a:rPr>
              <a:t> approach</a:t>
            </a:r>
          </a:p>
          <a:p>
            <a:pPr marL="609585" indent="-423323">
              <a:lnSpc>
                <a:spcPct val="115000"/>
              </a:lnSpc>
              <a:spcBef>
                <a:spcPts val="1200"/>
              </a:spcBef>
              <a:buClr>
                <a:srgbClr val="000000"/>
              </a:buClr>
              <a:buSzPts val="1400"/>
              <a:buFont typeface="Wingdings" pitchFamily="2" charset="2"/>
              <a:buChar char="Ø"/>
            </a:pPr>
            <a:r>
              <a:rPr lang="en-US" sz="2000" b="1" dirty="0">
                <a:solidFill>
                  <a:srgbClr val="000000"/>
                </a:solidFill>
              </a:rPr>
              <a:t>Development of the HI models</a:t>
            </a:r>
          </a:p>
          <a:p>
            <a:pPr marL="1066785" lvl="1" indent="-423323">
              <a:lnSpc>
                <a:spcPct val="115000"/>
              </a:lnSpc>
              <a:buClr>
                <a:srgbClr val="000000"/>
              </a:buClr>
              <a:buSzPts val="1400"/>
              <a:buFont typeface="Courier New" panose="02070309020205020404" pitchFamily="49" charset="0"/>
              <a:buChar char="o"/>
            </a:pPr>
            <a:r>
              <a:rPr lang="en-US" dirty="0" err="1">
                <a:solidFill>
                  <a:srgbClr val="000000"/>
                </a:solidFill>
              </a:rPr>
              <a:t>UrQMD+SMM</a:t>
            </a:r>
            <a:r>
              <a:rPr lang="en-US" dirty="0">
                <a:solidFill>
                  <a:srgbClr val="000000"/>
                </a:solidFill>
              </a:rPr>
              <a:t> and UrQMD-AMC can simultaneously realistically describe particle spectra, flow, etc. (mean-field UrQMD) and spectator fragments</a:t>
            </a:r>
          </a:p>
          <a:p>
            <a:pPr marL="1066785" lvl="1" indent="-423323">
              <a:lnSpc>
                <a:spcPct val="115000"/>
              </a:lnSpc>
              <a:buClr>
                <a:srgbClr val="000000"/>
              </a:buClr>
              <a:buSzPts val="14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</a:rPr>
              <a:t>Modification for MC-Glauber to take into account NN collisions with energy loss – might be important at NICA energies</a:t>
            </a:r>
          </a:p>
        </p:txBody>
      </p:sp>
      <p:sp>
        <p:nvSpPr>
          <p:cNvPr id="3" name="Google Shape;352;p39">
            <a:extLst>
              <a:ext uri="{FF2B5EF4-FFF2-40B4-BE49-F238E27FC236}">
                <a16:creationId xmlns:a16="http://schemas.microsoft.com/office/drawing/2014/main" id="{23E656FD-24D9-024F-BACA-D0EDEC9E4904}"/>
              </a:ext>
            </a:extLst>
          </p:cNvPr>
          <p:cNvSpPr txBox="1"/>
          <p:nvPr/>
        </p:nvSpPr>
        <p:spPr>
          <a:xfrm>
            <a:off x="431384" y="6033151"/>
            <a:ext cx="11329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US" sz="3467" dirty="0">
                <a:solidFill>
                  <a:schemeClr val="dk1"/>
                </a:solidFill>
              </a:rPr>
              <a:t>Thank you for your attention!</a:t>
            </a:r>
            <a:endParaRPr sz="3467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578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0"/>
          <p:cNvSpPr txBox="1"/>
          <p:nvPr/>
        </p:nvSpPr>
        <p:spPr>
          <a:xfrm>
            <a:off x="333184" y="2817644"/>
            <a:ext cx="11329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US" sz="4800">
                <a:solidFill>
                  <a:schemeClr val="dk1"/>
                </a:solidFill>
              </a:rPr>
              <a:t>Backup</a:t>
            </a:r>
            <a:endParaRPr sz="4800">
              <a:solidFill>
                <a:schemeClr val="dk1"/>
              </a:solidFill>
            </a:endParaRPr>
          </a:p>
        </p:txBody>
      </p:sp>
      <p:sp>
        <p:nvSpPr>
          <p:cNvPr id="360" name="Google Shape;360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US"/>
              <a:pPr>
                <a:buClr>
                  <a:srgbClr val="000000"/>
                </a:buClr>
              </a:pPr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3332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6"/>
          <p:cNvSpPr txBox="1"/>
          <p:nvPr/>
        </p:nvSpPr>
        <p:spPr>
          <a:xfrm>
            <a:off x="385071" y="90073"/>
            <a:ext cx="11329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US" sz="4000">
                <a:solidFill>
                  <a:schemeClr val="dk1"/>
                </a:solidFill>
              </a:rPr>
              <a:t>Motivation for centrality determination</a:t>
            </a:r>
            <a:endParaRPr sz="4000">
              <a:solidFill>
                <a:schemeClr val="dk1"/>
              </a:solidFill>
            </a:endParaRPr>
          </a:p>
        </p:txBody>
      </p:sp>
      <p:sp>
        <p:nvSpPr>
          <p:cNvPr id="176" name="Google Shape;176;p26"/>
          <p:cNvSpPr txBox="1"/>
          <p:nvPr/>
        </p:nvSpPr>
        <p:spPr>
          <a:xfrm>
            <a:off x="387867" y="1149300"/>
            <a:ext cx="11123200" cy="48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609585" indent="-440256">
              <a:buClr>
                <a:schemeClr val="dk1"/>
              </a:buClr>
              <a:buSzPts val="1600"/>
              <a:buChar char="●"/>
            </a:pPr>
            <a:r>
              <a:rPr lang="en-US" sz="2133" dirty="0">
                <a:solidFill>
                  <a:schemeClr val="dk1"/>
                </a:solidFill>
              </a:rPr>
              <a:t>Evolution of matter produced in heavy-ion collisions depends on its initial geometry</a:t>
            </a:r>
            <a:endParaRPr sz="2133" dirty="0">
              <a:solidFill>
                <a:schemeClr val="dk1"/>
              </a:solidFill>
            </a:endParaRPr>
          </a:p>
          <a:p>
            <a:endParaRPr sz="2133" dirty="0">
              <a:solidFill>
                <a:schemeClr val="dk1"/>
              </a:solidFill>
            </a:endParaRPr>
          </a:p>
          <a:p>
            <a:endParaRPr sz="2133" dirty="0">
              <a:solidFill>
                <a:schemeClr val="dk1"/>
              </a:solidFill>
            </a:endParaRPr>
          </a:p>
          <a:p>
            <a:endParaRPr sz="2133" dirty="0">
              <a:solidFill>
                <a:schemeClr val="dk1"/>
              </a:solidFill>
            </a:endParaRPr>
          </a:p>
          <a:p>
            <a:pPr marL="609585" indent="-440256">
              <a:buClr>
                <a:schemeClr val="dk1"/>
              </a:buClr>
              <a:buSzPts val="1600"/>
              <a:buChar char="●"/>
            </a:pPr>
            <a:r>
              <a:rPr lang="en-US" sz="2133" b="1" dirty="0">
                <a:solidFill>
                  <a:schemeClr val="dk1"/>
                </a:solidFill>
              </a:rPr>
              <a:t>Goal of centrality determination</a:t>
            </a:r>
            <a:r>
              <a:rPr lang="en-US" sz="2133" dirty="0">
                <a:solidFill>
                  <a:schemeClr val="dk1"/>
                </a:solidFill>
              </a:rPr>
              <a:t>:</a:t>
            </a:r>
            <a:br>
              <a:rPr lang="en-US" sz="2133" dirty="0">
                <a:solidFill>
                  <a:schemeClr val="dk1"/>
                </a:solidFill>
              </a:rPr>
            </a:br>
            <a:r>
              <a:rPr lang="en-US" sz="2133" u="sng" dirty="0">
                <a:solidFill>
                  <a:schemeClr val="dk1"/>
                </a:solidFill>
              </a:rPr>
              <a:t>map (on average) the collision geometry parameters</a:t>
            </a:r>
            <a:br>
              <a:rPr lang="en-US" sz="2133" u="sng" dirty="0">
                <a:solidFill>
                  <a:schemeClr val="dk1"/>
                </a:solidFill>
              </a:rPr>
            </a:br>
            <a:r>
              <a:rPr lang="en-US" sz="2133" u="sng" dirty="0">
                <a:solidFill>
                  <a:schemeClr val="dk1"/>
                </a:solidFill>
              </a:rPr>
              <a:t>to experimental observables (centrality estimators)</a:t>
            </a:r>
            <a:br>
              <a:rPr lang="en-US" sz="2133" dirty="0">
                <a:solidFill>
                  <a:schemeClr val="dk1"/>
                </a:solidFill>
              </a:rPr>
            </a:br>
            <a:endParaRPr sz="2133" dirty="0">
              <a:solidFill>
                <a:schemeClr val="dk1"/>
              </a:solidFill>
            </a:endParaRPr>
          </a:p>
          <a:p>
            <a:endParaRPr sz="2133" dirty="0">
              <a:solidFill>
                <a:schemeClr val="dk1"/>
              </a:solidFill>
            </a:endParaRPr>
          </a:p>
          <a:p>
            <a:endParaRPr sz="2133" dirty="0">
              <a:solidFill>
                <a:schemeClr val="dk1"/>
              </a:solidFill>
            </a:endParaRPr>
          </a:p>
          <a:p>
            <a:pPr marL="609585" indent="-440256">
              <a:buClr>
                <a:schemeClr val="dk1"/>
              </a:buClr>
              <a:buSzPts val="1600"/>
              <a:buChar char="●"/>
            </a:pPr>
            <a:r>
              <a:rPr lang="en-US" sz="2133" dirty="0">
                <a:solidFill>
                  <a:schemeClr val="dk1"/>
                </a:solidFill>
              </a:rPr>
              <a:t>Centrality class S</a:t>
            </a:r>
            <a:r>
              <a:rPr lang="en-US" sz="2133" baseline="-25000" dirty="0">
                <a:solidFill>
                  <a:schemeClr val="dk1"/>
                </a:solidFill>
              </a:rPr>
              <a:t>1</a:t>
            </a:r>
            <a:r>
              <a:rPr lang="en-US" sz="2133" dirty="0">
                <a:solidFill>
                  <a:schemeClr val="dk1"/>
                </a:solidFill>
              </a:rPr>
              <a:t>-S</a:t>
            </a:r>
            <a:r>
              <a:rPr lang="en-US" sz="2133" baseline="-25000" dirty="0">
                <a:solidFill>
                  <a:schemeClr val="dk1"/>
                </a:solidFill>
              </a:rPr>
              <a:t>2</a:t>
            </a:r>
            <a:r>
              <a:rPr lang="en-US" sz="2133" dirty="0">
                <a:solidFill>
                  <a:schemeClr val="dk1"/>
                </a:solidFill>
              </a:rPr>
              <a:t>: group of events corresponding to</a:t>
            </a:r>
            <a:br>
              <a:rPr lang="en-US" sz="2133" dirty="0">
                <a:solidFill>
                  <a:schemeClr val="dk1"/>
                </a:solidFill>
              </a:rPr>
            </a:br>
            <a:r>
              <a:rPr lang="en-US" sz="2133" dirty="0">
                <a:solidFill>
                  <a:schemeClr val="dk1"/>
                </a:solidFill>
              </a:rPr>
              <a:t>a given fraction (in %) of the total cross section: </a:t>
            </a:r>
            <a:endParaRPr sz="2133" dirty="0">
              <a:solidFill>
                <a:schemeClr val="dk1"/>
              </a:solidFill>
            </a:endParaRPr>
          </a:p>
          <a:p>
            <a:endParaRPr sz="2133" dirty="0">
              <a:solidFill>
                <a:schemeClr val="dk1"/>
              </a:solidFill>
            </a:endParaRPr>
          </a:p>
        </p:txBody>
      </p:sp>
      <p:sp>
        <p:nvSpPr>
          <p:cNvPr id="177" name="Google Shape;177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US"/>
              <a:pPr>
                <a:buClr>
                  <a:srgbClr val="000000"/>
                </a:buClr>
              </a:pPr>
              <a:t>17</a:t>
            </a:fld>
            <a:endParaRPr/>
          </a:p>
        </p:txBody>
      </p:sp>
      <p:grpSp>
        <p:nvGrpSpPr>
          <p:cNvPr id="178" name="Google Shape;178;p26"/>
          <p:cNvGrpSpPr/>
          <p:nvPr/>
        </p:nvGrpSpPr>
        <p:grpSpPr>
          <a:xfrm>
            <a:off x="8347466" y="2220310"/>
            <a:ext cx="3456667" cy="2763333"/>
            <a:chOff x="6293675" y="2343150"/>
            <a:chExt cx="2592500" cy="2072500"/>
          </a:xfrm>
        </p:grpSpPr>
        <p:pic>
          <p:nvPicPr>
            <p:cNvPr id="179" name="Google Shape;179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394150" y="2914600"/>
              <a:ext cx="2391550" cy="15010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0" name="Google Shape;180;p26"/>
            <p:cNvCxnSpPr/>
            <p:nvPr/>
          </p:nvCxnSpPr>
          <p:spPr>
            <a:xfrm>
              <a:off x="7138650" y="2950250"/>
              <a:ext cx="290100" cy="3822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81" name="Google Shape;181;p26"/>
            <p:cNvSpPr txBox="1"/>
            <p:nvPr/>
          </p:nvSpPr>
          <p:spPr>
            <a:xfrm>
              <a:off x="7685275" y="2343150"/>
              <a:ext cx="1200900" cy="738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n-US" sz="2400" dirty="0"/>
                <a:t>(projectile)</a:t>
              </a:r>
              <a:endParaRPr sz="2400" dirty="0"/>
            </a:p>
            <a:p>
              <a:pPr algn="ctr"/>
              <a:r>
                <a:rPr lang="en-US" sz="2400" dirty="0"/>
                <a:t>spectators</a:t>
              </a:r>
              <a:endParaRPr sz="2400" dirty="0"/>
            </a:p>
          </p:txBody>
        </p:sp>
        <p:sp>
          <p:nvSpPr>
            <p:cNvPr id="182" name="Google Shape;182;p26"/>
            <p:cNvSpPr txBox="1"/>
            <p:nvPr/>
          </p:nvSpPr>
          <p:spPr>
            <a:xfrm>
              <a:off x="6293675" y="2592000"/>
              <a:ext cx="1312650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en-US" sz="2400" dirty="0"/>
                <a:t>participants</a:t>
              </a:r>
              <a:endParaRPr sz="2400" dirty="0"/>
            </a:p>
          </p:txBody>
        </p:sp>
      </p:grpSp>
      <p:sp>
        <p:nvSpPr>
          <p:cNvPr id="183" name="Google Shape;183;p26"/>
          <p:cNvSpPr txBox="1"/>
          <p:nvPr/>
        </p:nvSpPr>
        <p:spPr>
          <a:xfrm>
            <a:off x="8449331" y="4861911"/>
            <a:ext cx="16012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400" dirty="0"/>
              <a:t>(target)</a:t>
            </a:r>
            <a:endParaRPr sz="2400" dirty="0"/>
          </a:p>
          <a:p>
            <a:pPr algn="ctr"/>
            <a:r>
              <a:rPr lang="en-US" sz="2400" dirty="0"/>
              <a:t>spectators</a:t>
            </a:r>
            <a:endParaRPr sz="2400" dirty="0"/>
          </a:p>
        </p:txBody>
      </p:sp>
      <p:pic>
        <p:nvPicPr>
          <p:cNvPr id="184" name="Google Shape;18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7267" y="5441768"/>
            <a:ext cx="2311267" cy="782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US"/>
              <a:pPr>
                <a:buClr>
                  <a:srgbClr val="000000"/>
                </a:buClr>
              </a:pPr>
              <a:t>18</a:t>
            </a:fld>
            <a:endParaRPr/>
          </a:p>
        </p:txBody>
      </p:sp>
      <p:sp>
        <p:nvSpPr>
          <p:cNvPr id="367" name="Google Shape;367;p41"/>
          <p:cNvSpPr txBox="1"/>
          <p:nvPr/>
        </p:nvSpPr>
        <p:spPr>
          <a:xfrm>
            <a:off x="198100" y="94333"/>
            <a:ext cx="11857600" cy="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R="50799" algn="ctr">
              <a:lnSpc>
                <a:spcPct val="128571"/>
              </a:lnSpc>
              <a:buClr>
                <a:schemeClr val="dk1"/>
              </a:buClr>
              <a:buSzPts val="1100"/>
            </a:pPr>
            <a:r>
              <a:rPr lang="en-US" sz="4000">
                <a:solidFill>
                  <a:srgbClr val="202124"/>
                </a:solidFill>
              </a:rPr>
              <a:t>Overview of centrality determination methods</a:t>
            </a:r>
            <a:endParaRPr sz="4000">
              <a:solidFill>
                <a:srgbClr val="202124"/>
              </a:solidFill>
            </a:endParaRPr>
          </a:p>
          <a:p>
            <a:pPr algn="ctr"/>
            <a:endParaRPr sz="3467"/>
          </a:p>
        </p:txBody>
      </p:sp>
      <p:graphicFrame>
        <p:nvGraphicFramePr>
          <p:cNvPr id="368" name="Google Shape;368;p41"/>
          <p:cNvGraphicFramePr/>
          <p:nvPr>
            <p:extLst>
              <p:ext uri="{D42A27DB-BD31-4B8C-83A1-F6EECF244321}">
                <p14:modId xmlns:p14="http://schemas.microsoft.com/office/powerpoint/2010/main" val="467188237"/>
              </p:ext>
            </p:extLst>
          </p:nvPr>
        </p:nvGraphicFramePr>
        <p:xfrm>
          <a:off x="161134" y="1159134"/>
          <a:ext cx="11894566" cy="502094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34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18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634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548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449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Method type</a:t>
                      </a:r>
                      <a:endParaRPr sz="20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MC-Glauber based</a:t>
                      </a:r>
                      <a:endParaRPr sz="20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Model independent </a:t>
                      </a:r>
                      <a:endParaRPr sz="20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(e.g. Г-fit method)</a:t>
                      </a:r>
                      <a:endParaRPr sz="20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Based on ML</a:t>
                      </a:r>
                      <a:endParaRPr sz="20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449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Used in</a:t>
                      </a:r>
                      <a:endParaRPr sz="20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STAR, ALICE, HADES, CBM, MPD, etc.</a:t>
                      </a:r>
                      <a:endParaRPr sz="20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ALICE, CMS, ATLAS</a:t>
                      </a:r>
                      <a:endParaRPr sz="20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>
                          <a:solidFill>
                            <a:schemeClr val="dk2"/>
                          </a:solidFill>
                        </a:rPr>
                        <a:t>J. Y. Ollitrault et al. Phys.Rev. C 98 (2018) 024902</a:t>
                      </a:r>
                      <a:endParaRPr sz="1050">
                        <a:solidFill>
                          <a:schemeClr val="dk2"/>
                        </a:solidFill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Becoming popular</a:t>
                      </a:r>
                      <a:endParaRPr sz="20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>
                          <a:solidFill>
                            <a:schemeClr val="dk2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Fupeng L</a:t>
                      </a:r>
                      <a:r>
                        <a:rPr lang="en-US" sz="1050">
                          <a:solidFill>
                            <a:schemeClr val="dk2"/>
                          </a:solidFill>
                          <a:highlight>
                            <a:srgbClr val="FFFFFF"/>
                          </a:highlight>
                        </a:rPr>
                        <a:t>. et al. J.Phys.G 47 (2020) 11, 115104</a:t>
                      </a:r>
                      <a:endParaRPr sz="1050">
                        <a:solidFill>
                          <a:schemeClr val="dk2"/>
                        </a:solidFill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449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Advantages</a:t>
                      </a:r>
                      <a:endParaRPr sz="20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Commonly used, well established procedure</a:t>
                      </a:r>
                      <a:endParaRPr sz="20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Universality due to model independence</a:t>
                      </a:r>
                      <a:endParaRPr sz="20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The most modern and fast methods</a:t>
                      </a:r>
                      <a:endParaRPr sz="20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7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Disadvantages</a:t>
                      </a:r>
                      <a:endParaRPr sz="20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MC-Glauber model provides non-realistic </a:t>
                      </a:r>
                      <a:r>
                        <a:rPr lang="en-US" sz="2000" dirty="0" err="1"/>
                        <a:t>N</a:t>
                      </a:r>
                      <a:r>
                        <a:rPr lang="en-US" sz="2000" baseline="-25000" dirty="0" err="1"/>
                        <a:t>part</a:t>
                      </a:r>
                      <a:r>
                        <a:rPr lang="en-US" sz="2000" dirty="0"/>
                        <a:t> simulations at low energies</a:t>
                      </a:r>
                      <a:endParaRPr sz="2000" dirty="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2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dirty="0">
                          <a:solidFill>
                            <a:schemeClr val="dk2"/>
                          </a:solidFill>
                        </a:rPr>
                        <a:t>M. O. </a:t>
                      </a:r>
                      <a:r>
                        <a:rPr lang="en-US" sz="1050" dirty="0" err="1">
                          <a:solidFill>
                            <a:schemeClr val="dk2"/>
                          </a:solidFill>
                        </a:rPr>
                        <a:t>Kuttan</a:t>
                      </a:r>
                      <a:r>
                        <a:rPr lang="en-US" sz="1050" dirty="0">
                          <a:solidFill>
                            <a:schemeClr val="dk2"/>
                          </a:solidFill>
                        </a:rPr>
                        <a:t> et al. e-Print: 2303.07919 [hep-</a:t>
                      </a:r>
                      <a:r>
                        <a:rPr lang="en-US" sz="1050" dirty="0" err="1">
                          <a:solidFill>
                            <a:schemeClr val="dk2"/>
                          </a:solidFill>
                        </a:rPr>
                        <a:t>ph</a:t>
                      </a:r>
                      <a:r>
                        <a:rPr lang="en-US" sz="1050" dirty="0">
                          <a:solidFill>
                            <a:schemeClr val="dk2"/>
                          </a:solidFill>
                        </a:rPr>
                        <a:t>]</a:t>
                      </a:r>
                      <a:endParaRPr sz="1050" dirty="0">
                        <a:solidFill>
                          <a:schemeClr val="dk2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200" dirty="0">
                        <a:solidFill>
                          <a:schemeClr val="dk2"/>
                        </a:solidFill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In strong connection with </a:t>
                      </a:r>
                      <a:r>
                        <a:rPr lang="en-US" sz="2000" dirty="0" err="1"/>
                        <a:t>σ</a:t>
                      </a:r>
                      <a:r>
                        <a:rPr lang="en-US" sz="2000" baseline="-25000" dirty="0" err="1"/>
                        <a:t>inel</a:t>
                      </a:r>
                      <a:r>
                        <a:rPr lang="en-US" sz="2000" dirty="0"/>
                        <a:t> which dependence on energy is not well studied at low energies (same problem for MC-Glauber based methods)</a:t>
                      </a:r>
                      <a:endParaRPr sz="20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</a:rPr>
                        <a:t>There no way to control the physicality of the methods</a:t>
                      </a:r>
                      <a:endParaRPr sz="20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BEFA8-E7F7-D642-7304-E29678BBA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92" y="18255"/>
            <a:ext cx="11558016" cy="822993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Centrality determination in NA61/SHINE using MC-Glauber</a:t>
            </a:r>
            <a:endParaRPr lang="en-RU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81B5FB-20BF-7B13-7761-16490FB99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0560"/>
            <a:ext cx="7772400" cy="31040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6425E2-3B93-D237-C4BF-CC18DC7238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192" y="3754007"/>
            <a:ext cx="7772400" cy="310397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82EC391-37CB-51FF-E3F6-7D1EA59F9FAD}"/>
              </a:ext>
            </a:extLst>
          </p:cNvPr>
          <p:cNvGrpSpPr/>
          <p:nvPr/>
        </p:nvGrpSpPr>
        <p:grpSpPr>
          <a:xfrm>
            <a:off x="7900416" y="871937"/>
            <a:ext cx="3974590" cy="3544301"/>
            <a:chOff x="7900416" y="871937"/>
            <a:chExt cx="3974590" cy="35443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1DB580F-AF43-8D7A-4BF3-961769371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900416" y="1176738"/>
              <a:ext cx="3974590" cy="32395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38DC7E-59F3-2FD3-8845-75D1657887E6}"/>
                </a:ext>
              </a:extLst>
            </p:cNvPr>
            <p:cNvSpPr txBox="1"/>
            <p:nvPr/>
          </p:nvSpPr>
          <p:spPr>
            <a:xfrm>
              <a:off x="8919144" y="871937"/>
              <a:ext cx="1937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RU" dirty="0"/>
                <a:t>NA61/SHINE setup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3D18A9F-235F-2519-6D78-6F5F32CA0C3F}"/>
              </a:ext>
            </a:extLst>
          </p:cNvPr>
          <p:cNvSpPr txBox="1"/>
          <p:nvPr/>
        </p:nvSpPr>
        <p:spPr>
          <a:xfrm>
            <a:off x="7897368" y="4725134"/>
            <a:ext cx="4169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RU" sz="2000" b="1" dirty="0"/>
              <a:t>Simplified procedure for spectator energy is developed and tested on NA61/SHINE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RU" sz="2000" b="1" dirty="0"/>
              <a:t>Possible improvements are under investigation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11984E-29E6-27CB-7983-C6890B6D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9453E-491D-0047-BA9F-BDF3D95A4531}" type="slidenum">
              <a:rPr lang="en-RU" smtClean="0"/>
              <a:t>19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416082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B6435-3768-C5D0-0326-C7AC753C0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5C2FD-3C2A-5E38-0B42-7B9612D7E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PWG1 activity</a:t>
            </a:r>
            <a:endParaRPr lang="en-RU" dirty="0"/>
          </a:p>
          <a:p>
            <a:pPr>
              <a:lnSpc>
                <a:spcPct val="150000"/>
              </a:lnSpc>
            </a:pPr>
            <a:r>
              <a:rPr lang="en-RU" dirty="0"/>
              <a:t>Selected results since previous meeting</a:t>
            </a:r>
          </a:p>
          <a:p>
            <a:pPr>
              <a:lnSpc>
                <a:spcPct val="150000"/>
              </a:lnSpc>
            </a:pPr>
            <a:r>
              <a:rPr lang="en-RU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B581F7-BD45-9445-BCB6-217168B00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13399-C8CA-0B46-8907-DF8B40A6E037}" type="slidenum">
              <a:rPr lang="en-RU" smtClean="0"/>
              <a:t>2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52497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0957" y="1292352"/>
            <a:ext cx="5067300" cy="492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49"/>
          <p:cNvSpPr txBox="1"/>
          <p:nvPr/>
        </p:nvSpPr>
        <p:spPr>
          <a:xfrm>
            <a:off x="394716" y="4283228"/>
            <a:ext cx="6644800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287859" indent="-279393">
              <a:buClr>
                <a:schemeClr val="dk1"/>
              </a:buClr>
              <a:buSzPts val="1500"/>
              <a:buChar char="•"/>
            </a:pPr>
            <a:r>
              <a:rPr lang="en-US" sz="2000">
                <a:solidFill>
                  <a:schemeClr val="dk1"/>
                </a:solidFill>
              </a:rPr>
              <a:t>Centrality determination based on spectator energy using inverse Bayes approach is being developed and tested on model (UrQMD, DCM-QGSM-SMM) and NA61/SHINE data</a:t>
            </a:r>
            <a:endParaRPr sz="2000">
              <a:solidFill>
                <a:schemeClr val="dk1"/>
              </a:solidFill>
            </a:endParaRPr>
          </a:p>
          <a:p>
            <a:pPr marL="287859" indent="-279393">
              <a:buClr>
                <a:schemeClr val="dk1"/>
              </a:buClr>
              <a:buSzPts val="1500"/>
              <a:buChar char="•"/>
            </a:pPr>
            <a:r>
              <a:rPr lang="en-US" sz="2000">
                <a:solidFill>
                  <a:schemeClr val="dk1"/>
                </a:solidFill>
              </a:rPr>
              <a:t>Application of centrality determination based on spectator energy using MC-Glauber and inverse Bayes approaches is in progress</a:t>
            </a:r>
            <a:endParaRPr sz="2000">
              <a:solidFill>
                <a:schemeClr val="dk1"/>
              </a:solidFill>
            </a:endParaRPr>
          </a:p>
          <a:p>
            <a:pPr marL="287859" indent="-279393">
              <a:buClr>
                <a:schemeClr val="dk1"/>
              </a:buClr>
              <a:buSzPts val="1500"/>
              <a:buChar char="•"/>
            </a:pPr>
            <a:r>
              <a:rPr lang="en-US" sz="2000">
                <a:solidFill>
                  <a:schemeClr val="dk1"/>
                </a:solidFill>
              </a:rPr>
              <a:t>Possible improvements are under investigation</a:t>
            </a:r>
            <a:endParaRPr sz="1467"/>
          </a:p>
        </p:txBody>
      </p:sp>
      <p:grpSp>
        <p:nvGrpSpPr>
          <p:cNvPr id="481" name="Google Shape;481;p49"/>
          <p:cNvGrpSpPr/>
          <p:nvPr/>
        </p:nvGrpSpPr>
        <p:grpSpPr>
          <a:xfrm>
            <a:off x="1" y="879471"/>
            <a:ext cx="7127592" cy="3365379"/>
            <a:chOff x="1" y="676270"/>
            <a:chExt cx="7127592" cy="3365378"/>
          </a:xfrm>
        </p:grpSpPr>
        <p:pic>
          <p:nvPicPr>
            <p:cNvPr id="482" name="Google Shape;482;p4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" y="676270"/>
              <a:ext cx="3598703" cy="33653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3" name="Google Shape;483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28890" y="676271"/>
              <a:ext cx="3598703" cy="33653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2655D5-0E00-67AA-0FCD-2CCA8B085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13399-C8CA-0B46-8907-DF8B40A6E037}" type="slidenum">
              <a:rPr lang="en-RU" smtClean="0"/>
              <a:t>20</a:t>
            </a:fld>
            <a:endParaRPr lang="en-RU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0B8833-2712-AAE3-02C4-43B35561B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92" y="18255"/>
            <a:ext cx="11558016" cy="822993"/>
          </a:xfrm>
        </p:spPr>
        <p:txBody>
          <a:bodyPr>
            <a:normAutofit/>
          </a:bodyPr>
          <a:lstStyle/>
          <a:p>
            <a:r>
              <a:rPr lang="en-US" sz="4000" dirty="0"/>
              <a:t>Centrality determination in NA61/SHINE using 𝛤-fit</a:t>
            </a:r>
            <a:endParaRPr lang="en-RU" sz="4000" dirty="0"/>
          </a:p>
        </p:txBody>
      </p:sp>
    </p:spTree>
    <p:extLst>
      <p:ext uri="{BB962C8B-B14F-4D97-AF65-F5344CB8AC3E}">
        <p14:creationId xmlns:p14="http://schemas.microsoft.com/office/powerpoint/2010/main" val="1527666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fld id="{00000000-1234-1234-1234-123412341234}" type="slidenum">
              <a:rPr lang="ru"/>
              <a:pPr/>
              <a:t>21</a:t>
            </a:fld>
            <a:endParaRPr/>
          </a:p>
        </p:txBody>
      </p:sp>
      <p:sp>
        <p:nvSpPr>
          <p:cNvPr id="238" name="Google Shape;238;p40"/>
          <p:cNvSpPr txBox="1"/>
          <p:nvPr/>
        </p:nvSpPr>
        <p:spPr>
          <a:xfrm>
            <a:off x="326067" y="-44167"/>
            <a:ext cx="11576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ru" sz="3733" dirty="0">
                <a:solidFill>
                  <a:schemeClr val="dk1"/>
                </a:solidFill>
              </a:rPr>
              <a:t>Centrality determination</a:t>
            </a:r>
            <a:r>
              <a:rPr lang="en-US" sz="3733" dirty="0">
                <a:solidFill>
                  <a:schemeClr val="dk1"/>
                </a:solidFill>
              </a:rPr>
              <a:t> in HADES, STAR</a:t>
            </a:r>
            <a:endParaRPr sz="3733" dirty="0">
              <a:solidFill>
                <a:schemeClr val="dk1"/>
              </a:solidFill>
            </a:endParaRPr>
          </a:p>
        </p:txBody>
      </p:sp>
      <p:sp>
        <p:nvSpPr>
          <p:cNvPr id="239" name="Google Shape;239;p40"/>
          <p:cNvSpPr txBox="1"/>
          <p:nvPr/>
        </p:nvSpPr>
        <p:spPr>
          <a:xfrm>
            <a:off x="7652333" y="3582617"/>
            <a:ext cx="4376536" cy="30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ru" sz="2000" dirty="0">
                <a:solidFill>
                  <a:schemeClr val="dk1"/>
                </a:solidFill>
              </a:rPr>
              <a:t>Centrality determination based on multiplicity provides with:</a:t>
            </a:r>
            <a:endParaRPr sz="2000" dirty="0">
              <a:solidFill>
                <a:schemeClr val="dk1"/>
              </a:solidFill>
            </a:endParaRPr>
          </a:p>
          <a:p>
            <a:pPr marL="609585" indent="-423323">
              <a:lnSpc>
                <a:spcPct val="115000"/>
              </a:lnSpc>
              <a:buClr>
                <a:schemeClr val="dk1"/>
              </a:buClr>
              <a:buSzPts val="1400"/>
              <a:buChar char="●"/>
            </a:pPr>
            <a:r>
              <a:rPr lang="ru" sz="2000" dirty="0">
                <a:solidFill>
                  <a:schemeClr val="dk1"/>
                </a:solidFill>
              </a:rPr>
              <a:t>impact parameter (b)</a:t>
            </a:r>
            <a:endParaRPr sz="2000" dirty="0">
              <a:solidFill>
                <a:schemeClr val="dk1"/>
              </a:solidFill>
            </a:endParaRPr>
          </a:p>
          <a:p>
            <a:pPr marL="609585" indent="-423323">
              <a:lnSpc>
                <a:spcPct val="115000"/>
              </a:lnSpc>
              <a:buClr>
                <a:schemeClr val="dk1"/>
              </a:buClr>
              <a:buSzPts val="1400"/>
              <a:buChar char="●"/>
            </a:pPr>
            <a:r>
              <a:rPr lang="ru" sz="2000" dirty="0">
                <a:solidFill>
                  <a:schemeClr val="dk1"/>
                </a:solidFill>
              </a:rPr>
              <a:t>number of participating nucleons (N</a:t>
            </a:r>
            <a:r>
              <a:rPr lang="ru" sz="2000" baseline="-25000" dirty="0">
                <a:solidFill>
                  <a:schemeClr val="dk1"/>
                </a:solidFill>
              </a:rPr>
              <a:t>part</a:t>
            </a:r>
            <a:r>
              <a:rPr lang="ru" sz="2000" dirty="0">
                <a:solidFill>
                  <a:schemeClr val="dk1"/>
                </a:solidFill>
              </a:rPr>
              <a:t>)</a:t>
            </a:r>
            <a:endParaRPr sz="2000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</a:pPr>
            <a:endParaRPr sz="2000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</a:pPr>
            <a:r>
              <a:rPr lang="ru" sz="2000" dirty="0">
                <a:solidFill>
                  <a:schemeClr val="dk1"/>
                </a:solidFill>
              </a:rPr>
              <a:t>Similar centrality estimator is needed for comparisons with STAR, HADES, etc.</a:t>
            </a:r>
            <a:endParaRPr sz="2000" dirty="0">
              <a:solidFill>
                <a:schemeClr val="dk1"/>
              </a:solidFill>
            </a:endParaRPr>
          </a:p>
        </p:txBody>
      </p:sp>
      <p:graphicFrame>
        <p:nvGraphicFramePr>
          <p:cNvPr id="240" name="Google Shape;240;p40"/>
          <p:cNvGraphicFramePr/>
          <p:nvPr>
            <p:extLst>
              <p:ext uri="{D42A27DB-BD31-4B8C-83A1-F6EECF244321}">
                <p14:modId xmlns:p14="http://schemas.microsoft.com/office/powerpoint/2010/main" val="740670491"/>
              </p:ext>
            </p:extLst>
          </p:nvPr>
        </p:nvGraphicFramePr>
        <p:xfrm>
          <a:off x="9352417" y="688234"/>
          <a:ext cx="2786600" cy="469767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278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97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>
                          <a:solidFill>
                            <a:srgbClr val="888888"/>
                          </a:solidFill>
                          <a:highlight>
                            <a:srgbClr val="FFFFFF"/>
                          </a:highlight>
                        </a:rPr>
                        <a:t>Eur. Phys. J. A (2018) 54: 85</a:t>
                      </a:r>
                      <a:endParaRPr sz="1300" dirty="0">
                        <a:solidFill>
                          <a:srgbClr val="888888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21900" marR="82567" marT="121900" marB="1219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41" name="Google Shape;241;p40"/>
          <p:cNvPicPr preferRelativeResize="0"/>
          <p:nvPr/>
        </p:nvPicPr>
        <p:blipFill rotWithShape="1">
          <a:blip r:embed="rId3">
            <a:alphaModFix/>
          </a:blip>
          <a:srcRect t="50857"/>
          <a:stretch/>
        </p:blipFill>
        <p:spPr>
          <a:xfrm>
            <a:off x="5449394" y="1011366"/>
            <a:ext cx="2871265" cy="254619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42" name="Google Shape;242;p40"/>
          <p:cNvGraphicFramePr/>
          <p:nvPr/>
        </p:nvGraphicFramePr>
        <p:xfrm>
          <a:off x="4265767" y="3962567"/>
          <a:ext cx="3121200" cy="463764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312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3764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rgbClr val="888888"/>
                          </a:solidFill>
                          <a:highlight>
                            <a:srgbClr val="FFFFFF"/>
                          </a:highlight>
                        </a:rPr>
                        <a:t>Phys. Rev. C 86, 054908 (2012)</a:t>
                      </a:r>
                      <a:endParaRPr sz="1300">
                        <a:solidFill>
                          <a:srgbClr val="888888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21900" marR="82567" marT="121900" marB="1219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43" name="Google Shape;243;p40"/>
          <p:cNvGrpSpPr/>
          <p:nvPr/>
        </p:nvGrpSpPr>
        <p:grpSpPr>
          <a:xfrm>
            <a:off x="48100" y="3962534"/>
            <a:ext cx="7312533" cy="2860633"/>
            <a:chOff x="36075" y="2971900"/>
            <a:chExt cx="5484400" cy="2145475"/>
          </a:xfrm>
        </p:grpSpPr>
        <p:pic>
          <p:nvPicPr>
            <p:cNvPr id="244" name="Google Shape;244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6075" y="2971900"/>
              <a:ext cx="3282402" cy="2145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4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318478" y="3215126"/>
              <a:ext cx="2201997" cy="165903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6" name="Google Shape;246;p40"/>
          <p:cNvPicPr preferRelativeResize="0"/>
          <p:nvPr/>
        </p:nvPicPr>
        <p:blipFill rotWithShape="1">
          <a:blip r:embed="rId3">
            <a:alphaModFix/>
          </a:blip>
          <a:srcRect b="49441"/>
          <a:stretch/>
        </p:blipFill>
        <p:spPr>
          <a:xfrm>
            <a:off x="2578134" y="993567"/>
            <a:ext cx="2871265" cy="26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833" y="1028200"/>
            <a:ext cx="2621280" cy="2583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0"/>
          <p:cNvPicPr preferRelativeResize="0"/>
          <p:nvPr/>
        </p:nvPicPr>
        <p:blipFill rotWithShape="1">
          <a:blip r:embed="rId7">
            <a:alphaModFix/>
          </a:blip>
          <a:srcRect r="36435"/>
          <a:stretch/>
        </p:blipFill>
        <p:spPr>
          <a:xfrm>
            <a:off x="8599401" y="1028200"/>
            <a:ext cx="3121201" cy="2312904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40"/>
          <p:cNvSpPr txBox="1"/>
          <p:nvPr/>
        </p:nvSpPr>
        <p:spPr>
          <a:xfrm>
            <a:off x="2613800" y="3555501"/>
            <a:ext cx="3346000" cy="574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ru" sz="2133" b="1">
                <a:solidFill>
                  <a:srgbClr val="0000FF"/>
                </a:solidFill>
              </a:rPr>
              <a:t>STAR, Au+Au, BES</a:t>
            </a:r>
            <a:endParaRPr sz="2133" b="1">
              <a:solidFill>
                <a:srgbClr val="0000FF"/>
              </a:solidFill>
            </a:endParaRPr>
          </a:p>
        </p:txBody>
      </p:sp>
      <p:sp>
        <p:nvSpPr>
          <p:cNvPr id="250" name="Google Shape;250;p40"/>
          <p:cNvSpPr txBox="1"/>
          <p:nvPr/>
        </p:nvSpPr>
        <p:spPr>
          <a:xfrm>
            <a:off x="4015367" y="602233"/>
            <a:ext cx="36220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" sz="2133" b="1">
                <a:solidFill>
                  <a:srgbClr val="0000FF"/>
                </a:solidFill>
              </a:rPr>
              <a:t>HADES, Au+Au 1.23A </a:t>
            </a:r>
            <a:r>
              <a:rPr lang="ru" sz="2133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GeV</a:t>
            </a:r>
            <a:endParaRPr sz="2133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6"/>
          <p:cNvSpPr txBox="1"/>
          <p:nvPr/>
        </p:nvSpPr>
        <p:spPr>
          <a:xfrm>
            <a:off x="333184" y="26480"/>
            <a:ext cx="11329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" sz="3200" dirty="0">
                <a:solidFill>
                  <a:schemeClr val="dk1"/>
                </a:solidFill>
              </a:rPr>
              <a:t>Centrality determination based on Monte-Carlo</a:t>
            </a:r>
            <a:r>
              <a:rPr lang="ru-RU" sz="3200" dirty="0">
                <a:solidFill>
                  <a:schemeClr val="dk1"/>
                </a:solidFill>
              </a:rPr>
              <a:t> </a:t>
            </a:r>
            <a:r>
              <a:rPr lang="en-US" sz="3200" dirty="0">
                <a:solidFill>
                  <a:schemeClr val="dk1"/>
                </a:solidFill>
              </a:rPr>
              <a:t>Glauber</a:t>
            </a:r>
            <a:r>
              <a:rPr lang="en" sz="3200" dirty="0">
                <a:solidFill>
                  <a:schemeClr val="dk1"/>
                </a:solidFill>
              </a:rPr>
              <a:t> sampling</a:t>
            </a:r>
            <a:endParaRPr sz="3200" dirty="0">
              <a:solidFill>
                <a:schemeClr val="dk1"/>
              </a:solidFill>
            </a:endParaRPr>
          </a:p>
        </p:txBody>
      </p:sp>
      <p:cxnSp>
        <p:nvCxnSpPr>
          <p:cNvPr id="129" name="Google Shape;129;p26"/>
          <p:cNvCxnSpPr>
            <a:stCxn id="130" idx="3"/>
            <a:endCxn id="131" idx="1"/>
          </p:cNvCxnSpPr>
          <p:nvPr/>
        </p:nvCxnSpPr>
        <p:spPr>
          <a:xfrm rot="10800000" flipH="1">
            <a:off x="6498667" y="5190496"/>
            <a:ext cx="1222000" cy="4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2" name="Google Shape;132;p26"/>
          <p:cNvSpPr/>
          <p:nvPr/>
        </p:nvSpPr>
        <p:spPr>
          <a:xfrm>
            <a:off x="7243834" y="2202797"/>
            <a:ext cx="4439700" cy="1674900"/>
          </a:xfrm>
          <a:prstGeom prst="flowChartProcess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26"/>
          <p:cNvSpPr/>
          <p:nvPr/>
        </p:nvSpPr>
        <p:spPr>
          <a:xfrm>
            <a:off x="9869300" y="577229"/>
            <a:ext cx="2224467" cy="690400"/>
          </a:xfrm>
          <a:prstGeom prst="flowChartProcess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100"/>
            </a:pPr>
            <a:r>
              <a:rPr lang="en" sz="1600">
                <a:solidFill>
                  <a:schemeClr val="dk1"/>
                </a:solidFill>
              </a:rPr>
              <a:t>Full Monte-Carlo (real data) distribution</a:t>
            </a:r>
            <a:endParaRPr sz="1600" baseline="-25000">
              <a:solidFill>
                <a:schemeClr val="dk1"/>
              </a:solidFill>
            </a:endParaRPr>
          </a:p>
        </p:txBody>
      </p:sp>
      <p:sp>
        <p:nvSpPr>
          <p:cNvPr id="134" name="Google Shape;134;p26"/>
          <p:cNvSpPr/>
          <p:nvPr/>
        </p:nvSpPr>
        <p:spPr>
          <a:xfrm>
            <a:off x="7370300" y="3188296"/>
            <a:ext cx="4190400" cy="588800"/>
          </a:xfrm>
          <a:prstGeom prst="flowChartProcess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" sz="1600"/>
              <a:t>Scan phase space of </a:t>
            </a:r>
            <a:r>
              <a:rPr lang="en" sz="1600">
                <a:solidFill>
                  <a:schemeClr val="dk1"/>
                </a:solidFill>
              </a:rPr>
              <a:t>parameters </a:t>
            </a:r>
            <a:br>
              <a:rPr lang="en" sz="1600">
                <a:solidFill>
                  <a:schemeClr val="dk1"/>
                </a:solidFill>
              </a:rPr>
            </a:br>
            <a:r>
              <a:rPr lang="en" sz="1600"/>
              <a:t>to find their values for minimum of χ</a:t>
            </a:r>
            <a:r>
              <a:rPr lang="en" sz="1600" baseline="30000"/>
              <a:t>2</a:t>
            </a:r>
            <a:r>
              <a:rPr lang="en" sz="1600"/>
              <a:t> </a:t>
            </a:r>
            <a:endParaRPr sz="1600"/>
          </a:p>
        </p:txBody>
      </p:sp>
      <p:sp>
        <p:nvSpPr>
          <p:cNvPr id="135" name="Google Shape;135;p26"/>
          <p:cNvSpPr/>
          <p:nvPr/>
        </p:nvSpPr>
        <p:spPr>
          <a:xfrm>
            <a:off x="7585118" y="2345296"/>
            <a:ext cx="3760767" cy="677800"/>
          </a:xfrm>
          <a:prstGeom prst="flowChartProcess">
            <a:avLst/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</a:rPr>
              <a:t>Evaluate χ</a:t>
            </a:r>
            <a:r>
              <a:rPr lang="en" sz="1600" baseline="30000">
                <a:solidFill>
                  <a:schemeClr val="dk1"/>
                </a:solidFill>
              </a:rPr>
              <a:t>2</a:t>
            </a:r>
            <a:endParaRPr sz="1600" baseline="30000">
              <a:solidFill>
                <a:schemeClr val="dk1"/>
              </a:solidFill>
            </a:endParaRPr>
          </a:p>
          <a:p>
            <a:pPr algn="ctr"/>
            <a:r>
              <a:rPr lang="en" sz="1600">
                <a:solidFill>
                  <a:schemeClr val="dk1"/>
                </a:solidFill>
              </a:rPr>
              <a:t>between dN/dE</a:t>
            </a:r>
            <a:r>
              <a:rPr lang="en" sz="1600" baseline="-25000">
                <a:solidFill>
                  <a:schemeClr val="dk1"/>
                </a:solidFill>
              </a:rPr>
              <a:t>MC/data</a:t>
            </a:r>
            <a:r>
              <a:rPr lang="en" sz="1600">
                <a:solidFill>
                  <a:schemeClr val="dk1"/>
                </a:solidFill>
              </a:rPr>
              <a:t> and dN/dE</a:t>
            </a:r>
            <a:r>
              <a:rPr lang="en" sz="1600" baseline="-25000">
                <a:solidFill>
                  <a:schemeClr val="dk1"/>
                </a:solidFill>
              </a:rPr>
              <a:t>Gl</a:t>
            </a:r>
            <a:endParaRPr sz="1600" baseline="-25000">
              <a:solidFill>
                <a:schemeClr val="dk1"/>
              </a:solidFill>
            </a:endParaRPr>
          </a:p>
        </p:txBody>
      </p:sp>
      <p:sp>
        <p:nvSpPr>
          <p:cNvPr id="131" name="Google Shape;131;p26"/>
          <p:cNvSpPr/>
          <p:nvPr/>
        </p:nvSpPr>
        <p:spPr>
          <a:xfrm>
            <a:off x="7720800" y="4809963"/>
            <a:ext cx="3784467" cy="760867"/>
          </a:xfrm>
          <a:prstGeom prst="flowChartProcess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</a:rPr>
              <a:t>Extract relation between geometry</a:t>
            </a:r>
            <a:br>
              <a:rPr lang="en" sz="1600">
                <a:solidFill>
                  <a:schemeClr val="dk1"/>
                </a:solidFill>
              </a:rPr>
            </a:br>
            <a:r>
              <a:rPr lang="en" sz="1600">
                <a:solidFill>
                  <a:schemeClr val="dk1"/>
                </a:solidFill>
              </a:rPr>
              <a:t>parameters and centrality estimator</a:t>
            </a:r>
            <a:endParaRPr sz="1600">
              <a:solidFill>
                <a:srgbClr val="0070C0"/>
              </a:solidFill>
            </a:endParaRPr>
          </a:p>
        </p:txBody>
      </p:sp>
      <p:sp>
        <p:nvSpPr>
          <p:cNvPr id="136" name="Google Shape;136;p26"/>
          <p:cNvSpPr/>
          <p:nvPr/>
        </p:nvSpPr>
        <p:spPr>
          <a:xfrm>
            <a:off x="7215034" y="569263"/>
            <a:ext cx="2419700" cy="690400"/>
          </a:xfrm>
          <a:prstGeom prst="flowChartProcess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</a:rPr>
              <a:t>MC-Glauber</a:t>
            </a:r>
            <a:endParaRPr sz="1600">
              <a:solidFill>
                <a:schemeClr val="dk1"/>
              </a:solidFill>
            </a:endParaRPr>
          </a:p>
          <a:p>
            <a:pPr algn="ctr"/>
            <a:r>
              <a:rPr lang="en" sz="1600">
                <a:solidFill>
                  <a:schemeClr val="dk1"/>
                </a:solidFill>
              </a:rPr>
              <a:t>distribution</a:t>
            </a:r>
            <a:endParaRPr sz="1600" baseline="-25000">
              <a:solidFill>
                <a:schemeClr val="dk1"/>
              </a:solidFill>
            </a:endParaRPr>
          </a:p>
        </p:txBody>
      </p:sp>
      <p:cxnSp>
        <p:nvCxnSpPr>
          <p:cNvPr id="137" name="Google Shape;137;p26"/>
          <p:cNvCxnSpPr>
            <a:stCxn id="136" idx="2"/>
          </p:cNvCxnSpPr>
          <p:nvPr/>
        </p:nvCxnSpPr>
        <p:spPr>
          <a:xfrm>
            <a:off x="8424884" y="1259663"/>
            <a:ext cx="969200" cy="927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8" name="Google Shape;138;p26"/>
          <p:cNvCxnSpPr/>
          <p:nvPr/>
        </p:nvCxnSpPr>
        <p:spPr>
          <a:xfrm flipH="1">
            <a:off x="9717700" y="1281196"/>
            <a:ext cx="672000" cy="918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9" name="Google Shape;139;p26"/>
          <p:cNvSpPr/>
          <p:nvPr/>
        </p:nvSpPr>
        <p:spPr>
          <a:xfrm>
            <a:off x="2394400" y="1512297"/>
            <a:ext cx="4104267" cy="560300"/>
          </a:xfrm>
          <a:prstGeom prst="flowChartProcess">
            <a:avLst/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" sz="1333">
                <a:solidFill>
                  <a:schemeClr val="dk1"/>
                </a:solidFill>
              </a:rPr>
              <a:t>Get (N</a:t>
            </a:r>
            <a:r>
              <a:rPr lang="en" sz="1333" baseline="-25000">
                <a:solidFill>
                  <a:schemeClr val="dk1"/>
                </a:solidFill>
              </a:rPr>
              <a:t>spec</a:t>
            </a:r>
            <a:r>
              <a:rPr lang="en" sz="1333">
                <a:solidFill>
                  <a:schemeClr val="dk1"/>
                </a:solidFill>
              </a:rPr>
              <a:t>, b) from MC-Glauber</a:t>
            </a:r>
            <a:endParaRPr sz="1333">
              <a:solidFill>
                <a:schemeClr val="dk1"/>
              </a:solidFill>
            </a:endParaRPr>
          </a:p>
        </p:txBody>
      </p:sp>
      <p:sp>
        <p:nvSpPr>
          <p:cNvPr id="140" name="Google Shape;140;p26"/>
          <p:cNvSpPr/>
          <p:nvPr/>
        </p:nvSpPr>
        <p:spPr>
          <a:xfrm>
            <a:off x="2394399" y="2825358"/>
            <a:ext cx="1814520" cy="681980"/>
          </a:xfrm>
          <a:prstGeom prst="flowChartProcess">
            <a:avLst/>
          </a:prstGeom>
          <a:solidFill>
            <a:srgbClr val="FFFFFF"/>
          </a:solidFill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100"/>
            </a:pPr>
            <a:r>
              <a:rPr lang="en" sz="1333">
                <a:solidFill>
                  <a:schemeClr val="dk1"/>
                </a:solidFill>
              </a:rPr>
              <a:t>Sample </a:t>
            </a:r>
            <a:r>
              <a:rPr lang="en" sz="1467">
                <a:solidFill>
                  <a:schemeClr val="dk1"/>
                </a:solidFill>
              </a:rPr>
              <a:t>(A</a:t>
            </a:r>
            <a:r>
              <a:rPr lang="en" sz="1467" baseline="-25000">
                <a:solidFill>
                  <a:schemeClr val="dk1"/>
                </a:solidFill>
              </a:rPr>
              <a:t>frag</a:t>
            </a:r>
            <a:r>
              <a:rPr lang="en" sz="1467">
                <a:solidFill>
                  <a:schemeClr val="dk1"/>
                </a:solidFill>
              </a:rPr>
              <a:t>,N</a:t>
            </a:r>
            <a:r>
              <a:rPr lang="en" sz="1467" baseline="-25000">
                <a:solidFill>
                  <a:schemeClr val="dk1"/>
                </a:solidFill>
              </a:rPr>
              <a:t>Afrag</a:t>
            </a:r>
            <a:r>
              <a:rPr lang="en" sz="1467">
                <a:solidFill>
                  <a:schemeClr val="dk1"/>
                </a:solidFill>
              </a:rPr>
              <a:t>)</a:t>
            </a:r>
            <a:r>
              <a:rPr lang="en" sz="1333">
                <a:solidFill>
                  <a:schemeClr val="dk1"/>
                </a:solidFill>
              </a:rPr>
              <a:t> </a:t>
            </a:r>
            <a:endParaRPr sz="1333">
              <a:solidFill>
                <a:schemeClr val="dk1"/>
              </a:solidFill>
            </a:endParaRPr>
          </a:p>
          <a:p>
            <a:pPr algn="ctr">
              <a:buSzPts val="1100"/>
            </a:pPr>
            <a:r>
              <a:rPr lang="en" sz="1333">
                <a:solidFill>
                  <a:schemeClr val="dk1"/>
                </a:solidFill>
              </a:rPr>
              <a:t>for (A</a:t>
            </a:r>
            <a:r>
              <a:rPr lang="en" sz="1333" baseline="-25000">
                <a:solidFill>
                  <a:schemeClr val="dk1"/>
                </a:solidFill>
              </a:rPr>
              <a:t>tot</a:t>
            </a:r>
            <a:r>
              <a:rPr lang="en" sz="1333">
                <a:solidFill>
                  <a:schemeClr val="dk1"/>
                </a:solidFill>
              </a:rPr>
              <a:t>, N</a:t>
            </a:r>
            <a:r>
              <a:rPr lang="en" sz="1333" baseline="-25000">
                <a:solidFill>
                  <a:schemeClr val="dk1"/>
                </a:solidFill>
              </a:rPr>
              <a:t>spec</a:t>
            </a:r>
            <a:r>
              <a:rPr lang="en" sz="1333">
                <a:solidFill>
                  <a:schemeClr val="dk1"/>
                </a:solidFill>
              </a:rPr>
              <a:t>, b)</a:t>
            </a:r>
            <a:endParaRPr sz="1333">
              <a:solidFill>
                <a:schemeClr val="dk1"/>
              </a:solidFill>
            </a:endParaRPr>
          </a:p>
        </p:txBody>
      </p:sp>
      <p:sp>
        <p:nvSpPr>
          <p:cNvPr id="141" name="Google Shape;141;p26"/>
          <p:cNvSpPr/>
          <p:nvPr/>
        </p:nvSpPr>
        <p:spPr>
          <a:xfrm>
            <a:off x="2405667" y="2184896"/>
            <a:ext cx="1814533" cy="588800"/>
          </a:xfrm>
          <a:prstGeom prst="flowChartProcess">
            <a:avLst/>
          </a:prstGeom>
          <a:solidFill>
            <a:srgbClr val="FFFFFF"/>
          </a:solidFill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" sz="1333">
                <a:solidFill>
                  <a:schemeClr val="dk1"/>
                </a:solidFill>
              </a:rPr>
              <a:t>Calculate </a:t>
            </a:r>
            <a:endParaRPr sz="1333">
              <a:solidFill>
                <a:schemeClr val="dk1"/>
              </a:solidFill>
            </a:endParaRPr>
          </a:p>
          <a:p>
            <a:pPr algn="ctr">
              <a:buClr>
                <a:srgbClr val="000000"/>
              </a:buClr>
              <a:buSzPts val="1100"/>
            </a:pPr>
            <a:r>
              <a:rPr lang="en" sz="1333">
                <a:solidFill>
                  <a:schemeClr val="dk1"/>
                </a:solidFill>
              </a:rPr>
              <a:t>(A</a:t>
            </a:r>
            <a:r>
              <a:rPr lang="en" sz="1333" baseline="-25000">
                <a:solidFill>
                  <a:schemeClr val="dk1"/>
                </a:solidFill>
              </a:rPr>
              <a:t>tot </a:t>
            </a:r>
            <a:r>
              <a:rPr lang="en" sz="1333">
                <a:solidFill>
                  <a:schemeClr val="dk1"/>
                </a:solidFill>
              </a:rPr>
              <a:t>) - at t=</a:t>
            </a:r>
            <a:r>
              <a:rPr lang="en" sz="1467">
                <a:solidFill>
                  <a:schemeClr val="dk1"/>
                </a:solidFill>
              </a:rPr>
              <a:t>∞</a:t>
            </a:r>
            <a:endParaRPr sz="1333">
              <a:solidFill>
                <a:schemeClr val="dk1"/>
              </a:solidFill>
            </a:endParaRPr>
          </a:p>
        </p:txBody>
      </p:sp>
      <p:sp>
        <p:nvSpPr>
          <p:cNvPr id="142" name="Google Shape;142;p26"/>
          <p:cNvSpPr/>
          <p:nvPr/>
        </p:nvSpPr>
        <p:spPr>
          <a:xfrm>
            <a:off x="4266333" y="2184563"/>
            <a:ext cx="2224467" cy="2648200"/>
          </a:xfrm>
          <a:prstGeom prst="flowChartProcess">
            <a:avLst/>
          </a:prstGeom>
          <a:solidFill>
            <a:srgbClr val="FFFFFF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" sz="1333">
                <a:solidFill>
                  <a:schemeClr val="dk1"/>
                </a:solidFill>
              </a:rPr>
              <a:t>Sample hadron calorimeter  response (S</a:t>
            </a:r>
            <a:r>
              <a:rPr lang="en" sz="1333" baseline="-25000">
                <a:solidFill>
                  <a:schemeClr val="dk1"/>
                </a:solidFill>
              </a:rPr>
              <a:t>i</a:t>
            </a:r>
            <a:r>
              <a:rPr lang="en" sz="1333">
                <a:solidFill>
                  <a:schemeClr val="dk1"/>
                </a:solidFill>
              </a:rPr>
              <a:t>)</a:t>
            </a:r>
            <a:br>
              <a:rPr lang="en" sz="1333">
                <a:solidFill>
                  <a:schemeClr val="dk1"/>
                </a:solidFill>
              </a:rPr>
            </a:br>
            <a:r>
              <a:rPr lang="en" sz="1333">
                <a:solidFill>
                  <a:schemeClr val="dk1"/>
                </a:solidFill>
              </a:rPr>
              <a:t>N</a:t>
            </a:r>
            <a:r>
              <a:rPr lang="en" sz="1333" baseline="-25000">
                <a:solidFill>
                  <a:schemeClr val="dk1"/>
                </a:solidFill>
              </a:rPr>
              <a:t>spec</a:t>
            </a:r>
            <a:r>
              <a:rPr lang="en" sz="1333">
                <a:solidFill>
                  <a:schemeClr val="dk1"/>
                </a:solidFill>
              </a:rPr>
              <a:t> times from</a:t>
            </a:r>
            <a:endParaRPr sz="1333">
              <a:solidFill>
                <a:schemeClr val="dk1"/>
              </a:solidFill>
            </a:endParaRPr>
          </a:p>
          <a:p>
            <a:pPr algn="ctr">
              <a:buSzPts val="1100"/>
            </a:pPr>
            <a:r>
              <a:rPr lang="en" sz="1333">
                <a:solidFill>
                  <a:schemeClr val="dk1"/>
                </a:solidFill>
              </a:rPr>
              <a:t>Gauss(μ, k)</a:t>
            </a:r>
            <a:endParaRPr sz="1333">
              <a:solidFill>
                <a:schemeClr val="dk1"/>
              </a:solidFill>
            </a:endParaRPr>
          </a:p>
        </p:txBody>
      </p:sp>
      <p:sp>
        <p:nvSpPr>
          <p:cNvPr id="130" name="Google Shape;130;p26"/>
          <p:cNvSpPr/>
          <p:nvPr/>
        </p:nvSpPr>
        <p:spPr>
          <a:xfrm>
            <a:off x="153334" y="4944730"/>
            <a:ext cx="6345333" cy="501133"/>
          </a:xfrm>
          <a:prstGeom prst="flowChartProcess">
            <a:avLst/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100"/>
            </a:pPr>
            <a:r>
              <a:rPr lang="en" sz="1333">
                <a:solidFill>
                  <a:srgbClr val="000000"/>
                </a:solidFill>
              </a:rPr>
              <a:t>Result: total S</a:t>
            </a:r>
            <a:r>
              <a:rPr lang="en" sz="1333" baseline="-25000">
                <a:solidFill>
                  <a:srgbClr val="000000"/>
                </a:solidFill>
              </a:rPr>
              <a:t>tot</a:t>
            </a:r>
            <a:endParaRPr sz="1333" baseline="-25000">
              <a:solidFill>
                <a:srgbClr val="000000"/>
              </a:solidFill>
            </a:endParaRPr>
          </a:p>
        </p:txBody>
      </p:sp>
      <p:sp>
        <p:nvSpPr>
          <p:cNvPr id="143" name="Google Shape;143;p26"/>
          <p:cNvSpPr/>
          <p:nvPr/>
        </p:nvSpPr>
        <p:spPr>
          <a:xfrm>
            <a:off x="153335" y="1512297"/>
            <a:ext cx="2148200" cy="560300"/>
          </a:xfrm>
          <a:prstGeom prst="flowChartProcess">
            <a:avLst/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" sz="1333">
                <a:solidFill>
                  <a:srgbClr val="000000"/>
                </a:solidFill>
              </a:rPr>
              <a:t>Get (N</a:t>
            </a:r>
            <a:r>
              <a:rPr lang="en" sz="1333" baseline="-25000">
                <a:solidFill>
                  <a:srgbClr val="000000"/>
                </a:solidFill>
              </a:rPr>
              <a:t>part</a:t>
            </a:r>
            <a:r>
              <a:rPr lang="en" sz="1333">
                <a:solidFill>
                  <a:srgbClr val="000000"/>
                </a:solidFill>
              </a:rPr>
              <a:t>, N</a:t>
            </a:r>
            <a:r>
              <a:rPr lang="en" sz="1333" baseline="-25000">
                <a:solidFill>
                  <a:srgbClr val="000000"/>
                </a:solidFill>
              </a:rPr>
              <a:t>coll</a:t>
            </a:r>
            <a:r>
              <a:rPr lang="en" sz="1333">
                <a:solidFill>
                  <a:srgbClr val="000000"/>
                </a:solidFill>
              </a:rPr>
              <a:t>) from MC-Glauber</a:t>
            </a:r>
            <a:endParaRPr sz="1333">
              <a:solidFill>
                <a:srgbClr val="000000"/>
              </a:solidFill>
            </a:endParaRPr>
          </a:p>
        </p:txBody>
      </p:sp>
      <p:sp>
        <p:nvSpPr>
          <p:cNvPr id="144" name="Google Shape;144;p26"/>
          <p:cNvSpPr/>
          <p:nvPr/>
        </p:nvSpPr>
        <p:spPr>
          <a:xfrm>
            <a:off x="153335" y="2196464"/>
            <a:ext cx="2148200" cy="1322433"/>
          </a:xfrm>
          <a:prstGeom prst="flowChartProcess">
            <a:avLst/>
          </a:prstGeom>
          <a:solidFill>
            <a:srgbClr val="FFFFFF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" sz="1333"/>
              <a:t>Calculate </a:t>
            </a:r>
            <a:r>
              <a:rPr lang="en" sz="1333">
                <a:solidFill>
                  <a:srgbClr val="000000"/>
                </a:solidFill>
              </a:rPr>
              <a:t>N</a:t>
            </a:r>
            <a:r>
              <a:rPr lang="en" sz="1333" baseline="-25000">
                <a:solidFill>
                  <a:srgbClr val="000000"/>
                </a:solidFill>
              </a:rPr>
              <a:t>a</a:t>
            </a:r>
            <a:r>
              <a:rPr lang="en" sz="1333">
                <a:solidFill>
                  <a:srgbClr val="000000"/>
                </a:solidFill>
              </a:rPr>
              <a:t>=fN</a:t>
            </a:r>
            <a:r>
              <a:rPr lang="en" sz="1333" baseline="-25000">
                <a:solidFill>
                  <a:srgbClr val="000000"/>
                </a:solidFill>
              </a:rPr>
              <a:t>part</a:t>
            </a:r>
            <a:r>
              <a:rPr lang="en" sz="1333">
                <a:solidFill>
                  <a:srgbClr val="000000"/>
                </a:solidFill>
              </a:rPr>
              <a:t>+(1-f)N</a:t>
            </a:r>
            <a:r>
              <a:rPr lang="en" sz="1333" baseline="-25000">
                <a:solidFill>
                  <a:srgbClr val="000000"/>
                </a:solidFill>
              </a:rPr>
              <a:t>coll</a:t>
            </a:r>
            <a:endParaRPr sz="1333" baseline="-25000">
              <a:solidFill>
                <a:srgbClr val="000000"/>
              </a:solidFill>
            </a:endParaRPr>
          </a:p>
        </p:txBody>
      </p:sp>
      <p:sp>
        <p:nvSpPr>
          <p:cNvPr id="145" name="Google Shape;145;p26"/>
          <p:cNvSpPr txBox="1"/>
          <p:nvPr/>
        </p:nvSpPr>
        <p:spPr>
          <a:xfrm>
            <a:off x="2394385" y="528430"/>
            <a:ext cx="2070800" cy="861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333">
                <a:solidFill>
                  <a:schemeClr val="dk1"/>
                </a:solidFill>
              </a:rPr>
              <a:t>For </a:t>
            </a:r>
            <a:r>
              <a:rPr lang="en" sz="1333" b="1">
                <a:solidFill>
                  <a:schemeClr val="dk1"/>
                </a:solidFill>
              </a:rPr>
              <a:t>any spectators based observable</a:t>
            </a:r>
            <a:endParaRPr sz="1333" b="1">
              <a:solidFill>
                <a:schemeClr val="dk1"/>
              </a:solidFill>
            </a:endParaRPr>
          </a:p>
          <a:p>
            <a:pPr algn="ctr">
              <a:buClr>
                <a:schemeClr val="dk1"/>
              </a:buClr>
              <a:buSzPts val="1100"/>
            </a:pPr>
            <a:r>
              <a:rPr lang="en" sz="1333">
                <a:solidFill>
                  <a:schemeClr val="dk1"/>
                </a:solidFill>
              </a:rPr>
              <a:t>used in CBM, BM@N</a:t>
            </a:r>
            <a:endParaRPr sz="1333">
              <a:solidFill>
                <a:schemeClr val="dk1"/>
              </a:solidFill>
            </a:endParaRPr>
          </a:p>
        </p:txBody>
      </p:sp>
      <p:sp>
        <p:nvSpPr>
          <p:cNvPr id="146" name="Google Shape;146;p26"/>
          <p:cNvSpPr txBox="1"/>
          <p:nvPr/>
        </p:nvSpPr>
        <p:spPr>
          <a:xfrm>
            <a:off x="4268021" y="538330"/>
            <a:ext cx="2314800" cy="861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333">
                <a:solidFill>
                  <a:schemeClr val="dk1"/>
                </a:solidFill>
              </a:rPr>
              <a:t>For </a:t>
            </a:r>
            <a:r>
              <a:rPr lang="en" sz="1333" b="1">
                <a:solidFill>
                  <a:schemeClr val="dk1"/>
                </a:solidFill>
              </a:rPr>
              <a:t>spectators energy </a:t>
            </a:r>
            <a:r>
              <a:rPr lang="en" sz="1333">
                <a:solidFill>
                  <a:schemeClr val="dk1"/>
                </a:solidFill>
              </a:rPr>
              <a:t>from hadron calorimeters</a:t>
            </a:r>
            <a:endParaRPr sz="1333">
              <a:solidFill>
                <a:schemeClr val="dk1"/>
              </a:solidFill>
            </a:endParaRPr>
          </a:p>
          <a:p>
            <a:pPr algn="ctr"/>
            <a:r>
              <a:rPr lang="en" sz="1333">
                <a:solidFill>
                  <a:schemeClr val="dk1"/>
                </a:solidFill>
              </a:rPr>
              <a:t>used in NA61/SHINE </a:t>
            </a:r>
            <a:endParaRPr sz="1333">
              <a:solidFill>
                <a:schemeClr val="dk1"/>
              </a:solidFill>
            </a:endParaRPr>
          </a:p>
        </p:txBody>
      </p:sp>
      <p:sp>
        <p:nvSpPr>
          <p:cNvPr id="147" name="Google Shape;147;p26"/>
          <p:cNvSpPr txBox="1"/>
          <p:nvPr/>
        </p:nvSpPr>
        <p:spPr>
          <a:xfrm>
            <a:off x="-21967" y="528430"/>
            <a:ext cx="2624000" cy="1066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333"/>
              <a:t>For </a:t>
            </a:r>
            <a:r>
              <a:rPr lang="en" sz="1333" b="1"/>
              <a:t>multiplicity </a:t>
            </a:r>
            <a:endParaRPr sz="1333" b="1"/>
          </a:p>
          <a:p>
            <a:pPr algn="ctr"/>
            <a:r>
              <a:rPr lang="en" sz="1333" b="1"/>
              <a:t>of produced particles</a:t>
            </a:r>
            <a:endParaRPr sz="1333" b="1"/>
          </a:p>
          <a:p>
            <a:pPr algn="ctr"/>
            <a:r>
              <a:rPr lang="en" sz="1333"/>
              <a:t>used in HADES, CBM, BM@N, NA61/SHINE </a:t>
            </a:r>
            <a:endParaRPr sz="1333"/>
          </a:p>
        </p:txBody>
      </p:sp>
      <p:cxnSp>
        <p:nvCxnSpPr>
          <p:cNvPr id="148" name="Google Shape;148;p26"/>
          <p:cNvCxnSpPr>
            <a:cxnSpLocks/>
            <a:endCxn id="136" idx="1"/>
          </p:cNvCxnSpPr>
          <p:nvPr/>
        </p:nvCxnSpPr>
        <p:spPr>
          <a:xfrm rot="10800000" flipH="1">
            <a:off x="6477833" y="914463"/>
            <a:ext cx="737200" cy="188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0" name="Google Shape;150;p26"/>
          <p:cNvSpPr/>
          <p:nvPr/>
        </p:nvSpPr>
        <p:spPr>
          <a:xfrm>
            <a:off x="2376667" y="3605013"/>
            <a:ext cx="1814533" cy="560300"/>
          </a:xfrm>
          <a:prstGeom prst="flowChartProcess">
            <a:avLst/>
          </a:prstGeom>
          <a:solidFill>
            <a:srgbClr val="FFFFFF"/>
          </a:solidFill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100"/>
            </a:pPr>
            <a:r>
              <a:rPr lang="en" sz="1333">
                <a:solidFill>
                  <a:schemeClr val="dk1"/>
                </a:solidFill>
              </a:rPr>
              <a:t>Sample (E</a:t>
            </a:r>
            <a:r>
              <a:rPr lang="en" sz="1333" baseline="-25000">
                <a:solidFill>
                  <a:schemeClr val="dk1"/>
                </a:solidFill>
              </a:rPr>
              <a:t>frag</a:t>
            </a:r>
            <a:r>
              <a:rPr lang="en" sz="1333">
                <a:solidFill>
                  <a:schemeClr val="dk1"/>
                </a:solidFill>
              </a:rPr>
              <a:t>,y</a:t>
            </a:r>
            <a:r>
              <a:rPr lang="en" sz="1333" baseline="-25000">
                <a:solidFill>
                  <a:schemeClr val="dk1"/>
                </a:solidFill>
              </a:rPr>
              <a:t>frag</a:t>
            </a:r>
            <a:r>
              <a:rPr lang="en" sz="1333">
                <a:solidFill>
                  <a:schemeClr val="dk1"/>
                </a:solidFill>
              </a:rPr>
              <a:t>)</a:t>
            </a:r>
            <a:r>
              <a:rPr lang="en" sz="1333" baseline="-25000">
                <a:solidFill>
                  <a:schemeClr val="dk1"/>
                </a:solidFill>
              </a:rPr>
              <a:t> </a:t>
            </a:r>
            <a:endParaRPr sz="1333" baseline="-25000">
              <a:solidFill>
                <a:schemeClr val="dk1"/>
              </a:solidFill>
            </a:endParaRPr>
          </a:p>
          <a:p>
            <a:pPr algn="ctr">
              <a:buSzPts val="1100"/>
            </a:pPr>
            <a:r>
              <a:rPr lang="en" sz="1333">
                <a:solidFill>
                  <a:schemeClr val="dk1"/>
                </a:solidFill>
              </a:rPr>
              <a:t>for (A</a:t>
            </a:r>
            <a:r>
              <a:rPr lang="en" sz="1333" baseline="-25000">
                <a:solidFill>
                  <a:schemeClr val="dk1"/>
                </a:solidFill>
              </a:rPr>
              <a:t>frag</a:t>
            </a:r>
            <a:r>
              <a:rPr lang="en" sz="1333">
                <a:solidFill>
                  <a:schemeClr val="dk1"/>
                </a:solidFill>
              </a:rPr>
              <a:t>)</a:t>
            </a:r>
            <a:endParaRPr sz="1333">
              <a:solidFill>
                <a:schemeClr val="dk1"/>
              </a:solidFill>
            </a:endParaRPr>
          </a:p>
        </p:txBody>
      </p:sp>
      <p:sp>
        <p:nvSpPr>
          <p:cNvPr id="151" name="Google Shape;151;p26"/>
          <p:cNvSpPr/>
          <p:nvPr/>
        </p:nvSpPr>
        <p:spPr>
          <a:xfrm>
            <a:off x="2376667" y="4260613"/>
            <a:ext cx="1814533" cy="588800"/>
          </a:xfrm>
          <a:prstGeom prst="flowChartProcess">
            <a:avLst/>
          </a:prstGeom>
          <a:solidFill>
            <a:srgbClr val="FFFFFF"/>
          </a:solidFill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100"/>
            </a:pPr>
            <a:r>
              <a:rPr lang="en" sz="1333">
                <a:solidFill>
                  <a:schemeClr val="dk1"/>
                </a:solidFill>
              </a:rPr>
              <a:t>Sample S</a:t>
            </a:r>
            <a:r>
              <a:rPr lang="en" sz="1333" baseline="-25000">
                <a:solidFill>
                  <a:schemeClr val="dk1"/>
                </a:solidFill>
              </a:rPr>
              <a:t>frag</a:t>
            </a:r>
            <a:r>
              <a:rPr lang="en" sz="1333">
                <a:solidFill>
                  <a:schemeClr val="dk1"/>
                </a:solidFill>
              </a:rPr>
              <a:t> for (E</a:t>
            </a:r>
            <a:r>
              <a:rPr lang="en" sz="1333" baseline="-25000">
                <a:solidFill>
                  <a:schemeClr val="dk1"/>
                </a:solidFill>
              </a:rPr>
              <a:t>frag</a:t>
            </a:r>
            <a:r>
              <a:rPr lang="en" sz="1333">
                <a:solidFill>
                  <a:schemeClr val="dk1"/>
                </a:solidFill>
              </a:rPr>
              <a:t>,y</a:t>
            </a:r>
            <a:r>
              <a:rPr lang="en" sz="1333" baseline="-25000">
                <a:solidFill>
                  <a:schemeClr val="dk1"/>
                </a:solidFill>
              </a:rPr>
              <a:t>frag</a:t>
            </a:r>
            <a:r>
              <a:rPr lang="en" sz="1333">
                <a:solidFill>
                  <a:schemeClr val="dk1"/>
                </a:solidFill>
              </a:rPr>
              <a:t>)</a:t>
            </a:r>
            <a:endParaRPr sz="1333">
              <a:solidFill>
                <a:schemeClr val="dk1"/>
              </a:solidFill>
            </a:endParaRPr>
          </a:p>
        </p:txBody>
      </p:sp>
      <p:sp>
        <p:nvSpPr>
          <p:cNvPr id="152" name="Google Shape;152;p26"/>
          <p:cNvSpPr/>
          <p:nvPr/>
        </p:nvSpPr>
        <p:spPr>
          <a:xfrm>
            <a:off x="153333" y="3604981"/>
            <a:ext cx="2148200" cy="1239684"/>
          </a:xfrm>
          <a:prstGeom prst="flowChartProcess">
            <a:avLst/>
          </a:prstGeom>
          <a:solidFill>
            <a:srgbClr val="FFFFFF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100"/>
            </a:pPr>
            <a:r>
              <a:rPr lang="en" sz="1333">
                <a:solidFill>
                  <a:srgbClr val="000000"/>
                </a:solidFill>
              </a:rPr>
              <a:t>Sample multiplicity of produced particles (S</a:t>
            </a:r>
            <a:r>
              <a:rPr lang="en" sz="1333" baseline="-25000">
                <a:solidFill>
                  <a:srgbClr val="000000"/>
                </a:solidFill>
              </a:rPr>
              <a:t>i</a:t>
            </a:r>
            <a:r>
              <a:rPr lang="en" sz="1333">
                <a:solidFill>
                  <a:srgbClr val="000000"/>
                </a:solidFill>
              </a:rPr>
              <a:t>)  N</a:t>
            </a:r>
            <a:r>
              <a:rPr lang="en" sz="1333" baseline="-25000">
                <a:solidFill>
                  <a:srgbClr val="000000"/>
                </a:solidFill>
              </a:rPr>
              <a:t>a</a:t>
            </a:r>
            <a:r>
              <a:rPr lang="en" sz="1333">
                <a:solidFill>
                  <a:srgbClr val="000000"/>
                </a:solidFill>
              </a:rPr>
              <a:t> times from NBD (μ, k)</a:t>
            </a:r>
            <a:endParaRPr sz="1333">
              <a:solidFill>
                <a:srgbClr val="000000"/>
              </a:solidFill>
            </a:endParaRPr>
          </a:p>
        </p:txBody>
      </p:sp>
      <p:sp>
        <p:nvSpPr>
          <p:cNvPr id="153" name="Google Shape;153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fld id="{00000000-1234-1234-1234-123412341234}" type="slidenum">
              <a:rPr lang="en"/>
              <a:pPr algn="l"/>
              <a:t>22</a:t>
            </a:fld>
            <a:endParaRPr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3623920-AB34-CCE3-2AD5-D3A1A95384CE}"/>
              </a:ext>
            </a:extLst>
          </p:cNvPr>
          <p:cNvSpPr txBox="1">
            <a:spLocks/>
          </p:cNvSpPr>
          <p:nvPr/>
        </p:nvSpPr>
        <p:spPr>
          <a:xfrm>
            <a:off x="838200" y="5701761"/>
            <a:ext cx="10515600" cy="85753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RU" dirty="0"/>
              <a:t>Centrality can be estimated based on </a:t>
            </a:r>
            <a:r>
              <a:rPr lang="en-RU" dirty="0">
                <a:solidFill>
                  <a:srgbClr val="FF0000"/>
                </a:solidFill>
              </a:rPr>
              <a:t>multiplicity of produced charged particles</a:t>
            </a:r>
            <a:r>
              <a:rPr lang="en-RU" dirty="0"/>
              <a:t> or </a:t>
            </a:r>
            <a:r>
              <a:rPr lang="en-RU" dirty="0">
                <a:solidFill>
                  <a:schemeClr val="accent6">
                    <a:lumMod val="75000"/>
                  </a:schemeClr>
                </a:solidFill>
              </a:rPr>
              <a:t>spectator energy</a:t>
            </a:r>
            <a:endParaRPr lang="en-RU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7885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title" idx="4294967295"/>
          </p:nvPr>
        </p:nvSpPr>
        <p:spPr>
          <a:xfrm>
            <a:off x="609753" y="146149"/>
            <a:ext cx="10971200" cy="57248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sp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2000"/>
            </a:pPr>
            <a:r>
              <a:rPr lang="en" sz="3467" b="1" dirty="0">
                <a:latin typeface="Calibri"/>
                <a:ea typeface="Calibri"/>
                <a:cs typeface="Calibri"/>
                <a:sym typeface="Calibri"/>
              </a:rPr>
              <a:t>The Bayesian inversion method (</a:t>
            </a:r>
            <a:r>
              <a:rPr lang="en" sz="3467" b="1" dirty="0" err="1">
                <a:latin typeface="Calibri"/>
                <a:ea typeface="Calibri"/>
                <a:cs typeface="Calibri"/>
                <a:sym typeface="Calibri"/>
              </a:rPr>
              <a:t>Γ</a:t>
            </a:r>
            <a:r>
              <a:rPr lang="en" sz="3467" b="1" dirty="0">
                <a:latin typeface="Calibri"/>
                <a:ea typeface="Calibri"/>
                <a:cs typeface="Calibri"/>
                <a:sym typeface="Calibri"/>
              </a:rPr>
              <a:t>-fit): multiplicity</a:t>
            </a:r>
            <a:endParaRPr sz="3600" dirty="0"/>
          </a:p>
        </p:txBody>
      </p:sp>
      <p:sp>
        <p:nvSpPr>
          <p:cNvPr id="157" name="Google Shape;157;p20"/>
          <p:cNvSpPr txBox="1"/>
          <p:nvPr/>
        </p:nvSpPr>
        <p:spPr>
          <a:xfrm>
            <a:off x="380835" y="760700"/>
            <a:ext cx="7329600" cy="1094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00" rIns="108833" bIns="544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Relation between multiplicity N</a:t>
            </a:r>
            <a:r>
              <a:rPr lang="en" sz="1867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</a:t>
            </a:r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and impact parameter b is defined by  the fluctuation kernel</a:t>
            </a: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4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0"/>
          <p:cNvSpPr txBox="1"/>
          <p:nvPr/>
        </p:nvSpPr>
        <p:spPr>
          <a:xfrm>
            <a:off x="1875233" y="2685602"/>
            <a:ext cx="4103200" cy="39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00" rIns="108833" bIns="54400" anchor="t" anchorCtr="0">
            <a:spAutoFit/>
          </a:bodyPr>
          <a:lstStyle/>
          <a:p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centrality based on impact parameter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" name="Google Shape;15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9184" y="2548835"/>
            <a:ext cx="1546064" cy="75526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0"/>
          <p:cNvSpPr/>
          <p:nvPr/>
        </p:nvSpPr>
        <p:spPr>
          <a:xfrm>
            <a:off x="8926967" y="1959362"/>
            <a:ext cx="2815200" cy="969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Fit experimental (model) distribution with P(N)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0"/>
          <p:cNvSpPr/>
          <p:nvPr/>
        </p:nvSpPr>
        <p:spPr>
          <a:xfrm>
            <a:off x="8848767" y="3590296"/>
            <a:ext cx="2971600" cy="16700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Construct P(b|E) using Bayes’ theorem: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P(b|N) = P(b)P(N|b)/P(N)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2" name="Google Shape;162;p20"/>
          <p:cNvCxnSpPr/>
          <p:nvPr/>
        </p:nvCxnSpPr>
        <p:spPr>
          <a:xfrm rot="10800000" flipH="1">
            <a:off x="8085617" y="863940"/>
            <a:ext cx="12400" cy="480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3" name="Google Shape;163;p20"/>
          <p:cNvSpPr txBox="1"/>
          <p:nvPr/>
        </p:nvSpPr>
        <p:spPr>
          <a:xfrm>
            <a:off x="8473167" y="1308986"/>
            <a:ext cx="37228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main steps of the method: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4" name="Google Shape;164;p20"/>
          <p:cNvCxnSpPr>
            <a:stCxn id="160" idx="2"/>
            <a:endCxn id="161" idx="0"/>
          </p:cNvCxnSpPr>
          <p:nvPr/>
        </p:nvCxnSpPr>
        <p:spPr>
          <a:xfrm>
            <a:off x="10334567" y="2928962"/>
            <a:ext cx="0" cy="66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65" name="Google Shape;165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23</a:t>
            </a:fld>
            <a:endParaRPr/>
          </a:p>
        </p:txBody>
      </p:sp>
      <p:grpSp>
        <p:nvGrpSpPr>
          <p:cNvPr id="166" name="Google Shape;166;p20"/>
          <p:cNvGrpSpPr/>
          <p:nvPr/>
        </p:nvGrpSpPr>
        <p:grpSpPr>
          <a:xfrm>
            <a:off x="177636" y="1469380"/>
            <a:ext cx="7324944" cy="1669989"/>
            <a:chOff x="147719" y="1207250"/>
            <a:chExt cx="4971231" cy="973565"/>
          </a:xfrm>
        </p:grpSpPr>
        <p:pic>
          <p:nvPicPr>
            <p:cNvPr id="167" name="Google Shape;167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7719" y="1207250"/>
              <a:ext cx="2835300" cy="9735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305150" y="1439946"/>
              <a:ext cx="813800" cy="469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174198" y="1463897"/>
              <a:ext cx="1159525" cy="46027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0" name="Google Shape;170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9201" y="3971364"/>
            <a:ext cx="2781783" cy="910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" name="Google Shape;171;p20"/>
          <p:cNvGrpSpPr/>
          <p:nvPr/>
        </p:nvGrpSpPr>
        <p:grpSpPr>
          <a:xfrm>
            <a:off x="3335268" y="4066526"/>
            <a:ext cx="3476618" cy="571527"/>
            <a:chOff x="3472200" y="3525330"/>
            <a:chExt cx="2607464" cy="428645"/>
          </a:xfrm>
        </p:grpSpPr>
        <p:pic>
          <p:nvPicPr>
            <p:cNvPr id="172" name="Google Shape;172;p2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472200" y="3656075"/>
              <a:ext cx="977106" cy="297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" name="Google Shape;173;p20"/>
            <p:cNvSpPr txBox="1"/>
            <p:nvPr/>
          </p:nvSpPr>
          <p:spPr>
            <a:xfrm>
              <a:off x="4446135" y="3525330"/>
              <a:ext cx="1633529" cy="4286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833" tIns="54400" rIns="108833" bIns="54400" anchor="t" anchorCtr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" sz="20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- 5 </a:t>
              </a:r>
              <a:r>
                <a:rPr lang="en" sz="2000" dirty="0">
                  <a:latin typeface="Calibri"/>
                  <a:ea typeface="Calibri"/>
                  <a:cs typeface="Calibri"/>
                  <a:sym typeface="Calibri"/>
                </a:rPr>
                <a:t>parameters</a:t>
              </a:r>
              <a:endParaRPr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4" name="Google Shape;174;p20"/>
          <p:cNvPicPr preferRelativeResize="0"/>
          <p:nvPr/>
        </p:nvPicPr>
        <p:blipFill rotWithShape="1">
          <a:blip r:embed="rId9">
            <a:alphaModFix/>
          </a:blip>
          <a:srcRect t="31418" b="47082"/>
          <a:stretch/>
        </p:blipFill>
        <p:spPr>
          <a:xfrm>
            <a:off x="380834" y="5723607"/>
            <a:ext cx="3307433" cy="9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0"/>
          <p:cNvPicPr preferRelativeResize="0"/>
          <p:nvPr/>
        </p:nvPicPr>
        <p:blipFill rotWithShape="1">
          <a:blip r:embed="rId10">
            <a:alphaModFix/>
          </a:blip>
          <a:srcRect t="24163" b="33958"/>
          <a:stretch/>
        </p:blipFill>
        <p:spPr>
          <a:xfrm>
            <a:off x="3834251" y="5694007"/>
            <a:ext cx="5071749" cy="96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0"/>
          <p:cNvSpPr txBox="1"/>
          <p:nvPr/>
        </p:nvSpPr>
        <p:spPr>
          <a:xfrm>
            <a:off x="380835" y="3379229"/>
            <a:ext cx="74252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Mean multiplicity as a function of </a:t>
            </a:r>
            <a:r>
              <a:rPr lang="en" sz="20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" sz="2000" baseline="-250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" sz="20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can be defined as follows:</a:t>
            </a:r>
            <a:endParaRPr sz="20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0"/>
          <p:cNvSpPr txBox="1"/>
          <p:nvPr/>
        </p:nvSpPr>
        <p:spPr>
          <a:xfrm>
            <a:off x="380834" y="4994318"/>
            <a:ext cx="358250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Fit function for </a:t>
            </a:r>
            <a:r>
              <a:rPr lang="en" sz="20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" sz="2000" baseline="-250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ch</a:t>
            </a:r>
            <a:r>
              <a:rPr lang="en" sz="20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distribution:</a:t>
            </a:r>
            <a:endParaRPr sz="20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0"/>
          <p:cNvSpPr txBox="1"/>
          <p:nvPr/>
        </p:nvSpPr>
        <p:spPr>
          <a:xfrm>
            <a:off x="3963339" y="4994319"/>
            <a:ext cx="3902922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b-distribution for a given </a:t>
            </a:r>
            <a:r>
              <a:rPr lang="en" sz="20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" sz="2000" baseline="-250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ch</a:t>
            </a:r>
            <a:r>
              <a:rPr lang="en" sz="20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range:</a:t>
            </a:r>
            <a:endParaRPr sz="20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0802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 txBox="1">
            <a:spLocks noGrp="1"/>
          </p:cNvSpPr>
          <p:nvPr>
            <p:ph type="title" idx="4294967295"/>
          </p:nvPr>
        </p:nvSpPr>
        <p:spPr>
          <a:xfrm>
            <a:off x="609753" y="146192"/>
            <a:ext cx="10971200" cy="57248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sp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2700"/>
            </a:pPr>
            <a:r>
              <a:rPr lang="en" sz="3467" b="1" dirty="0">
                <a:latin typeface="Calibri"/>
                <a:ea typeface="Calibri"/>
                <a:cs typeface="Calibri"/>
                <a:sym typeface="Calibri"/>
              </a:rPr>
              <a:t>The Bayesian inversion method (</a:t>
            </a:r>
            <a:r>
              <a:rPr lang="en" sz="3467" b="1" dirty="0" err="1">
                <a:latin typeface="Calibri"/>
                <a:ea typeface="Calibri"/>
                <a:cs typeface="Calibri"/>
                <a:sym typeface="Calibri"/>
              </a:rPr>
              <a:t>Γ</a:t>
            </a:r>
            <a:r>
              <a:rPr lang="en" sz="3467" b="1" dirty="0">
                <a:latin typeface="Calibri"/>
                <a:ea typeface="Calibri"/>
                <a:cs typeface="Calibri"/>
                <a:sym typeface="Calibri"/>
              </a:rPr>
              <a:t>-fit): forward energy</a:t>
            </a:r>
            <a:endParaRPr sz="3600" dirty="0"/>
          </a:p>
        </p:txBody>
      </p:sp>
      <p:sp>
        <p:nvSpPr>
          <p:cNvPr id="183" name="Google Shape;183;p28"/>
          <p:cNvSpPr txBox="1"/>
          <p:nvPr/>
        </p:nvSpPr>
        <p:spPr>
          <a:xfrm>
            <a:off x="380828" y="760698"/>
            <a:ext cx="5876000" cy="1094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00" rIns="108833" bIns="544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Relation between multiplicity N</a:t>
            </a:r>
            <a:r>
              <a:rPr lang="en" sz="1867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</a:t>
            </a:r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and impact parameter b is defined by  the fluctuation kernel</a:t>
            </a: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467"/>
          </a:p>
        </p:txBody>
      </p:sp>
      <p:sp>
        <p:nvSpPr>
          <p:cNvPr id="184" name="Google Shape;184;p28"/>
          <p:cNvSpPr txBox="1"/>
          <p:nvPr/>
        </p:nvSpPr>
        <p:spPr>
          <a:xfrm>
            <a:off x="1875233" y="2685601"/>
            <a:ext cx="4103200" cy="39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00" rIns="108833" bIns="54400" anchor="t" anchorCtr="0">
            <a:spAutoFit/>
          </a:bodyPr>
          <a:lstStyle/>
          <a:p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centrality based on impact parameter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5" name="Google Shape;185;p28"/>
          <p:cNvGrpSpPr/>
          <p:nvPr/>
        </p:nvGrpSpPr>
        <p:grpSpPr>
          <a:xfrm>
            <a:off x="4558564" y="1754665"/>
            <a:ext cx="2492800" cy="856000"/>
            <a:chOff x="1392473" y="3109499"/>
            <a:chExt cx="1869600" cy="642000"/>
          </a:xfrm>
        </p:grpSpPr>
        <p:pic>
          <p:nvPicPr>
            <p:cNvPr id="186" name="Google Shape;186;p2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58247" y="3205022"/>
              <a:ext cx="1458518" cy="4941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28"/>
            <p:cNvSpPr/>
            <p:nvPr/>
          </p:nvSpPr>
          <p:spPr>
            <a:xfrm>
              <a:off x="1392473" y="3109499"/>
              <a:ext cx="1869600" cy="6420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8" name="Google Shape;188;p28"/>
          <p:cNvGrpSpPr/>
          <p:nvPr/>
        </p:nvGrpSpPr>
        <p:grpSpPr>
          <a:xfrm>
            <a:off x="236300" y="3745241"/>
            <a:ext cx="3780400" cy="755304"/>
            <a:chOff x="5566388" y="801339"/>
            <a:chExt cx="2835300" cy="681600"/>
          </a:xfrm>
        </p:grpSpPr>
        <p:pic>
          <p:nvPicPr>
            <p:cNvPr id="189" name="Google Shape;189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726430" y="1044983"/>
              <a:ext cx="2589611" cy="2309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0" name="Google Shape;190;p28"/>
            <p:cNvSpPr/>
            <p:nvPr/>
          </p:nvSpPr>
          <p:spPr>
            <a:xfrm>
              <a:off x="5566388" y="801339"/>
              <a:ext cx="2835300" cy="6816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1" name="Google Shape;191;p28"/>
          <p:cNvSpPr txBox="1"/>
          <p:nvPr/>
        </p:nvSpPr>
        <p:spPr>
          <a:xfrm>
            <a:off x="4083413" y="3934555"/>
            <a:ext cx="2387200" cy="379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Three fit parameters</a:t>
            </a: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20469" y="3962848"/>
            <a:ext cx="814385" cy="279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3" name="Google Shape;193;p28"/>
          <p:cNvGrpSpPr/>
          <p:nvPr/>
        </p:nvGrpSpPr>
        <p:grpSpPr>
          <a:xfrm>
            <a:off x="339293" y="1778651"/>
            <a:ext cx="4103200" cy="808000"/>
            <a:chOff x="864070" y="1638788"/>
            <a:chExt cx="3077400" cy="606000"/>
          </a:xfrm>
        </p:grpSpPr>
        <p:sp>
          <p:nvSpPr>
            <p:cNvPr id="194" name="Google Shape;194;p28"/>
            <p:cNvSpPr/>
            <p:nvPr/>
          </p:nvSpPr>
          <p:spPr>
            <a:xfrm>
              <a:off x="864070" y="1638788"/>
              <a:ext cx="3077400" cy="6060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5" name="Google Shape;195;p2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08364" y="1642487"/>
              <a:ext cx="2695230" cy="5178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6" name="Google Shape;196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6288" y="4632409"/>
            <a:ext cx="2276472" cy="36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8"/>
          <p:cNvSpPr/>
          <p:nvPr/>
        </p:nvSpPr>
        <p:spPr>
          <a:xfrm>
            <a:off x="2584100" y="4596467"/>
            <a:ext cx="6025200" cy="4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average value and</a:t>
            </a: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variance of energy from the model</a:t>
            </a: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6285" y="3296376"/>
            <a:ext cx="1231783" cy="33894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8"/>
          <p:cNvSpPr/>
          <p:nvPr/>
        </p:nvSpPr>
        <p:spPr>
          <a:xfrm>
            <a:off x="1497265" y="3283067"/>
            <a:ext cx="42332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average value and variance of energy </a:t>
            </a: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28"/>
          <p:cNvSpPr/>
          <p:nvPr/>
        </p:nvSpPr>
        <p:spPr>
          <a:xfrm>
            <a:off x="227599" y="5061033"/>
            <a:ext cx="57548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 quantities can be approximated by polynomials</a:t>
            </a: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1" name="Google Shape;201;p28"/>
          <p:cNvGrpSpPr/>
          <p:nvPr/>
        </p:nvGrpSpPr>
        <p:grpSpPr>
          <a:xfrm>
            <a:off x="329216" y="5551051"/>
            <a:ext cx="5065200" cy="1149600"/>
            <a:chOff x="5084512" y="3732288"/>
            <a:chExt cx="3798900" cy="862200"/>
          </a:xfrm>
        </p:grpSpPr>
        <p:pic>
          <p:nvPicPr>
            <p:cNvPr id="202" name="Google Shape;202;p2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336872" y="3886031"/>
              <a:ext cx="3294148" cy="5547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" name="Google Shape;203;p28"/>
            <p:cNvSpPr/>
            <p:nvPr/>
          </p:nvSpPr>
          <p:spPr>
            <a:xfrm>
              <a:off x="5084512" y="3732288"/>
              <a:ext cx="3798900" cy="8622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867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4" name="Google Shape;204;p2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29184" y="2548834"/>
            <a:ext cx="1546064" cy="75526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8"/>
          <p:cNvSpPr/>
          <p:nvPr/>
        </p:nvSpPr>
        <p:spPr>
          <a:xfrm>
            <a:off x="8926967" y="2453333"/>
            <a:ext cx="2815200" cy="969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dirty="0"/>
              <a:t>Fit experimental (model) distribution with P(E)</a:t>
            </a:r>
            <a:endParaRPr sz="2000" dirty="0"/>
          </a:p>
        </p:txBody>
      </p:sp>
      <p:sp>
        <p:nvSpPr>
          <p:cNvPr id="206" name="Google Shape;206;p28"/>
          <p:cNvSpPr/>
          <p:nvPr/>
        </p:nvSpPr>
        <p:spPr>
          <a:xfrm>
            <a:off x="8848767" y="4084267"/>
            <a:ext cx="2971600" cy="16700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dirty="0"/>
              <a:t>Construct P(</a:t>
            </a:r>
            <a:r>
              <a:rPr lang="en" sz="2000" dirty="0" err="1"/>
              <a:t>b|E</a:t>
            </a:r>
            <a:r>
              <a:rPr lang="en" sz="2000" dirty="0"/>
              <a:t>) using Bayes’ theorem:</a:t>
            </a:r>
            <a:endParaRPr sz="2000" dirty="0"/>
          </a:p>
          <a:p>
            <a:pPr algn="ctr"/>
            <a:r>
              <a:rPr lang="en" sz="2000" dirty="0"/>
              <a:t>P(</a:t>
            </a:r>
            <a:r>
              <a:rPr lang="en" sz="2000" dirty="0" err="1"/>
              <a:t>b|E</a:t>
            </a:r>
            <a:r>
              <a:rPr lang="en" sz="2000" dirty="0"/>
              <a:t>) = P(b)P(</a:t>
            </a:r>
            <a:r>
              <a:rPr lang="en" sz="2000" dirty="0" err="1"/>
              <a:t>E|b</a:t>
            </a:r>
            <a:r>
              <a:rPr lang="en" sz="2000" dirty="0"/>
              <a:t>)/P(E)</a:t>
            </a:r>
            <a:endParaRPr sz="2000" dirty="0"/>
          </a:p>
        </p:txBody>
      </p:sp>
      <p:cxnSp>
        <p:nvCxnSpPr>
          <p:cNvPr id="207" name="Google Shape;207;p28"/>
          <p:cNvCxnSpPr/>
          <p:nvPr/>
        </p:nvCxnSpPr>
        <p:spPr>
          <a:xfrm rot="10800000" flipH="1">
            <a:off x="8085617" y="1028600"/>
            <a:ext cx="12400" cy="480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8" name="Google Shape;208;p28"/>
          <p:cNvSpPr txBox="1"/>
          <p:nvPr/>
        </p:nvSpPr>
        <p:spPr>
          <a:xfrm>
            <a:off x="8473167" y="1308985"/>
            <a:ext cx="37228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000" b="1"/>
              <a:t>2 main steps of the method:</a:t>
            </a:r>
            <a:endParaRPr sz="2000" b="1"/>
          </a:p>
        </p:txBody>
      </p:sp>
      <p:cxnSp>
        <p:nvCxnSpPr>
          <p:cNvPr id="209" name="Google Shape;209;p28"/>
          <p:cNvCxnSpPr>
            <a:stCxn id="205" idx="2"/>
            <a:endCxn id="206" idx="0"/>
          </p:cNvCxnSpPr>
          <p:nvPr/>
        </p:nvCxnSpPr>
        <p:spPr>
          <a:xfrm>
            <a:off x="10334567" y="3422933"/>
            <a:ext cx="0" cy="66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0" name="Google Shape;210;p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 txBox="1">
            <a:spLocks noGrp="1"/>
          </p:cNvSpPr>
          <p:nvPr>
            <p:ph type="title"/>
          </p:nvPr>
        </p:nvSpPr>
        <p:spPr>
          <a:xfrm>
            <a:off x="798004" y="-146037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2700"/>
            </a:pPr>
            <a:r>
              <a:rPr lang="en" sz="3600" b="1" dirty="0">
                <a:latin typeface="Calibri"/>
                <a:ea typeface="Calibri"/>
                <a:cs typeface="Calibri"/>
                <a:sym typeface="Calibri"/>
              </a:rPr>
              <a:t>Comparison with MC-Glauber fit</a:t>
            </a:r>
            <a:endParaRPr sz="36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29"/>
          <p:cNvSpPr/>
          <p:nvPr/>
        </p:nvSpPr>
        <p:spPr>
          <a:xfrm>
            <a:off x="1525111" y="5976482"/>
            <a:ext cx="48804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67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Good agreement between fit and data.</a:t>
            </a:r>
            <a:endParaRPr sz="1867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5621" y="1070680"/>
            <a:ext cx="4907984" cy="4772677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9"/>
          <p:cNvSpPr txBox="1"/>
          <p:nvPr/>
        </p:nvSpPr>
        <p:spPr>
          <a:xfrm>
            <a:off x="6055804" y="5971275"/>
            <a:ext cx="5736400" cy="379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en" sz="1867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is agreement within 5%. </a:t>
            </a:r>
            <a:endParaRPr sz="1867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5135" y="820321"/>
            <a:ext cx="5422868" cy="5273368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fld id="{00000000-1234-1234-1234-123412341234}" type="slidenum">
              <a:rPr lang="en"/>
              <a:pPr/>
              <a:t>25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B58169-3C3D-3A94-04D8-4C1C87BB9C11}"/>
              </a:ext>
            </a:extLst>
          </p:cNvPr>
          <p:cNvSpPr txBox="1"/>
          <p:nvPr/>
        </p:nvSpPr>
        <p:spPr>
          <a:xfrm>
            <a:off x="6096000" y="762840"/>
            <a:ext cx="6101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RU" b="1" dirty="0"/>
              <a:t>For more details see D.Idrisov’s talk on Cross-PWG 19.09.2023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26</a:t>
            </a:fld>
            <a:endParaRPr/>
          </a:p>
        </p:txBody>
      </p:sp>
      <p:sp>
        <p:nvSpPr>
          <p:cNvPr id="184" name="Google Shape;184;p21"/>
          <p:cNvSpPr txBox="1">
            <a:spLocks noGrp="1"/>
          </p:cNvSpPr>
          <p:nvPr>
            <p:ph type="title"/>
          </p:nvPr>
        </p:nvSpPr>
        <p:spPr>
          <a:xfrm>
            <a:off x="415599" y="85367"/>
            <a:ext cx="10777917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dirty="0"/>
              <a:t>Centrality determination in Bi+Bi: multiplicity fit</a:t>
            </a:r>
            <a:endParaRPr dirty="0"/>
          </a:p>
        </p:txBody>
      </p:sp>
      <p:sp>
        <p:nvSpPr>
          <p:cNvPr id="185" name="Google Shape;185;p21"/>
          <p:cNvSpPr txBox="1"/>
          <p:nvPr/>
        </p:nvSpPr>
        <p:spPr>
          <a:xfrm>
            <a:off x="163790" y="4479997"/>
            <a:ext cx="12028210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dirty="0">
                <a:solidFill>
                  <a:schemeClr val="dk2"/>
                </a:solidFill>
              </a:rPr>
              <a:t>Cuts on tracks:</a:t>
            </a:r>
            <a:endParaRPr sz="2400" dirty="0">
              <a:solidFill>
                <a:schemeClr val="dk2"/>
              </a:solidFill>
            </a:endParaRPr>
          </a:p>
          <a:p>
            <a:pPr marL="609585" indent="-457189">
              <a:buClr>
                <a:schemeClr val="dk2"/>
              </a:buClr>
              <a:buSzPts val="1800"/>
              <a:buChar char="●"/>
            </a:pPr>
            <a:r>
              <a:rPr lang="en" sz="2400" dirty="0">
                <a:solidFill>
                  <a:schemeClr val="dk2"/>
                </a:solidFill>
              </a:rPr>
              <a:t>Nhits&gt;16</a:t>
            </a:r>
            <a:endParaRPr sz="2400" dirty="0">
              <a:solidFill>
                <a:schemeClr val="dk2"/>
              </a:solidFill>
            </a:endParaRPr>
          </a:p>
          <a:p>
            <a:pPr marL="609585" indent="-457189">
              <a:buClr>
                <a:schemeClr val="dk2"/>
              </a:buClr>
              <a:buSzPts val="1800"/>
              <a:buChar char="●"/>
            </a:pPr>
            <a:r>
              <a:rPr lang="en" sz="2400" dirty="0">
                <a:solidFill>
                  <a:schemeClr val="dk2"/>
                </a:solidFill>
              </a:rPr>
              <a:t>0 &lt; </a:t>
            </a:r>
            <a:r>
              <a:rPr lang="en" sz="2400" dirty="0" err="1">
                <a:solidFill>
                  <a:schemeClr val="dk2"/>
                </a:solidFill>
              </a:rPr>
              <a:t>η</a:t>
            </a:r>
            <a:r>
              <a:rPr lang="en" sz="2400" dirty="0">
                <a:solidFill>
                  <a:schemeClr val="dk2"/>
                </a:solidFill>
              </a:rPr>
              <a:t> &lt; 2</a:t>
            </a:r>
            <a:endParaRPr sz="2400" dirty="0">
              <a:solidFill>
                <a:schemeClr val="dk2"/>
              </a:solidFill>
            </a:endParaRPr>
          </a:p>
          <a:p>
            <a:endParaRPr sz="2400" dirty="0">
              <a:solidFill>
                <a:schemeClr val="dk2"/>
              </a:solidFill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 sz="2400" b="1" dirty="0">
                <a:solidFill>
                  <a:schemeClr val="dk2"/>
                </a:solidFill>
              </a:rPr>
              <a:t>Multiplicity-based centrality determination using inverse Bayes was used in the flow studies</a:t>
            </a:r>
            <a:endParaRPr sz="2400" b="1" dirty="0">
              <a:solidFill>
                <a:schemeClr val="dk2"/>
              </a:solidFill>
            </a:endParaRPr>
          </a:p>
        </p:txBody>
      </p:sp>
      <p:sp>
        <p:nvSpPr>
          <p:cNvPr id="186" name="Google Shape;186;p21"/>
          <p:cNvSpPr txBox="1"/>
          <p:nvPr/>
        </p:nvSpPr>
        <p:spPr>
          <a:xfrm>
            <a:off x="5320967" y="4537634"/>
            <a:ext cx="5568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solidFill>
                  <a:schemeClr val="dk2"/>
                </a:solidFill>
              </a:rPr>
              <a:t>Good agreement between fit and data</a:t>
            </a:r>
            <a:endParaRPr sz="2400">
              <a:solidFill>
                <a:schemeClr val="dk2"/>
              </a:solidFill>
            </a:endParaRPr>
          </a:p>
        </p:txBody>
      </p:sp>
      <p:pic>
        <p:nvPicPr>
          <p:cNvPr id="187" name="Google Shape;18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57668"/>
            <a:ext cx="3990533" cy="387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41670" y="757668"/>
            <a:ext cx="3990533" cy="387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17394" y="757668"/>
            <a:ext cx="3990533" cy="3870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7203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27</a:t>
            </a:fld>
            <a:endParaRPr dirty="0"/>
          </a:p>
        </p:txBody>
      </p:sp>
      <p:sp>
        <p:nvSpPr>
          <p:cNvPr id="380" name="Google Shape;380;p36"/>
          <p:cNvSpPr txBox="1">
            <a:spLocks noGrp="1"/>
          </p:cNvSpPr>
          <p:nvPr>
            <p:ph type="title"/>
          </p:nvPr>
        </p:nvSpPr>
        <p:spPr>
          <a:xfrm>
            <a:off x="415599" y="85367"/>
            <a:ext cx="11421599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dirty="0"/>
              <a:t>Centrality determination in Bi+Bi : &lt;b&gt; vs Centrality</a:t>
            </a:r>
            <a:endParaRPr dirty="0"/>
          </a:p>
        </p:txBody>
      </p:sp>
      <p:sp>
        <p:nvSpPr>
          <p:cNvPr id="382" name="Google Shape;382;p36"/>
          <p:cNvSpPr txBox="1"/>
          <p:nvPr/>
        </p:nvSpPr>
        <p:spPr>
          <a:xfrm>
            <a:off x="5320967" y="4537634"/>
            <a:ext cx="5568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solidFill>
                  <a:schemeClr val="dk2"/>
                </a:solidFill>
              </a:rPr>
              <a:t>Good agreement between fit and data</a:t>
            </a:r>
            <a:endParaRPr sz="2400">
              <a:solidFill>
                <a:schemeClr val="dk2"/>
              </a:solidFill>
            </a:endParaRPr>
          </a:p>
        </p:txBody>
      </p:sp>
      <p:pic>
        <p:nvPicPr>
          <p:cNvPr id="383" name="Google Shape;38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57668"/>
            <a:ext cx="3990533" cy="387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41670" y="757668"/>
            <a:ext cx="3990533" cy="387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17394" y="757668"/>
            <a:ext cx="3990533" cy="38702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85;p21">
            <a:extLst>
              <a:ext uri="{FF2B5EF4-FFF2-40B4-BE49-F238E27FC236}">
                <a16:creationId xmlns:a16="http://schemas.microsoft.com/office/drawing/2014/main" id="{F4B49E45-F5F2-965B-3E4A-A2F0409BB915}"/>
              </a:ext>
            </a:extLst>
          </p:cNvPr>
          <p:cNvSpPr txBox="1"/>
          <p:nvPr/>
        </p:nvSpPr>
        <p:spPr>
          <a:xfrm>
            <a:off x="163790" y="4479997"/>
            <a:ext cx="12028210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dirty="0">
                <a:solidFill>
                  <a:schemeClr val="dk2"/>
                </a:solidFill>
              </a:rPr>
              <a:t>Cuts on tracks:</a:t>
            </a:r>
            <a:endParaRPr sz="2400" dirty="0">
              <a:solidFill>
                <a:schemeClr val="dk2"/>
              </a:solidFill>
            </a:endParaRPr>
          </a:p>
          <a:p>
            <a:pPr marL="609585" indent="-457189">
              <a:buClr>
                <a:schemeClr val="dk2"/>
              </a:buClr>
              <a:buSzPts val="1800"/>
              <a:buChar char="●"/>
            </a:pPr>
            <a:r>
              <a:rPr lang="en" sz="2400" dirty="0">
                <a:solidFill>
                  <a:schemeClr val="dk2"/>
                </a:solidFill>
              </a:rPr>
              <a:t>Nhits&gt;16</a:t>
            </a:r>
            <a:endParaRPr sz="2400" dirty="0">
              <a:solidFill>
                <a:schemeClr val="dk2"/>
              </a:solidFill>
            </a:endParaRPr>
          </a:p>
          <a:p>
            <a:pPr marL="609585" indent="-457189">
              <a:buClr>
                <a:schemeClr val="dk2"/>
              </a:buClr>
              <a:buSzPts val="1800"/>
              <a:buChar char="●"/>
            </a:pPr>
            <a:r>
              <a:rPr lang="en" sz="2400" dirty="0">
                <a:solidFill>
                  <a:schemeClr val="dk2"/>
                </a:solidFill>
              </a:rPr>
              <a:t>0 &lt; </a:t>
            </a:r>
            <a:r>
              <a:rPr lang="en" sz="2400" dirty="0" err="1">
                <a:solidFill>
                  <a:schemeClr val="dk2"/>
                </a:solidFill>
              </a:rPr>
              <a:t>η</a:t>
            </a:r>
            <a:r>
              <a:rPr lang="en" sz="2400" dirty="0">
                <a:solidFill>
                  <a:schemeClr val="dk2"/>
                </a:solidFill>
              </a:rPr>
              <a:t> &lt; 2</a:t>
            </a:r>
            <a:endParaRPr sz="2400" dirty="0">
              <a:solidFill>
                <a:schemeClr val="dk2"/>
              </a:solidFill>
            </a:endParaRPr>
          </a:p>
          <a:p>
            <a:endParaRPr sz="2400" dirty="0">
              <a:solidFill>
                <a:schemeClr val="dk2"/>
              </a:solidFill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 sz="2400" b="1" dirty="0">
                <a:solidFill>
                  <a:schemeClr val="dk2"/>
                </a:solidFill>
              </a:rPr>
              <a:t>Multiplicity-based centrality determination using inverse Bayes was used in the flow studies</a:t>
            </a:r>
            <a:endParaRPr sz="2400" b="1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 bwMode="auto">
              <a:xfrm>
                <a:off x="1275365" y="4456404"/>
                <a:ext cx="4512486" cy="113253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  <a:defRPr/>
                </a:pPr>
                <a:r>
                  <a:rPr lang="en-US" sz="1600" dirty="0"/>
                  <a:t>Fit parameters:</a:t>
                </a:r>
                <a:endParaRPr lang="ru-RU" sz="100" dirty="0"/>
              </a:p>
              <a:p>
                <a:pPr marL="0" indent="0">
                  <a:buNone/>
                  <a:defRPr/>
                </a:pPr>
                <a14:m>
                  <m:oMath xmlns:m="http://schemas.openxmlformats.org/officeDocument/2006/math">
                    <m:r>
                      <a:rPr lang="en-US" sz="1600" b="0" i="1">
                        <a:latin typeface="Cambria Math"/>
                      </a:rPr>
                      <m:t>𝜇</m:t>
                    </m:r>
                    <m:r>
                      <a:rPr lang="en-US" sz="1600" b="0" i="1">
                        <a:latin typeface="Cambria Math"/>
                      </a:rPr>
                      <m:t>=0.62</m:t>
                    </m:r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</a:rPr>
                      <m:t>𝑓</m:t>
                    </m:r>
                    <m:r>
                      <a:rPr lang="en-US" sz="1600" b="0" i="1">
                        <a:latin typeface="Cambria Math"/>
                      </a:rPr>
                      <m:t>=0.8</m:t>
                    </m:r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r>
                      <a:rPr lang="en-US" sz="1600" b="0" i="1">
                        <a:latin typeface="Cambria Math"/>
                      </a:rPr>
                      <m:t>𝑘</m:t>
                    </m:r>
                    <m:r>
                      <a:rPr lang="en-US" sz="1600" b="0" i="1">
                        <a:latin typeface="Cambria Math"/>
                      </a:rPr>
                      <m:t>=53</m:t>
                    </m:r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pPr>
                      <m:e>
                        <m:r>
                          <a:rPr lang="en-US" sz="1600" b="0" i="1">
                            <a:latin typeface="Cambria Math"/>
                          </a:rPr>
                          <m:t>𝜒</m:t>
                        </m:r>
                      </m:e>
                      <m:sup>
                        <m:r>
                          <a:rPr lang="en-US" sz="1600" b="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1600" b="0" i="1">
                        <a:latin typeface="Cambria Math"/>
                      </a:rPr>
                      <m:t>=2.815±0.115</m:t>
                    </m:r>
                  </m:oMath>
                </a14:m>
                <a:endParaRPr lang="en-US" sz="1600" dirty="0"/>
              </a:p>
              <a:p>
                <a:pPr marL="0" indent="0">
                  <a:buNone/>
                  <a:defRPr/>
                </a:pPr>
                <a:r>
                  <a:rPr lang="en-US" sz="1600" b="1" dirty="0"/>
                  <a:t>Cuts: 0 &lt; </a:t>
                </a:r>
                <a:r>
                  <a:rPr lang="el-GR" sz="1600" b="1" dirty="0"/>
                  <a:t>η</a:t>
                </a:r>
                <a:r>
                  <a:rPr lang="en-US" sz="1600" b="1" dirty="0"/>
                  <a:t> &lt; 2; Charge ≠ 0;</a:t>
                </a:r>
                <a:endParaRPr lang="ru-RU" sz="1600" b="1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xfrm>
                <a:off x="1275365" y="4456404"/>
                <a:ext cx="4512486" cy="1132530"/>
              </a:xfrm>
              <a:blipFill>
                <a:blip r:embed="rId2"/>
                <a:stretch>
                  <a:fillRect l="-843" t="-3297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15599" y="1004071"/>
            <a:ext cx="5372252" cy="3452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581581" y="6031210"/>
            <a:ext cx="104125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855"/>
              </a:spcBef>
              <a:defRPr/>
            </a:pPr>
            <a:r>
              <a:rPr lang="en-US" sz="2400" b="1" dirty="0">
                <a:latin typeface="Segoe UI"/>
                <a:cs typeface="Segoe UI"/>
              </a:rPr>
              <a:t>There is still no full agreement with data for most central collisions</a:t>
            </a:r>
            <a:endParaRPr dirty="0"/>
          </a:p>
        </p:txBody>
      </p:sp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3712A41D-5C82-5027-3A4B-C7F229D8B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335829" y="1434528"/>
            <a:ext cx="5358199" cy="3080374"/>
          </a:xfrm>
          <a:prstGeom prst="rect">
            <a:avLst/>
          </a:prstGeom>
        </p:spPr>
      </p:pic>
      <p:sp>
        <p:nvSpPr>
          <p:cNvPr id="12" name="Google Shape;184;p21">
            <a:extLst>
              <a:ext uri="{FF2B5EF4-FFF2-40B4-BE49-F238E27FC236}">
                <a16:creationId xmlns:a16="http://schemas.microsoft.com/office/drawing/2014/main" id="{273DEAF2-47D5-CB76-CEA9-B61B548A2C1C}"/>
              </a:ext>
            </a:extLst>
          </p:cNvPr>
          <p:cNvSpPr txBox="1">
            <a:spLocks/>
          </p:cNvSpPr>
          <p:nvPr/>
        </p:nvSpPr>
        <p:spPr>
          <a:xfrm>
            <a:off x="415599" y="85367"/>
            <a:ext cx="10777917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Centrality determination in </a:t>
            </a:r>
            <a:r>
              <a:rPr lang="en-GB" dirty="0" err="1"/>
              <a:t>Xe+W</a:t>
            </a:r>
            <a:r>
              <a:rPr lang="en-GB" dirty="0"/>
              <a:t>: MC-Glauber approach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229540-A3F9-9024-B55D-506809861560}"/>
              </a:ext>
            </a:extLst>
          </p:cNvPr>
          <p:cNvSpPr txBox="1"/>
          <p:nvPr/>
        </p:nvSpPr>
        <p:spPr>
          <a:xfrm>
            <a:off x="6191141" y="921911"/>
            <a:ext cx="5766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/>
              <a:t>See D. Flusova and N. Bikmetov talk at CrossPWG 8.10.2024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86F1EA-07F4-E236-EE2B-33B41E4526F6}"/>
              </a:ext>
            </a:extLst>
          </p:cNvPr>
          <p:cNvSpPr txBox="1"/>
          <p:nvPr/>
        </p:nvSpPr>
        <p:spPr>
          <a:xfrm>
            <a:off x="6999889" y="4655441"/>
            <a:ext cx="4600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/>
              <a:t>Overall reasonable agreement with model data</a:t>
            </a:r>
          </a:p>
        </p:txBody>
      </p:sp>
      <p:sp>
        <p:nvSpPr>
          <p:cNvPr id="15" name="Google Shape;379;p36">
            <a:extLst>
              <a:ext uri="{FF2B5EF4-FFF2-40B4-BE49-F238E27FC236}">
                <a16:creationId xmlns:a16="http://schemas.microsoft.com/office/drawing/2014/main" id="{5A2DC541-1641-6A68-5CF7-9E63D5D0A0B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28</a:t>
            </a:fld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581581" y="6167842"/>
            <a:ext cx="10727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855"/>
              </a:spcBef>
              <a:defRPr/>
            </a:pPr>
            <a:r>
              <a:rPr lang="en-US" sz="2400" b="1" dirty="0">
                <a:latin typeface="Segoe UI"/>
                <a:cs typeface="Segoe UI"/>
              </a:rPr>
              <a:t>Inverse Bayes approach needs to be modified for asymmetrical collisions</a:t>
            </a:r>
            <a:endParaRPr dirty="0"/>
          </a:p>
        </p:txBody>
      </p:sp>
      <p:sp>
        <p:nvSpPr>
          <p:cNvPr id="12" name="Google Shape;184;p21">
            <a:extLst>
              <a:ext uri="{FF2B5EF4-FFF2-40B4-BE49-F238E27FC236}">
                <a16:creationId xmlns:a16="http://schemas.microsoft.com/office/drawing/2014/main" id="{273DEAF2-47D5-CB76-CEA9-B61B548A2C1C}"/>
              </a:ext>
            </a:extLst>
          </p:cNvPr>
          <p:cNvSpPr txBox="1">
            <a:spLocks/>
          </p:cNvSpPr>
          <p:nvPr/>
        </p:nvSpPr>
        <p:spPr>
          <a:xfrm>
            <a:off x="415599" y="85367"/>
            <a:ext cx="10777917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Centrality determination in </a:t>
            </a:r>
            <a:r>
              <a:rPr lang="en-GB" dirty="0" err="1"/>
              <a:t>Xe+W</a:t>
            </a:r>
            <a:r>
              <a:rPr lang="en-GB" dirty="0"/>
              <a:t>: 𝛤-fit approach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229540-A3F9-9024-B55D-506809861560}"/>
              </a:ext>
            </a:extLst>
          </p:cNvPr>
          <p:cNvSpPr txBox="1"/>
          <p:nvPr/>
        </p:nvSpPr>
        <p:spPr>
          <a:xfrm>
            <a:off x="6191141" y="921911"/>
            <a:ext cx="5766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/>
              <a:t>See D. Flusova and N. Bikmetov talk at CrossPWG 8.10.2024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86F1EA-07F4-E236-EE2B-33B41E4526F6}"/>
              </a:ext>
            </a:extLst>
          </p:cNvPr>
          <p:cNvSpPr txBox="1"/>
          <p:nvPr/>
        </p:nvSpPr>
        <p:spPr>
          <a:xfrm>
            <a:off x="7236223" y="4850387"/>
            <a:ext cx="4037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dirty="0"/>
              <a:t>𝛤-fit provides better fit but worse &lt;b&gt; estimation than MC-Glauber approach</a:t>
            </a:r>
          </a:p>
        </p:txBody>
      </p:sp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4E570B7F-EA64-1647-B7A4-346AC34652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2077"/>
          <a:stretch/>
        </p:blipFill>
        <p:spPr bwMode="auto">
          <a:xfrm>
            <a:off x="6592534" y="1286698"/>
            <a:ext cx="4780577" cy="3474906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0815D1B0-419B-BFD8-4B8C-90B214D46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08008" y="812775"/>
            <a:ext cx="5372252" cy="40273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Объект 2">
                <a:extLst>
                  <a:ext uri="{FF2B5EF4-FFF2-40B4-BE49-F238E27FC236}">
                    <a16:creationId xmlns:a16="http://schemas.microsoft.com/office/drawing/2014/main" id="{9B65BE77-19F0-7915-A14A-E3D722470B6D}"/>
                  </a:ext>
                </a:extLst>
              </p:cNvPr>
              <p:cNvSpPr txBox="1"/>
              <p:nvPr/>
            </p:nvSpPr>
            <p:spPr bwMode="auto">
              <a:xfrm>
                <a:off x="415599" y="4840107"/>
                <a:ext cx="6176935" cy="117072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en-US" sz="1800" b="0" dirty="0">
                    <a:latin typeface="Cambria Math"/>
                  </a:rPr>
                  <a:t>Fit parameters:</a:t>
                </a:r>
              </a:p>
              <a:p>
                <a:pPr marL="0" indent="0">
                  <a:buNone/>
                  <a:defRPr/>
                </a:pPr>
                <a14:m>
                  <m:oMath xmlns:m="http://schemas.openxmlformats.org/officeDocument/2006/math">
                    <m:r>
                      <a:rPr lang="en-US" sz="1800" b="0" i="1">
                        <a:latin typeface="Cambria Math"/>
                      </a:rPr>
                      <m:t>𝜃</m:t>
                    </m:r>
                  </m:oMath>
                </a14:m>
                <a:r>
                  <a:rPr lang="en-US" sz="1800" dirty="0"/>
                  <a:t> = 0.75;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a:rPr lang="en-US" sz="1800" b="0" i="1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sz="1800" b="0" i="1">
                            <a:latin typeface="Cambria Math"/>
                          </a:rPr>
                          <m:t>𝑘𝑛𝑒𝑒</m:t>
                        </m:r>
                      </m:sub>
                    </m:sSub>
                  </m:oMath>
                </a14:m>
                <a:r>
                  <a:rPr lang="en-US" sz="1800" dirty="0"/>
                  <a:t> = 205.38;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a:rPr lang="en-US" sz="1800" b="0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sz="1800" b="0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dirty="0"/>
                  <a:t> = -3.33;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sz="1800" b="0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dirty="0"/>
                  <a:t> = 0.08;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sz="1800" b="0" i="1"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1800" dirty="0"/>
                  <a:t> = -2.80; </a:t>
                </a:r>
                <a:br>
                  <a:rPr lang="en-US" sz="1800" b="0" i="1" dirty="0">
                    <a:latin typeface="Cambria Math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pPr>
                      <m:e>
                        <m:r>
                          <a:rPr lang="en-US" sz="1800">
                            <a:latin typeface="Cambria Math"/>
                          </a:rPr>
                          <m:t>𝜒</m:t>
                        </m:r>
                      </m:e>
                      <m:sup>
                        <m:r>
                          <a:rPr lang="en-US" sz="18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18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1800" dirty="0"/>
                  <a:t>= 1.16  </a:t>
                </a:r>
              </a:p>
              <a:p>
                <a:pPr marL="0" indent="0">
                  <a:buNone/>
                  <a:defRPr/>
                </a:pPr>
                <a:r>
                  <a:rPr lang="en-US" sz="1800" b="1" dirty="0"/>
                  <a:t>Cuts: 0 &lt; </a:t>
                </a:r>
                <a:r>
                  <a:rPr lang="el-GR" sz="1800" b="1" dirty="0"/>
                  <a:t>η</a:t>
                </a:r>
                <a:r>
                  <a:rPr lang="en-US" sz="1800" b="1" dirty="0"/>
                  <a:t> &lt; 2; Charge ≠ 0;</a:t>
                </a:r>
                <a:endParaRPr lang="ru-RU" sz="1800" b="1" dirty="0"/>
              </a:p>
            </p:txBody>
          </p:sp>
        </mc:Choice>
        <mc:Fallback xmlns="">
          <p:sp>
            <p:nvSpPr>
              <p:cNvPr id="10" name="Объект 2">
                <a:extLst>
                  <a:ext uri="{FF2B5EF4-FFF2-40B4-BE49-F238E27FC236}">
                    <a16:creationId xmlns:a16="http://schemas.microsoft.com/office/drawing/2014/main" id="{9B65BE77-19F0-7915-A14A-E3D722470B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5599" y="4840107"/>
                <a:ext cx="6176935" cy="1170728"/>
              </a:xfrm>
              <a:prstGeom prst="rect">
                <a:avLst/>
              </a:prstGeom>
              <a:blipFill>
                <a:blip r:embed="rId4"/>
                <a:stretch>
                  <a:fillRect l="-821" t="-5376" b="-21505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Google Shape;379;p36">
            <a:extLst>
              <a:ext uri="{FF2B5EF4-FFF2-40B4-BE49-F238E27FC236}">
                <a16:creationId xmlns:a16="http://schemas.microsoft.com/office/drawing/2014/main" id="{A0956E80-3E44-8288-8EE9-E03ED64061E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342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4E744-551B-A04A-B527-3DD372B5C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843565"/>
          </a:xfrm>
        </p:spPr>
        <p:txBody>
          <a:bodyPr/>
          <a:lstStyle/>
          <a:p>
            <a:r>
              <a:rPr lang="en-RU" b="1" dirty="0"/>
              <a:t>PWG1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D99B3-D286-1EC5-A55B-AF829AA38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2551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RU" dirty="0"/>
              <a:t>There were 6 reports at MPD Cross-PWG since the previous meeting:</a:t>
            </a:r>
          </a:p>
          <a:p>
            <a:pPr marL="0" indent="0">
              <a:buNone/>
            </a:pPr>
            <a:endParaRPr lang="en-RU" dirty="0"/>
          </a:p>
          <a:p>
            <a:pPr marL="514350" indent="-514350">
              <a:buFont typeface="+mj-lt"/>
              <a:buAutoNum type="arabicPeriod"/>
            </a:pPr>
            <a:r>
              <a:rPr lang="en-RU" sz="2400" u="sng" dirty="0"/>
              <a:t>T.Q.T. Le, A. Galoyan, V. Uzhinsky</a:t>
            </a:r>
            <a:r>
              <a:rPr lang="en-RU" sz="2400" dirty="0"/>
              <a:t>, </a:t>
            </a:r>
            <a:r>
              <a:rPr lang="en-GB" sz="2400" i="1" dirty="0"/>
              <a:t>Coupling of UrQMD 3.4 and SMM models for simulation of neutron and nuclear fragment productions in nucleus-nucleus interactions</a:t>
            </a:r>
            <a:r>
              <a:rPr lang="en-GB" sz="2400" dirty="0"/>
              <a:t>, </a:t>
            </a:r>
            <a:r>
              <a:rPr lang="en-GB" sz="2400" b="1" dirty="0"/>
              <a:t>9 Jul 2024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u="sng" dirty="0"/>
              <a:t>V. </a:t>
            </a:r>
            <a:r>
              <a:rPr lang="en-GB" sz="2400" u="sng" dirty="0" err="1"/>
              <a:t>Riabov</a:t>
            </a:r>
            <a:r>
              <a:rPr lang="en-GB" sz="2400" dirty="0"/>
              <a:t>,</a:t>
            </a:r>
            <a:r>
              <a:rPr lang="en-GB" sz="2400" i="1" dirty="0"/>
              <a:t> MPD-FXT performance with Xe-beam and W-target</a:t>
            </a:r>
            <a:r>
              <a:rPr lang="en-GB" sz="2400" dirty="0"/>
              <a:t>, </a:t>
            </a:r>
            <a:r>
              <a:rPr lang="en-GB" sz="2400" b="1" dirty="0"/>
              <a:t>9 Jul 2024</a:t>
            </a:r>
            <a:endParaRPr lang="en-GB" sz="2400" dirty="0"/>
          </a:p>
          <a:p>
            <a:pPr marL="514350" indent="-514350">
              <a:buFont typeface="+mj-lt"/>
              <a:buAutoNum type="arabicPeriod"/>
            </a:pPr>
            <a:r>
              <a:rPr lang="en-GB" sz="2400" u="sng" dirty="0"/>
              <a:t>V. </a:t>
            </a:r>
            <a:r>
              <a:rPr lang="en-GB" sz="2400" u="sng" dirty="0" err="1"/>
              <a:t>Riabov</a:t>
            </a:r>
            <a:r>
              <a:rPr lang="en-GB" sz="2400" dirty="0"/>
              <a:t>, </a:t>
            </a:r>
            <a:r>
              <a:rPr lang="en-GB" sz="2400" i="1" dirty="0"/>
              <a:t>Beam pipe and luminosity detector at </a:t>
            </a:r>
            <a:r>
              <a:rPr lang="en-GB" sz="2400" i="1" dirty="0" err="1"/>
              <a:t>startup</a:t>
            </a:r>
            <a:r>
              <a:rPr lang="en-GB" sz="2400" i="1" dirty="0"/>
              <a:t>,</a:t>
            </a:r>
            <a:r>
              <a:rPr lang="en-GB" sz="2400" dirty="0"/>
              <a:t> </a:t>
            </a:r>
            <a:r>
              <a:rPr lang="en-GB" sz="2400" b="1" dirty="0"/>
              <a:t>20 Aug 2024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u="sng" dirty="0"/>
              <a:t>D. </a:t>
            </a:r>
            <a:r>
              <a:rPr lang="en-GB" sz="2400" u="sng" dirty="0" err="1"/>
              <a:t>Flusova</a:t>
            </a:r>
            <a:r>
              <a:rPr lang="en-GB" sz="2400" u="sng" dirty="0"/>
              <a:t>, N. </a:t>
            </a:r>
            <a:r>
              <a:rPr lang="en-GB" sz="2400" u="sng" dirty="0" err="1"/>
              <a:t>Bikmetov</a:t>
            </a:r>
            <a:r>
              <a:rPr lang="en-GB" sz="2400" dirty="0"/>
              <a:t>, </a:t>
            </a:r>
            <a:r>
              <a:rPr lang="en-GB" sz="2400" i="1" dirty="0"/>
              <a:t>First results on centrality determination in </a:t>
            </a:r>
            <a:r>
              <a:rPr lang="en-GB" sz="2400" i="1" dirty="0" err="1"/>
              <a:t>Xe+W</a:t>
            </a:r>
            <a:r>
              <a:rPr lang="en-GB" sz="2400" i="1" dirty="0"/>
              <a:t> and </a:t>
            </a:r>
            <a:r>
              <a:rPr lang="en-GB" sz="2400" i="1" dirty="0" err="1"/>
              <a:t>Xe+Xe</a:t>
            </a:r>
            <a:r>
              <a:rPr lang="en-GB" sz="2400" i="1" dirty="0"/>
              <a:t> collisions at </a:t>
            </a:r>
            <a:r>
              <a:rPr lang="en-GB" sz="2400" i="1" dirty="0" err="1"/>
              <a:t>E</a:t>
            </a:r>
            <a:r>
              <a:rPr lang="en-GB" sz="2400" i="1" baseline="-25000" dirty="0" err="1"/>
              <a:t>kin</a:t>
            </a:r>
            <a:r>
              <a:rPr lang="en-GB" sz="2400" i="1" dirty="0"/>
              <a:t>= 2.5 </a:t>
            </a:r>
            <a:r>
              <a:rPr lang="en-GB" sz="2400" i="1" dirty="0" err="1"/>
              <a:t>AGeV</a:t>
            </a:r>
            <a:r>
              <a:rPr lang="en-GB" sz="2400" i="1" dirty="0"/>
              <a:t> in MPD-FXT,</a:t>
            </a:r>
            <a:r>
              <a:rPr lang="en-GB" sz="2400" dirty="0"/>
              <a:t> </a:t>
            </a:r>
            <a:r>
              <a:rPr lang="en-GB" sz="2400" b="1" dirty="0"/>
              <a:t>8 Oct 2024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u="sng" dirty="0"/>
              <a:t>E. </a:t>
            </a:r>
            <a:r>
              <a:rPr lang="en-GB" sz="2400" u="sng" dirty="0" err="1"/>
              <a:t>Andronov</a:t>
            </a:r>
            <a:r>
              <a:rPr lang="en-GB" sz="2400" dirty="0"/>
              <a:t>, </a:t>
            </a:r>
            <a:r>
              <a:rPr lang="en-GB" sz="2400" i="1" dirty="0"/>
              <a:t>Status of </a:t>
            </a:r>
            <a:r>
              <a:rPr lang="en-GB" sz="2400" i="1" dirty="0" err="1"/>
              <a:t>p</a:t>
            </a:r>
            <a:r>
              <a:rPr lang="en-GB" sz="2400" i="1" baseline="-25000" dirty="0" err="1"/>
              <a:t>T</a:t>
            </a:r>
            <a:r>
              <a:rPr lang="en-GB" sz="2400" i="1" dirty="0"/>
              <a:t> vs. multiplicity correlations analysis,</a:t>
            </a:r>
            <a:r>
              <a:rPr lang="en-GB" sz="2400" dirty="0"/>
              <a:t> </a:t>
            </a:r>
            <a:r>
              <a:rPr lang="en-GB" sz="2400" b="1" dirty="0"/>
              <a:t>8 Oct 2024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u="sng" dirty="0"/>
              <a:t>N. </a:t>
            </a:r>
            <a:r>
              <a:rPr lang="en-GB" sz="2400" u="sng" dirty="0" err="1"/>
              <a:t>Kolomoyets</a:t>
            </a:r>
            <a:r>
              <a:rPr lang="en-GB" sz="2400" dirty="0"/>
              <a:t>, </a:t>
            </a:r>
            <a:r>
              <a:rPr lang="en-GB" sz="2400" i="1" dirty="0"/>
              <a:t>Light hadron spectra obtained with </a:t>
            </a:r>
            <a:r>
              <a:rPr lang="en-GB" sz="2400" i="1" dirty="0" err="1"/>
              <a:t>MPDRoot</a:t>
            </a:r>
            <a:r>
              <a:rPr lang="en-GB" sz="2400" i="1" dirty="0"/>
              <a:t>,</a:t>
            </a:r>
            <a:r>
              <a:rPr lang="en-GB" sz="2400" dirty="0"/>
              <a:t> </a:t>
            </a:r>
            <a:r>
              <a:rPr lang="en-GB" sz="2400" b="1" dirty="0"/>
              <a:t>8 Oct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690A7-868A-6B42-DD50-ECDF7ADB7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13399-C8CA-0B46-8907-DF8B40A6E037}" type="slidenum">
              <a:rPr lang="en-RU" smtClean="0"/>
              <a:t>3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2974091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D7DC986A-E4A8-08FD-D53C-2F65EB8A7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064222" y="1106577"/>
            <a:ext cx="5752444" cy="33979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 bwMode="auto">
              <a:xfrm>
                <a:off x="1275365" y="4456404"/>
                <a:ext cx="4512486" cy="113253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  <a:defRPr/>
                </a:pPr>
                <a:r>
                  <a:rPr lang="en-US" sz="1600" dirty="0"/>
                  <a:t>Fit parameters:</a:t>
                </a:r>
                <a:endParaRPr lang="ru-RU" sz="100" dirty="0"/>
              </a:p>
              <a:p>
                <a:pPr marL="0" indent="0">
                  <a:buNone/>
                  <a:defRPr/>
                </a:pPr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</a:rPr>
                      <m:t>𝜇</m:t>
                    </m:r>
                    <m:r>
                      <a:rPr lang="en-US" sz="1600" i="1">
                        <a:latin typeface="Cambria Math"/>
                      </a:rPr>
                      <m:t>=0.73</m:t>
                    </m:r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</a:rPr>
                      <m:t>𝑓</m:t>
                    </m:r>
                    <m:r>
                      <a:rPr lang="en-US" sz="1600" i="1">
                        <a:latin typeface="Cambria Math"/>
                      </a:rPr>
                      <m:t>=0.9</m:t>
                    </m:r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</a:rPr>
                      <m:t>𝑘</m:t>
                    </m:r>
                    <m:r>
                      <a:rPr lang="en-US" sz="1600" i="1">
                        <a:latin typeface="Cambria Math"/>
                      </a:rPr>
                      <m:t>=60</m:t>
                    </m:r>
                  </m:oMath>
                </a14:m>
                <a:r>
                  <a:rPr lang="en-US" sz="1600" dirty="0"/>
                  <a:t>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/>
                          </a:rPr>
                          <m:t>𝜒</m:t>
                        </m:r>
                      </m:e>
                      <m:sup>
                        <m:r>
                          <a:rPr lang="en-US" sz="16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1600" i="1">
                        <a:latin typeface="Cambria Math"/>
                      </a:rPr>
                      <m:t>=3.212±0.115 </m:t>
                    </m:r>
                  </m:oMath>
                </a14:m>
                <a:endParaRPr lang="en-US" sz="1600" b="1" dirty="0"/>
              </a:p>
              <a:p>
                <a:pPr marL="0" indent="0">
                  <a:buNone/>
                  <a:defRPr/>
                </a:pPr>
                <a:r>
                  <a:rPr lang="en-US" sz="1600" b="1" dirty="0"/>
                  <a:t>Cuts: 0 &lt; </a:t>
                </a:r>
                <a:r>
                  <a:rPr lang="el-GR" sz="1600" b="1" dirty="0"/>
                  <a:t>η</a:t>
                </a:r>
                <a:r>
                  <a:rPr lang="en-US" sz="1600" b="1" dirty="0"/>
                  <a:t> &lt; 2; Charge ≠ 0;</a:t>
                </a:r>
                <a:endParaRPr lang="ru-RU" sz="1600" b="1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xfrm>
                <a:off x="1275365" y="4456404"/>
                <a:ext cx="4512486" cy="1132530"/>
              </a:xfrm>
              <a:blipFill>
                <a:blip r:embed="rId3"/>
                <a:stretch>
                  <a:fillRect l="-843" t="-3297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 bwMode="auto">
          <a:xfrm>
            <a:off x="581581" y="6031210"/>
            <a:ext cx="104125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855"/>
              </a:spcBef>
              <a:defRPr/>
            </a:pPr>
            <a:r>
              <a:rPr lang="en-US" sz="2400" b="1" dirty="0">
                <a:latin typeface="Segoe UI"/>
                <a:cs typeface="Segoe UI"/>
              </a:rPr>
              <a:t>Good agreement: further optimizations are in progress</a:t>
            </a:r>
            <a:endParaRPr dirty="0"/>
          </a:p>
        </p:txBody>
      </p:sp>
      <p:sp>
        <p:nvSpPr>
          <p:cNvPr id="12" name="Google Shape;184;p21">
            <a:extLst>
              <a:ext uri="{FF2B5EF4-FFF2-40B4-BE49-F238E27FC236}">
                <a16:creationId xmlns:a16="http://schemas.microsoft.com/office/drawing/2014/main" id="{273DEAF2-47D5-CB76-CEA9-B61B548A2C1C}"/>
              </a:ext>
            </a:extLst>
          </p:cNvPr>
          <p:cNvSpPr txBox="1">
            <a:spLocks/>
          </p:cNvSpPr>
          <p:nvPr/>
        </p:nvSpPr>
        <p:spPr>
          <a:xfrm>
            <a:off x="415599" y="85367"/>
            <a:ext cx="10777917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Centrality determination in </a:t>
            </a:r>
            <a:r>
              <a:rPr lang="en-GB" dirty="0" err="1"/>
              <a:t>Xe+Xe</a:t>
            </a:r>
            <a:r>
              <a:rPr lang="en-GB" dirty="0"/>
              <a:t>: MC-Glauber approach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229540-A3F9-9024-B55D-506809861560}"/>
              </a:ext>
            </a:extLst>
          </p:cNvPr>
          <p:cNvSpPr txBox="1"/>
          <p:nvPr/>
        </p:nvSpPr>
        <p:spPr>
          <a:xfrm>
            <a:off x="6191141" y="921911"/>
            <a:ext cx="5766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/>
              <a:t>See D. Flusova and N. Bikmetov talk at CrossPWG 8.10.2024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86F1EA-07F4-E236-EE2B-33B41E4526F6}"/>
              </a:ext>
            </a:extLst>
          </p:cNvPr>
          <p:cNvSpPr txBox="1"/>
          <p:nvPr/>
        </p:nvSpPr>
        <p:spPr>
          <a:xfrm>
            <a:off x="6999889" y="4655441"/>
            <a:ext cx="4512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dirty="0"/>
              <a:t>Overall good agreement with model data for both multiplicity fit and &lt;b&gt; estimation</a:t>
            </a:r>
          </a:p>
        </p:txBody>
      </p:sp>
      <p:pic>
        <p:nvPicPr>
          <p:cNvPr id="2" name="Рисунок 6">
            <a:extLst>
              <a:ext uri="{FF2B5EF4-FFF2-40B4-BE49-F238E27FC236}">
                <a16:creationId xmlns:a16="http://schemas.microsoft.com/office/drawing/2014/main" id="{11324E91-9C08-0974-F38F-EF29F70C4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15599" y="1106577"/>
            <a:ext cx="5513476" cy="3311062"/>
          </a:xfrm>
          <a:prstGeom prst="rect">
            <a:avLst/>
          </a:prstGeom>
        </p:spPr>
      </p:pic>
      <p:sp>
        <p:nvSpPr>
          <p:cNvPr id="8" name="Google Shape;379;p36">
            <a:extLst>
              <a:ext uri="{FF2B5EF4-FFF2-40B4-BE49-F238E27FC236}">
                <a16:creationId xmlns:a16="http://schemas.microsoft.com/office/drawing/2014/main" id="{7068D76B-9121-93A0-A601-E50B1B1C56B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30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23367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295001"/>
            <a:ext cx="7617132" cy="656300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415600" y="85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990"/>
            </a:pPr>
            <a:r>
              <a:rPr lang="en" sz="2960"/>
              <a:t>Main problem with centrality based on MC-Glauber at low energies</a:t>
            </a:r>
            <a:endParaRPr sz="2960"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7007000" y="1047700"/>
            <a:ext cx="50212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 dirty="0"/>
              <a:t>Fit suggests unphysical results</a:t>
            </a:r>
            <a:endParaRPr dirty="0"/>
          </a:p>
          <a:p>
            <a:pPr>
              <a:spcBef>
                <a:spcPts val="1600"/>
              </a:spcBef>
            </a:pPr>
            <a:r>
              <a:rPr lang="en" b="1" dirty="0"/>
              <a:t>f=0</a:t>
            </a:r>
            <a:r>
              <a:rPr lang="en" dirty="0"/>
              <a:t> - means that hard processes are dominating</a:t>
            </a:r>
            <a:endParaRPr dirty="0"/>
          </a:p>
          <a:p>
            <a:r>
              <a:rPr lang="en" dirty="0"/>
              <a:t>hard to fit pion multiplicity (or small systems)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endParaRPr b="1"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b="1" dirty="0"/>
              <a:t>Maybe our parametrization of multiplicity is not working at low energies?</a:t>
            </a:r>
            <a:endParaRPr b="1" dirty="0"/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31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415600" y="85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990"/>
            </a:pPr>
            <a:r>
              <a:rPr lang="en" sz="2960"/>
              <a:t>Multiplicity in pp/nn/np collisions</a:t>
            </a:r>
            <a:endParaRPr sz="2960"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52800" y="1047700"/>
            <a:ext cx="12089200" cy="5334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2500" lnSpcReduction="10000"/>
          </a:bodyPr>
          <a:lstStyle/>
          <a:p>
            <a:pPr marL="0" indent="0">
              <a:buNone/>
            </a:pPr>
            <a:r>
              <a:rPr lang="en" dirty="0"/>
              <a:t>Generally </a:t>
            </a:r>
            <a:r>
              <a:rPr lang="en" b="1" dirty="0"/>
              <a:t>NBD</a:t>
            </a:r>
            <a:r>
              <a:rPr lang="en" dirty="0"/>
              <a:t> is used to define multiplicity </a:t>
            </a:r>
            <a:r>
              <a:rPr lang="en" dirty="0" err="1"/>
              <a:t>N</a:t>
            </a:r>
            <a:r>
              <a:rPr lang="en" baseline="-25000" dirty="0" err="1"/>
              <a:t>ch</a:t>
            </a:r>
            <a:r>
              <a:rPr lang="en" dirty="0"/>
              <a:t> in such collisions: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																						Mean: </a:t>
            </a:r>
            <a:r>
              <a:rPr lang="en" i="1" dirty="0" err="1"/>
              <a:t>μ</a:t>
            </a:r>
            <a:endParaRPr i="1"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																						Variance: </a:t>
            </a:r>
            <a:r>
              <a:rPr lang="en" i="1" dirty="0" err="1"/>
              <a:t>μ</a:t>
            </a:r>
            <a:r>
              <a:rPr lang="en" i="1" dirty="0"/>
              <a:t>/k⋅(</a:t>
            </a:r>
            <a:r>
              <a:rPr lang="en" i="1" dirty="0" err="1"/>
              <a:t>μ+k</a:t>
            </a:r>
            <a:r>
              <a:rPr lang="en" i="1" dirty="0"/>
              <a:t>)</a:t>
            </a:r>
            <a:endParaRPr i="1"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It works at high energies where </a:t>
            </a:r>
            <a:r>
              <a:rPr lang="en" i="1" dirty="0" err="1"/>
              <a:t>μ</a:t>
            </a:r>
            <a:r>
              <a:rPr lang="en" i="1" dirty="0"/>
              <a:t>&gt;1, k&gt;1.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However at lower energies we likely have situation where </a:t>
            </a:r>
            <a:r>
              <a:rPr lang="en" i="1" dirty="0" err="1"/>
              <a:t>μ</a:t>
            </a:r>
            <a:r>
              <a:rPr lang="en" i="1" dirty="0"/>
              <a:t>&lt;1, k&lt;1. </a:t>
            </a:r>
            <a:r>
              <a:rPr lang="en" dirty="0"/>
              <a:t>NBD cannot be applicable in that case. We have to use generalized function - gamma distribution (</a:t>
            </a:r>
            <a:r>
              <a:rPr lang="en" b="1" dirty="0"/>
              <a:t>GD</a:t>
            </a:r>
            <a:r>
              <a:rPr lang="en" dirty="0"/>
              <a:t>):</a:t>
            </a:r>
            <a:endParaRPr dirty="0"/>
          </a:p>
          <a:p>
            <a:pPr marL="9143771" indent="0"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" dirty="0"/>
              <a:t>Mean: </a:t>
            </a:r>
            <a:r>
              <a:rPr lang="en" i="1" dirty="0" err="1"/>
              <a:t>μ</a:t>
            </a:r>
            <a:endParaRPr i="1"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None/>
            </a:pPr>
            <a:r>
              <a:rPr lang="en" dirty="0"/>
              <a:t>														       								Variance: </a:t>
            </a:r>
            <a:r>
              <a:rPr lang="en" i="1" dirty="0" err="1"/>
              <a:t>μ</a:t>
            </a:r>
            <a:r>
              <a:rPr lang="en" i="1" dirty="0"/>
              <a:t>/k⋅(</a:t>
            </a:r>
            <a:r>
              <a:rPr lang="en" i="1" dirty="0" err="1"/>
              <a:t>μ+k</a:t>
            </a:r>
            <a:r>
              <a:rPr lang="en" i="1" dirty="0"/>
              <a:t>)</a:t>
            </a:r>
            <a:endParaRPr dirty="0"/>
          </a:p>
        </p:txBody>
      </p:sp>
      <p:sp>
        <p:nvSpPr>
          <p:cNvPr id="70" name="Google Shape;70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32</a:t>
            </a:fld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00" y="1699341"/>
            <a:ext cx="7111468" cy="1416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34" y="4527900"/>
            <a:ext cx="9006261" cy="1416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 rotWithShape="1">
          <a:blip r:embed="rId3">
            <a:alphaModFix/>
          </a:blip>
          <a:srcRect r="6890" b="1941"/>
          <a:stretch/>
        </p:blipFill>
        <p:spPr>
          <a:xfrm>
            <a:off x="0" y="408801"/>
            <a:ext cx="4348965" cy="31167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415600" y="85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990"/>
            </a:pPr>
            <a:r>
              <a:rPr lang="en" sz="2960"/>
              <a:t>Multiplicity in pp/nn/np collisions</a:t>
            </a:r>
            <a:endParaRPr sz="2960"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4516233" y="761800"/>
            <a:ext cx="7512000" cy="576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2500" lnSpcReduction="10000"/>
          </a:bodyPr>
          <a:lstStyle/>
          <a:p>
            <a:pPr marL="0" indent="0">
              <a:buNone/>
            </a:pPr>
            <a:r>
              <a:rPr lang="en" b="1"/>
              <a:t>Case 1:</a:t>
            </a:r>
            <a:r>
              <a:rPr lang="en"/>
              <a:t> </a:t>
            </a:r>
            <a:r>
              <a:rPr lang="en" i="1"/>
              <a:t>k&gt;1, μ~σ</a:t>
            </a:r>
            <a:r>
              <a:rPr lang="en" i="1" baseline="30000"/>
              <a:t>2</a:t>
            </a:r>
            <a:r>
              <a:rPr lang="en" i="1"/>
              <a:t>=μ/k⋅(μ+k).</a:t>
            </a:r>
            <a:r>
              <a:rPr lang="en"/>
              <a:t> The mean multiplicity is generally on the same level as its variation.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 b="1"/>
              <a:t>Case 2:</a:t>
            </a:r>
            <a:r>
              <a:rPr lang="en" i="1"/>
              <a:t> k&lt;1, μ&lt;σ</a:t>
            </a:r>
            <a:r>
              <a:rPr lang="en" i="1" baseline="30000"/>
              <a:t>2</a:t>
            </a:r>
            <a:r>
              <a:rPr lang="en" i="1"/>
              <a:t>=μ/k⋅(μ+k). </a:t>
            </a:r>
            <a:r>
              <a:rPr lang="en"/>
              <a:t>The mean multiplicity might be smaller than its variation.</a:t>
            </a:r>
            <a:endParaRPr/>
          </a:p>
          <a:p>
            <a:pPr marL="0" indent="0">
              <a:spcBef>
                <a:spcPts val="1600"/>
              </a:spcBef>
              <a:buNone/>
            </a:pPr>
            <a:endParaRPr b="1"/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b="1"/>
              <a:t>Case 1 can be defined with both NBD and GD. </a:t>
            </a:r>
            <a:endParaRPr b="1"/>
          </a:p>
          <a:p>
            <a:pPr marL="0" indent="0">
              <a:lnSpc>
                <a:spcPct val="100000"/>
              </a:lnSpc>
              <a:buNone/>
            </a:pPr>
            <a:r>
              <a:rPr lang="en" b="1"/>
              <a:t>Case 2 can be defined with GD only!</a:t>
            </a:r>
            <a:endParaRPr b="1"/>
          </a:p>
          <a:p>
            <a:pPr marL="0" indent="0">
              <a:buNone/>
            </a:pPr>
            <a:endParaRPr b="1"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Case 2 can be more feasible at lower energies, where we have smaller multiplicities and relation between </a:t>
            </a:r>
            <a:r>
              <a:rPr lang="en" i="1"/>
              <a:t>μ </a:t>
            </a:r>
            <a:r>
              <a:rPr lang="en"/>
              <a:t>and</a:t>
            </a:r>
            <a:r>
              <a:rPr lang="en" i="1"/>
              <a:t> σ</a:t>
            </a:r>
            <a:r>
              <a:rPr lang="en" i="1" baseline="30000"/>
              <a:t>2</a:t>
            </a:r>
            <a:r>
              <a:rPr lang="en"/>
              <a:t> might vary greatly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b="1"/>
              <a:t>What do we get if we implement it into our centrality procedure?</a:t>
            </a:r>
            <a:endParaRPr b="1"/>
          </a:p>
        </p:txBody>
      </p:sp>
      <p:sp>
        <p:nvSpPr>
          <p:cNvPr id="80" name="Google Shape;80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33</a:t>
            </a:fld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 rotWithShape="1">
          <a:blip r:embed="rId4">
            <a:alphaModFix/>
          </a:blip>
          <a:srcRect r="3306" b="1941"/>
          <a:stretch/>
        </p:blipFill>
        <p:spPr>
          <a:xfrm>
            <a:off x="0" y="3679567"/>
            <a:ext cx="4516232" cy="31167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2846101" y="734501"/>
            <a:ext cx="1351200" cy="1930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2400" b="1">
                <a:solidFill>
                  <a:schemeClr val="dk2"/>
                </a:solidFill>
              </a:rPr>
              <a:t>Case 1</a:t>
            </a:r>
            <a:endParaRPr sz="2400" b="1">
              <a:solidFill>
                <a:schemeClr val="dk2"/>
              </a:solidFill>
            </a:endParaRPr>
          </a:p>
          <a:p>
            <a:pPr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</a:pPr>
            <a:r>
              <a:rPr lang="en" sz="2400" b="1" i="1">
                <a:solidFill>
                  <a:schemeClr val="dk2"/>
                </a:solidFill>
              </a:rPr>
              <a:t>μ</a:t>
            </a:r>
            <a:r>
              <a:rPr lang="en" sz="2400" b="1">
                <a:solidFill>
                  <a:schemeClr val="dk2"/>
                </a:solidFill>
              </a:rPr>
              <a:t>=100,</a:t>
            </a:r>
            <a:r>
              <a:rPr lang="en" sz="2400" b="1" i="1">
                <a:solidFill>
                  <a:schemeClr val="dk2"/>
                </a:solidFill>
              </a:rPr>
              <a:t> k</a:t>
            </a:r>
            <a:r>
              <a:rPr lang="en" sz="2400" b="1">
                <a:solidFill>
                  <a:schemeClr val="dk2"/>
                </a:solidFill>
              </a:rPr>
              <a:t>=200</a:t>
            </a:r>
            <a:endParaRPr sz="2400" b="1">
              <a:solidFill>
                <a:schemeClr val="dk2"/>
              </a:solidFill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2188700" y="4845200"/>
            <a:ext cx="1994400" cy="1506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2400" b="1">
                <a:solidFill>
                  <a:schemeClr val="dk2"/>
                </a:solidFill>
              </a:rPr>
              <a:t>Case 2</a:t>
            </a:r>
            <a:endParaRPr sz="2400" b="1">
              <a:solidFill>
                <a:schemeClr val="dk2"/>
              </a:solidFill>
            </a:endParaRPr>
          </a:p>
          <a:p>
            <a:pPr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</a:pPr>
            <a:r>
              <a:rPr lang="en" sz="2400" b="1" i="1">
                <a:solidFill>
                  <a:schemeClr val="dk2"/>
                </a:solidFill>
              </a:rPr>
              <a:t>μ</a:t>
            </a:r>
            <a:r>
              <a:rPr lang="en" sz="2400" b="1">
                <a:solidFill>
                  <a:schemeClr val="dk2"/>
                </a:solidFill>
              </a:rPr>
              <a:t>=0.7,</a:t>
            </a:r>
            <a:r>
              <a:rPr lang="en" sz="2400" b="1" i="1">
                <a:solidFill>
                  <a:schemeClr val="dk2"/>
                </a:solidFill>
              </a:rPr>
              <a:t> k</a:t>
            </a:r>
            <a:r>
              <a:rPr lang="en" sz="2400" b="1">
                <a:solidFill>
                  <a:schemeClr val="dk2"/>
                </a:solidFill>
              </a:rPr>
              <a:t>=0.5</a:t>
            </a:r>
            <a:endParaRPr sz="24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295001"/>
            <a:ext cx="7617132" cy="656300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415600" y="7870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dirty="0"/>
              <a:t>Multiplicity fit &amp; centrality classes: </a:t>
            </a:r>
            <a:r>
              <a:rPr lang="en" i="1" dirty="0"/>
              <a:t>h</a:t>
            </a:r>
            <a:r>
              <a:rPr lang="en" i="1" baseline="30000" dirty="0"/>
              <a:t>±</a:t>
            </a:r>
            <a:endParaRPr i="1" baseline="30000" dirty="0"/>
          </a:p>
        </p:txBody>
      </p:sp>
      <p:sp>
        <p:nvSpPr>
          <p:cNvPr id="90" name="Google Shape;90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34</a:t>
            </a:fld>
            <a:endParaRPr/>
          </a:p>
        </p:txBody>
      </p:sp>
      <p:sp>
        <p:nvSpPr>
          <p:cNvPr id="2" name="Google Shape;320;p45">
            <a:extLst>
              <a:ext uri="{FF2B5EF4-FFF2-40B4-BE49-F238E27FC236}">
                <a16:creationId xmlns:a16="http://schemas.microsoft.com/office/drawing/2014/main" id="{6A513401-415D-F86B-639F-58DC15C98BD3}"/>
              </a:ext>
            </a:extLst>
          </p:cNvPr>
          <p:cNvSpPr txBox="1"/>
          <p:nvPr/>
        </p:nvSpPr>
        <p:spPr>
          <a:xfrm>
            <a:off x="7357655" y="842300"/>
            <a:ext cx="4670555" cy="4899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RunId: </a:t>
            </a:r>
            <a:r>
              <a:rPr lang="ru" b="1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8120-8170</a:t>
            </a:r>
            <a:endParaRPr b="1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Multiplicity Cuts:</a:t>
            </a:r>
            <a:endParaRPr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</a:pPr>
            <a:r>
              <a:rPr lang="ru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CCT2</a:t>
            </a:r>
            <a:endParaRPr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</a:pPr>
            <a:r>
              <a:rPr lang="ru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</a:t>
            </a:r>
            <a:r>
              <a:rPr lang="ru" baseline="-25000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vtxTr</a:t>
            </a:r>
            <a:r>
              <a:rPr lang="ru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&gt;1</a:t>
            </a:r>
            <a:endParaRPr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</a:pPr>
            <a:r>
              <a:rPr lang="ru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(Sts digi vs N</a:t>
            </a:r>
            <a:r>
              <a:rPr lang="ru" baseline="-25000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tr</a:t>
            </a:r>
            <a:r>
              <a:rPr lang="ru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) cut</a:t>
            </a:r>
            <a:endParaRPr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</a:pPr>
            <a:r>
              <a:rPr lang="ru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V</a:t>
            </a:r>
            <a:r>
              <a:rPr lang="ru" baseline="-25000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</a:t>
            </a:r>
            <a:r>
              <a:rPr lang="ru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&lt;1 cm</a:t>
            </a:r>
            <a:endParaRPr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</a:pPr>
            <a:r>
              <a:rPr lang="ru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V</a:t>
            </a:r>
            <a:r>
              <a:rPr lang="ru" baseline="-25000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z</a:t>
            </a:r>
            <a:r>
              <a:rPr lang="ru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&lt; 0.1 cm</a:t>
            </a:r>
            <a:endParaRPr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Fit suggests </a:t>
            </a:r>
            <a:r>
              <a:rPr lang="ru" b="1" dirty="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f=0.6</a:t>
            </a:r>
            <a:r>
              <a:rPr lang="ru" dirty="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 - means that soft processes are dominating</a:t>
            </a:r>
            <a:r>
              <a:rPr lang="en-US" dirty="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 at </a:t>
            </a:r>
            <a:r>
              <a:rPr lang="en-US" dirty="0" err="1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E</a:t>
            </a:r>
            <a:r>
              <a:rPr lang="en-US" baseline="-25000" dirty="0" err="1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kin</a:t>
            </a:r>
            <a:r>
              <a:rPr lang="en-US" dirty="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=3.8A GeV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In agreement with </a:t>
            </a:r>
            <a:r>
              <a:rPr lang="en-US" dirty="0" err="1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Kharzeev-Nardi</a:t>
            </a:r>
            <a:r>
              <a:rPr lang="en-US" dirty="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 approach</a:t>
            </a:r>
            <a:endParaRPr dirty="0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b="1" dirty="0">
                <a:latin typeface="Lato"/>
                <a:ea typeface="Lato"/>
                <a:cs typeface="Lato"/>
                <a:sym typeface="Lato"/>
              </a:rPr>
              <a:t>Good agreement with experimental data</a:t>
            </a:r>
            <a:endParaRPr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F5E217-F38E-D506-78EB-DB0A547AB8CD}"/>
              </a:ext>
            </a:extLst>
          </p:cNvPr>
          <p:cNvSpPr txBox="1"/>
          <p:nvPr/>
        </p:nvSpPr>
        <p:spPr>
          <a:xfrm>
            <a:off x="9453176" y="4728920"/>
            <a:ext cx="25750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 err="1"/>
              <a:t>Phys.Lett</a:t>
            </a:r>
            <a:r>
              <a:rPr lang="en-GB" sz="1400" dirty="0"/>
              <a:t>. B507 (2001) 121-128</a:t>
            </a:r>
            <a:endParaRPr lang="en-RU" sz="14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295001"/>
            <a:ext cx="7617132" cy="656300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415600" y="7870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Multiplicity fit &amp; centrality classes: </a:t>
            </a:r>
            <a:r>
              <a:rPr lang="en" i="1"/>
              <a:t>h</a:t>
            </a:r>
            <a:r>
              <a:rPr lang="en" i="1" baseline="30000"/>
              <a:t>-</a:t>
            </a:r>
            <a:endParaRPr i="1" baseline="30000"/>
          </a:p>
        </p:txBody>
      </p:sp>
      <p:sp>
        <p:nvSpPr>
          <p:cNvPr id="98" name="Google Shape;98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35</a:t>
            </a:fld>
            <a:endParaRPr/>
          </a:p>
        </p:txBody>
      </p:sp>
      <p:sp>
        <p:nvSpPr>
          <p:cNvPr id="2" name="Google Shape;320;p45">
            <a:extLst>
              <a:ext uri="{FF2B5EF4-FFF2-40B4-BE49-F238E27FC236}">
                <a16:creationId xmlns:a16="http://schemas.microsoft.com/office/drawing/2014/main" id="{A3982515-D7C6-763D-8682-604FDABB2B1D}"/>
              </a:ext>
            </a:extLst>
          </p:cNvPr>
          <p:cNvSpPr txBox="1"/>
          <p:nvPr/>
        </p:nvSpPr>
        <p:spPr>
          <a:xfrm>
            <a:off x="7357655" y="842300"/>
            <a:ext cx="4670555" cy="4745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RunId: </a:t>
            </a:r>
            <a:r>
              <a:rPr lang="ru" b="1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8120-8170</a:t>
            </a:r>
            <a:endParaRPr b="1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Multiplicity Cuts:</a:t>
            </a:r>
            <a:endParaRPr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</a:pPr>
            <a:r>
              <a:rPr lang="ru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CCT2</a:t>
            </a:r>
            <a:endParaRPr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</a:pPr>
            <a:r>
              <a:rPr lang="ru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</a:t>
            </a:r>
            <a:r>
              <a:rPr lang="ru" baseline="-25000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vtxTr</a:t>
            </a:r>
            <a:r>
              <a:rPr lang="ru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&gt;1</a:t>
            </a:r>
            <a:endParaRPr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</a:pPr>
            <a:r>
              <a:rPr lang="ru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(Sts digi vs N</a:t>
            </a:r>
            <a:r>
              <a:rPr lang="ru" baseline="-25000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tr</a:t>
            </a:r>
            <a:r>
              <a:rPr lang="ru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) cut</a:t>
            </a:r>
            <a:endParaRPr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</a:pPr>
            <a:r>
              <a:rPr lang="ru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V</a:t>
            </a:r>
            <a:r>
              <a:rPr lang="ru" baseline="-25000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</a:t>
            </a:r>
            <a:r>
              <a:rPr lang="ru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&lt;1 cm</a:t>
            </a:r>
            <a:endParaRPr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</a:pPr>
            <a:r>
              <a:rPr lang="ru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V</a:t>
            </a:r>
            <a:r>
              <a:rPr lang="ru" baseline="-25000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z</a:t>
            </a:r>
            <a:r>
              <a:rPr lang="ru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&lt; 0.1 cm</a:t>
            </a:r>
            <a:endParaRPr lang="en-US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</a:pPr>
            <a:r>
              <a:rPr lang="en-US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Negative charge only</a:t>
            </a:r>
            <a:endParaRPr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New parametrization (GB) can describe multiplicity of negatively charged tracks (mostly 𝜋</a:t>
            </a:r>
            <a:r>
              <a:rPr lang="en-US" baseline="30000" dirty="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-</a:t>
            </a:r>
            <a:r>
              <a:rPr lang="en-US" dirty="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 dirty="0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b="1" dirty="0">
                <a:latin typeface="Lato"/>
                <a:ea typeface="Lato"/>
                <a:cs typeface="Lato"/>
                <a:sym typeface="Lato"/>
              </a:rPr>
              <a:t>Good agreement with experimental data</a:t>
            </a:r>
            <a:endParaRPr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4"/>
          <p:cNvSpPr txBox="1"/>
          <p:nvPr/>
        </p:nvSpPr>
        <p:spPr>
          <a:xfrm>
            <a:off x="326064" y="159048"/>
            <a:ext cx="11329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US" sz="4000">
                <a:solidFill>
                  <a:schemeClr val="dk1"/>
                </a:solidFill>
              </a:rPr>
              <a:t>MC Glauber model</a:t>
            </a:r>
            <a:endParaRPr sz="4000">
              <a:solidFill>
                <a:schemeClr val="dk1"/>
              </a:solidFill>
            </a:endParaRPr>
          </a:p>
        </p:txBody>
      </p:sp>
      <p:pic>
        <p:nvPicPr>
          <p:cNvPr id="411" name="Google Shape;411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16899" y="3332735"/>
            <a:ext cx="5085100" cy="25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44"/>
          <p:cNvSpPr txBox="1"/>
          <p:nvPr/>
        </p:nvSpPr>
        <p:spPr>
          <a:xfrm>
            <a:off x="224233" y="2448300"/>
            <a:ext cx="7122000" cy="4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-US" sz="2000" dirty="0">
                <a:solidFill>
                  <a:schemeClr val="dk1"/>
                </a:solidFill>
              </a:rPr>
              <a:t>Main model parameters</a:t>
            </a:r>
            <a:endParaRPr sz="2000" dirty="0">
              <a:solidFill>
                <a:schemeClr val="dk1"/>
              </a:solidFill>
            </a:endParaRPr>
          </a:p>
          <a:p>
            <a:pPr algn="just"/>
            <a:r>
              <a:rPr lang="en-US" sz="2000" dirty="0">
                <a:solidFill>
                  <a:schemeClr val="dk1"/>
                </a:solidFill>
              </a:rPr>
              <a:t> - Colliding nuclei</a:t>
            </a:r>
            <a:endParaRPr sz="2000" dirty="0">
              <a:solidFill>
                <a:schemeClr val="dk1"/>
              </a:solidFill>
            </a:endParaRPr>
          </a:p>
          <a:p>
            <a:pPr algn="just"/>
            <a:r>
              <a:rPr lang="en-US" sz="2000" dirty="0">
                <a:solidFill>
                  <a:schemeClr val="dk1"/>
                </a:solidFill>
              </a:rPr>
              <a:t> - Inelastic nucleon-nucleon cross secti</a:t>
            </a:r>
            <a:r>
              <a:rPr lang="en-US" sz="2000" dirty="0"/>
              <a:t>on ( </a:t>
            </a:r>
            <a:r>
              <a:rPr lang="en-US" sz="2000" dirty="0" err="1"/>
              <a:t>σ</a:t>
            </a:r>
            <a:r>
              <a:rPr lang="en-US" sz="2000" baseline="30000" dirty="0" err="1"/>
              <a:t>NN</a:t>
            </a:r>
            <a:r>
              <a:rPr lang="en-US" sz="2000" baseline="-25000" dirty="0" err="1"/>
              <a:t>inel</a:t>
            </a:r>
            <a:r>
              <a:rPr lang="en-US" sz="2000" baseline="-25000" dirty="0"/>
              <a:t> </a:t>
            </a:r>
            <a:r>
              <a:rPr lang="en-US" sz="2000" dirty="0"/>
              <a:t>)</a:t>
            </a:r>
            <a:r>
              <a:rPr lang="en-US" sz="2000" baseline="-25000" dirty="0">
                <a:solidFill>
                  <a:srgbClr val="C00000"/>
                </a:solidFill>
              </a:rPr>
              <a:t> </a:t>
            </a:r>
            <a:br>
              <a:rPr lang="en-US" sz="2000" dirty="0">
                <a:solidFill>
                  <a:schemeClr val="dk1"/>
                </a:solidFill>
              </a:rPr>
            </a:br>
            <a:r>
              <a:rPr lang="en-US" sz="2000" dirty="0">
                <a:solidFill>
                  <a:schemeClr val="dk1"/>
                </a:solidFill>
              </a:rPr>
              <a:t>   (depends on collision energy)</a:t>
            </a:r>
            <a:endParaRPr sz="2000" dirty="0">
              <a:solidFill>
                <a:schemeClr val="dk1"/>
              </a:solidFill>
            </a:endParaRPr>
          </a:p>
          <a:p>
            <a:r>
              <a:rPr lang="en-US" sz="2000" dirty="0">
                <a:solidFill>
                  <a:schemeClr val="dk1"/>
                </a:solidFill>
              </a:rPr>
              <a:t> - Nuclear charge densities (Wood-Saxon distribution)</a:t>
            </a:r>
            <a:br>
              <a:rPr lang="en-US" sz="2000" dirty="0">
                <a:solidFill>
                  <a:schemeClr val="dk1"/>
                </a:solidFill>
              </a:rPr>
            </a:br>
            <a:endParaRPr sz="2000" dirty="0">
              <a:solidFill>
                <a:schemeClr val="dk1"/>
              </a:solidFill>
            </a:endParaRPr>
          </a:p>
          <a:p>
            <a:br>
              <a:rPr lang="en-US" sz="2000" dirty="0">
                <a:solidFill>
                  <a:schemeClr val="dk1"/>
                </a:solidFill>
              </a:rPr>
            </a:br>
            <a:br>
              <a:rPr lang="en-US" sz="2000" dirty="0">
                <a:solidFill>
                  <a:schemeClr val="dk1"/>
                </a:solidFill>
              </a:rPr>
            </a:br>
            <a:endParaRPr sz="700" dirty="0">
              <a:solidFill>
                <a:schemeClr val="dk1"/>
              </a:solidFill>
            </a:endParaRPr>
          </a:p>
          <a:p>
            <a:pPr algn="just"/>
            <a:r>
              <a:rPr lang="en-US" sz="2000" dirty="0">
                <a:solidFill>
                  <a:schemeClr val="dk1"/>
                </a:solidFill>
              </a:rPr>
              <a:t>Geometry parameters</a:t>
            </a:r>
            <a:endParaRPr sz="2000" dirty="0"/>
          </a:p>
          <a:p>
            <a:pPr algn="just"/>
            <a:r>
              <a:rPr lang="en-US" sz="2000" dirty="0"/>
              <a:t>  </a:t>
            </a:r>
            <a:r>
              <a:rPr lang="en-US" sz="2000" dirty="0"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-US" sz="2000" dirty="0"/>
              <a:t>      – impact parameter</a:t>
            </a:r>
            <a:endParaRPr sz="2000" dirty="0"/>
          </a:p>
          <a:p>
            <a:r>
              <a:rPr lang="en-US" sz="2000" dirty="0"/>
              <a:t>  </a:t>
            </a:r>
            <a:r>
              <a:rPr lang="en-US" sz="2000" dirty="0" err="1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lang="en-US" sz="2000" baseline="-25000" dirty="0" err="1">
                <a:latin typeface="Times New Roman"/>
                <a:ea typeface="Times New Roman"/>
                <a:cs typeface="Times New Roman"/>
                <a:sym typeface="Times New Roman"/>
              </a:rPr>
              <a:t>part</a:t>
            </a:r>
            <a:r>
              <a:rPr lang="en-US" sz="2000" dirty="0"/>
              <a:t>  – number of nucleons participating in the collision</a:t>
            </a:r>
            <a:endParaRPr sz="2000" dirty="0"/>
          </a:p>
          <a:p>
            <a:pPr>
              <a:buClr>
                <a:schemeClr val="dk1"/>
              </a:buClr>
            </a:pPr>
            <a:r>
              <a:rPr lang="en-US" sz="2000" dirty="0"/>
              <a:t>  </a:t>
            </a:r>
            <a:r>
              <a:rPr lang="en-US" sz="2000" dirty="0" err="1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lang="en-US" sz="2000" baseline="-25000" dirty="0" err="1">
                <a:latin typeface="Times New Roman"/>
                <a:ea typeface="Times New Roman"/>
                <a:cs typeface="Times New Roman"/>
                <a:sym typeface="Times New Roman"/>
              </a:rPr>
              <a:t>spec</a:t>
            </a:r>
            <a:r>
              <a:rPr lang="en-US" sz="2000" dirty="0"/>
              <a:t> – number of spectator nucleons in the collision</a:t>
            </a:r>
            <a:endParaRPr sz="2000" dirty="0"/>
          </a:p>
          <a:p>
            <a:pPr algn="just"/>
            <a:r>
              <a:rPr lang="en-US" sz="2000" dirty="0"/>
              <a:t>  </a:t>
            </a:r>
            <a:r>
              <a:rPr lang="en-US" sz="2000" dirty="0" err="1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lang="en-US" sz="2000" baseline="-25000" dirty="0" err="1">
                <a:latin typeface="Times New Roman"/>
                <a:ea typeface="Times New Roman"/>
                <a:cs typeface="Times New Roman"/>
                <a:sym typeface="Times New Roman"/>
              </a:rPr>
              <a:t>coll</a:t>
            </a:r>
            <a:r>
              <a:rPr lang="en-US" sz="20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/>
              <a:t> – number of binary NN collisions</a:t>
            </a:r>
            <a:endParaRPr sz="2000" dirty="0"/>
          </a:p>
          <a:p>
            <a:pPr algn="just"/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4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US"/>
              <a:pPr>
                <a:buClr>
                  <a:srgbClr val="000000"/>
                </a:buClr>
              </a:pPr>
              <a:t>36</a:t>
            </a:fld>
            <a:endParaRPr/>
          </a:p>
        </p:txBody>
      </p:sp>
      <p:sp>
        <p:nvSpPr>
          <p:cNvPr id="414" name="Google Shape;414;p44"/>
          <p:cNvSpPr txBox="1"/>
          <p:nvPr/>
        </p:nvSpPr>
        <p:spPr>
          <a:xfrm>
            <a:off x="7424100" y="2698733"/>
            <a:ext cx="4409600" cy="6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53994" algn="ctr">
              <a:lnSpc>
                <a:spcPct val="91283"/>
              </a:lnSpc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ts val="1100"/>
            </a:pPr>
            <a:r>
              <a:rPr lang="en-US" sz="1200">
                <a:solidFill>
                  <a:srgbClr val="1155CC"/>
                </a:solidFill>
                <a:highlight>
                  <a:srgbClr val="FFFFFF"/>
                </a:highlight>
              </a:rPr>
              <a:t>Glauber Modeling in High Energy Nuclear Collisions: ARNPS57:205-243,2007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44"/>
          <p:cNvSpPr txBox="1"/>
          <p:nvPr/>
        </p:nvSpPr>
        <p:spPr>
          <a:xfrm>
            <a:off x="323467" y="900500"/>
            <a:ext cx="11334400" cy="17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2000" dirty="0"/>
              <a:t>MC Glauber model provides a description of the initial state of a heavy-ion collision</a:t>
            </a:r>
            <a:endParaRPr sz="2000" dirty="0"/>
          </a:p>
          <a:p>
            <a:pPr marL="1219170" lvl="1" indent="-423323">
              <a:buClr>
                <a:schemeClr val="dk1"/>
              </a:buClr>
              <a:buSzPts val="1400"/>
              <a:buChar char="○"/>
            </a:pPr>
            <a:r>
              <a:rPr lang="en-US" sz="2000" dirty="0">
                <a:solidFill>
                  <a:schemeClr val="dk1"/>
                </a:solidFill>
              </a:rPr>
              <a:t>Independent straight line trajectories of the nucleons</a:t>
            </a:r>
            <a:endParaRPr sz="2000" dirty="0">
              <a:solidFill>
                <a:schemeClr val="dk1"/>
              </a:solidFill>
            </a:endParaRPr>
          </a:p>
          <a:p>
            <a:pPr marL="1219170" lvl="1" indent="-423323">
              <a:buClr>
                <a:schemeClr val="dk1"/>
              </a:buClr>
              <a:buSzPts val="1400"/>
              <a:buChar char="○"/>
            </a:pPr>
            <a:r>
              <a:rPr lang="en-US" sz="2000" dirty="0">
                <a:solidFill>
                  <a:schemeClr val="dk1"/>
                </a:solidFill>
              </a:rPr>
              <a:t>A-A collision is treated as a sequence of independent binary NN collisions</a:t>
            </a:r>
            <a:endParaRPr sz="2000" dirty="0">
              <a:solidFill>
                <a:schemeClr val="dk1"/>
              </a:solidFill>
            </a:endParaRPr>
          </a:p>
          <a:p>
            <a:pPr marL="1219170" lvl="1" indent="-423323" algn="just">
              <a:buClr>
                <a:schemeClr val="dk1"/>
              </a:buClr>
              <a:buSzPts val="1400"/>
              <a:buChar char="○"/>
            </a:pPr>
            <a:r>
              <a:rPr lang="en-US" sz="2000" dirty="0">
                <a:solidFill>
                  <a:schemeClr val="dk1"/>
                </a:solidFill>
              </a:rPr>
              <a:t>Monte-Carlo sampling of nucleons position for individual collisions</a:t>
            </a: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416" name="Google Shape;41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1267" y="4158934"/>
            <a:ext cx="2747767" cy="859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1"/>
          <p:cNvSpPr txBox="1"/>
          <p:nvPr/>
        </p:nvSpPr>
        <p:spPr>
          <a:xfrm>
            <a:off x="326064" y="57448"/>
            <a:ext cx="11329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ru" sz="3733">
                <a:solidFill>
                  <a:schemeClr val="dk1"/>
                </a:solidFill>
              </a:rPr>
              <a:t>Model dependence of b, N</a:t>
            </a:r>
            <a:r>
              <a:rPr lang="ru" sz="3733" baseline="-25000">
                <a:solidFill>
                  <a:schemeClr val="dk1"/>
                </a:solidFill>
              </a:rPr>
              <a:t>part</a:t>
            </a:r>
            <a:endParaRPr sz="3733">
              <a:solidFill>
                <a:schemeClr val="dk1"/>
              </a:solidFill>
            </a:endParaRPr>
          </a:p>
        </p:txBody>
      </p:sp>
      <p:sp>
        <p:nvSpPr>
          <p:cNvPr id="256" name="Google Shape;256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fld id="{00000000-1234-1234-1234-123412341234}" type="slidenum">
              <a:rPr lang="ru"/>
              <a:pPr/>
              <a:t>37</a:t>
            </a:fld>
            <a:endParaRPr/>
          </a:p>
        </p:txBody>
      </p:sp>
      <p:sp>
        <p:nvSpPr>
          <p:cNvPr id="257" name="Google Shape;257;p41"/>
          <p:cNvSpPr txBox="1"/>
          <p:nvPr/>
        </p:nvSpPr>
        <p:spPr>
          <a:xfrm>
            <a:off x="253200" y="5138633"/>
            <a:ext cx="11329200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23323">
              <a:lnSpc>
                <a:spcPct val="130000"/>
              </a:lnSpc>
              <a:buSzPts val="1400"/>
              <a:buChar char="●"/>
            </a:pPr>
            <a:r>
              <a:rPr lang="ru" sz="2000" dirty="0">
                <a:solidFill>
                  <a:schemeClr val="dk1"/>
                </a:solidFill>
              </a:rPr>
              <a:t>Use MC Glauber for centrality determination</a:t>
            </a:r>
            <a:endParaRPr sz="2000" dirty="0"/>
          </a:p>
          <a:p>
            <a:pPr marL="609585" indent="-423323">
              <a:lnSpc>
                <a:spcPct val="130000"/>
              </a:lnSpc>
              <a:buSzPts val="1400"/>
              <a:buChar char="●"/>
            </a:pPr>
            <a:r>
              <a:rPr lang="ru" sz="2000" dirty="0"/>
              <a:t>The MC Glauber </a:t>
            </a:r>
            <a:r>
              <a:rPr lang="ru" sz="2000" dirty="0">
                <a:solidFill>
                  <a:schemeClr val="dk1"/>
                </a:solidFill>
              </a:rPr>
              <a:t>non-realistic </a:t>
            </a:r>
            <a:r>
              <a:rPr lang="ru" sz="2000" b="1" dirty="0">
                <a:solidFill>
                  <a:schemeClr val="dk1"/>
                </a:solidFill>
              </a:rPr>
              <a:t>N</a:t>
            </a:r>
            <a:r>
              <a:rPr lang="ru" sz="2000" b="1" baseline="-25000" dirty="0">
                <a:solidFill>
                  <a:schemeClr val="dk1"/>
                </a:solidFill>
              </a:rPr>
              <a:t>part</a:t>
            </a:r>
            <a:r>
              <a:rPr lang="ru" sz="2000" dirty="0">
                <a:solidFill>
                  <a:schemeClr val="dk1"/>
                </a:solidFill>
              </a:rPr>
              <a:t> simulations at low energies</a:t>
            </a:r>
            <a:endParaRPr sz="2000" dirty="0">
              <a:solidFill>
                <a:schemeClr val="dk1"/>
              </a:solidFill>
            </a:endParaRPr>
          </a:p>
          <a:p>
            <a:pPr marL="609585" indent="-423323">
              <a:lnSpc>
                <a:spcPct val="130000"/>
              </a:lnSpc>
              <a:buSzPts val="1400"/>
              <a:buChar char="●"/>
            </a:pPr>
            <a:r>
              <a:rPr lang="ru" sz="2000" dirty="0">
                <a:solidFill>
                  <a:schemeClr val="dk1"/>
                </a:solidFill>
              </a:rPr>
              <a:t>Differences in of number of participant nucleons (</a:t>
            </a:r>
            <a:r>
              <a:rPr lang="ru" sz="2000" b="1" dirty="0">
                <a:solidFill>
                  <a:schemeClr val="dk1"/>
                </a:solidFill>
              </a:rPr>
              <a:t>N</a:t>
            </a:r>
            <a:r>
              <a:rPr lang="ru" sz="2000" b="1" baseline="-25000" dirty="0">
                <a:solidFill>
                  <a:schemeClr val="dk1"/>
                </a:solidFill>
              </a:rPr>
              <a:t>part</a:t>
            </a:r>
            <a:r>
              <a:rPr lang="ru" sz="2000" dirty="0">
                <a:solidFill>
                  <a:schemeClr val="dk1"/>
                </a:solidFill>
              </a:rPr>
              <a:t>) distributions from </a:t>
            </a:r>
            <a:r>
              <a:rPr lang="ru" sz="2000" dirty="0">
                <a:solidFill>
                  <a:srgbClr val="222222"/>
                </a:solidFill>
                <a:highlight>
                  <a:srgbClr val="FFFFFF"/>
                </a:highlight>
              </a:rPr>
              <a:t>UrQMD </a:t>
            </a:r>
            <a:r>
              <a:rPr lang="ru" sz="2000" dirty="0">
                <a:solidFill>
                  <a:schemeClr val="dk1"/>
                </a:solidFill>
              </a:rPr>
              <a:t>and MC</a:t>
            </a:r>
            <a:endParaRPr sz="2000" dirty="0">
              <a:solidFill>
                <a:schemeClr val="dk1"/>
              </a:solidFill>
            </a:endParaRPr>
          </a:p>
          <a:p>
            <a:pPr marL="609585" indent="-423323">
              <a:lnSpc>
                <a:spcPct val="130000"/>
              </a:lnSpc>
              <a:buClr>
                <a:schemeClr val="dk1"/>
              </a:buClr>
              <a:buSzPts val="1400"/>
              <a:buChar char="●"/>
            </a:pPr>
            <a:r>
              <a:rPr lang="ru" sz="2000" dirty="0">
                <a:solidFill>
                  <a:schemeClr val="dk1"/>
                </a:solidFill>
              </a:rPr>
              <a:t>The impact parameter (</a:t>
            </a:r>
            <a:r>
              <a:rPr lang="ru" sz="2000" b="1" dirty="0">
                <a:solidFill>
                  <a:schemeClr val="dk1"/>
                </a:solidFill>
              </a:rPr>
              <a:t>b</a:t>
            </a:r>
            <a:r>
              <a:rPr lang="ru" sz="2000" dirty="0">
                <a:solidFill>
                  <a:schemeClr val="dk1"/>
                </a:solidFill>
              </a:rPr>
              <a:t>) - model independent centrality estimator</a:t>
            </a: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258" name="Google Shape;25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5267" y="860000"/>
            <a:ext cx="6880532" cy="427863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9" name="Google Shape;259;p41"/>
          <p:cNvGraphicFramePr/>
          <p:nvPr/>
        </p:nvGraphicFramePr>
        <p:xfrm>
          <a:off x="-42300" y="631767"/>
          <a:ext cx="2985600" cy="46376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8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3764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dirty="0">
                          <a:solidFill>
                            <a:srgbClr val="888888"/>
                          </a:solidFill>
                        </a:rPr>
                        <a:t>Eur. Phys. J. C 83, 792 (2023)</a:t>
                      </a:r>
                      <a:endParaRPr sz="1300" dirty="0">
                        <a:solidFill>
                          <a:srgbClr val="888888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21900" marR="82567" marT="121900" marB="1219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60" name="Google Shape;26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300" y="957467"/>
            <a:ext cx="3144192" cy="41811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0495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50E40-0CD9-A2CE-447C-07D53D82D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685909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 err="1"/>
              <a:t>-N</a:t>
            </a:r>
            <a:r>
              <a:rPr lang="en-US" baseline="-25000" dirty="0" err="1"/>
              <a:t>ch</a:t>
            </a:r>
            <a:r>
              <a:rPr lang="en-US" dirty="0"/>
              <a:t> correlations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08891-7573-2E5A-219C-99240265F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800" y="996209"/>
            <a:ext cx="8213674" cy="12874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RU" dirty="0"/>
              <a:t>Analysis wagon for unidentified p</a:t>
            </a:r>
            <a:r>
              <a:rPr lang="en-RU" baseline="-25000" dirty="0"/>
              <a:t>T</a:t>
            </a:r>
            <a:r>
              <a:rPr lang="en-RU" dirty="0"/>
              <a:t> spectrum and moments of p</a:t>
            </a:r>
            <a:r>
              <a:rPr lang="en-RU" baseline="-25000" dirty="0"/>
              <a:t>T</a:t>
            </a:r>
            <a:r>
              <a:rPr lang="en-RU" dirty="0"/>
              <a:t> as a function of multiplicity (N</a:t>
            </a:r>
            <a:r>
              <a:rPr lang="en-RU" baseline="-25000" dirty="0"/>
              <a:t>ch</a:t>
            </a:r>
            <a:r>
              <a:rPr lang="en-RU" dirty="0"/>
              <a:t>) is in preparation: </a:t>
            </a:r>
            <a:r>
              <a:rPr lang="en-RU" b="1" dirty="0"/>
              <a:t>MpdFluctPt</a:t>
            </a:r>
            <a:endParaRPr lang="en-RU" dirty="0"/>
          </a:p>
          <a:p>
            <a:pPr marL="0" indent="0">
              <a:buNone/>
            </a:pPr>
            <a:endParaRPr lang="en-RU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571E3-119F-D322-E489-0834632BB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13399-C8CA-0B46-8907-DF8B40A6E037}" type="slidenum">
              <a:rPr lang="en-RU" smtClean="0"/>
              <a:t>4</a:t>
            </a:fld>
            <a:endParaRPr lang="en-RU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08C8E2A-DACD-CA8D-9C9F-5BF1FA487831}"/>
              </a:ext>
            </a:extLst>
          </p:cNvPr>
          <p:cNvGrpSpPr/>
          <p:nvPr/>
        </p:nvGrpSpPr>
        <p:grpSpPr>
          <a:xfrm>
            <a:off x="8451475" y="96094"/>
            <a:ext cx="3502725" cy="2890162"/>
            <a:chOff x="8472496" y="-83294"/>
            <a:chExt cx="3502725" cy="289016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EF984AB-6948-46BD-92EC-0D2F07EBB77F}"/>
                </a:ext>
              </a:extLst>
            </p:cNvPr>
            <p:cNvGrpSpPr/>
            <p:nvPr/>
          </p:nvGrpSpPr>
          <p:grpSpPr>
            <a:xfrm>
              <a:off x="8472496" y="136525"/>
              <a:ext cx="3502725" cy="2670343"/>
              <a:chOff x="8241269" y="479175"/>
              <a:chExt cx="3502725" cy="2670343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E464E63E-C174-E9D5-DF1C-3762B7133B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20011" r="34491"/>
              <a:stretch/>
            </p:blipFill>
            <p:spPr>
              <a:xfrm>
                <a:off x="8293976" y="537340"/>
                <a:ext cx="3376448" cy="2554014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83EA2A1-6620-1D7D-3D5E-741549CC5CB3}"/>
                  </a:ext>
                </a:extLst>
              </p:cNvPr>
              <p:cNvSpPr txBox="1"/>
              <p:nvPr/>
            </p:nvSpPr>
            <p:spPr>
              <a:xfrm>
                <a:off x="11264376" y="2780186"/>
                <a:ext cx="4796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RU" dirty="0"/>
                  <a:t>N</a:t>
                </a:r>
                <a:r>
                  <a:rPr lang="en-RU" baseline="-25000" dirty="0"/>
                  <a:t>ch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AF805CA-12CE-32AC-E9E0-4BC10CEF9FD5}"/>
                  </a:ext>
                </a:extLst>
              </p:cNvPr>
              <p:cNvSpPr txBox="1"/>
              <p:nvPr/>
            </p:nvSpPr>
            <p:spPr>
              <a:xfrm rot="16200000">
                <a:off x="7891012" y="829432"/>
                <a:ext cx="10698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RU" dirty="0"/>
                  <a:t>p</a:t>
                </a:r>
                <a:r>
                  <a:rPr lang="en-RU" baseline="-25000" dirty="0"/>
                  <a:t>T</a:t>
                </a:r>
                <a:r>
                  <a:rPr lang="en-RU" dirty="0"/>
                  <a:t>, GeV/c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D4E7209-C0FF-25B2-E915-0BA3C80273F0}"/>
                    </a:ext>
                  </a:extLst>
                </p:cNvPr>
                <p:cNvSpPr txBox="1"/>
                <p:nvPr/>
              </p:nvSpPr>
              <p:spPr>
                <a:xfrm>
                  <a:off x="8841828" y="-83294"/>
                  <a:ext cx="2966774" cy="3765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RU" dirty="0"/>
                    <a:t>UrQMD, Bi+Bi,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𝑁𝑁</m:t>
                              </m:r>
                            </m:sub>
                          </m:sSub>
                        </m:e>
                      </m:rad>
                    </m:oMath>
                  </a14:m>
                  <a:r>
                    <a:rPr lang="en-RU" dirty="0"/>
                    <a:t>=9.2 GeV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D4E7209-C0FF-25B2-E915-0BA3C80273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41828" y="-83294"/>
                  <a:ext cx="2966774" cy="376578"/>
                </a:xfrm>
                <a:prstGeom prst="rect">
                  <a:avLst/>
                </a:prstGeom>
                <a:blipFill>
                  <a:blip r:embed="rId3"/>
                  <a:stretch>
                    <a:fillRect l="-1702" t="-6452" r="-426" b="-22581"/>
                  </a:stretch>
                </a:blipFill>
              </p:spPr>
              <p:txBody>
                <a:bodyPr/>
                <a:lstStyle/>
                <a:p>
                  <a:r>
                    <a:rPr lang="en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AD66694-617C-40F7-7177-01FF866DCEBD}"/>
              </a:ext>
            </a:extLst>
          </p:cNvPr>
          <p:cNvGrpSpPr/>
          <p:nvPr/>
        </p:nvGrpSpPr>
        <p:grpSpPr>
          <a:xfrm>
            <a:off x="7032417" y="2928092"/>
            <a:ext cx="5058417" cy="3350316"/>
            <a:chOff x="6895783" y="2944441"/>
            <a:chExt cx="5058417" cy="335031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6E7D8D6-88B9-34EA-D6F5-33D45F176931}"/>
                </a:ext>
              </a:extLst>
            </p:cNvPr>
            <p:cNvGrpSpPr/>
            <p:nvPr/>
          </p:nvGrpSpPr>
          <p:grpSpPr>
            <a:xfrm>
              <a:off x="6895783" y="2944441"/>
              <a:ext cx="2597525" cy="3350316"/>
              <a:chOff x="6895783" y="2944441"/>
              <a:chExt cx="2597525" cy="335031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BB7AAA7-A86D-7A54-635B-77FBF1F5EE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6782" t="14454" r="34551" b="3094"/>
              <a:stretch/>
            </p:blipFill>
            <p:spPr>
              <a:xfrm>
                <a:off x="7265115" y="2986336"/>
                <a:ext cx="2228193" cy="2941554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EF5AE0B-B13A-9019-91D6-4FBADD05F6B7}"/>
                  </a:ext>
                </a:extLst>
              </p:cNvPr>
              <p:cNvSpPr txBox="1"/>
              <p:nvPr/>
            </p:nvSpPr>
            <p:spPr>
              <a:xfrm>
                <a:off x="9013690" y="5925425"/>
                <a:ext cx="4796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RU" dirty="0"/>
                  <a:t>N</a:t>
                </a:r>
                <a:r>
                  <a:rPr lang="en-RU" baseline="-25000" dirty="0"/>
                  <a:t>ch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3E1BF19-7FFC-28CD-B31D-0EBAEB879F55}"/>
                  </a:ext>
                </a:extLst>
              </p:cNvPr>
              <p:cNvSpPr txBox="1"/>
              <p:nvPr/>
            </p:nvSpPr>
            <p:spPr>
              <a:xfrm rot="16200000">
                <a:off x="6436715" y="3403509"/>
                <a:ext cx="1287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RU" dirty="0"/>
                  <a:t>&lt;p</a:t>
                </a:r>
                <a:r>
                  <a:rPr lang="en-RU" baseline="-25000" dirty="0"/>
                  <a:t>T</a:t>
                </a:r>
                <a:r>
                  <a:rPr lang="en-RU" dirty="0"/>
                  <a:t>&gt;, GeV/c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95F2FEF-01BF-0CEE-6CD0-B5339DD49A86}"/>
                </a:ext>
              </a:extLst>
            </p:cNvPr>
            <p:cNvGrpSpPr/>
            <p:nvPr/>
          </p:nvGrpSpPr>
          <p:grpSpPr>
            <a:xfrm>
              <a:off x="9346165" y="2963814"/>
              <a:ext cx="2608035" cy="3330943"/>
              <a:chOff x="9346165" y="2963814"/>
              <a:chExt cx="2608035" cy="3330943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AFDC1585-654C-8BB4-2D7D-77FE6D5242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5346" t="15108" r="35040" b="3279"/>
              <a:stretch/>
            </p:blipFill>
            <p:spPr>
              <a:xfrm>
                <a:off x="9652434" y="2986416"/>
                <a:ext cx="2301766" cy="2941418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479ADC1-F031-D4A4-C52B-BECCE7C96A31}"/>
                  </a:ext>
                </a:extLst>
              </p:cNvPr>
              <p:cNvSpPr txBox="1"/>
              <p:nvPr/>
            </p:nvSpPr>
            <p:spPr>
              <a:xfrm>
                <a:off x="11474582" y="5925425"/>
                <a:ext cx="4796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RU" dirty="0"/>
                  <a:t>N</a:t>
                </a:r>
                <a:r>
                  <a:rPr lang="en-RU" baseline="-25000" dirty="0"/>
                  <a:t>ch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DC319DC-D068-6FB1-74E4-264C0FA8BF31}"/>
                  </a:ext>
                </a:extLst>
              </p:cNvPr>
              <p:cNvSpPr txBox="1"/>
              <p:nvPr/>
            </p:nvSpPr>
            <p:spPr>
              <a:xfrm rot="16200000">
                <a:off x="8864655" y="3445324"/>
                <a:ext cx="13323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RU" dirty="0"/>
                  <a:t>𝜎(p</a:t>
                </a:r>
                <a:r>
                  <a:rPr lang="en-RU" baseline="-25000" dirty="0"/>
                  <a:t>T</a:t>
                </a:r>
                <a:r>
                  <a:rPr lang="en-RU" dirty="0"/>
                  <a:t>), GeV/c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02DB7CE-CE96-29B8-46E2-94C525075F17}"/>
                  </a:ext>
                </a:extLst>
              </p:cNvPr>
              <p:cNvSpPr txBox="1"/>
              <p:nvPr/>
            </p:nvSpPr>
            <p:spPr>
              <a:xfrm>
                <a:off x="162175" y="2533139"/>
                <a:ext cx="7213226" cy="4101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RU" sz="2000" dirty="0"/>
                  <a:t>Such studies have a long history of </a:t>
                </a:r>
                <a:r>
                  <a:rPr lang="en-GB" sz="2000" dirty="0">
                    <a:solidFill>
                      <a:srgbClr val="000000"/>
                    </a:solidFill>
                    <a:effectLst/>
                    <a:latin typeface="Helvetica Neue" panose="02000503000000020004" pitchFamily="2" charset="0"/>
                  </a:rPr>
                  <a:t>measurements for broad energy range and for different colliding systems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000000"/>
                    </a:solidFill>
                    <a:latin typeface="Helvetica Neue" panose="02000503000000020004" pitchFamily="2" charset="0"/>
                  </a:rPr>
                  <a:t>It might </a:t>
                </a:r>
                <a:r>
                  <a:rPr lang="en-GB" sz="2000" dirty="0">
                    <a:solidFill>
                      <a:srgbClr val="000000"/>
                    </a:solidFill>
                    <a:effectLst/>
                    <a:latin typeface="Helvetica Neue" panose="02000503000000020004" pitchFamily="2" charset="0"/>
                  </a:rPr>
                  <a:t>help to constrain models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000000"/>
                    </a:solidFill>
                    <a:latin typeface="Helvetica Neue" panose="02000503000000020004" pitchFamily="2" charset="0"/>
                  </a:rPr>
                  <a:t>However</a:t>
                </a:r>
                <a:r>
                  <a:rPr lang="en-RU" sz="2000" dirty="0">
                    <a:solidFill>
                      <a:srgbClr val="000000"/>
                    </a:solidFill>
                    <a:latin typeface="Helvetica Neue" panose="02000503000000020004" pitchFamily="2" charset="0"/>
                  </a:rPr>
                  <a:t> </a:t>
                </a:r>
                <a:r>
                  <a:rPr lang="en-GB" sz="2000" dirty="0">
                    <a:solidFill>
                      <a:srgbClr val="000000"/>
                    </a:solidFill>
                    <a:effectLst/>
                    <a:latin typeface="Helvetica Neue" panose="02000503000000020004" pitchFamily="2" charset="0"/>
                  </a:rPr>
                  <a:t>only recently HI experiments started to publish full </a:t>
                </a:r>
                <a:r>
                  <a:rPr lang="en-GB" sz="2000" dirty="0" err="1">
                    <a:solidFill>
                      <a:srgbClr val="000000"/>
                    </a:solidFill>
                    <a:effectLst/>
                    <a:latin typeface="Helvetica Neue" panose="02000503000000020004" pitchFamily="2" charset="0"/>
                  </a:rPr>
                  <a:t>p</a:t>
                </a:r>
                <a:r>
                  <a:rPr lang="en-GB" sz="2000" baseline="-25000" dirty="0" err="1">
                    <a:solidFill>
                      <a:srgbClr val="000000"/>
                    </a:solidFill>
                    <a:effectLst/>
                    <a:latin typeface="Helvetica Neue" panose="02000503000000020004" pitchFamily="2" charset="0"/>
                  </a:rPr>
                  <a:t>T</a:t>
                </a:r>
                <a:r>
                  <a:rPr lang="en-GB" sz="2000" dirty="0">
                    <a:solidFill>
                      <a:srgbClr val="000000"/>
                    </a:solidFill>
                    <a:latin typeface="Helvetica Neue" panose="02000503000000020004" pitchFamily="2" charset="0"/>
                  </a:rPr>
                  <a:t> </a:t>
                </a:r>
                <a:r>
                  <a:rPr lang="en-GB" sz="2000" dirty="0">
                    <a:solidFill>
                      <a:srgbClr val="000000"/>
                    </a:solidFill>
                    <a:effectLst/>
                    <a:latin typeface="Helvetica Neue" panose="02000503000000020004" pitchFamily="2" charset="0"/>
                  </a:rPr>
                  <a:t>spectrum as a function of multiplicity so one can have a look not only on the mean </a:t>
                </a:r>
                <a:r>
                  <a:rPr lang="en-GB" sz="2000" dirty="0" err="1">
                    <a:solidFill>
                      <a:srgbClr val="000000"/>
                    </a:solidFill>
                    <a:effectLst/>
                    <a:latin typeface="Helvetica Neue" panose="02000503000000020004" pitchFamily="2" charset="0"/>
                  </a:rPr>
                  <a:t>p</a:t>
                </a:r>
                <a:r>
                  <a:rPr lang="en-GB" sz="2000" baseline="-25000" dirty="0" err="1">
                    <a:solidFill>
                      <a:srgbClr val="000000"/>
                    </a:solidFill>
                    <a:effectLst/>
                    <a:latin typeface="Helvetica Neue" panose="02000503000000020004" pitchFamily="2" charset="0"/>
                  </a:rPr>
                  <a:t>T</a:t>
                </a:r>
                <a:r>
                  <a:rPr lang="en-GB" sz="2000" dirty="0">
                    <a:solidFill>
                      <a:srgbClr val="000000"/>
                    </a:solidFill>
                    <a:latin typeface="Helvetica Neue" panose="02000503000000020004" pitchFamily="2" charset="0"/>
                  </a:rPr>
                  <a:t> </a:t>
                </a:r>
                <a:r>
                  <a:rPr lang="en-GB" sz="2000" dirty="0">
                    <a:solidFill>
                      <a:srgbClr val="000000"/>
                    </a:solidFill>
                    <a:effectLst/>
                    <a:latin typeface="Helvetica Neue" panose="02000503000000020004" pitchFamily="2" charset="0"/>
                  </a:rPr>
                  <a:t>but on the higher moments as well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000000"/>
                    </a:solidFill>
                    <a:latin typeface="Helvetica Neue" panose="02000503000000020004" pitchFamily="2" charset="0"/>
                  </a:rPr>
                  <a:t>It is used to study </a:t>
                </a:r>
                <a:r>
                  <a:rPr lang="en-GB" sz="2000" dirty="0" err="1">
                    <a:solidFill>
                      <a:srgbClr val="000000"/>
                    </a:solidFill>
                    <a:latin typeface="Helvetica Neue" panose="02000503000000020004" pitchFamily="2" charset="0"/>
                  </a:rPr>
                  <a:t>collectivity</a:t>
                </a:r>
                <a:r>
                  <a:rPr lang="en-GB" sz="2000" dirty="0">
                    <a:solidFill>
                      <a:srgbClr val="000000"/>
                    </a:solidFill>
                    <a:latin typeface="Helvetica Neue" panose="02000503000000020004" pitchFamily="2" charset="0"/>
                  </a:rPr>
                  <a:t> in p-p, p-A and A-A collisions</a:t>
                </a:r>
                <a:endParaRPr lang="en-GB" sz="2000" dirty="0">
                  <a:solidFill>
                    <a:srgbClr val="000000"/>
                  </a:solidFill>
                  <a:effectLst/>
                  <a:latin typeface="Helvetica Neue" panose="02000503000000020004" pitchFamily="2" charset="0"/>
                </a:endParaRPr>
              </a:p>
              <a:p>
                <a:endParaRPr lang="en-GB" sz="2000" dirty="0">
                  <a:solidFill>
                    <a:srgbClr val="000000"/>
                  </a:solidFill>
                  <a:latin typeface="Helvetica Neue" panose="02000503000000020004" pitchFamily="2" charset="0"/>
                </a:endParaRPr>
              </a:p>
              <a:p>
                <a:r>
                  <a:rPr lang="en-GB" sz="2000" dirty="0">
                    <a:solidFill>
                      <a:srgbClr val="000000"/>
                    </a:solidFill>
                    <a:effectLst/>
                    <a:latin typeface="Helvetica Neue" panose="02000503000000020004" pitchFamily="2" charset="0"/>
                  </a:rPr>
                  <a:t>First results for production 25 and 26 (Bi+Bi,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GB" sz="2000" dirty="0">
                    <a:solidFill>
                      <a:srgbClr val="000000"/>
                    </a:solidFill>
                    <a:effectLst/>
                    <a:latin typeface="Helvetica Neue" panose="02000503000000020004" pitchFamily="2" charset="0"/>
                  </a:rPr>
                  <a:t>=9.2 GeV) are ready</a:t>
                </a:r>
              </a:p>
              <a:p>
                <a:endParaRPr lang="en-GB" sz="2000" dirty="0">
                  <a:solidFill>
                    <a:srgbClr val="000000"/>
                  </a:solidFill>
                  <a:effectLst/>
                  <a:latin typeface="Helvetica Neue" panose="02000503000000020004" pitchFamily="2" charset="0"/>
                </a:endParaRPr>
              </a:p>
              <a:p>
                <a:r>
                  <a:rPr lang="en-RU" sz="2000" b="1" dirty="0"/>
                  <a:t>See E. Andronov </a:t>
                </a:r>
                <a:r>
                  <a:rPr lang="en-RU" sz="2000" b="1" dirty="0">
                    <a:hlinkClick r:id="rId6"/>
                  </a:rPr>
                  <a:t>talk</a:t>
                </a:r>
                <a:r>
                  <a:rPr lang="en-RU" sz="2000" b="1" dirty="0"/>
                  <a:t> </a:t>
                </a:r>
                <a:r>
                  <a:rPr lang="en-US" sz="2000" b="1" dirty="0"/>
                  <a:t>at the MPD Cross-PWG Meeting (08.10.2024)</a:t>
                </a:r>
                <a:endParaRPr lang="en-GB" sz="2000" dirty="0">
                  <a:solidFill>
                    <a:srgbClr val="000000"/>
                  </a:solidFill>
                  <a:effectLst/>
                  <a:latin typeface="Helvetica Neue" panose="02000503000000020004" pitchFamily="2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02DB7CE-CE96-29B8-46E2-94C525075F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75" y="2533139"/>
                <a:ext cx="7213226" cy="4101379"/>
              </a:xfrm>
              <a:prstGeom prst="rect">
                <a:avLst/>
              </a:prstGeom>
              <a:blipFill>
                <a:blip r:embed="rId7"/>
                <a:stretch>
                  <a:fillRect l="-879" t="-1235" r="-176" b="-1852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0892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15600" y="-162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dirty="0"/>
              <a:t>MPD in Fixed-Target Mode (MPD-FXT)</a:t>
            </a:r>
            <a:endParaRPr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5</a:t>
            </a:fld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950567"/>
            <a:ext cx="5787697" cy="4831792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5822731" y="872360"/>
            <a:ext cx="6369269" cy="534526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77500" lnSpcReduction="20000"/>
          </a:bodyPr>
          <a:lstStyle/>
          <a:p>
            <a:pPr indent="-445758">
              <a:lnSpc>
                <a:spcPct val="120000"/>
              </a:lnSpc>
              <a:buSzPct val="90000"/>
            </a:pPr>
            <a:r>
              <a:rPr lang="en" dirty="0"/>
              <a:t>Model used: UrQMD mean-field</a:t>
            </a:r>
            <a:endParaRPr sz="2667" dirty="0">
              <a:latin typeface="Calibri"/>
              <a:ea typeface="Calibri"/>
              <a:cs typeface="Calibri"/>
              <a:sym typeface="Calibri"/>
            </a:endParaRPr>
          </a:p>
          <a:p>
            <a:pPr lvl="1" indent="-441842">
              <a:lnSpc>
                <a:spcPct val="120000"/>
              </a:lnSpc>
              <a:buSzPct val="100000"/>
            </a:pPr>
            <a:r>
              <a:rPr lang="en" sz="2333" dirty="0"/>
              <a:t>Bi+Bi, </a:t>
            </a:r>
            <a:r>
              <a:rPr lang="en" sz="2333" dirty="0" err="1"/>
              <a:t>E</a:t>
            </a:r>
            <a:r>
              <a:rPr lang="en" sz="2333" baseline="-25000" dirty="0" err="1"/>
              <a:t>kin</a:t>
            </a:r>
            <a:r>
              <a:rPr lang="en" sz="2333" dirty="0"/>
              <a:t>=1.45 </a:t>
            </a:r>
            <a:r>
              <a:rPr lang="en" sz="2333" dirty="0" err="1"/>
              <a:t>AGeV</a:t>
            </a:r>
            <a:r>
              <a:rPr lang="en" sz="2333" dirty="0"/>
              <a:t> (√s</a:t>
            </a:r>
            <a:r>
              <a:rPr lang="en" sz="2333" baseline="-25000" dirty="0"/>
              <a:t>NN</a:t>
            </a:r>
            <a:r>
              <a:rPr lang="en" sz="2333" dirty="0"/>
              <a:t> =2.5 GeV)</a:t>
            </a:r>
            <a:endParaRPr sz="2333" dirty="0"/>
          </a:p>
          <a:p>
            <a:pPr lvl="1" indent="-441842">
              <a:lnSpc>
                <a:spcPct val="120000"/>
              </a:lnSpc>
              <a:buSzPct val="100000"/>
            </a:pPr>
            <a:r>
              <a:rPr lang="en" sz="2333" dirty="0"/>
              <a:t>Bi+Bi, </a:t>
            </a:r>
            <a:r>
              <a:rPr lang="en" sz="2333" dirty="0" err="1"/>
              <a:t>E</a:t>
            </a:r>
            <a:r>
              <a:rPr lang="en" sz="2333" baseline="-25000" dirty="0" err="1"/>
              <a:t>kin</a:t>
            </a:r>
            <a:r>
              <a:rPr lang="en" sz="2333" dirty="0"/>
              <a:t>=2.92 </a:t>
            </a:r>
            <a:r>
              <a:rPr lang="en" sz="2333" dirty="0" err="1"/>
              <a:t>AGeV</a:t>
            </a:r>
            <a:r>
              <a:rPr lang="en" sz="2333" dirty="0"/>
              <a:t> (√s</a:t>
            </a:r>
            <a:r>
              <a:rPr lang="en" sz="2333" baseline="-25000" dirty="0"/>
              <a:t>NN</a:t>
            </a:r>
            <a:r>
              <a:rPr lang="en" sz="2333" dirty="0"/>
              <a:t> =3.0 GeV)</a:t>
            </a:r>
            <a:endParaRPr sz="2333" dirty="0"/>
          </a:p>
          <a:p>
            <a:pPr lvl="1" indent="-441842">
              <a:lnSpc>
                <a:spcPct val="120000"/>
              </a:lnSpc>
              <a:buSzPct val="100000"/>
            </a:pPr>
            <a:r>
              <a:rPr lang="en" sz="2333" dirty="0"/>
              <a:t>Bi+Bi, </a:t>
            </a:r>
            <a:r>
              <a:rPr lang="en" sz="2333" dirty="0" err="1"/>
              <a:t>E</a:t>
            </a:r>
            <a:r>
              <a:rPr lang="en" sz="2333" baseline="-25000" dirty="0" err="1"/>
              <a:t>kin</a:t>
            </a:r>
            <a:r>
              <a:rPr lang="en" sz="2333" dirty="0"/>
              <a:t>=4.65 </a:t>
            </a:r>
            <a:r>
              <a:rPr lang="en" sz="2333" dirty="0" err="1"/>
              <a:t>AGeV</a:t>
            </a:r>
            <a:r>
              <a:rPr lang="en" sz="2333" dirty="0"/>
              <a:t> (√s</a:t>
            </a:r>
            <a:r>
              <a:rPr lang="en" sz="2333" baseline="-25000" dirty="0"/>
              <a:t>NN</a:t>
            </a:r>
            <a:r>
              <a:rPr lang="en" sz="2333" dirty="0"/>
              <a:t>=3.5 GeV)</a:t>
            </a:r>
          </a:p>
          <a:p>
            <a:pPr lvl="1" indent="-441842">
              <a:lnSpc>
                <a:spcPct val="120000"/>
              </a:lnSpc>
              <a:buSzPct val="100000"/>
            </a:pPr>
            <a:r>
              <a:rPr lang="en" sz="2333" dirty="0" err="1"/>
              <a:t>Xe+W</a:t>
            </a:r>
            <a:r>
              <a:rPr lang="en" sz="2333" dirty="0"/>
              <a:t>, </a:t>
            </a:r>
            <a:r>
              <a:rPr lang="en-GB" sz="2333" dirty="0" err="1"/>
              <a:t>E</a:t>
            </a:r>
            <a:r>
              <a:rPr lang="en-GB" sz="2333" baseline="-25000" dirty="0" err="1"/>
              <a:t>kin</a:t>
            </a:r>
            <a:r>
              <a:rPr lang="en-GB" sz="2333" dirty="0"/>
              <a:t>=2.5 </a:t>
            </a:r>
            <a:r>
              <a:rPr lang="en-GB" sz="2333" dirty="0" err="1"/>
              <a:t>AGeV</a:t>
            </a:r>
            <a:r>
              <a:rPr lang="en-GB" sz="2333" dirty="0"/>
              <a:t>  (√s</a:t>
            </a:r>
            <a:r>
              <a:rPr lang="en-GB" sz="2333" baseline="-25000" dirty="0"/>
              <a:t>NN</a:t>
            </a:r>
            <a:r>
              <a:rPr lang="en-GB" sz="2333" dirty="0"/>
              <a:t> =2.87 GeV)</a:t>
            </a:r>
          </a:p>
          <a:p>
            <a:pPr lvl="1" indent="-441842">
              <a:lnSpc>
                <a:spcPct val="120000"/>
              </a:lnSpc>
              <a:buSzPct val="100000"/>
            </a:pPr>
            <a:r>
              <a:rPr lang="en" sz="2333" dirty="0" err="1"/>
              <a:t>Xe+Xe</a:t>
            </a:r>
            <a:r>
              <a:rPr lang="en" sz="2333" dirty="0"/>
              <a:t>, </a:t>
            </a:r>
            <a:r>
              <a:rPr lang="en-GB" sz="2333" dirty="0" err="1"/>
              <a:t>E</a:t>
            </a:r>
            <a:r>
              <a:rPr lang="en-GB" sz="2333" baseline="-25000" dirty="0" err="1"/>
              <a:t>kin</a:t>
            </a:r>
            <a:r>
              <a:rPr lang="en-GB" sz="2333" dirty="0"/>
              <a:t>=2.5 </a:t>
            </a:r>
            <a:r>
              <a:rPr lang="en-GB" sz="2333" dirty="0" err="1"/>
              <a:t>AGeV</a:t>
            </a:r>
            <a:r>
              <a:rPr lang="en-GB" sz="2333" dirty="0"/>
              <a:t> (√s</a:t>
            </a:r>
            <a:r>
              <a:rPr lang="en-GB" sz="2333" baseline="-25000" dirty="0"/>
              <a:t>NN</a:t>
            </a:r>
            <a:r>
              <a:rPr lang="en-GB" sz="2333" dirty="0"/>
              <a:t> =2.87 GeV)</a:t>
            </a:r>
            <a:endParaRPr sz="2333" dirty="0"/>
          </a:p>
          <a:p>
            <a:pPr indent="-445758">
              <a:lnSpc>
                <a:spcPct val="120000"/>
              </a:lnSpc>
              <a:buSzPct val="100000"/>
            </a:pPr>
            <a:r>
              <a:rPr lang="en" dirty="0"/>
              <a:t>Point-like target:</a:t>
            </a:r>
          </a:p>
          <a:p>
            <a:pPr lvl="1" indent="-445758">
              <a:lnSpc>
                <a:spcPct val="120000"/>
              </a:lnSpc>
              <a:buSzPct val="100000"/>
            </a:pPr>
            <a:r>
              <a:rPr lang="en" dirty="0"/>
              <a:t>Bi+Bi: z = -115 cm</a:t>
            </a:r>
          </a:p>
          <a:p>
            <a:pPr lvl="1" indent="-445758">
              <a:lnSpc>
                <a:spcPct val="120000"/>
              </a:lnSpc>
              <a:buSzPct val="100000"/>
            </a:pPr>
            <a:r>
              <a:rPr lang="en" dirty="0" err="1"/>
              <a:t>Xe+W</a:t>
            </a:r>
            <a:r>
              <a:rPr lang="en" dirty="0"/>
              <a:t>, </a:t>
            </a:r>
            <a:r>
              <a:rPr lang="en" dirty="0" err="1"/>
              <a:t>Xe+Xe</a:t>
            </a:r>
            <a:r>
              <a:rPr lang="en" dirty="0"/>
              <a:t>: z = -85 cm</a:t>
            </a:r>
            <a:endParaRPr dirty="0"/>
          </a:p>
          <a:p>
            <a:pPr indent="-445758">
              <a:lnSpc>
                <a:spcPct val="120000"/>
              </a:lnSpc>
              <a:buSzPct val="100000"/>
            </a:pPr>
            <a:r>
              <a:rPr lang="en" dirty="0"/>
              <a:t>GEANT4 transport</a:t>
            </a:r>
            <a:endParaRPr dirty="0"/>
          </a:p>
          <a:p>
            <a:pPr indent="-445758">
              <a:lnSpc>
                <a:spcPct val="120000"/>
              </a:lnSpc>
              <a:buSzPct val="100000"/>
            </a:pPr>
            <a:r>
              <a:rPr lang="en" dirty="0"/>
              <a:t>Multiplicity-based centrality determination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Centrality Framework software:</a:t>
            </a: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4"/>
              </a:rPr>
              <a:t>https://github.com/FlowNICA/CentralityFramework/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8595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50E40-0CD9-A2CE-447C-07D53D82D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783" y="136525"/>
            <a:ext cx="11866180" cy="717441"/>
          </a:xfrm>
        </p:spPr>
        <p:txBody>
          <a:bodyPr>
            <a:noAutofit/>
          </a:bodyPr>
          <a:lstStyle/>
          <a:p>
            <a:r>
              <a:rPr lang="en-US" sz="3600" b="1" dirty="0"/>
              <a:t>FFD, FHCal, TOF: trigger efficiency in </a:t>
            </a:r>
            <a:r>
              <a:rPr lang="en-US" sz="3600" b="1" dirty="0" err="1"/>
              <a:t>Xe+W</a:t>
            </a:r>
            <a:r>
              <a:rPr lang="en-US" sz="3600" b="1" dirty="0"/>
              <a:t> at MPD-FXT</a:t>
            </a:r>
            <a:endParaRPr lang="en-RU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08891-7573-2E5A-219C-99240265F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0874" y="822436"/>
            <a:ext cx="5131126" cy="5778061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>
                <a:solidFill>
                  <a:srgbClr val="000000"/>
                </a:solidFill>
                <a:effectLst/>
              </a:rPr>
              <a:t>Most probably FFD will be the main trigger detector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RU" dirty="0"/>
              <a:t>To reject </a:t>
            </a:r>
            <a:r>
              <a:rPr lang="en-GB" dirty="0">
                <a:solidFill>
                  <a:srgbClr val="000000"/>
                </a:solidFill>
                <a:effectLst/>
              </a:rPr>
              <a:t>background from the photo-production and EMD, FFD and FHCal trigger decisions should be in coincidence with TOF</a:t>
            </a:r>
          </a:p>
          <a:p>
            <a:pPr marL="457200" lvl="1" indent="0">
              <a:buNone/>
            </a:pPr>
            <a:endParaRPr lang="en-RU" dirty="0"/>
          </a:p>
          <a:p>
            <a:r>
              <a:rPr lang="en-GB" b="1" dirty="0">
                <a:solidFill>
                  <a:srgbClr val="000000"/>
                </a:solidFill>
              </a:rPr>
              <a:t>Trigger performance: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000000"/>
                </a:solidFill>
                <a:effectLst/>
              </a:rPr>
              <a:t>Both T=2.5 and 4.0 GeV/n can be used in physics runs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000000"/>
                </a:solidFill>
              </a:rPr>
              <a:t>T=0.5 GeV/n shows bad performance - suitable only for performance study and technical runs</a:t>
            </a:r>
          </a:p>
          <a:p>
            <a:pPr marL="0" indent="0">
              <a:buNone/>
            </a:pPr>
            <a:endParaRPr lang="en-GB" b="1" dirty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000000"/>
                </a:solidFill>
                <a:effectLst/>
              </a:rPr>
              <a:t>See V. </a:t>
            </a:r>
            <a:r>
              <a:rPr lang="en-GB" b="1" dirty="0" err="1">
                <a:solidFill>
                  <a:srgbClr val="000000"/>
                </a:solidFill>
                <a:effectLst/>
              </a:rPr>
              <a:t>Riabov</a:t>
            </a:r>
            <a:r>
              <a:rPr lang="en-GB" b="1" dirty="0">
                <a:solidFill>
                  <a:srgbClr val="000000"/>
                </a:solidFill>
                <a:effectLst/>
              </a:rPr>
              <a:t> </a:t>
            </a:r>
            <a:r>
              <a:rPr lang="en-GB" b="1" dirty="0">
                <a:solidFill>
                  <a:srgbClr val="000000"/>
                </a:solidFill>
                <a:effectLst/>
                <a:hlinkClick r:id="rId2"/>
              </a:rPr>
              <a:t>talk</a:t>
            </a:r>
            <a:r>
              <a:rPr lang="en-GB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1" dirty="0"/>
              <a:t>at the MPD Cross-PWG Meeting (09.07.2024)</a:t>
            </a:r>
            <a:endParaRPr lang="en-GB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571E3-119F-D322-E489-0834632BB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13399-C8CA-0B46-8907-DF8B40A6E037}" type="slidenum">
              <a:rPr lang="en-RU" smtClean="0"/>
              <a:t>6</a:t>
            </a:fld>
            <a:endParaRPr lang="en-RU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2AFC451-22ED-A1A6-7F7D-599B233CD4F6}"/>
              </a:ext>
            </a:extLst>
          </p:cNvPr>
          <p:cNvGrpSpPr/>
          <p:nvPr/>
        </p:nvGrpSpPr>
        <p:grpSpPr>
          <a:xfrm>
            <a:off x="0" y="725421"/>
            <a:ext cx="7117183" cy="5960960"/>
            <a:chOff x="0" y="662361"/>
            <a:chExt cx="7117183" cy="596096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8F00060-04F3-7BB9-7FD7-7B68E03A8250}"/>
                </a:ext>
              </a:extLst>
            </p:cNvPr>
            <p:cNvGrpSpPr/>
            <p:nvPr/>
          </p:nvGrpSpPr>
          <p:grpSpPr>
            <a:xfrm>
              <a:off x="0" y="662361"/>
              <a:ext cx="7117183" cy="5960960"/>
              <a:chOff x="0" y="841037"/>
              <a:chExt cx="7117183" cy="596096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4D4B52F-64E0-08C9-589A-57491C17B6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777"/>
              <a:stretch/>
            </p:blipFill>
            <p:spPr>
              <a:xfrm>
                <a:off x="0" y="1101130"/>
                <a:ext cx="7010400" cy="1892335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B31B8AA-939F-64BB-9C7D-C404A1E00D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6702" b="1"/>
              <a:stretch/>
            </p:blipFill>
            <p:spPr>
              <a:xfrm>
                <a:off x="0" y="3016471"/>
                <a:ext cx="7010400" cy="1892334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341D631-6601-D698-E417-557AF07C4C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7777"/>
              <a:stretch/>
            </p:blipFill>
            <p:spPr>
              <a:xfrm>
                <a:off x="0" y="4909663"/>
                <a:ext cx="7060873" cy="1892334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376A542-EB97-AEEA-5873-761A6CA62B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89698"/>
              <a:stretch/>
            </p:blipFill>
            <p:spPr>
              <a:xfrm>
                <a:off x="106783" y="841037"/>
                <a:ext cx="7010400" cy="237087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F39E70-DAA3-4497-48E6-02AE9EFA09A7}"/>
                </a:ext>
              </a:extLst>
            </p:cNvPr>
            <p:cNvSpPr txBox="1"/>
            <p:nvPr/>
          </p:nvSpPr>
          <p:spPr>
            <a:xfrm>
              <a:off x="6096000" y="2119131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RU" b="1" dirty="0"/>
                <a:t>FFD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8EEAE97-000F-9DA0-4FC4-28361AC784CA}"/>
                </a:ext>
              </a:extLst>
            </p:cNvPr>
            <p:cNvSpPr txBox="1"/>
            <p:nvPr/>
          </p:nvSpPr>
          <p:spPr>
            <a:xfrm>
              <a:off x="6096000" y="4012323"/>
              <a:ext cx="721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RU" b="1" dirty="0"/>
                <a:t>FHCal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6F3E35A-E5EC-F9FD-9007-373B13E26BF2}"/>
                </a:ext>
              </a:extLst>
            </p:cNvPr>
            <p:cNvSpPr txBox="1"/>
            <p:nvPr/>
          </p:nvSpPr>
          <p:spPr>
            <a:xfrm>
              <a:off x="6096000" y="5904657"/>
              <a:ext cx="548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RU" b="1" dirty="0"/>
                <a:t>TOF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0286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50E40-0CD9-A2CE-447C-07D53D82D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783" y="136525"/>
            <a:ext cx="11866180" cy="717441"/>
          </a:xfrm>
        </p:spPr>
        <p:txBody>
          <a:bodyPr>
            <a:noAutofit/>
          </a:bodyPr>
          <a:lstStyle/>
          <a:p>
            <a:r>
              <a:rPr lang="en-US" sz="3600" b="1" dirty="0"/>
              <a:t>Luminosity detector: trigger efficiency in </a:t>
            </a:r>
            <a:r>
              <a:rPr lang="en-US" sz="3600" b="1" dirty="0" err="1"/>
              <a:t>Xe+W</a:t>
            </a:r>
            <a:r>
              <a:rPr lang="en-US" sz="3600" b="1" dirty="0"/>
              <a:t> at MPD-FXT</a:t>
            </a:r>
            <a:endParaRPr lang="en-RU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08891-7573-2E5A-219C-99240265F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698" y="3621358"/>
            <a:ext cx="8324192" cy="3010670"/>
          </a:xfrm>
        </p:spPr>
        <p:txBody>
          <a:bodyPr>
            <a:normAutofit fontScale="70000" lnSpcReduction="20000"/>
          </a:bodyPr>
          <a:lstStyle/>
          <a:p>
            <a:r>
              <a:rPr lang="en-RU" dirty="0"/>
              <a:t>Setup with simplified geometry was used for GEANT4:</a:t>
            </a:r>
          </a:p>
          <a:p>
            <a:pPr lvl="1"/>
            <a:r>
              <a:rPr lang="en-GB" dirty="0">
                <a:solidFill>
                  <a:srgbClr val="000000"/>
                </a:solidFill>
                <a:effectLst/>
              </a:rPr>
              <a:t>stainless steel beam pipe (diameter = 80 mm, width = 1 mm)</a:t>
            </a:r>
          </a:p>
          <a:p>
            <a:pPr lvl="1"/>
            <a:r>
              <a:rPr lang="en-GB" dirty="0">
                <a:solidFill>
                  <a:srgbClr val="000000"/>
                </a:solidFill>
                <a:effectLst/>
              </a:rPr>
              <a:t>luminosity detector – 4 scintillator blocks of 10 x 10 cm2 at different locations along z-axis: -85, -40, 60, 160, 260 cm.</a:t>
            </a:r>
          </a:p>
          <a:p>
            <a:pPr lvl="1"/>
            <a:r>
              <a:rPr lang="en-GB" dirty="0">
                <a:solidFill>
                  <a:srgbClr val="000000"/>
                </a:solidFill>
                <a:effectLst/>
              </a:rPr>
              <a:t>collision vertex is at -85 cm, Xe</a:t>
            </a:r>
            <a:r>
              <a:rPr lang="en-GB" baseline="30000" dirty="0">
                <a:solidFill>
                  <a:srgbClr val="000000"/>
                </a:solidFill>
                <a:effectLst/>
              </a:rPr>
              <a:t>124</a:t>
            </a:r>
            <a:r>
              <a:rPr lang="en-GB" dirty="0">
                <a:solidFill>
                  <a:srgbClr val="000000"/>
                </a:solidFill>
                <a:effectLst/>
              </a:rPr>
              <a:t>+W</a:t>
            </a:r>
          </a:p>
          <a:p>
            <a:pPr lvl="1"/>
            <a:r>
              <a:rPr lang="en-GB" dirty="0">
                <a:solidFill>
                  <a:srgbClr val="000000"/>
                </a:solidFill>
                <a:effectLst/>
              </a:rPr>
              <a:t>DCM-QGSM-SMM event generator</a:t>
            </a:r>
          </a:p>
          <a:p>
            <a:r>
              <a:rPr lang="en-GB" dirty="0">
                <a:solidFill>
                  <a:srgbClr val="000000"/>
                </a:solidFill>
              </a:rPr>
              <a:t>Efficiency is higher for higher beam energies</a:t>
            </a:r>
          </a:p>
          <a:p>
            <a:r>
              <a:rPr lang="en-GB" dirty="0">
                <a:solidFill>
                  <a:srgbClr val="000000"/>
                </a:solidFill>
              </a:rPr>
              <a:t>It is preferrable for luminosity detector to be placed closer to the target wire</a:t>
            </a:r>
          </a:p>
          <a:p>
            <a:pPr marL="0" indent="0">
              <a:buNone/>
            </a:pPr>
            <a:endParaRPr lang="en-GB" b="1" dirty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000000"/>
                </a:solidFill>
                <a:effectLst/>
              </a:rPr>
              <a:t>See V. </a:t>
            </a:r>
            <a:r>
              <a:rPr lang="en-GB" b="1" dirty="0" err="1">
                <a:solidFill>
                  <a:srgbClr val="000000"/>
                </a:solidFill>
                <a:effectLst/>
              </a:rPr>
              <a:t>Riabov</a:t>
            </a:r>
            <a:r>
              <a:rPr lang="en-GB" b="1" dirty="0">
                <a:solidFill>
                  <a:srgbClr val="000000"/>
                </a:solidFill>
                <a:effectLst/>
              </a:rPr>
              <a:t> </a:t>
            </a:r>
            <a:r>
              <a:rPr lang="en-GB" b="1" dirty="0">
                <a:solidFill>
                  <a:srgbClr val="000000"/>
                </a:solidFill>
                <a:effectLst/>
                <a:hlinkClick r:id="rId2"/>
              </a:rPr>
              <a:t>talk</a:t>
            </a:r>
            <a:r>
              <a:rPr lang="en-GB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1" dirty="0"/>
              <a:t>at the MPD Cross-PWG Meeting (20.08.2024)</a:t>
            </a:r>
            <a:endParaRPr lang="en-GB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571E3-119F-D322-E489-0834632BB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13399-C8CA-0B46-8907-DF8B40A6E037}" type="slidenum">
              <a:rPr lang="en-RU" smtClean="0"/>
              <a:t>7</a:t>
            </a:fld>
            <a:endParaRPr lang="en-RU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A850117-F26A-E0C7-73FB-B1AC7682D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3537281"/>
            <a:ext cx="3441058" cy="244387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9771B67A-B503-8A63-A68F-EC0DD20E2185}"/>
              </a:ext>
            </a:extLst>
          </p:cNvPr>
          <p:cNvGrpSpPr/>
          <p:nvPr/>
        </p:nvGrpSpPr>
        <p:grpSpPr>
          <a:xfrm>
            <a:off x="106782" y="813365"/>
            <a:ext cx="11978435" cy="2559974"/>
            <a:chOff x="106782" y="907955"/>
            <a:chExt cx="11978435" cy="255997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5D42030-5E33-1ECD-46DC-4AF4EE19A796}"/>
                </a:ext>
              </a:extLst>
            </p:cNvPr>
            <p:cNvGrpSpPr/>
            <p:nvPr/>
          </p:nvGrpSpPr>
          <p:grpSpPr>
            <a:xfrm>
              <a:off x="106782" y="907955"/>
              <a:ext cx="11978435" cy="2559974"/>
              <a:chOff x="157652" y="860538"/>
              <a:chExt cx="11978435" cy="2559974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0AADDC76-4347-5651-7A1D-45FF0BF2CCC3}"/>
                  </a:ext>
                </a:extLst>
              </p:cNvPr>
              <p:cNvGrpSpPr/>
              <p:nvPr/>
            </p:nvGrpSpPr>
            <p:grpSpPr>
              <a:xfrm>
                <a:off x="157652" y="860538"/>
                <a:ext cx="11866181" cy="2559974"/>
                <a:chOff x="0" y="1039210"/>
                <a:chExt cx="11866181" cy="2559974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BEC54F95-761C-7E66-F73E-B3FF5BE8E9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0" y="1039210"/>
                  <a:ext cx="3206858" cy="2544817"/>
                </a:xfrm>
                <a:prstGeom prst="rect">
                  <a:avLst/>
                </a:prstGeom>
              </p:spPr>
            </p:pic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5C9E8E9-68DB-BA42-D2B0-BDB1B927E6A9}"/>
                    </a:ext>
                  </a:extLst>
                </p:cNvPr>
                <p:cNvSpPr txBox="1"/>
                <p:nvPr/>
              </p:nvSpPr>
              <p:spPr>
                <a:xfrm>
                  <a:off x="2060025" y="1372758"/>
                  <a:ext cx="10550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RU" dirty="0"/>
                    <a:t>0.5A GeV</a:t>
                  </a:r>
                </a:p>
              </p:txBody>
            </p:sp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179102ED-15D2-FCF8-7BD9-AD7A76D154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8581" t="721" r="268" b="-721"/>
                <a:stretch/>
              </p:blipFill>
              <p:spPr>
                <a:xfrm>
                  <a:off x="3153241" y="1251146"/>
                  <a:ext cx="2942380" cy="2348038"/>
                </a:xfrm>
                <a:prstGeom prst="rect">
                  <a:avLst/>
                </a:prstGeom>
              </p:spPr>
            </p:pic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9663004-342B-720E-3F1B-2539E4BE92B5}"/>
                    </a:ext>
                  </a:extLst>
                </p:cNvPr>
                <p:cNvSpPr txBox="1"/>
                <p:nvPr/>
              </p:nvSpPr>
              <p:spPr>
                <a:xfrm>
                  <a:off x="4967330" y="1377582"/>
                  <a:ext cx="10550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RU" dirty="0"/>
                    <a:t>1.0A GeV</a:t>
                  </a:r>
                </a:p>
              </p:txBody>
            </p:sp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D47E8FC6-C8F9-4417-50F4-C2E845FA52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8822"/>
                <a:stretch/>
              </p:blipFill>
              <p:spPr>
                <a:xfrm>
                  <a:off x="6043723" y="1235989"/>
                  <a:ext cx="2942380" cy="2348038"/>
                </a:xfrm>
                <a:prstGeom prst="rect">
                  <a:avLst/>
                </a:prstGeom>
              </p:spPr>
            </p:pic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BA57098-EBF2-8155-3EE2-186A2FF6588E}"/>
                    </a:ext>
                  </a:extLst>
                </p:cNvPr>
                <p:cNvSpPr txBox="1"/>
                <p:nvPr/>
              </p:nvSpPr>
              <p:spPr>
                <a:xfrm>
                  <a:off x="7892886" y="1372758"/>
                  <a:ext cx="10550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RU" dirty="0"/>
                    <a:t>2.5A GeV</a:t>
                  </a:r>
                </a:p>
              </p:txBody>
            </p:sp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555B69B1-A5EA-418E-5DAC-0B9CEC11E0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7720"/>
                <a:stretch/>
              </p:blipFill>
              <p:spPr>
                <a:xfrm>
                  <a:off x="8923801" y="1224639"/>
                  <a:ext cx="2942380" cy="2369898"/>
                </a:xfrm>
                <a:prstGeom prst="rect">
                  <a:avLst/>
                </a:prstGeom>
              </p:spPr>
            </p:pic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8510F06-0082-17C2-F789-84AE47A82B34}"/>
                    </a:ext>
                  </a:extLst>
                </p:cNvPr>
                <p:cNvSpPr txBox="1"/>
                <p:nvPr/>
              </p:nvSpPr>
              <p:spPr>
                <a:xfrm>
                  <a:off x="10745248" y="1377582"/>
                  <a:ext cx="10550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RU" dirty="0"/>
                    <a:t>4.0A GeV</a:t>
                  </a:r>
                </a:p>
              </p:txBody>
            </p: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62A3304-C6E0-D733-7CF8-26A79A9FB6BA}"/>
                  </a:ext>
                </a:extLst>
              </p:cNvPr>
              <p:cNvSpPr txBox="1"/>
              <p:nvPr/>
            </p:nvSpPr>
            <p:spPr>
              <a:xfrm>
                <a:off x="2161038" y="1597479"/>
                <a:ext cx="1282371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RU" b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"/>
                  </a:rPr>
                  <a:t>97.6874%</a:t>
                </a:r>
                <a:r>
                  <a:rPr lang="en-RU" b="1" dirty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Times"/>
                  </a:rPr>
                  <a:t> </a:t>
                </a:r>
              </a:p>
              <a:p>
                <a:r>
                  <a:rPr lang="en-RU" b="1" dirty="0">
                    <a:solidFill>
                      <a:srgbClr val="FF0000"/>
                    </a:solidFill>
                    <a:effectLst/>
                    <a:latin typeface="Times"/>
                  </a:rPr>
                  <a:t>91.8781%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41D1AD5-9152-EEBB-E648-9A5320D2CAC3}"/>
                  </a:ext>
                </a:extLst>
              </p:cNvPr>
              <p:cNvSpPr txBox="1"/>
              <p:nvPr/>
            </p:nvSpPr>
            <p:spPr>
              <a:xfrm>
                <a:off x="5041116" y="1597479"/>
                <a:ext cx="1282371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RU" b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"/>
                  </a:rPr>
                  <a:t>99.3471%</a:t>
                </a:r>
                <a:r>
                  <a:rPr lang="en-RU" b="1" dirty="0">
                    <a:solidFill>
                      <a:srgbClr val="000000"/>
                    </a:solidFill>
                    <a:effectLst/>
                    <a:latin typeface="Times"/>
                  </a:rPr>
                  <a:t> </a:t>
                </a:r>
                <a:r>
                  <a:rPr lang="en-RU" b="1" dirty="0">
                    <a:solidFill>
                      <a:srgbClr val="FF0000"/>
                    </a:solidFill>
                    <a:effectLst/>
                    <a:latin typeface="Times"/>
                  </a:rPr>
                  <a:t>97.1304%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D4EFBCF-B1BA-22BE-B8AA-803909BC917A}"/>
                  </a:ext>
                </a:extLst>
              </p:cNvPr>
              <p:cNvSpPr txBox="1"/>
              <p:nvPr/>
            </p:nvSpPr>
            <p:spPr>
              <a:xfrm>
                <a:off x="7921194" y="1592222"/>
                <a:ext cx="1282371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RU" b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"/>
                  </a:rPr>
                  <a:t>99.8317%</a:t>
                </a:r>
                <a:r>
                  <a:rPr lang="en-RU" b="1" dirty="0">
                    <a:solidFill>
                      <a:srgbClr val="000000"/>
                    </a:solidFill>
                    <a:effectLst/>
                    <a:latin typeface="Times"/>
                  </a:rPr>
                  <a:t> </a:t>
                </a:r>
                <a:r>
                  <a:rPr lang="en-RU" b="1" dirty="0">
                    <a:solidFill>
                      <a:srgbClr val="FF0000"/>
                    </a:solidFill>
                    <a:effectLst/>
                    <a:latin typeface="Times"/>
                  </a:rPr>
                  <a:t>99.1449%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26E1555-E1F8-918A-0B14-FFC4CB7D5486}"/>
                  </a:ext>
                </a:extLst>
              </p:cNvPr>
              <p:cNvSpPr txBox="1"/>
              <p:nvPr/>
            </p:nvSpPr>
            <p:spPr>
              <a:xfrm>
                <a:off x="10853716" y="1600165"/>
                <a:ext cx="1282371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RU" b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"/>
                  </a:rPr>
                  <a:t>99.8697%</a:t>
                </a:r>
                <a:r>
                  <a:rPr lang="en-RU" b="1" dirty="0">
                    <a:solidFill>
                      <a:srgbClr val="000000"/>
                    </a:solidFill>
                    <a:effectLst/>
                    <a:latin typeface="Times"/>
                  </a:rPr>
                  <a:t> </a:t>
                </a:r>
                <a:r>
                  <a:rPr lang="en-RU" b="1" dirty="0">
                    <a:solidFill>
                      <a:srgbClr val="FF0000"/>
                    </a:solidFill>
                    <a:effectLst/>
                    <a:latin typeface="Times"/>
                  </a:rPr>
                  <a:t>99.3465%</a:t>
                </a: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D0591A9-C9DA-8CF3-EF8C-663549F65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" r="53023" b="3695"/>
            <a:stretch/>
          </p:blipFill>
          <p:spPr>
            <a:xfrm>
              <a:off x="3323674" y="2694229"/>
              <a:ext cx="1506465" cy="22367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C8AA447-1512-310B-3A78-36859AC24B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9926"/>
            <a:stretch/>
          </p:blipFill>
          <p:spPr>
            <a:xfrm>
              <a:off x="3313640" y="2912036"/>
              <a:ext cx="1605800" cy="2322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264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50E40-0CD9-A2CE-447C-07D53D82D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685909"/>
          </a:xfrm>
        </p:spPr>
        <p:txBody>
          <a:bodyPr>
            <a:normAutofit fontScale="90000"/>
          </a:bodyPr>
          <a:lstStyle/>
          <a:p>
            <a:r>
              <a:rPr lang="en-US" dirty="0"/>
              <a:t>Centrality determination in MPD-FXT</a:t>
            </a:r>
            <a:endParaRPr lang="en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A08891-7573-2E5A-219C-99240265FB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48289" y="5276195"/>
                <a:ext cx="8812483" cy="1361200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RU" dirty="0"/>
                  <a:t>Both MC-Glauber and 𝛤-fit approaches work with MPD-FTX detector configuration</a:t>
                </a:r>
              </a:p>
              <a:p>
                <a:r>
                  <a:rPr lang="en-RU" dirty="0"/>
                  <a:t>Centrality provided by 𝛤-fit method was used in flow measurements for Bi+Bi,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RU" dirty="0"/>
                  <a:t>=2.5, 3, 3.5 GeV</a:t>
                </a:r>
              </a:p>
              <a:p>
                <a:r>
                  <a:rPr lang="en-RU" dirty="0"/>
                  <a:t>Further study is in progress </a:t>
                </a:r>
                <a:r>
                  <a:rPr lang="ru-RU" dirty="0"/>
                  <a:t>- </a:t>
                </a:r>
                <a:r>
                  <a:rPr lang="en-RU" b="1" dirty="0"/>
                  <a:t>see D. Flusova and N. Bikmetov </a:t>
                </a:r>
                <a:r>
                  <a:rPr lang="en-RU" b="1" dirty="0">
                    <a:hlinkClick r:id="rId2"/>
                  </a:rPr>
                  <a:t>talk</a:t>
                </a:r>
                <a:r>
                  <a:rPr lang="en-RU" b="1" dirty="0"/>
                  <a:t> at CrossPWG 8.10.2024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A08891-7573-2E5A-219C-99240265FB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48289" y="5276195"/>
                <a:ext cx="8812483" cy="1361200"/>
              </a:xfrm>
              <a:blipFill>
                <a:blip r:embed="rId3"/>
                <a:stretch>
                  <a:fillRect l="-432" t="-7407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571E3-119F-D322-E489-0834632BB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13399-C8CA-0B46-8907-DF8B40A6E037}" type="slidenum">
              <a:rPr lang="en-RU" smtClean="0"/>
              <a:t>8</a:t>
            </a:fld>
            <a:endParaRPr lang="en-RU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7D83F5C-B5CE-4ECC-4768-0B8D6B0EF35C}"/>
              </a:ext>
            </a:extLst>
          </p:cNvPr>
          <p:cNvGrpSpPr/>
          <p:nvPr/>
        </p:nvGrpSpPr>
        <p:grpSpPr>
          <a:xfrm>
            <a:off x="7533095" y="646881"/>
            <a:ext cx="4056992" cy="2690647"/>
            <a:chOff x="6600498" y="738352"/>
            <a:chExt cx="3205654" cy="2690647"/>
          </a:xfrm>
        </p:grpSpPr>
        <p:pic>
          <p:nvPicPr>
            <p:cNvPr id="9" name="Рисунок 6">
              <a:extLst>
                <a:ext uri="{FF2B5EF4-FFF2-40B4-BE49-F238E27FC236}">
                  <a16:creationId xmlns:a16="http://schemas.microsoft.com/office/drawing/2014/main" id="{C2BECA02-DF90-4CC3-B4C5-629562BFE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6600498" y="738352"/>
              <a:ext cx="3205654" cy="269064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8EBBA2C-A56D-5C8F-2CA5-04501BCF9347}"/>
                    </a:ext>
                  </a:extLst>
                </p:cNvPr>
                <p:cNvSpPr txBox="1"/>
                <p:nvPr/>
              </p:nvSpPr>
              <p:spPr>
                <a:xfrm>
                  <a:off x="7047628" y="998483"/>
                  <a:ext cx="2120452" cy="3449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RU" sz="1600" dirty="0"/>
                    <a:t>Xe+Xe,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𝑁𝑁</m:t>
                              </m:r>
                            </m:sub>
                          </m:sSub>
                        </m:e>
                      </m:rad>
                    </m:oMath>
                  </a14:m>
                  <a:r>
                    <a:rPr lang="en-RU" sz="1600" dirty="0"/>
                    <a:t>=2.87 GeV</a:t>
                  </a:r>
                  <a:endParaRPr lang="en-RU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8EBBA2C-A56D-5C8F-2CA5-04501BCF93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7628" y="998483"/>
                  <a:ext cx="2120452" cy="344966"/>
                </a:xfrm>
                <a:prstGeom prst="rect">
                  <a:avLst/>
                </a:prstGeom>
                <a:blipFill>
                  <a:blip r:embed="rId6"/>
                  <a:stretch>
                    <a:fillRect l="-939" t="-3571" b="-17857"/>
                  </a:stretch>
                </a:blipFill>
              </p:spPr>
              <p:txBody>
                <a:bodyPr/>
                <a:lstStyle/>
                <a:p>
                  <a:r>
                    <a:rPr lang="en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0299F4F-1089-5C46-7C88-0601CEFA7DD1}"/>
              </a:ext>
            </a:extLst>
          </p:cNvPr>
          <p:cNvGrpSpPr/>
          <p:nvPr/>
        </p:nvGrpSpPr>
        <p:grpSpPr>
          <a:xfrm>
            <a:off x="7409796" y="3337528"/>
            <a:ext cx="3818020" cy="1785450"/>
            <a:chOff x="7409796" y="3421608"/>
            <a:chExt cx="3818020" cy="1785450"/>
          </a:xfrm>
        </p:grpSpPr>
        <p:pic>
          <p:nvPicPr>
            <p:cNvPr id="17" name="Рисунок 4">
              <a:extLst>
                <a:ext uri="{FF2B5EF4-FFF2-40B4-BE49-F238E27FC236}">
                  <a16:creationId xmlns:a16="http://schemas.microsoft.com/office/drawing/2014/main" id="{EC253098-833F-BBDA-E15D-40D01FF899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578" t="8641" r="5206"/>
            <a:stretch/>
          </p:blipFill>
          <p:spPr bwMode="auto">
            <a:xfrm>
              <a:off x="7409796" y="3421608"/>
              <a:ext cx="3818020" cy="1785450"/>
            </a:xfrm>
            <a:prstGeom prst="rect">
              <a:avLst/>
            </a:prstGeom>
          </p:spPr>
        </p:pic>
        <p:pic>
          <p:nvPicPr>
            <p:cNvPr id="19" name="Рисунок 5">
              <a:extLst>
                <a:ext uri="{FF2B5EF4-FFF2-40B4-BE49-F238E27FC236}">
                  <a16:creationId xmlns:a16="http://schemas.microsoft.com/office/drawing/2014/main" id="{2E5A48F9-9B49-4320-B996-7EED6109A8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1746" t="78537" r="515" b="8873"/>
            <a:stretch/>
          </p:blipFill>
          <p:spPr bwMode="auto">
            <a:xfrm>
              <a:off x="9690538" y="4335170"/>
              <a:ext cx="1481958" cy="60469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6C31B35-0AD7-1F5E-4CC6-11B764839A30}"/>
              </a:ext>
            </a:extLst>
          </p:cNvPr>
          <p:cNvGrpSpPr/>
          <p:nvPr/>
        </p:nvGrpSpPr>
        <p:grpSpPr>
          <a:xfrm>
            <a:off x="3594537" y="3337528"/>
            <a:ext cx="3818021" cy="1785451"/>
            <a:chOff x="3594537" y="3421608"/>
            <a:chExt cx="3818021" cy="1785451"/>
          </a:xfrm>
        </p:grpSpPr>
        <p:pic>
          <p:nvPicPr>
            <p:cNvPr id="16" name="Рисунок 5">
              <a:extLst>
                <a:ext uri="{FF2B5EF4-FFF2-40B4-BE49-F238E27FC236}">
                  <a16:creationId xmlns:a16="http://schemas.microsoft.com/office/drawing/2014/main" id="{D078D4E4-D3D5-0CFA-22FD-C66D3D947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3594537" y="3421608"/>
              <a:ext cx="3818021" cy="1785451"/>
            </a:xfrm>
            <a:prstGeom prst="rect">
              <a:avLst/>
            </a:prstGeom>
          </p:spPr>
        </p:pic>
        <p:pic>
          <p:nvPicPr>
            <p:cNvPr id="20" name="Рисунок 5">
              <a:extLst>
                <a:ext uri="{FF2B5EF4-FFF2-40B4-BE49-F238E27FC236}">
                  <a16:creationId xmlns:a16="http://schemas.microsoft.com/office/drawing/2014/main" id="{55B80BBF-32F5-B8EF-06B7-22C4B4D2EC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1746" t="78537" r="515" b="8873"/>
            <a:stretch/>
          </p:blipFill>
          <p:spPr bwMode="auto">
            <a:xfrm>
              <a:off x="5862008" y="4400225"/>
              <a:ext cx="1481958" cy="604692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05DF71-01B9-A7C4-3D6F-D8E979459351}"/>
              </a:ext>
            </a:extLst>
          </p:cNvPr>
          <p:cNvGrpSpPr/>
          <p:nvPr/>
        </p:nvGrpSpPr>
        <p:grpSpPr>
          <a:xfrm>
            <a:off x="0" y="696314"/>
            <a:ext cx="3594538" cy="3593615"/>
            <a:chOff x="0" y="696314"/>
            <a:chExt cx="3594538" cy="3593615"/>
          </a:xfrm>
        </p:grpSpPr>
        <p:pic>
          <p:nvPicPr>
            <p:cNvPr id="5" name="Google Shape;187;p21">
              <a:extLst>
                <a:ext uri="{FF2B5EF4-FFF2-40B4-BE49-F238E27FC236}">
                  <a16:creationId xmlns:a16="http://schemas.microsoft.com/office/drawing/2014/main" id="{EBD14C15-2A68-40FF-BAAA-A9F6474E07FD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0" y="696314"/>
              <a:ext cx="3594538" cy="35936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187;p21">
              <a:extLst>
                <a:ext uri="{FF2B5EF4-FFF2-40B4-BE49-F238E27FC236}">
                  <a16:creationId xmlns:a16="http://schemas.microsoft.com/office/drawing/2014/main" id="{2246ECFC-101C-ADA3-1B7B-BC97D48C1E71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l="44006" t="6508" r="34649" b="80913"/>
            <a:stretch/>
          </p:blipFill>
          <p:spPr>
            <a:xfrm>
              <a:off x="1525053" y="871630"/>
              <a:ext cx="1018450" cy="5893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C52025E-6AC2-ED98-5AAC-B930BB6DE7BB}"/>
              </a:ext>
            </a:extLst>
          </p:cNvPr>
          <p:cNvGrpSpPr/>
          <p:nvPr/>
        </p:nvGrpSpPr>
        <p:grpSpPr>
          <a:xfrm>
            <a:off x="-53661" y="4354470"/>
            <a:ext cx="3201950" cy="2439140"/>
            <a:chOff x="-53661" y="4354470"/>
            <a:chExt cx="3201950" cy="243914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336F57F-F4CC-D63D-8399-0CB0CD883D35}"/>
                </a:ext>
              </a:extLst>
            </p:cNvPr>
            <p:cNvGrpSpPr/>
            <p:nvPr/>
          </p:nvGrpSpPr>
          <p:grpSpPr>
            <a:xfrm>
              <a:off x="-53661" y="4354470"/>
              <a:ext cx="3201950" cy="2439140"/>
              <a:chOff x="-53661" y="4354470"/>
              <a:chExt cx="3201950" cy="2439140"/>
            </a:xfrm>
          </p:grpSpPr>
          <p:pic>
            <p:nvPicPr>
              <p:cNvPr id="12" name="Google Shape;383;p36">
                <a:extLst>
                  <a:ext uri="{FF2B5EF4-FFF2-40B4-BE49-F238E27FC236}">
                    <a16:creationId xmlns:a16="http://schemas.microsoft.com/office/drawing/2014/main" id="{89F5B29E-B128-3C75-EFB5-810C9C876E40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 l="7344" t="2266" b="29735"/>
              <a:stretch/>
            </p:blipFill>
            <p:spPr>
              <a:xfrm>
                <a:off x="231228" y="4416049"/>
                <a:ext cx="2917061" cy="203900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CE1038F-8CBA-0955-56EB-F946B64D6463}"/>
                  </a:ext>
                </a:extLst>
              </p:cNvPr>
              <p:cNvSpPr txBox="1"/>
              <p:nvPr/>
            </p:nvSpPr>
            <p:spPr>
              <a:xfrm rot="16200000">
                <a:off x="-294914" y="4595723"/>
                <a:ext cx="82105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RU" sz="1600" dirty="0"/>
                  <a:t>&lt;b&gt;, fm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9B7698-E248-F65E-405C-54641CF1D82A}"/>
                  </a:ext>
                </a:extLst>
              </p:cNvPr>
              <p:cNvSpPr txBox="1"/>
              <p:nvPr/>
            </p:nvSpPr>
            <p:spPr>
              <a:xfrm>
                <a:off x="1834496" y="6455056"/>
                <a:ext cx="122187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RU" sz="1600" dirty="0"/>
                  <a:t>Centrality, %</a:t>
                </a:r>
              </a:p>
            </p:txBody>
          </p:sp>
        </p:grpSp>
        <p:pic>
          <p:nvPicPr>
            <p:cNvPr id="24" name="Google Shape;187;p21">
              <a:extLst>
                <a:ext uri="{FF2B5EF4-FFF2-40B4-BE49-F238E27FC236}">
                  <a16:creationId xmlns:a16="http://schemas.microsoft.com/office/drawing/2014/main" id="{38A189B1-63C2-A8EF-2C1D-941A207C25CA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l="44006" t="6508" r="34649" b="80913"/>
            <a:stretch/>
          </p:blipFill>
          <p:spPr>
            <a:xfrm>
              <a:off x="1174072" y="4518017"/>
              <a:ext cx="1018450" cy="5893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9084970-CCC7-08AC-1E97-692325243247}"/>
              </a:ext>
            </a:extLst>
          </p:cNvPr>
          <p:cNvGrpSpPr/>
          <p:nvPr/>
        </p:nvGrpSpPr>
        <p:grpSpPr>
          <a:xfrm>
            <a:off x="3505641" y="819809"/>
            <a:ext cx="3943373" cy="2525111"/>
            <a:chOff x="3505641" y="819809"/>
            <a:chExt cx="3943373" cy="252511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7CE9921-E029-4787-4AD6-DBE3B2F81B14}"/>
                </a:ext>
              </a:extLst>
            </p:cNvPr>
            <p:cNvGrpSpPr/>
            <p:nvPr/>
          </p:nvGrpSpPr>
          <p:grpSpPr>
            <a:xfrm>
              <a:off x="3505641" y="819809"/>
              <a:ext cx="3943373" cy="2525111"/>
              <a:chOff x="3505641" y="903889"/>
              <a:chExt cx="3115877" cy="2525111"/>
            </a:xfrm>
          </p:grpSpPr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id="{15B3445E-0BDC-6672-70EC-AAE34EEEC1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t="9363"/>
              <a:stretch/>
            </p:blipFill>
            <p:spPr bwMode="auto">
              <a:xfrm>
                <a:off x="3505641" y="903889"/>
                <a:ext cx="3115877" cy="2525111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5365E0E8-35D1-31B4-1357-ACF4BBC1D2F1}"/>
                      </a:ext>
                    </a:extLst>
                  </p:cNvPr>
                  <p:cNvSpPr txBox="1"/>
                  <p:nvPr/>
                </p:nvSpPr>
                <p:spPr>
                  <a:xfrm>
                    <a:off x="4246184" y="998483"/>
                    <a:ext cx="2077043" cy="3449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RU" sz="1600" dirty="0"/>
                      <a:t>Xe+W, </a:t>
                    </a:r>
                    <a14:m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𝑁𝑁</m:t>
                                </m:r>
                              </m:sub>
                            </m:sSub>
                          </m:e>
                        </m:rad>
                      </m:oMath>
                    </a14:m>
                    <a:r>
                      <a:rPr lang="en-RU" sz="1600" dirty="0"/>
                      <a:t>=2.87 GeV</a:t>
                    </a:r>
                    <a:endParaRPr lang="en-RU" dirty="0"/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5365E0E8-35D1-31B4-1357-ACF4BBC1D2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46184" y="998483"/>
                    <a:ext cx="2077043" cy="344966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962" t="-7143" b="-17857"/>
                    </a:stretch>
                  </a:blipFill>
                </p:spPr>
                <p:txBody>
                  <a:bodyPr/>
                  <a:lstStyle/>
                  <a:p>
                    <a:r>
                      <a:rPr lang="en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0026752-0222-F118-F8E3-3CB4DA2E2F9D}"/>
                </a:ext>
              </a:extLst>
            </p:cNvPr>
            <p:cNvCxnSpPr>
              <a:cxnSpLocks/>
            </p:cNvCxnSpPr>
            <p:nvPr/>
          </p:nvCxnSpPr>
          <p:spPr>
            <a:xfrm>
              <a:off x="4172607" y="2438400"/>
              <a:ext cx="270246" cy="0"/>
            </a:xfrm>
            <a:prstGeom prst="line">
              <a:avLst/>
            </a:prstGeom>
            <a:ln w="762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013B2BF-405D-C4A9-3680-95E3FC7691EE}"/>
                </a:ext>
              </a:extLst>
            </p:cNvPr>
            <p:cNvSpPr txBox="1"/>
            <p:nvPr/>
          </p:nvSpPr>
          <p:spPr>
            <a:xfrm>
              <a:off x="4442853" y="2245635"/>
              <a:ext cx="17540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Data</a:t>
              </a:r>
            </a:p>
            <a:p>
              <a:r>
                <a:rPr lang="en-GB" dirty="0"/>
                <a:t>F</a:t>
              </a:r>
              <a:r>
                <a:rPr lang="en-RU" dirty="0"/>
                <a:t>it (MC-Glauber)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B9F9A5A-03E8-4543-F8AB-6DA95C721A32}"/>
                </a:ext>
              </a:extLst>
            </p:cNvPr>
            <p:cNvCxnSpPr>
              <a:cxnSpLocks/>
            </p:cNvCxnSpPr>
            <p:nvPr/>
          </p:nvCxnSpPr>
          <p:spPr>
            <a:xfrm>
              <a:off x="4172607" y="2706414"/>
              <a:ext cx="270246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99648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3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644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ru" sz="3200" b="1" dirty="0"/>
              <a:t>Implementation of “pileup” in the centrality determination procedure</a:t>
            </a:r>
            <a:endParaRPr sz="3200" b="1" dirty="0"/>
          </a:p>
        </p:txBody>
      </p:sp>
      <p:pic>
        <p:nvPicPr>
          <p:cNvPr id="288" name="Google Shape;28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67" y="868459"/>
            <a:ext cx="5753033" cy="503700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3"/>
          <p:cNvSpPr txBox="1"/>
          <p:nvPr/>
        </p:nvSpPr>
        <p:spPr>
          <a:xfrm>
            <a:off x="1098333" y="513974"/>
            <a:ext cx="4000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ru" sz="1600" u="sng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https://arxiv.org/abs/2112.00240</a:t>
            </a:r>
            <a:endParaRPr sz="1600" dirty="0">
              <a:solidFill>
                <a:schemeClr val="accent1"/>
              </a:solidFill>
            </a:endParaRPr>
          </a:p>
        </p:txBody>
      </p:sp>
      <p:pic>
        <p:nvPicPr>
          <p:cNvPr id="290" name="Google Shape;290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8269" y="2650790"/>
            <a:ext cx="5039065" cy="32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43"/>
          <p:cNvSpPr txBox="1"/>
          <p:nvPr/>
        </p:nvSpPr>
        <p:spPr>
          <a:xfrm>
            <a:off x="6963234" y="2316191"/>
            <a:ext cx="4000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ru" sz="1600" u="sng" dirty="0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https://arxiv.org/abs/2006.15809</a:t>
            </a:r>
            <a:endParaRPr sz="1600" dirty="0">
              <a:solidFill>
                <a:schemeClr val="accent1"/>
              </a:solidFill>
            </a:endParaRPr>
          </a:p>
        </p:txBody>
      </p:sp>
      <p:sp>
        <p:nvSpPr>
          <p:cNvPr id="292" name="Google Shape;292;p43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ru"/>
              <a:pPr/>
              <a:t>9</a:t>
            </a:fld>
            <a:endParaRPr/>
          </a:p>
        </p:txBody>
      </p:sp>
      <p:sp>
        <p:nvSpPr>
          <p:cNvPr id="293" name="Google Shape;293;p43"/>
          <p:cNvSpPr txBox="1"/>
          <p:nvPr/>
        </p:nvSpPr>
        <p:spPr>
          <a:xfrm>
            <a:off x="6196666" y="497253"/>
            <a:ext cx="5623203" cy="19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ru" sz="2000" dirty="0"/>
              <a:t>Pileup events occur with the probability </a:t>
            </a:r>
            <a:r>
              <a:rPr lang="ru" sz="2000" b="1" dirty="0"/>
              <a:t>α</a:t>
            </a:r>
            <a:r>
              <a:rPr lang="ru" sz="2000" b="1" baseline="-25000" dirty="0"/>
              <a:t>m</a:t>
            </a:r>
            <a:r>
              <a:rPr lang="ru" sz="2000" dirty="0"/>
              <a:t> at the </a:t>
            </a:r>
            <a:r>
              <a:rPr lang="ru" sz="2000" b="1" dirty="0"/>
              <a:t>m</a:t>
            </a:r>
            <a:r>
              <a:rPr lang="ru" sz="2000" dirty="0"/>
              <a:t> multiplicity bin. </a:t>
            </a:r>
            <a:endParaRPr sz="2000" dirty="0"/>
          </a:p>
          <a:p>
            <a:pPr>
              <a:lnSpc>
                <a:spcPct val="115000"/>
              </a:lnSpc>
            </a:pPr>
            <a:r>
              <a:rPr lang="ru" sz="2000" dirty="0"/>
              <a:t>The probability to find </a:t>
            </a:r>
            <a:r>
              <a:rPr lang="ru" sz="2000" b="1" dirty="0"/>
              <a:t>N</a:t>
            </a:r>
            <a:r>
              <a:rPr lang="ru" sz="2000" dirty="0"/>
              <a:t> particles of interest at multiplicity </a:t>
            </a:r>
            <a:r>
              <a:rPr lang="ru" sz="2000" b="1" dirty="0"/>
              <a:t>m</a:t>
            </a:r>
            <a:r>
              <a:rPr lang="ru" sz="2000" dirty="0"/>
              <a:t> with the pileup effects is given by:</a:t>
            </a:r>
            <a:endParaRPr sz="2000" dirty="0"/>
          </a:p>
          <a:p>
            <a:pPr>
              <a:lnSpc>
                <a:spcPct val="115000"/>
              </a:lnSpc>
            </a:pPr>
            <a:r>
              <a:rPr lang="ru" sz="2000" dirty="0"/>
              <a:t>	</a:t>
            </a:r>
            <a:r>
              <a:rPr lang="ru" sz="2000" b="1" dirty="0"/>
              <a:t>P</a:t>
            </a:r>
            <a:r>
              <a:rPr lang="ru" sz="2000" b="1" baseline="-25000" dirty="0"/>
              <a:t>m</a:t>
            </a:r>
            <a:r>
              <a:rPr lang="ru" sz="2000" b="1" dirty="0"/>
              <a:t>(N) = (1 − α</a:t>
            </a:r>
            <a:r>
              <a:rPr lang="ru" sz="2000" b="1" baseline="-25000" dirty="0"/>
              <a:t>m</a:t>
            </a:r>
            <a:r>
              <a:rPr lang="ru" sz="2000" b="1" dirty="0"/>
              <a:t>)P</a:t>
            </a:r>
            <a:r>
              <a:rPr lang="ru" sz="2000" b="1" baseline="-25000" dirty="0"/>
              <a:t>m</a:t>
            </a:r>
            <a:r>
              <a:rPr lang="ru" sz="2000" b="1" baseline="30000" dirty="0"/>
              <a:t>single</a:t>
            </a:r>
            <a:r>
              <a:rPr lang="ru" sz="2000" b="1" dirty="0"/>
              <a:t>(N) + α</a:t>
            </a:r>
            <a:r>
              <a:rPr lang="ru" sz="2000" b="1" baseline="-25000" dirty="0"/>
              <a:t>m</a:t>
            </a:r>
            <a:r>
              <a:rPr lang="ru" sz="2000" b="1" dirty="0"/>
              <a:t>P</a:t>
            </a:r>
            <a:r>
              <a:rPr lang="ru" sz="2000" b="1" baseline="-25000" dirty="0"/>
              <a:t>m</a:t>
            </a:r>
            <a:r>
              <a:rPr lang="ru" sz="2000" b="1" baseline="30000" dirty="0"/>
              <a:t>pileup</a:t>
            </a:r>
            <a:r>
              <a:rPr lang="ru" sz="2000" b="1" dirty="0"/>
              <a:t>(N)</a:t>
            </a:r>
            <a:endParaRPr sz="2000" b="1" dirty="0"/>
          </a:p>
          <a:p>
            <a:pPr>
              <a:lnSpc>
                <a:spcPct val="115000"/>
              </a:lnSpc>
            </a:pPr>
            <a:endParaRPr sz="2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826A68-A20B-7C1B-3FBD-07A65FF30965}"/>
              </a:ext>
            </a:extLst>
          </p:cNvPr>
          <p:cNvSpPr txBox="1"/>
          <p:nvPr/>
        </p:nvSpPr>
        <p:spPr>
          <a:xfrm>
            <a:off x="78665" y="5923885"/>
            <a:ext cx="1203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dirty="0"/>
              <a:t>Simple toy model for pileup event generation is available: </a:t>
            </a:r>
            <a:r>
              <a:rPr lang="en-GB" sz="1600" dirty="0">
                <a:hlinkClick r:id="rId7"/>
              </a:rPr>
              <a:t>https://</a:t>
            </a:r>
            <a:r>
              <a:rPr lang="en-GB" sz="1600" dirty="0" err="1">
                <a:hlinkClick r:id="rId7"/>
              </a:rPr>
              <a:t>github.com</a:t>
            </a:r>
            <a:r>
              <a:rPr lang="en-GB" sz="1600" dirty="0">
                <a:hlinkClick r:id="rId7"/>
              </a:rPr>
              <a:t>/</a:t>
            </a:r>
            <a:r>
              <a:rPr lang="en-GB" sz="1600" dirty="0" err="1">
                <a:hlinkClick r:id="rId7"/>
              </a:rPr>
              <a:t>FlowNICA</a:t>
            </a:r>
            <a:r>
              <a:rPr lang="en-GB" sz="1600" dirty="0">
                <a:hlinkClick r:id="rId7"/>
              </a:rPr>
              <a:t>/</a:t>
            </a:r>
            <a:r>
              <a:rPr lang="en-GB" sz="1600" dirty="0" err="1">
                <a:hlinkClick r:id="rId7"/>
              </a:rPr>
              <a:t>McPileUp</a:t>
            </a:r>
            <a:endParaRPr lang="en-RU" dirty="0"/>
          </a:p>
          <a:p>
            <a:r>
              <a:rPr lang="en-RU" dirty="0"/>
              <a:t>Pileup events were implemented in the centrality determination framework:</a:t>
            </a:r>
            <a:r>
              <a:rPr lang="en-RU" sz="1600" dirty="0"/>
              <a:t> </a:t>
            </a:r>
            <a:r>
              <a:rPr lang="en-GB" sz="1600" dirty="0">
                <a:hlinkClick r:id="rId8"/>
              </a:rPr>
              <a:t>https://github.com/FlowNICA/CentralityFramework</a:t>
            </a:r>
            <a:endParaRPr lang="en-RU" sz="1600" dirty="0"/>
          </a:p>
        </p:txBody>
      </p:sp>
    </p:spTree>
    <p:extLst>
      <p:ext uri="{BB962C8B-B14F-4D97-AF65-F5344CB8AC3E}">
        <p14:creationId xmlns:p14="http://schemas.microsoft.com/office/powerpoint/2010/main" val="2978182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2057</TotalTime>
  <Words>3654</Words>
  <Application>Microsoft Macintosh PowerPoint</Application>
  <PresentationFormat>Widescreen</PresentationFormat>
  <Paragraphs>453</Paragraphs>
  <Slides>37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Arial</vt:lpstr>
      <vt:lpstr>Calibri</vt:lpstr>
      <vt:lpstr>Calibri Light</vt:lpstr>
      <vt:lpstr>Cambria Math</vt:lpstr>
      <vt:lpstr>Courier New</vt:lpstr>
      <vt:lpstr>Helvetica</vt:lpstr>
      <vt:lpstr>Helvetica Neue</vt:lpstr>
      <vt:lpstr>Lato</vt:lpstr>
      <vt:lpstr>Roboto</vt:lpstr>
      <vt:lpstr>Segoe UI</vt:lpstr>
      <vt:lpstr>Times</vt:lpstr>
      <vt:lpstr>Times New Roman</vt:lpstr>
      <vt:lpstr>Wingdings</vt:lpstr>
      <vt:lpstr>Office Theme</vt:lpstr>
      <vt:lpstr>PWG1 Summary</vt:lpstr>
      <vt:lpstr>Outline</vt:lpstr>
      <vt:lpstr>PWG1 activity</vt:lpstr>
      <vt:lpstr>pT-Nch correlations</vt:lpstr>
      <vt:lpstr>MPD in Fixed-Target Mode (MPD-FXT)</vt:lpstr>
      <vt:lpstr>FFD, FHCal, TOF: trigger efficiency in Xe+W at MPD-FXT</vt:lpstr>
      <vt:lpstr>Luminosity detector: trigger efficiency in Xe+W at MPD-FXT</vt:lpstr>
      <vt:lpstr>Centrality determination in MPD-FXT</vt:lpstr>
      <vt:lpstr>Implementation of “pileup” in the centrality determination procedure</vt:lpstr>
      <vt:lpstr>Testing centrality determination framework in BM@N</vt:lpstr>
      <vt:lpstr>Testing centrality determination framework in BM@N</vt:lpstr>
      <vt:lpstr>Coupling of UrQMD and SMM models</vt:lpstr>
      <vt:lpstr>Coupling of UrQMD and AAMCC models</vt:lpstr>
      <vt:lpstr>Modified MC-Glauber</vt:lpstr>
      <vt:lpstr>PowerPoint Presentation</vt:lpstr>
      <vt:lpstr>PowerPoint Presentation</vt:lpstr>
      <vt:lpstr>PowerPoint Presentation</vt:lpstr>
      <vt:lpstr>PowerPoint Presentation</vt:lpstr>
      <vt:lpstr>Centrality determination in NA61/SHINE using MC-Glauber</vt:lpstr>
      <vt:lpstr>Centrality determination in NA61/SHINE using 𝛤-fit</vt:lpstr>
      <vt:lpstr>PowerPoint Presentation</vt:lpstr>
      <vt:lpstr>PowerPoint Presentation</vt:lpstr>
      <vt:lpstr>The Bayesian inversion method (Γ-fit): multiplicity</vt:lpstr>
      <vt:lpstr>The Bayesian inversion method (Γ-fit): forward energy</vt:lpstr>
      <vt:lpstr>Comparison with MC-Glauber fit</vt:lpstr>
      <vt:lpstr>Centrality determination in Bi+Bi: multiplicity fit</vt:lpstr>
      <vt:lpstr>Centrality determination in Bi+Bi : &lt;b&gt; vs Centrality</vt:lpstr>
      <vt:lpstr>PowerPoint Presentation</vt:lpstr>
      <vt:lpstr>PowerPoint Presentation</vt:lpstr>
      <vt:lpstr>PowerPoint Presentation</vt:lpstr>
      <vt:lpstr>Main problem with centrality based on MC-Glauber at low energies</vt:lpstr>
      <vt:lpstr>Multiplicity in pp/nn/np collisions</vt:lpstr>
      <vt:lpstr>Multiplicity in pp/nn/np collisions</vt:lpstr>
      <vt:lpstr>Multiplicity fit &amp; centrality classes: h±</vt:lpstr>
      <vt:lpstr>Multiplicity fit &amp; centrality classes: h-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PWG1 Summary</dc:title>
  <dc:creator>Петр Парфенов</dc:creator>
  <cp:lastModifiedBy>Петр Парфенов</cp:lastModifiedBy>
  <cp:revision>56</cp:revision>
  <dcterms:created xsi:type="dcterms:W3CDTF">2024-10-13T09:49:48Z</dcterms:created>
  <dcterms:modified xsi:type="dcterms:W3CDTF">2024-10-16T06:35:14Z</dcterms:modified>
</cp:coreProperties>
</file>