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3"/>
  </p:notesMasterIdLst>
  <p:sldIdLst>
    <p:sldId id="661" r:id="rId2"/>
    <p:sldId id="257" r:id="rId3"/>
    <p:sldId id="472" r:id="rId4"/>
    <p:sldId id="665" r:id="rId5"/>
    <p:sldId id="666" r:id="rId6"/>
    <p:sldId id="681" r:id="rId7"/>
    <p:sldId id="676" r:id="rId8"/>
    <p:sldId id="677" r:id="rId9"/>
    <p:sldId id="678" r:id="rId10"/>
    <p:sldId id="679" r:id="rId11"/>
    <p:sldId id="680" r:id="rId12"/>
    <p:sldId id="683" r:id="rId13"/>
    <p:sldId id="669" r:id="rId14"/>
    <p:sldId id="667" r:id="rId15"/>
    <p:sldId id="670" r:id="rId16"/>
    <p:sldId id="673" r:id="rId17"/>
    <p:sldId id="682" r:id="rId18"/>
    <p:sldId id="684" r:id="rId19"/>
    <p:sldId id="637" r:id="rId20"/>
    <p:sldId id="675" r:id="rId21"/>
    <p:sldId id="327" r:id="rId22"/>
  </p:sldIdLst>
  <p:sldSz cx="9144000" cy="6858000" type="screen4x3"/>
  <p:notesSz cx="6858000" cy="9144000"/>
  <p:embeddedFontLst>
    <p:embeddedFont>
      <p:font typeface="Agency FB" panose="00010606040000040003" pitchFamily="2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fortaa" panose="020B0604020202020204" charset="0"/>
      <p:regular r:id="rId30"/>
    </p:embeddedFont>
    <p:embeddedFont>
      <p:font typeface="Roboto Slab" panose="020B0604020202020204" charset="0"/>
      <p:regular r:id="rId31"/>
      <p:bold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Segoe UI Light" panose="020B0502040204020203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BB6"/>
    <a:srgbClr val="040606"/>
    <a:srgbClr val="0055A0"/>
    <a:srgbClr val="0B387C"/>
    <a:srgbClr val="FF8001"/>
    <a:srgbClr val="C0DEAC"/>
    <a:srgbClr val="538234"/>
    <a:srgbClr val="FF3300"/>
    <a:srgbClr val="FF00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6197" autoAdjust="0"/>
  </p:normalViewPr>
  <p:slideViewPr>
    <p:cSldViewPr snapToGrid="0" snapToObjects="1">
      <p:cViewPr varScale="1">
        <p:scale>
          <a:sx n="157" d="100"/>
          <a:sy n="157" d="100"/>
        </p:scale>
        <p:origin x="191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C625-8940-3D1A-EE24-606BC6675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8F3BBF-D3FC-5157-DE47-BCAB866A5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0596EA-CE0B-4878-DD72-64173C340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A481EE-9923-EC85-0073-081C31AFE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18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05CDF-E737-C62F-802A-CC7A2E62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7AFF62-3017-3492-4957-1EF12FD8A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C80561D-7D08-048B-52A7-729AB0E78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BBB39C-DF85-14A5-A4F7-C21103BAC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4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C625-8940-3D1A-EE24-606BC6675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8F3BBF-D3FC-5157-DE47-BCAB866A5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0596EA-CE0B-4878-DD72-64173C340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A481EE-9923-EC85-0073-081C31AFE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22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05CDF-E737-C62F-802A-CC7A2E62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7AFF62-3017-3492-4957-1EF12FD8A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C80561D-7D08-048B-52A7-729AB0E78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BBB39C-DF85-14A5-A4F7-C21103BAC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8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9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12E7D-8D73-8222-3AB7-1F35318B1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2CF529-EAC7-1BE4-F8CA-2EA98F15C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5E11ED-F9C5-326C-BE4B-E7963DE61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5053B9-AE3E-AFFC-1BD3-635079378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12E7D-8D73-8222-3AB7-1F35318B1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2CF529-EAC7-1BE4-F8CA-2EA98F15C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5E11ED-F9C5-326C-BE4B-E7963DE61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5053B9-AE3E-AFFC-1BD3-635079378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14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C625-8940-3D1A-EE24-606BC6675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8F3BBF-D3FC-5157-DE47-BCAB866A5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0596EA-CE0B-4878-DD72-64173C340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A481EE-9923-EC85-0073-081C31AFE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86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1227A-2FC3-13F2-3703-902B7E110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E81A185-5AFB-9F33-4DDD-7C375E22B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52626D-EF34-949F-886D-2A7B4E357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E26706-67BD-E975-B5D6-D2FFC8148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77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A9B3-1FBC-BF69-84F0-1FAEC4CE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E5C188-8AB0-ED8F-D19B-B9E847DB6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7F0B8B3-C6DB-6E99-538C-147BF895C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277F59-6A5A-8F3F-A9B0-07555BD8F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2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5" y="1390266"/>
            <a:ext cx="4020320" cy="2801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752B6-15EF-1844-0013-280B498F47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01" y="4297268"/>
            <a:ext cx="4020320" cy="81950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537BC1-24FB-9AAE-DB5A-3F9175CF7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5" y="1390266"/>
            <a:ext cx="4020320" cy="28011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06B8C5-4C5A-8FCC-0B69-FE6A572D7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01" y="4297268"/>
            <a:ext cx="4020320" cy="8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jinr.ru/nica/mpdroot/-/releases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dico.jinr.ru/event/4806/contributions/27982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hyperlink" Target="https://docs.jinr.ru/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pd.jinr.ru/" TargetMode="External"/><Relationship Id="rId5" Type="http://schemas.openxmlformats.org/officeDocument/2006/relationships/image" Target="../media/image78.png"/><Relationship Id="rId4" Type="http://schemas.openxmlformats.org/officeDocument/2006/relationships/hyperlink" Target="https://mpdroot.jinr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62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0" Type="http://schemas.openxmlformats.org/officeDocument/2006/relationships/image" Target="../media/image19.png"/><Relationship Id="rId4" Type="http://schemas.openxmlformats.org/officeDocument/2006/relationships/image" Target="../media/image82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62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0" Type="http://schemas.openxmlformats.org/officeDocument/2006/relationships/image" Target="../media/image19.png"/><Relationship Id="rId4" Type="http://schemas.openxmlformats.org/officeDocument/2006/relationships/image" Target="../media/image82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2.jpeg"/><Relationship Id="rId21" Type="http://schemas.openxmlformats.org/officeDocument/2006/relationships/image" Target="../media/image39.gif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4.png"/><Relationship Id="rId15" Type="http://schemas.openxmlformats.org/officeDocument/2006/relationships/image" Target="../media/image33.jpe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9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F5630-F477-EF4E-1F20-533FF4CF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117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5CFBC-7E84-BF2C-3369-575E2EE5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56F347-BA33-3A72-F6D9-504464CE5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AA0D40-D5AA-643A-53C8-0FDFDCE0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Successful MPD Jobs normalized time </a:t>
            </a:r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7CE929D-9841-1193-7857-61462A152480}"/>
              </a:ext>
            </a:extLst>
          </p:cNvPr>
          <p:cNvGrpSpPr/>
          <p:nvPr/>
        </p:nvGrpSpPr>
        <p:grpSpPr>
          <a:xfrm>
            <a:off x="7280049" y="1084652"/>
            <a:ext cx="1779240" cy="1095500"/>
            <a:chOff x="13884806" y="3716103"/>
            <a:chExt cx="2833183" cy="17444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28417A-392D-6DC0-0CD9-2B20EBB67BE4}"/>
                </a:ext>
              </a:extLst>
            </p:cNvPr>
            <p:cNvSpPr txBox="1"/>
            <p:nvPr/>
          </p:nvSpPr>
          <p:spPr>
            <a:xfrm>
              <a:off x="13884806" y="3716103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4400" dirty="0">
                  <a:latin typeface="Agency FB" panose="00010606040000040003" pitchFamily="2" charset="0"/>
                </a:rPr>
                <a:t>40k</a:t>
              </a:r>
              <a:endParaRPr lang="en-US" dirty="0">
                <a:latin typeface="Agency FB" panose="00010606040000040003" pitchFamily="2" charset="0"/>
              </a:endParaRPr>
            </a:p>
            <a:p>
              <a:pPr algn="r"/>
              <a:r>
                <a:rPr lang="en-US" sz="1400" dirty="0">
                  <a:latin typeface="Agency FB" panose="00010606040000040003" pitchFamily="2" charset="0"/>
                </a:rPr>
                <a:t>HEPSpec06 Years</a:t>
              </a:r>
              <a:endParaRPr lang="ru-RU" sz="1400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6BC2D94-5BFF-6092-7340-966FF07B7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467" y="3799641"/>
              <a:ext cx="1010233" cy="1010233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9ADE5-E29E-5DB6-2813-68115802A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65" y="999258"/>
            <a:ext cx="6823372" cy="51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9E2E2-08F5-A886-DA28-8B3648C36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Box 244">
            <a:extLst>
              <a:ext uri="{FF2B5EF4-FFF2-40B4-BE49-F238E27FC236}">
                <a16:creationId xmlns:a16="http://schemas.microsoft.com/office/drawing/2014/main" id="{71AC8EE7-6458-E143-D539-4D981C9D2833}"/>
              </a:ext>
            </a:extLst>
          </p:cNvPr>
          <p:cNvSpPr txBox="1"/>
          <p:nvPr/>
        </p:nvSpPr>
        <p:spPr>
          <a:xfrm>
            <a:off x="4390464" y="4852064"/>
            <a:ext cx="2833183" cy="1744426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en-US" sz="6000" dirty="0">
                <a:latin typeface="Agency FB" panose="00010606040000040003" pitchFamily="2" charset="0"/>
              </a:rPr>
              <a:t>500 M</a:t>
            </a:r>
          </a:p>
          <a:p>
            <a:pPr algn="r"/>
            <a:r>
              <a:rPr lang="en-US" sz="2000" dirty="0">
                <a:latin typeface="Agency FB" panose="00010606040000040003" pitchFamily="2" charset="0"/>
              </a:rPr>
              <a:t>events analyzed</a:t>
            </a:r>
            <a:endParaRPr lang="ru-RU" sz="20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BEFF7121-EFF7-FC84-A33E-FC91A454A908}"/>
              </a:ext>
            </a:extLst>
          </p:cNvPr>
          <p:cNvSpPr txBox="1"/>
          <p:nvPr/>
        </p:nvSpPr>
        <p:spPr>
          <a:xfrm>
            <a:off x="1173316" y="4852064"/>
            <a:ext cx="2833183" cy="1744426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en-US" sz="6000" dirty="0">
                <a:latin typeface="Agency FB" panose="00010606040000040003" pitchFamily="2" charset="0"/>
              </a:rPr>
              <a:t>10</a:t>
            </a:r>
          </a:p>
          <a:p>
            <a:pPr algn="r"/>
            <a:r>
              <a:rPr lang="en-US" sz="2000" dirty="0">
                <a:latin typeface="Agency FB" panose="00010606040000040003" pitchFamily="2" charset="0"/>
              </a:rPr>
              <a:t>data analysis campaigns</a:t>
            </a:r>
            <a:endParaRPr lang="ru-RU" sz="20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62A9AC-3F99-CB8F-D533-FC984468A666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MPD in numbers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C705A5-245C-4859-F704-AEF6B839F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C2AFAD-02DF-0A9A-44D9-B18669CDD058}"/>
              </a:ext>
            </a:extLst>
          </p:cNvPr>
          <p:cNvGrpSpPr/>
          <p:nvPr/>
        </p:nvGrpSpPr>
        <p:grpSpPr>
          <a:xfrm>
            <a:off x="3148769" y="1006830"/>
            <a:ext cx="2833183" cy="1744426"/>
            <a:chOff x="3075982" y="3719435"/>
            <a:chExt cx="2833183" cy="17444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DFDDBE-0E1F-162F-B3DC-9E631622339E}"/>
                </a:ext>
              </a:extLst>
            </p:cNvPr>
            <p:cNvSpPr txBox="1"/>
            <p:nvPr/>
          </p:nvSpPr>
          <p:spPr>
            <a:xfrm>
              <a:off x="3075982" y="3719435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ru-RU" sz="6000" dirty="0">
                  <a:latin typeface="Agency FB" panose="00010606040000040003" pitchFamily="2" charset="0"/>
                </a:rPr>
                <a:t>1.</a:t>
              </a:r>
              <a:r>
                <a:rPr lang="en-US" sz="6000" dirty="0">
                  <a:latin typeface="Agency FB" panose="00010606040000040003" pitchFamily="2" charset="0"/>
                </a:rPr>
                <a:t>412 B</a:t>
              </a:r>
            </a:p>
            <a:p>
              <a:pPr algn="r"/>
              <a:r>
                <a:rPr lang="en-US" sz="2000" dirty="0">
                  <a:latin typeface="Agency FB" panose="00010606040000040003" pitchFamily="2" charset="0"/>
                </a:rPr>
                <a:t>events generated</a:t>
              </a:r>
              <a:endParaRPr lang="ru-RU" sz="2000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0F0F720-40AC-E49D-1960-FC20AA3B5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433" y="3882124"/>
              <a:ext cx="993503" cy="993503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13458EB-5576-8754-F142-CDE1CE108F11}"/>
              </a:ext>
            </a:extLst>
          </p:cNvPr>
          <p:cNvGrpSpPr/>
          <p:nvPr/>
        </p:nvGrpSpPr>
        <p:grpSpPr>
          <a:xfrm>
            <a:off x="6127547" y="1006830"/>
            <a:ext cx="2833183" cy="1744426"/>
            <a:chOff x="6554077" y="3719435"/>
            <a:chExt cx="2833183" cy="17444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F65138-7DD1-25BC-2D81-C583A6BD8937}"/>
                </a:ext>
              </a:extLst>
            </p:cNvPr>
            <p:cNvSpPr txBox="1"/>
            <p:nvPr/>
          </p:nvSpPr>
          <p:spPr>
            <a:xfrm>
              <a:off x="6554077" y="3719435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6000" dirty="0">
                  <a:latin typeface="Agency FB" panose="00010606040000040003" pitchFamily="2" charset="0"/>
                </a:rPr>
                <a:t>568</a:t>
              </a:r>
            </a:p>
            <a:p>
              <a:pPr algn="r"/>
              <a:r>
                <a:rPr lang="en-US" sz="2000" dirty="0">
                  <a:latin typeface="Agency FB" panose="00010606040000040003" pitchFamily="2" charset="0"/>
                </a:rPr>
                <a:t>events reconstructed</a:t>
              </a:r>
              <a:endParaRPr lang="ru-RU" sz="2000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7599723-386E-B466-7666-F9C7FE7C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09" y="3828814"/>
              <a:ext cx="808018" cy="80801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CF58C42-6A4E-0BFA-45E2-03002752C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982" y="4087216"/>
              <a:ext cx="844615" cy="84461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3F7D953-B776-4661-4ADE-6FB4D5F17E7D}"/>
              </a:ext>
            </a:extLst>
          </p:cNvPr>
          <p:cNvGrpSpPr/>
          <p:nvPr/>
        </p:nvGrpSpPr>
        <p:grpSpPr>
          <a:xfrm>
            <a:off x="176630" y="2929026"/>
            <a:ext cx="2833183" cy="1744426"/>
            <a:chOff x="10189857" y="3719435"/>
            <a:chExt cx="2833183" cy="174442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20D1A8-78AD-E3C5-966B-5EF8D2BBC3BC}"/>
                </a:ext>
              </a:extLst>
            </p:cNvPr>
            <p:cNvSpPr txBox="1"/>
            <p:nvPr/>
          </p:nvSpPr>
          <p:spPr>
            <a:xfrm>
              <a:off x="10189857" y="3719435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6000" dirty="0">
                  <a:latin typeface="Agency FB" panose="00010606040000040003" pitchFamily="2" charset="0"/>
                </a:rPr>
                <a:t>1.95 M</a:t>
              </a:r>
            </a:p>
            <a:p>
              <a:pPr algn="r"/>
              <a:r>
                <a:rPr lang="en-US" sz="2000" dirty="0">
                  <a:latin typeface="Agency FB" panose="00010606040000040003" pitchFamily="2" charset="0"/>
                </a:rPr>
                <a:t>jobs completed</a:t>
              </a:r>
              <a:endParaRPr lang="ru-RU" sz="2000"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E298982-D76A-74FC-E859-8D2FC1950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5205" y="3899330"/>
              <a:ext cx="1034855" cy="1034855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6565612-13D0-9D1C-66C7-92B8A506F650}"/>
              </a:ext>
            </a:extLst>
          </p:cNvPr>
          <p:cNvGrpSpPr/>
          <p:nvPr/>
        </p:nvGrpSpPr>
        <p:grpSpPr>
          <a:xfrm>
            <a:off x="3155408" y="2929026"/>
            <a:ext cx="2833183" cy="1744426"/>
            <a:chOff x="13884806" y="3716103"/>
            <a:chExt cx="2833183" cy="17444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AC5E1D-CEF4-221B-4630-1EE578C90912}"/>
                </a:ext>
              </a:extLst>
            </p:cNvPr>
            <p:cNvSpPr txBox="1"/>
            <p:nvPr/>
          </p:nvSpPr>
          <p:spPr>
            <a:xfrm>
              <a:off x="13884806" y="3716103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6000" dirty="0">
                  <a:latin typeface="Agency FB" panose="00010606040000040003" pitchFamily="2" charset="0"/>
                </a:rPr>
                <a:t>2013</a:t>
              </a:r>
              <a:endParaRPr lang="en-US" sz="2800" dirty="0">
                <a:latin typeface="Agency FB" panose="00010606040000040003" pitchFamily="2" charset="0"/>
              </a:endParaRPr>
            </a:p>
            <a:p>
              <a:pPr algn="r"/>
              <a:r>
                <a:rPr lang="en-US" sz="2000" dirty="0">
                  <a:latin typeface="Agency FB" panose="00010606040000040003" pitchFamily="2" charset="0"/>
                </a:rPr>
                <a:t>total computation time(years)</a:t>
              </a:r>
              <a:endParaRPr lang="ru-RU" sz="2000" dirty="0"/>
            </a:p>
          </p:txBody>
        </p:sp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54B53D9D-E831-FBDF-1075-76F92E2A2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467" y="3799641"/>
              <a:ext cx="1010233" cy="1010233"/>
            </a:xfrm>
            <a:prstGeom prst="rect">
              <a:avLst/>
            </a:prstGeom>
          </p:spPr>
        </p:pic>
      </p:grpSp>
      <p:grpSp>
        <p:nvGrpSpPr>
          <p:cNvPr id="226" name="Группа 225">
            <a:extLst>
              <a:ext uri="{FF2B5EF4-FFF2-40B4-BE49-F238E27FC236}">
                <a16:creationId xmlns:a16="http://schemas.microsoft.com/office/drawing/2014/main" id="{29B78F86-6591-13CE-0B27-ADA032A748E4}"/>
              </a:ext>
            </a:extLst>
          </p:cNvPr>
          <p:cNvGrpSpPr/>
          <p:nvPr/>
        </p:nvGrpSpPr>
        <p:grpSpPr>
          <a:xfrm>
            <a:off x="6134184" y="2929026"/>
            <a:ext cx="2833183" cy="1744426"/>
            <a:chOff x="17581069" y="3714594"/>
            <a:chExt cx="3033954" cy="1744426"/>
          </a:xfrm>
        </p:grpSpPr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35D29639-CF74-49DA-B7C0-D1B880A3A956}"/>
                </a:ext>
              </a:extLst>
            </p:cNvPr>
            <p:cNvSpPr txBox="1"/>
            <p:nvPr/>
          </p:nvSpPr>
          <p:spPr>
            <a:xfrm>
              <a:off x="17581069" y="3714594"/>
              <a:ext cx="3033954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6000" dirty="0">
                  <a:latin typeface="Agency FB" panose="00010606040000040003" pitchFamily="2" charset="0"/>
                </a:rPr>
                <a:t>1.6 PB</a:t>
              </a:r>
            </a:p>
            <a:p>
              <a:pPr algn="r"/>
              <a:r>
                <a:rPr lang="en-US" sz="2000" dirty="0">
                  <a:latin typeface="Agency FB" panose="00010606040000040003" pitchFamily="2" charset="0"/>
                </a:rPr>
                <a:t>MPD data produced</a:t>
              </a:r>
              <a:endParaRPr lang="ru-RU" sz="2000" dirty="0"/>
            </a:p>
          </p:txBody>
        </p:sp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E0BD6D3E-0307-8963-FBDC-F8FD4088C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5604" y="3742031"/>
              <a:ext cx="1268563" cy="1268563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748890AD-1F24-66F0-714C-7E99E210E505}"/>
              </a:ext>
            </a:extLst>
          </p:cNvPr>
          <p:cNvGrpSpPr/>
          <p:nvPr/>
        </p:nvGrpSpPr>
        <p:grpSpPr>
          <a:xfrm>
            <a:off x="169991" y="1006830"/>
            <a:ext cx="2833183" cy="1744426"/>
            <a:chOff x="17892782" y="3695937"/>
            <a:chExt cx="2833183" cy="1744426"/>
          </a:xfrm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8A831CAD-F67A-4962-AE09-FFDE3589151B}"/>
                </a:ext>
              </a:extLst>
            </p:cNvPr>
            <p:cNvSpPr txBox="1"/>
            <p:nvPr/>
          </p:nvSpPr>
          <p:spPr>
            <a:xfrm>
              <a:off x="17892782" y="3695937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6000" dirty="0">
                  <a:latin typeface="Agency FB" panose="00010606040000040003" pitchFamily="2" charset="0"/>
                </a:rPr>
                <a:t>36</a:t>
              </a:r>
            </a:p>
            <a:p>
              <a:pPr algn="r"/>
              <a:r>
                <a:rPr lang="en-US" sz="2000" dirty="0">
                  <a:latin typeface="Agency FB" panose="00010606040000040003" pitchFamily="2" charset="0"/>
                </a:rPr>
                <a:t>data generation campaigns</a:t>
              </a:r>
              <a:endParaRPr lang="ru-RU" sz="2000" dirty="0"/>
            </a:p>
          </p:txBody>
        </p:sp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8D997C12-8533-1FD5-9D2F-A10554F6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090" y="3823282"/>
              <a:ext cx="1108534" cy="1108534"/>
            </a:xfrm>
            <a:prstGeom prst="rect">
              <a:avLst/>
            </a:prstGeom>
          </p:spPr>
        </p:pic>
      </p:grpSp>
      <p:pic>
        <p:nvPicPr>
          <p:cNvPr id="239" name="Рисунок 238">
            <a:extLst>
              <a:ext uri="{FF2B5EF4-FFF2-40B4-BE49-F238E27FC236}">
                <a16:creationId xmlns:a16="http://schemas.microsoft.com/office/drawing/2014/main" id="{F312D8C2-5C91-B8E2-A7A0-6ABBA9F6C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593" y="5027016"/>
            <a:ext cx="949158" cy="949158"/>
          </a:xfrm>
          <a:prstGeom prst="rect">
            <a:avLst/>
          </a:prstGeom>
        </p:spPr>
      </p:pic>
      <p:pic>
        <p:nvPicPr>
          <p:cNvPr id="249" name="Рисунок 248">
            <a:extLst>
              <a:ext uri="{FF2B5EF4-FFF2-40B4-BE49-F238E27FC236}">
                <a16:creationId xmlns:a16="http://schemas.microsoft.com/office/drawing/2014/main" id="{10BB21D7-313B-1C10-6052-A422426C7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86" y="5025151"/>
            <a:ext cx="540823" cy="540823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FE5C879-9CAB-EB46-53D7-1C43F64F7F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1827" y="5241270"/>
            <a:ext cx="677448" cy="6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99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E438-8934-5770-8E08-771E477B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CC3C82A-7059-C9A4-9C1E-ACEBBF804B74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400" dirty="0">
                <a:solidFill>
                  <a:srgbClr val="0055A0"/>
                </a:solidFill>
                <a:latin typeface="Segoe UI Light" panose="020B0502040204020203" pitchFamily="34" charset="0"/>
              </a:rPr>
              <a:t>Distributed Lustre Govorun/NCX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9DFAA-461C-CF9D-0419-390188D8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65C4B-41EC-45A9-907F-5399AA6A5C27}"/>
              </a:ext>
            </a:extLst>
          </p:cNvPr>
          <p:cNvSpPr txBox="1"/>
          <p:nvPr/>
        </p:nvSpPr>
        <p:spPr>
          <a:xfrm>
            <a:off x="1" y="77597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The task is to simplify data transfers between Govorun supercomputer and NCX cluster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84495-968E-40A2-B787-3A621D309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4" y="1289457"/>
            <a:ext cx="5266474" cy="447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15CA16-D712-4FF7-AF85-5727865F024E}"/>
              </a:ext>
            </a:extLst>
          </p:cNvPr>
          <p:cNvSpPr txBox="1"/>
          <p:nvPr/>
        </p:nvSpPr>
        <p:spPr>
          <a:xfrm>
            <a:off x="4848226" y="1736408"/>
            <a:ext cx="42957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Distributed Lustre file system consists from two parts. One on NCX cluster and one on Govorun supercomputer.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DE121-14D5-48F6-9D17-2ED3F9632332}"/>
              </a:ext>
            </a:extLst>
          </p:cNvPr>
          <p:cNvSpPr txBox="1"/>
          <p:nvPr/>
        </p:nvSpPr>
        <p:spPr>
          <a:xfrm>
            <a:off x="5547004" y="4234311"/>
            <a:ext cx="36271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Tests done with DIRAC demonstrated good performance of distributed Lustre file system which  was similar to local HDD performance.</a:t>
            </a:r>
          </a:p>
        </p:txBody>
      </p:sp>
    </p:spTree>
    <p:extLst>
      <p:ext uri="{BB962C8B-B14F-4D97-AF65-F5344CB8AC3E}">
        <p14:creationId xmlns:p14="http://schemas.microsoft.com/office/powerpoint/2010/main" val="350454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3C16D-6D63-29FB-F8F8-61A348F9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FB461966-E4F5-D2E1-3730-E5FDCEB27CA9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err="1">
                <a:solidFill>
                  <a:srgbClr val="0055A0"/>
                </a:solidFill>
                <a:latin typeface="Segoe UI Light" panose="020B0502040204020203" pitchFamily="34" charset="0"/>
              </a:rPr>
              <a:t>MPDRoot</a:t>
            </a: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 Developments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27503-33A6-0ADD-BBB4-F0121FE0B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CFAC9-3D70-F133-9397-DFAC6A6115F7}"/>
              </a:ext>
            </a:extLst>
          </p:cNvPr>
          <p:cNvSpPr txBox="1"/>
          <p:nvPr/>
        </p:nvSpPr>
        <p:spPr>
          <a:xfrm>
            <a:off x="5136608" y="2859104"/>
            <a:ext cx="341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git.jinr.ru/</a:t>
            </a:r>
            <a:r>
              <a:rPr lang="en-US" i="1" dirty="0" err="1">
                <a:hlinkClick r:id="rId3"/>
              </a:rPr>
              <a:t>nica</a:t>
            </a:r>
            <a:r>
              <a:rPr lang="en-US" i="1" dirty="0">
                <a:hlinkClick r:id="rId3"/>
              </a:rPr>
              <a:t>/</a:t>
            </a:r>
            <a:r>
              <a:rPr lang="en-US" i="1" dirty="0" err="1">
                <a:hlinkClick r:id="rId3"/>
              </a:rPr>
              <a:t>mpdroot</a:t>
            </a:r>
            <a:r>
              <a:rPr lang="en-US" i="1" dirty="0">
                <a:hlinkClick r:id="rId3"/>
              </a:rPr>
              <a:t>/-/releases</a:t>
            </a:r>
            <a:endParaRPr lang="en-US" i="1" dirty="0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0A66A942-ED78-1B81-23D8-FC774DD88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40" y="3334262"/>
            <a:ext cx="2029894" cy="18571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ACA38AAB-5B7E-2D58-7066-5BBFFFDBD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84" y="3334262"/>
            <a:ext cx="2023654" cy="18589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D20877-B604-0CDD-C019-F57ADE40D156}"/>
              </a:ext>
            </a:extLst>
          </p:cNvPr>
          <p:cNvSpPr txBox="1"/>
          <p:nvPr/>
        </p:nvSpPr>
        <p:spPr>
          <a:xfrm>
            <a:off x="4572000" y="1340168"/>
            <a:ext cx="4295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LIT </a:t>
            </a: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is responsible for applying modern development and integration techniques for </a:t>
            </a:r>
            <a:r>
              <a:rPr lang="en-US" sz="16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mpdroot</a:t>
            </a: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software. New releases are published regularly.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Automatic tests and deployment is done using GitLab and CVMFS.  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6A4DB-8C98-88A7-A264-B7F9805A178A}"/>
              </a:ext>
            </a:extLst>
          </p:cNvPr>
          <p:cNvSpPr txBox="1"/>
          <p:nvPr/>
        </p:nvSpPr>
        <p:spPr>
          <a:xfrm>
            <a:off x="739005" y="4423001"/>
            <a:ext cx="3318665" cy="203132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Latest dependencies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ROOT ……… 6.32.06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GCC ………….13.2.0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Boost ……….1.83.0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FairRoot</a:t>
            </a:r>
            <a:r>
              <a:rPr lang="en-US" sz="1400" dirty="0"/>
              <a:t> .… 18.6.10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GEANT4 .… 11.2.1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Python …... 3.12.4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GSL ………….2.8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Fedora 40, Ubuntu 24.04 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3BBF4-1358-D3F7-BB4D-5EF21E0FB915}"/>
              </a:ext>
            </a:extLst>
          </p:cNvPr>
          <p:cNvSpPr txBox="1"/>
          <p:nvPr/>
        </p:nvSpPr>
        <p:spPr>
          <a:xfrm>
            <a:off x="739004" y="2909828"/>
            <a:ext cx="3318665" cy="13849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New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Analysis updates (physicists)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LUSI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Global QA histograms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ACTS </a:t>
            </a:r>
            <a:r>
              <a:rPr lang="en-US" sz="1400" dirty="0" err="1"/>
              <a:t>vertexing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ACTS v36 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D764F-254C-0C05-0F2A-D0B37C690ACF}"/>
              </a:ext>
            </a:extLst>
          </p:cNvPr>
          <p:cNvSpPr txBox="1"/>
          <p:nvPr/>
        </p:nvSpPr>
        <p:spPr>
          <a:xfrm>
            <a:off x="4398356" y="5399824"/>
            <a:ext cx="437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More detailed info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will be presented  today by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Slavomir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Hnatic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https://indico.jinr.ru/event/4806/contributions/27982/</a:t>
            </a:r>
            <a:endParaRPr lang="en-US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CDEB9D-8C30-CAE6-E74D-3C6A74533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003" y="1068358"/>
            <a:ext cx="3318665" cy="15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2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6DF9-83E2-3998-4CD4-8AB9825D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422B904-2A3A-BF9F-47EF-84DE6FEFE623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>
                <a:solidFill>
                  <a:srgbClr val="0055A0"/>
                </a:solidFill>
                <a:latin typeface="Segoe UI Light" panose="020B0502040204020203" pitchFamily="34" charset="0"/>
              </a:rPr>
              <a:t>MPD databases</a:t>
            </a:r>
            <a:endParaRPr lang="en-US" sz="5400" dirty="0">
              <a:solidFill>
                <a:srgbClr val="0055A0"/>
              </a:solidFill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5E6F9-86C6-48D6-F0B2-732968FD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5886C-F13E-9B9B-EA44-31E226D0DA40}"/>
              </a:ext>
            </a:extLst>
          </p:cNvPr>
          <p:cNvSpPr txBox="1"/>
          <p:nvPr/>
        </p:nvSpPr>
        <p:spPr>
          <a:xfrm>
            <a:off x="390525" y="1052583"/>
            <a:ext cx="42957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There are two databases that are in development now and crucial for successful MPD operations: Geometry DB and Conditions DB.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	Team in MLIT develops their </a:t>
            </a: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structure and study a way to improve performance of these databases.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D64686-9624-6874-375F-A515D27D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"/>
          <a:stretch/>
        </p:blipFill>
        <p:spPr>
          <a:xfrm>
            <a:off x="4924312" y="1447325"/>
            <a:ext cx="3943350" cy="24077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A73D08-CE4E-FB00-FD5B-A7053838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0" t="1290" r="1367" b="1420"/>
          <a:stretch/>
        </p:blipFill>
        <p:spPr>
          <a:xfrm>
            <a:off x="707912" y="3089995"/>
            <a:ext cx="4054475" cy="3044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713956-E1AE-479F-B540-D00F646DC400}"/>
              </a:ext>
            </a:extLst>
          </p:cNvPr>
          <p:cNvSpPr txBox="1"/>
          <p:nvPr/>
        </p:nvSpPr>
        <p:spPr>
          <a:xfrm>
            <a:off x="4848225" y="4234039"/>
            <a:ext cx="42957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The prototype of the Condition database, at the request of users, was created in 2023. For this purpose, the state database created for BM@N was used. It was adapted for the MPD experiment. At the moment, it is being transferred from the </a:t>
            </a:r>
            <a:r>
              <a:rPr lang="en-US" sz="16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HybriLIT</a:t>
            </a: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to a special machine.</a:t>
            </a:r>
          </a:p>
        </p:txBody>
      </p:sp>
    </p:spTree>
    <p:extLst>
      <p:ext uri="{BB962C8B-B14F-4D97-AF65-F5344CB8AC3E}">
        <p14:creationId xmlns:p14="http://schemas.microsoft.com/office/powerpoint/2010/main" val="318989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E438-8934-5770-8E08-771E477B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CC3C82A-7059-C9A4-9C1E-ACEBBF804B74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Central Database Service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9DFAA-461C-CF9D-0419-390188D8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F9982-DC6F-FC25-D8F4-47535D5B8C86}"/>
              </a:ext>
            </a:extLst>
          </p:cNvPr>
          <p:cNvSpPr txBox="1"/>
          <p:nvPr/>
        </p:nvSpPr>
        <p:spPr>
          <a:xfrm>
            <a:off x="547064" y="1244019"/>
            <a:ext cx="5030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The need to host and support a number of databases leads to the need for some sort of Central Database Service.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An establishing meeting was organized with representatives from MPD experiment to discuss requirements and usage models of this service.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AD363-E6F2-1056-5456-7DCF6BB47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395" y="1675922"/>
            <a:ext cx="418978" cy="4189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F009B8-E135-3CD9-E49F-122FEB37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395" y="2800444"/>
            <a:ext cx="418978" cy="418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43BA60-E16C-FBE7-77A9-9B72481F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767" y="1122581"/>
            <a:ext cx="418978" cy="418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9AFFEF-021F-ADF0-3180-68260BD9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664" y="1846519"/>
            <a:ext cx="430887" cy="4308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E0C096-BCE1-CAD1-407E-E1D9E426D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767" y="3071267"/>
            <a:ext cx="418978" cy="4189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582071-193A-49EB-E3FF-8AD59B76D84D}"/>
              </a:ext>
            </a:extLst>
          </p:cNvPr>
          <p:cNvSpPr txBox="1"/>
          <p:nvPr/>
        </p:nvSpPr>
        <p:spPr>
          <a:xfrm>
            <a:off x="7819962" y="1494735"/>
            <a:ext cx="869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Agency FB" panose="020B0503020202020204" pitchFamily="34" charset="0"/>
              </a:rPr>
              <a:t>GeometryDB</a:t>
            </a:r>
            <a:endParaRPr lang="en-US" sz="1100" dirty="0">
              <a:latin typeface="Agency FB" panose="020B0503020202020204" pitchFamily="34" charset="0"/>
            </a:endParaRPr>
          </a:p>
          <a:p>
            <a:pPr algn="ctr"/>
            <a:r>
              <a:rPr lang="en-US" sz="1100" dirty="0">
                <a:latin typeface="Agency FB" panose="020B0503020202020204" pitchFamily="34" charset="0"/>
              </a:rPr>
              <a:t>PostgreSQL 17</a:t>
            </a:r>
          </a:p>
          <a:p>
            <a:pPr algn="ctr"/>
            <a:r>
              <a:rPr lang="en-US" sz="1100" dirty="0">
                <a:latin typeface="Agency FB" panose="020B0503020202020204" pitchFamily="34" charset="0"/>
              </a:rPr>
              <a:t>CentOS 7</a:t>
            </a:r>
            <a:endParaRPr lang="ru-RU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F17C7-7B51-1F40-0DB4-59628EC070FA}"/>
              </a:ext>
            </a:extLst>
          </p:cNvPr>
          <p:cNvSpPr txBox="1"/>
          <p:nvPr/>
        </p:nvSpPr>
        <p:spPr>
          <a:xfrm>
            <a:off x="6738574" y="2048077"/>
            <a:ext cx="869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gency FB" panose="020B0503020202020204" pitchFamily="34" charset="0"/>
              </a:rPr>
              <a:t>Members List</a:t>
            </a:r>
          </a:p>
          <a:p>
            <a:pPr algn="ctr"/>
            <a:r>
              <a:rPr lang="en-US" sz="1100" dirty="0">
                <a:latin typeface="Agency FB" panose="020B0503020202020204" pitchFamily="34" charset="0"/>
              </a:rPr>
              <a:t>PostgreSQL 16</a:t>
            </a:r>
          </a:p>
          <a:p>
            <a:pPr algn="ctr"/>
            <a:r>
              <a:rPr lang="en-US" sz="1100" dirty="0">
                <a:latin typeface="Agency FB" panose="020B0503020202020204" pitchFamily="34" charset="0"/>
              </a:rPr>
              <a:t>Ubuntu 22.04</a:t>
            </a:r>
            <a:endParaRPr lang="ru-RU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CD6E8-7DA5-7195-BA0A-425C3EA269E2}"/>
              </a:ext>
            </a:extLst>
          </p:cNvPr>
          <p:cNvSpPr txBox="1"/>
          <p:nvPr/>
        </p:nvSpPr>
        <p:spPr>
          <a:xfrm>
            <a:off x="6757981" y="3147292"/>
            <a:ext cx="869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Agency FB" panose="020B0503020202020204" pitchFamily="34" charset="0"/>
              </a:rPr>
              <a:t>WebSiteDB</a:t>
            </a:r>
            <a:endParaRPr lang="en-US" sz="1100" b="1" dirty="0">
              <a:latin typeface="Agency FB" panose="020B0503020202020204" pitchFamily="34" charset="0"/>
            </a:endParaRPr>
          </a:p>
          <a:p>
            <a:pPr algn="ctr"/>
            <a:r>
              <a:rPr lang="en-US" sz="1100" dirty="0" err="1">
                <a:latin typeface="Agency FB" panose="020B0503020202020204" pitchFamily="34" charset="0"/>
              </a:rPr>
              <a:t>Mysql</a:t>
            </a:r>
            <a:r>
              <a:rPr lang="en-US" sz="1100" dirty="0">
                <a:latin typeface="Agency FB" panose="020B0503020202020204" pitchFamily="34" charset="0"/>
              </a:rPr>
              <a:t> 7</a:t>
            </a:r>
          </a:p>
          <a:p>
            <a:pPr algn="ctr"/>
            <a:r>
              <a:rPr lang="en-US" sz="1100" dirty="0" err="1">
                <a:latin typeface="Agency FB" panose="020B0503020202020204" pitchFamily="34" charset="0"/>
              </a:rPr>
              <a:t>AlmaLinux</a:t>
            </a:r>
            <a:endParaRPr lang="ru-RU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5EBB15-219D-AB48-2770-66FF3B0B6F3C}"/>
              </a:ext>
            </a:extLst>
          </p:cNvPr>
          <p:cNvSpPr txBox="1"/>
          <p:nvPr/>
        </p:nvSpPr>
        <p:spPr>
          <a:xfrm>
            <a:off x="7832995" y="3427692"/>
            <a:ext cx="869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Agency FB" panose="020B0503020202020204" pitchFamily="34" charset="0"/>
              </a:rPr>
              <a:t>ConditionsDB</a:t>
            </a:r>
            <a:endParaRPr lang="en-US" sz="1100" dirty="0">
              <a:latin typeface="Agency FB" panose="020B0503020202020204" pitchFamily="34" charset="0"/>
            </a:endParaRPr>
          </a:p>
          <a:p>
            <a:pPr algn="ctr"/>
            <a:r>
              <a:rPr lang="en-US" sz="1100" dirty="0">
                <a:latin typeface="Agency FB" panose="020B0503020202020204" pitchFamily="34" charset="0"/>
              </a:rPr>
              <a:t>MariaDB 10</a:t>
            </a:r>
          </a:p>
          <a:p>
            <a:pPr algn="ctr"/>
            <a:r>
              <a:rPr lang="en-US" sz="1100" dirty="0" err="1">
                <a:latin typeface="Agency FB" panose="020B0503020202020204" pitchFamily="34" charset="0"/>
              </a:rPr>
              <a:t>AlmaLinux</a:t>
            </a:r>
            <a:endParaRPr lang="ru-RU" sz="11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0B6C76-8788-58E6-3311-7FB95635E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041" y="2854125"/>
            <a:ext cx="401782" cy="401782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366EB62-A626-CE5C-64B8-20C256A2939D}"/>
              </a:ext>
            </a:extLst>
          </p:cNvPr>
          <p:cNvCxnSpPr>
            <a:cxnSpLocks/>
          </p:cNvCxnSpPr>
          <p:nvPr/>
        </p:nvCxnSpPr>
        <p:spPr>
          <a:xfrm flipV="1">
            <a:off x="6260843" y="2094899"/>
            <a:ext cx="55643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A5EDFE9-395C-A19C-82CE-D8663CC4E397}"/>
              </a:ext>
            </a:extLst>
          </p:cNvPr>
          <p:cNvCxnSpPr/>
          <p:nvPr/>
        </p:nvCxnSpPr>
        <p:spPr>
          <a:xfrm flipV="1">
            <a:off x="6247823" y="3009933"/>
            <a:ext cx="55643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570B395-5CBD-D2EC-31C0-FAEDF5E5D4F1}"/>
              </a:ext>
            </a:extLst>
          </p:cNvPr>
          <p:cNvCxnSpPr>
            <a:cxnSpLocks/>
          </p:cNvCxnSpPr>
          <p:nvPr/>
        </p:nvCxnSpPr>
        <p:spPr>
          <a:xfrm flipV="1">
            <a:off x="8224635" y="2030726"/>
            <a:ext cx="0" cy="357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B77CCB4-1AC6-3B77-DB01-12EF5D49A2A8}"/>
              </a:ext>
            </a:extLst>
          </p:cNvPr>
          <p:cNvCxnSpPr>
            <a:cxnSpLocks/>
          </p:cNvCxnSpPr>
          <p:nvPr/>
        </p:nvCxnSpPr>
        <p:spPr>
          <a:xfrm>
            <a:off x="8224635" y="2801261"/>
            <a:ext cx="0" cy="2700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3AABDB1-847F-57EB-93BD-E4AAC62D3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980" y="2259220"/>
            <a:ext cx="484909" cy="48490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A3EFD1F-3173-E9E7-019A-B9A47FCD073D}"/>
              </a:ext>
            </a:extLst>
          </p:cNvPr>
          <p:cNvSpPr txBox="1"/>
          <p:nvPr/>
        </p:nvSpPr>
        <p:spPr>
          <a:xfrm>
            <a:off x="5145625" y="4482411"/>
            <a:ext cx="3998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This approach should: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Free developers from administration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Simplify OS and DB updates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Automate backup procedures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Improve security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Boost DB performance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9D225152-F21D-E27A-AF84-73805D5B76B3}"/>
              </a:ext>
            </a:extLst>
          </p:cNvPr>
          <p:cNvSpPr/>
          <p:nvPr/>
        </p:nvSpPr>
        <p:spPr>
          <a:xfrm>
            <a:off x="5707624" y="1052150"/>
            <a:ext cx="2928706" cy="29989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2F63E28-FA37-3C7E-7246-D2A7DF0FF6FC}"/>
              </a:ext>
            </a:extLst>
          </p:cNvPr>
          <p:cNvSpPr txBox="1"/>
          <p:nvPr/>
        </p:nvSpPr>
        <p:spPr>
          <a:xfrm>
            <a:off x="5674651" y="1049129"/>
            <a:ext cx="2127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What we have now</a:t>
            </a: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049D165-0CEE-A572-476F-0CE3BD51BD5B}"/>
              </a:ext>
            </a:extLst>
          </p:cNvPr>
          <p:cNvGrpSpPr/>
          <p:nvPr/>
        </p:nvGrpSpPr>
        <p:grpSpPr>
          <a:xfrm>
            <a:off x="165131" y="3576332"/>
            <a:ext cx="5078423" cy="2643624"/>
            <a:chOff x="119143" y="3552728"/>
            <a:chExt cx="5078423" cy="26436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F8AD9F4-C422-AFD6-2980-02B3B963E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343" y="4657553"/>
              <a:ext cx="564413" cy="56441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E6A85CA-1697-B594-8E79-339CB0ACF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215" y="5221966"/>
              <a:ext cx="564413" cy="56441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EE4A130-D995-369E-E63F-1E46C688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981" y="4664579"/>
              <a:ext cx="1121800" cy="11218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697C74-E1F5-57FD-C42B-DB798BF44F4E}"/>
                </a:ext>
              </a:extLst>
            </p:cNvPr>
            <p:cNvSpPr txBox="1"/>
            <p:nvPr/>
          </p:nvSpPr>
          <p:spPr>
            <a:xfrm>
              <a:off x="744142" y="5879096"/>
              <a:ext cx="1052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gency FB" panose="020B0503020202020204" pitchFamily="34" charset="0"/>
                </a:rPr>
                <a:t>AlmaLinux</a:t>
              </a:r>
              <a:r>
                <a:rPr lang="en-US" sz="1400" dirty="0">
                  <a:latin typeface="Agency FB" panose="020B0503020202020204" pitchFamily="34" charset="0"/>
                </a:rPr>
                <a:t> 9.4</a:t>
              </a:r>
              <a:endParaRPr lang="ru-RU" sz="1400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1665AEE-8D76-7E16-5737-76AB6C61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4912" y="5271699"/>
              <a:ext cx="566774" cy="56677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882B89-97EB-5A55-0A7E-5886F2D47C36}"/>
                </a:ext>
              </a:extLst>
            </p:cNvPr>
            <p:cNvSpPr txBox="1"/>
            <p:nvPr/>
          </p:nvSpPr>
          <p:spPr>
            <a:xfrm>
              <a:off x="2303964" y="5877816"/>
              <a:ext cx="12486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20B0503020202020204" pitchFamily="34" charset="0"/>
                </a:rPr>
                <a:t>PostgreSQL 17</a:t>
              </a: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F062613-5C22-8D66-6743-C13E6379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844" y="5271699"/>
              <a:ext cx="566774" cy="56677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034F05-CA1A-63F6-B7E6-9EB1F99B1862}"/>
                </a:ext>
              </a:extLst>
            </p:cNvPr>
            <p:cNvSpPr txBox="1"/>
            <p:nvPr/>
          </p:nvSpPr>
          <p:spPr>
            <a:xfrm>
              <a:off x="3948896" y="5875820"/>
              <a:ext cx="12486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20B0503020202020204" pitchFamily="34" charset="0"/>
                </a:rPr>
                <a:t>MariaDB 10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40E980B-DF4C-41B1-C819-769CBE16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1782" r="32039" b="54570"/>
            <a:stretch/>
          </p:blipFill>
          <p:spPr>
            <a:xfrm>
              <a:off x="2033274" y="4563664"/>
              <a:ext cx="385954" cy="492199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5E668B-D807-F933-6E6C-6D18641B485C}"/>
                </a:ext>
              </a:extLst>
            </p:cNvPr>
            <p:cNvSpPr txBox="1"/>
            <p:nvPr/>
          </p:nvSpPr>
          <p:spPr>
            <a:xfrm>
              <a:off x="1791348" y="4993100"/>
              <a:ext cx="8698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gency FB" panose="020B0503020202020204" pitchFamily="34" charset="0"/>
                </a:rPr>
                <a:t>Member List</a:t>
              </a: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D4486FE-9381-22B8-20B0-ADFDE97B4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1782" r="32039" b="54570"/>
            <a:stretch/>
          </p:blipFill>
          <p:spPr>
            <a:xfrm>
              <a:off x="2644912" y="4381806"/>
              <a:ext cx="385954" cy="49219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69D621-DA8D-0B02-427F-E0CC81A696B6}"/>
                </a:ext>
              </a:extLst>
            </p:cNvPr>
            <p:cNvSpPr txBox="1"/>
            <p:nvPr/>
          </p:nvSpPr>
          <p:spPr>
            <a:xfrm>
              <a:off x="2402986" y="4811242"/>
              <a:ext cx="8698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latin typeface="Agency FB" panose="020B0503020202020204" pitchFamily="34" charset="0"/>
                </a:rPr>
                <a:t>GeometryDB</a:t>
              </a:r>
              <a:endParaRPr lang="en-US" sz="1100" b="1" dirty="0">
                <a:latin typeface="Agency FB" panose="020B0503020202020204" pitchFamily="34" charset="0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381452B-BDFA-14F3-FBAD-DE8DF1F1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1782" r="32039" b="54570"/>
            <a:stretch/>
          </p:blipFill>
          <p:spPr>
            <a:xfrm>
              <a:off x="3958180" y="4580653"/>
              <a:ext cx="385954" cy="49219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3FAC2C2-3100-DFF4-7A2C-A06C5328EBE8}"/>
                </a:ext>
              </a:extLst>
            </p:cNvPr>
            <p:cNvSpPr txBox="1"/>
            <p:nvPr/>
          </p:nvSpPr>
          <p:spPr>
            <a:xfrm>
              <a:off x="3716254" y="5010089"/>
              <a:ext cx="8698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latin typeface="Agency FB" panose="020B0503020202020204" pitchFamily="34" charset="0"/>
                </a:rPr>
                <a:t>ConditionsDB</a:t>
              </a:r>
              <a:endParaRPr lang="en-US" sz="1100" b="1" dirty="0">
                <a:latin typeface="Agency FB" panose="020B0503020202020204" pitchFamily="34" charset="0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CDFB560-440B-E1E4-F610-59C526FAA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1782" r="32039" b="54570"/>
            <a:stretch/>
          </p:blipFill>
          <p:spPr>
            <a:xfrm>
              <a:off x="4551312" y="4384403"/>
              <a:ext cx="385954" cy="492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A99C81-2C36-7589-28B1-394072231291}"/>
                </a:ext>
              </a:extLst>
            </p:cNvPr>
            <p:cNvSpPr txBox="1"/>
            <p:nvPr/>
          </p:nvSpPr>
          <p:spPr>
            <a:xfrm>
              <a:off x="4309386" y="4813839"/>
              <a:ext cx="8698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latin typeface="Agency FB" panose="020B0503020202020204" pitchFamily="34" charset="0"/>
                </a:rPr>
                <a:t>WebSiteDB</a:t>
              </a:r>
              <a:endParaRPr lang="en-US" sz="1100" b="1" dirty="0">
                <a:latin typeface="Agency FB" panose="020B0503020202020204" pitchFamily="34" charset="0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B6AC815-1D51-C312-278B-D26AA1C53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2631" y="3631715"/>
              <a:ext cx="401782" cy="401782"/>
            </a:xfrm>
            <a:prstGeom prst="rect">
              <a:avLst/>
            </a:prstGeom>
          </p:spPr>
        </p:pic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3D1675AD-F26E-71FD-DB05-DD6132A0F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1216" y="4051098"/>
              <a:ext cx="1923" cy="275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9EB79D60-97FB-E20D-61F9-4E288DE7A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1686" y="3612683"/>
              <a:ext cx="484909" cy="484909"/>
            </a:xfrm>
            <a:prstGeom prst="rect">
              <a:avLst/>
            </a:prstGeom>
          </p:spPr>
        </p:pic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1EA7D859-5D7B-7CC0-B6F0-4A8040D8CF1B}"/>
                </a:ext>
              </a:extLst>
            </p:cNvPr>
            <p:cNvCxnSpPr>
              <a:cxnSpLocks/>
            </p:cNvCxnSpPr>
            <p:nvPr/>
          </p:nvCxnSpPr>
          <p:spPr>
            <a:xfrm>
              <a:off x="3664962" y="4147308"/>
              <a:ext cx="366481" cy="4333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>
              <a:extLst>
                <a:ext uri="{FF2B5EF4-FFF2-40B4-BE49-F238E27FC236}">
                  <a16:creationId xmlns:a16="http://schemas.microsoft.com/office/drawing/2014/main" id="{6BA6C8CB-810A-53C7-9CFA-A0DDB9596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4388" y="4164005"/>
              <a:ext cx="238136" cy="285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891457E-D822-F6FE-8B1E-DD244467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0807" y="3654872"/>
              <a:ext cx="430887" cy="430887"/>
            </a:xfrm>
            <a:prstGeom prst="rect">
              <a:avLst/>
            </a:prstGeom>
          </p:spPr>
        </p:pic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BB46AAF0-60D6-ED84-2B00-52944784328A}"/>
                </a:ext>
              </a:extLst>
            </p:cNvPr>
            <p:cNvCxnSpPr>
              <a:cxnSpLocks/>
            </p:cNvCxnSpPr>
            <p:nvPr/>
          </p:nvCxnSpPr>
          <p:spPr>
            <a:xfrm>
              <a:off x="2226251" y="4162074"/>
              <a:ext cx="1854" cy="373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>
              <a:extLst>
                <a:ext uri="{FF2B5EF4-FFF2-40B4-BE49-F238E27FC236}">
                  <a16:creationId xmlns:a16="http://schemas.microsoft.com/office/drawing/2014/main" id="{BEBF3763-8EFE-24A8-9A10-9192A0E75AFD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>
              <a:off x="2226251" y="5254710"/>
              <a:ext cx="346717" cy="18672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>
              <a:extLst>
                <a:ext uri="{FF2B5EF4-FFF2-40B4-BE49-F238E27FC236}">
                  <a16:creationId xmlns:a16="http://schemas.microsoft.com/office/drawing/2014/main" id="{BF99F5B3-0AF7-5759-A128-3AAA80936836}"/>
                </a:ext>
              </a:extLst>
            </p:cNvPr>
            <p:cNvCxnSpPr>
              <a:cxnSpLocks/>
            </p:cNvCxnSpPr>
            <p:nvPr/>
          </p:nvCxnSpPr>
          <p:spPr>
            <a:xfrm>
              <a:off x="2865464" y="5026674"/>
              <a:ext cx="2540" cy="24502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>
              <a:extLst>
                <a:ext uri="{FF2B5EF4-FFF2-40B4-BE49-F238E27FC236}">
                  <a16:creationId xmlns:a16="http://schemas.microsoft.com/office/drawing/2014/main" id="{5F98AAD8-6912-6193-F85A-5BEBC43D9675}"/>
                </a:ext>
              </a:extLst>
            </p:cNvPr>
            <p:cNvCxnSpPr>
              <a:cxnSpLocks/>
              <a:stCxn id="53" idx="2"/>
              <a:endCxn id="43" idx="1"/>
            </p:cNvCxnSpPr>
            <p:nvPr/>
          </p:nvCxnSpPr>
          <p:spPr>
            <a:xfrm>
              <a:off x="4151157" y="5271699"/>
              <a:ext cx="138687" cy="28338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 стрелкой 87">
              <a:extLst>
                <a:ext uri="{FF2B5EF4-FFF2-40B4-BE49-F238E27FC236}">
                  <a16:creationId xmlns:a16="http://schemas.microsoft.com/office/drawing/2014/main" id="{6DE06D15-4323-BF04-66D0-984606203F0F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 flipH="1">
              <a:off x="4715410" y="5075449"/>
              <a:ext cx="28879" cy="27262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095434-191C-5702-E250-836F615F09FB}"/>
                </a:ext>
              </a:extLst>
            </p:cNvPr>
            <p:cNvSpPr txBox="1"/>
            <p:nvPr/>
          </p:nvSpPr>
          <p:spPr>
            <a:xfrm>
              <a:off x="119143" y="3576332"/>
              <a:ext cx="16198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Where we go</a:t>
              </a: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29E5091E-4970-01AF-7FB5-DDB1297BA369}"/>
                </a:ext>
              </a:extLst>
            </p:cNvPr>
            <p:cNvSpPr/>
            <p:nvPr/>
          </p:nvSpPr>
          <p:spPr>
            <a:xfrm>
              <a:off x="119143" y="3552728"/>
              <a:ext cx="4952664" cy="26436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EA3F52E5-BE9C-8C08-9C72-34738C91B6EB}"/>
              </a:ext>
            </a:extLst>
          </p:cNvPr>
          <p:cNvSpPr/>
          <p:nvPr/>
        </p:nvSpPr>
        <p:spPr>
          <a:xfrm>
            <a:off x="6026249" y="6125885"/>
            <a:ext cx="2291456" cy="52261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In development</a:t>
            </a:r>
            <a:endParaRPr lang="ru-RU" dirty="0">
              <a:solidFill>
                <a:schemeClr val="tx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7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CA3F-23F7-0897-7A22-3029A1D0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317D58C-B7DB-EA11-131C-91560909FEF2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r-FR" sz="3600" dirty="0">
                <a:solidFill>
                  <a:srgbClr val="0055A0"/>
                </a:solidFill>
                <a:latin typeface="Segoe UI Light" panose="020B0502040204020203" pitchFamily="34" charset="0"/>
              </a:rPr>
              <a:t> Storage Service for Scientific Documentation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3E61B-A70E-9FF9-FC72-D10FC6AC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F1BDF-29B9-CC51-17FD-575268E81473}"/>
              </a:ext>
            </a:extLst>
          </p:cNvPr>
          <p:cNvSpPr txBox="1"/>
          <p:nvPr/>
        </p:nvSpPr>
        <p:spPr>
          <a:xfrm>
            <a:off x="298377" y="787212"/>
            <a:ext cx="31652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Scientific groups collaborate on various types of documents: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Articles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Abstracts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Presentations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Reports, </a:t>
            </a:r>
            <a:r>
              <a:rPr lang="en-US" sz="1400" dirty="0" err="1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etc</a:t>
            </a:r>
            <a:endParaRPr lang="en-US" sz="140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Common challenges of collaborative work: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Organizing safe and structure documents storage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Tracking changes to documents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Restricting access to documents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Sharing of documents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EE0B2418-74A9-DEFB-25FE-4EA960EA74E2}"/>
              </a:ext>
            </a:extLst>
          </p:cNvPr>
          <p:cNvSpPr/>
          <p:nvPr/>
        </p:nvSpPr>
        <p:spPr>
          <a:xfrm>
            <a:off x="5684195" y="4947554"/>
            <a:ext cx="2291456" cy="52261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In development</a:t>
            </a:r>
            <a:endParaRPr lang="ru-RU" dirty="0">
              <a:solidFill>
                <a:schemeClr val="tx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00BEAA-7F49-F64B-EE59-1CE1A1728F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04101" y="971127"/>
            <a:ext cx="4670489" cy="148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1896AB-108B-5B4E-32EE-37C65E3C3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1661" y="4342576"/>
            <a:ext cx="3818641" cy="2356363"/>
          </a:xfrm>
          <a:prstGeom prst="rect">
            <a:avLst/>
          </a:prstGeom>
          <a:noFill/>
          <a:ln>
            <a:noFill/>
          </a:ln>
          <a:effectLst>
            <a:outerShdw dist="36147" dir="2700000" algn="tl">
              <a:srgbClr val="808080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E8F85-8845-D26D-40F7-D62B504B644C}"/>
              </a:ext>
            </a:extLst>
          </p:cNvPr>
          <p:cNvSpPr txBox="1"/>
          <p:nvPr/>
        </p:nvSpPr>
        <p:spPr>
          <a:xfrm>
            <a:off x="206488" y="3777486"/>
            <a:ext cx="5580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Aft>
                <a:spcPts val="1423"/>
              </a:spcAft>
              <a:buClr>
                <a:srgbClr val="000000"/>
              </a:buClr>
              <a:buSzPct val="45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The service is available for use: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https://docs.jinr.ru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1F1533-A3D3-7A54-FD65-A6C7BE4C5B8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53699" y="2770864"/>
            <a:ext cx="3456010" cy="187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BB61D3A9-EC73-62E7-21FA-08BB7D6DDDDB}"/>
              </a:ext>
            </a:extLst>
          </p:cNvPr>
          <p:cNvSpPr/>
          <p:nvPr/>
        </p:nvSpPr>
        <p:spPr>
          <a:xfrm>
            <a:off x="6549505" y="5531361"/>
            <a:ext cx="606757" cy="61016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28E9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1">
            <a:no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50" b="0" i="0" u="none" strike="noStrike" cap="none" baseline="0">
              <a:ln>
                <a:noFill/>
              </a:ln>
              <a:solidFill>
                <a:srgbClr val="54ABEC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2736C4C2-D072-9134-AEB9-F4967D31AC64}"/>
              </a:ext>
            </a:extLst>
          </p:cNvPr>
          <p:cNvSpPr/>
          <p:nvPr/>
        </p:nvSpPr>
        <p:spPr>
          <a:xfrm>
            <a:off x="4837042" y="5531361"/>
            <a:ext cx="606568" cy="61016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28E9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1">
            <a:no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50" b="0" i="0" u="none" strike="noStrike" cap="none" baseline="0">
              <a:ln>
                <a:noFill/>
              </a:ln>
              <a:solidFill>
                <a:srgbClr val="54ABEC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3A520A8-9720-4E8D-40E9-FE93EB9C9581}"/>
              </a:ext>
            </a:extLst>
          </p:cNvPr>
          <p:cNvGrpSpPr/>
          <p:nvPr/>
        </p:nvGrpSpPr>
        <p:grpSpPr>
          <a:xfrm>
            <a:off x="4554847" y="5726742"/>
            <a:ext cx="1970637" cy="678629"/>
            <a:chOff x="42480" y="2419200"/>
            <a:chExt cx="3750839" cy="1291680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476E1CCE-4572-E787-2050-5732082F0E2C}"/>
                </a:ext>
              </a:extLst>
            </p:cNvPr>
            <p:cNvGrpSpPr/>
            <p:nvPr/>
          </p:nvGrpSpPr>
          <p:grpSpPr>
            <a:xfrm>
              <a:off x="42480" y="2419200"/>
              <a:ext cx="485280" cy="488160"/>
              <a:chOff x="42480" y="2419200"/>
              <a:chExt cx="485280" cy="488160"/>
            </a:xfrm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18497D57-6D99-1836-64AA-6C21CC492C7F}"/>
                  </a:ext>
                </a:extLst>
              </p:cNvPr>
              <p:cNvSpPr/>
              <p:nvPr/>
            </p:nvSpPr>
            <p:spPr>
              <a:xfrm>
                <a:off x="42480" y="2419200"/>
                <a:ext cx="48528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F322C81A-5B0B-F5DD-E9E8-36318F5D501C}"/>
                  </a:ext>
                </a:extLst>
              </p:cNvPr>
              <p:cNvSpPr/>
              <p:nvPr/>
            </p:nvSpPr>
            <p:spPr>
              <a:xfrm>
                <a:off x="69840" y="244620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EAA3D070-F009-0FB3-31A9-70EDF8C8B49C}"/>
                  </a:ext>
                </a:extLst>
              </p:cNvPr>
              <p:cNvSpPr/>
              <p:nvPr/>
            </p:nvSpPr>
            <p:spPr>
              <a:xfrm>
                <a:off x="70200" y="244656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7B71A105-31CF-795D-1E9E-CA273135256D}"/>
                  </a:ext>
                </a:extLst>
              </p:cNvPr>
              <p:cNvSpPr/>
              <p:nvPr/>
            </p:nvSpPr>
            <p:spPr>
              <a:xfrm>
                <a:off x="70560" y="244692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34281EAF-58EC-875D-62EC-32FB6E55651C}"/>
                  </a:ext>
                </a:extLst>
              </p:cNvPr>
              <p:cNvSpPr/>
              <p:nvPr/>
            </p:nvSpPr>
            <p:spPr>
              <a:xfrm>
                <a:off x="70560" y="244728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6A5A6988-C699-8FA5-207F-53372927CDE1}"/>
                  </a:ext>
                </a:extLst>
              </p:cNvPr>
              <p:cNvSpPr/>
              <p:nvPr/>
            </p:nvSpPr>
            <p:spPr>
              <a:xfrm>
                <a:off x="70920" y="2447280"/>
                <a:ext cx="42876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D9A7BEC-2351-6801-AB4E-91CC54B15437}"/>
                </a:ext>
              </a:extLst>
            </p:cNvPr>
            <p:cNvGrpSpPr/>
            <p:nvPr/>
          </p:nvGrpSpPr>
          <p:grpSpPr>
            <a:xfrm>
              <a:off x="1706760" y="3222720"/>
              <a:ext cx="485280" cy="488160"/>
              <a:chOff x="1706760" y="3222720"/>
              <a:chExt cx="485280" cy="488160"/>
            </a:xfrm>
          </p:grpSpPr>
          <p:sp>
            <p:nvSpPr>
              <p:cNvPr id="51" name="Полилиния: фигура 50">
                <a:extLst>
                  <a:ext uri="{FF2B5EF4-FFF2-40B4-BE49-F238E27FC236}">
                    <a16:creationId xmlns:a16="http://schemas.microsoft.com/office/drawing/2014/main" id="{A5F50F94-4F73-6FEB-D24E-5E2E710AE4C3}"/>
                  </a:ext>
                </a:extLst>
              </p:cNvPr>
              <p:cNvSpPr/>
              <p:nvPr/>
            </p:nvSpPr>
            <p:spPr>
              <a:xfrm>
                <a:off x="1706760" y="3222720"/>
                <a:ext cx="48528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7FBFAD5C-CDE6-FB0A-730F-4DE1FFCDD2B0}"/>
                  </a:ext>
                </a:extLst>
              </p:cNvPr>
              <p:cNvSpPr/>
              <p:nvPr/>
            </p:nvSpPr>
            <p:spPr>
              <a:xfrm>
                <a:off x="1734119" y="3249719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6F3F4E75-8951-EC27-671D-BBB909E3E4A8}"/>
                  </a:ext>
                </a:extLst>
              </p:cNvPr>
              <p:cNvSpPr/>
              <p:nvPr/>
            </p:nvSpPr>
            <p:spPr>
              <a:xfrm>
                <a:off x="1734119" y="3250079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52377EF-283E-9CE0-F5B9-8C22FDCDF0EA}"/>
                </a:ext>
              </a:extLst>
            </p:cNvPr>
            <p:cNvGrpSpPr/>
            <p:nvPr/>
          </p:nvGrpSpPr>
          <p:grpSpPr>
            <a:xfrm>
              <a:off x="3307679" y="2430000"/>
              <a:ext cx="485640" cy="488160"/>
              <a:chOff x="3307679" y="2430000"/>
              <a:chExt cx="485640" cy="488160"/>
            </a:xfrm>
          </p:grpSpPr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27375E97-343D-A801-C085-D0A259BA34F6}"/>
                  </a:ext>
                </a:extLst>
              </p:cNvPr>
              <p:cNvSpPr/>
              <p:nvPr/>
            </p:nvSpPr>
            <p:spPr>
              <a:xfrm>
                <a:off x="3307679" y="2430000"/>
                <a:ext cx="48564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70E259B5-D0CE-9AAD-550D-0DCF30FBDDF8}"/>
                  </a:ext>
                </a:extLst>
              </p:cNvPr>
              <p:cNvSpPr/>
              <p:nvPr/>
            </p:nvSpPr>
            <p:spPr>
              <a:xfrm>
                <a:off x="3334680" y="2456999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B1245D59-C822-4842-53D0-491E7E384E78}"/>
                  </a:ext>
                </a:extLst>
              </p:cNvPr>
              <p:cNvSpPr/>
              <p:nvPr/>
            </p:nvSpPr>
            <p:spPr>
              <a:xfrm>
                <a:off x="3335039" y="245736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4E9C0FE4-DBEB-C1EB-5071-299EC180877C}"/>
                  </a:ext>
                </a:extLst>
              </p:cNvPr>
              <p:cNvSpPr/>
              <p:nvPr/>
            </p:nvSpPr>
            <p:spPr>
              <a:xfrm>
                <a:off x="3335400" y="245736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BC5FC2E3-7B0B-F009-6B04-505ED943E568}"/>
                  </a:ext>
                </a:extLst>
              </p:cNvPr>
              <p:cNvSpPr/>
              <p:nvPr/>
            </p:nvSpPr>
            <p:spPr>
              <a:xfrm>
                <a:off x="3335760" y="2457719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0" name="Полилиния: фигура 49">
                <a:extLst>
                  <a:ext uri="{FF2B5EF4-FFF2-40B4-BE49-F238E27FC236}">
                    <a16:creationId xmlns:a16="http://schemas.microsoft.com/office/drawing/2014/main" id="{31C935D4-DF5B-5755-65D8-A746C931B6E2}"/>
                  </a:ext>
                </a:extLst>
              </p:cNvPr>
              <p:cNvSpPr/>
              <p:nvPr/>
            </p:nvSpPr>
            <p:spPr>
              <a:xfrm>
                <a:off x="3336120" y="245808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id="{9EF61231-22DE-736F-CF2D-0543E2AA8B4F}"/>
              </a:ext>
            </a:extLst>
          </p:cNvPr>
          <p:cNvSpPr/>
          <p:nvPr/>
        </p:nvSpPr>
        <p:spPr>
          <a:xfrm>
            <a:off x="5705378" y="5963922"/>
            <a:ext cx="606757" cy="6103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28E9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1">
            <a:no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50" b="0" i="0" u="none" strike="noStrike" cap="none" baseline="0">
              <a:ln>
                <a:noFill/>
              </a:ln>
              <a:solidFill>
                <a:srgbClr val="54ABEC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5DFB7D1-C4AF-98CE-EB3D-D64B4B23BBDC}"/>
              </a:ext>
            </a:extLst>
          </p:cNvPr>
          <p:cNvGrpSpPr/>
          <p:nvPr/>
        </p:nvGrpSpPr>
        <p:grpSpPr>
          <a:xfrm>
            <a:off x="6269769" y="5731848"/>
            <a:ext cx="1970637" cy="678629"/>
            <a:chOff x="3306600" y="2428920"/>
            <a:chExt cx="3750840" cy="1291680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A0FCBEBF-8953-776F-4F08-990080EFA6ED}"/>
                </a:ext>
              </a:extLst>
            </p:cNvPr>
            <p:cNvGrpSpPr/>
            <p:nvPr/>
          </p:nvGrpSpPr>
          <p:grpSpPr>
            <a:xfrm>
              <a:off x="3306600" y="2428920"/>
              <a:ext cx="486000" cy="488520"/>
              <a:chOff x="3306600" y="2428920"/>
              <a:chExt cx="486000" cy="488520"/>
            </a:xfrm>
          </p:grpSpPr>
          <p:sp>
            <p:nvSpPr>
              <p:cNvPr id="102" name="Полилиния: фигура 101">
                <a:extLst>
                  <a:ext uri="{FF2B5EF4-FFF2-40B4-BE49-F238E27FC236}">
                    <a16:creationId xmlns:a16="http://schemas.microsoft.com/office/drawing/2014/main" id="{2AE60377-ACDE-42F9-2E18-0594DEC1BF1F}"/>
                  </a:ext>
                </a:extLst>
              </p:cNvPr>
              <p:cNvSpPr/>
              <p:nvPr/>
            </p:nvSpPr>
            <p:spPr>
              <a:xfrm>
                <a:off x="3306600" y="2428920"/>
                <a:ext cx="486000" cy="4885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3" name="Полилиния: фигура 102">
                <a:extLst>
                  <a:ext uri="{FF2B5EF4-FFF2-40B4-BE49-F238E27FC236}">
                    <a16:creationId xmlns:a16="http://schemas.microsoft.com/office/drawing/2014/main" id="{E615FB09-F2BA-1667-B5E0-4EC84FE53F0C}"/>
                  </a:ext>
                </a:extLst>
              </p:cNvPr>
              <p:cNvSpPr/>
              <p:nvPr/>
            </p:nvSpPr>
            <p:spPr>
              <a:xfrm>
                <a:off x="3333959" y="2455919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4" name="Полилиния: фигура 103">
                <a:extLst>
                  <a:ext uri="{FF2B5EF4-FFF2-40B4-BE49-F238E27FC236}">
                    <a16:creationId xmlns:a16="http://schemas.microsoft.com/office/drawing/2014/main" id="{DEAB0211-8868-CA64-B770-B03E29A174B3}"/>
                  </a:ext>
                </a:extLst>
              </p:cNvPr>
              <p:cNvSpPr/>
              <p:nvPr/>
            </p:nvSpPr>
            <p:spPr>
              <a:xfrm>
                <a:off x="3334320" y="245628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5" name="Полилиния: фигура 104">
                <a:extLst>
                  <a:ext uri="{FF2B5EF4-FFF2-40B4-BE49-F238E27FC236}">
                    <a16:creationId xmlns:a16="http://schemas.microsoft.com/office/drawing/2014/main" id="{53A87429-C93C-BB7D-7193-D6BD7FE657CC}"/>
                  </a:ext>
                </a:extLst>
              </p:cNvPr>
              <p:cNvSpPr/>
              <p:nvPr/>
            </p:nvSpPr>
            <p:spPr>
              <a:xfrm>
                <a:off x="3334680" y="2456639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6" name="Полилиния: фигура 105">
                <a:extLst>
                  <a:ext uri="{FF2B5EF4-FFF2-40B4-BE49-F238E27FC236}">
                    <a16:creationId xmlns:a16="http://schemas.microsoft.com/office/drawing/2014/main" id="{E9AFBDE5-CFA1-F8C1-9D38-59E2DF4ECBAA}"/>
                  </a:ext>
                </a:extLst>
              </p:cNvPr>
              <p:cNvSpPr/>
              <p:nvPr/>
            </p:nvSpPr>
            <p:spPr>
              <a:xfrm>
                <a:off x="3334680" y="2456999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7" name="Полилиния: фигура 106">
                <a:extLst>
                  <a:ext uri="{FF2B5EF4-FFF2-40B4-BE49-F238E27FC236}">
                    <a16:creationId xmlns:a16="http://schemas.microsoft.com/office/drawing/2014/main" id="{0D84543E-FCD1-83E0-A44D-5A03114CFC8B}"/>
                  </a:ext>
                </a:extLst>
              </p:cNvPr>
              <p:cNvSpPr/>
              <p:nvPr/>
            </p:nvSpPr>
            <p:spPr>
              <a:xfrm>
                <a:off x="3335039" y="245736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EBCA743D-BB3D-5F45-8945-9C6981296B61}"/>
                </a:ext>
              </a:extLst>
            </p:cNvPr>
            <p:cNvGrpSpPr/>
            <p:nvPr/>
          </p:nvGrpSpPr>
          <p:grpSpPr>
            <a:xfrm>
              <a:off x="4971240" y="3232440"/>
              <a:ext cx="484920" cy="488160"/>
              <a:chOff x="4971240" y="3232440"/>
              <a:chExt cx="484920" cy="488160"/>
            </a:xfrm>
          </p:grpSpPr>
          <p:sp>
            <p:nvSpPr>
              <p:cNvPr id="99" name="Полилиния: фигура 98">
                <a:extLst>
                  <a:ext uri="{FF2B5EF4-FFF2-40B4-BE49-F238E27FC236}">
                    <a16:creationId xmlns:a16="http://schemas.microsoft.com/office/drawing/2014/main" id="{D939FA27-54B3-EC2A-732A-2892B8660881}"/>
                  </a:ext>
                </a:extLst>
              </p:cNvPr>
              <p:cNvSpPr/>
              <p:nvPr/>
            </p:nvSpPr>
            <p:spPr>
              <a:xfrm>
                <a:off x="4971240" y="3232440"/>
                <a:ext cx="48492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:a16="http://schemas.microsoft.com/office/drawing/2014/main" id="{5C516924-A95D-9ACE-28B5-8FF5DFA6E0C4}"/>
                  </a:ext>
                </a:extLst>
              </p:cNvPr>
              <p:cNvSpPr/>
              <p:nvPr/>
            </p:nvSpPr>
            <p:spPr>
              <a:xfrm>
                <a:off x="4998240" y="325944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1" name="Полилиния: фигура 100">
                <a:extLst>
                  <a:ext uri="{FF2B5EF4-FFF2-40B4-BE49-F238E27FC236}">
                    <a16:creationId xmlns:a16="http://schemas.microsoft.com/office/drawing/2014/main" id="{62409BA0-EA01-1FB2-6262-F299F0D7D749}"/>
                  </a:ext>
                </a:extLst>
              </p:cNvPr>
              <p:cNvSpPr/>
              <p:nvPr/>
            </p:nvSpPr>
            <p:spPr>
              <a:xfrm>
                <a:off x="4998240" y="325980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1733E099-2EE2-29B6-6958-E2587E55AFB9}"/>
                </a:ext>
              </a:extLst>
            </p:cNvPr>
            <p:cNvGrpSpPr/>
            <p:nvPr/>
          </p:nvGrpSpPr>
          <p:grpSpPr>
            <a:xfrm>
              <a:off x="6571800" y="2439720"/>
              <a:ext cx="485640" cy="488160"/>
              <a:chOff x="6571800" y="2439720"/>
              <a:chExt cx="485640" cy="488160"/>
            </a:xfrm>
          </p:grpSpPr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5D0B5740-A9F5-9195-9D56-C8BF3F2A52D4}"/>
                  </a:ext>
                </a:extLst>
              </p:cNvPr>
              <p:cNvSpPr/>
              <p:nvPr/>
            </p:nvSpPr>
            <p:spPr>
              <a:xfrm>
                <a:off x="6571800" y="2439720"/>
                <a:ext cx="48564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49920F91-19AE-BCA4-819E-B8D16DBC6CEE}"/>
                  </a:ext>
                </a:extLst>
              </p:cNvPr>
              <p:cNvSpPr/>
              <p:nvPr/>
            </p:nvSpPr>
            <p:spPr>
              <a:xfrm>
                <a:off x="6599160" y="246672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9" name="Полилиния: фигура 88">
                <a:extLst>
                  <a:ext uri="{FF2B5EF4-FFF2-40B4-BE49-F238E27FC236}">
                    <a16:creationId xmlns:a16="http://schemas.microsoft.com/office/drawing/2014/main" id="{38175D12-6F2E-7CD8-DA5D-F27F4DD72D59}"/>
                  </a:ext>
                </a:extLst>
              </p:cNvPr>
              <p:cNvSpPr/>
              <p:nvPr/>
            </p:nvSpPr>
            <p:spPr>
              <a:xfrm>
                <a:off x="6599160" y="246708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0" name="Полилиния: фигура 89">
                <a:extLst>
                  <a:ext uri="{FF2B5EF4-FFF2-40B4-BE49-F238E27FC236}">
                    <a16:creationId xmlns:a16="http://schemas.microsoft.com/office/drawing/2014/main" id="{CFEF2E1F-FCC8-FEE4-CBA0-991795756BA9}"/>
                  </a:ext>
                </a:extLst>
              </p:cNvPr>
              <p:cNvSpPr/>
              <p:nvPr/>
            </p:nvSpPr>
            <p:spPr>
              <a:xfrm>
                <a:off x="6599520" y="2467439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1" name="Полилиния: фигура 90">
                <a:extLst>
                  <a:ext uri="{FF2B5EF4-FFF2-40B4-BE49-F238E27FC236}">
                    <a16:creationId xmlns:a16="http://schemas.microsoft.com/office/drawing/2014/main" id="{077BEC6B-6939-3C42-825B-A904E45F124F}"/>
                  </a:ext>
                </a:extLst>
              </p:cNvPr>
              <p:cNvSpPr/>
              <p:nvPr/>
            </p:nvSpPr>
            <p:spPr>
              <a:xfrm>
                <a:off x="6599880" y="2467439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2" name="Полилиния: фигура 91">
                <a:extLst>
                  <a:ext uri="{FF2B5EF4-FFF2-40B4-BE49-F238E27FC236}">
                    <a16:creationId xmlns:a16="http://schemas.microsoft.com/office/drawing/2014/main" id="{EC38EA0E-9E31-F254-B101-A7F330F8EC8F}"/>
                  </a:ext>
                </a:extLst>
              </p:cNvPr>
              <p:cNvSpPr/>
              <p:nvPr/>
            </p:nvSpPr>
            <p:spPr>
              <a:xfrm>
                <a:off x="6600240" y="246780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9E501400-F690-E97C-AEB5-64606DF8654E}"/>
              </a:ext>
            </a:extLst>
          </p:cNvPr>
          <p:cNvSpPr/>
          <p:nvPr/>
        </p:nvSpPr>
        <p:spPr>
          <a:xfrm>
            <a:off x="7425974" y="5963922"/>
            <a:ext cx="606946" cy="6103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28E9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1">
            <a:no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50" b="0" i="0" u="none" strike="noStrike" cap="none" baseline="0">
              <a:ln>
                <a:noFill/>
              </a:ln>
              <a:solidFill>
                <a:srgbClr val="54ABEC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B7D6EB6E-2968-F6EB-9C94-62062CFDF879}"/>
              </a:ext>
            </a:extLst>
          </p:cNvPr>
          <p:cNvSpPr/>
          <p:nvPr/>
        </p:nvSpPr>
        <p:spPr>
          <a:xfrm>
            <a:off x="8266128" y="5531361"/>
            <a:ext cx="606757" cy="61016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28E9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1">
            <a:no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50" b="0" i="0" u="none" strike="noStrike" cap="none" baseline="0">
              <a:ln>
                <a:noFill/>
              </a:ln>
              <a:solidFill>
                <a:srgbClr val="54ABEC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82B8FEC-1E00-6DC7-9906-E9A775115564}"/>
              </a:ext>
            </a:extLst>
          </p:cNvPr>
          <p:cNvSpPr txBox="1"/>
          <p:nvPr/>
        </p:nvSpPr>
        <p:spPr>
          <a:xfrm>
            <a:off x="4795053" y="5647885"/>
            <a:ext cx="699528" cy="37711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Event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Calendar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20EAA0B-14DB-BF0C-99F3-D3342B20CC6C}"/>
              </a:ext>
            </a:extLst>
          </p:cNvPr>
          <p:cNvSpPr txBox="1"/>
          <p:nvPr/>
        </p:nvSpPr>
        <p:spPr>
          <a:xfrm>
            <a:off x="5624031" y="6051078"/>
            <a:ext cx="771663" cy="37711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Data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Migrations</a:t>
            </a:r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34712887-C164-EC24-28F6-DE56137B81EB}"/>
              </a:ext>
            </a:extLst>
          </p:cNvPr>
          <p:cNvGrpSpPr/>
          <p:nvPr/>
        </p:nvGrpSpPr>
        <p:grpSpPr>
          <a:xfrm>
            <a:off x="4555036" y="5726931"/>
            <a:ext cx="1970637" cy="678629"/>
            <a:chOff x="42840" y="2419560"/>
            <a:chExt cx="3750840" cy="1291680"/>
          </a:xfrm>
        </p:grpSpPr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B602ECC8-B37B-6756-EA7E-B75907571DC5}"/>
                </a:ext>
              </a:extLst>
            </p:cNvPr>
            <p:cNvGrpSpPr/>
            <p:nvPr/>
          </p:nvGrpSpPr>
          <p:grpSpPr>
            <a:xfrm>
              <a:off x="42840" y="2419560"/>
              <a:ext cx="485280" cy="488160"/>
              <a:chOff x="42840" y="2419560"/>
              <a:chExt cx="485280" cy="488160"/>
            </a:xfrm>
          </p:grpSpPr>
          <p:sp>
            <p:nvSpPr>
              <p:cNvPr id="144" name="Полилиния: фигура 143">
                <a:extLst>
                  <a:ext uri="{FF2B5EF4-FFF2-40B4-BE49-F238E27FC236}">
                    <a16:creationId xmlns:a16="http://schemas.microsoft.com/office/drawing/2014/main" id="{FF72ABBF-45D0-4ABA-ADFA-E70F7FDBA886}"/>
                  </a:ext>
                </a:extLst>
              </p:cNvPr>
              <p:cNvSpPr/>
              <p:nvPr/>
            </p:nvSpPr>
            <p:spPr>
              <a:xfrm>
                <a:off x="42840" y="2419560"/>
                <a:ext cx="48528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5" name="Полилиния: фигура 144">
                <a:extLst>
                  <a:ext uri="{FF2B5EF4-FFF2-40B4-BE49-F238E27FC236}">
                    <a16:creationId xmlns:a16="http://schemas.microsoft.com/office/drawing/2014/main" id="{86857832-9BFB-CC4C-3011-C784A5AE5EF9}"/>
                  </a:ext>
                </a:extLst>
              </p:cNvPr>
              <p:cNvSpPr/>
              <p:nvPr/>
            </p:nvSpPr>
            <p:spPr>
              <a:xfrm>
                <a:off x="70200" y="244656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6" name="Полилиния: фигура 145">
                <a:extLst>
                  <a:ext uri="{FF2B5EF4-FFF2-40B4-BE49-F238E27FC236}">
                    <a16:creationId xmlns:a16="http://schemas.microsoft.com/office/drawing/2014/main" id="{59A7017A-E583-C821-2709-089596F27268}"/>
                  </a:ext>
                </a:extLst>
              </p:cNvPr>
              <p:cNvSpPr/>
              <p:nvPr/>
            </p:nvSpPr>
            <p:spPr>
              <a:xfrm>
                <a:off x="70560" y="244692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7" name="Полилиния: фигура 146">
                <a:extLst>
                  <a:ext uri="{FF2B5EF4-FFF2-40B4-BE49-F238E27FC236}">
                    <a16:creationId xmlns:a16="http://schemas.microsoft.com/office/drawing/2014/main" id="{A26BC3A0-FEAC-8D4E-6A54-2600682F821F}"/>
                  </a:ext>
                </a:extLst>
              </p:cNvPr>
              <p:cNvSpPr/>
              <p:nvPr/>
            </p:nvSpPr>
            <p:spPr>
              <a:xfrm>
                <a:off x="70920" y="244728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8" name="Полилиния: фигура 147">
                <a:extLst>
                  <a:ext uri="{FF2B5EF4-FFF2-40B4-BE49-F238E27FC236}">
                    <a16:creationId xmlns:a16="http://schemas.microsoft.com/office/drawing/2014/main" id="{EEF5DA6C-D35A-5946-96FD-F84A04434C3D}"/>
                  </a:ext>
                </a:extLst>
              </p:cNvPr>
              <p:cNvSpPr/>
              <p:nvPr/>
            </p:nvSpPr>
            <p:spPr>
              <a:xfrm>
                <a:off x="70920" y="244764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9" name="Полилиния: фигура 148">
                <a:extLst>
                  <a:ext uri="{FF2B5EF4-FFF2-40B4-BE49-F238E27FC236}">
                    <a16:creationId xmlns:a16="http://schemas.microsoft.com/office/drawing/2014/main" id="{3675D340-EEAD-621E-5DAA-010724EBD68C}"/>
                  </a:ext>
                </a:extLst>
              </p:cNvPr>
              <p:cNvSpPr/>
              <p:nvPr/>
            </p:nvSpPr>
            <p:spPr>
              <a:xfrm>
                <a:off x="71280" y="2447640"/>
                <a:ext cx="42876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EE606161-FC1C-F631-E21C-EC734FDFAACA}"/>
                </a:ext>
              </a:extLst>
            </p:cNvPr>
            <p:cNvGrpSpPr/>
            <p:nvPr/>
          </p:nvGrpSpPr>
          <p:grpSpPr>
            <a:xfrm>
              <a:off x="1707120" y="3223080"/>
              <a:ext cx="485280" cy="488160"/>
              <a:chOff x="1707120" y="3223080"/>
              <a:chExt cx="485280" cy="488160"/>
            </a:xfrm>
          </p:grpSpPr>
          <p:sp>
            <p:nvSpPr>
              <p:cNvPr id="141" name="Полилиния: фигура 140">
                <a:extLst>
                  <a:ext uri="{FF2B5EF4-FFF2-40B4-BE49-F238E27FC236}">
                    <a16:creationId xmlns:a16="http://schemas.microsoft.com/office/drawing/2014/main" id="{C63F9D21-E088-7A6F-13E8-180E075DED5F}"/>
                  </a:ext>
                </a:extLst>
              </p:cNvPr>
              <p:cNvSpPr/>
              <p:nvPr/>
            </p:nvSpPr>
            <p:spPr>
              <a:xfrm>
                <a:off x="1707120" y="3223080"/>
                <a:ext cx="48528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2" name="Полилиния: фигура 141">
                <a:extLst>
                  <a:ext uri="{FF2B5EF4-FFF2-40B4-BE49-F238E27FC236}">
                    <a16:creationId xmlns:a16="http://schemas.microsoft.com/office/drawing/2014/main" id="{053572B1-88A8-D43A-A3F7-628C4B0A32CA}"/>
                  </a:ext>
                </a:extLst>
              </p:cNvPr>
              <p:cNvSpPr/>
              <p:nvPr/>
            </p:nvSpPr>
            <p:spPr>
              <a:xfrm>
                <a:off x="1734479" y="3250079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3" name="Полилиния: фигура 142">
                <a:extLst>
                  <a:ext uri="{FF2B5EF4-FFF2-40B4-BE49-F238E27FC236}">
                    <a16:creationId xmlns:a16="http://schemas.microsoft.com/office/drawing/2014/main" id="{A8A2A898-7749-2EDF-FB83-485946285711}"/>
                  </a:ext>
                </a:extLst>
              </p:cNvPr>
              <p:cNvSpPr/>
              <p:nvPr/>
            </p:nvSpPr>
            <p:spPr>
              <a:xfrm>
                <a:off x="1734479" y="325044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63264165-8326-7091-4572-90B412748477}"/>
                </a:ext>
              </a:extLst>
            </p:cNvPr>
            <p:cNvGrpSpPr/>
            <p:nvPr/>
          </p:nvGrpSpPr>
          <p:grpSpPr>
            <a:xfrm>
              <a:off x="3308040" y="2430360"/>
              <a:ext cx="485640" cy="488160"/>
              <a:chOff x="3308040" y="2430360"/>
              <a:chExt cx="485640" cy="488160"/>
            </a:xfrm>
          </p:grpSpPr>
          <p:sp>
            <p:nvSpPr>
              <p:cNvPr id="135" name="Полилиния: фигура 134">
                <a:extLst>
                  <a:ext uri="{FF2B5EF4-FFF2-40B4-BE49-F238E27FC236}">
                    <a16:creationId xmlns:a16="http://schemas.microsoft.com/office/drawing/2014/main" id="{EC1A5CC6-0355-0F19-3C6D-B9B6AC8B0E86}"/>
                  </a:ext>
                </a:extLst>
              </p:cNvPr>
              <p:cNvSpPr/>
              <p:nvPr/>
            </p:nvSpPr>
            <p:spPr>
              <a:xfrm>
                <a:off x="3308040" y="2430360"/>
                <a:ext cx="48564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6" name="Полилиния: фигура 135">
                <a:extLst>
                  <a:ext uri="{FF2B5EF4-FFF2-40B4-BE49-F238E27FC236}">
                    <a16:creationId xmlns:a16="http://schemas.microsoft.com/office/drawing/2014/main" id="{EB943D23-43E4-A513-EB6E-5B74763B4D9A}"/>
                  </a:ext>
                </a:extLst>
              </p:cNvPr>
              <p:cNvSpPr/>
              <p:nvPr/>
            </p:nvSpPr>
            <p:spPr>
              <a:xfrm>
                <a:off x="3335039" y="245736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7" name="Полилиния: фигура 136">
                <a:extLst>
                  <a:ext uri="{FF2B5EF4-FFF2-40B4-BE49-F238E27FC236}">
                    <a16:creationId xmlns:a16="http://schemas.microsoft.com/office/drawing/2014/main" id="{93B55642-4DCE-0BB8-047E-66F4582C28D3}"/>
                  </a:ext>
                </a:extLst>
              </p:cNvPr>
              <p:cNvSpPr/>
              <p:nvPr/>
            </p:nvSpPr>
            <p:spPr>
              <a:xfrm>
                <a:off x="3335400" y="2457719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8" name="Полилиния: фигура 137">
                <a:extLst>
                  <a:ext uri="{FF2B5EF4-FFF2-40B4-BE49-F238E27FC236}">
                    <a16:creationId xmlns:a16="http://schemas.microsoft.com/office/drawing/2014/main" id="{91032219-99F8-B8A4-1FD4-FDE0AA54D3E4}"/>
                  </a:ext>
                </a:extLst>
              </p:cNvPr>
              <p:cNvSpPr/>
              <p:nvPr/>
            </p:nvSpPr>
            <p:spPr>
              <a:xfrm>
                <a:off x="3335760" y="2457719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9" name="Полилиния: фигура 138">
                <a:extLst>
                  <a:ext uri="{FF2B5EF4-FFF2-40B4-BE49-F238E27FC236}">
                    <a16:creationId xmlns:a16="http://schemas.microsoft.com/office/drawing/2014/main" id="{56C92903-0D7D-8EC9-B86D-A4C45ADC5664}"/>
                  </a:ext>
                </a:extLst>
              </p:cNvPr>
              <p:cNvSpPr/>
              <p:nvPr/>
            </p:nvSpPr>
            <p:spPr>
              <a:xfrm>
                <a:off x="3336120" y="245808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0" name="Полилиния: фигура 139">
                <a:extLst>
                  <a:ext uri="{FF2B5EF4-FFF2-40B4-BE49-F238E27FC236}">
                    <a16:creationId xmlns:a16="http://schemas.microsoft.com/office/drawing/2014/main" id="{F4D4C808-5B26-A04B-C00C-70F31FC9BA3A}"/>
                  </a:ext>
                </a:extLst>
              </p:cNvPr>
              <p:cNvSpPr/>
              <p:nvPr/>
            </p:nvSpPr>
            <p:spPr>
              <a:xfrm>
                <a:off x="3336479" y="245844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70F0D36E-A12F-BCFC-4E87-0B8DA5652187}"/>
              </a:ext>
            </a:extLst>
          </p:cNvPr>
          <p:cNvGrpSpPr/>
          <p:nvPr/>
        </p:nvGrpSpPr>
        <p:grpSpPr>
          <a:xfrm>
            <a:off x="4555225" y="5727120"/>
            <a:ext cx="1970637" cy="678629"/>
            <a:chOff x="43200" y="2419920"/>
            <a:chExt cx="3750840" cy="1291680"/>
          </a:xfrm>
        </p:grpSpPr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11007F56-7953-4912-8621-52041C75D40B}"/>
                </a:ext>
              </a:extLst>
            </p:cNvPr>
            <p:cNvGrpSpPr/>
            <p:nvPr/>
          </p:nvGrpSpPr>
          <p:grpSpPr>
            <a:xfrm>
              <a:off x="43200" y="2419920"/>
              <a:ext cx="485280" cy="488160"/>
              <a:chOff x="43200" y="2419920"/>
              <a:chExt cx="485280" cy="488160"/>
            </a:xfrm>
          </p:grpSpPr>
          <p:sp>
            <p:nvSpPr>
              <p:cNvPr id="168" name="Полилиния: фигура 167">
                <a:extLst>
                  <a:ext uri="{FF2B5EF4-FFF2-40B4-BE49-F238E27FC236}">
                    <a16:creationId xmlns:a16="http://schemas.microsoft.com/office/drawing/2014/main" id="{87B2D0FE-84F4-1A01-C8B7-25490A4BC71C}"/>
                  </a:ext>
                </a:extLst>
              </p:cNvPr>
              <p:cNvSpPr/>
              <p:nvPr/>
            </p:nvSpPr>
            <p:spPr>
              <a:xfrm>
                <a:off x="43200" y="2419920"/>
                <a:ext cx="48528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9" name="Полилиния: фигура 168">
                <a:extLst>
                  <a:ext uri="{FF2B5EF4-FFF2-40B4-BE49-F238E27FC236}">
                    <a16:creationId xmlns:a16="http://schemas.microsoft.com/office/drawing/2014/main" id="{C1FBECB1-8A24-7460-55BB-60A1A1AF316D}"/>
                  </a:ext>
                </a:extLst>
              </p:cNvPr>
              <p:cNvSpPr/>
              <p:nvPr/>
            </p:nvSpPr>
            <p:spPr>
              <a:xfrm>
                <a:off x="70560" y="244692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0" name="Полилиния: фигура 169">
                <a:extLst>
                  <a:ext uri="{FF2B5EF4-FFF2-40B4-BE49-F238E27FC236}">
                    <a16:creationId xmlns:a16="http://schemas.microsoft.com/office/drawing/2014/main" id="{A7C66425-C0B9-3AC0-E70E-1859A678C1EE}"/>
                  </a:ext>
                </a:extLst>
              </p:cNvPr>
              <p:cNvSpPr/>
              <p:nvPr/>
            </p:nvSpPr>
            <p:spPr>
              <a:xfrm>
                <a:off x="70920" y="244728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1" name="Полилиния: фигура 170">
                <a:extLst>
                  <a:ext uri="{FF2B5EF4-FFF2-40B4-BE49-F238E27FC236}">
                    <a16:creationId xmlns:a16="http://schemas.microsoft.com/office/drawing/2014/main" id="{D3ED69DB-8ACD-C7DF-EC1C-221B9A4CB5F3}"/>
                  </a:ext>
                </a:extLst>
              </p:cNvPr>
              <p:cNvSpPr/>
              <p:nvPr/>
            </p:nvSpPr>
            <p:spPr>
              <a:xfrm>
                <a:off x="71280" y="244764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2" name="Полилиния: фигура 171">
                <a:extLst>
                  <a:ext uri="{FF2B5EF4-FFF2-40B4-BE49-F238E27FC236}">
                    <a16:creationId xmlns:a16="http://schemas.microsoft.com/office/drawing/2014/main" id="{5BE08AA1-4D10-498A-8B29-815BFDE378A2}"/>
                  </a:ext>
                </a:extLst>
              </p:cNvPr>
              <p:cNvSpPr/>
              <p:nvPr/>
            </p:nvSpPr>
            <p:spPr>
              <a:xfrm>
                <a:off x="71280" y="244800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3" name="Полилиния: фигура 172">
                <a:extLst>
                  <a:ext uri="{FF2B5EF4-FFF2-40B4-BE49-F238E27FC236}">
                    <a16:creationId xmlns:a16="http://schemas.microsoft.com/office/drawing/2014/main" id="{DE4FFC56-9216-43D0-FC4B-305CBAA33B6B}"/>
                  </a:ext>
                </a:extLst>
              </p:cNvPr>
              <p:cNvSpPr/>
              <p:nvPr/>
            </p:nvSpPr>
            <p:spPr>
              <a:xfrm>
                <a:off x="71640" y="2448000"/>
                <a:ext cx="42876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2C47531B-EB87-B5AC-6700-C18F798BFF61}"/>
                </a:ext>
              </a:extLst>
            </p:cNvPr>
            <p:cNvGrpSpPr/>
            <p:nvPr/>
          </p:nvGrpSpPr>
          <p:grpSpPr>
            <a:xfrm>
              <a:off x="1707480" y="3223440"/>
              <a:ext cx="485280" cy="488160"/>
              <a:chOff x="1707480" y="3223440"/>
              <a:chExt cx="485280" cy="488160"/>
            </a:xfrm>
          </p:grpSpPr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57311329-FBEC-D166-41BB-4A74D59B1E60}"/>
                  </a:ext>
                </a:extLst>
              </p:cNvPr>
              <p:cNvSpPr/>
              <p:nvPr/>
            </p:nvSpPr>
            <p:spPr>
              <a:xfrm>
                <a:off x="1707480" y="3223440"/>
                <a:ext cx="48528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6" name="Полилиния: фигура 165">
                <a:extLst>
                  <a:ext uri="{FF2B5EF4-FFF2-40B4-BE49-F238E27FC236}">
                    <a16:creationId xmlns:a16="http://schemas.microsoft.com/office/drawing/2014/main" id="{FBE8EEDE-7FAD-64B2-4A1F-8A909EE77D03}"/>
                  </a:ext>
                </a:extLst>
              </p:cNvPr>
              <p:cNvSpPr/>
              <p:nvPr/>
            </p:nvSpPr>
            <p:spPr>
              <a:xfrm>
                <a:off x="1734840" y="325044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7" name="Полилиния: фигура 166">
                <a:extLst>
                  <a:ext uri="{FF2B5EF4-FFF2-40B4-BE49-F238E27FC236}">
                    <a16:creationId xmlns:a16="http://schemas.microsoft.com/office/drawing/2014/main" id="{9FAFE9AA-C7FA-5D08-CF07-1C2FA60737A9}"/>
                  </a:ext>
                </a:extLst>
              </p:cNvPr>
              <p:cNvSpPr/>
              <p:nvPr/>
            </p:nvSpPr>
            <p:spPr>
              <a:xfrm>
                <a:off x="1734840" y="325080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id="{70B900D6-EA1B-75EF-56A3-940E1C384DF7}"/>
                </a:ext>
              </a:extLst>
            </p:cNvPr>
            <p:cNvGrpSpPr/>
            <p:nvPr/>
          </p:nvGrpSpPr>
          <p:grpSpPr>
            <a:xfrm>
              <a:off x="3308400" y="2430720"/>
              <a:ext cx="485640" cy="488160"/>
              <a:chOff x="3308400" y="2430720"/>
              <a:chExt cx="485640" cy="488160"/>
            </a:xfrm>
          </p:grpSpPr>
          <p:sp>
            <p:nvSpPr>
              <p:cNvPr id="159" name="Полилиния: фигура 158">
                <a:extLst>
                  <a:ext uri="{FF2B5EF4-FFF2-40B4-BE49-F238E27FC236}">
                    <a16:creationId xmlns:a16="http://schemas.microsoft.com/office/drawing/2014/main" id="{28230629-59E5-0706-8B37-B678DCFBABDB}"/>
                  </a:ext>
                </a:extLst>
              </p:cNvPr>
              <p:cNvSpPr/>
              <p:nvPr/>
            </p:nvSpPr>
            <p:spPr>
              <a:xfrm>
                <a:off x="3308400" y="2430720"/>
                <a:ext cx="485640" cy="488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729FC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0" name="Полилиния: фигура 159">
                <a:extLst>
                  <a:ext uri="{FF2B5EF4-FFF2-40B4-BE49-F238E27FC236}">
                    <a16:creationId xmlns:a16="http://schemas.microsoft.com/office/drawing/2014/main" id="{E06D4989-A281-4EF9-4E15-F7CDC3436D45}"/>
                  </a:ext>
                </a:extLst>
              </p:cNvPr>
              <p:cNvSpPr/>
              <p:nvPr/>
            </p:nvSpPr>
            <p:spPr>
              <a:xfrm>
                <a:off x="3335400" y="2457719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1" name="Полилиния: фигура 160">
                <a:extLst>
                  <a:ext uri="{FF2B5EF4-FFF2-40B4-BE49-F238E27FC236}">
                    <a16:creationId xmlns:a16="http://schemas.microsoft.com/office/drawing/2014/main" id="{B7A9FC3E-40E1-BC26-C4D3-1A9352DBB199}"/>
                  </a:ext>
                </a:extLst>
              </p:cNvPr>
              <p:cNvSpPr/>
              <p:nvPr/>
            </p:nvSpPr>
            <p:spPr>
              <a:xfrm>
                <a:off x="3335760" y="2458080"/>
                <a:ext cx="42876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70025FFF-47E0-A327-73CF-73CCD9F1B4F5}"/>
                  </a:ext>
                </a:extLst>
              </p:cNvPr>
              <p:cNvSpPr/>
              <p:nvPr/>
            </p:nvSpPr>
            <p:spPr>
              <a:xfrm>
                <a:off x="3336120" y="245808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3" name="Полилиния: фигура 162">
                <a:extLst>
                  <a:ext uri="{FF2B5EF4-FFF2-40B4-BE49-F238E27FC236}">
                    <a16:creationId xmlns:a16="http://schemas.microsoft.com/office/drawing/2014/main" id="{D07EE1C3-A819-B9B5-2CC8-4C3E74E70371}"/>
                  </a:ext>
                </a:extLst>
              </p:cNvPr>
              <p:cNvSpPr/>
              <p:nvPr/>
            </p:nvSpPr>
            <p:spPr>
              <a:xfrm>
                <a:off x="3336479" y="2458440"/>
                <a:ext cx="428400" cy="431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1E287CB9-024A-6719-C392-070BA0EF8466}"/>
                  </a:ext>
                </a:extLst>
              </p:cNvPr>
              <p:cNvSpPr/>
              <p:nvPr/>
            </p:nvSpPr>
            <p:spPr>
              <a:xfrm>
                <a:off x="3336840" y="2458800"/>
                <a:ext cx="428400" cy="430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6799F"/>
              </a:solidFill>
              <a:ln w="0">
                <a:solidFill>
                  <a:srgbClr val="024E68"/>
                </a:solidFill>
                <a:prstDash val="solid"/>
              </a:ln>
            </p:spPr>
            <p:txBody>
              <a:bodyPr wrap="none" lIns="90000" tIns="45000" rIns="90000" bIns="45000" anchor="ctr" anchorCtr="0" compatLnSpc="1">
                <a:noAutofit/>
              </a:bodyPr>
              <a:lstStyle/>
              <a:p>
                <a:pPr marL="0" marR="0" lvl="0" indent="0" algn="l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599" algn="l"/>
                    <a:tab pos="1828800" algn="l"/>
                    <a:tab pos="2286000" algn="l"/>
                    <a:tab pos="2743199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399" algn="l"/>
                    <a:tab pos="5943600" algn="l"/>
                    <a:tab pos="6400799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050" b="0" i="0" u="none" strike="noStrike" cap="none" baseline="0">
                  <a:ln>
                    <a:noFill/>
                  </a:ln>
                  <a:solidFill>
                    <a:srgbClr val="54ABEC"/>
                  </a:solidFill>
                  <a:latin typeface="Arial" pitchFamily="2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AB213B4E-937D-FF3D-7DB3-5C8C1A597F2F}"/>
              </a:ext>
            </a:extLst>
          </p:cNvPr>
          <p:cNvSpPr txBox="1"/>
          <p:nvPr/>
        </p:nvSpPr>
        <p:spPr>
          <a:xfrm>
            <a:off x="6508549" y="5621986"/>
            <a:ext cx="739603" cy="4773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Document 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Visibility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Levels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BD48F92-299E-41CD-49C0-FFB73105FF97}"/>
              </a:ext>
            </a:extLst>
          </p:cNvPr>
          <p:cNvSpPr txBox="1"/>
          <p:nvPr/>
        </p:nvSpPr>
        <p:spPr>
          <a:xfrm>
            <a:off x="7381732" y="6149541"/>
            <a:ext cx="713955" cy="21969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Work</a:t>
            </a:r>
            <a:r>
              <a:rPr lang="en-US" sz="900" dirty="0"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f</a:t>
            </a: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lows</a:t>
            </a:r>
            <a:endParaRPr lang="en-US" sz="1000" b="0" i="0" u="none" strike="noStrike" cap="none" baseline="0" dirty="0">
              <a:ln>
                <a:noFill/>
              </a:ln>
              <a:solidFill>
                <a:srgbClr val="FF9A4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D218315-738F-D7EF-12F4-2CF23C3B8DB0}"/>
              </a:ext>
            </a:extLst>
          </p:cNvPr>
          <p:cNvSpPr txBox="1"/>
          <p:nvPr/>
        </p:nvSpPr>
        <p:spPr>
          <a:xfrm>
            <a:off x="8202910" y="5638884"/>
            <a:ext cx="733191" cy="4773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Subscribe/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notification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b="0" i="0" u="none" strike="noStrike" cap="none" baseline="0" dirty="0">
                <a:ln>
                  <a:noFill/>
                </a:ln>
                <a:solidFill>
                  <a:srgbClr val="FF9A4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system</a:t>
            </a:r>
          </a:p>
        </p:txBody>
      </p:sp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F870FEC7-59EF-7773-9B8B-D3DB585D40B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97214" y="5776863"/>
            <a:ext cx="169847" cy="17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918A32BB-9678-37CA-DFA1-E4A43CF0F70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457228" y="6176892"/>
            <a:ext cx="195570" cy="19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40B9C3AF-6163-976F-044B-2A1D1EB13DE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299653" y="5761543"/>
            <a:ext cx="200676" cy="20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56E4B252-038F-820D-4A49-50760719ED5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188038" y="6207721"/>
            <a:ext cx="164172" cy="16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B897CD5E-26BF-3662-6FBA-6EA41E49D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035001" y="5781592"/>
            <a:ext cx="159066" cy="16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02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E438-8934-5770-8E08-771E477B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CC3C82A-7059-C9A4-9C1E-ACEBBF804B74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MPD collaboration websites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9DFAA-461C-CF9D-0419-390188D8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8E47B3-DEF1-412C-857D-11C1DA267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 b="3009"/>
          <a:stretch/>
        </p:blipFill>
        <p:spPr>
          <a:xfrm>
            <a:off x="4297680" y="4205286"/>
            <a:ext cx="4572000" cy="233362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6D536CB-8BF1-480B-857F-A5F77DB982D1}"/>
              </a:ext>
            </a:extLst>
          </p:cNvPr>
          <p:cNvSpPr txBox="1"/>
          <p:nvPr/>
        </p:nvSpPr>
        <p:spPr>
          <a:xfrm>
            <a:off x="524257" y="504893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  <a:hlinkClick r:id="rId4"/>
              </a:rPr>
              <a:t>https://mpdroot.jinr.ru/</a:t>
            </a:r>
            <a:endParaRPr lang="ru-RU" dirty="0">
              <a:latin typeface="Roboto Slab" panose="020B0604020202020204" charset="0"/>
              <a:ea typeface="Roboto Slab" panose="020B0604020202020204" charset="0"/>
              <a:cs typeface="Roboto Slab" panose="020B0604020202020204" charset="0"/>
            </a:endParaRPr>
          </a:p>
          <a:p>
            <a:pPr algn="ctr"/>
            <a:r>
              <a:rPr lang="en-US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MPD root website</a:t>
            </a:r>
            <a:endParaRPr lang="ru-RU" dirty="0">
              <a:latin typeface="Roboto Slab" panose="020B0604020202020204" charset="0"/>
              <a:ea typeface="Roboto Slab" panose="020B0604020202020204" charset="0"/>
              <a:cs typeface="Roboto Slab" panose="020B060402020202020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750077-168A-45E6-AD4E-D0EBB159E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64" b="3195"/>
          <a:stretch/>
        </p:blipFill>
        <p:spPr>
          <a:xfrm>
            <a:off x="165749" y="1709993"/>
            <a:ext cx="4572000" cy="233362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E46A071-B8C5-456B-ABEF-BB1ADC8A37F2}"/>
              </a:ext>
            </a:extLst>
          </p:cNvPr>
          <p:cNvSpPr txBox="1"/>
          <p:nvPr/>
        </p:nvSpPr>
        <p:spPr>
          <a:xfrm>
            <a:off x="4078224" y="25347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  <a:hlinkClick r:id="rId6"/>
              </a:rPr>
              <a:t>https://mpd.jinr.ru/</a:t>
            </a:r>
            <a:endParaRPr lang="ru-RU" dirty="0">
              <a:latin typeface="Roboto Slab" panose="020B0604020202020204" charset="0"/>
              <a:ea typeface="Roboto Slab" panose="020B0604020202020204" charset="0"/>
              <a:cs typeface="Roboto Slab" panose="020B0604020202020204" charset="0"/>
            </a:endParaRPr>
          </a:p>
          <a:p>
            <a:pPr algn="ctr"/>
            <a:r>
              <a:rPr lang="en-US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MPD collaboration website</a:t>
            </a:r>
            <a:endParaRPr lang="ru-RU" dirty="0">
              <a:latin typeface="Roboto Slab" panose="020B0604020202020204" charset="0"/>
              <a:ea typeface="Roboto Slab" panose="020B0604020202020204" charset="0"/>
              <a:cs typeface="Roboto Slab" panose="020B060402020202020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C8BA73-2E69-44E0-885E-AAB363337F85}"/>
              </a:ext>
            </a:extLst>
          </p:cNvPr>
          <p:cNvSpPr txBox="1"/>
          <p:nvPr/>
        </p:nvSpPr>
        <p:spPr>
          <a:xfrm>
            <a:off x="1" y="96355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MLIT is hosting</a:t>
            </a: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some of the MPD Collaboration websites. Some participants from MLIT were taking participation is websites developments. 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10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CA3F-23F7-0897-7A22-3029A1D0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317D58C-B7DB-EA11-131C-91560909FEF2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r-FR" sz="4400" dirty="0">
                <a:solidFill>
                  <a:srgbClr val="0055A0"/>
                </a:solidFill>
                <a:latin typeface="Segoe UI Light" panose="020B0502040204020203" pitchFamily="34" charset="0"/>
              </a:rPr>
              <a:t>Works related to NCX cluster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3E61B-A70E-9FF9-FC72-D10FC6AC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F1BDF-29B9-CC51-17FD-575268E81473}"/>
              </a:ext>
            </a:extLst>
          </p:cNvPr>
          <p:cNvSpPr txBox="1"/>
          <p:nvPr/>
        </p:nvSpPr>
        <p:spPr>
          <a:xfrm>
            <a:off x="707912" y="1321848"/>
            <a:ext cx="36894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MLIT team was working in collaboration with NCX team to  perform migration from SGE to Slurm</a:t>
            </a:r>
            <a:r>
              <a:rPr lang="ru-RU" sz="1600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 </a:t>
            </a:r>
            <a:r>
              <a:rPr lang="en-US" sz="1600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which is a modern cluster workload management system.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D7BD79-26D4-4DBD-B179-D2BAC381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8" t="13210" r="27222" b="32470"/>
          <a:stretch/>
        </p:blipFill>
        <p:spPr>
          <a:xfrm>
            <a:off x="4649850" y="962602"/>
            <a:ext cx="3531742" cy="2271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E84527-EAE8-4D46-AC54-55ED954FE2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" t="7778" r="624" b="10988"/>
          <a:stretch/>
        </p:blipFill>
        <p:spPr>
          <a:xfrm>
            <a:off x="151623" y="3705032"/>
            <a:ext cx="5479428" cy="2537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9FFBFA4-C5EC-4BE6-8390-07D8712280F9}"/>
              </a:ext>
            </a:extLst>
          </p:cNvPr>
          <p:cNvSpPr txBox="1"/>
          <p:nvPr/>
        </p:nvSpPr>
        <p:spPr>
          <a:xfrm>
            <a:off x="5631051" y="4222217"/>
            <a:ext cx="334962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Together with Ivan </a:t>
            </a:r>
            <a:r>
              <a:rPr lang="en-US" sz="1400" dirty="0" err="1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Slepov</a:t>
            </a:r>
            <a:r>
              <a:rPr lang="en-US" sz="1400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 a monitoring system with public access was developed and presented to users of NCX cluster.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Roboto Slab" panose="020B0604020202020204" charset="0"/>
                <a:ea typeface="Roboto Slab" panose="020B0604020202020204" charset="0"/>
                <a:cs typeface="Roboto Slab" panose="020B0604020202020204" charset="0"/>
              </a:rPr>
              <a:t>It allows users to be aware of current load on the NCX cluster and reminds them about local storage occupation.</a:t>
            </a:r>
          </a:p>
        </p:txBody>
      </p:sp>
    </p:spTree>
    <p:extLst>
      <p:ext uri="{BB962C8B-B14F-4D97-AF65-F5344CB8AC3E}">
        <p14:creationId xmlns:p14="http://schemas.microsoft.com/office/powerpoint/2010/main" val="125986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12480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MLIT in MPD IT infrastructure</a:t>
            </a:r>
            <a:endParaRPr lang="ru-RU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2086E-B957-FA75-1341-8C8AD49A476F}"/>
              </a:ext>
            </a:extLst>
          </p:cNvPr>
          <p:cNvSpPr txBox="1"/>
          <p:nvPr/>
        </p:nvSpPr>
        <p:spPr>
          <a:xfrm>
            <a:off x="808891" y="1269861"/>
            <a:ext cx="457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Participants from MLIT</a:t>
            </a:r>
            <a:endParaRPr lang="ru-RU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D75D8-7677-EAFE-7C3A-93046FB8AEED}"/>
              </a:ext>
            </a:extLst>
          </p:cNvPr>
          <p:cNvSpPr txBox="1"/>
          <p:nvPr/>
        </p:nvSpPr>
        <p:spPr>
          <a:xfrm>
            <a:off x="269360" y="1639193"/>
            <a:ext cx="2626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Aleksandr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Kokorev</a:t>
            </a:r>
            <a:endParaRPr lang="en-US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Anastasia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Anikina</a:t>
            </a:r>
            <a:endParaRPr lang="en-US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Andrey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Dolbilov</a:t>
            </a:r>
            <a:endParaRPr lang="en-US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Balashov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Nikita</a:t>
            </a:r>
          </a:p>
          <a:p>
            <a:r>
              <a:rPr lang="en-US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Dmirty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Belyakov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Dmitry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Podgainy</a:t>
            </a:r>
            <a:endParaRPr lang="en-US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Evgeny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Aleksandrov</a:t>
            </a:r>
            <a:endParaRPr lang="ru-RU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Igor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Aleksandrov</a:t>
            </a:r>
            <a:endParaRPr lang="en-US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Igor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Pelevanyuk</a:t>
            </a:r>
            <a:endParaRPr lang="ru-RU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Irina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Filozova</a:t>
            </a:r>
            <a:endParaRPr lang="en-US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Jan </a:t>
            </a:r>
            <a:r>
              <a:rPr lang="en-US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Busha</a:t>
            </a:r>
            <a:r>
              <a:rPr lang="en-US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Jr.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92D2F-B686-D2BB-48BF-E903640F936D}"/>
              </a:ext>
            </a:extLst>
          </p:cNvPr>
          <p:cNvSpPr txBox="1"/>
          <p:nvPr/>
        </p:nvSpPr>
        <p:spPr>
          <a:xfrm>
            <a:off x="2718216" y="1639193"/>
            <a:ext cx="2388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Maria </a:t>
            </a:r>
            <a:r>
              <a:rPr lang="en-US" b="1" dirty="0" err="1"/>
              <a:t>Lubimova</a:t>
            </a:r>
            <a:endParaRPr lang="en-US" b="1" dirty="0"/>
          </a:p>
          <a:p>
            <a:r>
              <a:rPr lang="en-US" dirty="0"/>
              <a:t>Maxim </a:t>
            </a:r>
            <a:r>
              <a:rPr lang="en-US" b="1" dirty="0" err="1"/>
              <a:t>Zuev</a:t>
            </a:r>
            <a:endParaRPr lang="en-US" b="1" dirty="0"/>
          </a:p>
          <a:p>
            <a:r>
              <a:rPr lang="en-US" dirty="0"/>
              <a:t>Natalia </a:t>
            </a:r>
            <a:r>
              <a:rPr lang="en-US" b="1" dirty="0" err="1"/>
              <a:t>Gromova</a:t>
            </a:r>
            <a:endParaRPr lang="en-US" b="1" dirty="0"/>
          </a:p>
          <a:p>
            <a:r>
              <a:rPr lang="en-US" dirty="0"/>
              <a:t>Oksana </a:t>
            </a:r>
            <a:r>
              <a:rPr lang="en-US" b="1" dirty="0" err="1"/>
              <a:t>Streltsova</a:t>
            </a:r>
            <a:endParaRPr lang="en-US" b="1" dirty="0"/>
          </a:p>
          <a:p>
            <a:r>
              <a:rPr lang="en-US" dirty="0"/>
              <a:t>Sergei </a:t>
            </a:r>
            <a:r>
              <a:rPr lang="en-US" b="1" dirty="0" err="1"/>
              <a:t>Shmatov</a:t>
            </a:r>
            <a:endParaRPr lang="en-US" b="1" dirty="0"/>
          </a:p>
          <a:p>
            <a:r>
              <a:rPr lang="en-US" dirty="0" err="1"/>
              <a:t>Slavomir</a:t>
            </a:r>
            <a:r>
              <a:rPr lang="en-US" dirty="0"/>
              <a:t> </a:t>
            </a:r>
            <a:r>
              <a:rPr lang="en-US" b="1" dirty="0" err="1"/>
              <a:t>Hnatic</a:t>
            </a:r>
            <a:endParaRPr lang="en-US" b="1" dirty="0"/>
          </a:p>
          <a:p>
            <a:r>
              <a:rPr lang="en-US" dirty="0"/>
              <a:t>Tatyana </a:t>
            </a:r>
            <a:r>
              <a:rPr lang="en-US" b="1" dirty="0" err="1"/>
              <a:t>Strizh</a:t>
            </a:r>
            <a:endParaRPr lang="en-US" b="1" dirty="0"/>
          </a:p>
          <a:p>
            <a:r>
              <a:rPr lang="en-US" dirty="0" err="1"/>
              <a:t>Valeriy</a:t>
            </a:r>
            <a:r>
              <a:rPr lang="en-US" dirty="0"/>
              <a:t> </a:t>
            </a:r>
            <a:r>
              <a:rPr lang="en-US" b="1" dirty="0" err="1"/>
              <a:t>Mitsin</a:t>
            </a:r>
            <a:endParaRPr lang="en-US" b="1" dirty="0"/>
          </a:p>
          <a:p>
            <a:r>
              <a:rPr lang="en-US" dirty="0"/>
              <a:t>Vladimir </a:t>
            </a:r>
            <a:r>
              <a:rPr lang="en-US" b="1" dirty="0" err="1"/>
              <a:t>Korenkov</a:t>
            </a:r>
            <a:endParaRPr lang="en-US" b="1" dirty="0"/>
          </a:p>
          <a:p>
            <a:r>
              <a:rPr lang="en-US" dirty="0"/>
              <a:t>Vladimir </a:t>
            </a:r>
            <a:r>
              <a:rPr lang="en-US" b="1" dirty="0" err="1"/>
              <a:t>Trofimov</a:t>
            </a:r>
            <a:endParaRPr lang="en-US" b="1" dirty="0"/>
          </a:p>
          <a:p>
            <a:r>
              <a:rPr lang="en-US" dirty="0"/>
              <a:t>Vladimir</a:t>
            </a:r>
            <a:r>
              <a:rPr lang="en-US" b="1" dirty="0"/>
              <a:t> </a:t>
            </a:r>
            <a:r>
              <a:rPr lang="en-US" b="1" dirty="0" err="1"/>
              <a:t>Uzhinsky</a:t>
            </a:r>
            <a:endParaRPr lang="en-US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EE6B78-89CA-2954-AD1B-90877278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062" y="1058095"/>
            <a:ext cx="1930672" cy="13451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07340D-71F6-574C-ABD3-8534BE700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59" y="5142209"/>
            <a:ext cx="418978" cy="418978"/>
          </a:xfrm>
          <a:prstGeom prst="rect">
            <a:avLst/>
          </a:prstGeom>
        </p:spPr>
      </p:pic>
      <p:pic>
        <p:nvPicPr>
          <p:cNvPr id="13" name="Picture 2" descr="Our new logo">
            <a:extLst>
              <a:ext uri="{FF2B5EF4-FFF2-40B4-BE49-F238E27FC236}">
                <a16:creationId xmlns:a16="http://schemas.microsoft.com/office/drawing/2014/main" id="{B1FE43BF-00C4-56BB-0674-21773821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06" y="2495317"/>
            <a:ext cx="1242646" cy="5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lurm Workload Manager - Wikipedia">
            <a:extLst>
              <a:ext uri="{FF2B5EF4-FFF2-40B4-BE49-F238E27FC236}">
                <a16:creationId xmlns:a16="http://schemas.microsoft.com/office/drawing/2014/main" id="{8E091304-BD7A-2DE2-85AE-5CEF700C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75" y="4239526"/>
            <a:ext cx="457585" cy="4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B7868B6-EA85-E9A1-19FC-727763AAF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36292" r="77146" b="50336"/>
          <a:stretch/>
        </p:blipFill>
        <p:spPr bwMode="auto">
          <a:xfrm>
            <a:off x="6678929" y="3111026"/>
            <a:ext cx="36927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he use of CernVM and CernVM-FS for Software Environment Preserva;on">
            <a:extLst>
              <a:ext uri="{FF2B5EF4-FFF2-40B4-BE49-F238E27FC236}">
                <a16:creationId xmlns:a16="http://schemas.microsoft.com/office/drawing/2014/main" id="{3DD96484-53C5-6F9A-665E-631DD29C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95" y="3409914"/>
            <a:ext cx="1094912" cy="3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1F95F0-4540-126A-2333-1F405BC5EDA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500" y="3207636"/>
            <a:ext cx="1104889" cy="736593"/>
          </a:xfrm>
          <a:prstGeom prst="rect">
            <a:avLst/>
          </a:prstGeom>
        </p:spPr>
      </p:pic>
      <p:pic>
        <p:nvPicPr>
          <p:cNvPr id="18" name="Picture 10" descr="Welcome to EOS Community - General Discussion - EOS Community">
            <a:extLst>
              <a:ext uri="{FF2B5EF4-FFF2-40B4-BE49-F238E27FC236}">
                <a16:creationId xmlns:a16="http://schemas.microsoft.com/office/drawing/2014/main" id="{DF878CFB-7F53-8D8D-160A-3632050E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67" y="4017045"/>
            <a:ext cx="872157" cy="3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ERN Tape Archive Workshop : CTA 2024 (18-19 March 2024) · Indico">
            <a:extLst>
              <a:ext uri="{FF2B5EF4-FFF2-40B4-BE49-F238E27FC236}">
                <a16:creationId xmlns:a16="http://schemas.microsoft.com/office/drawing/2014/main" id="{0BC5B4C9-DA01-AFEE-71DF-922AA80D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12" y="4029472"/>
            <a:ext cx="929368" cy="2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Index of /img/logos/ROOT_Logo/misc">
            <a:extLst>
              <a:ext uri="{FF2B5EF4-FFF2-40B4-BE49-F238E27FC236}">
                <a16:creationId xmlns:a16="http://schemas.microsoft.com/office/drawing/2014/main" id="{C4F4854B-2A2F-E8B0-CCCE-491A86F0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2625431"/>
            <a:ext cx="1266092" cy="3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9EB8F39-8159-8A95-946C-153132F6D0B1}"/>
              </a:ext>
            </a:extLst>
          </p:cNvPr>
          <p:cNvGrpSpPr/>
          <p:nvPr/>
        </p:nvGrpSpPr>
        <p:grpSpPr>
          <a:xfrm>
            <a:off x="5287109" y="4592350"/>
            <a:ext cx="978878" cy="719136"/>
            <a:chOff x="5457101" y="5332153"/>
            <a:chExt cx="978878" cy="71913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293A050-FDC2-AACB-73E5-0B1C2446E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01026" y="5332153"/>
              <a:ext cx="491028" cy="4910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A61A3A-5202-8EF2-FC2C-8C2158C582BC}"/>
                </a:ext>
              </a:extLst>
            </p:cNvPr>
            <p:cNvSpPr txBox="1"/>
            <p:nvPr/>
          </p:nvSpPr>
          <p:spPr>
            <a:xfrm>
              <a:off x="5457101" y="5712735"/>
              <a:ext cx="978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20B0503020202020204" pitchFamily="34" charset="0"/>
                </a:rPr>
                <a:t>Network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F4ED2B1-B55D-689C-B942-23BDEA981EE2}"/>
              </a:ext>
            </a:extLst>
          </p:cNvPr>
          <p:cNvGrpSpPr/>
          <p:nvPr/>
        </p:nvGrpSpPr>
        <p:grpSpPr>
          <a:xfrm>
            <a:off x="7414816" y="4711371"/>
            <a:ext cx="1110011" cy="594218"/>
            <a:chOff x="7429268" y="5404102"/>
            <a:chExt cx="1110011" cy="594218"/>
          </a:xfrm>
        </p:grpSpPr>
        <p:pic>
          <p:nvPicPr>
            <p:cNvPr id="25" name="Picture 18">
              <a:extLst>
                <a:ext uri="{FF2B5EF4-FFF2-40B4-BE49-F238E27FC236}">
                  <a16:creationId xmlns:a16="http://schemas.microsoft.com/office/drawing/2014/main" id="{807CFE37-4B5A-6CCB-CD81-E01478B45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268" y="5404102"/>
              <a:ext cx="1110011" cy="33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6E417B-9A38-5176-9599-5184F997E75A}"/>
                </a:ext>
              </a:extLst>
            </p:cNvPr>
            <p:cNvSpPr txBox="1"/>
            <p:nvPr/>
          </p:nvSpPr>
          <p:spPr>
            <a:xfrm>
              <a:off x="7494834" y="5659766"/>
              <a:ext cx="978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20B0503020202020204" pitchFamily="34" charset="0"/>
                </a:rPr>
                <a:t>Websites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2DC9842-0065-E272-D660-A207A8D34F31}"/>
              </a:ext>
            </a:extLst>
          </p:cNvPr>
          <p:cNvSpPr txBox="1"/>
          <p:nvPr/>
        </p:nvSpPr>
        <p:spPr>
          <a:xfrm>
            <a:off x="6308561" y="3559620"/>
            <a:ext cx="1110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gency FB" panose="020B0503020202020204" pitchFamily="34" charset="0"/>
              </a:rPr>
              <a:t>Govorun</a:t>
            </a:r>
            <a:endParaRPr lang="en-US" sz="1400" dirty="0">
              <a:latin typeface="Agency FB" panose="020B0503020202020204" pitchFamily="34" charset="0"/>
            </a:endParaRPr>
          </a:p>
          <a:p>
            <a:pPr algn="ctr"/>
            <a:r>
              <a:rPr lang="en-US" sz="1400" dirty="0">
                <a:latin typeface="Agency FB" panose="020B0503020202020204" pitchFamily="34" charset="0"/>
              </a:rPr>
              <a:t>Supercomputer</a:t>
            </a:r>
          </a:p>
        </p:txBody>
      </p:sp>
      <p:pic>
        <p:nvPicPr>
          <p:cNvPr id="28" name="Picture 2" descr="Picture background">
            <a:extLst>
              <a:ext uri="{FF2B5EF4-FFF2-40B4-BE49-F238E27FC236}">
                <a16:creationId xmlns:a16="http://schemas.microsoft.com/office/drawing/2014/main" id="{0B064ADC-ED47-9CE6-9348-6BFCA511F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96" y="5907950"/>
            <a:ext cx="3095690" cy="6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7A6EFAB-84B0-82A1-A941-863922459E5F}"/>
              </a:ext>
            </a:extLst>
          </p:cNvPr>
          <p:cNvSpPr txBox="1"/>
          <p:nvPr/>
        </p:nvSpPr>
        <p:spPr>
          <a:xfrm>
            <a:off x="340460" y="4824069"/>
            <a:ext cx="4577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Mescheryakov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Laboratory of Information Technologies take active participation in MPD collaboration wide range of works related to both </a:t>
            </a:r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support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of IT services and providing </a:t>
            </a:r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computing, storage and network resources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. 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B9E94A-51D9-A9DE-609F-E0109DD284D9}"/>
              </a:ext>
            </a:extLst>
          </p:cNvPr>
          <p:cNvSpPr txBox="1"/>
          <p:nvPr/>
        </p:nvSpPr>
        <p:spPr>
          <a:xfrm>
            <a:off x="6459409" y="5477112"/>
            <a:ext cx="978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gency FB" panose="020B0503020202020204" pitchFamily="34" charset="0"/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1131991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451" y="1945610"/>
            <a:ext cx="7669098" cy="1578157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MLIT resources and services for the MPD  experiment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6246544" y="4675833"/>
            <a:ext cx="2897456" cy="92046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b="1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Igor </a:t>
            </a:r>
            <a:r>
              <a:rPr lang="en-US" sz="1800" b="1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Pelevanyuk</a:t>
            </a:r>
            <a:endParaRPr lang="en-US" sz="1800" b="1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36576" indent="0" algn="ctr">
              <a:buNone/>
            </a:pPr>
            <a:r>
              <a:rPr lang="en-US" sz="18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M</a:t>
            </a:r>
            <a:r>
              <a:rPr lang="en-US" sz="14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escheryakov</a:t>
            </a:r>
            <a:r>
              <a:rPr lang="en-US" sz="14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 Laboratory of Information Technologies</a:t>
            </a:r>
            <a:endParaRPr lang="ru-RU" sz="1400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1C378B0-2AA6-4E19-BD69-E8AEB93CD987}"/>
              </a:ext>
            </a:extLst>
          </p:cNvPr>
          <p:cNvSpPr txBox="1">
            <a:spLocks/>
          </p:cNvSpPr>
          <p:nvPr/>
        </p:nvSpPr>
        <p:spPr>
          <a:xfrm>
            <a:off x="737451" y="63987"/>
            <a:ext cx="7669098" cy="415115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MPD 14</a:t>
            </a:r>
            <a:r>
              <a:rPr lang="en-US" sz="2800" baseline="30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th</a:t>
            </a: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 collaboration meeting</a:t>
            </a:r>
            <a:endParaRPr lang="en-US" sz="20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C8B744-86E1-64FD-AAEC-9C71485C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6" t="3436" r="2813" b="4493"/>
          <a:stretch/>
        </p:blipFill>
        <p:spPr>
          <a:xfrm>
            <a:off x="979005" y="3947323"/>
            <a:ext cx="3355975" cy="2276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A0E0AC-2F88-1B09-E8FA-D6F865A3AE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40" y="3326761"/>
            <a:ext cx="1811019" cy="1261807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DADF359-5970-8B4E-5FEB-240ACB13B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17" y="899686"/>
            <a:ext cx="5097566" cy="10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D427F-EB28-6483-103F-E92711238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5B891-A4E4-646F-9B1A-F8D649D40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4E38A3-7087-80BA-B314-C58A6C37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12480"/>
            <a:ext cx="9141942" cy="106252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800" dirty="0">
                <a:solidFill>
                  <a:srgbClr val="0055A0"/>
                </a:solidFill>
                <a:latin typeface="Segoe UI Light" panose="020B0502040204020203" pitchFamily="34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17B24-FE0E-3684-B83D-0DFF67C29452}"/>
              </a:ext>
            </a:extLst>
          </p:cNvPr>
          <p:cNvSpPr txBox="1"/>
          <p:nvPr/>
        </p:nvSpPr>
        <p:spPr>
          <a:xfrm>
            <a:off x="394174" y="1175033"/>
            <a:ext cx="466677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MLIT provides a wide range of IT different services and resources: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GitLab, CVMFS, Slurm, DIRAC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Govorun, Tier1, Tier2, EOS, CTA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Network, hosting, security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MLIT also directly participates in MPD collaboration activity: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Develop new services and setting up new systems.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Participate in development of applied software.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Develop new approaches to solve appearing problems.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96E2ABD-C58C-4BBB-AF43-E5517A24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062" y="1058095"/>
            <a:ext cx="1930672" cy="13451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C1EED3-15BB-4681-B550-D10E1C78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59" y="5142209"/>
            <a:ext cx="418978" cy="418978"/>
          </a:xfrm>
          <a:prstGeom prst="rect">
            <a:avLst/>
          </a:prstGeom>
        </p:spPr>
      </p:pic>
      <p:pic>
        <p:nvPicPr>
          <p:cNvPr id="31" name="Picture 2" descr="Our new logo">
            <a:extLst>
              <a:ext uri="{FF2B5EF4-FFF2-40B4-BE49-F238E27FC236}">
                <a16:creationId xmlns:a16="http://schemas.microsoft.com/office/drawing/2014/main" id="{467EEB7C-2D00-439C-A98D-EAC7E0EB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06" y="2495317"/>
            <a:ext cx="1242646" cy="5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Slurm Workload Manager - Wikipedia">
            <a:extLst>
              <a:ext uri="{FF2B5EF4-FFF2-40B4-BE49-F238E27FC236}">
                <a16:creationId xmlns:a16="http://schemas.microsoft.com/office/drawing/2014/main" id="{0C5002B8-06CA-46E6-9820-CB36530B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75" y="4239526"/>
            <a:ext cx="457585" cy="4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1C101D5A-02EF-4E62-A9E8-E4A18B121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36292" r="77146" b="50336"/>
          <a:stretch/>
        </p:blipFill>
        <p:spPr bwMode="auto">
          <a:xfrm>
            <a:off x="6678929" y="3111026"/>
            <a:ext cx="36927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The use of CernVM and CernVM-FS for Software Environment Preserva;on">
            <a:extLst>
              <a:ext uri="{FF2B5EF4-FFF2-40B4-BE49-F238E27FC236}">
                <a16:creationId xmlns:a16="http://schemas.microsoft.com/office/drawing/2014/main" id="{45007EF6-C69A-45D1-A83B-3CF8BA00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95" y="3409914"/>
            <a:ext cx="1094912" cy="3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7CE5BF6-AC0C-4F9B-AB07-8B4281272B9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500" y="3207636"/>
            <a:ext cx="1104889" cy="736593"/>
          </a:xfrm>
          <a:prstGeom prst="rect">
            <a:avLst/>
          </a:prstGeom>
        </p:spPr>
      </p:pic>
      <p:pic>
        <p:nvPicPr>
          <p:cNvPr id="36" name="Picture 10" descr="Welcome to EOS Community - General Discussion - EOS Community">
            <a:extLst>
              <a:ext uri="{FF2B5EF4-FFF2-40B4-BE49-F238E27FC236}">
                <a16:creationId xmlns:a16="http://schemas.microsoft.com/office/drawing/2014/main" id="{94806911-EE1B-4A60-83AA-B05861A0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67" y="4017045"/>
            <a:ext cx="872157" cy="3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CERN Tape Archive Workshop : CTA 2024 (18-19 March 2024) · Indico">
            <a:extLst>
              <a:ext uri="{FF2B5EF4-FFF2-40B4-BE49-F238E27FC236}">
                <a16:creationId xmlns:a16="http://schemas.microsoft.com/office/drawing/2014/main" id="{395EB7EF-31E6-4CB8-B912-9670AB4D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12" y="4029472"/>
            <a:ext cx="929368" cy="2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Index of /img/logos/ROOT_Logo/misc">
            <a:extLst>
              <a:ext uri="{FF2B5EF4-FFF2-40B4-BE49-F238E27FC236}">
                <a16:creationId xmlns:a16="http://schemas.microsoft.com/office/drawing/2014/main" id="{EE05B234-32B7-41CC-8CBB-117C088F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2625431"/>
            <a:ext cx="1266092" cy="3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99BC1A4-94CE-4837-A898-CB269CCDA9E2}"/>
              </a:ext>
            </a:extLst>
          </p:cNvPr>
          <p:cNvGrpSpPr/>
          <p:nvPr/>
        </p:nvGrpSpPr>
        <p:grpSpPr>
          <a:xfrm>
            <a:off x="5287109" y="4592350"/>
            <a:ext cx="978878" cy="719136"/>
            <a:chOff x="5457101" y="5332153"/>
            <a:chExt cx="978878" cy="719136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5A836A7-D3BB-4B87-A16D-D7EFEBF39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01026" y="5332153"/>
              <a:ext cx="491028" cy="49102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1F49E4F-D8FA-4568-828F-7E7DCB7FD357}"/>
                </a:ext>
              </a:extLst>
            </p:cNvPr>
            <p:cNvSpPr txBox="1"/>
            <p:nvPr/>
          </p:nvSpPr>
          <p:spPr>
            <a:xfrm>
              <a:off x="5457101" y="5712735"/>
              <a:ext cx="978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20B0503020202020204" pitchFamily="34" charset="0"/>
                </a:rPr>
                <a:t>Network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44EB0FF-83BC-4327-BADE-803CDAD1D192}"/>
              </a:ext>
            </a:extLst>
          </p:cNvPr>
          <p:cNvGrpSpPr/>
          <p:nvPr/>
        </p:nvGrpSpPr>
        <p:grpSpPr>
          <a:xfrm>
            <a:off x="7414816" y="4711371"/>
            <a:ext cx="1110011" cy="594218"/>
            <a:chOff x="7429268" y="5404102"/>
            <a:chExt cx="1110011" cy="594218"/>
          </a:xfrm>
        </p:grpSpPr>
        <p:pic>
          <p:nvPicPr>
            <p:cNvPr id="43" name="Picture 18">
              <a:extLst>
                <a:ext uri="{FF2B5EF4-FFF2-40B4-BE49-F238E27FC236}">
                  <a16:creationId xmlns:a16="http://schemas.microsoft.com/office/drawing/2014/main" id="{535086BD-4A86-4AC9-9864-862489D0E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268" y="5404102"/>
              <a:ext cx="1110011" cy="33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991631C-F503-4491-880A-0AC0A29AC83F}"/>
                </a:ext>
              </a:extLst>
            </p:cNvPr>
            <p:cNvSpPr txBox="1"/>
            <p:nvPr/>
          </p:nvSpPr>
          <p:spPr>
            <a:xfrm>
              <a:off x="7494834" y="5659766"/>
              <a:ext cx="978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20B0503020202020204" pitchFamily="34" charset="0"/>
                </a:rPr>
                <a:t>Websites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F81B546-67EC-4E7E-9514-BB31C7368BF9}"/>
              </a:ext>
            </a:extLst>
          </p:cNvPr>
          <p:cNvSpPr txBox="1"/>
          <p:nvPr/>
        </p:nvSpPr>
        <p:spPr>
          <a:xfrm>
            <a:off x="6308561" y="3559620"/>
            <a:ext cx="1110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gency FB" panose="020B0503020202020204" pitchFamily="34" charset="0"/>
              </a:rPr>
              <a:t>Govorun</a:t>
            </a:r>
            <a:endParaRPr lang="en-US" sz="1400" dirty="0">
              <a:latin typeface="Agency FB" panose="020B0503020202020204" pitchFamily="34" charset="0"/>
            </a:endParaRPr>
          </a:p>
          <a:p>
            <a:pPr algn="ctr"/>
            <a:r>
              <a:rPr lang="en-US" sz="1400" dirty="0">
                <a:latin typeface="Agency FB" panose="020B0503020202020204" pitchFamily="34" charset="0"/>
              </a:rPr>
              <a:t>Supercomputer</a:t>
            </a:r>
          </a:p>
        </p:txBody>
      </p:sp>
      <p:pic>
        <p:nvPicPr>
          <p:cNvPr id="46" name="Picture 2" descr="Picture background">
            <a:extLst>
              <a:ext uri="{FF2B5EF4-FFF2-40B4-BE49-F238E27FC236}">
                <a16:creationId xmlns:a16="http://schemas.microsoft.com/office/drawing/2014/main" id="{69D1E3CA-2F2C-45C9-961E-7EBCB6D4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96" y="5907950"/>
            <a:ext cx="3095690" cy="6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4380A27-B53C-4723-905D-287CA44C8B4E}"/>
              </a:ext>
            </a:extLst>
          </p:cNvPr>
          <p:cNvSpPr txBox="1"/>
          <p:nvPr/>
        </p:nvSpPr>
        <p:spPr>
          <a:xfrm>
            <a:off x="6459409" y="5477112"/>
            <a:ext cx="978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gency FB" panose="020B0503020202020204" pitchFamily="34" charset="0"/>
              </a:rPr>
              <a:t>Databases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3326E0EF-F6BD-47E9-B65F-3DD55DC92ED1}"/>
              </a:ext>
            </a:extLst>
          </p:cNvPr>
          <p:cNvSpPr txBox="1">
            <a:spLocks/>
          </p:cNvSpPr>
          <p:nvPr/>
        </p:nvSpPr>
        <p:spPr>
          <a:xfrm>
            <a:off x="2058" y="5041544"/>
            <a:ext cx="5377571" cy="106252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55A0"/>
                </a:solidFill>
                <a:latin typeface="Segoe UI Light" panose="020B0502040204020203" pitchFamily="34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374127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Network in JINR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475084F-B5CB-2B65-EE4B-004E02B8E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450" y="4363314"/>
            <a:ext cx="3885040" cy="2185335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7D02787-C847-F685-4CAE-8A3D9145CC4A}"/>
              </a:ext>
            </a:extLst>
          </p:cNvPr>
          <p:cNvSpPr/>
          <p:nvPr/>
        </p:nvSpPr>
        <p:spPr>
          <a:xfrm>
            <a:off x="3102430" y="827278"/>
            <a:ext cx="5787848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JINR-Moscow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3x100 Gbit/s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JINR-CERN -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Gbit/s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JINR-Amsterdam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Gbit/s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LHCOPN, LHCONE, GEANT networks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channels up to 100 Gbit/s for communication using RU-VRF technology with the collaboration of RUHEP research centers and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multi-site cluster network with a bandwidth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4x100 Gb</a:t>
            </a: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VBLHEP and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9D57020-26CA-784C-55C0-A1E2D617EC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6784" y="3732495"/>
            <a:ext cx="3930728" cy="28161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7C5D050-4520-34C2-AFF5-59129B00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4531"/>
          <a:stretch/>
        </p:blipFill>
        <p:spPr>
          <a:xfrm>
            <a:off x="253723" y="867970"/>
            <a:ext cx="2695209" cy="3495345"/>
          </a:xfrm>
          <a:prstGeom prst="round2DiagRect">
            <a:avLst/>
          </a:prstGeom>
          <a:ln>
            <a:solidFill>
              <a:schemeClr val="bg2"/>
            </a:solidFill>
          </a:ln>
          <a:effectLst>
            <a:outerShdw blurRad="50800" dist="76200" dir="5400000" algn="ctr" rotWithShape="0">
              <a:schemeClr val="bg1"/>
            </a:outerShdw>
          </a:effec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3A013B4-1725-67EC-18DF-0D0D7826DF79}"/>
              </a:ext>
            </a:extLst>
          </p:cNvPr>
          <p:cNvSpPr/>
          <p:nvPr/>
        </p:nvSpPr>
        <p:spPr>
          <a:xfrm>
            <a:off x="2428325" y="4186788"/>
            <a:ext cx="2494055" cy="255454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176213">
              <a:defRPr/>
            </a:pP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9291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elements</a:t>
            </a:r>
          </a:p>
          <a:p>
            <a:pPr marL="176213">
              <a:defRPr/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8044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IP-addresses</a:t>
            </a:r>
          </a:p>
          <a:p>
            <a:pPr marL="176213">
              <a:defRPr/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registered within the network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>
              <a:defRPr/>
            </a:pP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447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*.jinr.ru service users</a:t>
            </a:r>
          </a:p>
          <a:p>
            <a:pPr marL="176213">
              <a:defRPr/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library users</a:t>
            </a:r>
          </a:p>
          <a:p>
            <a:pPr marL="176213">
              <a:defRPr/>
            </a:pP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VPN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>
              <a:defRPr/>
            </a:pP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EDUROAM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CBCDE4-FBD9-F966-1B18-DD9FEF461C6B}"/>
              </a:ext>
            </a:extLst>
          </p:cNvPr>
          <p:cNvSpPr txBox="1"/>
          <p:nvPr/>
        </p:nvSpPr>
        <p:spPr>
          <a:xfrm>
            <a:off x="2428325" y="3632269"/>
            <a:ext cx="1938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6213"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JINR LAN comprises: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6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6BD48-B696-E6A1-55F0-CCECAAD3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903D095C-4554-7F2E-C312-C7FC0C8DB427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NICA network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0DB81D-1392-AE22-D31D-F9BF1E2A2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E9E5092-E2D9-6D3A-5480-855D8FBED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30" y="2654671"/>
            <a:ext cx="17716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stomShape 4">
            <a:extLst>
              <a:ext uri="{FF2B5EF4-FFF2-40B4-BE49-F238E27FC236}">
                <a16:creationId xmlns:a16="http://schemas.microsoft.com/office/drawing/2014/main" id="{EF202A32-2C59-3A70-566B-FCB1772AFA79}"/>
              </a:ext>
            </a:extLst>
          </p:cNvPr>
          <p:cNvSpPr/>
          <p:nvPr/>
        </p:nvSpPr>
        <p:spPr>
          <a:xfrm>
            <a:off x="3470460" y="5499866"/>
            <a:ext cx="1854718" cy="35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576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strike="noStrike" spc="-1" dirty="0">
                <a:solidFill>
                  <a:srgbClr val="000000"/>
                </a:solidFill>
                <a:latin typeface="Arial"/>
                <a:ea typeface="Noto Sans CJK SC Regular"/>
              </a:rPr>
              <a:t>Lattice </a:t>
            </a:r>
            <a:r>
              <a:rPr lang="ru-RU" sz="1200" strike="noStrike" spc="-1" dirty="0">
                <a:solidFill>
                  <a:srgbClr val="000000"/>
                </a:solidFill>
                <a:latin typeface="Arial"/>
                <a:ea typeface="Noto Sans CJK SC Regular"/>
              </a:rPr>
              <a:t>QCD</a:t>
            </a:r>
            <a:r>
              <a:rPr lang="en-US" sz="1200" strike="noStrike" spc="-1" dirty="0">
                <a:solidFill>
                  <a:srgbClr val="000000"/>
                </a:solidFill>
                <a:latin typeface="Arial"/>
                <a:ea typeface="Noto Sans CJK SC Regular"/>
              </a:rPr>
              <a:t> calculations</a:t>
            </a:r>
            <a:endParaRPr lang="ru-RU" sz="1200" strike="noStrike" spc="-1" dirty="0">
              <a:latin typeface="Arial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AB2F06ED-E9CF-62EC-5C0E-8F47FCF13483}"/>
              </a:ext>
            </a:extLst>
          </p:cNvPr>
          <p:cNvSpPr/>
          <p:nvPr/>
        </p:nvSpPr>
        <p:spPr>
          <a:xfrm>
            <a:off x="3277955" y="5789599"/>
            <a:ext cx="2239729" cy="356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576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strike="noStrike" spc="-1" dirty="0" err="1">
                <a:solidFill>
                  <a:srgbClr val="000000"/>
                </a:solidFill>
                <a:latin typeface="Arial"/>
                <a:ea typeface="Noto Sans CJK SC Regular"/>
              </a:rPr>
              <a:t>Simulation</a:t>
            </a:r>
            <a:r>
              <a:rPr lang="en-US" sz="1200" strike="noStrike" spc="-1" dirty="0">
                <a:solidFill>
                  <a:srgbClr val="000000"/>
                </a:solidFill>
                <a:latin typeface="Arial"/>
                <a:ea typeface="Noto Sans CJK SC Regular"/>
              </a:rPr>
              <a:t> of nuclear reactions</a:t>
            </a:r>
            <a:endParaRPr lang="ru-RU" sz="1200" strike="noStrike" spc="-1" dirty="0">
              <a:latin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78E16ADE-8F37-44EB-CCAC-EFDB04A31685}"/>
              </a:ext>
            </a:extLst>
          </p:cNvPr>
          <p:cNvSpPr/>
          <p:nvPr/>
        </p:nvSpPr>
        <p:spPr>
          <a:xfrm>
            <a:off x="3470460" y="6077268"/>
            <a:ext cx="1854718" cy="358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576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strike="noStrike" spc="-1" dirty="0" err="1">
                <a:solidFill>
                  <a:srgbClr val="000000"/>
                </a:solidFill>
                <a:latin typeface="Arial"/>
                <a:ea typeface="Noto Sans CJK SC Regular"/>
              </a:rPr>
              <a:t>Event</a:t>
            </a:r>
            <a:r>
              <a:rPr lang="ru-RU" sz="1200" strike="noStrike" spc="-1" dirty="0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lang="ru-RU" sz="1200" strike="noStrike" spc="-1" dirty="0" err="1">
                <a:solidFill>
                  <a:srgbClr val="000000"/>
                </a:solidFill>
                <a:latin typeface="Arial"/>
                <a:ea typeface="Noto Sans CJK SC Regular"/>
              </a:rPr>
              <a:t>reconstruction</a:t>
            </a:r>
            <a:endParaRPr lang="ru-RU" sz="1200" strike="noStrike" spc="-1" dirty="0">
              <a:latin typeface="Arial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24562B6B-266F-F20A-74A3-1D44B7C3DB5F}"/>
              </a:ext>
            </a:extLst>
          </p:cNvPr>
          <p:cNvSpPr/>
          <p:nvPr/>
        </p:nvSpPr>
        <p:spPr>
          <a:xfrm>
            <a:off x="3402059" y="6366529"/>
            <a:ext cx="1991520" cy="356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576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strike="noStrike" spc="-1" dirty="0" err="1">
                <a:solidFill>
                  <a:srgbClr val="000000"/>
                </a:solidFill>
                <a:latin typeface="Arial"/>
                <a:ea typeface="Noto Sans CJK SC Regular"/>
              </a:rPr>
              <a:t>Physics</a:t>
            </a:r>
            <a:r>
              <a:rPr lang="ru-RU" sz="1200" strike="noStrike" spc="-1" dirty="0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lang="ru-RU" sz="1200" strike="noStrike" spc="-1" dirty="0" err="1">
                <a:solidFill>
                  <a:srgbClr val="000000"/>
                </a:solidFill>
                <a:latin typeface="Arial"/>
                <a:ea typeface="Noto Sans CJK SC Regular"/>
              </a:rPr>
              <a:t>analysis</a:t>
            </a:r>
            <a:endParaRPr lang="ru-RU" sz="1200" strike="noStrike" spc="-1" dirty="0">
              <a:latin typeface="Arial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79DC710B-4EF5-308E-77E7-8F3C5D57D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8" y="1278783"/>
            <a:ext cx="3092789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02F881BA-13AA-9733-F505-9C3150D9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28" y="821124"/>
            <a:ext cx="27336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Выноска-облако 23">
            <a:extLst>
              <a:ext uri="{FF2B5EF4-FFF2-40B4-BE49-F238E27FC236}">
                <a16:creationId xmlns:a16="http://schemas.microsoft.com/office/drawing/2014/main" id="{0E3B4057-FBCF-5903-ADD7-1B3AEF9B27E7}"/>
              </a:ext>
            </a:extLst>
          </p:cNvPr>
          <p:cNvSpPr/>
          <p:nvPr/>
        </p:nvSpPr>
        <p:spPr>
          <a:xfrm>
            <a:off x="7051923" y="366509"/>
            <a:ext cx="2042349" cy="1022517"/>
          </a:xfrm>
          <a:prstGeom prst="cloudCallout">
            <a:avLst>
              <a:gd name="adj1" fmla="val -18730"/>
              <a:gd name="adj2" fmla="val 24991"/>
            </a:avLst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80" tIns="45692" rIns="91380" bIns="45692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Worldwide NICA Collaboration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0128138-42A7-85CB-04DE-4ACCFC6F3D23}"/>
              </a:ext>
            </a:extLst>
          </p:cNvPr>
          <p:cNvCxnSpPr>
            <a:cxnSpLocks/>
          </p:cNvCxnSpPr>
          <p:nvPr/>
        </p:nvCxnSpPr>
        <p:spPr>
          <a:xfrm flipV="1">
            <a:off x="6629929" y="1290379"/>
            <a:ext cx="637646" cy="525196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58FEC89-B6FC-374D-9B3A-F5249A2C91E9}"/>
              </a:ext>
            </a:extLst>
          </p:cNvPr>
          <p:cNvCxnSpPr>
            <a:cxnSpLocks/>
          </p:cNvCxnSpPr>
          <p:nvPr/>
        </p:nvCxnSpPr>
        <p:spPr>
          <a:xfrm flipV="1">
            <a:off x="7694985" y="1389026"/>
            <a:ext cx="0" cy="42655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D758AAA-3A3A-4FD0-0ECB-B7849F788BB2}"/>
              </a:ext>
            </a:extLst>
          </p:cNvPr>
          <p:cNvGrpSpPr/>
          <p:nvPr/>
        </p:nvGrpSpPr>
        <p:grpSpPr>
          <a:xfrm rot="1674154">
            <a:off x="3009282" y="2149003"/>
            <a:ext cx="1296809" cy="276999"/>
            <a:chOff x="2847975" y="849449"/>
            <a:chExt cx="1296809" cy="276999"/>
          </a:xfrm>
        </p:grpSpPr>
        <p:cxnSp>
          <p:nvCxnSpPr>
            <p:cNvPr id="225" name="Прямая со стрелкой 224">
              <a:extLst>
                <a:ext uri="{FF2B5EF4-FFF2-40B4-BE49-F238E27FC236}">
                  <a16:creationId xmlns:a16="http://schemas.microsoft.com/office/drawing/2014/main" id="{E229AAA7-10CC-1925-7389-5DD18C1B68D4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2011AA35-303D-74BA-00FC-62A1C9AB7CDD}"/>
                </a:ext>
              </a:extLst>
            </p:cNvPr>
            <p:cNvSpPr txBox="1"/>
            <p:nvPr/>
          </p:nvSpPr>
          <p:spPr>
            <a:xfrm>
              <a:off x="3061879" y="849449"/>
              <a:ext cx="9803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400 </a:t>
              </a:r>
              <a:r>
                <a:rPr lang="en-US" sz="1200" dirty="0" err="1"/>
                <a:t>Gbps</a:t>
              </a:r>
              <a:endParaRPr lang="ru-RU" sz="1200" dirty="0"/>
            </a:p>
          </p:txBody>
        </p:sp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5FE60F72-BD1B-3FA9-8708-E4BC22154F82}"/>
              </a:ext>
            </a:extLst>
          </p:cNvPr>
          <p:cNvGrpSpPr/>
          <p:nvPr/>
        </p:nvGrpSpPr>
        <p:grpSpPr>
          <a:xfrm rot="19868627">
            <a:off x="2783693" y="4384139"/>
            <a:ext cx="1524942" cy="276999"/>
            <a:chOff x="2847975" y="849449"/>
            <a:chExt cx="1296809" cy="276999"/>
          </a:xfrm>
        </p:grpSpPr>
        <p:cxnSp>
          <p:nvCxnSpPr>
            <p:cNvPr id="231" name="Прямая со стрелкой 230">
              <a:extLst>
                <a:ext uri="{FF2B5EF4-FFF2-40B4-BE49-F238E27FC236}">
                  <a16:creationId xmlns:a16="http://schemas.microsoft.com/office/drawing/2014/main" id="{BD1E7C3C-7C9A-CEF2-2A69-4BD568456553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B9456A20-F383-B5B5-55AA-0327CE66C1CA}"/>
                </a:ext>
              </a:extLst>
            </p:cNvPr>
            <p:cNvSpPr txBox="1"/>
            <p:nvPr/>
          </p:nvSpPr>
          <p:spPr>
            <a:xfrm>
              <a:off x="3061879" y="849449"/>
              <a:ext cx="9803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400 </a:t>
              </a:r>
              <a:r>
                <a:rPr lang="en-US" sz="1200" dirty="0" err="1"/>
                <a:t>Gbps</a:t>
              </a:r>
              <a:endParaRPr lang="ru-RU" sz="1200" dirty="0"/>
            </a:p>
          </p:txBody>
        </p:sp>
      </p:grpSp>
      <p:grpSp>
        <p:nvGrpSpPr>
          <p:cNvPr id="235" name="Группа 234">
            <a:extLst>
              <a:ext uri="{FF2B5EF4-FFF2-40B4-BE49-F238E27FC236}">
                <a16:creationId xmlns:a16="http://schemas.microsoft.com/office/drawing/2014/main" id="{F831E415-21AD-EF2D-EAA2-0AB1726711A8}"/>
              </a:ext>
            </a:extLst>
          </p:cNvPr>
          <p:cNvGrpSpPr/>
          <p:nvPr/>
        </p:nvGrpSpPr>
        <p:grpSpPr>
          <a:xfrm rot="21426011">
            <a:off x="2827146" y="3501242"/>
            <a:ext cx="872652" cy="276999"/>
            <a:chOff x="2847975" y="852098"/>
            <a:chExt cx="1296809" cy="276999"/>
          </a:xfrm>
        </p:grpSpPr>
        <p:cxnSp>
          <p:nvCxnSpPr>
            <p:cNvPr id="236" name="Прямая со стрелкой 235">
              <a:extLst>
                <a:ext uri="{FF2B5EF4-FFF2-40B4-BE49-F238E27FC236}">
                  <a16:creationId xmlns:a16="http://schemas.microsoft.com/office/drawing/2014/main" id="{1F27D8DA-3143-09BE-9E6B-73F041A8D459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982324FC-EED2-8CFE-4668-63958077D3C4}"/>
                </a:ext>
              </a:extLst>
            </p:cNvPr>
            <p:cNvSpPr txBox="1"/>
            <p:nvPr/>
          </p:nvSpPr>
          <p:spPr>
            <a:xfrm>
              <a:off x="2867126" y="852098"/>
              <a:ext cx="1245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400 </a:t>
              </a:r>
              <a:r>
                <a:rPr lang="en-US" sz="1200" dirty="0" err="1"/>
                <a:t>Gbps</a:t>
              </a:r>
              <a:endParaRPr lang="ru-RU" sz="1200" dirty="0"/>
            </a:p>
          </p:txBody>
        </p:sp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4F80C462-07C9-B8A0-54E7-F9F00ECD29DD}"/>
              </a:ext>
            </a:extLst>
          </p:cNvPr>
          <p:cNvGrpSpPr/>
          <p:nvPr/>
        </p:nvGrpSpPr>
        <p:grpSpPr>
          <a:xfrm rot="591418">
            <a:off x="2986980" y="2668462"/>
            <a:ext cx="839321" cy="276999"/>
            <a:chOff x="2847975" y="852098"/>
            <a:chExt cx="1296809" cy="276999"/>
          </a:xfrm>
        </p:grpSpPr>
        <p:cxnSp>
          <p:nvCxnSpPr>
            <p:cNvPr id="239" name="Прямая со стрелкой 238">
              <a:extLst>
                <a:ext uri="{FF2B5EF4-FFF2-40B4-BE49-F238E27FC236}">
                  <a16:creationId xmlns:a16="http://schemas.microsoft.com/office/drawing/2014/main" id="{47588EE1-AD66-553E-0CD4-77EE2DD953B5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3EA97C54-EF3B-E35D-F1B7-2CC866F4575D}"/>
                </a:ext>
              </a:extLst>
            </p:cNvPr>
            <p:cNvSpPr txBox="1"/>
            <p:nvPr/>
          </p:nvSpPr>
          <p:spPr>
            <a:xfrm>
              <a:off x="2867126" y="852098"/>
              <a:ext cx="1245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400 </a:t>
              </a:r>
              <a:r>
                <a:rPr lang="en-US" sz="1200" dirty="0" err="1"/>
                <a:t>Gbps</a:t>
              </a:r>
              <a:endParaRPr lang="ru-RU" sz="1200" dirty="0"/>
            </a:p>
          </p:txBody>
        </p:sp>
      </p:grpSp>
      <p:grpSp>
        <p:nvGrpSpPr>
          <p:cNvPr id="243" name="Группа 242">
            <a:extLst>
              <a:ext uri="{FF2B5EF4-FFF2-40B4-BE49-F238E27FC236}">
                <a16:creationId xmlns:a16="http://schemas.microsoft.com/office/drawing/2014/main" id="{2BC2D386-08A9-9B4F-A879-513983666313}"/>
              </a:ext>
            </a:extLst>
          </p:cNvPr>
          <p:cNvGrpSpPr/>
          <p:nvPr/>
        </p:nvGrpSpPr>
        <p:grpSpPr>
          <a:xfrm>
            <a:off x="5129433" y="3204642"/>
            <a:ext cx="752963" cy="261610"/>
            <a:chOff x="2847975" y="852098"/>
            <a:chExt cx="1296809" cy="261610"/>
          </a:xfrm>
        </p:grpSpPr>
        <p:cxnSp>
          <p:nvCxnSpPr>
            <p:cNvPr id="244" name="Прямая со стрелкой 243">
              <a:extLst>
                <a:ext uri="{FF2B5EF4-FFF2-40B4-BE49-F238E27FC236}">
                  <a16:creationId xmlns:a16="http://schemas.microsoft.com/office/drawing/2014/main" id="{5CE885FC-C17C-C3CD-C854-7C06A0FBC300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8291144-DEA4-ACDB-8BFA-69A6ACCC1CC8}"/>
                </a:ext>
              </a:extLst>
            </p:cNvPr>
            <p:cNvSpPr txBox="1"/>
            <p:nvPr/>
          </p:nvSpPr>
          <p:spPr>
            <a:xfrm>
              <a:off x="2867127" y="852098"/>
              <a:ext cx="1245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400 </a:t>
              </a:r>
              <a:r>
                <a:rPr lang="en-US" sz="1100" dirty="0" err="1"/>
                <a:t>Gbps</a:t>
              </a:r>
              <a:endParaRPr lang="ru-RU" sz="1100" dirty="0"/>
            </a:p>
          </p:txBody>
        </p:sp>
      </p:grpSp>
      <p:grpSp>
        <p:nvGrpSpPr>
          <p:cNvPr id="246" name="Группа 245">
            <a:extLst>
              <a:ext uri="{FF2B5EF4-FFF2-40B4-BE49-F238E27FC236}">
                <a16:creationId xmlns:a16="http://schemas.microsoft.com/office/drawing/2014/main" id="{6BF2794C-8EBA-A2D1-6EEE-355C708DAEDF}"/>
              </a:ext>
            </a:extLst>
          </p:cNvPr>
          <p:cNvGrpSpPr/>
          <p:nvPr/>
        </p:nvGrpSpPr>
        <p:grpSpPr>
          <a:xfrm rot="19950321">
            <a:off x="4874935" y="2492806"/>
            <a:ext cx="973498" cy="276999"/>
            <a:chOff x="2847975" y="852098"/>
            <a:chExt cx="1296809" cy="276999"/>
          </a:xfrm>
        </p:grpSpPr>
        <p:cxnSp>
          <p:nvCxnSpPr>
            <p:cNvPr id="249" name="Прямая со стрелкой 248">
              <a:extLst>
                <a:ext uri="{FF2B5EF4-FFF2-40B4-BE49-F238E27FC236}">
                  <a16:creationId xmlns:a16="http://schemas.microsoft.com/office/drawing/2014/main" id="{B6C8EDDA-F761-2895-A105-4A668DA6FBC7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510D0A11-54E5-4BAE-D7B3-60A1D1B3991B}"/>
                </a:ext>
              </a:extLst>
            </p:cNvPr>
            <p:cNvSpPr txBox="1"/>
            <p:nvPr/>
          </p:nvSpPr>
          <p:spPr>
            <a:xfrm>
              <a:off x="2867126" y="852098"/>
              <a:ext cx="1245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400 </a:t>
              </a:r>
              <a:r>
                <a:rPr lang="en-US" sz="1200" dirty="0" err="1"/>
                <a:t>Gbps</a:t>
              </a:r>
              <a:endParaRPr lang="ru-RU" sz="1200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FF980AD-186F-C7E5-3C7E-01C917DAAA31}"/>
              </a:ext>
            </a:extLst>
          </p:cNvPr>
          <p:cNvGrpSpPr/>
          <p:nvPr/>
        </p:nvGrpSpPr>
        <p:grpSpPr>
          <a:xfrm rot="1749251">
            <a:off x="4962382" y="4042071"/>
            <a:ext cx="839321" cy="276999"/>
            <a:chOff x="2847975" y="852098"/>
            <a:chExt cx="1296809" cy="276999"/>
          </a:xfrm>
        </p:grpSpPr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4C41DE8B-55EE-3543-8BC0-89424DCFE0A0}"/>
                </a:ext>
              </a:extLst>
            </p:cNvPr>
            <p:cNvCxnSpPr/>
            <p:nvPr/>
          </p:nvCxnSpPr>
          <p:spPr>
            <a:xfrm>
              <a:off x="2847975" y="1092171"/>
              <a:ext cx="1296809" cy="0"/>
            </a:xfrm>
            <a:prstGeom prst="straightConnector1">
              <a:avLst/>
            </a:prstGeom>
            <a:ln w="2222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B638E0-1A16-4D62-645C-42CB26B09ACC}"/>
                </a:ext>
              </a:extLst>
            </p:cNvPr>
            <p:cNvSpPr txBox="1"/>
            <p:nvPr/>
          </p:nvSpPr>
          <p:spPr>
            <a:xfrm rot="21546348">
              <a:off x="2867126" y="852098"/>
              <a:ext cx="1245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400 </a:t>
              </a:r>
              <a:r>
                <a:rPr lang="en-US" sz="1200" dirty="0" err="1"/>
                <a:t>Gbps</a:t>
              </a:r>
              <a:endParaRPr lang="ru-RU" sz="1200" dirty="0"/>
            </a:p>
          </p:txBody>
        </p:sp>
      </p:grpSp>
      <p:cxnSp>
        <p:nvCxnSpPr>
          <p:cNvPr id="37" name="Соединительная линия уступом 57">
            <a:extLst>
              <a:ext uri="{FF2B5EF4-FFF2-40B4-BE49-F238E27FC236}">
                <a16:creationId xmlns:a16="http://schemas.microsoft.com/office/drawing/2014/main" id="{A01D98A5-5A2A-C9D9-D26A-8A0162696B8C}"/>
              </a:ext>
            </a:extLst>
          </p:cNvPr>
          <p:cNvCxnSpPr>
            <a:cxnSpLocks/>
          </p:cNvCxnSpPr>
          <p:nvPr/>
        </p:nvCxnSpPr>
        <p:spPr>
          <a:xfrm rot="5400000">
            <a:off x="5652908" y="3315183"/>
            <a:ext cx="4574476" cy="1062787"/>
          </a:xfrm>
          <a:prstGeom prst="bentConnector3">
            <a:avLst>
              <a:gd name="adj1" fmla="val 99973"/>
            </a:avLst>
          </a:prstGeom>
          <a:ln>
            <a:headEnd type="arrow"/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6BEBFA7B-BF30-C4D5-2D0B-797416396D1D}"/>
              </a:ext>
            </a:extLst>
          </p:cNvPr>
          <p:cNvCxnSpPr/>
          <p:nvPr/>
        </p:nvCxnSpPr>
        <p:spPr>
          <a:xfrm>
            <a:off x="6224340" y="2633527"/>
            <a:ext cx="11603" cy="345351"/>
          </a:xfrm>
          <a:prstGeom prst="straightConnector1">
            <a:avLst/>
          </a:prstGeom>
          <a:ln w="15875">
            <a:solidFill>
              <a:srgbClr val="00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249C4A90-7F47-A018-CCDA-3EC3370ED35C}"/>
              </a:ext>
            </a:extLst>
          </p:cNvPr>
          <p:cNvCxnSpPr/>
          <p:nvPr/>
        </p:nvCxnSpPr>
        <p:spPr>
          <a:xfrm flipH="1">
            <a:off x="6326125" y="3998263"/>
            <a:ext cx="9525" cy="313534"/>
          </a:xfrm>
          <a:prstGeom prst="straightConnector1">
            <a:avLst/>
          </a:prstGeom>
          <a:ln w="15875">
            <a:solidFill>
              <a:srgbClr val="00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6BB22D-D021-E445-24E4-32C538FC92F2}"/>
              </a:ext>
            </a:extLst>
          </p:cNvPr>
          <p:cNvSpPr/>
          <p:nvPr/>
        </p:nvSpPr>
        <p:spPr>
          <a:xfrm>
            <a:off x="3256817" y="5499866"/>
            <a:ext cx="2260867" cy="12231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6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C4693-BC8F-C3AD-12B3-DDD85DB8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A90F64A-C32A-1CD3-5825-BAC5C004B2B0}"/>
              </a:ext>
            </a:extLst>
          </p:cNvPr>
          <p:cNvSpPr txBox="1">
            <a:spLocks/>
          </p:cNvSpPr>
          <p:nvPr/>
        </p:nvSpPr>
        <p:spPr>
          <a:xfrm>
            <a:off x="0" y="836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rgbClr val="0055A0"/>
                </a:solidFill>
                <a:latin typeface="Segoe UI Light" panose="020B0502040204020203" pitchFamily="34" charset="0"/>
              </a:rPr>
              <a:t>Multifunctional Information and </a:t>
            </a:r>
            <a:br>
              <a:rPr lang="en-US" sz="4000" dirty="0">
                <a:solidFill>
                  <a:srgbClr val="0055A0"/>
                </a:solidFill>
                <a:latin typeface="Segoe UI Light" panose="020B0502040204020203" pitchFamily="34" charset="0"/>
              </a:rPr>
            </a:br>
            <a:r>
              <a:rPr lang="en-US" sz="4000" dirty="0">
                <a:solidFill>
                  <a:srgbClr val="0055A0"/>
                </a:solidFill>
                <a:latin typeface="Segoe UI Light" panose="020B0502040204020203" pitchFamily="34" charset="0"/>
              </a:rPr>
              <a:t>Computing Complex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5BBCBB-327E-23FD-8606-A27ACB555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1DDF7-4071-1754-B730-F92E463A0292}"/>
              </a:ext>
            </a:extLst>
          </p:cNvPr>
          <p:cNvSpPr txBox="1"/>
          <p:nvPr/>
        </p:nvSpPr>
        <p:spPr>
          <a:xfrm>
            <a:off x="5334001" y="1610579"/>
            <a:ext cx="38004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 advanced software and hardware components</a:t>
            </a:r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Tier1 grid site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Tier2 grid site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Govorun supercomputer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Cloud infrastructure </a:t>
            </a:r>
          </a:p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Distributed multi-layer data storage system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Disks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Robotized tape library</a:t>
            </a:r>
          </a:p>
          <a:p>
            <a:pPr algn="just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Engineering infrastructure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Power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Cooling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Network</a:t>
            </a:r>
            <a:endParaRPr lang="en-US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Wide Area Network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Local Area Network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		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B24D0C-E60E-B1CB-D59E-05E8C3D83F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BC12C"/>
              </a:clrFrom>
              <a:clrTo>
                <a:srgbClr val="EBC12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722" y="1470086"/>
            <a:ext cx="5154279" cy="40570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F9447F-A846-6E3E-49B2-54B76C6140F8}"/>
              </a:ext>
            </a:extLst>
          </p:cNvPr>
          <p:cNvSpPr/>
          <p:nvPr/>
        </p:nvSpPr>
        <p:spPr>
          <a:xfrm>
            <a:off x="-1" y="5951131"/>
            <a:ext cx="9144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We ensure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multifunctionality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,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scalability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,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high performance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,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reliability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 and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availability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 in 24x7x365 mode for different user groups that carry out scientific studies within the JINR Topical Plan</a:t>
            </a:r>
            <a:endParaRPr kumimoji="0" lang="ru-RU" sz="200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132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C4693-BC8F-C3AD-12B3-DDD85DB8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A90F64A-C32A-1CD3-5825-BAC5C004B2B0}"/>
              </a:ext>
            </a:extLst>
          </p:cNvPr>
          <p:cNvSpPr txBox="1">
            <a:spLocks/>
          </p:cNvSpPr>
          <p:nvPr/>
        </p:nvSpPr>
        <p:spPr>
          <a:xfrm>
            <a:off x="0" y="-18701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400" dirty="0">
                <a:solidFill>
                  <a:srgbClr val="0055A0"/>
                </a:solidFill>
                <a:latin typeface="Segoe UI Light" panose="020B0502040204020203" pitchFamily="34" charset="0"/>
              </a:rPr>
              <a:t>MICC storage systems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5BBCBB-327E-23FD-8606-A27ACB555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BE402-CA99-4D7C-9963-F0C8740BC9C1}"/>
              </a:ext>
            </a:extLst>
          </p:cNvPr>
          <p:cNvSpPr txBox="1"/>
          <p:nvPr/>
        </p:nvSpPr>
        <p:spPr>
          <a:xfrm>
            <a:off x="0" y="1035594"/>
            <a:ext cx="3668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gency FB" panose="00010606040000040003" pitchFamily="2" charset="0"/>
              </a:rPr>
              <a:t>Disks</a:t>
            </a:r>
          </a:p>
          <a:p>
            <a:pPr algn="ctr"/>
            <a:r>
              <a:rPr lang="en-US" sz="2800" b="1" dirty="0">
                <a:latin typeface="Agency FB" panose="00010606040000040003" pitchFamily="2" charset="0"/>
              </a:rPr>
              <a:t>43 PB</a:t>
            </a:r>
            <a:endParaRPr lang="ru-RU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F563C-3377-4355-8DF5-B920043BA1B0}"/>
              </a:ext>
            </a:extLst>
          </p:cNvPr>
          <p:cNvSpPr txBox="1"/>
          <p:nvPr/>
        </p:nvSpPr>
        <p:spPr>
          <a:xfrm>
            <a:off x="5475106" y="1035594"/>
            <a:ext cx="3668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gency FB" panose="00010606040000040003" pitchFamily="2" charset="0"/>
              </a:rPr>
              <a:t>Tapes</a:t>
            </a:r>
          </a:p>
          <a:p>
            <a:pPr algn="ctr"/>
            <a:r>
              <a:rPr lang="en-US" sz="2800" b="1" dirty="0">
                <a:latin typeface="Agency FB" panose="00010606040000040003" pitchFamily="2" charset="0"/>
              </a:rPr>
              <a:t>100 PB</a:t>
            </a:r>
            <a:endParaRPr lang="ru-RU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BD867-CFFF-4CFD-8449-190AAB572769}"/>
              </a:ext>
            </a:extLst>
          </p:cNvPr>
          <p:cNvSpPr txBox="1"/>
          <p:nvPr/>
        </p:nvSpPr>
        <p:spPr>
          <a:xfrm>
            <a:off x="365761" y="2033978"/>
            <a:ext cx="3800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Disks are the main storage that allows processing of experimental and Monte-Carlo data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AF8A2-1F16-4E7B-A233-F1D1AF8DF46C}"/>
              </a:ext>
            </a:extLst>
          </p:cNvPr>
          <p:cNvSpPr txBox="1"/>
          <p:nvPr/>
        </p:nvSpPr>
        <p:spPr>
          <a:xfrm>
            <a:off x="5343525" y="1989701"/>
            <a:ext cx="3800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Tapes are primarily used for data backups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	</a:t>
            </a:r>
          </a:p>
        </p:txBody>
      </p:sp>
      <p:pic>
        <p:nvPicPr>
          <p:cNvPr id="11" name="Picture 10" descr="Welcome to EOS Community - General Discussion - EOS Community">
            <a:extLst>
              <a:ext uri="{FF2B5EF4-FFF2-40B4-BE49-F238E27FC236}">
                <a16:creationId xmlns:a16="http://schemas.microsoft.com/office/drawing/2014/main" id="{C31FCC94-57FA-4EA3-A12B-9251977F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22" y="2867786"/>
            <a:ext cx="872157" cy="3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ERN Tape Archive Workshop : CTA 2024 (18-19 March 2024) · Indico">
            <a:extLst>
              <a:ext uri="{FF2B5EF4-FFF2-40B4-BE49-F238E27FC236}">
                <a16:creationId xmlns:a16="http://schemas.microsoft.com/office/drawing/2014/main" id="{1DFE4DAF-4586-441E-8BC3-0C6BB230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80" y="2718880"/>
            <a:ext cx="1569465" cy="49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Cache | Helmholtz Research Software Directory">
            <a:extLst>
              <a:ext uri="{FF2B5EF4-FFF2-40B4-BE49-F238E27FC236}">
                <a16:creationId xmlns:a16="http://schemas.microsoft.com/office/drawing/2014/main" id="{A99C2256-89EB-40EE-9D63-315A92E7A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43" y="2802981"/>
            <a:ext cx="481393" cy="5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Cache | Helmholtz Research Software Directory">
            <a:extLst>
              <a:ext uri="{FF2B5EF4-FFF2-40B4-BE49-F238E27FC236}">
                <a16:creationId xmlns:a16="http://schemas.microsoft.com/office/drawing/2014/main" id="{FFD54C3D-5E02-4196-AFB3-B89A083C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03" y="2643930"/>
            <a:ext cx="481393" cy="5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64DE2-FE05-43C5-95E9-919B663BCEA4}"/>
              </a:ext>
            </a:extLst>
          </p:cNvPr>
          <p:cNvSpPr txBox="1"/>
          <p:nvPr/>
        </p:nvSpPr>
        <p:spPr>
          <a:xfrm>
            <a:off x="7617612" y="3040493"/>
            <a:ext cx="61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00BB6"/>
                </a:solidFill>
                <a:latin typeface="Agency FB" panose="00010606040000040003" pitchFamily="2" charset="0"/>
              </a:rPr>
              <a:t>Enstore</a:t>
            </a:r>
            <a:endParaRPr lang="ru-RU" sz="1200" b="1" dirty="0">
              <a:solidFill>
                <a:srgbClr val="000BB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797262-4B54-4B82-9FF4-FF78C6732A6B}"/>
              </a:ext>
            </a:extLst>
          </p:cNvPr>
          <p:cNvSpPr txBox="1"/>
          <p:nvPr/>
        </p:nvSpPr>
        <p:spPr>
          <a:xfrm>
            <a:off x="357103" y="3317492"/>
            <a:ext cx="38004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EOS storage is used by all experiments on NICA collider.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dCache</a:t>
            </a:r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is used by CMS experiment.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9A70A-D089-42B1-90AF-81A3C997BD2C}"/>
              </a:ext>
            </a:extLst>
          </p:cNvPr>
          <p:cNvSpPr txBox="1"/>
          <p:nvPr/>
        </p:nvSpPr>
        <p:spPr>
          <a:xfrm>
            <a:off x="5343524" y="3315998"/>
            <a:ext cx="38004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Enstore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 is the original system that may work with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dCache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 to provide access to tapes. CTA is a CERN archival solution, it is rather new system which was adopted by many experiments.  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DF6C6-AEB3-4A2A-8ECF-A63CBC39ED2F}"/>
              </a:ext>
            </a:extLst>
          </p:cNvPr>
          <p:cNvSpPr txBox="1"/>
          <p:nvPr/>
        </p:nvSpPr>
        <p:spPr>
          <a:xfrm>
            <a:off x="365761" y="4621649"/>
            <a:ext cx="38004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MPD statistics on MLIT EOS: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Physical space occupied – 2.04 PB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Physical space free – 0.36 PB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MPD space on EOS may be expanded (to some extent) by request</a:t>
            </a:r>
            <a:r>
              <a:rPr lang="ru-RU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FEF157-35D0-49F4-85F3-C09D44B5F3BA}"/>
              </a:ext>
            </a:extLst>
          </p:cNvPr>
          <p:cNvSpPr txBox="1"/>
          <p:nvPr/>
        </p:nvSpPr>
        <p:spPr>
          <a:xfrm>
            <a:off x="5343527" y="4621649"/>
            <a:ext cx="38004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CTA is proposed to be used as an archival storage for MPD. That is ongoing work by MPD members from MLIT.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6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BDA88-A947-0E63-E320-6A465161E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81">
            <a:extLst>
              <a:ext uri="{FF2B5EF4-FFF2-40B4-BE49-F238E27FC236}">
                <a16:creationId xmlns:a16="http://schemas.microsoft.com/office/drawing/2014/main" id="{A0E9CB4A-9694-4CA7-5A15-A5CAFA03A827}"/>
              </a:ext>
            </a:extLst>
          </p:cNvPr>
          <p:cNvSpPr/>
          <p:nvPr/>
        </p:nvSpPr>
        <p:spPr>
          <a:xfrm>
            <a:off x="6267127" y="3171427"/>
            <a:ext cx="2063515" cy="3308045"/>
          </a:xfrm>
          <a:prstGeom prst="roundRect">
            <a:avLst>
              <a:gd name="adj" fmla="val 6656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7863EF2-CA9D-3D70-10F8-79E560FAA220}"/>
              </a:ext>
            </a:extLst>
          </p:cNvPr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DIRAC in JINR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0DB5F-ADBA-A15B-50D6-A2A25DDDB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85642F1-B7E8-5BB6-CA0F-9DAC6558EE8B}"/>
              </a:ext>
            </a:extLst>
          </p:cNvPr>
          <p:cNvGrpSpPr/>
          <p:nvPr/>
        </p:nvGrpSpPr>
        <p:grpSpPr>
          <a:xfrm>
            <a:off x="4251912" y="3192423"/>
            <a:ext cx="960581" cy="1273088"/>
            <a:chOff x="4590326" y="9284375"/>
            <a:chExt cx="842975" cy="1094710"/>
          </a:xfrm>
        </p:grpSpPr>
        <p:pic>
          <p:nvPicPr>
            <p:cNvPr id="124" name="Picture 3">
              <a:extLst>
                <a:ext uri="{FF2B5EF4-FFF2-40B4-BE49-F238E27FC236}">
                  <a16:creationId xmlns:a16="http://schemas.microsoft.com/office/drawing/2014/main" id="{7802BD1F-209A-56E8-D37C-12E9A93A4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6" y="9535096"/>
              <a:ext cx="819239" cy="8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85870D85-48D5-DF32-D53E-7BC7FE607C54}"/>
                </a:ext>
              </a:extLst>
            </p:cNvPr>
            <p:cNvSpPr/>
            <p:nvPr/>
          </p:nvSpPr>
          <p:spPr>
            <a:xfrm>
              <a:off x="4597989" y="9321909"/>
              <a:ext cx="811577" cy="105717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2A22A28-84BA-A9EC-E7FD-D1ABF3DE6D5B}"/>
                </a:ext>
              </a:extLst>
            </p:cNvPr>
            <p:cNvSpPr txBox="1"/>
            <p:nvPr/>
          </p:nvSpPr>
          <p:spPr>
            <a:xfrm>
              <a:off x="4602356" y="9284375"/>
              <a:ext cx="830945" cy="30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7C0EDC2-E0BA-6A2C-A734-084B4650B2DF}"/>
              </a:ext>
            </a:extLst>
          </p:cNvPr>
          <p:cNvGrpSpPr/>
          <p:nvPr/>
        </p:nvGrpSpPr>
        <p:grpSpPr>
          <a:xfrm>
            <a:off x="5270639" y="3188317"/>
            <a:ext cx="929208" cy="1277192"/>
            <a:chOff x="5629442" y="9284375"/>
            <a:chExt cx="815443" cy="1098239"/>
          </a:xfrm>
        </p:grpSpPr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46DB15AB-C994-47A9-DDDE-DBD6A3E205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9442" y="9535096"/>
              <a:ext cx="815442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A7B81A84-9841-AA5C-A0C8-634027439375}"/>
                </a:ext>
              </a:extLst>
            </p:cNvPr>
            <p:cNvGrpSpPr/>
            <p:nvPr/>
          </p:nvGrpSpPr>
          <p:grpSpPr>
            <a:xfrm>
              <a:off x="5629914" y="9284375"/>
              <a:ext cx="814971" cy="1098239"/>
              <a:chOff x="4597990" y="9284375"/>
              <a:chExt cx="814971" cy="1098239"/>
            </a:xfrm>
          </p:grpSpPr>
          <p:sp>
            <p:nvSpPr>
              <p:cNvPr id="122" name="Прямоугольник 121">
                <a:extLst>
                  <a:ext uri="{FF2B5EF4-FFF2-40B4-BE49-F238E27FC236}">
                    <a16:creationId xmlns:a16="http://schemas.microsoft.com/office/drawing/2014/main" id="{ACE23FDC-7975-2969-C77E-302894FC2C16}"/>
                  </a:ext>
                </a:extLst>
              </p:cNvPr>
              <p:cNvSpPr/>
              <p:nvPr/>
            </p:nvSpPr>
            <p:spPr>
              <a:xfrm>
                <a:off x="4597990" y="9321909"/>
                <a:ext cx="814971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4C406BC-18DF-D170-38BB-2E3F8EE8F89D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810605" cy="3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5B47D39-86B5-878F-4AD6-15C7E43EE014}"/>
              </a:ext>
            </a:extLst>
          </p:cNvPr>
          <p:cNvGrpSpPr/>
          <p:nvPr/>
        </p:nvGrpSpPr>
        <p:grpSpPr>
          <a:xfrm>
            <a:off x="3257042" y="3196401"/>
            <a:ext cx="947243" cy="1275225"/>
            <a:chOff x="7672366" y="9289405"/>
            <a:chExt cx="831270" cy="1096548"/>
          </a:xfrm>
        </p:grpSpPr>
        <p:pic>
          <p:nvPicPr>
            <p:cNvPr id="112" name="Picture 3">
              <a:extLst>
                <a:ext uri="{FF2B5EF4-FFF2-40B4-BE49-F238E27FC236}">
                  <a16:creationId xmlns:a16="http://schemas.microsoft.com/office/drawing/2014/main" id="{9EBDAA03-E4D1-2F27-AC7D-EB255572E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2367" y="9534526"/>
              <a:ext cx="819239" cy="85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ED675082-3E9B-8675-A789-AED134697B05}"/>
                </a:ext>
              </a:extLst>
            </p:cNvPr>
            <p:cNvGrpSpPr/>
            <p:nvPr/>
          </p:nvGrpSpPr>
          <p:grpSpPr>
            <a:xfrm>
              <a:off x="7672366" y="9289405"/>
              <a:ext cx="831270" cy="1088663"/>
              <a:chOff x="4597989" y="9289405"/>
              <a:chExt cx="831270" cy="1088663"/>
            </a:xfrm>
          </p:grpSpPr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75EF9D4C-603C-7202-1FA8-E7A088F0ECF0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6903" cy="1056159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5AA1AE6-74B1-4072-4CE0-4B5CF5994DB7}"/>
                  </a:ext>
                </a:extLst>
              </p:cNvPr>
              <p:cNvSpPr txBox="1"/>
              <p:nvPr/>
            </p:nvSpPr>
            <p:spPr>
              <a:xfrm>
                <a:off x="4602357" y="9289405"/>
                <a:ext cx="826902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JINR Cloud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CCA14FAE-CE1E-C632-83B6-ED0003EC9286}"/>
              </a:ext>
            </a:extLst>
          </p:cNvPr>
          <p:cNvGrpSpPr/>
          <p:nvPr/>
        </p:nvGrpSpPr>
        <p:grpSpPr>
          <a:xfrm>
            <a:off x="1791564" y="1634099"/>
            <a:ext cx="925714" cy="1272308"/>
            <a:chOff x="2491317" y="2886747"/>
            <a:chExt cx="925714" cy="1272308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F08A344E-C73A-4604-4F57-B7A9C66590BC}"/>
                </a:ext>
              </a:extLst>
            </p:cNvPr>
            <p:cNvGrpSpPr/>
            <p:nvPr/>
          </p:nvGrpSpPr>
          <p:grpSpPr>
            <a:xfrm>
              <a:off x="2491317" y="2886747"/>
              <a:ext cx="925714" cy="1263139"/>
              <a:chOff x="4588708" y="9295641"/>
              <a:chExt cx="983931" cy="1252379"/>
            </a:xfrm>
          </p:grpSpPr>
          <p:sp>
            <p:nvSpPr>
              <p:cNvPr id="110" name="Прямоугольник 109">
                <a:extLst>
                  <a:ext uri="{FF2B5EF4-FFF2-40B4-BE49-F238E27FC236}">
                    <a16:creationId xmlns:a16="http://schemas.microsoft.com/office/drawing/2014/main" id="{FB8163F7-78A6-5316-CC2B-FDBB1FD6A5C8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60561FF-9F76-83D7-4B86-E107ECB35F3D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NICA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6128352E-D252-2991-CF7F-0C4402106A96}"/>
                </a:ext>
              </a:extLst>
            </p:cNvPr>
            <p:cNvSpPr/>
            <p:nvPr/>
          </p:nvSpPr>
          <p:spPr>
            <a:xfrm>
              <a:off x="2500397" y="3174573"/>
              <a:ext cx="916633" cy="98448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73582A54-EF75-F0EF-1289-CB2DD1B6C4A0}"/>
                </a:ext>
              </a:extLst>
            </p:cNvPr>
            <p:cNvSpPr/>
            <p:nvPr/>
          </p:nvSpPr>
          <p:spPr>
            <a:xfrm>
              <a:off x="2509450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09" name="Picture 4" descr="https://bmn.jinr.ru/wp-content/uploads/2019/08/ncx_cluster.jpg">
              <a:extLst>
                <a:ext uri="{FF2B5EF4-FFF2-40B4-BE49-F238E27FC236}">
                  <a16:creationId xmlns:a16="http://schemas.microsoft.com/office/drawing/2014/main" id="{5CE772C3-0F2A-A2A9-CCD8-4AADBCBB7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" b="6330"/>
            <a:stretch/>
          </p:blipFill>
          <p:spPr bwMode="auto">
            <a:xfrm>
              <a:off x="2525056" y="3218873"/>
              <a:ext cx="868928" cy="8934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9BBEECF-9552-79E5-DDE8-5145EAED4B20}"/>
              </a:ext>
            </a:extLst>
          </p:cNvPr>
          <p:cNvGrpSpPr/>
          <p:nvPr/>
        </p:nvGrpSpPr>
        <p:grpSpPr>
          <a:xfrm>
            <a:off x="7316800" y="1132721"/>
            <a:ext cx="934890" cy="706793"/>
            <a:chOff x="-9885141" y="3641430"/>
            <a:chExt cx="820428" cy="607761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B565058E-8410-533F-AFDD-A87BD99A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5EE4F147-E920-A218-8947-F3655751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641430"/>
              <a:ext cx="485304" cy="48530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7BF1DC6-9803-4128-A2EB-3994FD3E1EC5}"/>
              </a:ext>
            </a:extLst>
          </p:cNvPr>
          <p:cNvGrpSpPr/>
          <p:nvPr/>
        </p:nvGrpSpPr>
        <p:grpSpPr>
          <a:xfrm>
            <a:off x="7224522" y="1875915"/>
            <a:ext cx="1169846" cy="599850"/>
            <a:chOff x="-7718063" y="4995352"/>
            <a:chExt cx="1380937" cy="693821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1E92B65-9DC1-087A-1418-A1236F4A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41F8A934-824D-47AB-5100-56E29810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B8857FA-79AC-B330-800C-81203B8875F6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1519842-4A57-3B1A-D2CB-2C6863B77712}"/>
              </a:ext>
            </a:extLst>
          </p:cNvPr>
          <p:cNvCxnSpPr>
            <a:cxnSpLocks/>
          </p:cNvCxnSpPr>
          <p:nvPr/>
        </p:nvCxnSpPr>
        <p:spPr>
          <a:xfrm flipH="1" flipV="1">
            <a:off x="2905237" y="1745461"/>
            <a:ext cx="1201856" cy="19641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079D0C8-3DC7-4A9C-B9EB-D02C09AFEDC8}"/>
              </a:ext>
            </a:extLst>
          </p:cNvPr>
          <p:cNvCxnSpPr>
            <a:cxnSpLocks/>
          </p:cNvCxnSpPr>
          <p:nvPr/>
        </p:nvCxnSpPr>
        <p:spPr>
          <a:xfrm flipH="1">
            <a:off x="3893193" y="2593410"/>
            <a:ext cx="296561" cy="60299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1FB5F46-468D-04F5-D85B-16765FB6AAE3}"/>
              </a:ext>
            </a:extLst>
          </p:cNvPr>
          <p:cNvCxnSpPr>
            <a:cxnSpLocks/>
            <a:endCxn id="126" idx="0"/>
          </p:cNvCxnSpPr>
          <p:nvPr/>
        </p:nvCxnSpPr>
        <p:spPr>
          <a:xfrm>
            <a:off x="4739056" y="2641973"/>
            <a:ext cx="1" cy="55045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28C40E7-312C-034E-02D8-62B7CFB61386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5738000" y="2641973"/>
            <a:ext cx="0" cy="54634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358E1B6-56BC-71EC-7D31-2BFD8010DAF3}"/>
              </a:ext>
            </a:extLst>
          </p:cNvPr>
          <p:cNvCxnSpPr>
            <a:cxnSpLocks/>
          </p:cNvCxnSpPr>
          <p:nvPr/>
        </p:nvCxnSpPr>
        <p:spPr>
          <a:xfrm flipV="1">
            <a:off x="6584143" y="2080223"/>
            <a:ext cx="593606" cy="3152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1F705F1A-886F-BC20-B57D-FDE0B3724331}"/>
              </a:ext>
            </a:extLst>
          </p:cNvPr>
          <p:cNvCxnSpPr>
            <a:cxnSpLocks/>
          </p:cNvCxnSpPr>
          <p:nvPr/>
        </p:nvCxnSpPr>
        <p:spPr>
          <a:xfrm>
            <a:off x="6553127" y="2274100"/>
            <a:ext cx="599380" cy="40910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9F959CB4-3CA7-AD81-C4AA-99D8BE201764}"/>
              </a:ext>
            </a:extLst>
          </p:cNvPr>
          <p:cNvCxnSpPr>
            <a:cxnSpLocks/>
          </p:cNvCxnSpPr>
          <p:nvPr/>
        </p:nvCxnSpPr>
        <p:spPr>
          <a:xfrm flipV="1">
            <a:off x="6482647" y="1476057"/>
            <a:ext cx="741875" cy="39203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A29CD7-68AE-0AA1-5725-46F2F18B2B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16" y="6028800"/>
            <a:ext cx="1280379" cy="524402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D130AD04-A888-A46B-85BD-1BF4B1E1A4FB}"/>
              </a:ext>
            </a:extLst>
          </p:cNvPr>
          <p:cNvGrpSpPr/>
          <p:nvPr/>
        </p:nvGrpSpPr>
        <p:grpSpPr>
          <a:xfrm>
            <a:off x="7325600" y="4811397"/>
            <a:ext cx="948606" cy="1269436"/>
            <a:chOff x="6913650" y="4496243"/>
            <a:chExt cx="948606" cy="1269436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80B3B3C7-DBB2-2E15-7409-C23B61CCF1FC}"/>
                </a:ext>
              </a:extLst>
            </p:cNvPr>
            <p:cNvGrpSpPr/>
            <p:nvPr/>
          </p:nvGrpSpPr>
          <p:grpSpPr>
            <a:xfrm>
              <a:off x="6913997" y="4496243"/>
              <a:ext cx="948259" cy="1262085"/>
              <a:chOff x="4597989" y="9299478"/>
              <a:chExt cx="980372" cy="1248542"/>
            </a:xfrm>
          </p:grpSpPr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id="{3AD38CBF-6B5A-1381-3480-EE54CC8A4A6A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A5FD671-023A-BBC2-ADF7-03E1DAF20D5D}"/>
                  </a:ext>
                </a:extLst>
              </p:cNvPr>
              <p:cNvSpPr txBox="1"/>
              <p:nvPr/>
            </p:nvSpPr>
            <p:spPr>
              <a:xfrm>
                <a:off x="4603711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Polytech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FBC13F37-CBF5-640F-F9A6-DD10DD95CD50}"/>
                </a:ext>
              </a:extLst>
            </p:cNvPr>
            <p:cNvSpPr/>
            <p:nvPr/>
          </p:nvSpPr>
          <p:spPr>
            <a:xfrm>
              <a:off x="6914350" y="4777039"/>
              <a:ext cx="941960" cy="98864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51AB50C0-2D23-50D7-999C-8F56148CAF1C}"/>
                </a:ext>
              </a:extLst>
            </p:cNvPr>
            <p:cNvSpPr/>
            <p:nvPr/>
          </p:nvSpPr>
          <p:spPr>
            <a:xfrm>
              <a:off x="6923403" y="4813819"/>
              <a:ext cx="912181" cy="9265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AD7E4CBD-EBAF-28F5-FA88-A41DB16C0B0D}"/>
                </a:ext>
              </a:extLst>
            </p:cNvPr>
            <p:cNvSpPr/>
            <p:nvPr/>
          </p:nvSpPr>
          <p:spPr>
            <a:xfrm>
              <a:off x="6913650" y="4808346"/>
              <a:ext cx="930502" cy="945155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87684089-9F50-E221-794E-D3708850DC11}"/>
              </a:ext>
            </a:extLst>
          </p:cNvPr>
          <p:cNvGrpSpPr/>
          <p:nvPr/>
        </p:nvGrpSpPr>
        <p:grpSpPr>
          <a:xfrm>
            <a:off x="6329188" y="4813980"/>
            <a:ext cx="942266" cy="1265620"/>
            <a:chOff x="2627051" y="2893435"/>
            <a:chExt cx="942266" cy="126562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A2F16DC8-1BA0-1417-2BFE-1AC1F1231F36}"/>
                </a:ext>
              </a:extLst>
            </p:cNvPr>
            <p:cNvGrpSpPr/>
            <p:nvPr/>
          </p:nvGrpSpPr>
          <p:grpSpPr>
            <a:xfrm>
              <a:off x="2627051" y="2893435"/>
              <a:ext cx="942266" cy="1259502"/>
              <a:chOff x="4597683" y="9299478"/>
              <a:chExt cx="974956" cy="1248542"/>
            </a:xfrm>
          </p:grpSpPr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41898C8F-FABA-4B47-4230-BDADC335E020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2D6113A-978B-D565-C6E7-F5416B4F7DDE}"/>
                  </a:ext>
                </a:extLst>
              </p:cNvPr>
              <p:cNvSpPr txBox="1"/>
              <p:nvPr/>
            </p:nvSpPr>
            <p:spPr>
              <a:xfrm>
                <a:off x="4597683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MSC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03D6497E-1C5F-6185-234C-F746CC544511}"/>
                </a:ext>
              </a:extLst>
            </p:cNvPr>
            <p:cNvGrpSpPr/>
            <p:nvPr/>
          </p:nvGrpSpPr>
          <p:grpSpPr>
            <a:xfrm>
              <a:off x="2627745" y="3174230"/>
              <a:ext cx="933897" cy="984825"/>
              <a:chOff x="2644244" y="3139651"/>
              <a:chExt cx="1110628" cy="1171193"/>
            </a:xfrm>
          </p:grpSpPr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0AD6D1B8-A958-46A0-A475-D6AE487613B8}"/>
                  </a:ext>
                </a:extLst>
              </p:cNvPr>
              <p:cNvSpPr/>
              <p:nvPr/>
            </p:nvSpPr>
            <p:spPr>
              <a:xfrm>
                <a:off x="2644244" y="3139651"/>
                <a:ext cx="1110628" cy="117119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C17491FC-BCDE-F12E-D3F1-7E6AD84E5681}"/>
                  </a:ext>
                </a:extLst>
              </p:cNvPr>
              <p:cNvSpPr/>
              <p:nvPr/>
            </p:nvSpPr>
            <p:spPr>
              <a:xfrm>
                <a:off x="2664631" y="3176433"/>
                <a:ext cx="1075517" cy="10976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DA4B757F-A33E-B0F8-E112-01E8F2F5A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2263" y="3274985"/>
                <a:ext cx="854518" cy="763922"/>
              </a:xfrm>
              <a:prstGeom prst="rect">
                <a:avLst/>
              </a:prstGeom>
            </p:spPr>
          </p:pic>
        </p:grp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3755DD8-7355-2D73-5CD7-62C4BA39A73C}"/>
              </a:ext>
            </a:extLst>
          </p:cNvPr>
          <p:cNvGrpSpPr/>
          <p:nvPr/>
        </p:nvGrpSpPr>
        <p:grpSpPr>
          <a:xfrm>
            <a:off x="4144980" y="1844659"/>
            <a:ext cx="2369766" cy="748751"/>
            <a:chOff x="24928292" y="7418529"/>
            <a:chExt cx="2625574" cy="812861"/>
          </a:xfrm>
        </p:grpSpPr>
        <p:sp>
          <p:nvSpPr>
            <p:cNvPr id="80" name="Скругленный прямоугольник 71">
              <a:extLst>
                <a:ext uri="{FF2B5EF4-FFF2-40B4-BE49-F238E27FC236}">
                  <a16:creationId xmlns:a16="http://schemas.microsoft.com/office/drawing/2014/main" id="{461363AB-FD8F-3AFB-F4A4-F7C2C50000C6}"/>
                </a:ext>
              </a:extLst>
            </p:cNvPr>
            <p:cNvSpPr/>
            <p:nvPr/>
          </p:nvSpPr>
          <p:spPr>
            <a:xfrm>
              <a:off x="24928292" y="7418529"/>
              <a:ext cx="2625574" cy="8128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914FB7A-CA06-CA0E-C257-857D4536B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953" y="7438695"/>
              <a:ext cx="2487203" cy="765356"/>
            </a:xfrm>
            <a:prstGeom prst="rect">
              <a:avLst/>
            </a:prstGeom>
          </p:spPr>
        </p:pic>
      </p:grpSp>
      <p:sp>
        <p:nvSpPr>
          <p:cNvPr id="71" name="Скругленный прямоугольник 77">
            <a:extLst>
              <a:ext uri="{FF2B5EF4-FFF2-40B4-BE49-F238E27FC236}">
                <a16:creationId xmlns:a16="http://schemas.microsoft.com/office/drawing/2014/main" id="{98515F96-4200-DEC2-3582-069D5B4D86DE}"/>
              </a:ext>
            </a:extLst>
          </p:cNvPr>
          <p:cNvSpPr/>
          <p:nvPr/>
        </p:nvSpPr>
        <p:spPr>
          <a:xfrm>
            <a:off x="3135003" y="1109481"/>
            <a:ext cx="5292090" cy="3458310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0DA8BA8-FBA3-931E-8E6C-1414DC2724DA}"/>
              </a:ext>
            </a:extLst>
          </p:cNvPr>
          <p:cNvSpPr txBox="1"/>
          <p:nvPr/>
        </p:nvSpPr>
        <p:spPr>
          <a:xfrm>
            <a:off x="2884231" y="1119319"/>
            <a:ext cx="36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MLIT MICC basic facility</a:t>
            </a:r>
            <a:endParaRPr lang="ru-RU" sz="2800" b="1" dirty="0">
              <a:solidFill>
                <a:srgbClr val="4F81BD"/>
              </a:solidFill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B0B11E70-3D84-FE36-AAA6-4DAA651B3407}"/>
              </a:ext>
            </a:extLst>
          </p:cNvPr>
          <p:cNvGrpSpPr/>
          <p:nvPr/>
        </p:nvGrpSpPr>
        <p:grpSpPr>
          <a:xfrm>
            <a:off x="6329694" y="3188317"/>
            <a:ext cx="1950812" cy="1338989"/>
            <a:chOff x="5911447" y="2800926"/>
            <a:chExt cx="1950812" cy="1338989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6E62E8BD-BABA-A67C-8167-D04B5239D174}"/>
                </a:ext>
              </a:extLst>
            </p:cNvPr>
            <p:cNvGrpSpPr/>
            <p:nvPr/>
          </p:nvGrpSpPr>
          <p:grpSpPr>
            <a:xfrm>
              <a:off x="6897859" y="3082407"/>
              <a:ext cx="886770" cy="1057508"/>
              <a:chOff x="29240632" y="9729817"/>
              <a:chExt cx="982494" cy="1148055"/>
            </a:xfrm>
          </p:grpSpPr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2E38FFF8-D449-17E4-9A76-67260EF24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67886" y="9729817"/>
                <a:ext cx="501777" cy="50177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B9E856-6C39-0944-8EA6-9DB4D0E0A302}"/>
                  </a:ext>
                </a:extLst>
              </p:cNvPr>
              <p:cNvSpPr txBox="1"/>
              <p:nvPr/>
            </p:nvSpPr>
            <p:spPr>
              <a:xfrm>
                <a:off x="29240632" y="10126082"/>
                <a:ext cx="982494" cy="75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EFF82D27-72CE-CF00-070E-1FE753A65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4311" y="9851380"/>
                <a:ext cx="392754" cy="392752"/>
              </a:xfrm>
              <a:prstGeom prst="rect">
                <a:avLst/>
              </a:prstGeom>
            </p:spPr>
          </p:pic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0ACEFFA6-24EB-E7B9-3967-B93E366DFCC4}"/>
                </a:ext>
              </a:extLst>
            </p:cNvPr>
            <p:cNvGrpSpPr/>
            <p:nvPr/>
          </p:nvGrpSpPr>
          <p:grpSpPr>
            <a:xfrm>
              <a:off x="5911447" y="2800926"/>
              <a:ext cx="1950812" cy="1277192"/>
              <a:chOff x="5911447" y="2800926"/>
              <a:chExt cx="1950812" cy="1277192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E7B9435D-DDDA-32FE-8307-FCFA35650109}"/>
                  </a:ext>
                </a:extLst>
              </p:cNvPr>
              <p:cNvGrpSpPr/>
              <p:nvPr/>
            </p:nvGrpSpPr>
            <p:grpSpPr>
              <a:xfrm>
                <a:off x="5916424" y="2800926"/>
                <a:ext cx="1945835" cy="1277192"/>
                <a:chOff x="6645272" y="9284375"/>
                <a:chExt cx="1707601" cy="1098239"/>
              </a:xfrm>
            </p:grpSpPr>
            <p:pic>
              <p:nvPicPr>
                <p:cNvPr id="116" name="Picture 3">
                  <a:extLst>
                    <a:ext uri="{FF2B5EF4-FFF2-40B4-BE49-F238E27FC236}">
                      <a16:creationId xmlns:a16="http://schemas.microsoft.com/office/drawing/2014/main" id="{682EA5C7-A261-C1D6-B880-5C97375635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69" t="7796" r="352" b="14163"/>
                <a:stretch/>
              </p:blipFill>
              <p:spPr bwMode="auto">
                <a:xfrm>
                  <a:off x="6645272" y="9535096"/>
                  <a:ext cx="822436" cy="8475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B4A98055-D412-AAA7-130D-966698DB77CD}"/>
                    </a:ext>
                  </a:extLst>
                </p:cNvPr>
                <p:cNvGrpSpPr/>
                <p:nvPr/>
              </p:nvGrpSpPr>
              <p:grpSpPr>
                <a:xfrm>
                  <a:off x="6645608" y="9284375"/>
                  <a:ext cx="1707265" cy="1098239"/>
                  <a:chOff x="4597989" y="9284375"/>
                  <a:chExt cx="1707265" cy="1098239"/>
                </a:xfrm>
              </p:grpSpPr>
              <p:sp>
                <p:nvSpPr>
                  <p:cNvPr id="118" name="Прямоугольник 117">
                    <a:extLst>
                      <a:ext uri="{FF2B5EF4-FFF2-40B4-BE49-F238E27FC236}">
                        <a16:creationId xmlns:a16="http://schemas.microsoft.com/office/drawing/2014/main" id="{7E43A7B3-827F-63B2-6398-629A8FFB0A78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9"/>
                    <a:ext cx="1707265" cy="1060705"/>
                  </a:xfrm>
                  <a:prstGeom prst="rect">
                    <a:avLst/>
                  </a:prstGeom>
                  <a:noFill/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57BB0319-1CA0-7CF6-7BE2-0019421BD64A}"/>
                      </a:ext>
                    </a:extLst>
                  </p:cNvPr>
                  <p:cNvSpPr txBox="1"/>
                  <p:nvPr/>
                </p:nvSpPr>
                <p:spPr>
                  <a:xfrm>
                    <a:off x="5099571" y="9284375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Govorun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3F1F7D16-B97C-EB9D-B7B4-258FEBCD8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1447" y="3087650"/>
                <a:ext cx="195081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8C182BD7-F38D-2E8E-3B4E-5FA7D218A651}"/>
              </a:ext>
            </a:extLst>
          </p:cNvPr>
          <p:cNvGrpSpPr/>
          <p:nvPr/>
        </p:nvGrpSpPr>
        <p:grpSpPr>
          <a:xfrm>
            <a:off x="7211003" y="2586504"/>
            <a:ext cx="1119639" cy="584923"/>
            <a:chOff x="7545742" y="2290823"/>
            <a:chExt cx="1119639" cy="584923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5D76385-FF51-1ACE-7DAB-99BDF600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498531"/>
              <a:ext cx="369615" cy="377215"/>
            </a:xfrm>
            <a:prstGeom prst="rect">
              <a:avLst/>
            </a:prstGeom>
          </p:spPr>
        </p:pic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C203C868-1527-9FFD-2EC2-62249EC68051}"/>
                </a:ext>
              </a:extLst>
            </p:cNvPr>
            <p:cNvGrpSpPr/>
            <p:nvPr/>
          </p:nvGrpSpPr>
          <p:grpSpPr>
            <a:xfrm>
              <a:off x="7545742" y="2290823"/>
              <a:ext cx="1119639" cy="531170"/>
              <a:chOff x="7545742" y="2290823"/>
              <a:chExt cx="1119639" cy="531170"/>
            </a:xfrm>
          </p:grpSpPr>
          <p:pic>
            <p:nvPicPr>
              <p:cNvPr id="135" name="Рисунок 134">
                <a:extLst>
                  <a:ext uri="{FF2B5EF4-FFF2-40B4-BE49-F238E27FC236}">
                    <a16:creationId xmlns:a16="http://schemas.microsoft.com/office/drawing/2014/main" id="{6FFDCDF8-40D4-28E3-E9CF-274471B22D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6892AD6-1F67-957E-EF15-82413CFB366C}"/>
                  </a:ext>
                </a:extLst>
              </p:cNvPr>
              <p:cNvSpPr txBox="1"/>
              <p:nvPr/>
            </p:nvSpPr>
            <p:spPr>
              <a:xfrm>
                <a:off x="7844740" y="2290823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C0E054F-7CFE-A91B-EF41-32ED83A7AC50}"/>
              </a:ext>
            </a:extLst>
          </p:cNvPr>
          <p:cNvGrpSpPr/>
          <p:nvPr/>
        </p:nvGrpSpPr>
        <p:grpSpPr>
          <a:xfrm>
            <a:off x="796808" y="1637442"/>
            <a:ext cx="925714" cy="1263139"/>
            <a:chOff x="1496352" y="2886747"/>
            <a:chExt cx="925714" cy="1263139"/>
          </a:xfrm>
        </p:grpSpPr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E5B995DD-892F-D6DA-A824-1C2CE4014D04}"/>
                </a:ext>
              </a:extLst>
            </p:cNvPr>
            <p:cNvGrpSpPr/>
            <p:nvPr/>
          </p:nvGrpSpPr>
          <p:grpSpPr>
            <a:xfrm>
              <a:off x="1496352" y="2886747"/>
              <a:ext cx="925714" cy="1263139"/>
              <a:chOff x="4588708" y="9295641"/>
              <a:chExt cx="983931" cy="1252379"/>
            </a:xfrm>
          </p:grpSpPr>
          <p:sp>
            <p:nvSpPr>
              <p:cNvPr id="152" name="Прямоугольник 151">
                <a:extLst>
                  <a:ext uri="{FF2B5EF4-FFF2-40B4-BE49-F238E27FC236}">
                    <a16:creationId xmlns:a16="http://schemas.microsoft.com/office/drawing/2014/main" id="{9205D156-FE3A-7AF8-1C2D-A23D8FB6389A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E88162D-1E5D-B291-1C94-2F217FC0F1BB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DDC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CBD8DBC2-CC5C-F076-D608-CB204AAAFF58}"/>
                </a:ext>
              </a:extLst>
            </p:cNvPr>
            <p:cNvSpPr/>
            <p:nvPr/>
          </p:nvSpPr>
          <p:spPr>
            <a:xfrm>
              <a:off x="1505432" y="3174573"/>
              <a:ext cx="916633" cy="97531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95A7986A-94AE-6355-33DC-34C9E36029BD}"/>
                </a:ext>
              </a:extLst>
            </p:cNvPr>
            <p:cNvSpPr/>
            <p:nvPr/>
          </p:nvSpPr>
          <p:spPr>
            <a:xfrm>
              <a:off x="1514485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CCE0C3F-7C67-CB01-1E91-92C0AA0CDAA0}"/>
                </a:ext>
              </a:extLst>
            </p:cNvPr>
            <p:cNvSpPr txBox="1"/>
            <p:nvPr/>
          </p:nvSpPr>
          <p:spPr>
            <a:xfrm>
              <a:off x="1499683" y="3265456"/>
              <a:ext cx="917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DAQ computing</a:t>
              </a:r>
            </a:p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farm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59" name="Скругленный прямоугольник 77">
            <a:extLst>
              <a:ext uri="{FF2B5EF4-FFF2-40B4-BE49-F238E27FC236}">
                <a16:creationId xmlns:a16="http://schemas.microsoft.com/office/drawing/2014/main" id="{09A30B0F-97CC-2DB1-5584-A216EFFBF4B7}"/>
              </a:ext>
            </a:extLst>
          </p:cNvPr>
          <p:cNvSpPr/>
          <p:nvPr/>
        </p:nvSpPr>
        <p:spPr>
          <a:xfrm>
            <a:off x="721367" y="1120507"/>
            <a:ext cx="2078571" cy="1847798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2D0049B-D56B-509D-4B0D-0DC72F0F1812}"/>
              </a:ext>
            </a:extLst>
          </p:cNvPr>
          <p:cNvSpPr txBox="1"/>
          <p:nvPr/>
        </p:nvSpPr>
        <p:spPr>
          <a:xfrm>
            <a:off x="773265" y="1138967"/>
            <a:ext cx="197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F81BD"/>
                </a:solidFill>
                <a:latin typeface="Agency FB" panose="00010606040000040003" pitchFamily="2" charset="0"/>
              </a:rPr>
              <a:t>LHEP resources</a:t>
            </a:r>
            <a:endParaRPr lang="ru-RU" sz="2400" b="1" dirty="0">
              <a:solidFill>
                <a:srgbClr val="4F81BD"/>
              </a:solidFill>
            </a:endParaRPr>
          </a:p>
        </p:txBody>
      </p: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1F409481-4A3D-29D5-7DBD-77EB444E811B}"/>
              </a:ext>
            </a:extLst>
          </p:cNvPr>
          <p:cNvGrpSpPr/>
          <p:nvPr/>
        </p:nvGrpSpPr>
        <p:grpSpPr>
          <a:xfrm>
            <a:off x="1791564" y="3741571"/>
            <a:ext cx="933426" cy="1260019"/>
            <a:chOff x="2361326" y="2899037"/>
            <a:chExt cx="933426" cy="1260019"/>
          </a:xfrm>
        </p:grpSpPr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id="{8BC39EB6-3F7D-E9D4-BEE7-F4FA45DB7FBD}"/>
                </a:ext>
              </a:extLst>
            </p:cNvPr>
            <p:cNvGrpSpPr/>
            <p:nvPr/>
          </p:nvGrpSpPr>
          <p:grpSpPr>
            <a:xfrm>
              <a:off x="2361326" y="2899037"/>
              <a:ext cx="933426" cy="1260019"/>
              <a:chOff x="4597989" y="9303549"/>
              <a:chExt cx="974650" cy="1244471"/>
            </a:xfrm>
          </p:grpSpPr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218DFA70-12AD-BF1A-F632-A823F40D0A05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9A40CADD-ACCE-CB29-6DFD-EDA2D73A163B}"/>
                  </a:ext>
                </a:extLst>
              </p:cNvPr>
              <p:cNvSpPr txBox="1"/>
              <p:nvPr/>
            </p:nvSpPr>
            <p:spPr>
              <a:xfrm>
                <a:off x="4935331" y="9303549"/>
                <a:ext cx="628440" cy="34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MEPHI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E9806158-447C-3B42-E8DB-3C78BD88A2CF}"/>
                </a:ext>
              </a:extLst>
            </p:cNvPr>
            <p:cNvSpPr/>
            <p:nvPr/>
          </p:nvSpPr>
          <p:spPr>
            <a:xfrm>
              <a:off x="2361675" y="3175096"/>
              <a:ext cx="933077" cy="98396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68684D7C-A7E8-415F-5324-2CD8A85485E0}"/>
                </a:ext>
              </a:extLst>
            </p:cNvPr>
            <p:cNvSpPr/>
            <p:nvPr/>
          </p:nvSpPr>
          <p:spPr>
            <a:xfrm>
              <a:off x="2370728" y="3211876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305DF863-3DA3-6091-8C35-3B74A2AB13DD}"/>
                </a:ext>
              </a:extLst>
            </p:cNvPr>
            <p:cNvSpPr/>
            <p:nvPr/>
          </p:nvSpPr>
          <p:spPr>
            <a:xfrm>
              <a:off x="2400258" y="3256927"/>
              <a:ext cx="857262" cy="857262"/>
            </a:xfrm>
            <a:prstGeom prst="ellipse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7" name="Прямая со стрелкой 186">
            <a:extLst>
              <a:ext uri="{FF2B5EF4-FFF2-40B4-BE49-F238E27FC236}">
                <a16:creationId xmlns:a16="http://schemas.microsoft.com/office/drawing/2014/main" id="{7F72584C-DEEE-4A00-5596-D01829C4E135}"/>
              </a:ext>
            </a:extLst>
          </p:cNvPr>
          <p:cNvCxnSpPr>
            <a:cxnSpLocks/>
          </p:cNvCxnSpPr>
          <p:nvPr/>
        </p:nvCxnSpPr>
        <p:spPr>
          <a:xfrm>
            <a:off x="6456340" y="2644443"/>
            <a:ext cx="335418" cy="50022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2B68D342-76C5-0631-090D-7036E1E90BF4}"/>
              </a:ext>
            </a:extLst>
          </p:cNvPr>
          <p:cNvGrpSpPr/>
          <p:nvPr/>
        </p:nvGrpSpPr>
        <p:grpSpPr>
          <a:xfrm>
            <a:off x="1791564" y="5084267"/>
            <a:ext cx="933426" cy="1260019"/>
            <a:chOff x="4597989" y="9303549"/>
            <a:chExt cx="974650" cy="1244471"/>
          </a:xfrm>
        </p:grpSpPr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870C8092-550C-B019-B07A-30DABC388A65}"/>
                </a:ext>
              </a:extLst>
            </p:cNvPr>
            <p:cNvSpPr/>
            <p:nvPr/>
          </p:nvSpPr>
          <p:spPr>
            <a:xfrm>
              <a:off x="4597989" y="9321908"/>
              <a:ext cx="974650" cy="122611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CCE11157-902F-834B-F4BA-A77747B93830}"/>
                </a:ext>
              </a:extLst>
            </p:cNvPr>
            <p:cNvSpPr txBox="1"/>
            <p:nvPr/>
          </p:nvSpPr>
          <p:spPr>
            <a:xfrm>
              <a:off x="5035366" y="9303549"/>
              <a:ext cx="528405" cy="34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IMDT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ADDCE358-C476-92E6-6FF6-34A17C37A5AA}"/>
              </a:ext>
            </a:extLst>
          </p:cNvPr>
          <p:cNvSpPr/>
          <p:nvPr/>
        </p:nvSpPr>
        <p:spPr>
          <a:xfrm>
            <a:off x="1791913" y="5360326"/>
            <a:ext cx="933077" cy="98396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/>
          </a:p>
        </p:txBody>
      </p:sp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03DCF10A-9AE3-537F-1325-7D7B122960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9959" y="5417677"/>
            <a:ext cx="905593" cy="905593"/>
          </a:xfrm>
          <a:prstGeom prst="rect">
            <a:avLst/>
          </a:prstGeom>
        </p:spPr>
      </p:pic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C25ADF67-DAA9-6B41-2423-59747F73C1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1742" y="5123824"/>
            <a:ext cx="445463" cy="222732"/>
          </a:xfrm>
          <a:prstGeom prst="rect">
            <a:avLst/>
          </a:prstGeom>
        </p:spPr>
      </p:pic>
      <p:cxnSp>
        <p:nvCxnSpPr>
          <p:cNvPr id="205" name="Прямая со стрелкой 204">
            <a:extLst>
              <a:ext uri="{FF2B5EF4-FFF2-40B4-BE49-F238E27FC236}">
                <a16:creationId xmlns:a16="http://schemas.microsoft.com/office/drawing/2014/main" id="{B2D86743-0E72-3739-AB76-B7B825FF9915}"/>
              </a:ext>
            </a:extLst>
          </p:cNvPr>
          <p:cNvCxnSpPr>
            <a:cxnSpLocks/>
          </p:cNvCxnSpPr>
          <p:nvPr/>
        </p:nvCxnSpPr>
        <p:spPr>
          <a:xfrm flipH="1">
            <a:off x="2871664" y="2401883"/>
            <a:ext cx="1235429" cy="83419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Скругленный прямоугольник 77">
            <a:extLst>
              <a:ext uri="{FF2B5EF4-FFF2-40B4-BE49-F238E27FC236}">
                <a16:creationId xmlns:a16="http://schemas.microsoft.com/office/drawing/2014/main" id="{273CEF37-3698-1C68-0C86-8B742E14A64D}"/>
              </a:ext>
            </a:extLst>
          </p:cNvPr>
          <p:cNvSpPr/>
          <p:nvPr/>
        </p:nvSpPr>
        <p:spPr>
          <a:xfrm>
            <a:off x="721367" y="3151328"/>
            <a:ext cx="2078571" cy="3308044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36706E6-8C59-B74A-A02B-6D34A2800DD0}"/>
              </a:ext>
            </a:extLst>
          </p:cNvPr>
          <p:cNvSpPr txBox="1"/>
          <p:nvPr/>
        </p:nvSpPr>
        <p:spPr>
          <a:xfrm>
            <a:off x="768838" y="3120108"/>
            <a:ext cx="197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Other/Collaboration resources</a:t>
            </a:r>
            <a:endParaRPr lang="ru-RU" b="1" dirty="0">
              <a:solidFill>
                <a:srgbClr val="4F81BD"/>
              </a:solidFill>
            </a:endParaRPr>
          </a:p>
        </p:txBody>
      </p: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8AC21892-0E99-59A6-BD01-94C5C7DA9355}"/>
              </a:ext>
            </a:extLst>
          </p:cNvPr>
          <p:cNvGrpSpPr/>
          <p:nvPr/>
        </p:nvGrpSpPr>
        <p:grpSpPr>
          <a:xfrm>
            <a:off x="773694" y="3722387"/>
            <a:ext cx="938583" cy="1279203"/>
            <a:chOff x="1319151" y="3409816"/>
            <a:chExt cx="938583" cy="1279203"/>
          </a:xfrm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289A7612-9BDD-1C85-2B8A-25D50B224A61}"/>
                </a:ext>
              </a:extLst>
            </p:cNvPr>
            <p:cNvSpPr/>
            <p:nvPr/>
          </p:nvSpPr>
          <p:spPr>
            <a:xfrm>
              <a:off x="1319151" y="3441983"/>
              <a:ext cx="931641" cy="124703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B07779C-B183-17EA-0CD6-831BD5C86A2B}"/>
                </a:ext>
              </a:extLst>
            </p:cNvPr>
            <p:cNvSpPr txBox="1"/>
            <p:nvPr/>
          </p:nvSpPr>
          <p:spPr>
            <a:xfrm>
              <a:off x="1657350" y="3409816"/>
              <a:ext cx="600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UNAM</a:t>
              </a:r>
              <a:endParaRPr lang="ru-RU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962FF196-A74D-F8F1-5A34-FE836268CA1B}"/>
                </a:ext>
              </a:extLst>
            </p:cNvPr>
            <p:cNvSpPr/>
            <p:nvPr/>
          </p:nvSpPr>
          <p:spPr>
            <a:xfrm>
              <a:off x="1321098" y="3701305"/>
              <a:ext cx="936636" cy="98771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7B889101-C499-8E5D-4C5A-9CC6E3228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63691" y="3475317"/>
              <a:ext cx="354261" cy="202776"/>
            </a:xfrm>
            <a:prstGeom prst="rect">
              <a:avLst/>
            </a:prstGeom>
          </p:spPr>
        </p:pic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5331F62C-E91C-EC10-ECF9-F780B9B97CEA}"/>
                </a:ext>
              </a:extLst>
            </p:cNvPr>
            <p:cNvSpPr/>
            <p:nvPr/>
          </p:nvSpPr>
          <p:spPr>
            <a:xfrm>
              <a:off x="1331707" y="3741839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14A30B17-A853-2471-D008-09FBB8253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1619" t="214" r="30821" b="22201"/>
            <a:stretch/>
          </p:blipFill>
          <p:spPr>
            <a:xfrm>
              <a:off x="1438611" y="3783928"/>
              <a:ext cx="715140" cy="830935"/>
            </a:xfrm>
            <a:prstGeom prst="rect">
              <a:avLst/>
            </a:prstGeom>
          </p:spPr>
        </p:pic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C866B634-B1BD-3751-CCC2-D44117C1E9F6}"/>
              </a:ext>
            </a:extLst>
          </p:cNvPr>
          <p:cNvGrpSpPr/>
          <p:nvPr/>
        </p:nvGrpSpPr>
        <p:grpSpPr>
          <a:xfrm>
            <a:off x="3196337" y="5438654"/>
            <a:ext cx="1205433" cy="353943"/>
            <a:chOff x="3727153" y="4759480"/>
            <a:chExt cx="1205433" cy="353943"/>
          </a:xfrm>
        </p:grpSpPr>
        <p:sp>
          <p:nvSpPr>
            <p:cNvPr id="222" name="Прямоугольник 221">
              <a:extLst>
                <a:ext uri="{FF2B5EF4-FFF2-40B4-BE49-F238E27FC236}">
                  <a16:creationId xmlns:a16="http://schemas.microsoft.com/office/drawing/2014/main" id="{159E2CFC-1939-58BB-0605-C3E0BE8ED761}"/>
                </a:ext>
              </a:extLst>
            </p:cNvPr>
            <p:cNvSpPr/>
            <p:nvPr/>
          </p:nvSpPr>
          <p:spPr>
            <a:xfrm>
              <a:off x="3727153" y="4809479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083EB143-39C3-487F-EA3F-9394EB1D1A4F}"/>
                </a:ext>
              </a:extLst>
            </p:cNvPr>
            <p:cNvSpPr txBox="1"/>
            <p:nvPr/>
          </p:nvSpPr>
          <p:spPr>
            <a:xfrm>
              <a:off x="4189710" y="4759480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IPANAS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224" name="Рисунок 223">
              <a:extLst>
                <a:ext uri="{FF2B5EF4-FFF2-40B4-BE49-F238E27FC236}">
                  <a16:creationId xmlns:a16="http://schemas.microsoft.com/office/drawing/2014/main" id="{B68C992B-58F8-2C32-FA6B-A0F98D27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043" y="4840287"/>
              <a:ext cx="379705" cy="189853"/>
            </a:xfrm>
            <a:prstGeom prst="rect">
              <a:avLst/>
            </a:prstGeom>
          </p:spPr>
        </p:pic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9BB22595-1AED-EF1C-DB67-F94ACD11B582}"/>
              </a:ext>
            </a:extLst>
          </p:cNvPr>
          <p:cNvGrpSpPr/>
          <p:nvPr/>
        </p:nvGrpSpPr>
        <p:grpSpPr>
          <a:xfrm>
            <a:off x="3197952" y="5761534"/>
            <a:ext cx="1205433" cy="353943"/>
            <a:chOff x="3724734" y="5162857"/>
            <a:chExt cx="1205433" cy="353943"/>
          </a:xfrm>
        </p:grpSpPr>
        <p:sp>
          <p:nvSpPr>
            <p:cNvPr id="227" name="Прямоугольник 226">
              <a:extLst>
                <a:ext uri="{FF2B5EF4-FFF2-40B4-BE49-F238E27FC236}">
                  <a16:creationId xmlns:a16="http://schemas.microsoft.com/office/drawing/2014/main" id="{F87AFB4A-EAD8-5C63-50E1-59B79B21324A}"/>
                </a:ext>
              </a:extLst>
            </p:cNvPr>
            <p:cNvSpPr/>
            <p:nvPr/>
          </p:nvSpPr>
          <p:spPr>
            <a:xfrm>
              <a:off x="3724734" y="5212856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C591F2C8-C52E-79B6-314A-A036D3566E26}"/>
                </a:ext>
              </a:extLst>
            </p:cNvPr>
            <p:cNvSpPr txBox="1"/>
            <p:nvPr/>
          </p:nvSpPr>
          <p:spPr>
            <a:xfrm>
              <a:off x="4187291" y="5162857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FC17D913-D6C0-C3F4-2DCD-B9F5BDF97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398" y="5235429"/>
              <a:ext cx="421580" cy="209967"/>
            </a:xfrm>
            <a:prstGeom prst="rect">
              <a:avLst/>
            </a:prstGeom>
          </p:spPr>
        </p:pic>
      </p:grpSp>
      <p:grpSp>
        <p:nvGrpSpPr>
          <p:cNvPr id="253" name="Группа 252">
            <a:extLst>
              <a:ext uri="{FF2B5EF4-FFF2-40B4-BE49-F238E27FC236}">
                <a16:creationId xmlns:a16="http://schemas.microsoft.com/office/drawing/2014/main" id="{C55196E9-F8B9-3C05-DA10-849A3F09FCFD}"/>
              </a:ext>
            </a:extLst>
          </p:cNvPr>
          <p:cNvGrpSpPr/>
          <p:nvPr/>
        </p:nvGrpSpPr>
        <p:grpSpPr>
          <a:xfrm>
            <a:off x="3201181" y="6084413"/>
            <a:ext cx="1205433" cy="353943"/>
            <a:chOff x="3725943" y="5566233"/>
            <a:chExt cx="1205433" cy="353943"/>
          </a:xfrm>
        </p:grpSpPr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F466AF4B-F236-D9A4-7639-D0ABB874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883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33" name="Прямоугольник 232">
              <a:extLst>
                <a:ext uri="{FF2B5EF4-FFF2-40B4-BE49-F238E27FC236}">
                  <a16:creationId xmlns:a16="http://schemas.microsoft.com/office/drawing/2014/main" id="{3FF2D0A4-5C80-A782-684F-C1F2A2BC8EC9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4E4B4B4-4A65-CB33-4CBD-22F1F4EE442D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INRNE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960B7C97-00AF-6587-F640-0A480E1DE98E}"/>
              </a:ext>
            </a:extLst>
          </p:cNvPr>
          <p:cNvGrpSpPr/>
          <p:nvPr/>
        </p:nvGrpSpPr>
        <p:grpSpPr>
          <a:xfrm>
            <a:off x="4516237" y="6084413"/>
            <a:ext cx="1205433" cy="353943"/>
            <a:chOff x="3723525" y="5969609"/>
            <a:chExt cx="1205433" cy="353943"/>
          </a:xfrm>
        </p:grpSpPr>
        <p:pic>
          <p:nvPicPr>
            <p:cNvPr id="220" name="Рисунок 219">
              <a:extLst>
                <a:ext uri="{FF2B5EF4-FFF2-40B4-BE49-F238E27FC236}">
                  <a16:creationId xmlns:a16="http://schemas.microsoft.com/office/drawing/2014/main" id="{B6E28648-DA24-58B6-1E08-444021C4D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17" y="6035323"/>
              <a:ext cx="441960" cy="220980"/>
            </a:xfrm>
            <a:prstGeom prst="rect">
              <a:avLst/>
            </a:prstGeom>
          </p:spPr>
        </p:pic>
        <p:sp>
          <p:nvSpPr>
            <p:cNvPr id="241" name="Прямоугольник 240">
              <a:extLst>
                <a:ext uri="{FF2B5EF4-FFF2-40B4-BE49-F238E27FC236}">
                  <a16:creationId xmlns:a16="http://schemas.microsoft.com/office/drawing/2014/main" id="{7D734FFD-4B47-3DCC-C623-0586C2EEF147}"/>
                </a:ext>
              </a:extLst>
            </p:cNvPr>
            <p:cNvSpPr/>
            <p:nvPr/>
          </p:nvSpPr>
          <p:spPr>
            <a:xfrm>
              <a:off x="3723525" y="601960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8391368A-DC90-4664-7A84-80076A644B88}"/>
                </a:ext>
              </a:extLst>
            </p:cNvPr>
            <p:cNvSpPr txBox="1"/>
            <p:nvPr/>
          </p:nvSpPr>
          <p:spPr>
            <a:xfrm>
              <a:off x="4186082" y="596960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15D4F44C-F44A-E17B-99A9-67D3A926DCFB}"/>
              </a:ext>
            </a:extLst>
          </p:cNvPr>
          <p:cNvGrpSpPr/>
          <p:nvPr/>
        </p:nvGrpSpPr>
        <p:grpSpPr>
          <a:xfrm>
            <a:off x="3199567" y="5115774"/>
            <a:ext cx="1205433" cy="353943"/>
            <a:chOff x="3727160" y="4384681"/>
            <a:chExt cx="1205433" cy="353943"/>
          </a:xfrm>
        </p:grpSpPr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4F983C80-255A-F3A5-053E-3A70B6C4F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46713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47" name="Прямоугольник 246">
              <a:extLst>
                <a:ext uri="{FF2B5EF4-FFF2-40B4-BE49-F238E27FC236}">
                  <a16:creationId xmlns:a16="http://schemas.microsoft.com/office/drawing/2014/main" id="{94C5ED7E-B09B-024F-5591-6322E29CDD46}"/>
                </a:ext>
              </a:extLst>
            </p:cNvPr>
            <p:cNvSpPr/>
            <p:nvPr/>
          </p:nvSpPr>
          <p:spPr>
            <a:xfrm>
              <a:off x="3727160" y="4434593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A6A39350-AC2A-3164-9F80-6448F5F14660}"/>
                </a:ext>
              </a:extLst>
            </p:cNvPr>
            <p:cNvSpPr txBox="1"/>
            <p:nvPr/>
          </p:nvSpPr>
          <p:spPr>
            <a:xfrm>
              <a:off x="4184873" y="4384681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NOSU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63" name="Группа 262">
            <a:extLst>
              <a:ext uri="{FF2B5EF4-FFF2-40B4-BE49-F238E27FC236}">
                <a16:creationId xmlns:a16="http://schemas.microsoft.com/office/drawing/2014/main" id="{6471B08F-1960-A710-845C-2CD48BCFEEDB}"/>
              </a:ext>
            </a:extLst>
          </p:cNvPr>
          <p:cNvGrpSpPr/>
          <p:nvPr/>
        </p:nvGrpSpPr>
        <p:grpSpPr>
          <a:xfrm>
            <a:off x="4517974" y="4783760"/>
            <a:ext cx="1205433" cy="353943"/>
            <a:chOff x="5065167" y="4356103"/>
            <a:chExt cx="1205433" cy="353943"/>
          </a:xfrm>
        </p:grpSpPr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E4115ACC-1817-659F-3873-DA8E88EA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093989" y="4432351"/>
              <a:ext cx="371764" cy="18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id="{15379340-5CA3-4414-7AD5-7E561D55E573}"/>
                </a:ext>
              </a:extLst>
            </p:cNvPr>
            <p:cNvSpPr/>
            <p:nvPr/>
          </p:nvSpPr>
          <p:spPr>
            <a:xfrm>
              <a:off x="5065167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6874EE0C-F098-20F0-5D6B-3BBDB3638370}"/>
                </a:ext>
              </a:extLst>
            </p:cNvPr>
            <p:cNvSpPr txBox="1"/>
            <p:nvPr/>
          </p:nvSpPr>
          <p:spPr>
            <a:xfrm>
              <a:off x="5527724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234F6A58-48F2-3D31-35E0-0D2F7C03B08D}"/>
              </a:ext>
            </a:extLst>
          </p:cNvPr>
          <p:cNvGrpSpPr/>
          <p:nvPr/>
        </p:nvGrpSpPr>
        <p:grpSpPr>
          <a:xfrm>
            <a:off x="4519710" y="5116676"/>
            <a:ext cx="1205433" cy="353943"/>
            <a:chOff x="5065167" y="4689019"/>
            <a:chExt cx="1205433" cy="353943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DE94A05B-E8D1-B951-1584-AE290F9DF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113624" y="4765487"/>
              <a:ext cx="297636" cy="1988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66" name="Прямоугольник 265">
              <a:extLst>
                <a:ext uri="{FF2B5EF4-FFF2-40B4-BE49-F238E27FC236}">
                  <a16:creationId xmlns:a16="http://schemas.microsoft.com/office/drawing/2014/main" id="{5204AF8A-22DB-9FD1-1B35-CA1F4251A717}"/>
                </a:ext>
              </a:extLst>
            </p:cNvPr>
            <p:cNvSpPr/>
            <p:nvPr/>
          </p:nvSpPr>
          <p:spPr>
            <a:xfrm>
              <a:off x="5065167" y="473901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62F26D26-55D5-4776-0DE7-DD7A8842D969}"/>
                </a:ext>
              </a:extLst>
            </p:cNvPr>
            <p:cNvSpPr txBox="1"/>
            <p:nvPr/>
          </p:nvSpPr>
          <p:spPr>
            <a:xfrm>
              <a:off x="5527724" y="468901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ASRT</a:t>
              </a:r>
            </a:p>
          </p:txBody>
        </p:sp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8B70247E-9A55-B0AD-1087-0D3D53080B92}"/>
              </a:ext>
            </a:extLst>
          </p:cNvPr>
          <p:cNvGrpSpPr/>
          <p:nvPr/>
        </p:nvGrpSpPr>
        <p:grpSpPr>
          <a:xfrm>
            <a:off x="4514500" y="5441453"/>
            <a:ext cx="1205433" cy="353943"/>
            <a:chOff x="3722316" y="4356103"/>
            <a:chExt cx="1205433" cy="353943"/>
          </a:xfrm>
        </p:grpSpPr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22E15B4A-1972-E89B-836D-2589AE1BD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21204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70" name="Прямоугольник 269">
              <a:extLst>
                <a:ext uri="{FF2B5EF4-FFF2-40B4-BE49-F238E27FC236}">
                  <a16:creationId xmlns:a16="http://schemas.microsoft.com/office/drawing/2014/main" id="{520197DE-1A0D-D33B-F9A3-2A3FF86E332E}"/>
                </a:ext>
              </a:extLst>
            </p:cNvPr>
            <p:cNvSpPr/>
            <p:nvPr/>
          </p:nvSpPr>
          <p:spPr>
            <a:xfrm>
              <a:off x="3722316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EB20A4F7-35FE-FA88-B63D-F19BBACEE7ED}"/>
                </a:ext>
              </a:extLst>
            </p:cNvPr>
            <p:cNvSpPr txBox="1"/>
            <p:nvPr/>
          </p:nvSpPr>
          <p:spPr>
            <a:xfrm>
              <a:off x="4184873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PRUE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73" name="Группа 272">
            <a:extLst>
              <a:ext uri="{FF2B5EF4-FFF2-40B4-BE49-F238E27FC236}">
                <a16:creationId xmlns:a16="http://schemas.microsoft.com/office/drawing/2014/main" id="{100C6C52-447C-8BD5-5C0A-FB0384DBCBC8}"/>
              </a:ext>
            </a:extLst>
          </p:cNvPr>
          <p:cNvGrpSpPr/>
          <p:nvPr/>
        </p:nvGrpSpPr>
        <p:grpSpPr>
          <a:xfrm>
            <a:off x="4512763" y="5774477"/>
            <a:ext cx="1205433" cy="353943"/>
            <a:chOff x="3725943" y="5566233"/>
            <a:chExt cx="1205433" cy="353943"/>
          </a:xfrm>
        </p:grpSpPr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486AE9BF-5858-F4D5-99A0-87F654043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068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75" name="Прямоугольник 274">
              <a:extLst>
                <a:ext uri="{FF2B5EF4-FFF2-40B4-BE49-F238E27FC236}">
                  <a16:creationId xmlns:a16="http://schemas.microsoft.com/office/drawing/2014/main" id="{B7180D4B-147B-41BB-B9D1-C68B21FD0B5E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575B7764-58F2-1B0F-82C5-FAA3F733C100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85" name="Скругленный прямоугольник 77">
            <a:extLst>
              <a:ext uri="{FF2B5EF4-FFF2-40B4-BE49-F238E27FC236}">
                <a16:creationId xmlns:a16="http://schemas.microsoft.com/office/drawing/2014/main" id="{49B70CC8-D737-2663-A307-62A244CAD27E}"/>
              </a:ext>
            </a:extLst>
          </p:cNvPr>
          <p:cNvSpPr/>
          <p:nvPr/>
        </p:nvSpPr>
        <p:spPr>
          <a:xfrm>
            <a:off x="3131063" y="4733223"/>
            <a:ext cx="2761717" cy="1726149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B7915BA2-8375-4492-4E29-F6766E232446}"/>
              </a:ext>
            </a:extLst>
          </p:cNvPr>
          <p:cNvSpPr txBox="1"/>
          <p:nvPr/>
        </p:nvSpPr>
        <p:spPr>
          <a:xfrm>
            <a:off x="3216883" y="4759413"/>
            <a:ext cx="127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Clouds</a:t>
            </a:r>
            <a:endParaRPr lang="ru-RU" b="1" dirty="0">
              <a:solidFill>
                <a:srgbClr val="4F81BD"/>
              </a:solidFill>
            </a:endParaRPr>
          </a:p>
        </p:txBody>
      </p:sp>
      <p:cxnSp>
        <p:nvCxnSpPr>
          <p:cNvPr id="287" name="Прямая со стрелкой 286">
            <a:extLst>
              <a:ext uri="{FF2B5EF4-FFF2-40B4-BE49-F238E27FC236}">
                <a16:creationId xmlns:a16="http://schemas.microsoft.com/office/drawing/2014/main" id="{10E6A19F-66D4-0CC5-2080-B3C7BCCC19BD}"/>
              </a:ext>
            </a:extLst>
          </p:cNvPr>
          <p:cNvCxnSpPr>
            <a:cxnSpLocks/>
          </p:cNvCxnSpPr>
          <p:nvPr/>
        </p:nvCxnSpPr>
        <p:spPr>
          <a:xfrm>
            <a:off x="3763387" y="4301264"/>
            <a:ext cx="7045" cy="46899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A52414-9D1D-9FBA-0ED6-B9ADB51245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50" y="3788034"/>
            <a:ext cx="326208" cy="2174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8401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Successful MPD Jobs executed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E9B485-DA09-A197-0947-C146B282F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13" y="1205803"/>
            <a:ext cx="6898542" cy="517390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990E5D4-B0BF-8C7F-BCF7-988164C8B824}"/>
              </a:ext>
            </a:extLst>
          </p:cNvPr>
          <p:cNvGrpSpPr/>
          <p:nvPr/>
        </p:nvGrpSpPr>
        <p:grpSpPr>
          <a:xfrm>
            <a:off x="7516401" y="1180176"/>
            <a:ext cx="1440562" cy="739903"/>
            <a:chOff x="10189857" y="3719435"/>
            <a:chExt cx="2833183" cy="1744426"/>
          </a:xfrm>
          <a:solidFill>
            <a:schemeClr val="bg1"/>
          </a:solidFill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48A405-9883-33C5-3BE3-9CC866F470BD}"/>
                </a:ext>
              </a:extLst>
            </p:cNvPr>
            <p:cNvSpPr txBox="1"/>
            <p:nvPr/>
          </p:nvSpPr>
          <p:spPr>
            <a:xfrm>
              <a:off x="10189857" y="3719435"/>
              <a:ext cx="2833183" cy="1744426"/>
            </a:xfrm>
            <a:prstGeom prst="rect">
              <a:avLst/>
            </a:prstGeom>
            <a:grp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dirty="0">
                  <a:latin typeface="Agency FB" panose="00010606040000040003" pitchFamily="2" charset="0"/>
                </a:rPr>
                <a:t>1.95 M</a:t>
              </a:r>
            </a:p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jobs completed</a:t>
              </a:r>
              <a:endParaRPr lang="ru-RU" sz="1600" dirty="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D1A286D-3F1A-31B6-0818-22A87FD83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5205" y="3899330"/>
              <a:ext cx="1034855" cy="103485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57391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8562A-ACC4-D195-BB3A-68F22E4B1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D13CA-5970-5CA0-2642-B2A7B86DC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A170FAA-E6F5-DBA9-4922-C7DEF3A3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Successful MPD Jobs </a:t>
            </a:r>
            <a:r>
              <a:rPr lang="en-US" sz="5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walltime</a:t>
            </a:r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BCAAE-8F33-6B02-4185-158293AD7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8" y="968370"/>
            <a:ext cx="6984621" cy="523846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148623B-D4D1-35F8-295D-DC7AEC3E4EEF}"/>
              </a:ext>
            </a:extLst>
          </p:cNvPr>
          <p:cNvGrpSpPr/>
          <p:nvPr/>
        </p:nvGrpSpPr>
        <p:grpSpPr>
          <a:xfrm>
            <a:off x="7280049" y="1084652"/>
            <a:ext cx="1779240" cy="1095500"/>
            <a:chOff x="13884806" y="3716103"/>
            <a:chExt cx="2833183" cy="17444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F2499A-C5D9-127C-487D-7FB8D735522D}"/>
                </a:ext>
              </a:extLst>
            </p:cNvPr>
            <p:cNvSpPr txBox="1"/>
            <p:nvPr/>
          </p:nvSpPr>
          <p:spPr>
            <a:xfrm>
              <a:off x="13884806" y="3716103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4400" dirty="0">
                  <a:latin typeface="Agency FB" panose="00010606040000040003" pitchFamily="2" charset="0"/>
                </a:rPr>
                <a:t>2013</a:t>
              </a:r>
              <a:endParaRPr lang="en-US" dirty="0">
                <a:latin typeface="Agency FB" panose="00010606040000040003" pitchFamily="2" charset="0"/>
              </a:endParaRPr>
            </a:p>
            <a:p>
              <a:pPr algn="r"/>
              <a:r>
                <a:rPr lang="en-US" sz="1400" dirty="0">
                  <a:latin typeface="Agency FB" panose="00010606040000040003" pitchFamily="2" charset="0"/>
                </a:rPr>
                <a:t>total computation time (years)</a:t>
              </a:r>
              <a:endParaRPr lang="ru-RU" sz="1400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B892FC2-C4AE-87F0-71FB-B52DE1A4D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467" y="3799641"/>
              <a:ext cx="1010233" cy="1010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382336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24810</TotalTime>
  <Words>1251</Words>
  <Application>Microsoft Office PowerPoint</Application>
  <PresentationFormat>Экран (4:3)</PresentationFormat>
  <Paragraphs>290</Paragraphs>
  <Slides>21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Times New Roman</vt:lpstr>
      <vt:lpstr>Segoe UI Light</vt:lpstr>
      <vt:lpstr>Segoe UI</vt:lpstr>
      <vt:lpstr>Comfortaa</vt:lpstr>
      <vt:lpstr>Optima</vt:lpstr>
      <vt:lpstr>Arial</vt:lpstr>
      <vt:lpstr>Calibri</vt:lpstr>
      <vt:lpstr>Agency FB</vt:lpstr>
      <vt:lpstr>Roboto Slab</vt:lpstr>
      <vt:lpstr>Wingdings</vt:lpstr>
      <vt:lpstr>CERNCorporate4-3</vt:lpstr>
      <vt:lpstr>Презентация PowerPoint</vt:lpstr>
      <vt:lpstr>MLIT resources and services for the MPD  experiment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Successful MPD Jobs executed </vt:lpstr>
      <vt:lpstr>Successful MPD Jobs walltime </vt:lpstr>
      <vt:lpstr>Successful MPD Jobs normalized time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MLIT in MPD IT infrastructure</vt:lpstr>
      <vt:lpstr>Conclusion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Пеле Игорь</cp:lastModifiedBy>
  <cp:revision>667</cp:revision>
  <dcterms:created xsi:type="dcterms:W3CDTF">2012-11-30T11:04:26Z</dcterms:created>
  <dcterms:modified xsi:type="dcterms:W3CDTF">2024-10-14T19:53:14Z</dcterms:modified>
</cp:coreProperties>
</file>