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313" r:id="rId3"/>
    <p:sldId id="314" r:id="rId4"/>
    <p:sldId id="302" r:id="rId5"/>
    <p:sldId id="267" r:id="rId6"/>
    <p:sldId id="298" r:id="rId7"/>
    <p:sldId id="301" r:id="rId8"/>
    <p:sldId id="303" r:id="rId9"/>
    <p:sldId id="304" r:id="rId10"/>
    <p:sldId id="309" r:id="rId11"/>
    <p:sldId id="310" r:id="rId12"/>
    <p:sldId id="311" r:id="rId13"/>
    <p:sldId id="275" r:id="rId14"/>
    <p:sldId id="312" r:id="rId15"/>
    <p:sldId id="293" r:id="rId16"/>
    <p:sldId id="305" r:id="rId17"/>
    <p:sldId id="306" r:id="rId18"/>
    <p:sldId id="307" r:id="rId19"/>
    <p:sldId id="308" r:id="rId20"/>
    <p:sldId id="290" r:id="rId21"/>
    <p:sldId id="294" r:id="rId22"/>
    <p:sldId id="277" r:id="rId23"/>
    <p:sldId id="287" r:id="rId24"/>
  </p:sldIdLst>
  <p:sldSz cx="12169775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91" autoAdjust="0"/>
  </p:normalViewPr>
  <p:slideViewPr>
    <p:cSldViewPr>
      <p:cViewPr>
        <p:scale>
          <a:sx n="100" d="100"/>
          <a:sy n="100" d="100"/>
        </p:scale>
        <p:origin x="-2670" y="-1338"/>
      </p:cViewPr>
      <p:guideLst>
        <p:guide orient="horz" pos="216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A4174-1D01-4CBB-A5CF-05E540590038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3" y="746125"/>
            <a:ext cx="66198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CF1FA-63FC-4E3B-9F37-F679AEAFE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64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CF1FA-63FC-4E3B-9F37-F679AEAFE35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CF1FA-63FC-4E3B-9F37-F679AEAFE35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406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CF1FA-63FC-4E3B-9F37-F679AEAFE35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40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3" y="609601"/>
            <a:ext cx="10344309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6" y="4953000"/>
            <a:ext cx="8518843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3087" y="274639"/>
            <a:ext cx="273819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489" y="274639"/>
            <a:ext cx="801176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328" y="1371601"/>
            <a:ext cx="10344309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328" y="4068764"/>
            <a:ext cx="10344309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83473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4968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852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600201"/>
            <a:ext cx="5374984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6791" y="1600200"/>
            <a:ext cx="5379041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0"/>
            <a:ext cx="537709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303" y="1600200"/>
            <a:ext cx="5379210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8489" y="2212848"/>
            <a:ext cx="5379041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18755" y="2212849"/>
            <a:ext cx="5379041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1759" y="266700"/>
            <a:ext cx="4003772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102" y="273051"/>
            <a:ext cx="66490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61759" y="2438401"/>
            <a:ext cx="4003772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353" y="228600"/>
            <a:ext cx="7601882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7169" y="1143000"/>
            <a:ext cx="8058249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5353" y="5810250"/>
            <a:ext cx="7601882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1"/>
            <a:ext cx="1095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68997" y="6356351"/>
            <a:ext cx="277623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875E378-3B87-4B48-93AC-532FE957029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7285" y="6356351"/>
            <a:ext cx="379037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0273" y="6356351"/>
            <a:ext cx="747934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56456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7442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303" y="1319765"/>
            <a:ext cx="10344309" cy="727721"/>
          </a:xfrm>
        </p:spPr>
        <p:txBody>
          <a:bodyPr/>
          <a:lstStyle/>
          <a:p>
            <a:r>
              <a:rPr lang="en-US" sz="4400" dirty="0" smtClean="0"/>
              <a:t>Status of the solenoid assembling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45768" y="6046905"/>
            <a:ext cx="3384376" cy="609374"/>
          </a:xfrm>
        </p:spPr>
        <p:txBody>
          <a:bodyPr>
            <a:normAutofit fontScale="92500"/>
          </a:bodyPr>
          <a:lstStyle/>
          <a:p>
            <a:pPr algn="l"/>
            <a:r>
              <a:rPr lang="en-US" sz="2800" dirty="0" smtClean="0"/>
              <a:t>Speaker: K. Mukhin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092999" y="6462791"/>
            <a:ext cx="1348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JINR, LHEP 2024</a:t>
            </a:r>
            <a:endParaRPr lang="ru-RU" sz="1200" dirty="0"/>
          </a:p>
        </p:txBody>
      </p:sp>
      <p:pic>
        <p:nvPicPr>
          <p:cNvPr id="1026" name="Picture 2" descr="https://indico.jinr.ru/event/2933/logo-41193595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375458"/>
            <a:ext cx="2592288" cy="5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7696" y="209596"/>
            <a:ext cx="6832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 </a:t>
            </a:r>
            <a:r>
              <a:rPr lang="en-US" b="1" dirty="0" smtClean="0"/>
              <a:t>NICA Days and XIV </a:t>
            </a:r>
            <a:r>
              <a:rPr lang="en-US" b="1" dirty="0"/>
              <a:t>Collaboration Meeting of  the </a:t>
            </a:r>
            <a:r>
              <a:rPr lang="en-US" b="1" dirty="0" smtClean="0"/>
              <a:t>MPD Experiment at NICA</a:t>
            </a:r>
            <a:r>
              <a:rPr lang="en-US" b="1" dirty="0"/>
              <a:t> </a:t>
            </a:r>
          </a:p>
          <a:p>
            <a:pPr algn="ctr"/>
            <a:r>
              <a:rPr lang="en-US" b="1" dirty="0" smtClean="0"/>
              <a:t>14</a:t>
            </a:r>
            <a:r>
              <a:rPr lang="ru-RU" b="1" dirty="0" smtClean="0"/>
              <a:t>-</a:t>
            </a:r>
            <a:r>
              <a:rPr lang="en-US" b="1" dirty="0" smtClean="0"/>
              <a:t>1</a:t>
            </a:r>
            <a:r>
              <a:rPr lang="ru-RU" b="1" dirty="0" smtClean="0"/>
              <a:t>6/10/202</a:t>
            </a:r>
            <a:r>
              <a:rPr lang="en-US" b="1" dirty="0"/>
              <a:t>4</a:t>
            </a:r>
            <a:endParaRPr lang="ru-RU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367" y="22758"/>
            <a:ext cx="1680214" cy="129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ОИЯИ\ЛФВЭ_НИКА\MPD\Сборка соленоида\Презентации\Детектор вид четверть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3007950"/>
            <a:ext cx="3255745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8" name="Стрелка вправо 7"/>
          <p:cNvSpPr/>
          <p:nvPr/>
        </p:nvSpPr>
        <p:spPr>
          <a:xfrm>
            <a:off x="3852639" y="4360770"/>
            <a:ext cx="3335637" cy="38607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63968" y="3691694"/>
            <a:ext cx="1784815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From drawing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31425" y="4941168"/>
            <a:ext cx="1784815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o facility</a:t>
            </a:r>
            <a:endParaRPr lang="ru-RU" dirty="0"/>
          </a:p>
        </p:txBody>
      </p:sp>
      <p:pic>
        <p:nvPicPr>
          <p:cNvPr id="11" name="Picture 2" descr="D:\ОИЯИ\ЛФВЭ_НИКА\MPD\Сборка соленоида\Этапы сборки и отчеты\Фото\2024\IMG_67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99" y="2564904"/>
            <a:ext cx="4598482" cy="3448862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" y="711822"/>
            <a:ext cx="11279187" cy="604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23" y="0"/>
            <a:ext cx="11953328" cy="764704"/>
          </a:xfrm>
        </p:spPr>
        <p:txBody>
          <a:bodyPr/>
          <a:lstStyle/>
          <a:p>
            <a:r>
              <a:rPr lang="en-US" sz="3200" dirty="0" smtClean="0"/>
              <a:t>Temporary scheme of cooling at 80 K (February – March 2024)</a:t>
            </a:r>
            <a:endParaRPr lang="ru-RU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19" y="666953"/>
            <a:ext cx="10081120" cy="613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129" y="2276872"/>
            <a:ext cx="2484060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359" y="1700808"/>
            <a:ext cx="2053150" cy="2767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6615" y="2475149"/>
            <a:ext cx="2554118" cy="28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7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591587"/>
            <a:ext cx="5780484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Tasks of the first cooling</a:t>
            </a:r>
          </a:p>
          <a:p>
            <a:pPr algn="ctr"/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the superconducting coil to nitrogen temperatures (78 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leak by cold model.</a:t>
            </a:r>
          </a:p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of maintaining a multi-purpose detector cooling rate of 1 Kelvin per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hour.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heat shields in automation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heat loads at the cooling stage and at 78K mode (stationary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superconducting coil with liquid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helium.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heat inflow when vacuum deteriorates (heating mode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cooling by nitrogen shield without helium circulation.</a:t>
            </a:r>
          </a:p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Maintaining a multi-purpose detector warming rate of 1 Kelvin per hour by warm mode.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484" y="1664967"/>
            <a:ext cx="6257517" cy="4067723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12279" y="-5680"/>
            <a:ext cx="10952798" cy="720080"/>
          </a:xfrm>
        </p:spPr>
        <p:txBody>
          <a:bodyPr/>
          <a:lstStyle/>
          <a:p>
            <a:r>
              <a:rPr lang="en-US" sz="4400" dirty="0"/>
              <a:t>T</a:t>
            </a:r>
            <a:r>
              <a:rPr lang="en-US" sz="4400" dirty="0" smtClean="0"/>
              <a:t>he </a:t>
            </a:r>
            <a:r>
              <a:rPr lang="en-US" sz="4400" dirty="0"/>
              <a:t>first cooling by 72K </a:t>
            </a:r>
            <a:endParaRPr lang="ru-RU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120255"/>
            <a:ext cx="11929778" cy="661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D:\ОИЯИ\ЛФВЭ_НИКА\MPD\Сборка соленоида\Этапы сборки и отчеты\Фото\2024\IMG_5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7" y="908720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8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4" y="1427430"/>
            <a:ext cx="7019490" cy="46966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75060" y="246086"/>
            <a:ext cx="96528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Dependence of the temperature of the coil (MPD detector) when cooling the thermal screens and switching off by helium circulation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023" y="1230194"/>
            <a:ext cx="4449693" cy="509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972319" y="6314621"/>
            <a:ext cx="4985148" cy="42001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Uniform temperature rise 0.5 K</a:t>
            </a:r>
            <a:r>
              <a:rPr lang="ru-RU" dirty="0"/>
              <a:t> </a:t>
            </a:r>
            <a:r>
              <a:rPr lang="en-US" dirty="0"/>
              <a:t>by 11 hours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1052736"/>
            <a:ext cx="11928647" cy="421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3600" dirty="0" smtClean="0"/>
              <a:t>Cooling to 4,5 K start from end of October 2024</a:t>
            </a:r>
            <a:endParaRPr lang="ru-RU" sz="3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7" y="836712"/>
            <a:ext cx="11411679" cy="594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D:\ОИЯИ\ЛФВЭ_НИКА\MPD\Сборка соленоида\Презентации\Охлаждение с LHe танком на платформ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9" y="692696"/>
            <a:ext cx="11716313" cy="600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ukhin Konstantin\Downloads\PHOTO-2024-08-28-15-29-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015" y="2780928"/>
            <a:ext cx="4231504" cy="23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55" y="116632"/>
            <a:ext cx="11449272" cy="807716"/>
          </a:xfrm>
        </p:spPr>
        <p:txBody>
          <a:bodyPr/>
          <a:lstStyle/>
          <a:p>
            <a:r>
              <a:rPr lang="en-US" sz="4400" dirty="0" smtClean="0"/>
              <a:t>Conclusions of first cooling and next steps</a:t>
            </a:r>
            <a:endParaRPr lang="ru-RU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62941" y="764704"/>
            <a:ext cx="118813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Successful cooling solenoid by 72 K.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No cold leak in thermal shield and LHe circle.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btained cooling parameters of cryogenic equipment can be accept and are consistent with</a:t>
            </a:r>
            <a:r>
              <a:rPr lang="ru-RU" dirty="0" smtClean="0"/>
              <a:t> </a:t>
            </a:r>
            <a:r>
              <a:rPr lang="en-US" dirty="0" smtClean="0"/>
              <a:t>a manual (1 - 1,5K/h).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Heat load into solenoid are consistent by passport and low then 100 W.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Cooling time from room temperature to 80 K take’s about 13 days (need optimization, temperature difference need less then 30 K).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Successful test of hold 80 K temperature solenoid by LN2 shield without helium circulation (not actuators, no risks let us hold solenoid by 80 K all time It is extend a life time of solenoid).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Successful a warm mode test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Developed </a:t>
            </a:r>
            <a:r>
              <a:rPr lang="en-US" dirty="0"/>
              <a:t>a new software of the </a:t>
            </a:r>
            <a:r>
              <a:rPr lang="en-US" dirty="0" smtClean="0"/>
              <a:t>refrigerator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Update solenoid software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Installed additional temperature sensors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Start of cooling at 4,5 K at end of October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9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484784"/>
            <a:ext cx="10952798" cy="1484784"/>
          </a:xfrm>
        </p:spPr>
        <p:txBody>
          <a:bodyPr/>
          <a:lstStyle/>
          <a:p>
            <a:r>
              <a:rPr lang="en-US" sz="3600" dirty="0" smtClean="0"/>
              <a:t>Chapter 3</a:t>
            </a:r>
            <a:br>
              <a:rPr lang="en-US" sz="3600" dirty="0" smtClean="0"/>
            </a:br>
            <a:r>
              <a:rPr lang="en-US" sz="3600" dirty="0" smtClean="0"/>
              <a:t>Engineering system of the detector MPD</a:t>
            </a:r>
            <a:br>
              <a:rPr lang="en-US" sz="3600" dirty="0" smtClean="0"/>
            </a:b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044327" y="2852936"/>
            <a:ext cx="618310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Power supply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Water cooling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Control </a:t>
            </a:r>
            <a:r>
              <a:rPr lang="en-US" sz="3200" dirty="0"/>
              <a:t>and protection systems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1160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08720"/>
          </a:xfrm>
        </p:spPr>
        <p:txBody>
          <a:bodyPr/>
          <a:lstStyle/>
          <a:p>
            <a:r>
              <a:rPr lang="en-US" dirty="0" smtClean="0"/>
              <a:t>Power supply system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1" y="980727"/>
            <a:ext cx="10411197" cy="5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D:\ОИЯИ\ЛФВЭ_НИКА\MPD\Сборка соленоида\Этапы сборки и отчеты\Фото\2024\IMG_8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3870" y="3651092"/>
            <a:ext cx="3504923" cy="262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ОИЯИ\ЛФВЭ_НИКА\MPD\Сборка соленоида\Этапы сборки и отчеты\Фото\2024\IMG_8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57366" y="4332737"/>
            <a:ext cx="2751556" cy="206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91" y="1830461"/>
            <a:ext cx="2808312" cy="25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89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276" y="2332"/>
            <a:ext cx="10952798" cy="834380"/>
          </a:xfrm>
        </p:spPr>
        <p:txBody>
          <a:bodyPr/>
          <a:lstStyle/>
          <a:p>
            <a:r>
              <a:rPr lang="en-US" dirty="0" smtClean="0"/>
              <a:t>Factory test of power supplies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75467" y="1124744"/>
            <a:ext cx="3744416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Power supply of </a:t>
            </a:r>
            <a:r>
              <a:rPr lang="en-US" sz="2000" b="1" dirty="0" smtClean="0"/>
              <a:t>solenoid </a:t>
            </a:r>
            <a:r>
              <a:rPr lang="en-US" sz="2000" b="1" dirty="0"/>
              <a:t>I = </a:t>
            </a:r>
            <a:r>
              <a:rPr lang="en-US" sz="2000" b="1" dirty="0" smtClean="0"/>
              <a:t>2500A </a:t>
            </a:r>
            <a:r>
              <a:rPr lang="en-US" sz="2000" b="1" dirty="0"/>
              <a:t>V= </a:t>
            </a:r>
            <a:r>
              <a:rPr lang="en-US" sz="2000" b="1" dirty="0" smtClean="0"/>
              <a:t>10V</a:t>
            </a:r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47" y="1916832"/>
            <a:ext cx="4246056" cy="47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52239" y="1124744"/>
            <a:ext cx="3744416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Power supply of </a:t>
            </a:r>
            <a:r>
              <a:rPr lang="en-US" sz="2000" b="1" dirty="0" smtClean="0"/>
              <a:t>TRIM1</a:t>
            </a:r>
          </a:p>
          <a:p>
            <a:pPr algn="ctr"/>
            <a:r>
              <a:rPr lang="en-US" sz="1600" b="1" dirty="0"/>
              <a:t>I = </a:t>
            </a:r>
            <a:r>
              <a:rPr lang="en-US" sz="1600" b="1" dirty="0" smtClean="0"/>
              <a:t>3000A </a:t>
            </a:r>
            <a:r>
              <a:rPr lang="en-US" sz="1600" b="1" dirty="0"/>
              <a:t>V= </a:t>
            </a:r>
            <a:r>
              <a:rPr lang="en-US" sz="1600" b="1" dirty="0" smtClean="0"/>
              <a:t>70V</a:t>
            </a:r>
            <a:endParaRPr lang="ru-RU" sz="16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17135" y="1124744"/>
            <a:ext cx="3744416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Power supply of </a:t>
            </a:r>
            <a:r>
              <a:rPr lang="en-US" sz="2000" b="1" dirty="0" smtClean="0"/>
              <a:t>TRIM2</a:t>
            </a:r>
          </a:p>
          <a:p>
            <a:pPr algn="ctr"/>
            <a:r>
              <a:rPr lang="en-US" sz="1600" b="1" dirty="0" smtClean="0"/>
              <a:t>I = 1300A V= 45V</a:t>
            </a:r>
            <a:endParaRPr lang="ru-RU" sz="16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380" y="1917973"/>
            <a:ext cx="3525926" cy="398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3400425"/>
            <a:ext cx="104775" cy="5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3552825"/>
            <a:ext cx="104775" cy="5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90" y="5369103"/>
            <a:ext cx="1787436" cy="131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999" y="5369103"/>
            <a:ext cx="1763552" cy="131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7" y="1916832"/>
            <a:ext cx="3754101" cy="47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30" y="5382398"/>
            <a:ext cx="1898427" cy="135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01" y="5402019"/>
            <a:ext cx="1799946" cy="136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05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dirty="0" smtClean="0"/>
              <a:t>Water cooling system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91" y="1484784"/>
            <a:ext cx="842493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40271" y="908720"/>
            <a:ext cx="2592288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Cooled equipment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2219" y="1721711"/>
            <a:ext cx="36364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TRIM COIL 1 </a:t>
            </a:r>
          </a:p>
          <a:p>
            <a:r>
              <a:rPr lang="en-US" dirty="0" smtClean="0"/>
              <a:t>1076 l/h water in 25</a:t>
            </a:r>
            <a:r>
              <a:rPr lang="en-US" baseline="30000" dirty="0" smtClean="0"/>
              <a:t>0</a:t>
            </a:r>
            <a:r>
              <a:rPr lang="en-US" dirty="0" smtClean="0"/>
              <a:t>C out 55</a:t>
            </a:r>
            <a:r>
              <a:rPr lang="en-US" baseline="30000" dirty="0" smtClean="0"/>
              <a:t>0</a:t>
            </a:r>
            <a:r>
              <a:rPr lang="en-US" dirty="0" smtClean="0"/>
              <a:t>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TRIM COIL 2</a:t>
            </a:r>
          </a:p>
          <a:p>
            <a:r>
              <a:rPr lang="en-US" dirty="0" smtClean="0"/>
              <a:t>2210 </a:t>
            </a:r>
            <a:r>
              <a:rPr lang="en-US" dirty="0"/>
              <a:t>l/h water in 25</a:t>
            </a:r>
            <a:r>
              <a:rPr lang="en-US" baseline="30000" dirty="0"/>
              <a:t>0</a:t>
            </a:r>
            <a:r>
              <a:rPr lang="en-US" dirty="0"/>
              <a:t>C out 55</a:t>
            </a:r>
            <a:r>
              <a:rPr lang="en-US" baseline="30000" dirty="0"/>
              <a:t>0</a:t>
            </a:r>
            <a:r>
              <a:rPr lang="en-US" dirty="0"/>
              <a:t>C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POWER SUPPLY of SOLENOID</a:t>
            </a:r>
          </a:p>
          <a:p>
            <a:r>
              <a:rPr lang="en-US" dirty="0" smtClean="0"/>
              <a:t>1800 </a:t>
            </a:r>
            <a:r>
              <a:rPr lang="en-US" dirty="0"/>
              <a:t>l/h water in 25</a:t>
            </a:r>
            <a:r>
              <a:rPr lang="en-US" baseline="30000" dirty="0"/>
              <a:t>0</a:t>
            </a:r>
            <a:r>
              <a:rPr lang="en-US" dirty="0"/>
              <a:t>C out </a:t>
            </a:r>
            <a:r>
              <a:rPr lang="en-US" dirty="0" smtClean="0"/>
              <a:t>35</a:t>
            </a:r>
            <a:r>
              <a:rPr lang="en-US" baseline="30000" dirty="0" smtClean="0"/>
              <a:t>0</a:t>
            </a:r>
            <a:r>
              <a:rPr lang="en-US" dirty="0" smtClean="0"/>
              <a:t>C</a:t>
            </a:r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POWER SUPPLY of TRIM 1</a:t>
            </a:r>
          </a:p>
          <a:p>
            <a:r>
              <a:rPr lang="en-US" dirty="0" smtClean="0"/>
              <a:t>720 </a:t>
            </a:r>
            <a:r>
              <a:rPr lang="en-US" dirty="0"/>
              <a:t>l/h water in 25</a:t>
            </a:r>
            <a:r>
              <a:rPr lang="en-US" baseline="30000" dirty="0"/>
              <a:t>0</a:t>
            </a:r>
            <a:r>
              <a:rPr lang="en-US" dirty="0"/>
              <a:t>C out 35</a:t>
            </a:r>
            <a:r>
              <a:rPr lang="en-US" baseline="30000" dirty="0"/>
              <a:t>0</a:t>
            </a:r>
            <a:r>
              <a:rPr lang="en-US" dirty="0"/>
              <a:t>C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POWER SUPPLY of TRIM2</a:t>
            </a:r>
          </a:p>
          <a:p>
            <a:r>
              <a:rPr lang="en-US" dirty="0"/>
              <a:t>720 l/h water in 25</a:t>
            </a:r>
            <a:r>
              <a:rPr lang="en-US" baseline="30000" dirty="0"/>
              <a:t>0</a:t>
            </a:r>
            <a:r>
              <a:rPr lang="en-US" dirty="0"/>
              <a:t>C out 35</a:t>
            </a:r>
            <a:r>
              <a:rPr lang="en-US" baseline="30000" dirty="0"/>
              <a:t>0</a:t>
            </a:r>
            <a:r>
              <a:rPr lang="en-US" dirty="0"/>
              <a:t>C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83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08720"/>
          </a:xfrm>
        </p:spPr>
        <p:txBody>
          <a:bodyPr/>
          <a:lstStyle/>
          <a:p>
            <a:r>
              <a:rPr lang="en-US" dirty="0" smtClean="0"/>
              <a:t>Cold water system scheme</a:t>
            </a:r>
            <a:endParaRPr lang="ru-RU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48" y="764704"/>
            <a:ext cx="883017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 descr="D:\ОИЯИ\ЛФВЭ_НИКА\MPD\Сборка соленоида\Этапы сборки и отчеты\Фото\Photo of monitor\Water cool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0" y="3422392"/>
            <a:ext cx="6065723" cy="341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6255" y="947614"/>
            <a:ext cx="2808312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Controlled parameters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2259" y="1668066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Temperature of TRIM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 rate of TRIM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 rate of Power supplies </a:t>
            </a:r>
            <a:endParaRPr lang="ru-RU" dirty="0"/>
          </a:p>
        </p:txBody>
      </p:sp>
      <p:pic>
        <p:nvPicPr>
          <p:cNvPr id="7182" name="Picture 14" descr="D:\ОИЯИ\ЛФВЭ_НИКА\MPD\Сборка соленоида\Этапы сборки и отчеты\Фото\2024\IMG_8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95405" y="3071015"/>
            <a:ext cx="4206288" cy="315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D:\ОИЯИ\ЛФВЭ_НИКА\MPD\Сборка соленоида\Этапы сборки и отчеты\Фото\2024\IMG_8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7" y="949897"/>
            <a:ext cx="3689514" cy="27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63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" y="0"/>
            <a:ext cx="12169775" cy="980728"/>
          </a:xfrm>
        </p:spPr>
        <p:txBody>
          <a:bodyPr/>
          <a:lstStyle/>
          <a:p>
            <a:r>
              <a:rPr lang="en-US" dirty="0" smtClean="0"/>
              <a:t>Plan of talk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615" y="1772816"/>
            <a:ext cx="7166173" cy="37856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Magnet construction and some parameters</a:t>
            </a:r>
          </a:p>
          <a:p>
            <a:r>
              <a:rPr lang="en-US" sz="2000" dirty="0" smtClean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Cryogenic infrastructure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- The first cooling by 72K and next steps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Engineering systems of the detector MPD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- Power supply system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- Water cooling system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- Control and protection systems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Timeline </a:t>
            </a:r>
            <a:endParaRPr lang="en-US" sz="2000" dirty="0"/>
          </a:p>
          <a:p>
            <a:r>
              <a:rPr lang="en-US" sz="2000" dirty="0" smtClean="0"/>
              <a:t>	</a:t>
            </a:r>
          </a:p>
        </p:txBody>
      </p:sp>
      <p:pic>
        <p:nvPicPr>
          <p:cNvPr id="3" name="Picture 2" descr="D:\ОИЯИ\ЛФВЭ_НИКА\MPD\Сборка соленоида\Этапы сборки и отчеты\Фото\06_11_2022\Фото_статус сборки_08_11_2022\IMG_1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63" y="1004392"/>
            <a:ext cx="4032448" cy="302433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w="165100" prst="coolSlan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ОИЯИ\ЛФВЭ_НИКА\MPD\Сборка соленоида\Этапы сборки и отчеты\Фото\12_04_23\IMG_1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11927" y="4024036"/>
            <a:ext cx="3032091" cy="22740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ОИЯИ\ЛФВЭ_НИКА\MPD\Сборка соленоида\Этапы сборки и отчеты\Фото\12_04_23\IMG_25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95" y="4286027"/>
            <a:ext cx="3096344" cy="23222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3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4400" dirty="0" smtClean="0"/>
              <a:t>Control and protection systems</a:t>
            </a:r>
            <a:endParaRPr lang="ru-RU" sz="4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0" y="1139869"/>
            <a:ext cx="4721463" cy="243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9922" y="692696"/>
            <a:ext cx="1143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signals from solenoid engineering system connect to control system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51" y="1501624"/>
            <a:ext cx="3384376" cy="204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710343" y="1062028"/>
            <a:ext cx="3534784" cy="4227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Valves position in different operation and alarm modes</a:t>
            </a:r>
            <a:endParaRPr lang="ru-RU" sz="12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63" y="1505468"/>
            <a:ext cx="3827730" cy="272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389143" y="1137865"/>
            <a:ext cx="3649370" cy="271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Failure list and feedback on CS</a:t>
            </a:r>
            <a:endParaRPr lang="ru-RU" sz="1600" dirty="0"/>
          </a:p>
        </p:txBody>
      </p:sp>
      <p:pic>
        <p:nvPicPr>
          <p:cNvPr id="9221" name="Picture 5" descr="D:\ОИЯИ\ЛФВЭ_НИКА\MPD\Сборка соленоида\Этапы сборки и отчеты\Фото\06_11_2022\IMG_11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9" y="3653111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791" y="4236580"/>
            <a:ext cx="5638056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Main control parameters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Temperature of CS cables (we add 6 sensors to chimney area and current leads)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Temperature of thermal shield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Volume of </a:t>
            </a:r>
            <a:r>
              <a:rPr lang="en-US" sz="1600" dirty="0" err="1" smtClean="0"/>
              <a:t>LHe</a:t>
            </a:r>
            <a:r>
              <a:rPr lang="en-US" sz="1600" dirty="0" smtClean="0"/>
              <a:t> in control Dewar vessel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Voltage taps (drop current at CS, current leads)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Pressure inside vacuum vessel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Tie rods (stress sensors, position of cold mass)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Water flow and temperature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Refrigerator failure (by </a:t>
            </a:r>
            <a:r>
              <a:rPr lang="en-US" sz="1600" dirty="0" err="1" smtClean="0"/>
              <a:t>LHe</a:t>
            </a:r>
            <a:r>
              <a:rPr lang="en-US" sz="1600" dirty="0" smtClean="0"/>
              <a:t> level)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365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715" y="0"/>
            <a:ext cx="12169775" cy="692696"/>
          </a:xfrm>
        </p:spPr>
        <p:txBody>
          <a:bodyPr/>
          <a:lstStyle/>
          <a:p>
            <a:r>
              <a:rPr lang="en-US" sz="3200" dirty="0" smtClean="0"/>
              <a:t>Test of solenoid protection system (voltage taps)</a:t>
            </a:r>
            <a:endParaRPr lang="ru-RU" sz="32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0231" y="655821"/>
            <a:ext cx="3312368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Nominal current </a:t>
            </a:r>
            <a:r>
              <a:rPr lang="en-US" dirty="0"/>
              <a:t> </a:t>
            </a:r>
            <a:r>
              <a:rPr lang="en-US" dirty="0" smtClean="0"/>
              <a:t>- 1790 A</a:t>
            </a:r>
          </a:p>
          <a:p>
            <a:r>
              <a:rPr lang="en-US" dirty="0" smtClean="0"/>
              <a:t>Nominal volt</a:t>
            </a:r>
            <a:r>
              <a:rPr lang="en-US" dirty="0"/>
              <a:t>s</a:t>
            </a:r>
            <a:r>
              <a:rPr lang="en-US" dirty="0" smtClean="0"/>
              <a:t>  - 10 V</a:t>
            </a:r>
          </a:p>
          <a:p>
            <a:r>
              <a:rPr lang="en-US" dirty="0" smtClean="0"/>
              <a:t>Induction – 0,5 T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804196" y="836712"/>
            <a:ext cx="818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the safety of SC cables and previously shout down power system, provide QD and voltage taps.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4247" y="1687398"/>
            <a:ext cx="10081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Voltage taps located in to</a:t>
            </a:r>
            <a:r>
              <a:rPr lang="ru-RU" dirty="0" smtClean="0"/>
              <a:t> </a:t>
            </a:r>
            <a:r>
              <a:rPr lang="en-US" dirty="0" smtClean="0"/>
              <a:t>welding points of SC cables, warm and cold part of current leads. </a:t>
            </a:r>
          </a:p>
          <a:p>
            <a:r>
              <a:rPr lang="en-US" dirty="0" smtClean="0"/>
              <a:t>Signals from voltage taps transfer to Yokogawa, converted and gives a control signal to QD.</a:t>
            </a:r>
          </a:p>
          <a:p>
            <a:r>
              <a:rPr lang="en-US" dirty="0" smtClean="0"/>
              <a:t>Safety parameters is +/- 1 V.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2548082"/>
            <a:ext cx="8280920" cy="422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88550" y="2384765"/>
            <a:ext cx="284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parameters 1,2A, 10V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243" y="2893039"/>
            <a:ext cx="2714827" cy="178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934" y="4796977"/>
            <a:ext cx="2656137" cy="195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2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0"/>
            <a:ext cx="10952798" cy="908720"/>
          </a:xfrm>
        </p:spPr>
        <p:txBody>
          <a:bodyPr/>
          <a:lstStyle/>
          <a:p>
            <a:r>
              <a:rPr lang="en-US" sz="4000" dirty="0" smtClean="0"/>
              <a:t>Timeline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88601" y="1052736"/>
            <a:ext cx="11377264" cy="50783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October 2024 – February 2025 – Solenoid at temperature 4,5 K  </a:t>
            </a:r>
          </a:p>
          <a:p>
            <a:endParaRPr lang="en-US" dirty="0" smtClean="0"/>
          </a:p>
          <a:p>
            <a:r>
              <a:rPr lang="en-US" dirty="0" smtClean="0"/>
              <a:t>November 2024 – prepare a program and test stand for Power supply system, quench detection system and energy evacuation system by 10% - 20%.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All activities below will be delayed until the water cooling is turned on from an </a:t>
            </a:r>
            <a:r>
              <a:rPr lang="en-US" b="1" dirty="0" smtClean="0">
                <a:solidFill>
                  <a:srgbClr val="FF0000"/>
                </a:solidFill>
              </a:rPr>
              <a:t>outer source.</a:t>
            </a:r>
          </a:p>
          <a:p>
            <a:endParaRPr lang="en-US" dirty="0" smtClean="0"/>
          </a:p>
          <a:p>
            <a:r>
              <a:rPr lang="en-US" dirty="0" smtClean="0"/>
              <a:t>December 2024 – tests power supply and energy evacuation system by nominal current. </a:t>
            </a:r>
            <a:r>
              <a:rPr lang="en-US" dirty="0" smtClean="0">
                <a:solidFill>
                  <a:srgbClr val="FF0000"/>
                </a:solidFill>
              </a:rPr>
              <a:t>Risk </a:t>
            </a:r>
            <a:r>
              <a:rPr lang="en-US" dirty="0">
                <a:solidFill>
                  <a:srgbClr val="FF0000"/>
                </a:solidFill>
              </a:rPr>
              <a:t>is no cooling water from outer supplier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December 2024 – Shipment all components of magnetic field measurement device from INP (Novosibirsk) and start assembling it in the solenoid.</a:t>
            </a:r>
          </a:p>
          <a:p>
            <a:endParaRPr lang="en-US" dirty="0" smtClean="0"/>
          </a:p>
          <a:p>
            <a:r>
              <a:rPr lang="en-US" dirty="0" smtClean="0"/>
              <a:t>December 2024 – February 2025 – measurement of magnetic field. </a:t>
            </a:r>
            <a:r>
              <a:rPr lang="en-US" dirty="0">
                <a:solidFill>
                  <a:srgbClr val="FF0000"/>
                </a:solidFill>
              </a:rPr>
              <a:t>Risk is no cooling water from outer supplier.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March 2024 – Start assembling subdetectors inside solenoid. </a:t>
            </a:r>
            <a:r>
              <a:rPr lang="en-US" dirty="0">
                <a:solidFill>
                  <a:srgbClr val="FF0000"/>
                </a:solidFill>
              </a:rPr>
              <a:t>Risk is no cooling water from outer supplier.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17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ИЯИ\ЛФВЭ_НИКА\Фото НИКИ коптер\NICA Коптер Осень 2024\PANO0001-Pano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trans="22000" brushSize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23"/>
            <a:ext cx="12169776" cy="68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8" y="548680"/>
            <a:ext cx="10952798" cy="764704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Thank you for attention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87" y="1700808"/>
            <a:ext cx="10952798" cy="1124744"/>
          </a:xfrm>
        </p:spPr>
        <p:txBody>
          <a:bodyPr/>
          <a:lstStyle/>
          <a:p>
            <a:pPr marL="285750" indent="-285750"/>
            <a:r>
              <a:rPr lang="en-US" sz="3200" dirty="0" smtClean="0"/>
              <a:t>Chapter 1</a:t>
            </a:r>
            <a:br>
              <a:rPr lang="en-US" sz="3200" dirty="0" smtClean="0"/>
            </a:br>
            <a:r>
              <a:rPr lang="en-US" sz="3200" dirty="0" smtClean="0"/>
              <a:t>Magnet construction and parameters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4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5" y="571808"/>
            <a:ext cx="10734323" cy="602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612" y="-99392"/>
            <a:ext cx="10952798" cy="792088"/>
          </a:xfrm>
        </p:spPr>
        <p:txBody>
          <a:bodyPr/>
          <a:lstStyle/>
          <a:p>
            <a:r>
              <a:rPr lang="en-US" sz="4000" dirty="0" smtClean="0"/>
              <a:t>MPD in NICA complex</a:t>
            </a:r>
            <a:endParaRPr lang="ru-RU" sz="4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 rot="19579977">
            <a:off x="8638190" y="2107805"/>
            <a:ext cx="1067271" cy="21617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14" y="5229200"/>
            <a:ext cx="2830463" cy="152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D:\ОИЯИ\ЛФВЭ_НИКА\MPD\Сборка соленоида\Этапы сборки и отчеты\Фото\Зал МЦД\IMG_46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113" y="188639"/>
            <a:ext cx="2784310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Прямая со стрелкой 33"/>
          <p:cNvCxnSpPr/>
          <p:nvPr/>
        </p:nvCxnSpPr>
        <p:spPr>
          <a:xfrm flipV="1">
            <a:off x="9829303" y="2276872"/>
            <a:ext cx="385862" cy="782284"/>
          </a:xfrm>
          <a:prstGeom prst="straightConnector1">
            <a:avLst/>
          </a:prstGeom>
          <a:ln w="28575">
            <a:solidFill>
              <a:srgbClr val="FF5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3612611">
            <a:off x="7772459" y="1190131"/>
            <a:ext cx="712054" cy="40011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SPD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9017062">
            <a:off x="4145767" y="1032700"/>
            <a:ext cx="1003801" cy="40011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BM@N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9205849">
            <a:off x="1837242" y="2074424"/>
            <a:ext cx="159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Booster</a:t>
            </a:r>
          </a:p>
          <a:p>
            <a:pPr algn="ctr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Nuclotron</a:t>
            </a:r>
            <a:endParaRPr lang="ru-RU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74155" y="1989975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   I    C    A</a:t>
            </a:r>
            <a:endParaRPr lang="ru-RU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3664386">
            <a:off x="8623278" y="2766768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MPD</a:t>
            </a:r>
            <a:endParaRPr lang="ru-RU" sz="32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 descr="D:\ОИЯИ\ЛФВЭ_НИКА\MPD\Сборка соленоида\Этапы сборки и отчеты\Фото\2024\IMG_80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9" y="2496094"/>
            <a:ext cx="5773844" cy="433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/>
          <p:cNvCxnSpPr>
            <a:stCxn id="8" idx="1"/>
          </p:cNvCxnSpPr>
          <p:nvPr/>
        </p:nvCxnSpPr>
        <p:spPr>
          <a:xfrm flipH="1">
            <a:off x="6490039" y="3484524"/>
            <a:ext cx="2237656" cy="10307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8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2" y="692695"/>
            <a:ext cx="11943159" cy="593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23614"/>
            <a:ext cx="10952798" cy="692696"/>
          </a:xfrm>
        </p:spPr>
        <p:txBody>
          <a:bodyPr/>
          <a:lstStyle/>
          <a:p>
            <a:r>
              <a:rPr lang="en-US" sz="3200" dirty="0" smtClean="0"/>
              <a:t>MPD magnet construction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083802"/>
              </p:ext>
            </p:extLst>
          </p:nvPr>
        </p:nvGraphicFramePr>
        <p:xfrm>
          <a:off x="118392" y="3068960"/>
          <a:ext cx="2438103" cy="27411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74007"/>
                <a:gridCol w="864096"/>
              </a:tblGrid>
              <a:tr h="21602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Parameters of the magnet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24497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Magnetic</a:t>
                      </a:r>
                      <a:r>
                        <a:rPr lang="en-US" sz="1100" baseline="0" dirty="0" smtClean="0"/>
                        <a:t> field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0,57 T</a:t>
                      </a:r>
                      <a:endParaRPr lang="ru-RU" sz="1100" dirty="0"/>
                    </a:p>
                  </a:txBody>
                  <a:tcPr/>
                </a:tc>
              </a:tr>
              <a:tr h="27392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Cryostat weight and  size (diameter/length) mm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66 tons  </a:t>
                      </a:r>
                    </a:p>
                    <a:p>
                      <a:r>
                        <a:rPr lang="en-US" sz="1100" dirty="0" smtClean="0"/>
                        <a:t>5443/7910</a:t>
                      </a:r>
                      <a:endParaRPr lang="ru-RU" sz="11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Yoke weight and  size (diameter/length) mm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630 tons</a:t>
                      </a:r>
                    </a:p>
                    <a:p>
                      <a:r>
                        <a:rPr lang="en-US" sz="1100" dirty="0" smtClean="0"/>
                        <a:t>6583/8970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Current</a:t>
                      </a:r>
                    </a:p>
                    <a:p>
                      <a:r>
                        <a:rPr lang="en-US" sz="1100" dirty="0" smtClean="0"/>
                        <a:t>Voltage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1790 A</a:t>
                      </a:r>
                    </a:p>
                    <a:p>
                      <a:r>
                        <a:rPr lang="en-US" sz="1100" dirty="0" smtClean="0"/>
                        <a:t>10V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Each pole</a:t>
                      </a:r>
                      <a:r>
                        <a:rPr lang="en-US" sz="1100" baseline="0" dirty="0" smtClean="0"/>
                        <a:t> weight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45 tons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Total weight with support equipment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800 tons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82" name="Picture 10" descr="D:\ОИЯИ\ЛФВЭ_НИКА\MPD\Сборка соленоида\Этапы сборки и отчеты\Фото\Зал МЦД\IMG_4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127" y="407707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56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820" y="116632"/>
            <a:ext cx="10952798" cy="527133"/>
          </a:xfrm>
        </p:spPr>
        <p:txBody>
          <a:bodyPr/>
          <a:lstStyle/>
          <a:p>
            <a:r>
              <a:rPr lang="en-US" sz="4000" dirty="0" smtClean="0"/>
              <a:t>Superconductor cable</a:t>
            </a:r>
            <a:endParaRPr lang="ru-RU" sz="4000" dirty="0"/>
          </a:p>
        </p:txBody>
      </p:sp>
      <p:pic>
        <p:nvPicPr>
          <p:cNvPr id="4" name="Picture 2" descr="C:\Users\ADmin\Downloads\20171122_162055.jpg"/>
          <p:cNvPicPr>
            <a:picLocks noChangeAspect="1" noChangeArrowheads="1"/>
          </p:cNvPicPr>
          <p:nvPr/>
        </p:nvPicPr>
        <p:blipFill>
          <a:blip r:embed="rId2" cstate="print"/>
          <a:srcRect l="12500" r="16667"/>
          <a:stretch>
            <a:fillRect/>
          </a:stretch>
        </p:blipFill>
        <p:spPr bwMode="auto">
          <a:xfrm>
            <a:off x="4644727" y="4458290"/>
            <a:ext cx="2874984" cy="2283077"/>
          </a:xfrm>
          <a:prstGeom prst="rect">
            <a:avLst/>
          </a:prstGeom>
          <a:noFill/>
        </p:spPr>
      </p:pic>
      <p:pic>
        <p:nvPicPr>
          <p:cNvPr id="5" name="Picture 2" descr="C:\Users\ADmin\Downloads\20180522_120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9063" y="4293096"/>
            <a:ext cx="3840427" cy="2160240"/>
          </a:xfrm>
          <a:prstGeom prst="rect">
            <a:avLst/>
          </a:prstGeom>
          <a:noFill/>
        </p:spPr>
      </p:pic>
      <p:pic>
        <p:nvPicPr>
          <p:cNvPr id="6" name="Picture 3" descr="C:\Users\ADmin\Downloads\20170926_151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7175" y="3120950"/>
            <a:ext cx="2016224" cy="113412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83" y="758999"/>
            <a:ext cx="4480817" cy="374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55" y="2505873"/>
            <a:ext cx="1671545" cy="153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8122" y="379513"/>
            <a:ext cx="1455812" cy="261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540272" y="476672"/>
            <a:ext cx="2543520" cy="45826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Original SC </a:t>
            </a:r>
            <a:r>
              <a:rPr lang="en-US" dirty="0"/>
              <a:t>cables for MPD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48883" y="565605"/>
            <a:ext cx="4104456" cy="334542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Winding and tests of SC cable in ASG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1548383" y="2996952"/>
            <a:ext cx="360040" cy="616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8223" y="4037092"/>
            <a:ext cx="4464496" cy="27042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 cables parameters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SC Materials – </a:t>
            </a:r>
            <a:r>
              <a:rPr lang="en-US" sz="1600" dirty="0" err="1" smtClean="0"/>
              <a:t>NbTi</a:t>
            </a:r>
            <a:r>
              <a:rPr lang="en-US" sz="1600" dirty="0" smtClean="0"/>
              <a:t>/Cu.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Cable composition  is pure aluminum matrix (4,1 x 20 mm) and inside string of Cu/SC ratio 0,9/1 (d – 1,5 mm).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Insulation – </a:t>
            </a:r>
            <a:r>
              <a:rPr lang="en-US" sz="1600" dirty="0" err="1" smtClean="0"/>
              <a:t>kapton</a:t>
            </a:r>
            <a:r>
              <a:rPr lang="en-US" sz="1600" dirty="0"/>
              <a:t> tape, glass tape and epoxy </a:t>
            </a:r>
            <a:r>
              <a:rPr lang="en-US" sz="1600" dirty="0" smtClean="0"/>
              <a:t>resin. 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Critical current (1,2 T, 4,5 K) – 6,9 kA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Cable length  - 27 km.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Cable weight – 6,3 tons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649" y="959370"/>
            <a:ext cx="3935461" cy="20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66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sz="4000" dirty="0" smtClean="0"/>
              <a:t>Possibility of magnet moving</a:t>
            </a:r>
            <a:endParaRPr lang="ru-RU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9" y="1196752"/>
            <a:ext cx="937493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40" y="1196752"/>
            <a:ext cx="9374939" cy="472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9" y="1199009"/>
            <a:ext cx="9413401" cy="472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105984" y="1484784"/>
            <a:ext cx="2958677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Three main position</a:t>
            </a:r>
          </a:p>
          <a:p>
            <a:pPr algn="ctr"/>
            <a:endParaRPr lang="en-US" b="1" dirty="0" smtClean="0"/>
          </a:p>
          <a:p>
            <a:pPr marL="342900" indent="-342900">
              <a:buAutoNum type="arabicPeriod"/>
            </a:pPr>
            <a:r>
              <a:rPr lang="en-US" sz="1600" dirty="0" smtClean="0"/>
              <a:t>Assembling position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Trim coils installation position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Beam position</a:t>
            </a:r>
          </a:p>
          <a:p>
            <a:endParaRPr lang="en-US" sz="1600" dirty="0"/>
          </a:p>
          <a:p>
            <a:r>
              <a:rPr lang="en-US" sz="1600" dirty="0" smtClean="0"/>
              <a:t>Distance – 12 m</a:t>
            </a:r>
          </a:p>
          <a:p>
            <a:r>
              <a:rPr lang="en-US" sz="1600" dirty="0" smtClean="0"/>
              <a:t>Moving time about 5 hours</a:t>
            </a:r>
          </a:p>
          <a:p>
            <a:r>
              <a:rPr lang="en-US" sz="1600" dirty="0" smtClean="0"/>
              <a:t>Speed  2 – 3 mm/s (for the final step 0,4-0,5 mm/s)</a:t>
            </a:r>
          </a:p>
        </p:txBody>
      </p:sp>
    </p:spTree>
    <p:extLst>
      <p:ext uri="{BB962C8B-B14F-4D97-AF65-F5344CB8AC3E}">
        <p14:creationId xmlns:p14="http://schemas.microsoft.com/office/powerpoint/2010/main" val="26508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2204864"/>
            <a:ext cx="10952798" cy="1484784"/>
          </a:xfrm>
        </p:spPr>
        <p:txBody>
          <a:bodyPr/>
          <a:lstStyle/>
          <a:p>
            <a:r>
              <a:rPr lang="en-US" sz="3600" dirty="0" smtClean="0"/>
              <a:t>Chapter 2</a:t>
            </a:r>
            <a:br>
              <a:rPr lang="en-US" sz="3600" dirty="0" smtClean="0"/>
            </a:br>
            <a:r>
              <a:rPr lang="en-US" sz="3600" dirty="0" smtClean="0"/>
              <a:t>Cryogenic infrastructure</a:t>
            </a:r>
            <a:r>
              <a:rPr lang="ru-RU" sz="3600" dirty="0" smtClean="0"/>
              <a:t>.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</a:t>
            </a:r>
            <a:r>
              <a:rPr lang="en-US" sz="3600" dirty="0"/>
              <a:t>first cooling by 72K </a:t>
            </a:r>
            <a:r>
              <a:rPr lang="en-US" sz="3600" dirty="0" smtClean="0"/>
              <a:t>and next steps.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17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67" y="1057799"/>
            <a:ext cx="9024108" cy="417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065" y="116632"/>
            <a:ext cx="10952798" cy="672478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infrastructure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764704"/>
            <a:ext cx="34925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Control Dewar </a:t>
            </a:r>
            <a:endParaRPr lang="ru-RU" sz="14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Refrigerator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NTCS (Nitrogen temperature correction system)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LN2 and LHe heaters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LHe pipe (delivery is delay)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Cryogenic flexible connection pipes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LN2 Tanks (2 pc)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LHe Tanks (2 pc)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LN2 transfer pipe 120 m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Warm pipes for He, N2 and </a:t>
            </a:r>
            <a:r>
              <a:rPr lang="en-US" sz="1400" dirty="0"/>
              <a:t>i</a:t>
            </a:r>
            <a:r>
              <a:rPr lang="en-US" sz="1400" dirty="0" smtClean="0"/>
              <a:t>nstrumentation Air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Flexible warm pipes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Support system for flexible pipes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Temporary pipes for cooling by temporary scheme</a:t>
            </a:r>
            <a:endParaRPr lang="ru-RU" sz="1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7" y="1141579"/>
            <a:ext cx="8784028" cy="493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8173119" y="4581128"/>
            <a:ext cx="1656184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Mukhin Konstantin\Downloads\IMG_75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623" y="4796359"/>
            <a:ext cx="2690413" cy="201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6399036" y="5229200"/>
            <a:ext cx="1774083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720" y="1252344"/>
            <a:ext cx="9036367" cy="470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ОИЯИ\ЛФВЭ_НИКА\MPD\Сборка соленоида\Этапы сборки и отчеты\Фото\2024\IMG_80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905" y="764704"/>
            <a:ext cx="796888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15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84619</TotalTime>
  <Words>1052</Words>
  <Application>Microsoft Office PowerPoint</Application>
  <PresentationFormat>Произвольный</PresentationFormat>
  <Paragraphs>183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Исполнительная</vt:lpstr>
      <vt:lpstr>Status of the solenoid assembling</vt:lpstr>
      <vt:lpstr>Plan of talk</vt:lpstr>
      <vt:lpstr>Chapter 1 Magnet construction and parameters</vt:lpstr>
      <vt:lpstr>MPD in NICA complex</vt:lpstr>
      <vt:lpstr>MPD magnet construction</vt:lpstr>
      <vt:lpstr>Superconductor cable</vt:lpstr>
      <vt:lpstr>Possibility of magnet moving</vt:lpstr>
      <vt:lpstr>Chapter 2 Cryogenic infrastructure.  The first cooling by 72K and next steps.</vt:lpstr>
      <vt:lpstr>Cryogenic infrastructure</vt:lpstr>
      <vt:lpstr>Temporary scheme of cooling at 80 K (February – March 2024)</vt:lpstr>
      <vt:lpstr>The first cooling by 72K </vt:lpstr>
      <vt:lpstr>Презентация PowerPoint</vt:lpstr>
      <vt:lpstr>Cooling to 4,5 K start from end of October 2024</vt:lpstr>
      <vt:lpstr>Conclusions of first cooling and next steps</vt:lpstr>
      <vt:lpstr>Chapter 3 Engineering system of the detector MPD </vt:lpstr>
      <vt:lpstr>Power supply system</vt:lpstr>
      <vt:lpstr>Factory test of power supplies</vt:lpstr>
      <vt:lpstr>Water cooling system</vt:lpstr>
      <vt:lpstr>Cold water system scheme</vt:lpstr>
      <vt:lpstr>Control and protection systems</vt:lpstr>
      <vt:lpstr>Test of solenoid protection system (voltage taps)</vt:lpstr>
      <vt:lpstr>Timeline</vt:lpstr>
      <vt:lpstr>Thank you for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of the Solenoid preparation for cooling</dc:title>
  <dc:creator>Workstation</dc:creator>
  <cp:lastModifiedBy>Mukhin Konstantin</cp:lastModifiedBy>
  <cp:revision>313</cp:revision>
  <cp:lastPrinted>2022-11-09T12:29:49Z</cp:lastPrinted>
  <dcterms:created xsi:type="dcterms:W3CDTF">2022-04-18T15:23:32Z</dcterms:created>
  <dcterms:modified xsi:type="dcterms:W3CDTF">2024-10-11T17:28:11Z</dcterms:modified>
</cp:coreProperties>
</file>