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4" r:id="rId2"/>
    <p:sldId id="283" r:id="rId3"/>
    <p:sldId id="293" r:id="rId4"/>
    <p:sldId id="292" r:id="rId5"/>
    <p:sldId id="299" r:id="rId6"/>
    <p:sldId id="295" r:id="rId7"/>
    <p:sldId id="277" r:id="rId8"/>
    <p:sldId id="279" r:id="rId9"/>
    <p:sldId id="281" r:id="rId10"/>
    <p:sldId id="294" r:id="rId11"/>
    <p:sldId id="297" r:id="rId12"/>
    <p:sldId id="280" r:id="rId13"/>
    <p:sldId id="298" r:id="rId14"/>
    <p:sldId id="289" r:id="rId15"/>
    <p:sldId id="288" r:id="rId16"/>
    <p:sldId id="291" r:id="rId17"/>
    <p:sldId id="296" r:id="rId18"/>
    <p:sldId id="284" r:id="rId19"/>
    <p:sldId id="258" r:id="rId20"/>
    <p:sldId id="286" r:id="rId21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3" autoAdjust="0"/>
    <p:restoredTop sz="85045" autoAdjust="0"/>
  </p:normalViewPr>
  <p:slideViewPr>
    <p:cSldViewPr snapToGrid="0">
      <p:cViewPr>
        <p:scale>
          <a:sx n="50" d="100"/>
          <a:sy n="50" d="100"/>
        </p:scale>
        <p:origin x="94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BF267-FAA5-43A5-A07C-0FE57D3C4233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0338A-6429-4BD6-86A9-9A7A7D1FFF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0338A-6429-4BD6-86A9-9A7A7D1FFFA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5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0338A-6429-4BD6-86A9-9A7A7D1FFF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9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60338A-6429-4BD6-86A9-9A7A7D1FFFA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91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3099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5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242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2033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64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9471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6857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116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23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787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36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48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41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09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4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454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34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D1F9BEC-2760-479B-8615-1892BD0772D6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12BDC0B-68CA-450F-9212-3952FB00DC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69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s://www.vin.bg.ac.rs/en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mpd.jinr.ru/experiment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3D7E1-71B6-2AA7-C2FD-49BD5849C9C5}"/>
              </a:ext>
            </a:extLst>
          </p:cNvPr>
          <p:cNvSpPr txBox="1"/>
          <p:nvPr/>
        </p:nvSpPr>
        <p:spPr>
          <a:xfrm>
            <a:off x="4861297" y="3659189"/>
            <a:ext cx="22525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14</a:t>
            </a:r>
            <a:r>
              <a:rPr lang="en-US" sz="28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,10,</a:t>
            </a:r>
            <a:r>
              <a:rPr lang="ru-RU" sz="28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2024</a:t>
            </a:r>
          </a:p>
          <a:p>
            <a:pPr algn="ctr"/>
            <a:r>
              <a:rPr lang="en-US" sz="28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Dubna</a:t>
            </a:r>
          </a:p>
          <a:p>
            <a:pPr algn="ctr"/>
            <a:r>
              <a:rPr lang="en-US" sz="28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I.Tyapkin</a:t>
            </a:r>
            <a:endParaRPr lang="ru-RU" sz="28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3B1439D4-9E33-311B-B3D4-095228D5E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56525" y="-7429499"/>
            <a:ext cx="1622671" cy="16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hlinkClick r:id="rId2"/>
            <a:extLst>
              <a:ext uri="{FF2B5EF4-FFF2-40B4-BE49-F238E27FC236}">
                <a16:creationId xmlns:a16="http://schemas.microsoft.com/office/drawing/2014/main" id="{45EAB8BF-17B1-86FB-BEA6-3D8DBE53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1846538" y="3659189"/>
            <a:ext cx="178440" cy="1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626CC30-18DF-E4FB-E551-271B5847D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8160364" y="3680007"/>
            <a:ext cx="304537" cy="1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B8C670-7702-5C6E-FD67-3D676237FA17}"/>
              </a:ext>
            </a:extLst>
          </p:cNvPr>
          <p:cNvSpPr txBox="1"/>
          <p:nvPr/>
        </p:nvSpPr>
        <p:spPr>
          <a:xfrm>
            <a:off x="2874831" y="1058514"/>
            <a:ext cx="6042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ECal Status</a:t>
            </a:r>
            <a:endParaRPr lang="ru-RU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620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46730C-9754-6ECF-3403-93BB3E1F3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81" y="4651568"/>
            <a:ext cx="3995912" cy="22064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6B7356-27F8-C9D0-BA7F-25D26197B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788"/>
            <a:ext cx="12192000" cy="451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25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21BA8B-FAEA-D274-9C4D-0FE9135E3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145" y="0"/>
            <a:ext cx="51435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C979C8-04B7-0965-6FB4-E9C220B0C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5" y="1965764"/>
            <a:ext cx="6264327" cy="34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01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D53702-CD74-3702-3262-C53DB4068846}"/>
              </a:ext>
            </a:extLst>
          </p:cNvPr>
          <p:cNvSpPr txBox="1"/>
          <p:nvPr/>
        </p:nvSpPr>
        <p:spPr>
          <a:xfrm>
            <a:off x="3018489" y="3968487"/>
            <a:ext cx="655820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September electronics mass assembling </a:t>
            </a: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was started. 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materials and electronics components 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in stock.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half sectors can be equipped with electronics </a:t>
            </a:r>
          </a:p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installed on the tests in few months.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D23FC-C664-64EA-7C74-24360B75B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9189" b="14754"/>
          <a:stretch/>
        </p:blipFill>
        <p:spPr>
          <a:xfrm rot="5400000">
            <a:off x="7465785" y="2131787"/>
            <a:ext cx="6888521" cy="25639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7803B1-9DC4-716F-D48C-4516B0451BF8}"/>
              </a:ext>
            </a:extLst>
          </p:cNvPr>
          <p:cNvSpPr txBox="1"/>
          <p:nvPr/>
        </p:nvSpPr>
        <p:spPr>
          <a:xfrm>
            <a:off x="3321425" y="9820"/>
            <a:ext cx="62649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 mounted in the basket consist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HV+Slow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Control boards mounted directly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each module and ADC boards in the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box.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to the rathe high power dissipation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 ADC boards they are  separated </a:t>
            </a:r>
          </a:p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the detector volume in the cooling box.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B268A-863B-EB26-EC2F-712FF1E999E6}"/>
              </a:ext>
            </a:extLst>
          </p:cNvPr>
          <p:cNvSpPr txBox="1"/>
          <p:nvPr/>
        </p:nvSpPr>
        <p:spPr>
          <a:xfrm>
            <a:off x="3321425" y="2727817"/>
            <a:ext cx="5952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half sector baskets are fully assembled 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electronics and stay under stability test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last few months.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F649C3-4E52-1423-C5B3-C36F81A4D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5889" y="2055709"/>
            <a:ext cx="6817658" cy="272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9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1E4AE4-A0AD-39D2-849A-47ED0CC6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89"/>
            <a:ext cx="12192000" cy="672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45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C03D75-BCB9-1052-9426-EF936C634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22" y="0"/>
            <a:ext cx="6096528" cy="64008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1079D0-1882-3E9D-5CE9-5A49EE120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0" b="20634"/>
          <a:stretch/>
        </p:blipFill>
        <p:spPr>
          <a:xfrm>
            <a:off x="6809889" y="209863"/>
            <a:ext cx="2208215" cy="600550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B305A4-EEED-B084-1C8B-D39CBEAC35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78" b="21017"/>
          <a:stretch/>
        </p:blipFill>
        <p:spPr>
          <a:xfrm>
            <a:off x="9391421" y="209863"/>
            <a:ext cx="2478157" cy="60055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58D944-DB20-C45F-0E98-EF41081A629A}"/>
              </a:ext>
            </a:extLst>
          </p:cNvPr>
          <p:cNvSpPr txBox="1"/>
          <p:nvPr/>
        </p:nvSpPr>
        <p:spPr>
          <a:xfrm>
            <a:off x="6427513" y="209863"/>
            <a:ext cx="174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 (ADC counts)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B3AD9-AF3E-5C6F-4BB1-7FD4C07930F0}"/>
              </a:ext>
            </a:extLst>
          </p:cNvPr>
          <p:cNvSpPr txBox="1"/>
          <p:nvPr/>
        </p:nvSpPr>
        <p:spPr>
          <a:xfrm>
            <a:off x="8621819" y="6278805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Time (hours)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1E968-C070-9DCC-A6A5-DF1FDADB2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999" y="238631"/>
            <a:ext cx="3084843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59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0DA98E-30A3-2AB3-B52E-015BF1B38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3" t="20979" r="3840" b="19712"/>
          <a:stretch/>
        </p:blipFill>
        <p:spPr>
          <a:xfrm>
            <a:off x="2522100" y="1128300"/>
            <a:ext cx="5441788" cy="50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80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AA2A60-82D7-2291-92F1-0CB6D344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16" y="403426"/>
            <a:ext cx="11434762" cy="37615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61A257-FF9F-8ACF-1CED-51222F951C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35" b="19571"/>
          <a:stretch/>
        </p:blipFill>
        <p:spPr>
          <a:xfrm>
            <a:off x="378619" y="4032000"/>
            <a:ext cx="3069661" cy="248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73D961-33C3-AA91-FC9C-203B410A016C}"/>
              </a:ext>
            </a:extLst>
          </p:cNvPr>
          <p:cNvSpPr txBox="1"/>
          <p:nvPr/>
        </p:nvSpPr>
        <p:spPr>
          <a:xfrm>
            <a:off x="1852971" y="4086828"/>
            <a:ext cx="17379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36140 ± 28990</a:t>
            </a:r>
          </a:p>
          <a:p>
            <a:r>
              <a:rPr lang="en-US" b="1" dirty="0">
                <a:solidFill>
                  <a:srgbClr val="C00000"/>
                </a:solidFill>
              </a:rPr>
              <a:t>36120 ± 226</a:t>
            </a:r>
          </a:p>
          <a:p>
            <a:r>
              <a:rPr lang="en-US" b="1" dirty="0">
                <a:solidFill>
                  <a:srgbClr val="C00000"/>
                </a:solidFill>
              </a:rPr>
              <a:t>36797  ± 493</a:t>
            </a:r>
          </a:p>
          <a:p>
            <a:r>
              <a:rPr lang="en-US" b="1" dirty="0">
                <a:solidFill>
                  <a:srgbClr val="C00000"/>
                </a:solidFill>
              </a:rPr>
              <a:t>36060  ± 465</a:t>
            </a:r>
          </a:p>
          <a:p>
            <a:r>
              <a:rPr lang="en-US" b="1" dirty="0">
                <a:solidFill>
                  <a:srgbClr val="C00000"/>
                </a:solidFill>
              </a:rPr>
              <a:t>38242  ± 692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6691200-3D8F-18ED-A454-18DF71BCE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 b="19390"/>
          <a:stretch/>
        </p:blipFill>
        <p:spPr>
          <a:xfrm>
            <a:off x="6763276" y="4190058"/>
            <a:ext cx="3069661" cy="2667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85F8AE-2492-F40D-001E-27A917BDB659}"/>
              </a:ext>
            </a:extLst>
          </p:cNvPr>
          <p:cNvSpPr txBox="1"/>
          <p:nvPr/>
        </p:nvSpPr>
        <p:spPr>
          <a:xfrm>
            <a:off x="8298106" y="4274592"/>
            <a:ext cx="16706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38004 ± 1300</a:t>
            </a:r>
          </a:p>
          <a:p>
            <a:r>
              <a:rPr lang="en-US" b="1" dirty="0">
                <a:solidFill>
                  <a:srgbClr val="C00000"/>
                </a:solidFill>
              </a:rPr>
              <a:t>31757 ± 344</a:t>
            </a:r>
          </a:p>
          <a:p>
            <a:r>
              <a:rPr lang="en-US" b="1" dirty="0">
                <a:solidFill>
                  <a:srgbClr val="C00000"/>
                </a:solidFill>
              </a:rPr>
              <a:t>36797  ±610</a:t>
            </a:r>
          </a:p>
          <a:p>
            <a:r>
              <a:rPr lang="en-US" b="1" dirty="0">
                <a:solidFill>
                  <a:srgbClr val="C00000"/>
                </a:solidFill>
              </a:rPr>
              <a:t>35770 ± 1226</a:t>
            </a:r>
          </a:p>
          <a:p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82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669668-26CC-6BA1-2A58-9405D41A2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65"/>
            <a:ext cx="12192000" cy="655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57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chemeClr val="accent3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hlinkClick r:id="rId2"/>
            <a:extLst>
              <a:ext uri="{FF2B5EF4-FFF2-40B4-BE49-F238E27FC236}">
                <a16:creationId xmlns:a16="http://schemas.microsoft.com/office/drawing/2014/main" id="{19A9F290-FAE1-DC0F-447B-C77CB06E22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107" y="87686"/>
            <a:ext cx="3690563" cy="75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7C63BE-D83B-FF44-0881-70C76B35111F}"/>
              </a:ext>
            </a:extLst>
          </p:cNvPr>
          <p:cNvSpPr txBox="1"/>
          <p:nvPr/>
        </p:nvSpPr>
        <p:spPr>
          <a:xfrm flipH="1">
            <a:off x="170329" y="248676"/>
            <a:ext cx="1202166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stage (6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 of ECal assembling is going well and will be completed in time (June 2024).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is started to build 400 more modules increasing  ECal coverage in the barrel region up to 82%.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assembled half sector is under long term tests. Stability of ECal operation demonstrated on the level of few % for 768 channels.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Possibility to use cosmic muons for the calibration of the       	assembled ECal  is demonstrated.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ECal Slow Control and Stability Control software is under tests using assembled half sectors.</a:t>
            </a:r>
          </a:p>
          <a:p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35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7000">
              <a:schemeClr val="accent3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59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B7BBEC-C1E1-52B9-0D0F-7F2CEF62CA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223" r="169" b="23571"/>
          <a:stretch/>
        </p:blipFill>
        <p:spPr>
          <a:xfrm>
            <a:off x="-84000" y="0"/>
            <a:ext cx="12276000" cy="74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33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94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963404-82F7-07A2-7F1A-890C233D408B}"/>
              </a:ext>
            </a:extLst>
          </p:cNvPr>
          <p:cNvSpPr txBox="1"/>
          <p:nvPr/>
        </p:nvSpPr>
        <p:spPr>
          <a:xfrm>
            <a:off x="2593297" y="989351"/>
            <a:ext cx="72252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complete  barrel calorimeter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modules in the final stage of production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finished in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Desember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</a:p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(80% of ECal) </a:t>
            </a:r>
          </a:p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 still have to be ordered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998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C93EE94-F89A-BF78-B227-B5D3F509C381}"/>
              </a:ext>
            </a:extLst>
          </p:cNvPr>
          <p:cNvGrpSpPr/>
          <p:nvPr/>
        </p:nvGrpSpPr>
        <p:grpSpPr>
          <a:xfrm>
            <a:off x="-3142937" y="-1071796"/>
            <a:ext cx="15334937" cy="8001626"/>
            <a:chOff x="-3142937" y="-1071796"/>
            <a:chExt cx="15334937" cy="800162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AB55DFD-4045-5339-54F2-F7732118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42937" y="-1071796"/>
              <a:ext cx="15334937" cy="800162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AF6B69-070D-7A7F-A45A-2C96B8A29E8B}"/>
                </a:ext>
              </a:extLst>
            </p:cNvPr>
            <p:cNvSpPr txBox="1"/>
            <p:nvPr/>
          </p:nvSpPr>
          <p:spPr>
            <a:xfrm>
              <a:off x="-2299741" y="6534834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50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63A90E8-C091-EDF4-3CA0-2F25CFAFEF44}"/>
                </a:ext>
              </a:extLst>
            </p:cNvPr>
            <p:cNvSpPr txBox="1"/>
            <p:nvPr/>
          </p:nvSpPr>
          <p:spPr>
            <a:xfrm>
              <a:off x="-2277971" y="5106622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40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Стрелка: вправо 11">
              <a:extLst>
                <a:ext uri="{FF2B5EF4-FFF2-40B4-BE49-F238E27FC236}">
                  <a16:creationId xmlns:a16="http://schemas.microsoft.com/office/drawing/2014/main" id="{D8DBCD7E-D0E6-6277-120F-06066D7CFAC0}"/>
                </a:ext>
              </a:extLst>
            </p:cNvPr>
            <p:cNvSpPr/>
            <p:nvPr/>
          </p:nvSpPr>
          <p:spPr>
            <a:xfrm rot="10800000">
              <a:off x="-1408611" y="5038693"/>
              <a:ext cx="849085" cy="369332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52A6DD5-F05B-4542-7111-B22A7D77E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61226" y="6509170"/>
              <a:ext cx="877900" cy="42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905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5AB951-B963-64F1-CFC8-341EE82C0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68" y="-300000"/>
            <a:ext cx="367688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187F8A-16DB-76A1-D963-DE324E9B2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830"/>
            <a:ext cx="5099538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BEAD5F-2B62-2009-8D26-74495B49F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276" y="-111369"/>
            <a:ext cx="6536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8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DAD5FD-2424-39FD-70FC-4829EFE64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426"/>
            <a:ext cx="11992130" cy="674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3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B79FE4-114B-CC35-8FAF-B68E845A9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53" y="2406479"/>
            <a:ext cx="6064582" cy="41926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B9FA99-4CB8-8688-0319-5346299EB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3" t="20217" r="17569"/>
          <a:stretch/>
        </p:blipFill>
        <p:spPr>
          <a:xfrm>
            <a:off x="282155" y="1055668"/>
            <a:ext cx="4445124" cy="5543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991018-0E9F-C70E-C7C0-95130B30B2B7}"/>
              </a:ext>
            </a:extLst>
          </p:cNvPr>
          <p:cNvSpPr txBox="1"/>
          <p:nvPr/>
        </p:nvSpPr>
        <p:spPr>
          <a:xfrm>
            <a:off x="5103407" y="481914"/>
            <a:ext cx="74065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Specially designed slipway used to assembly 16 modules</a:t>
            </a:r>
            <a:r>
              <a:rPr lang="ru-RU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8 types in one cluster.</a:t>
            </a:r>
          </a:p>
          <a:p>
            <a:r>
              <a:rPr lang="en-US" sz="24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clusters are already produced</a:t>
            </a:r>
          </a:p>
          <a:p>
            <a:endParaRPr lang="ru-RU" b="1" dirty="0">
              <a:solidFill>
                <a:schemeClr val="bg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92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3F2569C-F758-C448-C068-E7623CFF4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3" y="2963411"/>
            <a:ext cx="2917063" cy="389458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09752A-0242-1DF2-00B7-50D0642A4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670" y="2939750"/>
            <a:ext cx="3630660" cy="3918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D63B0D-0C52-5CA4-9717-8500F4311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0725" y="3439784"/>
            <a:ext cx="3922458" cy="2941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C2BE2-F133-0135-5270-DBC3BF9354E1}"/>
              </a:ext>
            </a:extLst>
          </p:cNvPr>
          <p:cNvSpPr txBox="1"/>
          <p:nvPr/>
        </p:nvSpPr>
        <p:spPr>
          <a:xfrm>
            <a:off x="274319" y="320457"/>
            <a:ext cx="1104238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half sector basket consist of three clusters. </a:t>
            </a:r>
          </a:p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fill basket by the clusters one more slipway designed and produced. </a:t>
            </a:r>
          </a:p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main feature of this slipway is a very strong walls on the side </a:t>
            </a:r>
          </a:p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keep basket in the size limits of  slots dedicated in the MPD. </a:t>
            </a:r>
          </a:p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baskets are assembled and ready for the final step of </a:t>
            </a:r>
          </a:p>
          <a:p>
            <a:r>
              <a:rPr lang="en-US" sz="2800" b="1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assembling procedure - installation of electronics.</a:t>
            </a:r>
            <a:endParaRPr lang="ru-RU" sz="2800" b="1" dirty="0">
              <a:solidFill>
                <a:schemeClr val="bg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209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91EB4C-837F-BFFD-E3AF-A5E1B30D1D9F}"/>
              </a:ext>
            </a:extLst>
          </p:cNvPr>
          <p:cNvSpPr txBox="1"/>
          <p:nvPr/>
        </p:nvSpPr>
        <p:spPr>
          <a:xfrm>
            <a:off x="160637" y="243512"/>
            <a:ext cx="1061508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summarizing –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beginning of 2025 250 new modules 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be installed in the 40 half sector  baskets and 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be ready to be inserted in the MPD in June 2024.</a:t>
            </a:r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will form 80%  of  full calorimeter.</a:t>
            </a:r>
          </a:p>
          <a:p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CFCCAE4E-462B-EC21-296A-1792B8509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AD2FA84-D159-67E5-BB90-3424D914A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4436" tIns="50784" rIns="126960" bIns="245985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09888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110508</TotalTime>
  <Words>416</Words>
  <Application>Microsoft Office PowerPoint</Application>
  <PresentationFormat>Широкоэкранный</PresentationFormat>
  <Paragraphs>64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Comic Sans MS</vt:lpstr>
      <vt:lpstr>Times New Roman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Tya</dc:creator>
  <cp:lastModifiedBy>igor Tya</cp:lastModifiedBy>
  <cp:revision>57</cp:revision>
  <cp:lastPrinted>2023-09-27T05:18:18Z</cp:lastPrinted>
  <dcterms:created xsi:type="dcterms:W3CDTF">2023-07-18T12:17:32Z</dcterms:created>
  <dcterms:modified xsi:type="dcterms:W3CDTF">2024-10-14T10:46:17Z</dcterms:modified>
</cp:coreProperties>
</file>