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845" r:id="rId2"/>
  </p:sldMasterIdLst>
  <p:notesMasterIdLst>
    <p:notesMasterId r:id="rId29"/>
  </p:notesMasterIdLst>
  <p:sldIdLst>
    <p:sldId id="256" r:id="rId3"/>
    <p:sldId id="592" r:id="rId4"/>
    <p:sldId id="576" r:id="rId5"/>
    <p:sldId id="577" r:id="rId6"/>
    <p:sldId id="594" r:id="rId7"/>
    <p:sldId id="595" r:id="rId8"/>
    <p:sldId id="596" r:id="rId9"/>
    <p:sldId id="258" r:id="rId10"/>
    <p:sldId id="570" r:id="rId11"/>
    <p:sldId id="578" r:id="rId12"/>
    <p:sldId id="575" r:id="rId13"/>
    <p:sldId id="579" r:id="rId14"/>
    <p:sldId id="590" r:id="rId15"/>
    <p:sldId id="585" r:id="rId16"/>
    <p:sldId id="584" r:id="rId17"/>
    <p:sldId id="588" r:id="rId18"/>
    <p:sldId id="587" r:id="rId19"/>
    <p:sldId id="589" r:id="rId20"/>
    <p:sldId id="582" r:id="rId21"/>
    <p:sldId id="586" r:id="rId22"/>
    <p:sldId id="501" r:id="rId23"/>
    <p:sldId id="549" r:id="rId24"/>
    <p:sldId id="567" r:id="rId25"/>
    <p:sldId id="593" r:id="rId26"/>
    <p:sldId id="557" r:id="rId27"/>
    <p:sldId id="571" r:id="rId28"/>
  </p:sldIdLst>
  <p:sldSz cx="9144000" cy="6858000" type="screen4x3"/>
  <p:notesSz cx="6797675" cy="98742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em Galimov" initials="AG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 autoAdjust="0"/>
    <p:restoredTop sz="93758" autoAdjust="0"/>
  </p:normalViewPr>
  <p:slideViewPr>
    <p:cSldViewPr>
      <p:cViewPr varScale="1">
        <p:scale>
          <a:sx n="107" d="100"/>
          <a:sy n="107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341732818408923"/>
          <c:y val="4.8454679475877692E-2"/>
          <c:w val="0.95855052933819518"/>
          <c:h val="0.91317684972922686"/>
        </c:manualLayout>
      </c:layout>
      <c:scatterChart>
        <c:scatterStyle val="smoothMarker"/>
        <c:varyColors val="0"/>
        <c:ser>
          <c:idx val="10"/>
          <c:order val="10"/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0.1'!$B$5:$B$197</c:f>
              <c:numCache>
                <c:formatCode>General</c:formatCode>
                <c:ptCount val="193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29C-45CB-BEC3-901208BA5216}"/>
            </c:ext>
          </c:extLst>
        </c:ser>
        <c:ser>
          <c:idx val="11"/>
          <c:order val="11"/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0.1'!$C$5:$C$197</c:f>
              <c:numCache>
                <c:formatCode>General</c:formatCode>
                <c:ptCount val="193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29C-45CB-BEC3-901208BA5216}"/>
            </c:ext>
          </c:extLst>
        </c:ser>
        <c:ser>
          <c:idx val="12"/>
          <c:order val="12"/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0.1'!$D$5:$D$197</c:f>
              <c:numCache>
                <c:formatCode>General</c:formatCode>
                <c:ptCount val="193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29C-45CB-BEC3-901208BA5216}"/>
            </c:ext>
          </c:extLst>
        </c:ser>
        <c:ser>
          <c:idx val="13"/>
          <c:order val="13"/>
          <c:xVal>
            <c:numRef>
              <c:f>'RFQ 31 10 2022 step 0.1'!$A$5:$A$244</c:f>
              <c:numCache>
                <c:formatCode>General</c:formatCode>
                <c:ptCount val="240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  <c:pt idx="193">
                  <c:v>59.400000000000297</c:v>
                </c:pt>
                <c:pt idx="194">
                  <c:v>59.500000000000298</c:v>
                </c:pt>
                <c:pt idx="195">
                  <c:v>59.6000000000003</c:v>
                </c:pt>
                <c:pt idx="196">
                  <c:v>59.700000000000301</c:v>
                </c:pt>
                <c:pt idx="197">
                  <c:v>59.800000000000303</c:v>
                </c:pt>
                <c:pt idx="198">
                  <c:v>59.900000000000297</c:v>
                </c:pt>
                <c:pt idx="199">
                  <c:v>60.000000000000298</c:v>
                </c:pt>
                <c:pt idx="200">
                  <c:v>60.1000000000003</c:v>
                </c:pt>
                <c:pt idx="201">
                  <c:v>60.200000000000301</c:v>
                </c:pt>
                <c:pt idx="202">
                  <c:v>60.300000000000303</c:v>
                </c:pt>
                <c:pt idx="203">
                  <c:v>60.400000000000297</c:v>
                </c:pt>
                <c:pt idx="204">
                  <c:v>60.500000000000298</c:v>
                </c:pt>
                <c:pt idx="205">
                  <c:v>60.6000000000003</c:v>
                </c:pt>
                <c:pt idx="206">
                  <c:v>60.700000000000301</c:v>
                </c:pt>
                <c:pt idx="207">
                  <c:v>60.800000000000303</c:v>
                </c:pt>
                <c:pt idx="208">
                  <c:v>60.900000000000297</c:v>
                </c:pt>
                <c:pt idx="209">
                  <c:v>61.000000000000298</c:v>
                </c:pt>
                <c:pt idx="210">
                  <c:v>61.1000000000003</c:v>
                </c:pt>
                <c:pt idx="211">
                  <c:v>61.200000000000301</c:v>
                </c:pt>
                <c:pt idx="212">
                  <c:v>61.300000000000303</c:v>
                </c:pt>
                <c:pt idx="213">
                  <c:v>61.400000000000297</c:v>
                </c:pt>
                <c:pt idx="214">
                  <c:v>61.500000000000298</c:v>
                </c:pt>
                <c:pt idx="215">
                  <c:v>61.6000000000003</c:v>
                </c:pt>
                <c:pt idx="216">
                  <c:v>61.700000000000301</c:v>
                </c:pt>
                <c:pt idx="217">
                  <c:v>61.800000000000303</c:v>
                </c:pt>
                <c:pt idx="218">
                  <c:v>61.900000000000297</c:v>
                </c:pt>
                <c:pt idx="219">
                  <c:v>62.000000000000298</c:v>
                </c:pt>
                <c:pt idx="220">
                  <c:v>62.1000000000003</c:v>
                </c:pt>
                <c:pt idx="221">
                  <c:v>62.200000000000301</c:v>
                </c:pt>
                <c:pt idx="222">
                  <c:v>62.300000000000402</c:v>
                </c:pt>
                <c:pt idx="223">
                  <c:v>62.400000000000297</c:v>
                </c:pt>
                <c:pt idx="224">
                  <c:v>62.500000000000298</c:v>
                </c:pt>
                <c:pt idx="225">
                  <c:v>62.6000000000003</c:v>
                </c:pt>
                <c:pt idx="226">
                  <c:v>62.700000000000401</c:v>
                </c:pt>
                <c:pt idx="227">
                  <c:v>62.800000000000402</c:v>
                </c:pt>
                <c:pt idx="228">
                  <c:v>62.900000000000297</c:v>
                </c:pt>
                <c:pt idx="229">
                  <c:v>63.000000000000398</c:v>
                </c:pt>
                <c:pt idx="230">
                  <c:v>63.100000000000399</c:v>
                </c:pt>
                <c:pt idx="231">
                  <c:v>63.200000000000401</c:v>
                </c:pt>
                <c:pt idx="232">
                  <c:v>63.300000000000402</c:v>
                </c:pt>
                <c:pt idx="233">
                  <c:v>63.400000000000396</c:v>
                </c:pt>
                <c:pt idx="234">
                  <c:v>63.500000000000398</c:v>
                </c:pt>
                <c:pt idx="235">
                  <c:v>63.600000000000399</c:v>
                </c:pt>
                <c:pt idx="236">
                  <c:v>63.700000000000401</c:v>
                </c:pt>
                <c:pt idx="237">
                  <c:v>63.800000000000402</c:v>
                </c:pt>
                <c:pt idx="238">
                  <c:v>63.900000000000396</c:v>
                </c:pt>
                <c:pt idx="239">
                  <c:v>64.000000000000398</c:v>
                </c:pt>
              </c:numCache>
            </c:numRef>
          </c:xVal>
          <c:yVal>
            <c:numRef>
              <c:f>'RFQ 31 10 2022 step 0.1'!$E$5:$E$244</c:f>
              <c:numCache>
                <c:formatCode>0.0</c:formatCode>
                <c:ptCount val="240"/>
                <c:pt idx="0">
                  <c:v>1.1399999999999999</c:v>
                </c:pt>
                <c:pt idx="1">
                  <c:v>1.1499999999999999</c:v>
                </c:pt>
                <c:pt idx="2">
                  <c:v>1.33</c:v>
                </c:pt>
                <c:pt idx="3">
                  <c:v>1.2</c:v>
                </c:pt>
                <c:pt idx="4">
                  <c:v>1.2</c:v>
                </c:pt>
                <c:pt idx="5">
                  <c:v>1.1499999999999999</c:v>
                </c:pt>
                <c:pt idx="6">
                  <c:v>1.18</c:v>
                </c:pt>
                <c:pt idx="7">
                  <c:v>1.17</c:v>
                </c:pt>
                <c:pt idx="8">
                  <c:v>1.3</c:v>
                </c:pt>
                <c:pt idx="9">
                  <c:v>1.17</c:v>
                </c:pt>
                <c:pt idx="10">
                  <c:v>1.26</c:v>
                </c:pt>
                <c:pt idx="11">
                  <c:v>1.1200000000000001</c:v>
                </c:pt>
                <c:pt idx="12">
                  <c:v>1.25</c:v>
                </c:pt>
                <c:pt idx="13">
                  <c:v>1.1000000000000001</c:v>
                </c:pt>
                <c:pt idx="14">
                  <c:v>1.17</c:v>
                </c:pt>
                <c:pt idx="15">
                  <c:v>1.23</c:v>
                </c:pt>
                <c:pt idx="16">
                  <c:v>1.17</c:v>
                </c:pt>
                <c:pt idx="17">
                  <c:v>1.17</c:v>
                </c:pt>
                <c:pt idx="18">
                  <c:v>1.2</c:v>
                </c:pt>
                <c:pt idx="19">
                  <c:v>1.3</c:v>
                </c:pt>
                <c:pt idx="20">
                  <c:v>1.2</c:v>
                </c:pt>
                <c:pt idx="21">
                  <c:v>1.2</c:v>
                </c:pt>
                <c:pt idx="22">
                  <c:v>1.28</c:v>
                </c:pt>
                <c:pt idx="23">
                  <c:v>1.19</c:v>
                </c:pt>
                <c:pt idx="24">
                  <c:v>1.2</c:v>
                </c:pt>
                <c:pt idx="25">
                  <c:v>1.17</c:v>
                </c:pt>
                <c:pt idx="26">
                  <c:v>1.23</c:v>
                </c:pt>
                <c:pt idx="27">
                  <c:v>1.26</c:v>
                </c:pt>
                <c:pt idx="28">
                  <c:v>1.27</c:v>
                </c:pt>
                <c:pt idx="29">
                  <c:v>1.1000000000000001</c:v>
                </c:pt>
                <c:pt idx="30">
                  <c:v>1.2</c:v>
                </c:pt>
                <c:pt idx="31">
                  <c:v>1.25</c:v>
                </c:pt>
                <c:pt idx="32">
                  <c:v>1.36</c:v>
                </c:pt>
                <c:pt idx="33">
                  <c:v>1.24</c:v>
                </c:pt>
                <c:pt idx="34">
                  <c:v>1.36</c:v>
                </c:pt>
                <c:pt idx="35">
                  <c:v>1.36</c:v>
                </c:pt>
                <c:pt idx="36">
                  <c:v>1.2</c:v>
                </c:pt>
                <c:pt idx="37">
                  <c:v>1.4</c:v>
                </c:pt>
                <c:pt idx="38">
                  <c:v>1.2</c:v>
                </c:pt>
                <c:pt idx="39">
                  <c:v>1.37</c:v>
                </c:pt>
                <c:pt idx="40">
                  <c:v>1.37</c:v>
                </c:pt>
                <c:pt idx="41">
                  <c:v>1.37</c:v>
                </c:pt>
                <c:pt idx="42">
                  <c:v>1.5</c:v>
                </c:pt>
                <c:pt idx="43">
                  <c:v>1.37</c:v>
                </c:pt>
                <c:pt idx="44">
                  <c:v>1.7</c:v>
                </c:pt>
                <c:pt idx="45">
                  <c:v>1.37</c:v>
                </c:pt>
                <c:pt idx="46">
                  <c:v>1.37</c:v>
                </c:pt>
                <c:pt idx="47">
                  <c:v>1.37</c:v>
                </c:pt>
                <c:pt idx="48">
                  <c:v>1.5</c:v>
                </c:pt>
                <c:pt idx="49">
                  <c:v>1.37</c:v>
                </c:pt>
                <c:pt idx="50">
                  <c:v>1.37</c:v>
                </c:pt>
                <c:pt idx="51">
                  <c:v>1.37</c:v>
                </c:pt>
                <c:pt idx="52">
                  <c:v>1.5</c:v>
                </c:pt>
                <c:pt idx="53">
                  <c:v>1.37</c:v>
                </c:pt>
                <c:pt idx="54">
                  <c:v>1.37</c:v>
                </c:pt>
                <c:pt idx="55">
                  <c:v>1.5</c:v>
                </c:pt>
                <c:pt idx="56">
                  <c:v>1.37</c:v>
                </c:pt>
                <c:pt idx="57">
                  <c:v>1.37</c:v>
                </c:pt>
                <c:pt idx="58">
                  <c:v>1.37</c:v>
                </c:pt>
                <c:pt idx="59">
                  <c:v>1.37</c:v>
                </c:pt>
                <c:pt idx="60">
                  <c:v>1.37</c:v>
                </c:pt>
                <c:pt idx="61">
                  <c:v>1.37</c:v>
                </c:pt>
                <c:pt idx="62">
                  <c:v>1.37</c:v>
                </c:pt>
                <c:pt idx="63">
                  <c:v>1.37</c:v>
                </c:pt>
                <c:pt idx="64">
                  <c:v>1.6</c:v>
                </c:pt>
                <c:pt idx="65">
                  <c:v>1.7</c:v>
                </c:pt>
                <c:pt idx="66">
                  <c:v>1.8</c:v>
                </c:pt>
                <c:pt idx="67">
                  <c:v>1.7</c:v>
                </c:pt>
                <c:pt idx="68">
                  <c:v>1.7</c:v>
                </c:pt>
                <c:pt idx="69">
                  <c:v>1.7</c:v>
                </c:pt>
                <c:pt idx="70">
                  <c:v>1.8</c:v>
                </c:pt>
                <c:pt idx="71">
                  <c:v>1.7</c:v>
                </c:pt>
                <c:pt idx="72">
                  <c:v>1.7</c:v>
                </c:pt>
                <c:pt idx="73">
                  <c:v>1.8</c:v>
                </c:pt>
                <c:pt idx="74">
                  <c:v>1.9</c:v>
                </c:pt>
                <c:pt idx="75">
                  <c:v>1.8</c:v>
                </c:pt>
                <c:pt idx="76">
                  <c:v>1.9</c:v>
                </c:pt>
                <c:pt idx="77">
                  <c:v>1.9</c:v>
                </c:pt>
                <c:pt idx="78">
                  <c:v>2</c:v>
                </c:pt>
                <c:pt idx="79">
                  <c:v>2.1</c:v>
                </c:pt>
                <c:pt idx="80">
                  <c:v>2.2999999999999998</c:v>
                </c:pt>
                <c:pt idx="81">
                  <c:v>2.4</c:v>
                </c:pt>
                <c:pt idx="82">
                  <c:v>2.6</c:v>
                </c:pt>
                <c:pt idx="83">
                  <c:v>2.7</c:v>
                </c:pt>
                <c:pt idx="84">
                  <c:v>2.8</c:v>
                </c:pt>
                <c:pt idx="85">
                  <c:v>2.9</c:v>
                </c:pt>
                <c:pt idx="86">
                  <c:v>3.5</c:v>
                </c:pt>
                <c:pt idx="87">
                  <c:v>3.4</c:v>
                </c:pt>
                <c:pt idx="88">
                  <c:v>4</c:v>
                </c:pt>
                <c:pt idx="89">
                  <c:v>4.2</c:v>
                </c:pt>
                <c:pt idx="90">
                  <c:v>4.2</c:v>
                </c:pt>
                <c:pt idx="91">
                  <c:v>4.4000000000000004</c:v>
                </c:pt>
                <c:pt idx="92">
                  <c:v>4.5999999999999996</c:v>
                </c:pt>
                <c:pt idx="93">
                  <c:v>5.0999999999999996</c:v>
                </c:pt>
                <c:pt idx="94">
                  <c:v>6.1</c:v>
                </c:pt>
                <c:pt idx="95">
                  <c:v>6</c:v>
                </c:pt>
                <c:pt idx="96">
                  <c:v>6.6</c:v>
                </c:pt>
                <c:pt idx="97">
                  <c:v>7.2</c:v>
                </c:pt>
                <c:pt idx="98">
                  <c:v>8</c:v>
                </c:pt>
                <c:pt idx="99">
                  <c:v>8.5</c:v>
                </c:pt>
                <c:pt idx="100">
                  <c:v>8.6</c:v>
                </c:pt>
                <c:pt idx="101">
                  <c:v>9</c:v>
                </c:pt>
                <c:pt idx="102">
                  <c:v>9.6</c:v>
                </c:pt>
                <c:pt idx="103">
                  <c:v>9.6999999999999993</c:v>
                </c:pt>
                <c:pt idx="104">
                  <c:v>9.9</c:v>
                </c:pt>
                <c:pt idx="105">
                  <c:v>10</c:v>
                </c:pt>
                <c:pt idx="106">
                  <c:v>10.199999999999999</c:v>
                </c:pt>
                <c:pt idx="107">
                  <c:v>10.66</c:v>
                </c:pt>
                <c:pt idx="108">
                  <c:v>11.5</c:v>
                </c:pt>
                <c:pt idx="109">
                  <c:v>11.6</c:v>
                </c:pt>
                <c:pt idx="110">
                  <c:v>12</c:v>
                </c:pt>
                <c:pt idx="111">
                  <c:v>12.9</c:v>
                </c:pt>
                <c:pt idx="112">
                  <c:v>12.9</c:v>
                </c:pt>
                <c:pt idx="113">
                  <c:v>14</c:v>
                </c:pt>
                <c:pt idx="114">
                  <c:v>15.36</c:v>
                </c:pt>
                <c:pt idx="115">
                  <c:v>19</c:v>
                </c:pt>
                <c:pt idx="116">
                  <c:v>18.8</c:v>
                </c:pt>
                <c:pt idx="117">
                  <c:v>21.2</c:v>
                </c:pt>
                <c:pt idx="118">
                  <c:v>24</c:v>
                </c:pt>
                <c:pt idx="119">
                  <c:v>25.8</c:v>
                </c:pt>
                <c:pt idx="120">
                  <c:v>29</c:v>
                </c:pt>
                <c:pt idx="121">
                  <c:v>31.2</c:v>
                </c:pt>
                <c:pt idx="122">
                  <c:v>35</c:v>
                </c:pt>
                <c:pt idx="123">
                  <c:v>40</c:v>
                </c:pt>
                <c:pt idx="124">
                  <c:v>40</c:v>
                </c:pt>
                <c:pt idx="125">
                  <c:v>42</c:v>
                </c:pt>
                <c:pt idx="126">
                  <c:v>49</c:v>
                </c:pt>
                <c:pt idx="127">
                  <c:v>50</c:v>
                </c:pt>
                <c:pt idx="128">
                  <c:v>55.6</c:v>
                </c:pt>
                <c:pt idx="129">
                  <c:v>56.5</c:v>
                </c:pt>
                <c:pt idx="130">
                  <c:v>59</c:v>
                </c:pt>
                <c:pt idx="131">
                  <c:v>60</c:v>
                </c:pt>
                <c:pt idx="132">
                  <c:v>65</c:v>
                </c:pt>
                <c:pt idx="133">
                  <c:v>71</c:v>
                </c:pt>
                <c:pt idx="134">
                  <c:v>67</c:v>
                </c:pt>
                <c:pt idx="135">
                  <c:v>73</c:v>
                </c:pt>
                <c:pt idx="136">
                  <c:v>74</c:v>
                </c:pt>
                <c:pt idx="137">
                  <c:v>74</c:v>
                </c:pt>
                <c:pt idx="138">
                  <c:v>82</c:v>
                </c:pt>
                <c:pt idx="139">
                  <c:v>84</c:v>
                </c:pt>
                <c:pt idx="140">
                  <c:v>90</c:v>
                </c:pt>
                <c:pt idx="141">
                  <c:v>91</c:v>
                </c:pt>
                <c:pt idx="142">
                  <c:v>94</c:v>
                </c:pt>
                <c:pt idx="143">
                  <c:v>101</c:v>
                </c:pt>
                <c:pt idx="144">
                  <c:v>105</c:v>
                </c:pt>
                <c:pt idx="145">
                  <c:v>111</c:v>
                </c:pt>
                <c:pt idx="146">
                  <c:v>114</c:v>
                </c:pt>
                <c:pt idx="147">
                  <c:v>120</c:v>
                </c:pt>
                <c:pt idx="148">
                  <c:v>128</c:v>
                </c:pt>
                <c:pt idx="149">
                  <c:v>137</c:v>
                </c:pt>
                <c:pt idx="150">
                  <c:v>153</c:v>
                </c:pt>
                <c:pt idx="151">
                  <c:v>149</c:v>
                </c:pt>
                <c:pt idx="152">
                  <c:v>158</c:v>
                </c:pt>
                <c:pt idx="153">
                  <c:v>172</c:v>
                </c:pt>
                <c:pt idx="154">
                  <c:v>165</c:v>
                </c:pt>
                <c:pt idx="155">
                  <c:v>182</c:v>
                </c:pt>
                <c:pt idx="156">
                  <c:v>201</c:v>
                </c:pt>
                <c:pt idx="157">
                  <c:v>196</c:v>
                </c:pt>
                <c:pt idx="158">
                  <c:v>202</c:v>
                </c:pt>
                <c:pt idx="159">
                  <c:v>219</c:v>
                </c:pt>
                <c:pt idx="160">
                  <c:v>226</c:v>
                </c:pt>
                <c:pt idx="161">
                  <c:v>230</c:v>
                </c:pt>
                <c:pt idx="162">
                  <c:v>242</c:v>
                </c:pt>
                <c:pt idx="163">
                  <c:v>240</c:v>
                </c:pt>
                <c:pt idx="164">
                  <c:v>264</c:v>
                </c:pt>
                <c:pt idx="165">
                  <c:v>266</c:v>
                </c:pt>
                <c:pt idx="166">
                  <c:v>273</c:v>
                </c:pt>
                <c:pt idx="167">
                  <c:v>288</c:v>
                </c:pt>
                <c:pt idx="168">
                  <c:v>297</c:v>
                </c:pt>
                <c:pt idx="169">
                  <c:v>295</c:v>
                </c:pt>
                <c:pt idx="170">
                  <c:v>292</c:v>
                </c:pt>
                <c:pt idx="171">
                  <c:v>302</c:v>
                </c:pt>
                <c:pt idx="172">
                  <c:v>299</c:v>
                </c:pt>
                <c:pt idx="173">
                  <c:v>293</c:v>
                </c:pt>
                <c:pt idx="174">
                  <c:v>305</c:v>
                </c:pt>
                <c:pt idx="175">
                  <c:v>306</c:v>
                </c:pt>
                <c:pt idx="176">
                  <c:v>310</c:v>
                </c:pt>
                <c:pt idx="177">
                  <c:v>312</c:v>
                </c:pt>
                <c:pt idx="178">
                  <c:v>294</c:v>
                </c:pt>
                <c:pt idx="179">
                  <c:v>294</c:v>
                </c:pt>
                <c:pt idx="180">
                  <c:v>310</c:v>
                </c:pt>
                <c:pt idx="181">
                  <c:v>291</c:v>
                </c:pt>
                <c:pt idx="182">
                  <c:v>290</c:v>
                </c:pt>
                <c:pt idx="183">
                  <c:v>298</c:v>
                </c:pt>
                <c:pt idx="184">
                  <c:v>282</c:v>
                </c:pt>
                <c:pt idx="185">
                  <c:v>283</c:v>
                </c:pt>
                <c:pt idx="186">
                  <c:v>286</c:v>
                </c:pt>
                <c:pt idx="187">
                  <c:v>276</c:v>
                </c:pt>
                <c:pt idx="188">
                  <c:v>275</c:v>
                </c:pt>
                <c:pt idx="189">
                  <c:v>260</c:v>
                </c:pt>
                <c:pt idx="190">
                  <c:v>268</c:v>
                </c:pt>
                <c:pt idx="191">
                  <c:v>250</c:v>
                </c:pt>
                <c:pt idx="192">
                  <c:v>252</c:v>
                </c:pt>
                <c:pt idx="193">
                  <c:v>235</c:v>
                </c:pt>
                <c:pt idx="194">
                  <c:v>233</c:v>
                </c:pt>
                <c:pt idx="195">
                  <c:v>224</c:v>
                </c:pt>
                <c:pt idx="196">
                  <c:v>222</c:v>
                </c:pt>
                <c:pt idx="197">
                  <c:v>219</c:v>
                </c:pt>
                <c:pt idx="198">
                  <c:v>212</c:v>
                </c:pt>
                <c:pt idx="199">
                  <c:v>203</c:v>
                </c:pt>
                <c:pt idx="200">
                  <c:v>200</c:v>
                </c:pt>
                <c:pt idx="201">
                  <c:v>197</c:v>
                </c:pt>
                <c:pt idx="202">
                  <c:v>176</c:v>
                </c:pt>
                <c:pt idx="203">
                  <c:v>162</c:v>
                </c:pt>
                <c:pt idx="204">
                  <c:v>149</c:v>
                </c:pt>
                <c:pt idx="205">
                  <c:v>143</c:v>
                </c:pt>
                <c:pt idx="206">
                  <c:v>140</c:v>
                </c:pt>
                <c:pt idx="207">
                  <c:v>124</c:v>
                </c:pt>
                <c:pt idx="208">
                  <c:v>123</c:v>
                </c:pt>
                <c:pt idx="209">
                  <c:v>122</c:v>
                </c:pt>
                <c:pt idx="210">
                  <c:v>122</c:v>
                </c:pt>
                <c:pt idx="211">
                  <c:v>106</c:v>
                </c:pt>
                <c:pt idx="212">
                  <c:v>98</c:v>
                </c:pt>
                <c:pt idx="213">
                  <c:v>86</c:v>
                </c:pt>
                <c:pt idx="214">
                  <c:v>76</c:v>
                </c:pt>
                <c:pt idx="215">
                  <c:v>68</c:v>
                </c:pt>
                <c:pt idx="216">
                  <c:v>63</c:v>
                </c:pt>
                <c:pt idx="217">
                  <c:v>60</c:v>
                </c:pt>
                <c:pt idx="218">
                  <c:v>57</c:v>
                </c:pt>
                <c:pt idx="219">
                  <c:v>45</c:v>
                </c:pt>
                <c:pt idx="220">
                  <c:v>45</c:v>
                </c:pt>
                <c:pt idx="221">
                  <c:v>42</c:v>
                </c:pt>
                <c:pt idx="222">
                  <c:v>39</c:v>
                </c:pt>
                <c:pt idx="223">
                  <c:v>38</c:v>
                </c:pt>
                <c:pt idx="224">
                  <c:v>35</c:v>
                </c:pt>
                <c:pt idx="225">
                  <c:v>31</c:v>
                </c:pt>
                <c:pt idx="226">
                  <c:v>31</c:v>
                </c:pt>
                <c:pt idx="227">
                  <c:v>28</c:v>
                </c:pt>
                <c:pt idx="228">
                  <c:v>26</c:v>
                </c:pt>
                <c:pt idx="229">
                  <c:v>27</c:v>
                </c:pt>
                <c:pt idx="230">
                  <c:v>24</c:v>
                </c:pt>
                <c:pt idx="231">
                  <c:v>24</c:v>
                </c:pt>
                <c:pt idx="232">
                  <c:v>22</c:v>
                </c:pt>
                <c:pt idx="233">
                  <c:v>22</c:v>
                </c:pt>
                <c:pt idx="234">
                  <c:v>20</c:v>
                </c:pt>
                <c:pt idx="235">
                  <c:v>19</c:v>
                </c:pt>
                <c:pt idx="236">
                  <c:v>18</c:v>
                </c:pt>
                <c:pt idx="237">
                  <c:v>16</c:v>
                </c:pt>
                <c:pt idx="238">
                  <c:v>16</c:v>
                </c:pt>
                <c:pt idx="239">
                  <c:v>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29C-45CB-BEC3-901208BA5216}"/>
            </c:ext>
          </c:extLst>
        </c:ser>
        <c:ser>
          <c:idx val="14"/>
          <c:order val="14"/>
          <c:tx>
            <c:v>28+</c:v>
          </c:tx>
          <c:xVal>
            <c:numRef>
              <c:f>'RFQ 31 10 2022 step 0.1'!$G$40:$G$41</c:f>
              <c:numCache>
                <c:formatCode>General</c:formatCode>
                <c:ptCount val="2"/>
                <c:pt idx="0">
                  <c:v>58.5</c:v>
                </c:pt>
                <c:pt idx="1">
                  <c:v>58.5</c:v>
                </c:pt>
              </c:numCache>
            </c:numRef>
          </c:xVal>
          <c:yVal>
            <c:numRef>
              <c:f>'RFQ 31 10 2022 step 0.1'!$H$40:$H$41</c:f>
              <c:numCache>
                <c:formatCode>General</c:formatCode>
                <c:ptCount val="2"/>
                <c:pt idx="0">
                  <c:v>0</c:v>
                </c:pt>
                <c:pt idx="1">
                  <c:v>296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29C-45CB-BEC3-901208BA5216}"/>
            </c:ext>
          </c:extLst>
        </c:ser>
        <c:ser>
          <c:idx val="15"/>
          <c:order val="15"/>
          <c:tx>
            <c:v>29+</c:v>
          </c:tx>
          <c:xVal>
            <c:numRef>
              <c:f>'RFQ 31 10 2022 step 0.1'!$G$43:$G$44</c:f>
              <c:numCache>
                <c:formatCode>General</c:formatCode>
                <c:ptCount val="2"/>
                <c:pt idx="0">
                  <c:v>56.5</c:v>
                </c:pt>
                <c:pt idx="1">
                  <c:v>56.5</c:v>
                </c:pt>
              </c:numCache>
            </c:numRef>
          </c:xVal>
          <c:yVal>
            <c:numRef>
              <c:f>'RFQ 31 10 2022 step 0.1'!$H$43:$H$44</c:f>
              <c:numCache>
                <c:formatCode>General</c:formatCode>
                <c:ptCount val="2"/>
                <c:pt idx="0">
                  <c:v>0</c:v>
                </c:pt>
                <c:pt idx="1">
                  <c:v>264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29C-45CB-BEC3-901208BA5216}"/>
            </c:ext>
          </c:extLst>
        </c:ser>
        <c:ser>
          <c:idx val="16"/>
          <c:order val="16"/>
          <c:tx>
            <c:v>27+</c:v>
          </c:tx>
          <c:xVal>
            <c:numRef>
              <c:f>'RFQ 31 10 2022 step 0.1'!$G$46:$G$47</c:f>
              <c:numCache>
                <c:formatCode>General</c:formatCode>
                <c:ptCount val="2"/>
                <c:pt idx="0">
                  <c:v>60.7</c:v>
                </c:pt>
                <c:pt idx="1">
                  <c:v>60.7</c:v>
                </c:pt>
              </c:numCache>
            </c:numRef>
          </c:xVal>
          <c:yVal>
            <c:numRef>
              <c:f>'RFQ 31 10 2022 step 0.1'!$H$46:$H$47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B29C-45CB-BEC3-901208BA5216}"/>
            </c:ext>
          </c:extLst>
        </c:ser>
        <c:ser>
          <c:idx val="17"/>
          <c:order val="17"/>
          <c:tx>
            <c:v>30+</c:v>
          </c:tx>
          <c:xVal>
            <c:numRef>
              <c:f>'RFQ 31 10 2022 step 0.1'!$G$49:$G$50</c:f>
              <c:numCache>
                <c:formatCode>General</c:formatCode>
                <c:ptCount val="2"/>
                <c:pt idx="0">
                  <c:v>54.6</c:v>
                </c:pt>
                <c:pt idx="1">
                  <c:v>54.6</c:v>
                </c:pt>
              </c:numCache>
            </c:numRef>
          </c:xVal>
          <c:yVal>
            <c:numRef>
              <c:f>'RFQ 31 10 2022 step 0.1'!$H$49:$H$50</c:f>
              <c:numCache>
                <c:formatCode>General</c:formatCode>
                <c:ptCount val="2"/>
                <c:pt idx="0">
                  <c:v>0</c:v>
                </c:pt>
                <c:pt idx="1">
                  <c:v>108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B29C-45CB-BEC3-901208BA5216}"/>
            </c:ext>
          </c:extLst>
        </c:ser>
        <c:ser>
          <c:idx val="18"/>
          <c:order val="18"/>
          <c:tx>
            <c:v>26+</c:v>
          </c:tx>
          <c:xVal>
            <c:numRef>
              <c:f>'RFQ 31 10 2022 step 0.1'!$G$52:$G$53</c:f>
              <c:numCache>
                <c:formatCode>General</c:formatCode>
                <c:ptCount val="2"/>
                <c:pt idx="0">
                  <c:v>63</c:v>
                </c:pt>
                <c:pt idx="1">
                  <c:v>63</c:v>
                </c:pt>
              </c:numCache>
            </c:numRef>
          </c:xVal>
          <c:yVal>
            <c:numRef>
              <c:f>'RFQ 31 10 2022 step 0.1'!$H$52:$H$53</c:f>
              <c:numCache>
                <c:formatCode>General</c:formatCode>
                <c:ptCount val="2"/>
                <c:pt idx="0">
                  <c:v>0</c:v>
                </c:pt>
                <c:pt idx="1">
                  <c:v>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B29C-45CB-BEC3-901208BA5216}"/>
            </c:ext>
          </c:extLst>
        </c:ser>
        <c:ser>
          <c:idx val="19"/>
          <c:order val="19"/>
          <c:tx>
            <c:v>31+</c:v>
          </c:tx>
          <c:xVal>
            <c:numRef>
              <c:f>'RFQ 31 10 2022 step 0.1'!$G$55:$G$56</c:f>
              <c:numCache>
                <c:formatCode>General</c:formatCode>
                <c:ptCount val="2"/>
                <c:pt idx="0">
                  <c:v>52.8</c:v>
                </c:pt>
                <c:pt idx="1">
                  <c:v>52.8</c:v>
                </c:pt>
              </c:numCache>
            </c:numRef>
          </c:xVal>
          <c:yVal>
            <c:numRef>
              <c:f>'RFQ 31 10 2022 step 0.1'!$H$55:$H$56</c:f>
              <c:numCache>
                <c:formatCode>General</c:formatCode>
                <c:ptCount val="2"/>
                <c:pt idx="0">
                  <c:v>0</c:v>
                </c:pt>
                <c:pt idx="1">
                  <c:v>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B29C-45CB-BEC3-901208BA5216}"/>
            </c:ext>
          </c:extLst>
        </c:ser>
        <c:ser>
          <c:idx val="0"/>
          <c:order val="0"/>
          <c:trendline>
            <c:trendlineType val="linear"/>
            <c:dispRSqr val="0"/>
            <c:dispEq val="0"/>
          </c:trendline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0.1'!$B$5:$B$197</c:f>
              <c:numCache>
                <c:formatCode>General</c:formatCode>
                <c:ptCount val="193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B29C-45CB-BEC3-901208BA5216}"/>
            </c:ext>
          </c:extLst>
        </c:ser>
        <c:ser>
          <c:idx val="1"/>
          <c:order val="1"/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0.1'!$C$5:$C$197</c:f>
              <c:numCache>
                <c:formatCode>General</c:formatCode>
                <c:ptCount val="193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B29C-45CB-BEC3-901208BA5216}"/>
            </c:ext>
          </c:extLst>
        </c:ser>
        <c:ser>
          <c:idx val="2"/>
          <c:order val="2"/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0.1'!$D$5:$D$197</c:f>
              <c:numCache>
                <c:formatCode>General</c:formatCode>
                <c:ptCount val="193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B29C-45CB-BEC3-901208BA5216}"/>
            </c:ext>
          </c:extLst>
        </c:ser>
        <c:ser>
          <c:idx val="3"/>
          <c:order val="3"/>
          <c:xVal>
            <c:numRef>
              <c:f>'RFQ 31 10 2022 step 0.1'!$A$5:$A$244</c:f>
              <c:numCache>
                <c:formatCode>General</c:formatCode>
                <c:ptCount val="240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  <c:pt idx="193">
                  <c:v>59.400000000000297</c:v>
                </c:pt>
                <c:pt idx="194">
                  <c:v>59.500000000000298</c:v>
                </c:pt>
                <c:pt idx="195">
                  <c:v>59.6000000000003</c:v>
                </c:pt>
                <c:pt idx="196">
                  <c:v>59.700000000000301</c:v>
                </c:pt>
                <c:pt idx="197">
                  <c:v>59.800000000000303</c:v>
                </c:pt>
                <c:pt idx="198">
                  <c:v>59.900000000000297</c:v>
                </c:pt>
                <c:pt idx="199">
                  <c:v>60.000000000000298</c:v>
                </c:pt>
                <c:pt idx="200">
                  <c:v>60.1000000000003</c:v>
                </c:pt>
                <c:pt idx="201">
                  <c:v>60.200000000000301</c:v>
                </c:pt>
                <c:pt idx="202">
                  <c:v>60.300000000000303</c:v>
                </c:pt>
                <c:pt idx="203">
                  <c:v>60.400000000000297</c:v>
                </c:pt>
                <c:pt idx="204">
                  <c:v>60.500000000000298</c:v>
                </c:pt>
                <c:pt idx="205">
                  <c:v>60.6000000000003</c:v>
                </c:pt>
                <c:pt idx="206">
                  <c:v>60.700000000000301</c:v>
                </c:pt>
                <c:pt idx="207">
                  <c:v>60.800000000000303</c:v>
                </c:pt>
                <c:pt idx="208">
                  <c:v>60.900000000000297</c:v>
                </c:pt>
                <c:pt idx="209">
                  <c:v>61.000000000000298</c:v>
                </c:pt>
                <c:pt idx="210">
                  <c:v>61.1000000000003</c:v>
                </c:pt>
                <c:pt idx="211">
                  <c:v>61.200000000000301</c:v>
                </c:pt>
                <c:pt idx="212">
                  <c:v>61.300000000000303</c:v>
                </c:pt>
                <c:pt idx="213">
                  <c:v>61.400000000000297</c:v>
                </c:pt>
                <c:pt idx="214">
                  <c:v>61.500000000000298</c:v>
                </c:pt>
                <c:pt idx="215">
                  <c:v>61.6000000000003</c:v>
                </c:pt>
                <c:pt idx="216">
                  <c:v>61.700000000000301</c:v>
                </c:pt>
                <c:pt idx="217">
                  <c:v>61.800000000000303</c:v>
                </c:pt>
                <c:pt idx="218">
                  <c:v>61.900000000000297</c:v>
                </c:pt>
                <c:pt idx="219">
                  <c:v>62.000000000000298</c:v>
                </c:pt>
                <c:pt idx="220">
                  <c:v>62.1000000000003</c:v>
                </c:pt>
                <c:pt idx="221">
                  <c:v>62.200000000000301</c:v>
                </c:pt>
                <c:pt idx="222">
                  <c:v>62.300000000000402</c:v>
                </c:pt>
                <c:pt idx="223">
                  <c:v>62.400000000000297</c:v>
                </c:pt>
                <c:pt idx="224">
                  <c:v>62.500000000000298</c:v>
                </c:pt>
                <c:pt idx="225">
                  <c:v>62.6000000000003</c:v>
                </c:pt>
                <c:pt idx="226">
                  <c:v>62.700000000000401</c:v>
                </c:pt>
                <c:pt idx="227">
                  <c:v>62.800000000000402</c:v>
                </c:pt>
                <c:pt idx="228">
                  <c:v>62.900000000000297</c:v>
                </c:pt>
                <c:pt idx="229">
                  <c:v>63.000000000000398</c:v>
                </c:pt>
                <c:pt idx="230">
                  <c:v>63.100000000000399</c:v>
                </c:pt>
                <c:pt idx="231">
                  <c:v>63.200000000000401</c:v>
                </c:pt>
                <c:pt idx="232">
                  <c:v>63.300000000000402</c:v>
                </c:pt>
                <c:pt idx="233">
                  <c:v>63.400000000000396</c:v>
                </c:pt>
                <c:pt idx="234">
                  <c:v>63.500000000000398</c:v>
                </c:pt>
                <c:pt idx="235">
                  <c:v>63.600000000000399</c:v>
                </c:pt>
                <c:pt idx="236">
                  <c:v>63.700000000000401</c:v>
                </c:pt>
                <c:pt idx="237">
                  <c:v>63.800000000000402</c:v>
                </c:pt>
                <c:pt idx="238">
                  <c:v>63.900000000000396</c:v>
                </c:pt>
                <c:pt idx="239">
                  <c:v>64.000000000000398</c:v>
                </c:pt>
              </c:numCache>
            </c:numRef>
          </c:xVal>
          <c:yVal>
            <c:numRef>
              <c:f>'RFQ 31 10 2022 step 0.1'!$E$5:$E$244</c:f>
              <c:numCache>
                <c:formatCode>0.0</c:formatCode>
                <c:ptCount val="240"/>
                <c:pt idx="0">
                  <c:v>1.1399999999999999</c:v>
                </c:pt>
                <c:pt idx="1">
                  <c:v>1.1499999999999999</c:v>
                </c:pt>
                <c:pt idx="2">
                  <c:v>1.33</c:v>
                </c:pt>
                <c:pt idx="3">
                  <c:v>1.2</c:v>
                </c:pt>
                <c:pt idx="4">
                  <c:v>1.2</c:v>
                </c:pt>
                <c:pt idx="5">
                  <c:v>1.1499999999999999</c:v>
                </c:pt>
                <c:pt idx="6">
                  <c:v>1.18</c:v>
                </c:pt>
                <c:pt idx="7">
                  <c:v>1.17</c:v>
                </c:pt>
                <c:pt idx="8">
                  <c:v>1.3</c:v>
                </c:pt>
                <c:pt idx="9">
                  <c:v>1.17</c:v>
                </c:pt>
                <c:pt idx="10">
                  <c:v>1.26</c:v>
                </c:pt>
                <c:pt idx="11">
                  <c:v>1.1200000000000001</c:v>
                </c:pt>
                <c:pt idx="12">
                  <c:v>1.25</c:v>
                </c:pt>
                <c:pt idx="13">
                  <c:v>1.1000000000000001</c:v>
                </c:pt>
                <c:pt idx="14">
                  <c:v>1.17</c:v>
                </c:pt>
                <c:pt idx="15">
                  <c:v>1.23</c:v>
                </c:pt>
                <c:pt idx="16">
                  <c:v>1.17</c:v>
                </c:pt>
                <c:pt idx="17">
                  <c:v>1.17</c:v>
                </c:pt>
                <c:pt idx="18">
                  <c:v>1.2</c:v>
                </c:pt>
                <c:pt idx="19">
                  <c:v>1.3</c:v>
                </c:pt>
                <c:pt idx="20">
                  <c:v>1.2</c:v>
                </c:pt>
                <c:pt idx="21">
                  <c:v>1.2</c:v>
                </c:pt>
                <c:pt idx="22">
                  <c:v>1.28</c:v>
                </c:pt>
                <c:pt idx="23">
                  <c:v>1.19</c:v>
                </c:pt>
                <c:pt idx="24">
                  <c:v>1.2</c:v>
                </c:pt>
                <c:pt idx="25">
                  <c:v>1.17</c:v>
                </c:pt>
                <c:pt idx="26">
                  <c:v>1.23</c:v>
                </c:pt>
                <c:pt idx="27">
                  <c:v>1.26</c:v>
                </c:pt>
                <c:pt idx="28">
                  <c:v>1.27</c:v>
                </c:pt>
                <c:pt idx="29">
                  <c:v>1.1000000000000001</c:v>
                </c:pt>
                <c:pt idx="30">
                  <c:v>1.2</c:v>
                </c:pt>
                <c:pt idx="31">
                  <c:v>1.25</c:v>
                </c:pt>
                <c:pt idx="32">
                  <c:v>1.36</c:v>
                </c:pt>
                <c:pt idx="33">
                  <c:v>1.24</c:v>
                </c:pt>
                <c:pt idx="34">
                  <c:v>1.36</c:v>
                </c:pt>
                <c:pt idx="35">
                  <c:v>1.36</c:v>
                </c:pt>
                <c:pt idx="36">
                  <c:v>1.2</c:v>
                </c:pt>
                <c:pt idx="37">
                  <c:v>1.4</c:v>
                </c:pt>
                <c:pt idx="38">
                  <c:v>1.2</c:v>
                </c:pt>
                <c:pt idx="39">
                  <c:v>1.37</c:v>
                </c:pt>
                <c:pt idx="40">
                  <c:v>1.37</c:v>
                </c:pt>
                <c:pt idx="41">
                  <c:v>1.37</c:v>
                </c:pt>
                <c:pt idx="42">
                  <c:v>1.5</c:v>
                </c:pt>
                <c:pt idx="43">
                  <c:v>1.37</c:v>
                </c:pt>
                <c:pt idx="44">
                  <c:v>1.7</c:v>
                </c:pt>
                <c:pt idx="45">
                  <c:v>1.37</c:v>
                </c:pt>
                <c:pt idx="46">
                  <c:v>1.37</c:v>
                </c:pt>
                <c:pt idx="47">
                  <c:v>1.37</c:v>
                </c:pt>
                <c:pt idx="48">
                  <c:v>1.5</c:v>
                </c:pt>
                <c:pt idx="49">
                  <c:v>1.37</c:v>
                </c:pt>
                <c:pt idx="50">
                  <c:v>1.37</c:v>
                </c:pt>
                <c:pt idx="51">
                  <c:v>1.37</c:v>
                </c:pt>
                <c:pt idx="52">
                  <c:v>1.5</c:v>
                </c:pt>
                <c:pt idx="53">
                  <c:v>1.37</c:v>
                </c:pt>
                <c:pt idx="54">
                  <c:v>1.37</c:v>
                </c:pt>
                <c:pt idx="55">
                  <c:v>1.5</c:v>
                </c:pt>
                <c:pt idx="56">
                  <c:v>1.37</c:v>
                </c:pt>
                <c:pt idx="57">
                  <c:v>1.37</c:v>
                </c:pt>
                <c:pt idx="58">
                  <c:v>1.37</c:v>
                </c:pt>
                <c:pt idx="59">
                  <c:v>1.37</c:v>
                </c:pt>
                <c:pt idx="60">
                  <c:v>1.37</c:v>
                </c:pt>
                <c:pt idx="61">
                  <c:v>1.37</c:v>
                </c:pt>
                <c:pt idx="62">
                  <c:v>1.37</c:v>
                </c:pt>
                <c:pt idx="63">
                  <c:v>1.37</c:v>
                </c:pt>
                <c:pt idx="64">
                  <c:v>1.6</c:v>
                </c:pt>
                <c:pt idx="65">
                  <c:v>1.7</c:v>
                </c:pt>
                <c:pt idx="66">
                  <c:v>1.8</c:v>
                </c:pt>
                <c:pt idx="67">
                  <c:v>1.7</c:v>
                </c:pt>
                <c:pt idx="68">
                  <c:v>1.7</c:v>
                </c:pt>
                <c:pt idx="69">
                  <c:v>1.7</c:v>
                </c:pt>
                <c:pt idx="70">
                  <c:v>1.8</c:v>
                </c:pt>
                <c:pt idx="71">
                  <c:v>1.7</c:v>
                </c:pt>
                <c:pt idx="72">
                  <c:v>1.7</c:v>
                </c:pt>
                <c:pt idx="73">
                  <c:v>1.8</c:v>
                </c:pt>
                <c:pt idx="74">
                  <c:v>1.9</c:v>
                </c:pt>
                <c:pt idx="75">
                  <c:v>1.8</c:v>
                </c:pt>
                <c:pt idx="76">
                  <c:v>1.9</c:v>
                </c:pt>
                <c:pt idx="77">
                  <c:v>1.9</c:v>
                </c:pt>
                <c:pt idx="78">
                  <c:v>2</c:v>
                </c:pt>
                <c:pt idx="79">
                  <c:v>2.1</c:v>
                </c:pt>
                <c:pt idx="80">
                  <c:v>2.2999999999999998</c:v>
                </c:pt>
                <c:pt idx="81">
                  <c:v>2.4</c:v>
                </c:pt>
                <c:pt idx="82">
                  <c:v>2.6</c:v>
                </c:pt>
                <c:pt idx="83">
                  <c:v>2.7</c:v>
                </c:pt>
                <c:pt idx="84">
                  <c:v>2.8</c:v>
                </c:pt>
                <c:pt idx="85">
                  <c:v>2.9</c:v>
                </c:pt>
                <c:pt idx="86">
                  <c:v>3.5</c:v>
                </c:pt>
                <c:pt idx="87">
                  <c:v>3.4</c:v>
                </c:pt>
                <c:pt idx="88">
                  <c:v>4</c:v>
                </c:pt>
                <c:pt idx="89">
                  <c:v>4.2</c:v>
                </c:pt>
                <c:pt idx="90">
                  <c:v>4.2</c:v>
                </c:pt>
                <c:pt idx="91">
                  <c:v>4.4000000000000004</c:v>
                </c:pt>
                <c:pt idx="92">
                  <c:v>4.5999999999999996</c:v>
                </c:pt>
                <c:pt idx="93">
                  <c:v>5.0999999999999996</c:v>
                </c:pt>
                <c:pt idx="94">
                  <c:v>6.1</c:v>
                </c:pt>
                <c:pt idx="95">
                  <c:v>6</c:v>
                </c:pt>
                <c:pt idx="96">
                  <c:v>6.6</c:v>
                </c:pt>
                <c:pt idx="97">
                  <c:v>7.2</c:v>
                </c:pt>
                <c:pt idx="98">
                  <c:v>8</c:v>
                </c:pt>
                <c:pt idx="99">
                  <c:v>8.5</c:v>
                </c:pt>
                <c:pt idx="100">
                  <c:v>8.6</c:v>
                </c:pt>
                <c:pt idx="101">
                  <c:v>9</c:v>
                </c:pt>
                <c:pt idx="102">
                  <c:v>9.6</c:v>
                </c:pt>
                <c:pt idx="103">
                  <c:v>9.6999999999999993</c:v>
                </c:pt>
                <c:pt idx="104">
                  <c:v>9.9</c:v>
                </c:pt>
                <c:pt idx="105">
                  <c:v>10</c:v>
                </c:pt>
                <c:pt idx="106">
                  <c:v>10.199999999999999</c:v>
                </c:pt>
                <c:pt idx="107">
                  <c:v>10.66</c:v>
                </c:pt>
                <c:pt idx="108">
                  <c:v>11.5</c:v>
                </c:pt>
                <c:pt idx="109">
                  <c:v>11.6</c:v>
                </c:pt>
                <c:pt idx="110">
                  <c:v>12</c:v>
                </c:pt>
                <c:pt idx="111">
                  <c:v>12.9</c:v>
                </c:pt>
                <c:pt idx="112">
                  <c:v>12.9</c:v>
                </c:pt>
                <c:pt idx="113">
                  <c:v>14</c:v>
                </c:pt>
                <c:pt idx="114">
                  <c:v>15.36</c:v>
                </c:pt>
                <c:pt idx="115">
                  <c:v>19</c:v>
                </c:pt>
                <c:pt idx="116">
                  <c:v>18.8</c:v>
                </c:pt>
                <c:pt idx="117">
                  <c:v>21.2</c:v>
                </c:pt>
                <c:pt idx="118">
                  <c:v>24</c:v>
                </c:pt>
                <c:pt idx="119">
                  <c:v>25.8</c:v>
                </c:pt>
                <c:pt idx="120">
                  <c:v>29</c:v>
                </c:pt>
                <c:pt idx="121">
                  <c:v>31.2</c:v>
                </c:pt>
                <c:pt idx="122">
                  <c:v>35</c:v>
                </c:pt>
                <c:pt idx="123">
                  <c:v>40</c:v>
                </c:pt>
                <c:pt idx="124">
                  <c:v>40</c:v>
                </c:pt>
                <c:pt idx="125">
                  <c:v>42</c:v>
                </c:pt>
                <c:pt idx="126">
                  <c:v>49</c:v>
                </c:pt>
                <c:pt idx="127">
                  <c:v>50</c:v>
                </c:pt>
                <c:pt idx="128">
                  <c:v>55.6</c:v>
                </c:pt>
                <c:pt idx="129">
                  <c:v>56.5</c:v>
                </c:pt>
                <c:pt idx="130">
                  <c:v>59</c:v>
                </c:pt>
                <c:pt idx="131">
                  <c:v>60</c:v>
                </c:pt>
                <c:pt idx="132">
                  <c:v>65</c:v>
                </c:pt>
                <c:pt idx="133">
                  <c:v>71</c:v>
                </c:pt>
                <c:pt idx="134">
                  <c:v>67</c:v>
                </c:pt>
                <c:pt idx="135">
                  <c:v>73</c:v>
                </c:pt>
                <c:pt idx="136">
                  <c:v>74</c:v>
                </c:pt>
                <c:pt idx="137">
                  <c:v>74</c:v>
                </c:pt>
                <c:pt idx="138">
                  <c:v>82</c:v>
                </c:pt>
                <c:pt idx="139">
                  <c:v>84</c:v>
                </c:pt>
                <c:pt idx="140">
                  <c:v>90</c:v>
                </c:pt>
                <c:pt idx="141">
                  <c:v>91</c:v>
                </c:pt>
                <c:pt idx="142">
                  <c:v>94</c:v>
                </c:pt>
                <c:pt idx="143">
                  <c:v>101</c:v>
                </c:pt>
                <c:pt idx="144">
                  <c:v>105</c:v>
                </c:pt>
                <c:pt idx="145">
                  <c:v>111</c:v>
                </c:pt>
                <c:pt idx="146">
                  <c:v>114</c:v>
                </c:pt>
                <c:pt idx="147">
                  <c:v>120</c:v>
                </c:pt>
                <c:pt idx="148">
                  <c:v>128</c:v>
                </c:pt>
                <c:pt idx="149">
                  <c:v>137</c:v>
                </c:pt>
                <c:pt idx="150">
                  <c:v>153</c:v>
                </c:pt>
                <c:pt idx="151">
                  <c:v>149</c:v>
                </c:pt>
                <c:pt idx="152">
                  <c:v>158</c:v>
                </c:pt>
                <c:pt idx="153">
                  <c:v>172</c:v>
                </c:pt>
                <c:pt idx="154">
                  <c:v>165</c:v>
                </c:pt>
                <c:pt idx="155">
                  <c:v>182</c:v>
                </c:pt>
                <c:pt idx="156">
                  <c:v>201</c:v>
                </c:pt>
                <c:pt idx="157">
                  <c:v>196</c:v>
                </c:pt>
                <c:pt idx="158">
                  <c:v>202</c:v>
                </c:pt>
                <c:pt idx="159">
                  <c:v>219</c:v>
                </c:pt>
                <c:pt idx="160">
                  <c:v>226</c:v>
                </c:pt>
                <c:pt idx="161">
                  <c:v>230</c:v>
                </c:pt>
                <c:pt idx="162">
                  <c:v>242</c:v>
                </c:pt>
                <c:pt idx="163">
                  <c:v>240</c:v>
                </c:pt>
                <c:pt idx="164">
                  <c:v>264</c:v>
                </c:pt>
                <c:pt idx="165">
                  <c:v>266</c:v>
                </c:pt>
                <c:pt idx="166">
                  <c:v>273</c:v>
                </c:pt>
                <c:pt idx="167">
                  <c:v>288</c:v>
                </c:pt>
                <c:pt idx="168">
                  <c:v>297</c:v>
                </c:pt>
                <c:pt idx="169">
                  <c:v>295</c:v>
                </c:pt>
                <c:pt idx="170">
                  <c:v>292</c:v>
                </c:pt>
                <c:pt idx="171">
                  <c:v>302</c:v>
                </c:pt>
                <c:pt idx="172">
                  <c:v>299</c:v>
                </c:pt>
                <c:pt idx="173">
                  <c:v>293</c:v>
                </c:pt>
                <c:pt idx="174">
                  <c:v>305</c:v>
                </c:pt>
                <c:pt idx="175">
                  <c:v>306</c:v>
                </c:pt>
                <c:pt idx="176">
                  <c:v>310</c:v>
                </c:pt>
                <c:pt idx="177">
                  <c:v>312</c:v>
                </c:pt>
                <c:pt idx="178">
                  <c:v>294</c:v>
                </c:pt>
                <c:pt idx="179">
                  <c:v>294</c:v>
                </c:pt>
                <c:pt idx="180">
                  <c:v>310</c:v>
                </c:pt>
                <c:pt idx="181">
                  <c:v>291</c:v>
                </c:pt>
                <c:pt idx="182">
                  <c:v>290</c:v>
                </c:pt>
                <c:pt idx="183">
                  <c:v>298</c:v>
                </c:pt>
                <c:pt idx="184">
                  <c:v>282</c:v>
                </c:pt>
                <c:pt idx="185">
                  <c:v>283</c:v>
                </c:pt>
                <c:pt idx="186">
                  <c:v>286</c:v>
                </c:pt>
                <c:pt idx="187">
                  <c:v>276</c:v>
                </c:pt>
                <c:pt idx="188">
                  <c:v>275</c:v>
                </c:pt>
                <c:pt idx="189">
                  <c:v>260</c:v>
                </c:pt>
                <c:pt idx="190">
                  <c:v>268</c:v>
                </c:pt>
                <c:pt idx="191">
                  <c:v>250</c:v>
                </c:pt>
                <c:pt idx="192">
                  <c:v>252</c:v>
                </c:pt>
                <c:pt idx="193">
                  <c:v>235</c:v>
                </c:pt>
                <c:pt idx="194">
                  <c:v>233</c:v>
                </c:pt>
                <c:pt idx="195">
                  <c:v>224</c:v>
                </c:pt>
                <c:pt idx="196">
                  <c:v>222</c:v>
                </c:pt>
                <c:pt idx="197">
                  <c:v>219</c:v>
                </c:pt>
                <c:pt idx="198">
                  <c:v>212</c:v>
                </c:pt>
                <c:pt idx="199">
                  <c:v>203</c:v>
                </c:pt>
                <c:pt idx="200">
                  <c:v>200</c:v>
                </c:pt>
                <c:pt idx="201">
                  <c:v>197</c:v>
                </c:pt>
                <c:pt idx="202">
                  <c:v>176</c:v>
                </c:pt>
                <c:pt idx="203">
                  <c:v>162</c:v>
                </c:pt>
                <c:pt idx="204">
                  <c:v>149</c:v>
                </c:pt>
                <c:pt idx="205">
                  <c:v>143</c:v>
                </c:pt>
                <c:pt idx="206">
                  <c:v>140</c:v>
                </c:pt>
                <c:pt idx="207">
                  <c:v>124</c:v>
                </c:pt>
                <c:pt idx="208">
                  <c:v>123</c:v>
                </c:pt>
                <c:pt idx="209">
                  <c:v>122</c:v>
                </c:pt>
                <c:pt idx="210">
                  <c:v>122</c:v>
                </c:pt>
                <c:pt idx="211">
                  <c:v>106</c:v>
                </c:pt>
                <c:pt idx="212">
                  <c:v>98</c:v>
                </c:pt>
                <c:pt idx="213">
                  <c:v>86</c:v>
                </c:pt>
                <c:pt idx="214">
                  <c:v>76</c:v>
                </c:pt>
                <c:pt idx="215">
                  <c:v>68</c:v>
                </c:pt>
                <c:pt idx="216">
                  <c:v>63</c:v>
                </c:pt>
                <c:pt idx="217">
                  <c:v>60</c:v>
                </c:pt>
                <c:pt idx="218">
                  <c:v>57</c:v>
                </c:pt>
                <c:pt idx="219">
                  <c:v>45</c:v>
                </c:pt>
                <c:pt idx="220">
                  <c:v>45</c:v>
                </c:pt>
                <c:pt idx="221">
                  <c:v>42</c:v>
                </c:pt>
                <c:pt idx="222">
                  <c:v>39</c:v>
                </c:pt>
                <c:pt idx="223">
                  <c:v>38</c:v>
                </c:pt>
                <c:pt idx="224">
                  <c:v>35</c:v>
                </c:pt>
                <c:pt idx="225">
                  <c:v>31</c:v>
                </c:pt>
                <c:pt idx="226">
                  <c:v>31</c:v>
                </c:pt>
                <c:pt idx="227">
                  <c:v>28</c:v>
                </c:pt>
                <c:pt idx="228">
                  <c:v>26</c:v>
                </c:pt>
                <c:pt idx="229">
                  <c:v>27</c:v>
                </c:pt>
                <c:pt idx="230">
                  <c:v>24</c:v>
                </c:pt>
                <c:pt idx="231">
                  <c:v>24</c:v>
                </c:pt>
                <c:pt idx="232">
                  <c:v>22</c:v>
                </c:pt>
                <c:pt idx="233">
                  <c:v>22</c:v>
                </c:pt>
                <c:pt idx="234">
                  <c:v>20</c:v>
                </c:pt>
                <c:pt idx="235">
                  <c:v>19</c:v>
                </c:pt>
                <c:pt idx="236">
                  <c:v>18</c:v>
                </c:pt>
                <c:pt idx="237">
                  <c:v>16</c:v>
                </c:pt>
                <c:pt idx="238">
                  <c:v>16</c:v>
                </c:pt>
                <c:pt idx="239">
                  <c:v>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B29C-45CB-BEC3-901208BA5216}"/>
            </c:ext>
          </c:extLst>
        </c:ser>
        <c:ser>
          <c:idx val="4"/>
          <c:order val="4"/>
          <c:tx>
            <c:v>28+</c:v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29C-45CB-BEC3-901208BA5216}"/>
                </c:ext>
              </c:extLst>
            </c:dLbl>
            <c:dLbl>
              <c:idx val="1"/>
              <c:layout>
                <c:manualLayout>
                  <c:x val="-1.9248601119104716E-2"/>
                  <c:y val="-6.3885611313511198E-2"/>
                </c:manualLayout>
              </c:layout>
              <c:tx>
                <c:rich>
                  <a:bodyPr/>
                  <a:lstStyle/>
                  <a:p>
                    <a:r>
                      <a:rPr lang="en-US" sz="2000" baseline="0"/>
                      <a:t>28+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B29C-45CB-BEC3-901208BA5216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'RFQ 31 10 2022 step 0.1'!$G$40:$G$41</c:f>
              <c:numCache>
                <c:formatCode>General</c:formatCode>
                <c:ptCount val="2"/>
                <c:pt idx="0">
                  <c:v>58.5</c:v>
                </c:pt>
                <c:pt idx="1">
                  <c:v>58.5</c:v>
                </c:pt>
              </c:numCache>
            </c:numRef>
          </c:xVal>
          <c:yVal>
            <c:numRef>
              <c:f>'RFQ 31 10 2022 step 0.1'!$H$40:$H$41</c:f>
              <c:numCache>
                <c:formatCode>General</c:formatCode>
                <c:ptCount val="2"/>
                <c:pt idx="0">
                  <c:v>0</c:v>
                </c:pt>
                <c:pt idx="1">
                  <c:v>296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B29C-45CB-BEC3-901208BA5216}"/>
            </c:ext>
          </c:extLst>
        </c:ser>
        <c:ser>
          <c:idx val="5"/>
          <c:order val="5"/>
          <c:tx>
            <c:v>29+</c:v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29C-45CB-BEC3-901208BA5216}"/>
                </c:ext>
              </c:extLst>
            </c:dLbl>
            <c:dLbl>
              <c:idx val="1"/>
              <c:layout>
                <c:manualLayout>
                  <c:x val="-5.4484412470023981E-2"/>
                  <c:y val="-2.3880597014925373E-2"/>
                </c:manualLayout>
              </c:layout>
              <c:tx>
                <c:rich>
                  <a:bodyPr/>
                  <a:lstStyle/>
                  <a:p>
                    <a:r>
                      <a:rPr lang="en-US" sz="2000" baseline="0"/>
                      <a:t>29+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B29C-45CB-BEC3-901208BA5216}"/>
                </c:ext>
              </c:extLst>
            </c:dLbl>
            <c:spPr>
              <a:noFill/>
              <a:ln>
                <a:noFill/>
              </a:ln>
              <a:effectLst/>
            </c:spPr>
            <c:dLblPos val="l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'RFQ 31 10 2022 step 0.1'!$G$43:$G$44</c:f>
              <c:numCache>
                <c:formatCode>General</c:formatCode>
                <c:ptCount val="2"/>
                <c:pt idx="0">
                  <c:v>56.5</c:v>
                </c:pt>
                <c:pt idx="1">
                  <c:v>56.5</c:v>
                </c:pt>
              </c:numCache>
            </c:numRef>
          </c:xVal>
          <c:yVal>
            <c:numRef>
              <c:f>'RFQ 31 10 2022 step 0.1'!$H$43:$H$44</c:f>
              <c:numCache>
                <c:formatCode>General</c:formatCode>
                <c:ptCount val="2"/>
                <c:pt idx="0">
                  <c:v>0</c:v>
                </c:pt>
                <c:pt idx="1">
                  <c:v>264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B29C-45CB-BEC3-901208BA5216}"/>
            </c:ext>
          </c:extLst>
        </c:ser>
        <c:ser>
          <c:idx val="6"/>
          <c:order val="6"/>
          <c:tx>
            <c:v>27+</c:v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29C-45CB-BEC3-901208BA5216}"/>
                </c:ext>
              </c:extLst>
            </c:dLbl>
            <c:dLbl>
              <c:idx val="1"/>
              <c:layout>
                <c:manualLayout>
                  <c:x val="3.1974420463629096E-3"/>
                  <c:y val="-3.7810945273631838E-2"/>
                </c:manualLayout>
              </c:layout>
              <c:tx>
                <c:rich>
                  <a:bodyPr/>
                  <a:lstStyle/>
                  <a:p>
                    <a:r>
                      <a:rPr lang="en-US" sz="2000" baseline="0"/>
                      <a:t>27+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B29C-45CB-BEC3-901208BA521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'RFQ 31 10 2022 step 0.1'!$G$46:$G$47</c:f>
              <c:numCache>
                <c:formatCode>General</c:formatCode>
                <c:ptCount val="2"/>
                <c:pt idx="0">
                  <c:v>60.7</c:v>
                </c:pt>
                <c:pt idx="1">
                  <c:v>60.7</c:v>
                </c:pt>
              </c:numCache>
            </c:numRef>
          </c:xVal>
          <c:yVal>
            <c:numRef>
              <c:f>'RFQ 31 10 2022 step 0.1'!$H$46:$H$47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6-B29C-45CB-BEC3-901208BA5216}"/>
            </c:ext>
          </c:extLst>
        </c:ser>
        <c:ser>
          <c:idx val="7"/>
          <c:order val="7"/>
          <c:tx>
            <c:v>30+</c:v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29C-45CB-BEC3-901208BA5216}"/>
                </c:ext>
              </c:extLst>
            </c:dLbl>
            <c:dLbl>
              <c:idx val="1"/>
              <c:layout>
                <c:manualLayout>
                  <c:x val="-4.9272581934452435E-2"/>
                  <c:y val="-2.7860696517412936E-2"/>
                </c:manualLayout>
              </c:layout>
              <c:spPr/>
              <c:txPr>
                <a:bodyPr/>
                <a:lstStyle/>
                <a:p>
                  <a:pPr>
                    <a:defRPr sz="2000" baseline="0"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29C-45CB-BEC3-901208BA521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'RFQ 31 10 2022 step 0.1'!$G$49:$G$50</c:f>
              <c:numCache>
                <c:formatCode>General</c:formatCode>
                <c:ptCount val="2"/>
                <c:pt idx="0">
                  <c:v>54.6</c:v>
                </c:pt>
                <c:pt idx="1">
                  <c:v>54.6</c:v>
                </c:pt>
              </c:numCache>
            </c:numRef>
          </c:xVal>
          <c:yVal>
            <c:numRef>
              <c:f>'RFQ 31 10 2022 step 0.1'!$H$49:$H$50</c:f>
              <c:numCache>
                <c:formatCode>General</c:formatCode>
                <c:ptCount val="2"/>
                <c:pt idx="0">
                  <c:v>0</c:v>
                </c:pt>
                <c:pt idx="1">
                  <c:v>108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9-B29C-45CB-BEC3-901208BA5216}"/>
            </c:ext>
          </c:extLst>
        </c:ser>
        <c:ser>
          <c:idx val="8"/>
          <c:order val="8"/>
          <c:tx>
            <c:v>26+</c:v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29C-45CB-BEC3-901208BA5216}"/>
                </c:ext>
              </c:extLst>
            </c:dLbl>
            <c:dLbl>
              <c:idx val="1"/>
              <c:layout>
                <c:manualLayout>
                  <c:x val="2.1316280309086064E-3"/>
                  <c:y val="-2.3880597014925373E-2"/>
                </c:manualLayout>
              </c:layout>
              <c:tx>
                <c:rich>
                  <a:bodyPr/>
                  <a:lstStyle/>
                  <a:p>
                    <a:r>
                      <a:rPr lang="en-US" sz="2000" baseline="0"/>
                      <a:t>26+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B29C-45CB-BEC3-901208BA521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'RFQ 31 10 2022 step 0.1'!$G$52:$G$53</c:f>
              <c:numCache>
                <c:formatCode>General</c:formatCode>
                <c:ptCount val="2"/>
                <c:pt idx="0">
                  <c:v>63</c:v>
                </c:pt>
                <c:pt idx="1">
                  <c:v>63</c:v>
                </c:pt>
              </c:numCache>
            </c:numRef>
          </c:xVal>
          <c:yVal>
            <c:numRef>
              <c:f>'RFQ 31 10 2022 step 0.1'!$H$52:$H$53</c:f>
              <c:numCache>
                <c:formatCode>General</c:formatCode>
                <c:ptCount val="2"/>
                <c:pt idx="0">
                  <c:v>0</c:v>
                </c:pt>
                <c:pt idx="1">
                  <c:v>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C-B29C-45CB-BEC3-901208BA5216}"/>
            </c:ext>
          </c:extLst>
        </c:ser>
        <c:ser>
          <c:idx val="9"/>
          <c:order val="9"/>
          <c:tx>
            <c:v>31+</c:v>
          </c:tx>
          <c:spPr>
            <a:ln>
              <a:noFill/>
            </a:ln>
          </c:spPr>
          <c:xVal>
            <c:numRef>
              <c:f>'RFQ 31 10 2022 step 0.1'!$G$55:$G$56</c:f>
              <c:numCache>
                <c:formatCode>General</c:formatCode>
                <c:ptCount val="2"/>
                <c:pt idx="0">
                  <c:v>52.8</c:v>
                </c:pt>
                <c:pt idx="1">
                  <c:v>52.8</c:v>
                </c:pt>
              </c:numCache>
            </c:numRef>
          </c:xVal>
          <c:yVal>
            <c:numRef>
              <c:f>'RFQ 31 10 2022 step 0.1'!$H$55:$H$56</c:f>
              <c:numCache>
                <c:formatCode>General</c:formatCode>
                <c:ptCount val="2"/>
                <c:pt idx="0">
                  <c:v>0</c:v>
                </c:pt>
                <c:pt idx="1">
                  <c:v>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D-B29C-45CB-BEC3-901208BA52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20967904"/>
        <c:axId val="-1820968992"/>
      </c:scatterChart>
      <c:valAx>
        <c:axId val="-1820967904"/>
        <c:scaling>
          <c:orientation val="minMax"/>
          <c:max val="65"/>
          <c:min val="39"/>
        </c:scaling>
        <c:delete val="0"/>
        <c:axPos val="b"/>
        <c:numFmt formatCode="General" sourceLinked="1"/>
        <c:majorTickMark val="out"/>
        <c:minorTickMark val="in"/>
        <c:tickLblPos val="nextTo"/>
        <c:crossAx val="-1820968992"/>
        <c:crosses val="autoZero"/>
        <c:crossBetween val="midCat"/>
      </c:valAx>
      <c:valAx>
        <c:axId val="-1820968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in"/>
        <c:tickLblPos val="nextTo"/>
        <c:crossAx val="-1820967904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8-17T13:32:29.979" idx="2">
    <p:pos x="2773" y="2395"/>
    <p:text>Втсавить другую фотографию</p:tex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0.41778</cdr:x>
      <cdr:y>0.62436</cdr:y>
    </cdr:from>
    <cdr:to>
      <cdr:x>0.53215</cdr:x>
      <cdr:y>0.76989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71830" y="1404573"/>
          <a:ext cx="457663" cy="3273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dirty="0"/>
            <a:t>31+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4T14:44:01.40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4917,'0'0,"4"-4,9-11,1 0,-2-1,13-20,27-56,-31 54,19-43,-25 50,1-1,1 2,27-34,71-94,-59 77,3-5,21-33,-32 49,8-13,49-75,-7 8,-35 54,-40 62,38-64,27-44,-22 39,47-74,-76 122,102-153,-76 120,5-8,167-252,-218 324,89-124,-1 4,-10 12,-27 42,78-101,28-17,-8 25,-38 51,-50 56,147-126,-214 193,209-169,-99 89,7 10,-74 46,9-8,-34 21,1 1,1 1,48-19,-26 16,13-6,-64 27,-1 0,0 0,0-1,0 1,0 0,0-1,0 1,0-1,0 1,0 0,-1-1,1 0,0 1,0-1,0 1,0-1,0 0,-1 0,1 0,-1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4T14:44:05.43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1644,'5'-4,"0"1,0 0,-1-1,5-4,7-5,128-83,-37 28,-104 65,220-138,-185 123,1 1,62-17,50-19,-43 19,33-8,-69 21,186-46,-110 32,-100 23,47-11,238-55,202-50,-149 41,-185 46,-111 20,49-10,-75 20,138-29,-57 11,4-2,16-3,55-13,-201 42,375-97,-190 51,-69 17,15-7,81-16,-83 28,-134 28,-9 0,0 0,0 0,0 1,0-2,0 1,0-1,-1 0,2 0,-2-1,1 1,4-5,9-8,-10 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C55625A-B0D1-DE6E-1764-365C1CE207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3C53CD-A337-DCDD-A0C7-AF9FFD4A082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ABECFC-3354-4B75-9DEF-A03F98ADBB66}" type="datetimeFigureOut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4D99C119-C92E-8958-E0F1-DFC6416DBE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F8B926F2-4D27-5B59-2107-2A89869A14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E9319B-FA07-5083-88C1-DE70FA5ED9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3249B4-AC68-4D6B-0721-73C4D9634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C7F04784-6C85-4ABA-A44C-E0DE97EBF9D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>
            <a:extLst>
              <a:ext uri="{FF2B5EF4-FFF2-40B4-BE49-F238E27FC236}">
                <a16:creationId xmlns:a16="http://schemas.microsoft.com/office/drawing/2014/main" id="{7A8AB2CA-260B-5DDC-93D5-1F4C8208B2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>
            <a:extLst>
              <a:ext uri="{FF2B5EF4-FFF2-40B4-BE49-F238E27FC236}">
                <a16:creationId xmlns:a16="http://schemas.microsoft.com/office/drawing/2014/main" id="{418F3A14-E629-B467-7037-56128987A9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5364" name="Номер слайда 3">
            <a:extLst>
              <a:ext uri="{FF2B5EF4-FFF2-40B4-BE49-F238E27FC236}">
                <a16:creationId xmlns:a16="http://schemas.microsoft.com/office/drawing/2014/main" id="{D7CC0629-1C74-5740-0F37-BAE4DA2FD3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ED10AA-1D1A-4A00-8541-AFB34C0C2533}" type="slidenum">
              <a:rPr lang="ru-RU" altLang="ru-RU">
                <a:latin typeface="Calibri" panose="020F0502020204030204" pitchFamily="34" charset="0"/>
              </a:rPr>
              <a:pPr/>
              <a:t>13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>
            <a:extLst>
              <a:ext uri="{FF2B5EF4-FFF2-40B4-BE49-F238E27FC236}">
                <a16:creationId xmlns:a16="http://schemas.microsoft.com/office/drawing/2014/main" id="{CCDC8DBA-B1CC-DC0A-F57A-8EA6C91B6A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>
            <a:extLst>
              <a:ext uri="{FF2B5EF4-FFF2-40B4-BE49-F238E27FC236}">
                <a16:creationId xmlns:a16="http://schemas.microsoft.com/office/drawing/2014/main" id="{14DAF192-EF74-BE53-4A18-C871183B05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7412" name="Номер слайда 3">
            <a:extLst>
              <a:ext uri="{FF2B5EF4-FFF2-40B4-BE49-F238E27FC236}">
                <a16:creationId xmlns:a16="http://schemas.microsoft.com/office/drawing/2014/main" id="{D6CE8A44-C634-72A8-C229-C10D04DD62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0578E9-2E36-48A9-BDA4-25CFE3486BC9}" type="slidenum">
              <a:rPr lang="ru-RU" altLang="ru-RU">
                <a:latin typeface="Calibri" panose="020F0502020204030204" pitchFamily="34" charset="0"/>
              </a:rPr>
              <a:pPr/>
              <a:t>14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>
            <a:extLst>
              <a:ext uri="{FF2B5EF4-FFF2-40B4-BE49-F238E27FC236}">
                <a16:creationId xmlns:a16="http://schemas.microsoft.com/office/drawing/2014/main" id="{6E5D6E55-070A-587B-AE48-190C850F65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>
            <a:extLst>
              <a:ext uri="{FF2B5EF4-FFF2-40B4-BE49-F238E27FC236}">
                <a16:creationId xmlns:a16="http://schemas.microsoft.com/office/drawing/2014/main" id="{E668C64E-5AAF-E927-C3A3-FEC6D36F7D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9460" name="Номер слайда 3">
            <a:extLst>
              <a:ext uri="{FF2B5EF4-FFF2-40B4-BE49-F238E27FC236}">
                <a16:creationId xmlns:a16="http://schemas.microsoft.com/office/drawing/2014/main" id="{A4C185BA-BDEE-46AE-D1B7-653A127FD3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1BF194-3C8C-4602-9A22-34C8E54FFD8D}" type="slidenum">
              <a:rPr lang="ru-RU" altLang="ru-RU">
                <a:latin typeface="Calibri" panose="020F0502020204030204" pitchFamily="34" charset="0"/>
              </a:rPr>
              <a:pPr/>
              <a:t>15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B0AD1C43-F74A-1405-BD9C-F103E01B0F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977B2EEE-415F-33F9-2B9F-34564D1362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B5894412-9A49-B068-7DD7-E58E7AE3D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A35554-41A7-4A4A-8B69-D3E84D04F241}" type="slidenum">
              <a:rPr lang="ru-RU" altLang="ru-RU">
                <a:latin typeface="Calibri" panose="020F0502020204030204" pitchFamily="34" charset="0"/>
              </a:rPr>
              <a:pPr/>
              <a:t>16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>
            <a:extLst>
              <a:ext uri="{FF2B5EF4-FFF2-40B4-BE49-F238E27FC236}">
                <a16:creationId xmlns:a16="http://schemas.microsoft.com/office/drawing/2014/main" id="{F92447B1-58BA-D6F8-2926-32CF433456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>
            <a:extLst>
              <a:ext uri="{FF2B5EF4-FFF2-40B4-BE49-F238E27FC236}">
                <a16:creationId xmlns:a16="http://schemas.microsoft.com/office/drawing/2014/main" id="{5BA4BC22-3A67-7F61-E706-6526272409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8676" name="Номер слайда 3">
            <a:extLst>
              <a:ext uri="{FF2B5EF4-FFF2-40B4-BE49-F238E27FC236}">
                <a16:creationId xmlns:a16="http://schemas.microsoft.com/office/drawing/2014/main" id="{5ADE000C-7403-8316-E91F-008D2B0B7C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26AEDD-7B14-4DB2-AD4F-F0E633E38D85}" type="slidenum">
              <a:rPr lang="ru-RU" altLang="ru-RU">
                <a:latin typeface="Calibri" panose="020F0502020204030204" pitchFamily="34" charset="0"/>
              </a:rPr>
              <a:pPr/>
              <a:t>22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>
            <a:extLst>
              <a:ext uri="{FF2B5EF4-FFF2-40B4-BE49-F238E27FC236}">
                <a16:creationId xmlns:a16="http://schemas.microsoft.com/office/drawing/2014/main" id="{A69C0590-B078-87C6-183F-D280AC5415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>
            <a:extLst>
              <a:ext uri="{FF2B5EF4-FFF2-40B4-BE49-F238E27FC236}">
                <a16:creationId xmlns:a16="http://schemas.microsoft.com/office/drawing/2014/main" id="{8BB3A4E6-967D-B452-8498-BDEC3D7A0B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30724" name="Номер слайда 3">
            <a:extLst>
              <a:ext uri="{FF2B5EF4-FFF2-40B4-BE49-F238E27FC236}">
                <a16:creationId xmlns:a16="http://schemas.microsoft.com/office/drawing/2014/main" id="{DDDBC697-6F29-02E0-7009-2982CFDBA8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3598EC-FDE6-4554-B500-792878E062EE}" type="slidenum">
              <a:rPr lang="ru-RU" altLang="ru-RU">
                <a:latin typeface="Calibri" panose="020F0502020204030204" pitchFamily="34" charset="0"/>
              </a:rPr>
              <a:pPr/>
              <a:t>23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04784-6C85-4ABA-A44C-E0DE97EBF9D9}" type="slidenum">
              <a:rPr lang="ru-RU" altLang="ru-RU" smtClean="0"/>
              <a:pPr/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234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DCA9B4-B4D6-8728-E3E2-B5F0DBAE2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A9ED3-1B6C-4B98-81BB-D681971FFFDB}" type="datetime1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944C09-BB7D-799E-062A-AC19ABDF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90318-B669-D6E8-6DED-36A2658FD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FC1F2F-27A6-4908-9483-1B6FC82EE8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1318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00149F-135F-344D-A566-BC980ECD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AAA27-B497-4201-B12B-D42A1310D7EC}" type="datetime1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59CFE-D5C8-C9A1-9E95-F3BB1D999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51F6C2-EB7E-D4D7-CC59-213BDDB31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13C20-CD5E-4A00-AE21-3A7E631D90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804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01C9BA-F936-5CDD-69D7-02BB1DC23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00585-6F4F-4704-8314-AEB834615C95}" type="datetime1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C9F455-C5AA-2F91-7A66-26FD2017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F5C1A4-A997-7741-2E2F-F79CE86C7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C8A5E0-ACDA-4497-9D9C-CF766A85FA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8982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0521A66-F86A-69A4-D206-F29834E768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1AA594C-2E82-F921-8A95-3EF8F573A9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BC14B3-7EE2-0EBD-DFE4-44AE2677CA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668060C-C707-43D8-BB82-34C6FDF5AD5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28288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pPr lvl="0"/>
            <a:endParaRPr noProof="0"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Shape 23">
            <a:extLst>
              <a:ext uri="{FF2B5EF4-FFF2-40B4-BE49-F238E27FC236}">
                <a16:creationId xmlns:a16="http://schemas.microsoft.com/office/drawing/2014/main" id="{29369AA4-A55A-1C4F-33E3-0D6543FECA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438650" y="6500813"/>
            <a:ext cx="258763" cy="268287"/>
          </a:xfrm>
        </p:spPr>
        <p:txBody>
          <a:bodyPr/>
          <a:lstStyle>
            <a:lvl1pPr>
              <a:defRPr/>
            </a:lvl1pPr>
          </a:lstStyle>
          <a:p>
            <a:fld id="{5F8CCAB0-F016-429B-954F-9AF13360A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891393"/>
      </p:ext>
    </p:extLst>
  </p:cSld>
  <p:clrMapOvr>
    <a:masterClrMapping/>
  </p:clrMapOvr>
  <p:transition advTm="2697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DB182-FC46-F303-F47A-2946E0660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12986A-4EF5-63B5-AE78-E1F0A97890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B7E9D0-3DC0-9463-4339-2375A9AC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A407-6C8B-4B27-BD9E-1D51D8255B6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263718-6E8B-8F62-CE0E-E14206751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5C46A0-318A-0BEC-DD88-1C45E4385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447-ED13-41E7-BC41-AA734FDC6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81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9C1F8-5C0D-D6B7-273E-58A16D53F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A7AF86-8A82-A0F3-ED32-59DC89F44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512AD1-4C44-D004-6628-68452C285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A407-6C8B-4B27-BD9E-1D51D8255B6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F4948D-9027-567E-359A-785A88D07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8C14D9-F0F5-E8E4-8A92-D62565DC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447-ED13-41E7-BC41-AA734FDC6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991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54883-831D-9189-E8FC-BCE97BAA0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D96081-4E9C-0802-1E85-C5783E575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D11AFC-9407-C86B-EEA2-A9642F60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A407-6C8B-4B27-BD9E-1D51D8255B6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E25BE3-9858-59C6-0BB7-3EDD5A222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958BF9-9D5F-9802-9B8E-28065633F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447-ED13-41E7-BC41-AA734FDC6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372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9456B-C2A3-C6D2-EFDD-D5AA43E00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089CD-169A-736C-3732-CF1F9290EE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1B51D6-1440-08FE-A1D7-E77A77A9F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9DFA1A-98E1-5B1C-BFB4-1169CA439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A407-6C8B-4B27-BD9E-1D51D8255B6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1A077F-4047-BC6A-FDE2-70FA2EC6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A1381D-3383-D1FB-C043-E52514DA3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447-ED13-41E7-BC41-AA734FDC6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414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02F12-C397-63AF-DA6C-AA819F6F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7F7908-8CF7-AF4F-0486-73CADED9F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3909B5-079E-F93E-8800-2A2763FDF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48080C-6EF5-E7C6-3339-59604C384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08C322-FABE-64B3-D437-DCFA570413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94B285-40CA-F82B-DB00-A4A265E8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A407-6C8B-4B27-BD9E-1D51D8255B6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880691-C480-5E55-25FD-04FCA9427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FF45FF-E44F-5C63-332F-C02442E6D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447-ED13-41E7-BC41-AA734FDC6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804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DFC0B-E82A-DF0A-52C0-8096FA4A1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9BFF0DC-4865-0C25-31CE-DA66B582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A407-6C8B-4B27-BD9E-1D51D8255B6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1CEA1B-5F81-591E-548B-417C2E3D6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CDC0B82-0455-0232-9267-656867A75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447-ED13-41E7-BC41-AA734FDC6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401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6C71F7-3570-D17C-67AB-633860410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DA11-ED62-4009-B4B1-F4523DF10289}" type="datetime1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927B3C-B0BC-0973-133A-77BC41873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5207DC-80F3-BA49-0629-00223D68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80F26-A2AD-4C15-BA05-FDC021DBDD8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7568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58EDA0-00D5-9649-2ABD-1DA09CF7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A407-6C8B-4B27-BD9E-1D51D8255B6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97EBBC3-13F7-7448-B2CC-A450F8AA5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2B31CD-2C67-8874-43C2-045EFC755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447-ED13-41E7-BC41-AA734FDC6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811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438E7-2AF3-FE2B-845B-B7D57F0F5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2FECE-1C51-1DBF-8882-FD5EF3889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D0CC45-5591-D9F9-84B7-68F1B8E53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77F903-8418-3C96-1E63-4BC3171D5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A407-6C8B-4B27-BD9E-1D51D8255B6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BCEBEA-8C55-FBB7-24F1-7CBA55E96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828F09-7DB2-3A9E-9F96-A77AF461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447-ED13-41E7-BC41-AA734FDC6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59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B6720-F69A-C547-C567-76BDA8F9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59265E-F5A2-F196-9B98-79507AB8EB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7C30D0-2536-2987-B52F-DEA234FFA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6C5068-7C41-3B30-0683-FA1D56232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A407-6C8B-4B27-BD9E-1D51D8255B6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FF27A3-B77B-E622-ABF6-F4C00A0E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632746-2DC9-6B3D-E0A3-B38903D19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447-ED13-41E7-BC41-AA734FDC6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513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6DE4E-6980-5D88-F0EE-B71FD51F2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711AD3-66AC-BDA7-C24F-8A627631D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EFA02B-BDAF-341E-445D-4016E4BDF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A407-6C8B-4B27-BD9E-1D51D8255B6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C00D2-561D-8332-597E-4EB023507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0FD76-ECFD-4B9F-41CC-D7D39748C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447-ED13-41E7-BC41-AA734FDC6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83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2CC8A09-C857-7804-B6F0-D3F06A634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26F40-4B59-0A5F-9915-0F5181C0C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C64DAC-0489-B9B0-3387-1A034242C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A407-6C8B-4B27-BD9E-1D51D8255B6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88F964-0E2E-E085-D24B-49914D03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29F5FE-CBDD-312E-D904-082871CC5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447-ED13-41E7-BC41-AA734FDC6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43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CF00AB-4297-0D80-0568-91A9A3CF2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C337F-EDDF-49CB-9B9C-4083FE12FFF9}" type="datetime1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74DDE2-B796-45FF-3846-E5ADE851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632676-883B-67AC-890A-4E8BC52D8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89C20-F812-4A14-9AD4-CA6EF16943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2908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A94982ED-BB05-67C0-4AC1-5AF5772D7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F6169-6C15-4F21-9669-4E8A384CBF59}" type="datetime1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8DC5C87-1D87-8768-538E-BF225EADC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E3A228F-55E8-192D-6340-5CFD57BEE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04558-0AB0-4D9B-A5D8-8F0CADEA0A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0734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309CC167-0346-5830-5FD2-7DDC73EA1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AD81-0CF7-44D8-9932-30BD23903D86}" type="datetime1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F04C91F6-40E0-FFFD-AA12-1060F9E53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D69B8CDC-02B3-A541-178A-E31FDB02C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5721A-A6FC-49F1-BC3D-C554C2A01F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503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C4194F5F-D91F-D039-632F-9F1B122B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0B32A-2FD0-4A30-BE8E-A056E1F4E60B}" type="datetime1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986F641D-D905-28D6-2FA8-14D6E942E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8EE37F06-EE71-FFEE-42CC-61EA850B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C72DF-BA25-446A-BE6C-9CAAF19AF5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5622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BC1AFD18-A86C-6B44-A858-B2F58F3B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8A160-4D3C-46CB-91D5-07DB20CD1BA1}" type="datetime1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3BC0A803-A9A3-2247-0577-FB7498DC6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E2F803C8-1493-EB8D-ED96-B863987C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3E194-7FF8-413E-A747-EB5C5D85C1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695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F31C480-3742-AAB7-42D6-005F319CC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81949-F92D-4444-A8BB-95039D6528ED}" type="datetime1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C7AB75B-A4F1-F9A1-5AE2-47AA2F414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6FEEC9E-953D-8360-E1A9-D3FC41921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C0960-E034-464A-BDB1-DCE8BA6EEE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361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CA6753A-2F32-23AA-ADC2-18B800C50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49B9D-B978-4923-AA45-F996ACF0A85E}" type="datetime1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6C5C074-6F5A-B4B3-E6AC-15BBF294F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310F1367-F140-5D98-FD2C-032489C17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908F9-E64C-4E43-BE25-1C50E523A1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5833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FC92E57A-9849-A9D2-A057-780EFECBC1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B741F534-B943-A618-B92B-744BD44568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B9A3C2-9ED6-68EB-F207-48BA40A719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AC69B0A-695A-4AA8-A6EF-BB690647546D}" type="datetime1">
              <a:rPr lang="ru-RU"/>
              <a:pPr>
                <a:defRPr/>
              </a:pPr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368CAF-F026-75D7-5AB3-AC639903A2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7819E-598A-D87D-24F3-0273CC5A6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5134542-3806-4D4D-9226-316FE2CDBB8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26E62-2C50-82EB-E90C-EAC1F8B62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25066C-3FD6-3113-9555-F1EED07D2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8F7183-96C3-5A8F-FA42-5F53E688CE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12A407-6C8B-4B27-BD9E-1D51D8255B6F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F17413-6A6B-741A-41A3-DF5FEA109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B1548A-62F9-14B2-D80B-C8AD2779D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4BB447-ED13-41E7-BC41-AA734FDC6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87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8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comments" Target="../comments/comment1.xml"/><Relationship Id="rId4" Type="http://schemas.openxmlformats.org/officeDocument/2006/relationships/image" Target="../media/image29.pn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emf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5.png"/><Relationship Id="rId7" Type="http://schemas.openxmlformats.org/officeDocument/2006/relationships/image" Target="../media/image5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16.png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customXml" Target="../ink/ink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4329C33C-54EF-3D02-194F-00C5A50A8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38" y="-503238"/>
            <a:ext cx="8035925" cy="928688"/>
          </a:xfrm>
        </p:spPr>
        <p:txBody>
          <a:bodyPr/>
          <a:lstStyle/>
          <a:p>
            <a:pPr eaLnBrk="1" hangingPunct="1"/>
            <a:br>
              <a:rPr lang="en-US" altLang="ru-RU" sz="3600" b="1">
                <a:solidFill>
                  <a:srgbClr val="C00000"/>
                </a:solidFill>
              </a:rPr>
            </a:br>
            <a:r>
              <a:rPr lang="ru-RU" altLang="ru-RU" sz="3600" b="1">
                <a:solidFill>
                  <a:srgbClr val="C00000"/>
                </a:solidFill>
              </a:rPr>
              <a:t> </a:t>
            </a:r>
            <a:r>
              <a:rPr lang="en-US" altLang="ru-RU" sz="3600" b="1">
                <a:solidFill>
                  <a:srgbClr val="C00000"/>
                </a:solidFill>
              </a:rPr>
              <a:t>Collider</a:t>
            </a:r>
            <a:r>
              <a:rPr lang="ru-RU" altLang="ru-RU" sz="3600" b="1">
                <a:solidFill>
                  <a:srgbClr val="C00000"/>
                </a:solidFill>
              </a:rPr>
              <a:t> </a:t>
            </a:r>
            <a:r>
              <a:rPr lang="en-US" altLang="ru-RU" sz="3600" b="1">
                <a:solidFill>
                  <a:srgbClr val="C00000"/>
                </a:solidFill>
              </a:rPr>
              <a:t>NICA complex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FE5167-3C08-33CB-9625-6CDA1E46EF7B}"/>
              </a:ext>
            </a:extLst>
          </p:cNvPr>
          <p:cNvSpPr txBox="1"/>
          <p:nvPr/>
        </p:nvSpPr>
        <p:spPr>
          <a:xfrm>
            <a:off x="1019175" y="7985125"/>
            <a:ext cx="801688" cy="535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+mn-lt"/>
                <a:sym typeface="Arial" pitchFamily="34" charset="0"/>
              </a:rPr>
              <a:t>NICA: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Arial" pitchFamily="34" charset="0"/>
              </a:rPr>
              <a:t>N</a:t>
            </a:r>
            <a:r>
              <a:rPr lang="en-US" sz="2400" b="1" dirty="0">
                <a:solidFill>
                  <a:srgbClr val="FF0000"/>
                </a:solidFill>
                <a:latin typeface="+mn-lt"/>
                <a:sym typeface="Arial" pitchFamily="34" charset="0"/>
              </a:rPr>
              <a:t>uclotron based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Arial" pitchFamily="34" charset="0"/>
              </a:rPr>
              <a:t>I</a:t>
            </a:r>
            <a:r>
              <a:rPr lang="en-US" sz="2400" b="1" dirty="0">
                <a:solidFill>
                  <a:srgbClr val="FF0000"/>
                </a:solidFill>
                <a:latin typeface="+mn-lt"/>
                <a:sym typeface="Arial" pitchFamily="34" charset="0"/>
              </a:rPr>
              <a:t>on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Arial" pitchFamily="34" charset="0"/>
              </a:rPr>
              <a:t>C</a:t>
            </a:r>
            <a:r>
              <a:rPr lang="en-US" sz="2400" b="1" dirty="0">
                <a:solidFill>
                  <a:srgbClr val="FF0000"/>
                </a:solidFill>
                <a:latin typeface="+mn-lt"/>
                <a:sym typeface="Arial" pitchFamily="34" charset="0"/>
              </a:rPr>
              <a:t>ollider 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sym typeface="Arial" pitchFamily="34" charset="0"/>
              </a:rPr>
              <a:t>f</a:t>
            </a:r>
            <a:r>
              <a:rPr lang="en-US" sz="2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Arial" pitchFamily="34" charset="0"/>
              </a:rPr>
              <a:t>A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sym typeface="Arial" pitchFamily="34" charset="0"/>
              </a:rPr>
              <a:t>cility</a:t>
            </a:r>
            <a:endParaRPr lang="en-US" sz="2400" b="1" dirty="0">
              <a:solidFill>
                <a:srgbClr val="FF0000"/>
              </a:solidFill>
              <a:latin typeface="+mn-lt"/>
              <a:sym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+mn-lt"/>
              <a:sym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pic>
        <p:nvPicPr>
          <p:cNvPr id="5124" name="Рисунок 24">
            <a:extLst>
              <a:ext uri="{FF2B5EF4-FFF2-40B4-BE49-F238E27FC236}">
                <a16:creationId xmlns:a16="http://schemas.microsoft.com/office/drawing/2014/main" id="{F326C3DB-58D3-BE58-58BC-AB1663E21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0"/>
            <a:ext cx="185737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7">
            <a:extLst>
              <a:ext uri="{FF2B5EF4-FFF2-40B4-BE49-F238E27FC236}">
                <a16:creationId xmlns:a16="http://schemas.microsoft.com/office/drawing/2014/main" id="{109088C4-5CC1-7310-3A55-80CBCA62A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368300"/>
            <a:ext cx="66695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E. Syresin and V. Lebedev on behalf of Accelerator division 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126" name="Номер слайда 1">
            <a:extLst>
              <a:ext uri="{FF2B5EF4-FFF2-40B4-BE49-F238E27FC236}">
                <a16:creationId xmlns:a16="http://schemas.microsoft.com/office/drawing/2014/main" id="{274BD57F-9BA8-609A-876F-4E42D3D6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77263" y="6391275"/>
            <a:ext cx="222250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b="1">
                <a:latin typeface="Arial" panose="020B0604020202020204" pitchFamily="34" charset="0"/>
                <a:ea typeface="MS PGothic" panose="020B0600070205080204" pitchFamily="34" charset="-128"/>
                <a:cs typeface="Georgia" panose="02040502050405020303" pitchFamily="18" charset="0"/>
              </a:rPr>
              <a:t>1</a:t>
            </a:r>
          </a:p>
        </p:txBody>
      </p:sp>
      <p:pic>
        <p:nvPicPr>
          <p:cNvPr id="5127" name="Рисунок 1">
            <a:extLst>
              <a:ext uri="{FF2B5EF4-FFF2-40B4-BE49-F238E27FC236}">
                <a16:creationId xmlns:a16="http://schemas.microsoft.com/office/drawing/2014/main" id="{C710742A-7ED1-79F8-67BE-AF856DD9F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45024"/>
            <a:ext cx="41275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">
            <a:extLst>
              <a:ext uri="{FF2B5EF4-FFF2-40B4-BE49-F238E27FC236}">
                <a16:creationId xmlns:a16="http://schemas.microsoft.com/office/drawing/2014/main" id="{CDD82BA2-0A79-D10A-FC25-753F080B5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942975"/>
            <a:ext cx="4637211" cy="260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3" descr="https://cdn.regnum.ru/uploads/pictures/news/2024/06/13/regnum_picture_1718287232466_normal.jpg">
            <a:extLst>
              <a:ext uri="{FF2B5EF4-FFF2-40B4-BE49-F238E27FC236}">
                <a16:creationId xmlns:a16="http://schemas.microsoft.com/office/drawing/2014/main" id="{B377AE63-A14F-B237-A64E-E4EACE75E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957263"/>
            <a:ext cx="41671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1">
            <a:extLst>
              <a:ext uri="{FF2B5EF4-FFF2-40B4-BE49-F238E27FC236}">
                <a16:creationId xmlns:a16="http://schemas.microsoft.com/office/drawing/2014/main" id="{53F5D039-D2C5-4611-0ADA-4D31D1BDB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9DF31C-3536-40E6-B166-51CFD4CD9A39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11267" name="Picture 9" descr="NICA_header_bl-wh.tif">
            <a:extLst>
              <a:ext uri="{FF2B5EF4-FFF2-40B4-BE49-F238E27FC236}">
                <a16:creationId xmlns:a16="http://schemas.microsoft.com/office/drawing/2014/main" id="{FAC6B2B4-71C2-295F-6E3A-C972E089D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8" name="Gruppieren">
            <a:extLst>
              <a:ext uri="{FF2B5EF4-FFF2-40B4-BE49-F238E27FC236}">
                <a16:creationId xmlns:a16="http://schemas.microsoft.com/office/drawing/2014/main" id="{C6E50B8D-1417-6253-F7B0-B10DA25F6176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1274" name="JINR_logo_alpha.png" descr="JINR_logo_alpha.png">
              <a:extLst>
                <a:ext uri="{FF2B5EF4-FFF2-40B4-BE49-F238E27FC236}">
                  <a16:creationId xmlns:a16="http://schemas.microsoft.com/office/drawing/2014/main" id="{BA8DD20F-BB43-FE57-3CA0-9E46D1FC7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1275" name="NICA_logo_alpha.png" descr="NICA_logo_alpha.png">
              <a:extLst>
                <a:ext uri="{FF2B5EF4-FFF2-40B4-BE49-F238E27FC236}">
                  <a16:creationId xmlns:a16="http://schemas.microsoft.com/office/drawing/2014/main" id="{7319F582-D3C9-2366-4979-5661D0D96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68" name="TextBox 3">
            <a:extLst>
              <a:ext uri="{FF2B5EF4-FFF2-40B4-BE49-F238E27FC236}">
                <a16:creationId xmlns:a16="http://schemas.microsoft.com/office/drawing/2014/main" id="{E2CEC1BF-331A-A468-7B17-8D27203B15D3}"/>
              </a:ext>
            </a:extLst>
          </p:cNvPr>
          <p:cNvSpPr txBox="1"/>
          <p:nvPr/>
        </p:nvSpPr>
        <p:spPr>
          <a:xfrm>
            <a:off x="0" y="9525"/>
            <a:ext cx="9144000" cy="52387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cs typeface="Arial" panose="020B0604020202020204" pitchFamily="34" charset="0"/>
              </a:rPr>
              <a:t>Beam Accumulation with Electron Cooling</a:t>
            </a:r>
          </a:p>
        </p:txBody>
      </p:sp>
      <p:sp>
        <p:nvSpPr>
          <p:cNvPr id="11270" name="TextBox 2">
            <a:extLst>
              <a:ext uri="{FF2B5EF4-FFF2-40B4-BE49-F238E27FC236}">
                <a16:creationId xmlns:a16="http://schemas.microsoft.com/office/drawing/2014/main" id="{48A8A32C-D3B9-CF71-B6A6-176736D31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4986338"/>
            <a:ext cx="8893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i="1" dirty="0">
                <a:solidFill>
                  <a:srgbClr val="C00000"/>
                </a:solidFill>
                <a:latin typeface="Arial" panose="020B0604020202020204" pitchFamily="34" charset="0"/>
              </a:rPr>
              <a:t>An increase of ion accumulation intensity by a factor of 5 is planned. However, the intensity is restricted by  ion bunch space charge at the level of  (1-2)</a:t>
            </a:r>
            <a:r>
              <a:rPr lang="en-US" altLang="ru-RU" sz="1600" b="1" i="1" dirty="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10</a:t>
            </a:r>
            <a:r>
              <a:rPr lang="en-US" altLang="ru-RU" sz="1600" b="1" i="1" baseline="30000" dirty="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9</a:t>
            </a:r>
            <a:r>
              <a:rPr lang="en-US" altLang="ru-RU" sz="1600" b="1" i="1" dirty="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ions</a:t>
            </a:r>
            <a:r>
              <a:rPr lang="en-US" altLang="ru-RU" sz="1600" b="1" i="1" baseline="30000" dirty="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ru-RU" sz="1600" b="1" i="1" dirty="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of Bi</a:t>
            </a:r>
            <a:r>
              <a:rPr lang="en-US" altLang="ru-RU" sz="1600" b="1" i="1" baseline="30000" dirty="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35+</a:t>
            </a:r>
            <a:endParaRPr lang="ru-RU" altLang="ru-RU" sz="16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1271" name="Picture 2">
            <a:extLst>
              <a:ext uri="{FF2B5EF4-FFF2-40B4-BE49-F238E27FC236}">
                <a16:creationId xmlns:a16="http://schemas.microsoft.com/office/drawing/2014/main" id="{90BABF29-FD33-F345-7E2F-F8E6E96EC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079500"/>
            <a:ext cx="408305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3">
            <a:extLst>
              <a:ext uri="{FF2B5EF4-FFF2-40B4-BE49-F238E27FC236}">
                <a16:creationId xmlns:a16="http://schemas.microsoft.com/office/drawing/2014/main" id="{8BC06778-55A9-11BA-4A5B-AE8A69B6B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99" y="461963"/>
            <a:ext cx="885348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ru-RU" sz="1800" dirty="0">
                <a:latin typeface="Arial" panose="020B0604020202020204" pitchFamily="34" charset="0"/>
              </a:rPr>
              <a:t>Beam accumulation happens in the </a:t>
            </a:r>
            <a:br>
              <a:rPr lang="en-US" altLang="ru-RU" sz="1800" dirty="0">
                <a:latin typeface="Arial" panose="020B0604020202020204" pitchFamily="34" charset="0"/>
              </a:rPr>
            </a:br>
            <a:r>
              <a:rPr lang="en-US" altLang="ru-RU" sz="1800" dirty="0">
                <a:latin typeface="Arial" panose="020B0604020202020204" pitchFamily="34" charset="0"/>
              </a:rPr>
              <a:t>longitudinal plane at Booster injection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1800" dirty="0">
                <a:latin typeface="Arial" panose="020B0604020202020204" pitchFamily="34" charset="0"/>
              </a:rPr>
              <a:t>4 </a:t>
            </a:r>
            <a:r>
              <a:rPr lang="en-US" altLang="ru-RU" sz="1800" dirty="0" err="1">
                <a:latin typeface="Symbol" panose="05050102010706020507" pitchFamily="18" charset="2"/>
              </a:rPr>
              <a:t>m</a:t>
            </a:r>
            <a:r>
              <a:rPr lang="en-US" altLang="ru-RU" sz="1800" dirty="0" err="1">
                <a:latin typeface="Arial" panose="020B0604020202020204" pitchFamily="34" charset="0"/>
              </a:rPr>
              <a:t>s</a:t>
            </a:r>
            <a:r>
              <a:rPr lang="en-US" altLang="ru-RU" sz="1800" dirty="0">
                <a:latin typeface="Arial" panose="020B0604020202020204" pitchFamily="34" charset="0"/>
              </a:rPr>
              <a:t> bunch – 8 </a:t>
            </a:r>
            <a:r>
              <a:rPr lang="en-US" altLang="ru-RU" sz="1800" dirty="0" err="1">
                <a:latin typeface="Symbol" panose="05050102010706020507" pitchFamily="18" charset="2"/>
              </a:rPr>
              <a:t>m</a:t>
            </a:r>
            <a:r>
              <a:rPr lang="en-US" altLang="ru-RU" sz="1800" dirty="0" err="1">
                <a:latin typeface="Arial" panose="020B0604020202020204" pitchFamily="34" charset="0"/>
              </a:rPr>
              <a:t>s</a:t>
            </a:r>
            <a:r>
              <a:rPr lang="en-US" altLang="ru-RU" sz="1800" dirty="0">
                <a:latin typeface="Arial" panose="020B0604020202020204" pitchFamily="34" charset="0"/>
              </a:rPr>
              <a:t> revolution time 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ru-RU" sz="1800" dirty="0">
                <a:latin typeface="Arial" panose="020B0604020202020204" pitchFamily="34" charset="0"/>
              </a:rPr>
              <a:t>Each new injection happens after the </a:t>
            </a:r>
            <a:br>
              <a:rPr lang="en-US" altLang="ru-RU" sz="1800" dirty="0">
                <a:latin typeface="Arial" panose="020B0604020202020204" pitchFamily="34" charset="0"/>
              </a:rPr>
            </a:br>
            <a:r>
              <a:rPr lang="en-US" altLang="ru-RU" sz="1800" dirty="0">
                <a:latin typeface="Arial" panose="020B0604020202020204" pitchFamily="34" charset="0"/>
              </a:rPr>
              <a:t>previous one is cooled to the core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1800" dirty="0">
                <a:latin typeface="Arial" panose="020B0604020202020204" pitchFamily="34" charset="0"/>
              </a:rPr>
              <a:t>Expected injection rate – 10 Hz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1800" dirty="0">
                <a:latin typeface="Arial" panose="020B0604020202020204" pitchFamily="34" charset="0"/>
              </a:rPr>
              <a:t>10 – 15 injections will be required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1800" dirty="0">
                <a:latin typeface="Arial" panose="020B0604020202020204" pitchFamily="34" charset="0"/>
              </a:rPr>
              <a:t>Total cycle duration ~5 s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ru-RU" sz="1800" dirty="0">
                <a:latin typeface="Arial" panose="020B0604020202020204" pitchFamily="34" charset="0"/>
              </a:rPr>
              <a:t>The permanently present 1</a:t>
            </a:r>
            <a:r>
              <a:rPr lang="en-US" altLang="ru-RU" sz="1800" baseline="30000" dirty="0">
                <a:latin typeface="Arial" panose="020B0604020202020204" pitchFamily="34" charset="0"/>
              </a:rPr>
              <a:t>st</a:t>
            </a:r>
            <a:r>
              <a:rPr lang="en-US" altLang="ru-RU" sz="1800" dirty="0">
                <a:latin typeface="Arial" panose="020B0604020202020204" pitchFamily="34" charset="0"/>
              </a:rPr>
              <a:t>  RF harmonic </a:t>
            </a:r>
            <a:br>
              <a:rPr lang="en-US" altLang="ru-RU" sz="1800" dirty="0">
                <a:latin typeface="Arial" panose="020B0604020202020204" pitchFamily="34" charset="0"/>
              </a:rPr>
            </a:br>
            <a:r>
              <a:rPr lang="en-US" altLang="ru-RU" sz="1800" dirty="0">
                <a:latin typeface="Arial" panose="020B0604020202020204" pitchFamily="34" charset="0"/>
              </a:rPr>
              <a:t>weakly affects large amplitude particles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ru-RU" sz="1800" dirty="0">
                <a:latin typeface="Arial" panose="020B0604020202020204" pitchFamily="34" charset="0"/>
              </a:rPr>
              <a:t>For small amplitude particles the cooling </a:t>
            </a:r>
            <a:br>
              <a:rPr lang="en-US" altLang="ru-RU" sz="1800" dirty="0">
                <a:latin typeface="Arial" panose="020B0604020202020204" pitchFamily="34" charset="0"/>
              </a:rPr>
            </a:br>
            <a:r>
              <a:rPr lang="en-US" altLang="ru-RU" sz="1800" dirty="0">
                <a:latin typeface="Arial" panose="020B0604020202020204" pitchFamily="34" charset="0"/>
              </a:rPr>
              <a:t>force will be intentionally reduced to </a:t>
            </a:r>
            <a:br>
              <a:rPr lang="en-US" altLang="ru-RU" sz="1800" dirty="0">
                <a:latin typeface="Arial" panose="020B0604020202020204" pitchFamily="34" charset="0"/>
              </a:rPr>
            </a:br>
            <a:r>
              <a:rPr lang="en-US" altLang="ru-RU" sz="1800" dirty="0">
                <a:latin typeface="Arial" panose="020B0604020202020204" pitchFamily="34" charset="0"/>
              </a:rPr>
              <a:t>avoid overcooling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ru-RU" sz="1800" dirty="0">
                <a:latin typeface="Arial" panose="020B0604020202020204" pitchFamily="34" charset="0"/>
              </a:rPr>
              <a:t>To avoid anti-</a:t>
            </a:r>
            <a:r>
              <a:rPr lang="en-US" altLang="ru-RU" sz="1800" dirty="0" err="1">
                <a:latin typeface="Arial" panose="020B0604020202020204" pitchFamily="34" charset="0"/>
              </a:rPr>
              <a:t>coolig</a:t>
            </a:r>
            <a:r>
              <a:rPr lang="en-US" altLang="ru-RU" sz="1800" dirty="0">
                <a:latin typeface="Arial" panose="020B0604020202020204" pitchFamily="34" charset="0"/>
              </a:rPr>
              <a:t> we need to match well </a:t>
            </a:r>
            <a:br>
              <a:rPr lang="en-US" altLang="ru-RU" sz="1800" dirty="0">
                <a:latin typeface="Arial" panose="020B0604020202020204" pitchFamily="34" charset="0"/>
              </a:rPr>
            </a:br>
            <a:r>
              <a:rPr lang="en-US" altLang="ru-RU" sz="1800" dirty="0">
                <a:latin typeface="Arial" panose="020B0604020202020204" pitchFamily="34" charset="0"/>
              </a:rPr>
              <a:t>the injection magnetic field and e-beam energy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1800" dirty="0">
                <a:latin typeface="Arial" panose="020B0604020202020204" pitchFamily="34" charset="0"/>
              </a:rPr>
              <a:t>It happens since for large </a:t>
            </a:r>
            <a:r>
              <a:rPr lang="en-US" altLang="ru-RU" sz="1800" dirty="0" err="1">
                <a:latin typeface="Symbol" panose="05050102010706020507" pitchFamily="18" charset="2"/>
              </a:rPr>
              <a:t>D</a:t>
            </a:r>
            <a:r>
              <a:rPr lang="en-US" altLang="ru-RU" sz="1800" i="1" dirty="0" err="1">
                <a:latin typeface="Arial" panose="020B0604020202020204" pitchFamily="34" charset="0"/>
              </a:rPr>
              <a:t>p</a:t>
            </a:r>
            <a:r>
              <a:rPr lang="en-US" altLang="ru-RU" sz="1800" dirty="0">
                <a:latin typeface="Arial" panose="020B0604020202020204" pitchFamily="34" charset="0"/>
              </a:rPr>
              <a:t>/</a:t>
            </a:r>
            <a:r>
              <a:rPr lang="en-US" altLang="ru-RU" sz="1800" i="1" dirty="0">
                <a:latin typeface="Arial" panose="020B0604020202020204" pitchFamily="34" charset="0"/>
              </a:rPr>
              <a:t>p</a:t>
            </a:r>
            <a:r>
              <a:rPr lang="en-US" altLang="ru-RU" sz="1800" dirty="0">
                <a:latin typeface="Arial" panose="020B0604020202020204" pitchFamily="34" charset="0"/>
              </a:rPr>
              <a:t>, </a:t>
            </a:r>
            <a:r>
              <a:rPr lang="en-US" altLang="ru-RU" sz="1800" i="1" dirty="0" err="1">
                <a:latin typeface="Arial" panose="020B0604020202020204" pitchFamily="34" charset="0"/>
              </a:rPr>
              <a:t>dF</a:t>
            </a:r>
            <a:r>
              <a:rPr lang="en-US" altLang="ru-RU" sz="1800" dirty="0">
                <a:latin typeface="Arial" panose="020B0604020202020204" pitchFamily="34" charset="0"/>
              </a:rPr>
              <a:t>/</a:t>
            </a:r>
            <a:r>
              <a:rPr lang="en-US" altLang="ru-RU" sz="1800" i="1" dirty="0">
                <a:latin typeface="Arial" panose="020B0604020202020204" pitchFamily="34" charset="0"/>
              </a:rPr>
              <a:t>dt</a:t>
            </a:r>
            <a:r>
              <a:rPr lang="en-US" altLang="ru-RU" sz="1800" dirty="0">
                <a:latin typeface="Arial" panose="020B0604020202020204" pitchFamily="34" charset="0"/>
              </a:rPr>
              <a:t> changes sign after reaching the peak</a:t>
            </a:r>
          </a:p>
        </p:txBody>
      </p:sp>
      <p:sp>
        <p:nvSpPr>
          <p:cNvPr id="11273" name="Прямоугольник 1">
            <a:extLst>
              <a:ext uri="{FF2B5EF4-FFF2-40B4-BE49-F238E27FC236}">
                <a16:creationId xmlns:a16="http://schemas.microsoft.com/office/drawing/2014/main" id="{AEFEFF06-B6E0-EB26-5FB8-81CDA456E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5603876"/>
            <a:ext cx="61912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i="1" dirty="0">
                <a:solidFill>
                  <a:srgbClr val="C00000"/>
                </a:solidFill>
                <a:latin typeface="Arial" panose="020B0604020202020204" pitchFamily="34" charset="0"/>
              </a:rPr>
              <a:t>The run of KRION-6T - HILAC - Booster will be with Xe ions with the goal of commissioning of multi cycle injection and accumulation  supported by electron cooling. The run will proceed in Jan.-Apr. of 2025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3">
            <a:extLst>
              <a:ext uri="{FF2B5EF4-FFF2-40B4-BE49-F238E27FC236}">
                <a16:creationId xmlns:a16="http://schemas.microsoft.com/office/drawing/2014/main" id="{1EC03906-E434-E31C-74F2-21600E4A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97650" y="6332538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A34BE5-C9B7-478C-893C-6247B0C8D05D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400"/>
          </a:p>
        </p:txBody>
      </p:sp>
      <p:sp>
        <p:nvSpPr>
          <p:cNvPr id="12291" name="TextBox 6">
            <a:extLst>
              <a:ext uri="{FF2B5EF4-FFF2-40B4-BE49-F238E27FC236}">
                <a16:creationId xmlns:a16="http://schemas.microsoft.com/office/drawing/2014/main" id="{C2FD7362-0832-4339-C9AA-3B4CB53D9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0713"/>
            <a:ext cx="8520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u="sng">
                <a:latin typeface="Arial" panose="020B0604020202020204" pitchFamily="34" charset="0"/>
              </a:rPr>
              <a:t>Start configuration (magnetic rigidity</a:t>
            </a:r>
            <a:r>
              <a:rPr lang="ru-RU" altLang="ru-RU" sz="1800" b="1" u="sng">
                <a:latin typeface="Arial" panose="020B0604020202020204" pitchFamily="34" charset="0"/>
              </a:rPr>
              <a:t> </a:t>
            </a:r>
            <a:r>
              <a:rPr lang="en-US" altLang="ru-RU" sz="1800" b="1" u="sng">
                <a:latin typeface="Arial" panose="020B0604020202020204" pitchFamily="34" charset="0"/>
              </a:rPr>
              <a:t>up to 29 T·m)</a:t>
            </a:r>
            <a:endParaRPr lang="ru-RU" altLang="ru-RU" sz="1800" b="1" u="sng">
              <a:latin typeface="Arial" panose="020B0604020202020204" pitchFamily="34" charset="0"/>
            </a:endParaRPr>
          </a:p>
        </p:txBody>
      </p:sp>
      <p:sp>
        <p:nvSpPr>
          <p:cNvPr id="12292" name="TextBox 6">
            <a:extLst>
              <a:ext uri="{FF2B5EF4-FFF2-40B4-BE49-F238E27FC236}">
                <a16:creationId xmlns:a16="http://schemas.microsoft.com/office/drawing/2014/main" id="{FF20FFEA-22F1-87B3-C417-32CEC30E0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8" y="3500438"/>
            <a:ext cx="8520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u="sng">
                <a:latin typeface="Arial" panose="020B0604020202020204" pitchFamily="34" charset="0"/>
              </a:rPr>
              <a:t>Full configuration  (magnetic rigidity</a:t>
            </a:r>
            <a:r>
              <a:rPr lang="ru-RU" altLang="ru-RU" sz="1800" b="1" u="sng">
                <a:latin typeface="Arial" panose="020B0604020202020204" pitchFamily="34" charset="0"/>
              </a:rPr>
              <a:t> </a:t>
            </a:r>
            <a:r>
              <a:rPr lang="en-US" altLang="ru-RU" sz="1800" b="1" u="sng">
                <a:latin typeface="Arial" panose="020B0604020202020204" pitchFamily="34" charset="0"/>
              </a:rPr>
              <a:t>up to 38.5 T·m)</a:t>
            </a:r>
            <a:endParaRPr lang="ru-RU" altLang="ru-RU" sz="1800" b="1" u="sng">
              <a:latin typeface="Arial" panose="020B0604020202020204" pitchFamily="34" charset="0"/>
            </a:endParaRPr>
          </a:p>
        </p:txBody>
      </p:sp>
      <p:sp>
        <p:nvSpPr>
          <p:cNvPr id="12293" name="Text Box 2">
            <a:extLst>
              <a:ext uri="{FF2B5EF4-FFF2-40B4-BE49-F238E27FC236}">
                <a16:creationId xmlns:a16="http://schemas.microsoft.com/office/drawing/2014/main" id="{A16CF11C-1418-8276-C13C-72F74817A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Nuclotron Extraction System</a:t>
            </a:r>
            <a:r>
              <a:rPr lang="ru-RU" altLang="ru-RU" sz="1800" dirty="0">
                <a:latin typeface="Arial" panose="020B0604020202020204" pitchFamily="34" charset="0"/>
              </a:rPr>
              <a:t> </a:t>
            </a:r>
            <a:endParaRPr lang="en-US" altLang="ru-RU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294" name="Рисунок 6">
            <a:extLst>
              <a:ext uri="{FF2B5EF4-FFF2-40B4-BE49-F238E27FC236}">
                <a16:creationId xmlns:a16="http://schemas.microsoft.com/office/drawing/2014/main" id="{E135D16A-5F17-0AED-AC48-2E9AED837D9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897313"/>
            <a:ext cx="8686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Рисунок 8">
            <a:extLst>
              <a:ext uri="{FF2B5EF4-FFF2-40B4-BE49-F238E27FC236}">
                <a16:creationId xmlns:a16="http://schemas.microsoft.com/office/drawing/2014/main" id="{4134269A-4D56-E758-B007-0233E8B231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176838"/>
            <a:ext cx="868680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Рисунок 15">
            <a:extLst>
              <a:ext uri="{FF2B5EF4-FFF2-40B4-BE49-F238E27FC236}">
                <a16:creationId xmlns:a16="http://schemas.microsoft.com/office/drawing/2014/main" id="{0F9D4BEA-A7B0-AF48-AAFE-0388DEDC28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041400"/>
            <a:ext cx="875347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Рисунок 16">
            <a:extLst>
              <a:ext uri="{FF2B5EF4-FFF2-40B4-BE49-F238E27FC236}">
                <a16:creationId xmlns:a16="http://schemas.microsoft.com/office/drawing/2014/main" id="{D21E58AC-592B-2044-0CE9-54185E8F24C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298700"/>
            <a:ext cx="8789988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Прямоугольник 2">
            <a:extLst>
              <a:ext uri="{FF2B5EF4-FFF2-40B4-BE49-F238E27FC236}">
                <a16:creationId xmlns:a16="http://schemas.microsoft.com/office/drawing/2014/main" id="{583CDE2F-F272-2D20-8AA3-109E4A93E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38" y="5949950"/>
            <a:ext cx="6985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one extraction  Lambertson magnet permits  to reach the maximal kinetic ion energy 2.5 GeV/n in first Collider beam runs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Nuclotron run –April 2025</a:t>
            </a:r>
            <a:endParaRPr lang="ru-RU" altLang="ru-RU" sz="1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995E67D-6F3F-62B3-784F-3A419B909377}"/>
              </a:ext>
            </a:extLst>
          </p:cNvPr>
          <p:cNvSpPr/>
          <p:nvPr/>
        </p:nvSpPr>
        <p:spPr>
          <a:xfrm>
            <a:off x="0" y="-106363"/>
            <a:ext cx="9144000" cy="44418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502B73-D2D1-7DFF-0C08-946B4A152A47}"/>
              </a:ext>
            </a:extLst>
          </p:cNvPr>
          <p:cNvSpPr txBox="1"/>
          <p:nvPr/>
        </p:nvSpPr>
        <p:spPr>
          <a:xfrm>
            <a:off x="5190742" y="806857"/>
            <a:ext cx="3949700" cy="16106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spcAft>
                <a:spcPts val="750"/>
              </a:spcAft>
              <a:defRPr/>
            </a:pPr>
            <a:r>
              <a:rPr lang="en-US" alt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start - Winter 2025</a:t>
            </a:r>
          </a:p>
          <a:p>
            <a:pPr>
              <a:spcAft>
                <a:spcPts val="750"/>
              </a:spcAft>
              <a:defRPr/>
            </a:pPr>
            <a:r>
              <a:rPr lang="en-US" alt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Technological run at </a:t>
            </a:r>
            <a:r>
              <a:rPr lang="en-US" alt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cryomagnetic</a:t>
            </a:r>
            <a:r>
              <a:rPr lang="en-US" alt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 testing</a:t>
            </a:r>
          </a:p>
          <a:p>
            <a:pPr>
              <a:spcAft>
                <a:spcPts val="750"/>
              </a:spcAft>
              <a:defRPr/>
            </a:pPr>
            <a:r>
              <a:rPr lang="en-US" alt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 arc W– February 2025</a:t>
            </a:r>
          </a:p>
          <a:p>
            <a:pPr>
              <a:spcAft>
                <a:spcPts val="750"/>
              </a:spcAft>
              <a:defRPr/>
            </a:pPr>
            <a:r>
              <a:rPr lang="en-US" alt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 arc E- March 2025</a:t>
            </a:r>
          </a:p>
          <a:p>
            <a:pPr>
              <a:spcAft>
                <a:spcPts val="750"/>
              </a:spcAft>
              <a:defRPr/>
            </a:pPr>
            <a:r>
              <a:rPr lang="en-US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beam run –  Summer of 2025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222E95-3592-5BA2-AEA2-36BE20BDC0A4}"/>
              </a:ext>
            </a:extLst>
          </p:cNvPr>
          <p:cNvSpPr txBox="1"/>
          <p:nvPr/>
        </p:nvSpPr>
        <p:spPr>
          <a:xfrm>
            <a:off x="-26988" y="534988"/>
            <a:ext cx="5221288" cy="13234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rgbClr val="006600"/>
                </a:solidFill>
                <a:latin typeface="+mj-lt"/>
              </a:rPr>
              <a:t>Collider 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equipped with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RF-1 (barrier voltage system) for ion storage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RF-2 : 4 cavities per ring instead (100 kV RF amplitude)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Longitudinal S-cooling - 1 out of 4 channels for each ring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B943B8-3190-D388-5E8E-779F4BF6A6CC}"/>
              </a:ext>
            </a:extLst>
          </p:cNvPr>
          <p:cNvSpPr txBox="1"/>
          <p:nvPr/>
        </p:nvSpPr>
        <p:spPr>
          <a:xfrm>
            <a:off x="0" y="2577303"/>
            <a:ext cx="6767735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indent="180000" eaLnBrk="1" hangingPunct="1"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Result: 22 bunches of the length </a:t>
            </a:r>
            <a:r>
              <a:rPr lang="en-US" sz="1600" b="1" dirty="0">
                <a:solidFill>
                  <a:srgbClr val="006600"/>
                </a:solidFill>
                <a:latin typeface="+mj-lt"/>
                <a:sym typeface="Symbol" panose="05050102010706020507" pitchFamily="18" charset="2"/>
              </a:rPr>
              <a:t>  2 m</a:t>
            </a:r>
            <a:r>
              <a:rPr lang="en-US" sz="1600" b="1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per collider ring that </a:t>
            </a:r>
            <a:r>
              <a:rPr lang="en-US" sz="1600" b="1" dirty="0">
                <a:solidFill>
                  <a:srgbClr val="006600"/>
                </a:solidFill>
                <a:latin typeface="+mj-lt"/>
              </a:rPr>
              <a:t>2e25 cm</a:t>
            </a:r>
            <a:r>
              <a:rPr lang="en-US" sz="1600" b="1" baseline="30000" dirty="0">
                <a:solidFill>
                  <a:srgbClr val="006600"/>
                </a:solidFill>
                <a:latin typeface="+mj-lt"/>
              </a:rPr>
              <a:t>-2</a:t>
            </a:r>
            <a:r>
              <a:rPr lang="en-US" sz="1600" b="1" dirty="0">
                <a:solidFill>
                  <a:srgbClr val="006600"/>
                </a:solidFill>
                <a:latin typeface="+mj-lt"/>
                <a:sym typeface="Symbol" panose="05050102010706020507" pitchFamily="18" charset="2"/>
              </a:rPr>
              <a:t>s</a:t>
            </a:r>
            <a:r>
              <a:rPr lang="en-US" sz="1600" b="1" baseline="30000" dirty="0">
                <a:solidFill>
                  <a:srgbClr val="006600"/>
                </a:solidFill>
                <a:latin typeface="+mj-lt"/>
                <a:sym typeface="Symbol" panose="05050102010706020507" pitchFamily="18" charset="2"/>
              </a:rPr>
              <a:t>-1</a:t>
            </a:r>
            <a:r>
              <a:rPr lang="en-US" sz="1600" b="1" dirty="0">
                <a:solidFill>
                  <a:srgbClr val="006600"/>
                </a:solidFill>
                <a:latin typeface="+mj-lt"/>
                <a:sym typeface="Symbol" panose="05050102010706020507" pitchFamily="18" charset="2"/>
              </a:rPr>
              <a:t>,   </a:t>
            </a:r>
            <a:br>
              <a:rPr lang="en-US" sz="1600" b="1" dirty="0">
                <a:solidFill>
                  <a:srgbClr val="006600"/>
                </a:solidFill>
                <a:latin typeface="+mj-lt"/>
                <a:sym typeface="Symbol" panose="05050102010706020507" pitchFamily="18" charset="2"/>
              </a:rPr>
            </a:br>
            <a:r>
              <a:rPr lang="en-US" sz="1600" b="1" dirty="0">
                <a:solidFill>
                  <a:srgbClr val="006600"/>
                </a:solidFill>
                <a:latin typeface="+mj-lt"/>
                <a:sym typeface="Symbol" panose="05050102010706020507" pitchFamily="18" charset="2"/>
              </a:rPr>
              <a:t>     ion kinetic energy E=2.5 GeV/n</a:t>
            </a:r>
            <a:r>
              <a:rPr lang="en-US" sz="1600" b="1" baseline="30000" dirty="0">
                <a:solidFill>
                  <a:srgbClr val="006600"/>
                </a:solidFill>
                <a:latin typeface="+mj-lt"/>
              </a:rPr>
              <a:t> </a:t>
            </a:r>
            <a:endParaRPr lang="en-US" sz="16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3318" name="Прямоугольник 13">
            <a:extLst>
              <a:ext uri="{FF2B5EF4-FFF2-40B4-BE49-F238E27FC236}">
                <a16:creationId xmlns:a16="http://schemas.microsoft.com/office/drawing/2014/main" id="{FD73EA9B-2F26-328E-322B-5DE29EAA0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3" y="53975"/>
            <a:ext cx="6503191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 Stage II-A (basic configuration) </a:t>
            </a:r>
            <a:endParaRPr lang="ru-RU" altLang="ru-RU" sz="2800" dirty="0">
              <a:solidFill>
                <a:srgbClr val="00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319" name="Picture 3">
            <a:extLst>
              <a:ext uri="{FF2B5EF4-FFF2-40B4-BE49-F238E27FC236}">
                <a16:creationId xmlns:a16="http://schemas.microsoft.com/office/drawing/2014/main" id="{FFFD5C40-C8FB-60F7-D953-D636073FC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1252"/>
            <a:ext cx="802640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Номер слайда 1">
            <a:extLst>
              <a:ext uri="{FF2B5EF4-FFF2-40B4-BE49-F238E27FC236}">
                <a16:creationId xmlns:a16="http://schemas.microsoft.com/office/drawing/2014/main" id="{745AB4C3-24DF-B122-FF5B-A3F1E734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77263" y="6391275"/>
            <a:ext cx="387350" cy="206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3140F2-6B9C-45C8-AEA1-00A7380DED32}" type="slidenum">
              <a:rPr lang="en-US" altLang="ru-RU" sz="1200" b="1">
                <a:latin typeface="Arial" panose="020B0604020202020204" pitchFamily="34" charset="0"/>
                <a:ea typeface="MS PGothic" panose="020B0600070205080204" pitchFamily="34" charset="-128"/>
                <a:cs typeface="Georgia" panose="02040502050405020303" pitchFamily="18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ru-RU" sz="1200" b="1">
              <a:latin typeface="Arial" panose="020B0604020202020204" pitchFamily="34" charset="0"/>
              <a:ea typeface="MS PGothic" panose="020B0600070205080204" pitchFamily="34" charset="-128"/>
              <a:cs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C97EA6A-82B1-5C9D-7A83-A4E8A68E5DFC}"/>
              </a:ext>
            </a:extLst>
          </p:cNvPr>
          <p:cNvSpPr/>
          <p:nvPr/>
        </p:nvSpPr>
        <p:spPr>
          <a:xfrm>
            <a:off x="2290762" y="165754"/>
            <a:ext cx="6848475" cy="5778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339" name="Заголовок 1">
            <a:extLst>
              <a:ext uri="{FF2B5EF4-FFF2-40B4-BE49-F238E27FC236}">
                <a16:creationId xmlns:a16="http://schemas.microsoft.com/office/drawing/2014/main" id="{16A2CF6E-A438-1459-50A3-0DBEC2239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8" y="184944"/>
            <a:ext cx="9144000" cy="550863"/>
          </a:xfrm>
        </p:spPr>
        <p:txBody>
          <a:bodyPr/>
          <a:lstStyle/>
          <a:p>
            <a:r>
              <a:rPr lang="en-US" altLang="ru-RU" sz="2400" dirty="0">
                <a:solidFill>
                  <a:schemeClr val="bg1"/>
                </a:solidFill>
              </a:rPr>
              <a:t>The Magnetic System: Regular Period</a:t>
            </a:r>
            <a:endParaRPr lang="ru-RU" altLang="ru-RU" sz="2400" dirty="0">
              <a:solidFill>
                <a:schemeClr val="bg1"/>
              </a:solidFill>
            </a:endParaRP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19C99FF4-CF11-3E46-E0AB-65F88012B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63" y="5619750"/>
            <a:ext cx="4699000" cy="357188"/>
          </a:xfrm>
        </p:spPr>
        <p:txBody>
          <a:bodyPr/>
          <a:lstStyle/>
          <a:p>
            <a:pPr algn="l">
              <a:defRPr/>
            </a:pPr>
            <a:r>
              <a:rPr lang="ru-RU" sz="75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>
              <a:defRPr/>
            </a:pPr>
            <a:r>
              <a:rPr lang="en-US" sz="750" dirty="0">
                <a:solidFill>
                  <a:schemeClr val="bg1"/>
                </a:solidFill>
              </a:rPr>
              <a:t>NICA, </a:t>
            </a:r>
            <a:r>
              <a:rPr lang="ru-RU" sz="75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>
              <a:defRPr/>
            </a:pPr>
            <a:r>
              <a:rPr lang="ru-RU" sz="75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14341" name="Номер слайда 4">
            <a:extLst>
              <a:ext uri="{FF2B5EF4-FFF2-40B4-BE49-F238E27FC236}">
                <a16:creationId xmlns:a16="http://schemas.microsoft.com/office/drawing/2014/main" id="{0D3ED2D4-992E-1C42-3FF6-7EA173C265D9}"/>
              </a:ext>
            </a:extLst>
          </p:cNvPr>
          <p:cNvSpPr txBox="1">
            <a:spLocks/>
          </p:cNvSpPr>
          <p:nvPr/>
        </p:nvSpPr>
        <p:spPr bwMode="auto">
          <a:xfrm>
            <a:off x="7380288" y="5634038"/>
            <a:ext cx="16002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510A9DC-7EC5-4BA6-BC87-2C36A6D7C2B5}" type="slidenum">
              <a:rPr lang="ru-RU" altLang="ru-RU" sz="9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900">
              <a:solidFill>
                <a:schemeClr val="bg1"/>
              </a:solidFill>
            </a:endParaRPr>
          </a:p>
        </p:txBody>
      </p:sp>
      <p:pic>
        <p:nvPicPr>
          <p:cNvPr id="14342" name="Рисунок 11">
            <a:extLst>
              <a:ext uri="{FF2B5EF4-FFF2-40B4-BE49-F238E27FC236}">
                <a16:creationId xmlns:a16="http://schemas.microsoft.com/office/drawing/2014/main" id="{A4957858-F216-EEFF-FB2A-E2D42622E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75885"/>
            <a:ext cx="22955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Рисунок 12">
            <a:extLst>
              <a:ext uri="{FF2B5EF4-FFF2-40B4-BE49-F238E27FC236}">
                <a16:creationId xmlns:a16="http://schemas.microsoft.com/office/drawing/2014/main" id="{613D30AF-DB20-C68E-2A99-68B450B238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613" y="211652"/>
            <a:ext cx="719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92C8743-8135-4E5A-B0F5-507EC167E5D1}"/>
              </a:ext>
            </a:extLst>
          </p:cNvPr>
          <p:cNvSpPr/>
          <p:nvPr/>
        </p:nvSpPr>
        <p:spPr>
          <a:xfrm>
            <a:off x="-1588" y="6418263"/>
            <a:ext cx="9144001" cy="414337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66FE68-1879-4322-BEA5-8D74CCF690F2}" type="slidenum">
              <a:rPr lang="ru-RU" altLang="en-US">
                <a:solidFill>
                  <a:schemeClr val="bg1"/>
                </a:solidFill>
                <a:latin typeface="Calibri" panose="020F0502020204030204" pitchFamily="34" charset="0"/>
              </a:rPr>
              <a:pPr/>
              <a:t>13</a:t>
            </a:fld>
            <a:endParaRPr lang="ru-RU" altLang="en-US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4345" name="Рисунок 1">
            <a:extLst>
              <a:ext uri="{FF2B5EF4-FFF2-40B4-BE49-F238E27FC236}">
                <a16:creationId xmlns:a16="http://schemas.microsoft.com/office/drawing/2014/main" id="{0000D2C1-EB0F-16D7-017E-C11106348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49"/>
          <a:stretch>
            <a:fillRect/>
          </a:stretch>
        </p:blipFill>
        <p:spPr bwMode="auto">
          <a:xfrm>
            <a:off x="211138" y="3722688"/>
            <a:ext cx="8716962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19">
            <a:extLst>
              <a:ext uri="{FF2B5EF4-FFF2-40B4-BE49-F238E27FC236}">
                <a16:creationId xmlns:a16="http://schemas.microsoft.com/office/drawing/2014/main" id="{C0195173-6F5D-8F16-147D-4409EA055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825" y="5681663"/>
            <a:ext cx="1273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Dipole unit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7" name="TextBox 20">
            <a:extLst>
              <a:ext uri="{FF2B5EF4-FFF2-40B4-BE49-F238E27FC236}">
                <a16:creationId xmlns:a16="http://schemas.microsoft.com/office/drawing/2014/main" id="{107D26D9-4636-5876-B088-3C84EC924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3" y="5734050"/>
            <a:ext cx="1892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Quadrupole unit</a:t>
            </a:r>
          </a:p>
        </p:txBody>
      </p:sp>
      <p:sp>
        <p:nvSpPr>
          <p:cNvPr id="14348" name="Номер слайда 4">
            <a:extLst>
              <a:ext uri="{FF2B5EF4-FFF2-40B4-BE49-F238E27FC236}">
                <a16:creationId xmlns:a16="http://schemas.microsoft.com/office/drawing/2014/main" id="{3C33E1DC-3233-52D1-BCEE-9CCA2515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416800" y="5645150"/>
            <a:ext cx="16002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C6E632-29E3-46C0-ADEB-0EF65EABD0B9}" type="slidenum">
              <a:rPr lang="ru-RU" altLang="ru-RU" sz="12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>
              <a:solidFill>
                <a:schemeClr val="bg1"/>
              </a:solidFill>
            </a:endParaRPr>
          </a:p>
        </p:txBody>
      </p:sp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1D7765EF-2AB0-002B-CE7B-BB03D2B02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243895"/>
              </p:ext>
            </p:extLst>
          </p:nvPr>
        </p:nvGraphicFramePr>
        <p:xfrm>
          <a:off x="5403850" y="867429"/>
          <a:ext cx="3625850" cy="2590800"/>
        </p:xfrm>
        <a:graphic>
          <a:graphicData uri="http://schemas.openxmlformats.org/drawingml/2006/table">
            <a:tbl>
              <a:tblPr/>
              <a:tblGrid>
                <a:gridCol w="1968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31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Parameter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Dipole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Lens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340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Number of magnets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units)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31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Max. magnetic field (gradient)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 T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23.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T/m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31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Effective magnetic length, m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1.94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0.47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31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Beam pipe aperture (h/v), mm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 / 70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31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Distance between beams, mm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320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31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Overall weight, kg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1670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240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382" name="Рисунок 3">
            <a:extLst>
              <a:ext uri="{FF2B5EF4-FFF2-40B4-BE49-F238E27FC236}">
                <a16:creationId xmlns:a16="http://schemas.microsoft.com/office/drawing/2014/main" id="{081CBCD4-3FDF-B47D-F24A-A20C5A8AF8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06538"/>
            <a:ext cx="276225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3" name="Рисунок 12">
            <a:extLst>
              <a:ext uri="{FF2B5EF4-FFF2-40B4-BE49-F238E27FC236}">
                <a16:creationId xmlns:a16="http://schemas.microsoft.com/office/drawing/2014/main" id="{215E737E-EC13-3EEA-F4CD-5EFD17A5F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1522413"/>
            <a:ext cx="2636837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84" name="TextBox 17">
            <a:extLst>
              <a:ext uri="{FF2B5EF4-FFF2-40B4-BE49-F238E27FC236}">
                <a16:creationId xmlns:a16="http://schemas.microsoft.com/office/drawing/2014/main" id="{DC79046A-3A7F-7822-9829-D990648E6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213" y="5427663"/>
            <a:ext cx="12731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Dipole unit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14385" name="Рисунок 3">
            <a:extLst>
              <a:ext uri="{FF2B5EF4-FFF2-40B4-BE49-F238E27FC236}">
                <a16:creationId xmlns:a16="http://schemas.microsoft.com/office/drawing/2014/main" id="{F71330A9-2686-9F5B-FC72-D4C042AA38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4" r="8664" b="35301"/>
          <a:stretch>
            <a:fillRect/>
          </a:stretch>
        </p:blipFill>
        <p:spPr bwMode="auto">
          <a:xfrm>
            <a:off x="12141" y="1583111"/>
            <a:ext cx="5311775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D578094-0F2B-A58D-82E3-322528EA0379}"/>
              </a:ext>
            </a:extLst>
          </p:cNvPr>
          <p:cNvCxnSpPr/>
          <p:nvPr/>
        </p:nvCxnSpPr>
        <p:spPr>
          <a:xfrm flipV="1">
            <a:off x="1981200" y="2746375"/>
            <a:ext cx="522288" cy="15462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8728C874-0A79-9F2E-65E0-E422C755EA51}"/>
              </a:ext>
            </a:extLst>
          </p:cNvPr>
          <p:cNvCxnSpPr>
            <a:cxnSpLocks/>
          </p:cNvCxnSpPr>
          <p:nvPr/>
        </p:nvCxnSpPr>
        <p:spPr>
          <a:xfrm flipH="1" flipV="1">
            <a:off x="3294063" y="2705100"/>
            <a:ext cx="915987" cy="17732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6A793370-BA17-31A8-9FD6-1F42A3E37F03}"/>
              </a:ext>
            </a:extLst>
          </p:cNvPr>
          <p:cNvCxnSpPr>
            <a:cxnSpLocks/>
          </p:cNvCxnSpPr>
          <p:nvPr/>
        </p:nvCxnSpPr>
        <p:spPr>
          <a:xfrm flipH="1" flipV="1">
            <a:off x="3856038" y="2613025"/>
            <a:ext cx="3019425" cy="16684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Нижний колонтитул 3">
            <a:extLst>
              <a:ext uri="{FF2B5EF4-FFF2-40B4-BE49-F238E27FC236}">
                <a16:creationId xmlns:a16="http://schemas.microsoft.com/office/drawing/2014/main" id="{C9641173-44C7-F89F-961A-4F3B4E385907}"/>
              </a:ext>
            </a:extLst>
          </p:cNvPr>
          <p:cNvSpPr txBox="1">
            <a:spLocks/>
          </p:cNvSpPr>
          <p:nvPr/>
        </p:nvSpPr>
        <p:spPr>
          <a:xfrm>
            <a:off x="0" y="5745163"/>
            <a:ext cx="4841875" cy="396875"/>
          </a:xfrm>
          <a:prstGeom prst="rect">
            <a:avLst/>
          </a:prstGeom>
        </p:spPr>
        <p:txBody>
          <a:bodyPr lIns="68580" tIns="34290" rIns="68580" bIns="3429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28588" algn="l">
              <a:buFont typeface="Arial" panose="020B0604020202020204" pitchFamily="34" charset="0"/>
              <a:buChar char="•"/>
              <a:defRPr/>
            </a:pPr>
            <a:endParaRPr lang="ru-RU" sz="750" dirty="0">
              <a:solidFill>
                <a:schemeClr val="bg1"/>
              </a:solidFill>
            </a:endParaRPr>
          </a:p>
        </p:txBody>
      </p:sp>
      <p:sp>
        <p:nvSpPr>
          <p:cNvPr id="14390" name="Прямоугольник 2">
            <a:extLst>
              <a:ext uri="{FF2B5EF4-FFF2-40B4-BE49-F238E27FC236}">
                <a16:creationId xmlns:a16="http://schemas.microsoft.com/office/drawing/2014/main" id="{C485E3FA-83F6-41D5-BBD0-81898BC87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6045200"/>
            <a:ext cx="7866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Comissioning W arc-December 2024, commisiong of E arc –February 2025</a:t>
            </a:r>
            <a:endParaRPr lang="ru-RU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4FE3FB8-1CE9-B5D6-E6C8-1AA3A6392733}"/>
              </a:ext>
            </a:extLst>
          </p:cNvPr>
          <p:cNvSpPr/>
          <p:nvPr/>
        </p:nvSpPr>
        <p:spPr>
          <a:xfrm>
            <a:off x="2168525" y="-13866"/>
            <a:ext cx="6848475" cy="5778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87" name="Заголовок 1">
            <a:extLst>
              <a:ext uri="{FF2B5EF4-FFF2-40B4-BE49-F238E27FC236}">
                <a16:creationId xmlns:a16="http://schemas.microsoft.com/office/drawing/2014/main" id="{B3163963-D410-E896-8FCA-DFBDF3AAA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68"/>
            <a:ext cx="9032875" cy="550863"/>
          </a:xfrm>
        </p:spPr>
        <p:txBody>
          <a:bodyPr/>
          <a:lstStyle/>
          <a:p>
            <a:pPr algn="l"/>
            <a:r>
              <a:rPr lang="en-US" altLang="ru-RU" sz="1800" dirty="0">
                <a:solidFill>
                  <a:schemeClr val="bg1"/>
                </a:solidFill>
              </a:rPr>
              <a:t>                                            </a:t>
            </a:r>
            <a:r>
              <a:rPr lang="en-US" altLang="ru-RU" sz="2000" dirty="0">
                <a:solidFill>
                  <a:schemeClr val="bg1"/>
                </a:solidFill>
              </a:rPr>
              <a:t>NICA Commissioning.  The magnetic system: magnets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8130182A-7E92-F115-4496-3217076E9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63" y="5619750"/>
            <a:ext cx="4699000" cy="357188"/>
          </a:xfrm>
        </p:spPr>
        <p:txBody>
          <a:bodyPr/>
          <a:lstStyle/>
          <a:p>
            <a:pPr algn="l">
              <a:defRPr/>
            </a:pPr>
            <a:r>
              <a:rPr lang="ru-RU" sz="75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>
              <a:defRPr/>
            </a:pPr>
            <a:r>
              <a:rPr lang="en-US" sz="750" dirty="0">
                <a:solidFill>
                  <a:schemeClr val="bg1"/>
                </a:solidFill>
              </a:rPr>
              <a:t>NICA, </a:t>
            </a:r>
            <a:r>
              <a:rPr lang="ru-RU" sz="75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>
              <a:defRPr/>
            </a:pPr>
            <a:r>
              <a:rPr lang="ru-RU" sz="75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16389" name="Номер слайда 4">
            <a:extLst>
              <a:ext uri="{FF2B5EF4-FFF2-40B4-BE49-F238E27FC236}">
                <a16:creationId xmlns:a16="http://schemas.microsoft.com/office/drawing/2014/main" id="{ED6E16AA-8E6D-C6F4-3677-755E7BBEE806}"/>
              </a:ext>
            </a:extLst>
          </p:cNvPr>
          <p:cNvSpPr txBox="1">
            <a:spLocks/>
          </p:cNvSpPr>
          <p:nvPr/>
        </p:nvSpPr>
        <p:spPr bwMode="auto">
          <a:xfrm>
            <a:off x="7380288" y="5634038"/>
            <a:ext cx="16002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635CDE5-5D7B-4EFD-A94F-3FDCCBAD0EAF}" type="slidenum">
              <a:rPr lang="ru-RU" altLang="ru-RU" sz="9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900">
              <a:solidFill>
                <a:schemeClr val="bg1"/>
              </a:solidFill>
            </a:endParaRPr>
          </a:p>
        </p:txBody>
      </p:sp>
      <p:pic>
        <p:nvPicPr>
          <p:cNvPr id="16390" name="Рисунок 11">
            <a:extLst>
              <a:ext uri="{FF2B5EF4-FFF2-40B4-BE49-F238E27FC236}">
                <a16:creationId xmlns:a16="http://schemas.microsoft.com/office/drawing/2014/main" id="{2B9B096E-3284-3AD1-AFB5-1E8542F47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3"/>
            <a:ext cx="2274834" cy="57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12">
            <a:extLst>
              <a:ext uri="{FF2B5EF4-FFF2-40B4-BE49-F238E27FC236}">
                <a16:creationId xmlns:a16="http://schemas.microsoft.com/office/drawing/2014/main" id="{40DA1F8B-8105-2F65-630E-91D325DE26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12187"/>
            <a:ext cx="719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Номер слайда 4">
            <a:extLst>
              <a:ext uri="{FF2B5EF4-FFF2-40B4-BE49-F238E27FC236}">
                <a16:creationId xmlns:a16="http://schemas.microsoft.com/office/drawing/2014/main" id="{0C64423B-07E8-E571-FC20-996CB195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416800" y="5645150"/>
            <a:ext cx="16002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450BDC-4F2B-4134-8261-FA819E8F049B}" type="slidenum">
              <a:rPr lang="ru-RU" altLang="ru-RU" sz="12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>
              <a:solidFill>
                <a:schemeClr val="bg1"/>
              </a:solidFill>
            </a:endParaRPr>
          </a:p>
        </p:txBody>
      </p:sp>
      <p:pic>
        <p:nvPicPr>
          <p:cNvPr id="16394" name="Рисунок 15">
            <a:extLst>
              <a:ext uri="{FF2B5EF4-FFF2-40B4-BE49-F238E27FC236}">
                <a16:creationId xmlns:a16="http://schemas.microsoft.com/office/drawing/2014/main" id="{3ACDDA90-B479-C455-328C-267E1ADB2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7"/>
          <a:stretch>
            <a:fillRect/>
          </a:stretch>
        </p:blipFill>
        <p:spPr bwMode="auto">
          <a:xfrm>
            <a:off x="4868862" y="776288"/>
            <a:ext cx="3463503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Рисунок 16">
            <a:extLst>
              <a:ext uri="{FF2B5EF4-FFF2-40B4-BE49-F238E27FC236}">
                <a16:creationId xmlns:a16="http://schemas.microsoft.com/office/drawing/2014/main" id="{D424F8D9-480A-C9A5-65BD-6972490138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9" r="6412"/>
          <a:stretch>
            <a:fillRect/>
          </a:stretch>
        </p:blipFill>
        <p:spPr bwMode="auto">
          <a:xfrm>
            <a:off x="528350" y="748508"/>
            <a:ext cx="2576513" cy="229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Рисунок 17" descr="Изображение выглядит как старый, двигатель&#10;&#10;Автоматически созданное описание">
            <a:extLst>
              <a:ext uri="{FF2B5EF4-FFF2-40B4-BE49-F238E27FC236}">
                <a16:creationId xmlns:a16="http://schemas.microsoft.com/office/drawing/2014/main" id="{650E35D1-5918-4E16-8B1B-80ADA489E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5" b="11510"/>
          <a:stretch>
            <a:fillRect/>
          </a:stretch>
        </p:blipFill>
        <p:spPr bwMode="auto">
          <a:xfrm>
            <a:off x="126999" y="3627438"/>
            <a:ext cx="2635241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Рисунок 18">
            <a:extLst>
              <a:ext uri="{FF2B5EF4-FFF2-40B4-BE49-F238E27FC236}">
                <a16:creationId xmlns:a16="http://schemas.microsoft.com/office/drawing/2014/main" id="{FA266684-203D-D792-665A-F22E85492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10268" r="15372" b="32935"/>
          <a:stretch>
            <a:fillRect/>
          </a:stretch>
        </p:blipFill>
        <p:spPr bwMode="auto">
          <a:xfrm>
            <a:off x="2911474" y="3617913"/>
            <a:ext cx="2576513" cy="235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TextBox 21">
            <a:extLst>
              <a:ext uri="{FF2B5EF4-FFF2-40B4-BE49-F238E27FC236}">
                <a16:creationId xmlns:a16="http://schemas.microsoft.com/office/drawing/2014/main" id="{ACFB00AC-3ACD-8D89-5BDB-B24FDA0AC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5964452"/>
            <a:ext cx="1808162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200" b="1">
                <a:latin typeface="Arial" panose="020B0604020202020204" pitchFamily="34" charset="0"/>
              </a:rPr>
              <a:t>Final focusing quadrupoles</a:t>
            </a:r>
            <a:endParaRPr lang="ru-RU" altLang="ru-RU" sz="1200" b="1">
              <a:latin typeface="Arial" panose="020B0604020202020204" pitchFamily="34" charset="0"/>
            </a:endParaRPr>
          </a:p>
        </p:txBody>
      </p:sp>
      <p:sp>
        <p:nvSpPr>
          <p:cNvPr id="16399" name="TextBox 22">
            <a:extLst>
              <a:ext uri="{FF2B5EF4-FFF2-40B4-BE49-F238E27FC236}">
                <a16:creationId xmlns:a16="http://schemas.microsoft.com/office/drawing/2014/main" id="{0441A9B2-8423-D18F-628D-7594DA5E8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49" y="6010275"/>
            <a:ext cx="2192338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</a:rPr>
              <a:t>BI vertical </a:t>
            </a:r>
            <a:r>
              <a:rPr lang="ru-RU" altLang="ru-RU" sz="1200" b="1" dirty="0">
                <a:latin typeface="Arial" panose="020B0604020202020204" pitchFamily="34" charset="0"/>
              </a:rPr>
              <a:t>1х </a:t>
            </a:r>
            <a:r>
              <a:rPr lang="en-US" altLang="ru-RU" sz="1200" b="1" dirty="0">
                <a:latin typeface="Arial" panose="020B0604020202020204" pitchFamily="34" charset="0"/>
              </a:rPr>
              <a:t>dipole units</a:t>
            </a:r>
            <a:endParaRPr lang="ru-RU" altLang="ru-RU" sz="1200" b="1" dirty="0">
              <a:latin typeface="Arial" panose="020B0604020202020204" pitchFamily="34" charset="0"/>
            </a:endParaRPr>
          </a:p>
        </p:txBody>
      </p:sp>
      <p:sp>
        <p:nvSpPr>
          <p:cNvPr id="16400" name="TextBox 23">
            <a:extLst>
              <a:ext uri="{FF2B5EF4-FFF2-40B4-BE49-F238E27FC236}">
                <a16:creationId xmlns:a16="http://schemas.microsoft.com/office/drawing/2014/main" id="{6F077CA5-EABB-E1E0-4C82-2EE29273C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50" y="3092449"/>
            <a:ext cx="180975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</a:rPr>
              <a:t>Quadrupole units</a:t>
            </a:r>
          </a:p>
        </p:txBody>
      </p:sp>
      <p:sp>
        <p:nvSpPr>
          <p:cNvPr id="16401" name="TextBox 24">
            <a:extLst>
              <a:ext uri="{FF2B5EF4-FFF2-40B4-BE49-F238E27FC236}">
                <a16:creationId xmlns:a16="http://schemas.microsoft.com/office/drawing/2014/main" id="{AD8C6FDB-5D9B-154E-D898-2FAB1877B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413" y="4168775"/>
            <a:ext cx="1809750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</a:rPr>
              <a:t>4х </a:t>
            </a:r>
            <a:r>
              <a:rPr lang="en-US" altLang="ru-RU" sz="1200" b="1">
                <a:latin typeface="Arial" panose="020B0604020202020204" pitchFamily="34" charset="0"/>
              </a:rPr>
              <a:t>Quadrupole units</a:t>
            </a:r>
          </a:p>
        </p:txBody>
      </p:sp>
      <p:pic>
        <p:nvPicPr>
          <p:cNvPr id="16402" name="Рисунок 1">
            <a:extLst>
              <a:ext uri="{FF2B5EF4-FFF2-40B4-BE49-F238E27FC236}">
                <a16:creationId xmlns:a16="http://schemas.microsoft.com/office/drawing/2014/main" id="{86C10FA3-AE85-E8C8-D3FD-A172F82B7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2" y="3597243"/>
            <a:ext cx="349250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6">
            <a:extLst>
              <a:ext uri="{FF2B5EF4-FFF2-40B4-BE49-F238E27FC236}">
                <a16:creationId xmlns:a16="http://schemas.microsoft.com/office/drawing/2014/main" id="{12B0523A-DDA9-4000-D565-775AF6AC7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7"/>
          <a:stretch>
            <a:fillRect/>
          </a:stretch>
        </p:blipFill>
        <p:spPr bwMode="auto">
          <a:xfrm>
            <a:off x="221597" y="3938322"/>
            <a:ext cx="2932112" cy="224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35D9E5-D8B9-F523-A292-54F1868A105E}"/>
              </a:ext>
            </a:extLst>
          </p:cNvPr>
          <p:cNvSpPr/>
          <p:nvPr/>
        </p:nvSpPr>
        <p:spPr>
          <a:xfrm>
            <a:off x="2295525" y="857250"/>
            <a:ext cx="6848475" cy="5778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436" name="Заголовок 1">
            <a:extLst>
              <a:ext uri="{FF2B5EF4-FFF2-40B4-BE49-F238E27FC236}">
                <a16:creationId xmlns:a16="http://schemas.microsoft.com/office/drawing/2014/main" id="{50C58464-4C88-C0FD-1515-F3E46053D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550863"/>
          </a:xfrm>
        </p:spPr>
        <p:txBody>
          <a:bodyPr/>
          <a:lstStyle/>
          <a:p>
            <a:r>
              <a:rPr lang="en-US" altLang="ru-RU" sz="1800" dirty="0">
                <a:solidFill>
                  <a:schemeClr val="bg1"/>
                </a:solidFill>
              </a:rPr>
              <a:t>Straight Sections: Magnets</a:t>
            </a:r>
            <a:endParaRPr lang="ru-RU" altLang="ru-RU" sz="1800" dirty="0">
              <a:solidFill>
                <a:schemeClr val="bg1"/>
              </a:solidFill>
            </a:endParaRPr>
          </a:p>
        </p:txBody>
      </p:sp>
      <p:sp>
        <p:nvSpPr>
          <p:cNvPr id="18437" name="Номер слайда 4">
            <a:extLst>
              <a:ext uri="{FF2B5EF4-FFF2-40B4-BE49-F238E27FC236}">
                <a16:creationId xmlns:a16="http://schemas.microsoft.com/office/drawing/2014/main" id="{0024F24F-D2D5-A47A-FA74-30385391A251}"/>
              </a:ext>
            </a:extLst>
          </p:cNvPr>
          <p:cNvSpPr txBox="1">
            <a:spLocks/>
          </p:cNvSpPr>
          <p:nvPr/>
        </p:nvSpPr>
        <p:spPr bwMode="auto">
          <a:xfrm>
            <a:off x="7380288" y="5634038"/>
            <a:ext cx="16002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3E9C703-55F3-42DA-BA17-A8ADE71FC3E8}" type="slidenum">
              <a:rPr lang="ru-RU" altLang="ru-RU" sz="9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900">
              <a:solidFill>
                <a:schemeClr val="bg1"/>
              </a:solidFill>
            </a:endParaRPr>
          </a:p>
        </p:txBody>
      </p:sp>
      <p:pic>
        <p:nvPicPr>
          <p:cNvPr id="18438" name="Рисунок 11">
            <a:extLst>
              <a:ext uri="{FF2B5EF4-FFF2-40B4-BE49-F238E27FC236}">
                <a16:creationId xmlns:a16="http://schemas.microsoft.com/office/drawing/2014/main" id="{4A7B6895-A8D0-4276-674A-9692723DB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22955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Рисунок 12">
            <a:extLst>
              <a:ext uri="{FF2B5EF4-FFF2-40B4-BE49-F238E27FC236}">
                <a16:creationId xmlns:a16="http://schemas.microsoft.com/office/drawing/2014/main" id="{991F5B99-032B-3407-7236-420AAB2C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63" y="908050"/>
            <a:ext cx="719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0F8127B-B3BA-49E1-AA5F-63BB158668EB}"/>
              </a:ext>
            </a:extLst>
          </p:cNvPr>
          <p:cNvSpPr/>
          <p:nvPr/>
        </p:nvSpPr>
        <p:spPr>
          <a:xfrm>
            <a:off x="0" y="6565900"/>
            <a:ext cx="9144000" cy="414338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441" name="Заголовок 1">
            <a:extLst>
              <a:ext uri="{FF2B5EF4-FFF2-40B4-BE49-F238E27FC236}">
                <a16:creationId xmlns:a16="http://schemas.microsoft.com/office/drawing/2014/main" id="{83D4F943-128D-093B-B26F-7633305D80D7}"/>
              </a:ext>
            </a:extLst>
          </p:cNvPr>
          <p:cNvSpPr txBox="1">
            <a:spLocks/>
          </p:cNvSpPr>
          <p:nvPr/>
        </p:nvSpPr>
        <p:spPr bwMode="auto">
          <a:xfrm>
            <a:off x="204788" y="3556000"/>
            <a:ext cx="313213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Liberation Sans"/>
                <a:ea typeface="Liberation Sans"/>
                <a:cs typeface="Liberation Sans"/>
              </a:rPr>
              <a:t>Straight section</a:t>
            </a:r>
            <a:endParaRPr lang="ru-RU" altLang="ru-RU" sz="1400" b="1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8442" name="TextBox 28">
            <a:extLst>
              <a:ext uri="{FF2B5EF4-FFF2-40B4-BE49-F238E27FC236}">
                <a16:creationId xmlns:a16="http://schemas.microsoft.com/office/drawing/2014/main" id="{D25C945A-A1F9-A0BF-6505-56B5756EE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3425" y="3524250"/>
            <a:ext cx="388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Arial" panose="020B0604020202020204" pitchFamily="34" charset="0"/>
              </a:rPr>
              <a:t>Q1</a:t>
            </a:r>
            <a:endParaRPr lang="ru-RU" altLang="ru-RU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443" name="TextBox 29">
            <a:extLst>
              <a:ext uri="{FF2B5EF4-FFF2-40B4-BE49-F238E27FC236}">
                <a16:creationId xmlns:a16="http://schemas.microsoft.com/office/drawing/2014/main" id="{9E3A9362-F873-131A-DF2E-25C81FC46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7288" y="3773488"/>
            <a:ext cx="46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Arial" panose="020B0604020202020204" pitchFamily="34" charset="0"/>
              </a:rPr>
              <a:t>Q2</a:t>
            </a:r>
            <a:endParaRPr lang="ru-RU" altLang="ru-RU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444" name="TextBox 30">
            <a:extLst>
              <a:ext uri="{FF2B5EF4-FFF2-40B4-BE49-F238E27FC236}">
                <a16:creationId xmlns:a16="http://schemas.microsoft.com/office/drawing/2014/main" id="{BE54B624-4BBB-2ADA-ECBA-6CBEA46A6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4000500"/>
            <a:ext cx="485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Arial" panose="020B0604020202020204" pitchFamily="34" charset="0"/>
              </a:rPr>
              <a:t>Q3</a:t>
            </a:r>
            <a:endParaRPr lang="ru-RU" altLang="ru-RU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E27BAE1E-21A5-C3A0-9ADD-C2AF7CB6AC62}"/>
              </a:ext>
            </a:extLst>
          </p:cNvPr>
          <p:cNvSpPr txBox="1">
            <a:spLocks/>
          </p:cNvSpPr>
          <p:nvPr/>
        </p:nvSpPr>
        <p:spPr>
          <a:xfrm>
            <a:off x="4167188" y="6096000"/>
            <a:ext cx="4213225" cy="569913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>
              <a:defRPr/>
            </a:pPr>
            <a:r>
              <a:rPr lang="ru-RU" sz="1050" dirty="0"/>
              <a:t> </a:t>
            </a:r>
            <a:r>
              <a:rPr lang="en-US" sz="1600" b="1" dirty="0"/>
              <a:t>Straight sections  and MPD  final focus</a:t>
            </a:r>
            <a:endParaRPr lang="ru-RU" sz="1600" b="1" dirty="0"/>
          </a:p>
        </p:txBody>
      </p:sp>
      <p:sp>
        <p:nvSpPr>
          <p:cNvPr id="18446" name="Номер слайда 4">
            <a:extLst>
              <a:ext uri="{FF2B5EF4-FFF2-40B4-BE49-F238E27FC236}">
                <a16:creationId xmlns:a16="http://schemas.microsoft.com/office/drawing/2014/main" id="{44BC1A94-1B60-FDDE-DF9B-E9364F4B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416800" y="5645150"/>
            <a:ext cx="16002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386D4D-EEC5-4092-A48E-56E1A76EC591}" type="slidenum">
              <a:rPr lang="ru-RU" altLang="ru-RU" sz="12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200">
              <a:solidFill>
                <a:schemeClr val="bg1"/>
              </a:solidFill>
            </a:endParaRPr>
          </a:p>
        </p:txBody>
      </p:sp>
      <p:pic>
        <p:nvPicPr>
          <p:cNvPr id="18447" name="Рисунок 20" descr="Изображение выглядит как старый, двигатель&#10;&#10;Автоматически созданное описание">
            <a:extLst>
              <a:ext uri="{FF2B5EF4-FFF2-40B4-BE49-F238E27FC236}">
                <a16:creationId xmlns:a16="http://schemas.microsoft.com/office/drawing/2014/main" id="{5A44B045-0D20-4CA9-365D-E00278998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5" b="11510"/>
          <a:stretch>
            <a:fillRect/>
          </a:stretch>
        </p:blipFill>
        <p:spPr bwMode="auto">
          <a:xfrm>
            <a:off x="6678613" y="1493838"/>
            <a:ext cx="2128837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8" name="TextBox 21">
            <a:extLst>
              <a:ext uri="{FF2B5EF4-FFF2-40B4-BE49-F238E27FC236}">
                <a16:creationId xmlns:a16="http://schemas.microsoft.com/office/drawing/2014/main" id="{2599413A-F2CB-8C9B-890D-041573F1B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825" y="4286250"/>
            <a:ext cx="487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Arial" panose="020B0604020202020204" pitchFamily="34" charset="0"/>
              </a:rPr>
              <a:t>BV1</a:t>
            </a:r>
            <a:endParaRPr lang="ru-RU" altLang="ru-RU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449" name="TextBox 31">
            <a:extLst>
              <a:ext uri="{FF2B5EF4-FFF2-40B4-BE49-F238E27FC236}">
                <a16:creationId xmlns:a16="http://schemas.microsoft.com/office/drawing/2014/main" id="{0E454B1E-030A-C1BC-348A-7A7747029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150" y="4738688"/>
            <a:ext cx="490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Arial" panose="020B0604020202020204" pitchFamily="34" charset="0"/>
              </a:rPr>
              <a:t>BV2</a:t>
            </a:r>
            <a:endParaRPr lang="ru-RU" altLang="ru-RU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450" name="TextBox 32">
            <a:extLst>
              <a:ext uri="{FF2B5EF4-FFF2-40B4-BE49-F238E27FC236}">
                <a16:creationId xmlns:a16="http://schemas.microsoft.com/office/drawing/2014/main" id="{18EEBB27-0157-E3F8-4E01-9B26A416E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513" y="4514850"/>
            <a:ext cx="58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  <a:latin typeface="Arial" panose="020B0604020202020204" pitchFamily="34" charset="0"/>
              </a:rPr>
              <a:t>ВВК </a:t>
            </a:r>
            <a:r>
              <a:rPr lang="en-US" altLang="ru-RU" sz="1800">
                <a:solidFill>
                  <a:schemeClr val="bg1"/>
                </a:solidFill>
                <a:latin typeface="Arial" panose="020B0604020202020204" pitchFamily="34" charset="0"/>
              </a:rPr>
              <a:t>Y</a:t>
            </a:r>
            <a:endParaRPr lang="ru-RU" altLang="ru-RU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8451" name="Рисунок 2">
            <a:extLst>
              <a:ext uri="{FF2B5EF4-FFF2-40B4-BE49-F238E27FC236}">
                <a16:creationId xmlns:a16="http://schemas.microsoft.com/office/drawing/2014/main" id="{16053B8A-51B7-50A1-FDE9-7F359906EA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5405" r="19315" b="11707"/>
          <a:stretch>
            <a:fillRect/>
          </a:stretch>
        </p:blipFill>
        <p:spPr bwMode="auto">
          <a:xfrm>
            <a:off x="3611564" y="1487489"/>
            <a:ext cx="2797702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2" name="TextBox 25">
            <a:extLst>
              <a:ext uri="{FF2B5EF4-FFF2-40B4-BE49-F238E27FC236}">
                <a16:creationId xmlns:a16="http://schemas.microsoft.com/office/drawing/2014/main" id="{E635E24B-3DF1-F5AF-1194-574572A12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648" y="6195625"/>
            <a:ext cx="2490788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</a:rPr>
              <a:t>Straight section lenses</a:t>
            </a:r>
          </a:p>
        </p:txBody>
      </p:sp>
      <p:sp>
        <p:nvSpPr>
          <p:cNvPr id="18453" name="TextBox 26">
            <a:extLst>
              <a:ext uri="{FF2B5EF4-FFF2-40B4-BE49-F238E27FC236}">
                <a16:creationId xmlns:a16="http://schemas.microsoft.com/office/drawing/2014/main" id="{23349919-2FA8-A0D0-BA6C-48FEE7511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475" y="3344022"/>
            <a:ext cx="1893888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200" b="1" dirty="0">
                <a:latin typeface="Arial" panose="020B0604020202020204" pitchFamily="34" charset="0"/>
              </a:rPr>
              <a:t>Final </a:t>
            </a:r>
            <a:r>
              <a:rPr lang="en-US" altLang="ru-RU" sz="1200" b="1" dirty="0" err="1">
                <a:latin typeface="Arial" panose="020B0604020202020204" pitchFamily="34" charset="0"/>
              </a:rPr>
              <a:t>focuse</a:t>
            </a:r>
            <a:r>
              <a:rPr lang="en-US" altLang="ru-RU" sz="1200" b="1" dirty="0">
                <a:latin typeface="Arial" panose="020B0604020202020204" pitchFamily="34" charset="0"/>
              </a:rPr>
              <a:t> </a:t>
            </a:r>
            <a:r>
              <a:rPr lang="en-US" altLang="ru-RU" sz="1200" b="1" dirty="0" err="1">
                <a:latin typeface="Arial" panose="020B0604020202020204" pitchFamily="34" charset="0"/>
              </a:rPr>
              <a:t>lense</a:t>
            </a:r>
            <a:endParaRPr lang="ru-RU" altLang="ru-RU" sz="1200" b="1" dirty="0">
              <a:latin typeface="Arial" panose="020B0604020202020204" pitchFamily="34" charset="0"/>
            </a:endParaRPr>
          </a:p>
        </p:txBody>
      </p:sp>
      <p:sp>
        <p:nvSpPr>
          <p:cNvPr id="28" name="Нижний колонтитул 3">
            <a:extLst>
              <a:ext uri="{FF2B5EF4-FFF2-40B4-BE49-F238E27FC236}">
                <a16:creationId xmlns:a16="http://schemas.microsoft.com/office/drawing/2014/main" id="{B5AE9A2F-FC02-B7CD-C8E0-9CB4F72DC0FE}"/>
              </a:ext>
            </a:extLst>
          </p:cNvPr>
          <p:cNvSpPr txBox="1">
            <a:spLocks/>
          </p:cNvSpPr>
          <p:nvPr/>
        </p:nvSpPr>
        <p:spPr>
          <a:xfrm>
            <a:off x="0" y="5603875"/>
            <a:ext cx="4841875" cy="396875"/>
          </a:xfrm>
          <a:prstGeom prst="rect">
            <a:avLst/>
          </a:prstGeom>
        </p:spPr>
        <p:txBody>
          <a:bodyPr lIns="68580" tIns="34290" rIns="68580" bIns="3429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28588" algn="l">
              <a:buFont typeface="Arial" panose="020B0604020202020204" pitchFamily="34" charset="0"/>
              <a:buChar char="•"/>
              <a:defRPr/>
            </a:pPr>
            <a:endParaRPr lang="ru-RU" sz="750" dirty="0">
              <a:solidFill>
                <a:schemeClr val="bg1"/>
              </a:solidFill>
            </a:endParaRPr>
          </a:p>
        </p:txBody>
      </p:sp>
      <p:sp>
        <p:nvSpPr>
          <p:cNvPr id="18455" name="TextBox 34">
            <a:extLst>
              <a:ext uri="{FF2B5EF4-FFF2-40B4-BE49-F238E27FC236}">
                <a16:creationId xmlns:a16="http://schemas.microsoft.com/office/drawing/2014/main" id="{9815D94B-B52F-09D9-5C52-58E1DE732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825" y="3703638"/>
            <a:ext cx="2138363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200">
                <a:latin typeface="Arial" panose="020B0604020202020204" pitchFamily="34" charset="0"/>
              </a:rPr>
              <a:t>Vertical  magnets</a:t>
            </a:r>
          </a:p>
        </p:txBody>
      </p:sp>
      <p:pic>
        <p:nvPicPr>
          <p:cNvPr id="18456" name="Рисунок 1">
            <a:extLst>
              <a:ext uri="{FF2B5EF4-FFF2-40B4-BE49-F238E27FC236}">
                <a16:creationId xmlns:a16="http://schemas.microsoft.com/office/drawing/2014/main" id="{4796FE2E-8D92-DE2E-12D8-25D40234D0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539875"/>
            <a:ext cx="27717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Рисунок 2">
            <a:extLst>
              <a:ext uri="{FF2B5EF4-FFF2-40B4-BE49-F238E27FC236}">
                <a16:creationId xmlns:a16="http://schemas.microsoft.com/office/drawing/2014/main" id="{CE0A001D-054F-849F-2973-2B1B051383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4485"/>
            <a:ext cx="3348037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6">
            <a:extLst>
              <a:ext uri="{FF2B5EF4-FFF2-40B4-BE49-F238E27FC236}">
                <a16:creationId xmlns:a16="http://schemas.microsoft.com/office/drawing/2014/main" id="{00EE581F-5250-6BF3-F458-AFC9048BAF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1" t="35582" b="2"/>
          <a:stretch>
            <a:fillRect/>
          </a:stretch>
        </p:blipFill>
        <p:spPr bwMode="auto">
          <a:xfrm>
            <a:off x="485775" y="3363913"/>
            <a:ext cx="8494713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7CB6DF7-2E6D-99AF-5792-09372A752271}"/>
              </a:ext>
            </a:extLst>
          </p:cNvPr>
          <p:cNvSpPr/>
          <p:nvPr/>
        </p:nvSpPr>
        <p:spPr>
          <a:xfrm>
            <a:off x="2295525" y="857250"/>
            <a:ext cx="6848475" cy="5778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484" name="Заголовок 1">
            <a:extLst>
              <a:ext uri="{FF2B5EF4-FFF2-40B4-BE49-F238E27FC236}">
                <a16:creationId xmlns:a16="http://schemas.microsoft.com/office/drawing/2014/main" id="{0A0B4691-F69A-BEE1-AC22-A50429AD5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550863"/>
          </a:xfrm>
        </p:spPr>
        <p:txBody>
          <a:bodyPr/>
          <a:lstStyle/>
          <a:p>
            <a:r>
              <a:rPr lang="en-US" altLang="ru-RU" sz="1800">
                <a:solidFill>
                  <a:schemeClr val="bg1"/>
                </a:solidFill>
              </a:rPr>
              <a:t>RF system</a:t>
            </a:r>
            <a:r>
              <a:rPr lang="ru-RU" altLang="ru-RU" sz="1800">
                <a:solidFill>
                  <a:schemeClr val="bg1"/>
                </a:solidFill>
              </a:rPr>
              <a:t>: </a:t>
            </a:r>
            <a:r>
              <a:rPr lang="en-US" altLang="ru-RU" sz="1800">
                <a:solidFill>
                  <a:schemeClr val="bg1"/>
                </a:solidFill>
              </a:rPr>
              <a:t>status RF1 and RF2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57FD8AB2-3801-0C65-3C1B-1158BE2C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63" y="5619750"/>
            <a:ext cx="4699000" cy="357188"/>
          </a:xfrm>
        </p:spPr>
        <p:txBody>
          <a:bodyPr/>
          <a:lstStyle/>
          <a:p>
            <a:pPr algn="l">
              <a:defRPr/>
            </a:pPr>
            <a:r>
              <a:rPr lang="ru-RU" sz="750" dirty="0">
                <a:solidFill>
                  <a:schemeClr val="bg1"/>
                </a:solidFill>
              </a:rPr>
              <a:t>Регулярные совещания. 2023-02-08</a:t>
            </a:r>
          </a:p>
          <a:p>
            <a:pPr algn="l">
              <a:defRPr/>
            </a:pPr>
            <a:r>
              <a:rPr lang="en-US" sz="750" dirty="0">
                <a:solidFill>
                  <a:schemeClr val="bg1"/>
                </a:solidFill>
              </a:rPr>
              <a:t>NICA, </a:t>
            </a:r>
            <a:r>
              <a:rPr lang="ru-RU" sz="750" dirty="0">
                <a:solidFill>
                  <a:schemeClr val="bg1"/>
                </a:solidFill>
              </a:rPr>
              <a:t>Коллайдер. Статус монтажа МКС.</a:t>
            </a:r>
          </a:p>
          <a:p>
            <a:pPr algn="l">
              <a:defRPr/>
            </a:pPr>
            <a:r>
              <a:rPr lang="ru-RU" sz="750" dirty="0">
                <a:solidFill>
                  <a:schemeClr val="bg1"/>
                </a:solidFill>
              </a:rPr>
              <a:t>Галимов А.Р., ОИЯИ, ЛФВЭ, УО, г. Дубна</a:t>
            </a:r>
          </a:p>
        </p:txBody>
      </p:sp>
      <p:sp>
        <p:nvSpPr>
          <p:cNvPr id="20486" name="Номер слайда 4">
            <a:extLst>
              <a:ext uri="{FF2B5EF4-FFF2-40B4-BE49-F238E27FC236}">
                <a16:creationId xmlns:a16="http://schemas.microsoft.com/office/drawing/2014/main" id="{F303505E-DE8A-E430-A20D-34CEFF7A5DE1}"/>
              </a:ext>
            </a:extLst>
          </p:cNvPr>
          <p:cNvSpPr txBox="1">
            <a:spLocks/>
          </p:cNvSpPr>
          <p:nvPr/>
        </p:nvSpPr>
        <p:spPr bwMode="auto">
          <a:xfrm>
            <a:off x="7380288" y="5634038"/>
            <a:ext cx="16002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42B93FC-BE36-4C60-8529-BB8050C4775D}" type="slidenum">
              <a:rPr lang="ru-RU" altLang="ru-RU" sz="9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900">
              <a:solidFill>
                <a:schemeClr val="bg1"/>
              </a:solidFill>
            </a:endParaRPr>
          </a:p>
        </p:txBody>
      </p:sp>
      <p:pic>
        <p:nvPicPr>
          <p:cNvPr id="20487" name="Рисунок 11">
            <a:extLst>
              <a:ext uri="{FF2B5EF4-FFF2-40B4-BE49-F238E27FC236}">
                <a16:creationId xmlns:a16="http://schemas.microsoft.com/office/drawing/2014/main" id="{48D797D9-F618-8142-E3B2-37776ACD1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22955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12">
            <a:extLst>
              <a:ext uri="{FF2B5EF4-FFF2-40B4-BE49-F238E27FC236}">
                <a16:creationId xmlns:a16="http://schemas.microsoft.com/office/drawing/2014/main" id="{B1C55BB8-265D-B5E3-382D-79263D09401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63" y="908050"/>
            <a:ext cx="719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A47E5AB-5741-47B1-6DAE-25F5769A4691}"/>
              </a:ext>
            </a:extLst>
          </p:cNvPr>
          <p:cNvSpPr/>
          <p:nvPr/>
        </p:nvSpPr>
        <p:spPr>
          <a:xfrm>
            <a:off x="0" y="6443663"/>
            <a:ext cx="9144000" cy="414337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490" name="Номер слайда 4">
            <a:extLst>
              <a:ext uri="{FF2B5EF4-FFF2-40B4-BE49-F238E27FC236}">
                <a16:creationId xmlns:a16="http://schemas.microsoft.com/office/drawing/2014/main" id="{68EA4393-F27B-4926-FAA8-BAF65974F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410450" y="6505575"/>
            <a:ext cx="16002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D60E71-395E-407B-99F4-73B8C73BE448}" type="slidenum">
              <a:rPr lang="ru-RU" altLang="ru-RU" sz="12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200">
              <a:solidFill>
                <a:schemeClr val="bg1"/>
              </a:solidFill>
            </a:endParaRPr>
          </a:p>
        </p:txBody>
      </p:sp>
      <p:pic>
        <p:nvPicPr>
          <p:cNvPr id="20491" name="Рисунок 13">
            <a:extLst>
              <a:ext uri="{FF2B5EF4-FFF2-40B4-BE49-F238E27FC236}">
                <a16:creationId xmlns:a16="http://schemas.microsoft.com/office/drawing/2014/main" id="{4C7B57D1-5867-5433-6FED-E727E594E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/>
          <a:stretch>
            <a:fillRect/>
          </a:stretch>
        </p:blipFill>
        <p:spPr bwMode="auto">
          <a:xfrm>
            <a:off x="3035300" y="1447800"/>
            <a:ext cx="2835275" cy="2538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 влево 12">
            <a:extLst>
              <a:ext uri="{FF2B5EF4-FFF2-40B4-BE49-F238E27FC236}">
                <a16:creationId xmlns:a16="http://schemas.microsoft.com/office/drawing/2014/main" id="{1CA75513-2482-942D-BA1B-CF45408320BF}"/>
              </a:ext>
            </a:extLst>
          </p:cNvPr>
          <p:cNvSpPr/>
          <p:nvPr/>
        </p:nvSpPr>
        <p:spPr>
          <a:xfrm rot="12902931">
            <a:off x="1744663" y="4427538"/>
            <a:ext cx="1762125" cy="87312"/>
          </a:xfrm>
          <a:prstGeom prst="leftArrow">
            <a:avLst>
              <a:gd name="adj1" fmla="val 32906"/>
              <a:gd name="adj2" fmla="val 8851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лево 13">
            <a:extLst>
              <a:ext uri="{FF2B5EF4-FFF2-40B4-BE49-F238E27FC236}">
                <a16:creationId xmlns:a16="http://schemas.microsoft.com/office/drawing/2014/main" id="{2B733AA8-980A-1F79-4A2F-94E4CBBFFE36}"/>
              </a:ext>
            </a:extLst>
          </p:cNvPr>
          <p:cNvSpPr/>
          <p:nvPr/>
        </p:nvSpPr>
        <p:spPr>
          <a:xfrm rot="17616039">
            <a:off x="4502944" y="4277519"/>
            <a:ext cx="1057275" cy="65087"/>
          </a:xfrm>
          <a:prstGeom prst="leftArrow">
            <a:avLst>
              <a:gd name="adj1" fmla="val 32906"/>
              <a:gd name="adj2" fmla="val 8851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 влево 11">
            <a:extLst>
              <a:ext uri="{FF2B5EF4-FFF2-40B4-BE49-F238E27FC236}">
                <a16:creationId xmlns:a16="http://schemas.microsoft.com/office/drawing/2014/main" id="{4CBDD6A9-532A-5B80-D4B8-231874C6A7E2}"/>
              </a:ext>
            </a:extLst>
          </p:cNvPr>
          <p:cNvSpPr/>
          <p:nvPr/>
        </p:nvSpPr>
        <p:spPr>
          <a:xfrm rot="14937501" flipV="1">
            <a:off x="2828925" y="4164013"/>
            <a:ext cx="1168400" cy="374650"/>
          </a:xfrm>
          <a:prstGeom prst="leftArrow">
            <a:avLst>
              <a:gd name="adj1" fmla="val 32906"/>
              <a:gd name="adj2" fmla="val 8851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A439BB-ED8D-0730-D1DF-50591E6ADEF7}"/>
              </a:ext>
            </a:extLst>
          </p:cNvPr>
          <p:cNvSpPr txBox="1"/>
          <p:nvPr/>
        </p:nvSpPr>
        <p:spPr>
          <a:xfrm>
            <a:off x="1657475" y="3536557"/>
            <a:ext cx="49054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RF1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BCBC75-437A-7F76-43B0-5819C0D73EE8}"/>
              </a:ext>
            </a:extLst>
          </p:cNvPr>
          <p:cNvSpPr txBox="1"/>
          <p:nvPr/>
        </p:nvSpPr>
        <p:spPr>
          <a:xfrm>
            <a:off x="2772337" y="3413958"/>
            <a:ext cx="49054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RF2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3DB257-B5AA-A2BE-4395-32F450B3EE57}"/>
              </a:ext>
            </a:extLst>
          </p:cNvPr>
          <p:cNvSpPr txBox="1"/>
          <p:nvPr/>
        </p:nvSpPr>
        <p:spPr>
          <a:xfrm>
            <a:off x="3999020" y="2534686"/>
            <a:ext cx="49054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RF2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BC936D-0609-2129-247D-0E666573F3E6}"/>
              </a:ext>
            </a:extLst>
          </p:cNvPr>
          <p:cNvSpPr txBox="1"/>
          <p:nvPr/>
        </p:nvSpPr>
        <p:spPr>
          <a:xfrm>
            <a:off x="4747438" y="3627185"/>
            <a:ext cx="49054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RF2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499" name="Прямоугольник 1">
            <a:extLst>
              <a:ext uri="{FF2B5EF4-FFF2-40B4-BE49-F238E27FC236}">
                <a16:creationId xmlns:a16="http://schemas.microsoft.com/office/drawing/2014/main" id="{5F255516-B0C7-7072-F306-B6E61FEAE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5689600"/>
            <a:ext cx="7000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RF1 and RF2 cavity in JINR. </a:t>
            </a:r>
          </a:p>
          <a:p>
            <a:pPr algn="just">
              <a:spcBef>
                <a:spcPct val="0"/>
              </a:spcBef>
            </a:pPr>
            <a:r>
              <a: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RF1 and eight RF2  cavities were installed.</a:t>
            </a:r>
          </a:p>
          <a:p>
            <a:pPr algn="just">
              <a:spcBef>
                <a:spcPct val="0"/>
              </a:spcBef>
            </a:pPr>
            <a:r>
              <a: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of E-arc- February 2025 </a:t>
            </a:r>
          </a:p>
        </p:txBody>
      </p:sp>
      <p:sp>
        <p:nvSpPr>
          <p:cNvPr id="20500" name="TextBox 27">
            <a:extLst>
              <a:ext uri="{FF2B5EF4-FFF2-40B4-BE49-F238E27FC236}">
                <a16:creationId xmlns:a16="http://schemas.microsoft.com/office/drawing/2014/main" id="{FD299E2A-376F-305E-1D60-3472B2779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3467100"/>
            <a:ext cx="16891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200">
                <a:latin typeface="Arial" panose="020B0604020202020204" pitchFamily="34" charset="0"/>
              </a:rPr>
              <a:t>RF1 and RF2 in tunnel</a:t>
            </a:r>
            <a:endParaRPr lang="ru-RU" altLang="ru-RU" sz="1200">
              <a:latin typeface="Arial" panose="020B0604020202020204" pitchFamily="34" charset="0"/>
            </a:endParaRPr>
          </a:p>
        </p:txBody>
      </p:sp>
      <p:sp>
        <p:nvSpPr>
          <p:cNvPr id="20501" name="TextBox 32">
            <a:extLst>
              <a:ext uri="{FF2B5EF4-FFF2-40B4-BE49-F238E27FC236}">
                <a16:creationId xmlns:a16="http://schemas.microsoft.com/office/drawing/2014/main" id="{665F6844-1F6D-4D51-D6D0-1D3CCBDE5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938" y="3760788"/>
            <a:ext cx="89058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200">
              <a:latin typeface="Arial" panose="020B0604020202020204" pitchFamily="34" charset="0"/>
            </a:endParaRPr>
          </a:p>
        </p:txBody>
      </p:sp>
      <p:sp>
        <p:nvSpPr>
          <p:cNvPr id="30" name="Нижний колонтитул 3">
            <a:extLst>
              <a:ext uri="{FF2B5EF4-FFF2-40B4-BE49-F238E27FC236}">
                <a16:creationId xmlns:a16="http://schemas.microsoft.com/office/drawing/2014/main" id="{387F37AF-4583-C7E9-118F-F223744682FB}"/>
              </a:ext>
            </a:extLst>
          </p:cNvPr>
          <p:cNvSpPr txBox="1">
            <a:spLocks/>
          </p:cNvSpPr>
          <p:nvPr/>
        </p:nvSpPr>
        <p:spPr>
          <a:xfrm>
            <a:off x="0" y="5603875"/>
            <a:ext cx="4841875" cy="396875"/>
          </a:xfrm>
          <a:prstGeom prst="rect">
            <a:avLst/>
          </a:prstGeom>
        </p:spPr>
        <p:txBody>
          <a:bodyPr lIns="68580" tIns="34290" rIns="68580" bIns="3429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US" sz="750" dirty="0">
              <a:solidFill>
                <a:schemeClr val="bg1"/>
              </a:solidFill>
            </a:endParaRPr>
          </a:p>
        </p:txBody>
      </p:sp>
      <p:pic>
        <p:nvPicPr>
          <p:cNvPr id="20503" name="Рисунок 1">
            <a:extLst>
              <a:ext uri="{FF2B5EF4-FFF2-40B4-BE49-F238E27FC236}">
                <a16:creationId xmlns:a16="http://schemas.microsoft.com/office/drawing/2014/main" id="{D5565783-3D06-9100-FD71-1990C9E8BA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439863"/>
            <a:ext cx="2662238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Рисунок 2">
            <a:extLst>
              <a:ext uri="{FF2B5EF4-FFF2-40B4-BE49-F238E27FC236}">
                <a16:creationId xmlns:a16="http://schemas.microsoft.com/office/drawing/2014/main" id="{D6E0DAE5-8C19-D703-C439-E9D507DA07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1590675"/>
            <a:ext cx="3109913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3">
            <a:extLst>
              <a:ext uri="{FF2B5EF4-FFF2-40B4-BE49-F238E27FC236}">
                <a16:creationId xmlns:a16="http://schemas.microsoft.com/office/drawing/2014/main" id="{720F2BCF-FF06-78A8-203F-561E7A020D05}"/>
              </a:ext>
            </a:extLst>
          </p:cNvPr>
          <p:cNvSpPr txBox="1">
            <a:spLocks/>
          </p:cNvSpPr>
          <p:nvPr/>
        </p:nvSpPr>
        <p:spPr bwMode="auto">
          <a:xfrm>
            <a:off x="6615113" y="640873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9CFD721-0A22-4C46-B47D-EFBE6F2B45F2}" type="slidenum">
              <a:rPr lang="ru-RU" altLang="ru-RU" sz="1400" b="1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400" b="1">
              <a:latin typeface="Arial" panose="020B0604020202020204" pitchFamily="34" charset="0"/>
            </a:endParaRPr>
          </a:p>
        </p:txBody>
      </p:sp>
      <p:sp>
        <p:nvSpPr>
          <p:cNvPr id="22531" name="Text Box 2">
            <a:extLst>
              <a:ext uri="{FF2B5EF4-FFF2-40B4-BE49-F238E27FC236}">
                <a16:creationId xmlns:a16="http://schemas.microsoft.com/office/drawing/2014/main" id="{283E4B87-C20E-09DA-34D5-CDD40B7F6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Collider Beam Injection Septa</a:t>
            </a:r>
          </a:p>
        </p:txBody>
      </p:sp>
      <p:sp>
        <p:nvSpPr>
          <p:cNvPr id="22532" name="Rectangle 47">
            <a:extLst>
              <a:ext uri="{FF2B5EF4-FFF2-40B4-BE49-F238E27FC236}">
                <a16:creationId xmlns:a16="http://schemas.microsoft.com/office/drawing/2014/main" id="{86BFEE6B-3047-D642-7416-1DCA93E5B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038475"/>
            <a:ext cx="37449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 u="sng">
                <a:latin typeface="Arial" panose="020B0604020202020204" pitchFamily="34" charset="0"/>
              </a:rPr>
              <a:t>Septum cryostat module</a:t>
            </a:r>
            <a:endParaRPr lang="ru-RU" altLang="ru-RU" sz="1800" b="1" u="sng">
              <a:latin typeface="Arial" panose="020B0604020202020204" pitchFamily="34" charset="0"/>
            </a:endParaRPr>
          </a:p>
        </p:txBody>
      </p:sp>
      <p:sp>
        <p:nvSpPr>
          <p:cNvPr id="22533" name="Rectangle 47">
            <a:extLst>
              <a:ext uri="{FF2B5EF4-FFF2-40B4-BE49-F238E27FC236}">
                <a16:creationId xmlns:a16="http://schemas.microsoft.com/office/drawing/2014/main" id="{54A6D6E0-E92E-ECB4-37EE-14E0A28EE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2852738"/>
            <a:ext cx="3743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 u="sng">
                <a:latin typeface="Arial" panose="020B0604020202020204" pitchFamily="34" charset="0"/>
              </a:rPr>
              <a:t>Septum’s internal chamber with feedthrough</a:t>
            </a:r>
            <a:endParaRPr lang="ru-RU" altLang="ru-RU" sz="1800" b="1" u="sng">
              <a:latin typeface="Arial" panose="020B0604020202020204" pitchFamily="34" charset="0"/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DBB55E93-45F8-7802-EAF3-D41C42220367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836613"/>
          <a:ext cx="4021138" cy="17068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240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7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Effective length, m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2.5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7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Max. magnetic field</a:t>
                      </a:r>
                      <a:r>
                        <a:rPr lang="en-US" sz="1600" baseline="0" dirty="0">
                          <a:effectLst/>
                        </a:rPr>
                        <a:t>, T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0.42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7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Bending angle, </a:t>
                      </a:r>
                      <a:r>
                        <a:rPr lang="en-US" sz="1600" kern="1200" dirty="0" err="1">
                          <a:effectLst/>
                        </a:rPr>
                        <a:t>mrad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24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7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Gap</a:t>
                      </a:r>
                      <a:r>
                        <a:rPr lang="ru-RU" sz="1600" kern="1200" baseline="0" dirty="0">
                          <a:effectLst/>
                        </a:rPr>
                        <a:t>, </a:t>
                      </a:r>
                      <a:r>
                        <a:rPr lang="en-US" sz="1600" kern="1200" baseline="0" dirty="0">
                          <a:effectLst/>
                        </a:rPr>
                        <a:t>mm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30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7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Septum thickness, mm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3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7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Current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кA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50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7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Pulse duration</a:t>
                      </a:r>
                      <a:r>
                        <a:rPr lang="ru-RU" sz="1600" dirty="0">
                          <a:effectLst/>
                        </a:rPr>
                        <a:t>, µ</a:t>
                      </a:r>
                      <a:r>
                        <a:rPr lang="en-US" sz="1600" dirty="0">
                          <a:effectLst/>
                        </a:rPr>
                        <a:t>s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10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2560" name="Рисунок 20">
            <a:extLst>
              <a:ext uri="{FF2B5EF4-FFF2-40B4-BE49-F238E27FC236}">
                <a16:creationId xmlns:a16="http://schemas.microsoft.com/office/drawing/2014/main" id="{C86AA3AB-14ED-009D-0776-520ADE874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r="18382" b="5106"/>
          <a:stretch>
            <a:fillRect/>
          </a:stretch>
        </p:blipFill>
        <p:spPr bwMode="auto">
          <a:xfrm>
            <a:off x="4572000" y="882650"/>
            <a:ext cx="208756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1" name="Рисунок 17">
            <a:extLst>
              <a:ext uri="{FF2B5EF4-FFF2-40B4-BE49-F238E27FC236}">
                <a16:creationId xmlns:a16="http://schemas.microsoft.com/office/drawing/2014/main" id="{C4215B1C-DB12-EF1E-110C-02DA3B45A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968375"/>
            <a:ext cx="2217737" cy="1452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2" name="Рисунок 1">
            <a:extLst>
              <a:ext uri="{FF2B5EF4-FFF2-40B4-BE49-F238E27FC236}">
                <a16:creationId xmlns:a16="http://schemas.microsoft.com/office/drawing/2014/main" id="{3FD9F754-7824-9F9E-CBF6-95A7CF947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398838"/>
            <a:ext cx="3019425" cy="2725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3" name="Рисунок 3">
            <a:extLst>
              <a:ext uri="{FF2B5EF4-FFF2-40B4-BE49-F238E27FC236}">
                <a16:creationId xmlns:a16="http://schemas.microsoft.com/office/drawing/2014/main" id="{6087F5E4-0EFD-CE91-C248-5AEBF2A5A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405188"/>
            <a:ext cx="5210175" cy="274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64" name="Прямоугольник 1">
            <a:extLst>
              <a:ext uri="{FF2B5EF4-FFF2-40B4-BE49-F238E27FC236}">
                <a16:creationId xmlns:a16="http://schemas.microsoft.com/office/drawing/2014/main" id="{86D4BC96-EC50-0E3D-9BAD-2A4444F3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6462713"/>
            <a:ext cx="580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>
                <a:solidFill>
                  <a:srgbClr val="0000FF"/>
                </a:solidFill>
                <a:latin typeface="Times New Roman" panose="02020603050405020304" pitchFamily="18" charset="0"/>
              </a:rPr>
              <a:t>Commissioning of Collider injection system –February 2025</a:t>
            </a:r>
            <a:endParaRPr lang="ru-RU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NICA_header_blue.tif">
            <a:extLst>
              <a:ext uri="{FF2B5EF4-FFF2-40B4-BE49-F238E27FC236}">
                <a16:creationId xmlns:a16="http://schemas.microsoft.com/office/drawing/2014/main" id="{CCAE6C1E-625A-ADDC-C83E-AC850BE40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uppieren">
            <a:extLst>
              <a:ext uri="{FF2B5EF4-FFF2-40B4-BE49-F238E27FC236}">
                <a16:creationId xmlns:a16="http://schemas.microsoft.com/office/drawing/2014/main" id="{D75A6B47-5710-7F51-A155-21C9973FE9D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3571" name="JINR_logo_alpha.png" descr="JINR_logo_alpha.png">
              <a:extLst>
                <a:ext uri="{FF2B5EF4-FFF2-40B4-BE49-F238E27FC236}">
                  <a16:creationId xmlns:a16="http://schemas.microsoft.com/office/drawing/2014/main" id="{0AF0A35E-9AF4-0E56-1F78-D6FBBB88F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3572" name="NICA_logo_alpha.png" descr="NICA_logo_alpha.png">
              <a:extLst>
                <a:ext uri="{FF2B5EF4-FFF2-40B4-BE49-F238E27FC236}">
                  <a16:creationId xmlns:a16="http://schemas.microsoft.com/office/drawing/2014/main" id="{9AF8ACD3-470D-EE08-F0DD-DA71E170B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3556" name="Номер слайда 4">
            <a:extLst>
              <a:ext uri="{FF2B5EF4-FFF2-40B4-BE49-F238E27FC236}">
                <a16:creationId xmlns:a16="http://schemas.microsoft.com/office/drawing/2014/main" id="{3CF14DB7-056C-25D8-F50B-A4C86441EB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8810625" y="6610350"/>
            <a:ext cx="381000" cy="30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85FC75-0B4F-475A-A9E5-AF171DEAA5E0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9219" name="Заголовок 1">
            <a:extLst>
              <a:ext uri="{FF2B5EF4-FFF2-40B4-BE49-F238E27FC236}">
                <a16:creationId xmlns:a16="http://schemas.microsoft.com/office/drawing/2014/main" id="{A9603B86-E51C-4818-882F-3768A646761A}"/>
              </a:ext>
            </a:extLst>
          </p:cNvPr>
          <p:cNvSpPr txBox="1">
            <a:spLocks/>
          </p:cNvSpPr>
          <p:nvPr/>
        </p:nvSpPr>
        <p:spPr bwMode="auto">
          <a:xfrm>
            <a:off x="44450" y="0"/>
            <a:ext cx="525621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i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dirty="0"/>
              <a:t>Collider Power Supply System</a:t>
            </a:r>
            <a:endParaRPr lang="ru-RU" altLang="ru-RU" dirty="0"/>
          </a:p>
        </p:txBody>
      </p:sp>
      <p:sp>
        <p:nvSpPr>
          <p:cNvPr id="23558" name="Заголовок 1">
            <a:extLst>
              <a:ext uri="{FF2B5EF4-FFF2-40B4-BE49-F238E27FC236}">
                <a16:creationId xmlns:a16="http://schemas.microsoft.com/office/drawing/2014/main" id="{3D114554-65B8-4621-62A6-6931705450B3}"/>
              </a:ext>
            </a:extLst>
          </p:cNvPr>
          <p:cNvSpPr txBox="1">
            <a:spLocks/>
          </p:cNvSpPr>
          <p:nvPr/>
        </p:nvSpPr>
        <p:spPr bwMode="auto">
          <a:xfrm>
            <a:off x="-17463" y="4705350"/>
            <a:ext cx="4365626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2060"/>
                </a:solidFill>
              </a:rPr>
              <a:t>68 Additional power supplies</a:t>
            </a:r>
            <a:r>
              <a:rPr lang="ru-RU" altLang="ru-RU" sz="1800" b="1">
                <a:solidFill>
                  <a:srgbClr val="002060"/>
                </a:solidFill>
              </a:rPr>
              <a:t> (10В х 300А)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16491334-83E1-498B-B918-276E0EA64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788" y="1849438"/>
            <a:ext cx="3838575" cy="2828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560" name="Заголовок 1">
            <a:extLst>
              <a:ext uri="{FF2B5EF4-FFF2-40B4-BE49-F238E27FC236}">
                <a16:creationId xmlns:a16="http://schemas.microsoft.com/office/drawing/2014/main" id="{4D16A729-CAB9-4F3F-9D72-17B76BCF178A}"/>
              </a:ext>
            </a:extLst>
          </p:cNvPr>
          <p:cNvSpPr txBox="1">
            <a:spLocks/>
          </p:cNvSpPr>
          <p:nvPr/>
        </p:nvSpPr>
        <p:spPr bwMode="auto">
          <a:xfrm>
            <a:off x="4897438" y="1028700"/>
            <a:ext cx="39814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</a:rPr>
              <a:t>12 energy evacuation keys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1800" b="1" dirty="0">
                <a:solidFill>
                  <a:srgbClr val="002060"/>
                </a:solidFill>
              </a:rPr>
              <a:t>were built and tested</a:t>
            </a:r>
            <a:endParaRPr lang="ru-RU" altLang="ru-RU" sz="1800" b="1" dirty="0">
              <a:solidFill>
                <a:srgbClr val="002060"/>
              </a:solidFill>
            </a:endParaRPr>
          </a:p>
        </p:txBody>
      </p:sp>
      <p:sp>
        <p:nvSpPr>
          <p:cNvPr id="23561" name="Заголовок 1">
            <a:extLst>
              <a:ext uri="{FF2B5EF4-FFF2-40B4-BE49-F238E27FC236}">
                <a16:creationId xmlns:a16="http://schemas.microsoft.com/office/drawing/2014/main" id="{D5258559-0284-ADBB-71BB-42B97A604E43}"/>
              </a:ext>
            </a:extLst>
          </p:cNvPr>
          <p:cNvSpPr txBox="1">
            <a:spLocks/>
          </p:cNvSpPr>
          <p:nvPr/>
        </p:nvSpPr>
        <p:spPr bwMode="auto">
          <a:xfrm>
            <a:off x="3813175" y="4738688"/>
            <a:ext cx="499745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pic>
        <p:nvPicPr>
          <p:cNvPr id="24586" name="Picture 10">
            <a:extLst>
              <a:ext uri="{FF2B5EF4-FFF2-40B4-BE49-F238E27FC236}">
                <a16:creationId xmlns:a16="http://schemas.microsoft.com/office/drawing/2014/main" id="{DDC6749E-D42F-4868-8A21-3A9C31B5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r="4167" b="6250"/>
          <a:stretch>
            <a:fillRect/>
          </a:stretch>
        </p:blipFill>
        <p:spPr bwMode="auto">
          <a:xfrm>
            <a:off x="6972300" y="1679575"/>
            <a:ext cx="1654175" cy="2747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C:\Users\admin\Desktop\Доп_ист_10В-300А_Словакия_3_сж.jpg">
            <a:extLst>
              <a:ext uri="{FF2B5EF4-FFF2-40B4-BE49-F238E27FC236}">
                <a16:creationId xmlns:a16="http://schemas.microsoft.com/office/drawing/2014/main" id="{6945D4E0-4D39-4878-9455-A86837BEC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10688"/>
          <a:stretch>
            <a:fillRect/>
          </a:stretch>
        </p:blipFill>
        <p:spPr bwMode="auto">
          <a:xfrm>
            <a:off x="333375" y="5141913"/>
            <a:ext cx="1717675" cy="1247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C:\Users\admin\Desktop\Доп_ист_10В-300А_Карско_2_сж.jpg">
            <a:extLst>
              <a:ext uri="{FF2B5EF4-FFF2-40B4-BE49-F238E27FC236}">
                <a16:creationId xmlns:a16="http://schemas.microsoft.com/office/drawing/2014/main" id="{C68E4179-57FA-408E-89C7-D11029CA0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2200" y="5137150"/>
            <a:ext cx="1854200" cy="1217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565" name="TextBox 2">
            <a:extLst>
              <a:ext uri="{FF2B5EF4-FFF2-40B4-BE49-F238E27FC236}">
                <a16:creationId xmlns:a16="http://schemas.microsoft.com/office/drawing/2014/main" id="{FA8734C1-2918-A76B-B4BF-1BF29E467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765175"/>
            <a:ext cx="8943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Each collider ring has its own power supply system based on 3 main current sources</a:t>
            </a:r>
          </a:p>
        </p:txBody>
      </p:sp>
      <p:sp>
        <p:nvSpPr>
          <p:cNvPr id="23566" name="TextBox 4">
            <a:extLst>
              <a:ext uri="{FF2B5EF4-FFF2-40B4-BE49-F238E27FC236}">
                <a16:creationId xmlns:a16="http://schemas.microsoft.com/office/drawing/2014/main" id="{EBEF8289-9A6E-CB92-E78C-9A1842AED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1025525"/>
            <a:ext cx="4662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>
                <a:latin typeface="Arial" panose="020B0604020202020204" pitchFamily="34" charset="0"/>
              </a:rPr>
              <a:t>2 sets of</a:t>
            </a:r>
            <a:r>
              <a:rPr lang="ru-RU" altLang="ru-RU" sz="1600" b="1">
                <a:latin typeface="Arial" panose="020B0604020202020204" pitchFamily="34" charset="0"/>
              </a:rPr>
              <a:t> </a:t>
            </a:r>
            <a:r>
              <a:rPr lang="en-US" altLang="ru-RU" sz="1600" b="1">
                <a:latin typeface="Arial" panose="020B0604020202020204" pitchFamily="34" charset="0"/>
              </a:rPr>
              <a:t>main PS for both collider rings are manufactured by NPP "LM Inverter"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>
                <a:latin typeface="Arial" panose="020B0604020202020204" pitchFamily="34" charset="0"/>
              </a:rPr>
              <a:t>and delivered to JINR.</a:t>
            </a:r>
            <a:endParaRPr lang="ru-RU" altLang="ru-RU" sz="1600" b="1">
              <a:latin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90CF9E-C6CB-6664-5617-7F590440AEEC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57725" y="1662113"/>
            <a:ext cx="1776413" cy="2741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040DBD-10B3-D2A7-50BC-61F9CA61DA26}"/>
              </a:ext>
            </a:extLst>
          </p:cNvPr>
          <p:cNvPicPr/>
          <p:nvPr/>
        </p:nvPicPr>
        <p:blipFill rotWithShape="1">
          <a:blip r:embed="rId10"/>
          <a:srcRect t="9576"/>
          <a:stretch/>
        </p:blipFill>
        <p:spPr bwMode="auto">
          <a:xfrm>
            <a:off x="4684713" y="4794250"/>
            <a:ext cx="3941762" cy="165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569" name="Заголовок 1">
            <a:extLst>
              <a:ext uri="{FF2B5EF4-FFF2-40B4-BE49-F238E27FC236}">
                <a16:creationId xmlns:a16="http://schemas.microsoft.com/office/drawing/2014/main" id="{15D48E12-9DEA-D764-D18D-87E05B1E4FA8}"/>
              </a:ext>
            </a:extLst>
          </p:cNvPr>
          <p:cNvSpPr txBox="1">
            <a:spLocks/>
          </p:cNvSpPr>
          <p:nvPr/>
        </p:nvSpPr>
        <p:spPr bwMode="auto">
          <a:xfrm>
            <a:off x="4348163" y="4519613"/>
            <a:ext cx="459581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b="1"/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1800" b="1">
                <a:solidFill>
                  <a:srgbClr val="002060"/>
                </a:solidFill>
              </a:rPr>
              <a:t>Busbars</a:t>
            </a:r>
            <a:r>
              <a:rPr lang="en-US" altLang="ru-RU" sz="1800" b="1"/>
              <a:t> system model in b.17</a:t>
            </a:r>
            <a:endParaRPr lang="ru-RU" altLang="ru-RU" sz="1600" b="1">
              <a:solidFill>
                <a:srgbClr val="002060"/>
              </a:solidFill>
            </a:endParaRPr>
          </a:p>
        </p:txBody>
      </p:sp>
      <p:sp>
        <p:nvSpPr>
          <p:cNvPr id="23570" name="Прямоугольник 1">
            <a:extLst>
              <a:ext uri="{FF2B5EF4-FFF2-40B4-BE49-F238E27FC236}">
                <a16:creationId xmlns:a16="http://schemas.microsoft.com/office/drawing/2014/main" id="{DA0AB456-A4C4-7FDE-4351-5551D076F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6477000"/>
            <a:ext cx="571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b="1"/>
              <a:t>First operation of PS and magnets- February 2025 </a:t>
            </a:r>
            <a:endParaRPr lang="ru-RU" altLang="en-US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:a16="http://schemas.microsoft.com/office/drawing/2014/main" id="{26D5A9A5-8C2C-39E0-CFE0-6AEE5776B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8313" y="381000"/>
            <a:ext cx="8443913" cy="419100"/>
          </a:xfrm>
        </p:spPr>
        <p:txBody>
          <a:bodyPr/>
          <a:lstStyle/>
          <a:p>
            <a:pPr>
              <a:spcAft>
                <a:spcPts val="750"/>
              </a:spcAft>
            </a:pP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Technological run of cryomagnetic system testing</a:t>
            </a:r>
            <a:b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 arc W– February 2025</a:t>
            </a:r>
            <a:b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 arc E- March 2025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BFB5F5-0534-8AAB-9036-EC0D3B6DA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0963"/>
            <a:ext cx="4330700" cy="2879725"/>
          </a:xfrm>
        </p:spPr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chemeClr val="accent4"/>
                </a:solidFill>
                <a:cs typeface="Times New Roman" panose="02020603050405020304" pitchFamily="18" charset="0"/>
              </a:rPr>
              <a:t>I.</a:t>
            </a:r>
            <a:r>
              <a:rPr lang="en-US" sz="1800" b="1" dirty="0"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chemeClr val="accent4"/>
                </a:solidFill>
                <a:cs typeface="Times New Roman" panose="02020603050405020304" pitchFamily="18" charset="0"/>
              </a:rPr>
              <a:t>Collider cryo-magnetic tests:</a:t>
            </a:r>
          </a:p>
          <a:p>
            <a:pPr>
              <a:defRPr/>
            </a:pPr>
            <a:r>
              <a:rPr lang="en-US" sz="1800" b="1" dirty="0">
                <a:solidFill>
                  <a:srgbClr val="0070C0"/>
                </a:solidFill>
                <a:cs typeface="Times New Roman" panose="02020603050405020304" pitchFamily="18" charset="0"/>
              </a:rPr>
              <a:t>Tests of Power supplies on an equivalent load</a:t>
            </a:r>
          </a:p>
          <a:p>
            <a:pPr>
              <a:defRPr/>
            </a:pPr>
            <a:r>
              <a:rPr lang="en-US" sz="1800" b="1" dirty="0">
                <a:solidFill>
                  <a:srgbClr val="0070C0"/>
                </a:solidFill>
                <a:cs typeface="Times New Roman" panose="02020603050405020304" pitchFamily="18" charset="0"/>
              </a:rPr>
              <a:t>Tests of energy evacuation switchers </a:t>
            </a:r>
          </a:p>
          <a:p>
            <a:pPr>
              <a:defRPr/>
            </a:pPr>
            <a:r>
              <a:rPr lang="en-US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Vacuum of isolation volume</a:t>
            </a:r>
          </a:p>
          <a:p>
            <a:pPr>
              <a:defRPr/>
            </a:pPr>
            <a:r>
              <a:rPr lang="en-US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High vacuum of beam chamber</a:t>
            </a:r>
          </a:p>
          <a:p>
            <a:pPr>
              <a:defRPr/>
            </a:pPr>
            <a:r>
              <a:rPr lang="en-US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Operation of control system</a:t>
            </a:r>
          </a:p>
          <a:p>
            <a:pPr>
              <a:defRPr/>
            </a:pPr>
            <a:r>
              <a:rPr lang="en-US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Magnet system cryogenic cooling</a:t>
            </a:r>
          </a:p>
          <a:p>
            <a:pPr>
              <a:defRPr/>
            </a:pPr>
            <a:r>
              <a:rPr lang="en-US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Thermometry  tests</a:t>
            </a:r>
          </a:p>
          <a:p>
            <a:pPr>
              <a:defRPr/>
            </a:pPr>
            <a:r>
              <a:rPr lang="en-US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Operation of quench protection and evacuation  system</a:t>
            </a:r>
          </a:p>
          <a:p>
            <a:pPr>
              <a:defRPr/>
            </a:pPr>
            <a:r>
              <a:rPr lang="en-US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Formation of magnetic cycle, power supplies tuning</a:t>
            </a:r>
          </a:p>
          <a:p>
            <a:pPr>
              <a:defRPr/>
            </a:pPr>
            <a:r>
              <a:rPr lang="en-US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Corrector system tuning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800" b="1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800" b="1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800" b="1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1800" b="1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24580" name="Номер слайда 3">
            <a:extLst>
              <a:ext uri="{FF2B5EF4-FFF2-40B4-BE49-F238E27FC236}">
                <a16:creationId xmlns:a16="http://schemas.microsoft.com/office/drawing/2014/main" id="{C5C92B55-3E15-FDB8-BB3F-D988FE699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19FDF5-643D-4B4A-A515-F5514446D973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24581" name="Рисунок 1">
            <a:extLst>
              <a:ext uri="{FF2B5EF4-FFF2-40B4-BE49-F238E27FC236}">
                <a16:creationId xmlns:a16="http://schemas.microsoft.com/office/drawing/2014/main" id="{9B561226-7837-A528-17BB-C7F84416F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1196975"/>
            <a:ext cx="4699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Прямоугольник 1">
            <a:extLst>
              <a:ext uri="{FF2B5EF4-FFF2-40B4-BE49-F238E27FC236}">
                <a16:creationId xmlns:a16="http://schemas.microsoft.com/office/drawing/2014/main" id="{4941885D-2B7A-C9E4-722C-BED0AE9A6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5818188"/>
            <a:ext cx="76328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dirty="0">
                <a:solidFill>
                  <a:srgbClr val="0000CC"/>
                </a:solidFill>
                <a:cs typeface="Times New Roman" panose="02020603050405020304" pitchFamily="18" charset="0"/>
              </a:rPr>
              <a:t>Serious situation with infrastructure of Bld.17: </a:t>
            </a:r>
            <a:br>
              <a:rPr lang="en-US" altLang="en-US" b="1" dirty="0">
                <a:solidFill>
                  <a:srgbClr val="0000CC"/>
                </a:solidFill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CC"/>
                </a:solidFill>
                <a:cs typeface="Times New Roman" panose="02020603050405020304" pitchFamily="18" charset="0"/>
              </a:rPr>
              <a:t>Power distribution, Water cooling, Ventilation and air-conditioning  </a:t>
            </a:r>
            <a:endParaRPr lang="ru-RU" altLang="en-US" b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BA5BF-F389-4323-9C98-EF0CE2BC2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31" y="205370"/>
            <a:ext cx="7886700" cy="925985"/>
          </a:xfrm>
        </p:spPr>
        <p:txBody>
          <a:bodyPr/>
          <a:lstStyle/>
          <a:p>
            <a:r>
              <a:rPr lang="en-US" dirty="0"/>
              <a:t>NICA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69AF7-6A60-48E1-A39B-8D5C5C357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NICA_scheme_v_2.1.png">
            <a:extLst>
              <a:ext uri="{FF2B5EF4-FFF2-40B4-BE49-F238E27FC236}">
                <a16:creationId xmlns:a16="http://schemas.microsoft.com/office/drawing/2014/main" id="{2DB0883A-54AF-4A28-A29D-8F0D5A38B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98" y="1091259"/>
            <a:ext cx="8605160" cy="4838041"/>
          </a:xfrm>
          <a:prstGeom prst="rect">
            <a:avLst/>
          </a:prstGeom>
        </p:spPr>
      </p:pic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6AA729E1-3776-4D2F-9CFF-05E223C184B0}"/>
              </a:ext>
            </a:extLst>
          </p:cNvPr>
          <p:cNvSpPr/>
          <p:nvPr/>
        </p:nvSpPr>
        <p:spPr>
          <a:xfrm>
            <a:off x="3075385" y="4797028"/>
            <a:ext cx="232172" cy="214313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EF011D4-C624-4E56-B347-2DFCA5692F13}"/>
              </a:ext>
            </a:extLst>
          </p:cNvPr>
          <p:cNvSpPr/>
          <p:nvPr/>
        </p:nvSpPr>
        <p:spPr>
          <a:xfrm>
            <a:off x="4938118" y="2618185"/>
            <a:ext cx="232172" cy="214313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259D5CFF-6CDA-489B-9BB7-2DC37C81D869}"/>
              </a:ext>
            </a:extLst>
          </p:cNvPr>
          <p:cNvSpPr/>
          <p:nvPr/>
        </p:nvSpPr>
        <p:spPr>
          <a:xfrm>
            <a:off x="5757862" y="3553141"/>
            <a:ext cx="232172" cy="214313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F595A74-92FC-45C0-AF03-1B3EA372654A}"/>
                  </a:ext>
                </a:extLst>
              </p14:cNvPr>
              <p14:cNvContentPartPr/>
              <p14:nvPr/>
            </p14:nvContentPartPr>
            <p14:xfrm>
              <a:off x="3416201" y="2862614"/>
              <a:ext cx="1461510" cy="1770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F595A74-92FC-45C0-AF03-1B3EA37265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0194" y="2826614"/>
                <a:ext cx="1533163" cy="18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70E79FA-DD82-4DD5-8FA9-0D08EA230373}"/>
                  </a:ext>
                </a:extLst>
              </p14:cNvPr>
              <p14:cNvContentPartPr/>
              <p14:nvPr/>
            </p14:nvContentPartPr>
            <p14:xfrm>
              <a:off x="3650021" y="3697994"/>
              <a:ext cx="2064150" cy="5918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70E79FA-DD82-4DD5-8FA9-0D08EA23037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14023" y="3662016"/>
                <a:ext cx="2135787" cy="663436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FF59E12-455B-4EBA-A9B3-B968ADA625C1}"/>
              </a:ext>
            </a:extLst>
          </p:cNvPr>
          <p:cNvSpPr txBox="1"/>
          <p:nvPr/>
        </p:nvSpPr>
        <p:spPr>
          <a:xfrm>
            <a:off x="3265175" y="4797028"/>
            <a:ext cx="12387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50" b="1" dirty="0">
                <a:solidFill>
                  <a:srgbClr val="FF0000"/>
                </a:solidFill>
                <a:highlight>
                  <a:srgbClr val="FFFF00"/>
                </a:highlight>
                <a:latin typeface="Aptos" panose="02110004020202020204"/>
              </a:rPr>
              <a:t>1. Вывод из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50" b="1" dirty="0" err="1">
                <a:solidFill>
                  <a:srgbClr val="FF0000"/>
                </a:solidFill>
                <a:highlight>
                  <a:srgbClr val="FFFF00"/>
                </a:highlight>
                <a:latin typeface="Aptos" panose="02110004020202020204"/>
              </a:rPr>
              <a:t>Нуклотрона</a:t>
            </a:r>
            <a:endParaRPr lang="en-US" sz="1350" b="1" dirty="0">
              <a:solidFill>
                <a:srgbClr val="FF0000"/>
              </a:solidFill>
              <a:highlight>
                <a:srgbClr val="FFFF00"/>
              </a:highlight>
              <a:latin typeface="Aptos" panose="0211000402020202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E9AD75-98D0-41F1-ADAF-6AACB64B4971}"/>
              </a:ext>
            </a:extLst>
          </p:cNvPr>
          <p:cNvSpPr txBox="1"/>
          <p:nvPr/>
        </p:nvSpPr>
        <p:spPr>
          <a:xfrm>
            <a:off x="4146955" y="3417923"/>
            <a:ext cx="12387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50" b="1" dirty="0">
                <a:solidFill>
                  <a:srgbClr val="FF0000"/>
                </a:solidFill>
                <a:highlight>
                  <a:srgbClr val="FFFF00"/>
                </a:highlight>
                <a:latin typeface="Aptos" panose="02110004020202020204"/>
              </a:rPr>
              <a:t>2. Каналы в  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50" b="1" dirty="0">
                <a:solidFill>
                  <a:srgbClr val="FF0000"/>
                </a:solidFill>
                <a:highlight>
                  <a:srgbClr val="FFFF00"/>
                </a:highlight>
                <a:latin typeface="Aptos" panose="02110004020202020204"/>
              </a:rPr>
              <a:t>  коллайдер </a:t>
            </a:r>
            <a:endParaRPr lang="en-US" sz="1350" b="1" dirty="0">
              <a:solidFill>
                <a:srgbClr val="FF0000"/>
              </a:solidFill>
              <a:highlight>
                <a:srgbClr val="FFFF00"/>
              </a:highlight>
              <a:latin typeface="Aptos" panose="0211000402020202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2DCBF4-510F-4DDD-A6DA-70AFF1054D08}"/>
              </a:ext>
            </a:extLst>
          </p:cNvPr>
          <p:cNvSpPr txBox="1"/>
          <p:nvPr/>
        </p:nvSpPr>
        <p:spPr>
          <a:xfrm>
            <a:off x="5591726" y="3782375"/>
            <a:ext cx="1238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50" b="1" dirty="0">
                <a:solidFill>
                  <a:srgbClr val="FF0000"/>
                </a:solidFill>
                <a:highlight>
                  <a:srgbClr val="FFFF00"/>
                </a:highlight>
                <a:latin typeface="Aptos" panose="02110004020202020204"/>
              </a:rPr>
              <a:t>3. Инжекция в  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50" b="1" dirty="0">
                <a:solidFill>
                  <a:srgbClr val="FF0000"/>
                </a:solidFill>
                <a:highlight>
                  <a:srgbClr val="FFFF00"/>
                </a:highlight>
                <a:latin typeface="Aptos" panose="02110004020202020204"/>
              </a:rPr>
              <a:t>      коллайдер </a:t>
            </a:r>
            <a:endParaRPr lang="en-US" sz="1350" b="1" dirty="0">
              <a:solidFill>
                <a:srgbClr val="FF0000"/>
              </a:solidFill>
              <a:highlight>
                <a:srgbClr val="FFFF00"/>
              </a:highlight>
              <a:latin typeface="Aptos" panose="021100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A76FC0-BA53-4641-8D23-4A645BC8C82F}"/>
              </a:ext>
            </a:extLst>
          </p:cNvPr>
          <p:cNvSpPr txBox="1"/>
          <p:nvPr/>
        </p:nvSpPr>
        <p:spPr>
          <a:xfrm>
            <a:off x="4135852" y="2209474"/>
            <a:ext cx="1238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50" b="1" dirty="0">
                <a:solidFill>
                  <a:srgbClr val="FF0000"/>
                </a:solidFill>
                <a:highlight>
                  <a:srgbClr val="FFFF00"/>
                </a:highlight>
                <a:latin typeface="Aptos" panose="02110004020202020204"/>
              </a:rPr>
              <a:t>3. Инжекция в  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50" b="1" dirty="0">
                <a:solidFill>
                  <a:srgbClr val="FF0000"/>
                </a:solidFill>
                <a:highlight>
                  <a:srgbClr val="FFFF00"/>
                </a:highlight>
                <a:latin typeface="Aptos" panose="02110004020202020204"/>
              </a:rPr>
              <a:t>      коллайдер </a:t>
            </a:r>
            <a:endParaRPr lang="en-US" sz="1350" b="1" dirty="0">
              <a:solidFill>
                <a:srgbClr val="FF0000"/>
              </a:solidFill>
              <a:highlight>
                <a:srgbClr val="FFFF00"/>
              </a:highlight>
              <a:latin typeface="Aptos" panose="021100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881863-D150-45BF-97C0-9E3E1123C0F7}"/>
              </a:ext>
            </a:extLst>
          </p:cNvPr>
          <p:cNvSpPr txBox="1"/>
          <p:nvPr/>
        </p:nvSpPr>
        <p:spPr>
          <a:xfrm>
            <a:off x="5446121" y="2617057"/>
            <a:ext cx="1173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50" b="1" dirty="0">
                <a:solidFill>
                  <a:srgbClr val="FF0000"/>
                </a:solidFill>
                <a:highlight>
                  <a:srgbClr val="FFFF00"/>
                </a:highlight>
                <a:latin typeface="Aptos" panose="02110004020202020204"/>
              </a:rPr>
              <a:t>4. Магнитная система коллайдера </a:t>
            </a:r>
            <a:endParaRPr lang="en-US" sz="1350" b="1" dirty="0">
              <a:solidFill>
                <a:srgbClr val="FF0000"/>
              </a:solidFill>
              <a:highlight>
                <a:srgbClr val="FFFF00"/>
              </a:highlight>
              <a:latin typeface="Aptos" panose="021100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A03C57-5ABD-4217-B76D-AC91E20DB7D2}"/>
              </a:ext>
            </a:extLst>
          </p:cNvPr>
          <p:cNvSpPr txBox="1"/>
          <p:nvPr/>
        </p:nvSpPr>
        <p:spPr>
          <a:xfrm>
            <a:off x="7154830" y="3106438"/>
            <a:ext cx="12387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50" b="1" dirty="0">
                <a:solidFill>
                  <a:srgbClr val="FF0000"/>
                </a:solidFill>
                <a:highlight>
                  <a:srgbClr val="FFFF00"/>
                </a:highlight>
                <a:latin typeface="Aptos" panose="02110004020202020204"/>
              </a:rPr>
              <a:t>5. </a:t>
            </a:r>
            <a:r>
              <a:rPr lang="en-US" sz="1350" b="1" dirty="0">
                <a:solidFill>
                  <a:srgbClr val="FF0000"/>
                </a:solidFill>
                <a:highlight>
                  <a:srgbClr val="FFFF00"/>
                </a:highlight>
                <a:latin typeface="Aptos" panose="02110004020202020204"/>
              </a:rPr>
              <a:t>MPD</a:t>
            </a:r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2C1DE938-4BB7-4BB8-9953-F903AC117DDD}"/>
              </a:ext>
            </a:extLst>
          </p:cNvPr>
          <p:cNvSpPr/>
          <p:nvPr/>
        </p:nvSpPr>
        <p:spPr>
          <a:xfrm>
            <a:off x="6981078" y="2892126"/>
            <a:ext cx="232172" cy="214313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9675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0" grpId="0"/>
      <p:bldP spid="21" grpId="0"/>
      <p:bldP spid="22" grpId="0"/>
      <p:bldP spid="24" grpId="0"/>
      <p:bldP spid="25" grpId="0"/>
      <p:bldP spid="26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F448FE94-0EF0-508D-EE3A-3C3BB0E02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9638" y="-71438"/>
            <a:ext cx="8469312" cy="577851"/>
          </a:xfrm>
        </p:spPr>
        <p:txBody>
          <a:bodyPr/>
          <a:lstStyle/>
          <a:p>
            <a:r>
              <a:rPr lang="en-US" altLang="ru-RU" sz="2700"/>
              <a:t>Status of cryogenic compressor station</a:t>
            </a:r>
            <a:endParaRPr lang="ru-RU" altLang="ru-RU" sz="2700"/>
          </a:p>
        </p:txBody>
      </p:sp>
      <p:pic>
        <p:nvPicPr>
          <p:cNvPr id="25603" name="Рисунок 3">
            <a:extLst>
              <a:ext uri="{FF2B5EF4-FFF2-40B4-BE49-F238E27FC236}">
                <a16:creationId xmlns:a16="http://schemas.microsoft.com/office/drawing/2014/main" id="{8FDC7D15-BBCE-FFF7-ACC7-71537B457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513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4">
            <a:extLst>
              <a:ext uri="{FF2B5EF4-FFF2-40B4-BE49-F238E27FC236}">
                <a16:creationId xmlns:a16="http://schemas.microsoft.com/office/drawing/2014/main" id="{0CA6530C-0EA4-6EB8-6CDD-CBBCF6EDB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6400"/>
            <a:ext cx="3562350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Прямоугольник 6">
            <a:extLst>
              <a:ext uri="{FF2B5EF4-FFF2-40B4-BE49-F238E27FC236}">
                <a16:creationId xmlns:a16="http://schemas.microsoft.com/office/drawing/2014/main" id="{AEE7FC71-99A9-2C3F-65A8-D99E519E8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921000"/>
            <a:ext cx="84677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and tests of nitrogen centrifugal compressor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Aerocom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- 2 179/18 </a:t>
            </a:r>
            <a:r>
              <a:rPr lang="en-US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two nitrogen centrifugal compressors 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Hanwha </a:t>
            </a:r>
            <a:r>
              <a:rPr lang="en-US" alt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Techwin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SM5000 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done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Compressors passed through tests in air medium and ready for testing in NICA cryogenic nitrogen system.</a:t>
            </a:r>
            <a:r>
              <a:rPr lang="ru-RU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altLang="ru-RU" sz="1800" b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5606" name="Прямоугольник 5">
            <a:extLst>
              <a:ext uri="{FF2B5EF4-FFF2-40B4-BE49-F238E27FC236}">
                <a16:creationId xmlns:a16="http://schemas.microsoft.com/office/drawing/2014/main" id="{7646C212-95A6-5989-023D-2C36F6DBE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605088"/>
            <a:ext cx="1927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en-US" altLang="ru-RU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erocom</a:t>
            </a:r>
            <a:r>
              <a:rPr lang="ru-RU" altLang="ru-RU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- 2 179/18 </a:t>
            </a:r>
            <a:endParaRPr lang="ru-RU" altLang="ru-RU" sz="1600" b="1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607" name="Прямоугольник 7">
            <a:extLst>
              <a:ext uri="{FF2B5EF4-FFF2-40B4-BE49-F238E27FC236}">
                <a16:creationId xmlns:a16="http://schemas.microsoft.com/office/drawing/2014/main" id="{C00E8B0C-75D6-B69B-F27F-32FF569A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0" y="974725"/>
            <a:ext cx="1901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Hanwha Techwin SM5000</a:t>
            </a:r>
            <a:endParaRPr lang="ru-RU" altLang="ru-RU" sz="1600" b="1">
              <a:latin typeface="Arial" panose="020B0604020202020204" pitchFamily="34" charset="0"/>
            </a:endParaRPr>
          </a:p>
        </p:txBody>
      </p:sp>
      <p:pic>
        <p:nvPicPr>
          <p:cNvPr id="25608" name="Рисунок 8">
            <a:extLst>
              <a:ext uri="{FF2B5EF4-FFF2-40B4-BE49-F238E27FC236}">
                <a16:creationId xmlns:a16="http://schemas.microsoft.com/office/drawing/2014/main" id="{1FC56B78-C2AF-506F-FB69-5282541B4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106863"/>
            <a:ext cx="319087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Прямоугольник 2">
            <a:extLst>
              <a:ext uri="{FF2B5EF4-FFF2-40B4-BE49-F238E27FC236}">
                <a16:creationId xmlns:a16="http://schemas.microsoft.com/office/drawing/2014/main" id="{F7EE0155-41E8-92FB-503F-1D9B2A3EF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430963"/>
            <a:ext cx="286702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Spiral helium compressor </a:t>
            </a:r>
            <a:endParaRPr lang="ru-RU" altLang="ru-RU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610" name="Прямоугольник 9">
            <a:extLst>
              <a:ext uri="{FF2B5EF4-FFF2-40B4-BE49-F238E27FC236}">
                <a16:creationId xmlns:a16="http://schemas.microsoft.com/office/drawing/2014/main" id="{A01796C6-0790-0DCC-8CB0-787A33AA8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0" y="4341813"/>
            <a:ext cx="5603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Commissioning and tests of two spiral helium compressors 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</a:t>
            </a:r>
            <a:r>
              <a:rPr lang="en-US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skad-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110/30»</a:t>
            </a:r>
            <a:r>
              <a:rPr lang="ru-RU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 performed by </a:t>
            </a:r>
            <a:r>
              <a:rPr lang="en-US" alt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Heliomash</a:t>
            </a:r>
            <a:r>
              <a:rPr lang="en-US" alt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company which will provide repairs of this system.  </a:t>
            </a:r>
            <a:endParaRPr lang="ru-RU" alt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7">
            <a:extLst>
              <a:ext uri="{FF2B5EF4-FFF2-40B4-BE49-F238E27FC236}">
                <a16:creationId xmlns:a16="http://schemas.microsoft.com/office/drawing/2014/main" id="{F4584B9E-B5CE-4021-3EC2-BC3A56A8A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13" y="496888"/>
            <a:ext cx="808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u="sng">
                <a:latin typeface="Arial" panose="020B0604020202020204" pitchFamily="34" charset="0"/>
              </a:rPr>
              <a:t>Parameters of pulsed magnet elements </a:t>
            </a:r>
            <a:endParaRPr lang="ru-RU" altLang="ru-RU" sz="1800" b="1" u="sng">
              <a:latin typeface="Arial" panose="020B0604020202020204" pitchFamily="34" charset="0"/>
            </a:endParaRPr>
          </a:p>
        </p:txBody>
      </p:sp>
      <p:sp>
        <p:nvSpPr>
          <p:cNvPr id="26627" name="Text Box 2">
            <a:extLst>
              <a:ext uri="{FF2B5EF4-FFF2-40B4-BE49-F238E27FC236}">
                <a16:creationId xmlns:a16="http://schemas.microsoft.com/office/drawing/2014/main" id="{04FFFB0E-D750-8BF7-5DD8-9A1DEFF12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6838"/>
            <a:ext cx="8534400" cy="46196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Nuclotron-Collider Beam Transport Channel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E63B171A-9700-4C48-AF0A-734C95409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647781"/>
              </p:ext>
            </p:extLst>
          </p:nvPr>
        </p:nvGraphicFramePr>
        <p:xfrm>
          <a:off x="53975" y="935038"/>
          <a:ext cx="7613650" cy="1493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3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69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81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Magnetic element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</a:rPr>
                        <a:t>Number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Effective length,</a:t>
                      </a:r>
                      <a:r>
                        <a:rPr lang="ru-RU" sz="1400" b="1" kern="800" dirty="0">
                          <a:effectLst/>
                        </a:rPr>
                        <a:t>  </a:t>
                      </a:r>
                      <a:r>
                        <a:rPr lang="en-US" sz="1400" b="1" kern="800" dirty="0">
                          <a:effectLst/>
                        </a:rPr>
                        <a:t>m</a:t>
                      </a:r>
                      <a:r>
                        <a:rPr lang="ru-RU" sz="1400" b="1" kern="800" dirty="0">
                          <a:effectLst/>
                        </a:rPr>
                        <a:t> 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</a:rPr>
                        <a:t>Max. magnetic field (gradient), T (T/m)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4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Long dipole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+mn-ea"/>
                        </a:rPr>
                        <a:t>21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2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1</a:t>
                      </a:r>
                      <a:r>
                        <a:rPr lang="en-US" sz="1400" b="1" kern="1200" dirty="0">
                          <a:effectLst/>
                        </a:rPr>
                        <a:t>.5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4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Short</a:t>
                      </a:r>
                      <a:r>
                        <a:rPr lang="en-US" sz="1400" b="1" kern="800" baseline="0" dirty="0">
                          <a:effectLst/>
                        </a:rPr>
                        <a:t> dipole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1.2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1</a:t>
                      </a:r>
                      <a:r>
                        <a:rPr lang="en-US" sz="1400" b="1" kern="1200" dirty="0">
                          <a:effectLst/>
                        </a:rPr>
                        <a:t>.</a:t>
                      </a:r>
                      <a:r>
                        <a:rPr lang="ru-RU" sz="1400" b="1" kern="1200" dirty="0">
                          <a:effectLst/>
                        </a:rPr>
                        <a:t>5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4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Quadrupole Q10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+mn-ea"/>
                        </a:rPr>
                        <a:t>22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0</a:t>
                      </a:r>
                      <a:r>
                        <a:rPr lang="en-US" sz="1400" b="1" kern="1200" dirty="0">
                          <a:effectLst/>
                        </a:rPr>
                        <a:t>.353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31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4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Quadrupole Q15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0</a:t>
                      </a:r>
                      <a:r>
                        <a:rPr lang="en-US" sz="1400" b="1" kern="1200" dirty="0">
                          <a:effectLst/>
                        </a:rPr>
                        <a:t>.519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31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4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Dipole correctors (BINP)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+mn-ea"/>
                        </a:rPr>
                        <a:t>33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0</a:t>
                      </a:r>
                      <a:r>
                        <a:rPr lang="en-US" sz="1400" b="1" kern="1200" dirty="0">
                          <a:effectLst/>
                        </a:rPr>
                        <a:t>.466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0.114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665" name="Номер слайда 3">
            <a:extLst>
              <a:ext uri="{FF2B5EF4-FFF2-40B4-BE49-F238E27FC236}">
                <a16:creationId xmlns:a16="http://schemas.microsoft.com/office/drawing/2014/main" id="{D6337239-7A6C-807F-B2C2-5BA1E0BE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FCC321-7DC7-404A-B4A9-A3069A5546A7}" type="slidenum">
              <a:rPr lang="ru-RU" altLang="ru-RU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400">
              <a:latin typeface="Arial" panose="020B0604020202020204" pitchFamily="34" charset="0"/>
            </a:endParaRPr>
          </a:p>
        </p:txBody>
      </p:sp>
      <p:sp>
        <p:nvSpPr>
          <p:cNvPr id="26666" name="Прямоугольник 1">
            <a:extLst>
              <a:ext uri="{FF2B5EF4-FFF2-40B4-BE49-F238E27FC236}">
                <a16:creationId xmlns:a16="http://schemas.microsoft.com/office/drawing/2014/main" id="{68462268-1DBB-792D-B7D3-422D13D0F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863" y="4364038"/>
            <a:ext cx="8945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latin typeface="Arial" panose="020B0604020202020204" pitchFamily="34" charset="0"/>
              </a:rPr>
              <a:t>Nuclotron-Collider transfer line  was contracted with French company Sigma Phi</a:t>
            </a:r>
          </a:p>
        </p:txBody>
      </p:sp>
      <p:pic>
        <p:nvPicPr>
          <p:cNvPr id="26667" name="Рисунок 12">
            <a:extLst>
              <a:ext uri="{FF2B5EF4-FFF2-40B4-BE49-F238E27FC236}">
                <a16:creationId xmlns:a16="http://schemas.microsoft.com/office/drawing/2014/main" id="{F1E379F1-2369-4229-94A7-BEB177DF0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506663"/>
            <a:ext cx="33210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68" name="Oval 9">
            <a:extLst>
              <a:ext uri="{FF2B5EF4-FFF2-40B4-BE49-F238E27FC236}">
                <a16:creationId xmlns:a16="http://schemas.microsoft.com/office/drawing/2014/main" id="{41A6BD50-5C9B-B9EA-A0F7-8CED0B689D5A}"/>
              </a:ext>
            </a:extLst>
          </p:cNvPr>
          <p:cNvSpPr>
            <a:spLocks noChangeArrowheads="1"/>
          </p:cNvSpPr>
          <p:nvPr/>
        </p:nvSpPr>
        <p:spPr bwMode="auto">
          <a:xfrm rot="-1705651">
            <a:off x="6651625" y="3443288"/>
            <a:ext cx="828675" cy="6238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13" name="Рисунок 2">
            <a:extLst>
              <a:ext uri="{FF2B5EF4-FFF2-40B4-BE49-F238E27FC236}">
                <a16:creationId xmlns:a16="http://schemas.microsoft.com/office/drawing/2014/main" id="{CCA3704C-F9BA-3B31-80C8-DF414C884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54" t="5210" r="14024" b="-60"/>
          <a:stretch/>
        </p:blipFill>
        <p:spPr>
          <a:xfrm rot="21263596">
            <a:off x="43582" y="2527747"/>
            <a:ext cx="2832650" cy="173741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21299999"/>
            </a:camera>
            <a:lightRig rig="threePt" dir="t"/>
          </a:scene3d>
        </p:spPr>
      </p:pic>
      <p:pic>
        <p:nvPicPr>
          <p:cNvPr id="15" name="Рисунок 5">
            <a:extLst>
              <a:ext uri="{FF2B5EF4-FFF2-40B4-BE49-F238E27FC236}">
                <a16:creationId xmlns:a16="http://schemas.microsoft.com/office/drawing/2014/main" id="{02395FE9-3490-2E9D-00A0-6BA108CB4C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" t="21951" r="5339" b="15610"/>
          <a:stretch/>
        </p:blipFill>
        <p:spPr>
          <a:xfrm rot="374356">
            <a:off x="7545584" y="1045377"/>
            <a:ext cx="1529382" cy="135375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420000"/>
            </a:camera>
            <a:lightRig rig="threePt" dir="t"/>
          </a:scene3d>
        </p:spPr>
      </p:pic>
      <p:sp>
        <p:nvSpPr>
          <p:cNvPr id="26671" name="Прямоугольник 1">
            <a:extLst>
              <a:ext uri="{FF2B5EF4-FFF2-40B4-BE49-F238E27FC236}">
                <a16:creationId xmlns:a16="http://schemas.microsoft.com/office/drawing/2014/main" id="{DD9744A0-640D-9029-D985-2A616CF93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1" y="4667625"/>
            <a:ext cx="4786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C00000"/>
                </a:solidFill>
                <a:latin typeface="Arial" panose="020B0604020202020204" pitchFamily="34" charset="0"/>
              </a:rPr>
              <a:t>Magnets delivery in JINR in February 2021</a:t>
            </a:r>
            <a:endParaRPr lang="ru-RU" altLang="ru-RU" sz="1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26672" name="Рисунок 13">
            <a:extLst>
              <a:ext uri="{FF2B5EF4-FFF2-40B4-BE49-F238E27FC236}">
                <a16:creationId xmlns:a16="http://schemas.microsoft.com/office/drawing/2014/main" id="{4D85BAE2-9BBD-ABFC-EC33-BD0381956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006" y="2541886"/>
            <a:ext cx="2799383" cy="160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73" name="Прямоугольник 1">
            <a:extLst>
              <a:ext uri="{FF2B5EF4-FFF2-40B4-BE49-F238E27FC236}">
                <a16:creationId xmlns:a16="http://schemas.microsoft.com/office/drawing/2014/main" id="{112A579F-020A-683B-926F-73F0CA48E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9308" y="5038819"/>
            <a:ext cx="899001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JINR could not receive some parts of  already built equipment: power supplies, beam diagnostics,  dipole correctors, vacuum chambers and support stands.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JINR restarted design and production of this equipment in Summer 2023. </a:t>
            </a:r>
            <a:br>
              <a:rPr lang="en-US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plan to produce and install this equipment  before Summer  2025.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beam tests – July 2025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point is the construction of pulsed power supplies for magnets.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E2A11FE-1087-5367-93A2-C5B4C92325B1}"/>
              </a:ext>
            </a:extLst>
          </p:cNvPr>
          <p:cNvSpPr/>
          <p:nvPr/>
        </p:nvSpPr>
        <p:spPr>
          <a:xfrm>
            <a:off x="2295525" y="-19844"/>
            <a:ext cx="6848475" cy="577850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651" name="Заголовок 1">
            <a:extLst>
              <a:ext uri="{FF2B5EF4-FFF2-40B4-BE49-F238E27FC236}">
                <a16:creationId xmlns:a16="http://schemas.microsoft.com/office/drawing/2014/main" id="{AB5526E9-B010-A344-E229-C365DFB5E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701"/>
            <a:ext cx="9144000" cy="574675"/>
          </a:xfrm>
        </p:spPr>
        <p:txBody>
          <a:bodyPr/>
          <a:lstStyle/>
          <a:p>
            <a:r>
              <a:rPr lang="en-US" altLang="ru-RU" sz="2400" dirty="0">
                <a:solidFill>
                  <a:schemeClr val="bg1"/>
                </a:solidFill>
              </a:rPr>
              <a:t>The first Collider Run with Beam </a:t>
            </a:r>
            <a:endParaRPr lang="ru-RU" altLang="ru-RU" sz="2400" dirty="0">
              <a:solidFill>
                <a:schemeClr val="bg1"/>
              </a:solidFill>
            </a:endParaRPr>
          </a:p>
        </p:txBody>
      </p:sp>
      <p:sp>
        <p:nvSpPr>
          <p:cNvPr id="27652" name="Номер слайда 4">
            <a:extLst>
              <a:ext uri="{FF2B5EF4-FFF2-40B4-BE49-F238E27FC236}">
                <a16:creationId xmlns:a16="http://schemas.microsoft.com/office/drawing/2014/main" id="{7B06E74E-8117-9996-08A8-1406AA3173EF}"/>
              </a:ext>
            </a:extLst>
          </p:cNvPr>
          <p:cNvSpPr txBox="1">
            <a:spLocks/>
          </p:cNvSpPr>
          <p:nvPr/>
        </p:nvSpPr>
        <p:spPr bwMode="auto">
          <a:xfrm>
            <a:off x="7380288" y="5634038"/>
            <a:ext cx="16002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705E46B-DE9F-4D19-BCA0-1D3E9DD14A3F}" type="slidenum">
              <a:rPr lang="ru-RU" altLang="ru-RU" sz="9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900">
              <a:solidFill>
                <a:schemeClr val="bg1"/>
              </a:solidFill>
            </a:endParaRPr>
          </a:p>
        </p:txBody>
      </p:sp>
      <p:pic>
        <p:nvPicPr>
          <p:cNvPr id="27653" name="Рисунок 11">
            <a:extLst>
              <a:ext uri="{FF2B5EF4-FFF2-40B4-BE49-F238E27FC236}">
                <a16:creationId xmlns:a16="http://schemas.microsoft.com/office/drawing/2014/main" id="{C1ED3F23-C5E2-7E39-194B-9E3915EB4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2"/>
            <a:ext cx="22955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12">
            <a:extLst>
              <a:ext uri="{FF2B5EF4-FFF2-40B4-BE49-F238E27FC236}">
                <a16:creationId xmlns:a16="http://schemas.microsoft.com/office/drawing/2014/main" id="{17C80D7B-0A69-4C07-A38F-DD10A91FBB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51" y="11185"/>
            <a:ext cx="719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AF24D83-C50F-B4CD-9BCB-966A0371853F}"/>
              </a:ext>
            </a:extLst>
          </p:cNvPr>
          <p:cNvSpPr/>
          <p:nvPr/>
        </p:nvSpPr>
        <p:spPr>
          <a:xfrm>
            <a:off x="0" y="6305616"/>
            <a:ext cx="9144000" cy="414338"/>
          </a:xfrm>
          <a:prstGeom prst="rect">
            <a:avLst/>
          </a:prstGeom>
          <a:solidFill>
            <a:srgbClr val="0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656" name="Номер слайда 4">
            <a:extLst>
              <a:ext uri="{FF2B5EF4-FFF2-40B4-BE49-F238E27FC236}">
                <a16:creationId xmlns:a16="http://schemas.microsoft.com/office/drawing/2014/main" id="{C087E9B4-EAA7-7199-5235-4EC6AB2DA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497763" y="6308725"/>
            <a:ext cx="16002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1B823A-542F-426D-B1FD-5F3A5BB77CC9}" type="slidenum">
              <a:rPr lang="ru-RU" altLang="ru-RU" sz="12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20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EA44B3-C703-99B7-D203-1BE32CB7727E}"/>
              </a:ext>
            </a:extLst>
          </p:cNvPr>
          <p:cNvSpPr txBox="1"/>
          <p:nvPr/>
        </p:nvSpPr>
        <p:spPr>
          <a:xfrm>
            <a:off x="312064" y="1180425"/>
            <a:ext cx="51240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solidFill>
                  <a:srgbClr val="002060"/>
                </a:solidFill>
                <a:latin typeface="+mj-lt"/>
              </a:rPr>
              <a:t>1. Injector chain: KRION =&gt; Booster =&gt; BTL BN =&gt; Nuclotron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002060"/>
                </a:solidFill>
                <a:latin typeface="+mj-lt"/>
              </a:rPr>
              <a:t>2. BTL Nuclotron =&gt; Collider</a:t>
            </a:r>
          </a:p>
          <a:p>
            <a:pPr>
              <a:defRPr/>
            </a:pPr>
            <a:r>
              <a:rPr lang="en-US" sz="1400" b="1" dirty="0">
                <a:solidFill>
                  <a:srgbClr val="002060"/>
                </a:solidFill>
              </a:rPr>
              <a:t>3. </a:t>
            </a:r>
            <a:r>
              <a:rPr lang="en-US" sz="1400" b="1" dirty="0">
                <a:solidFill>
                  <a:srgbClr val="006600"/>
                </a:solidFill>
              </a:rPr>
              <a:t>Collider </a:t>
            </a:r>
            <a:r>
              <a:rPr lang="en-US" sz="1400" b="1" dirty="0">
                <a:solidFill>
                  <a:srgbClr val="002060"/>
                </a:solidFill>
              </a:rPr>
              <a:t>equipped with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RF-1</a:t>
            </a:r>
            <a:r>
              <a:rPr lang="ru-RU" sz="1400" b="1" dirty="0">
                <a:solidFill>
                  <a:srgbClr val="002060"/>
                </a:solidFill>
              </a:rPr>
              <a:t> -</a:t>
            </a:r>
            <a:r>
              <a:rPr lang="en-US" sz="1400" b="1" dirty="0">
                <a:solidFill>
                  <a:srgbClr val="002060"/>
                </a:solidFill>
              </a:rPr>
              <a:t> (barrier voltage system) for ion storage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RF-2 </a:t>
            </a:r>
            <a:r>
              <a:rPr lang="ru-RU" sz="1400" b="1" dirty="0">
                <a:solidFill>
                  <a:srgbClr val="002060"/>
                </a:solidFill>
              </a:rPr>
              <a:t>- </a:t>
            </a:r>
            <a:r>
              <a:rPr lang="en-US" sz="1400" b="1" dirty="0">
                <a:solidFill>
                  <a:srgbClr val="002060"/>
                </a:solidFill>
              </a:rPr>
              <a:t>4 cavities per ring (100 kV RF amplitude)</a:t>
            </a:r>
            <a:endParaRPr lang="ru-RU" sz="1400" b="1" dirty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en-US" sz="1400" b="1" dirty="0">
                <a:solidFill>
                  <a:srgbClr val="002060"/>
                </a:solidFill>
                <a:latin typeface="+mj-lt"/>
              </a:rPr>
              <a:t>4. Date for MPD roll-in is not set (earliest the end of summer 2025)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C0C04E-2C89-749D-FEC9-D9238E24D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01855"/>
            <a:ext cx="5021011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 Stage II-a (basic configuration): starts at April 2025 </a:t>
            </a:r>
            <a:endParaRPr lang="ru-RU" altLang="ru-RU" sz="1400" dirty="0">
              <a:solidFill>
                <a:srgbClr val="00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659" name="TextBox 19">
            <a:extLst>
              <a:ext uri="{FF2B5EF4-FFF2-40B4-BE49-F238E27FC236}">
                <a16:creationId xmlns:a16="http://schemas.microsoft.com/office/drawing/2014/main" id="{A5388330-E94D-7201-D9D5-0913059C6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90" y="2673983"/>
            <a:ext cx="4254500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34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Arial" panose="020B0604020202020204" pitchFamily="34" charset="0"/>
              </a:rPr>
              <a:t>Result: 22 bunches of the length </a:t>
            </a:r>
            <a:r>
              <a:rPr lang="en-US" altLang="ru-RU" sz="1200" b="1" dirty="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  2 m</a:t>
            </a:r>
            <a:r>
              <a:rPr lang="en-US" altLang="ru-RU" sz="12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200" b="1" dirty="0">
                <a:solidFill>
                  <a:srgbClr val="002060"/>
                </a:solidFill>
                <a:latin typeface="Arial" panose="020B0604020202020204" pitchFamily="34" charset="0"/>
              </a:rPr>
              <a:t>per collider ring that </a:t>
            </a:r>
            <a:r>
              <a:rPr lang="en-US" altLang="ru-RU" sz="1200" b="1" dirty="0">
                <a:solidFill>
                  <a:srgbClr val="006600"/>
                </a:solidFill>
                <a:latin typeface="Arial" panose="020B0604020202020204" pitchFamily="34" charset="0"/>
              </a:rPr>
              <a:t>2e25 cm</a:t>
            </a:r>
            <a:r>
              <a:rPr lang="en-US" altLang="ru-RU" sz="1200" b="1" baseline="30000" dirty="0">
                <a:solidFill>
                  <a:srgbClr val="006600"/>
                </a:solidFill>
                <a:latin typeface="Arial" panose="020B0604020202020204" pitchFamily="34" charset="0"/>
              </a:rPr>
              <a:t>-2</a:t>
            </a:r>
            <a:r>
              <a:rPr lang="en-US" altLang="ru-RU" sz="1200" b="1" dirty="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s</a:t>
            </a:r>
            <a:r>
              <a:rPr lang="en-US" altLang="ru-RU" sz="1200" b="1" baseline="30000" dirty="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US" altLang="ru-RU" sz="1200" b="1" dirty="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.</a:t>
            </a:r>
            <a:r>
              <a:rPr lang="en-US" altLang="ru-RU" sz="1200" b="1" baseline="30000" dirty="0">
                <a:solidFill>
                  <a:srgbClr val="006600"/>
                </a:solidFill>
                <a:latin typeface="Arial" panose="020B0604020202020204" pitchFamily="34" charset="0"/>
              </a:rPr>
              <a:t>  </a:t>
            </a:r>
            <a:r>
              <a:rPr lang="en-US" altLang="ru-RU" sz="1200" b="1" dirty="0">
                <a:solidFill>
                  <a:srgbClr val="006600"/>
                </a:solidFill>
                <a:latin typeface="Arial" panose="020B0604020202020204" pitchFamily="34" charset="0"/>
              </a:rPr>
              <a:t> Maximum kinetic  ion energy  2.5 GeV/n</a:t>
            </a: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1AC8C32E-0658-4A04-9CDD-F62CE9E8B5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217593"/>
              </p:ext>
            </p:extLst>
          </p:nvPr>
        </p:nvGraphicFramePr>
        <p:xfrm>
          <a:off x="65508" y="3459420"/>
          <a:ext cx="4506491" cy="2452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2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69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8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kern="100">
                          <a:effectLst/>
                        </a:rPr>
                        <a:t> </a:t>
                      </a:r>
                      <a:endParaRPr lang="ru-RU" sz="800" kern="10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0" kern="100" dirty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Booster</a:t>
                      </a:r>
                      <a:endParaRPr lang="ru-RU" sz="900" b="0" kern="100" dirty="0">
                        <a:solidFill>
                          <a:srgbClr val="0000CC"/>
                        </a:solidFill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900" b="0" kern="100" dirty="0" err="1">
                          <a:solidFill>
                            <a:srgbClr val="0000CC"/>
                          </a:solidFill>
                          <a:effectLst/>
                          <a:latin typeface="Liberation Serif"/>
                          <a:ea typeface="Source Han Serif CN"/>
                          <a:cs typeface="Droid Sans Devanagari"/>
                        </a:rPr>
                        <a:t>Nuclotron</a:t>
                      </a:r>
                      <a:endParaRPr lang="ru-RU" sz="900" b="0" kern="100" dirty="0">
                        <a:solidFill>
                          <a:srgbClr val="0000CC"/>
                        </a:solidFill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900" b="0" kern="100" dirty="0">
                          <a:solidFill>
                            <a:srgbClr val="0000CC"/>
                          </a:solidFill>
                          <a:effectLst/>
                          <a:latin typeface="Liberation Serif"/>
                          <a:ea typeface="Source Han Serif CN"/>
                          <a:cs typeface="Droid Sans Devanagari"/>
                        </a:rPr>
                        <a:t>Collider</a:t>
                      </a:r>
                      <a:endParaRPr lang="ru-RU" sz="900" b="0" kern="100" dirty="0">
                        <a:solidFill>
                          <a:srgbClr val="0000CC"/>
                        </a:solidFill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kern="100" dirty="0">
                          <a:effectLst/>
                        </a:rPr>
                        <a:t> </a:t>
                      </a:r>
                      <a:endParaRPr lang="ru-RU" sz="1000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000" b="1" kern="100" dirty="0">
                          <a:effectLst/>
                          <a:latin typeface="Liberation Serif"/>
                          <a:ea typeface="Source Han Serif CN"/>
                          <a:cs typeface="Droid Sans Devanagari"/>
                        </a:rPr>
                        <a:t>Injection</a:t>
                      </a:r>
                      <a:endParaRPr lang="ru-RU" sz="1000" b="1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000" b="1" kern="100" dirty="0">
                          <a:effectLst/>
                          <a:latin typeface="Liberation Serif"/>
                          <a:ea typeface="Source Han Serif CN"/>
                          <a:cs typeface="Droid Sans Devanagari"/>
                        </a:rPr>
                        <a:t>Extraction</a:t>
                      </a:r>
                      <a:endParaRPr lang="ru-RU" sz="1000" b="1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000" b="1" kern="100" dirty="0">
                          <a:effectLst/>
                          <a:latin typeface="Liberation Serif"/>
                          <a:ea typeface="Source Han Serif CN"/>
                          <a:cs typeface="Droid Sans Devanagari"/>
                        </a:rPr>
                        <a:t>Injection</a:t>
                      </a:r>
                      <a:endParaRPr lang="ru-RU" sz="1000" b="1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000" b="1" kern="100" dirty="0">
                          <a:effectLst/>
                          <a:latin typeface="Liberation Serif"/>
                          <a:ea typeface="Source Han Serif CN"/>
                          <a:cs typeface="Droid Sans Devanagari"/>
                        </a:rPr>
                        <a:t>Extraction</a:t>
                      </a:r>
                      <a:endParaRPr lang="ru-RU" sz="1000" b="1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1" kern="100" dirty="0">
                          <a:effectLst/>
                        </a:rPr>
                        <a:t> </a:t>
                      </a:r>
                      <a:endParaRPr lang="ru-RU" sz="800" b="1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2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900" kern="100" dirty="0">
                          <a:effectLst/>
                        </a:rPr>
                        <a:t>E</a:t>
                      </a:r>
                      <a:endParaRPr lang="ru-RU" sz="800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kern="100" dirty="0">
                          <a:effectLst/>
                        </a:rPr>
                        <a:t>3,2 М</a:t>
                      </a:r>
                      <a:r>
                        <a:rPr lang="en-US" sz="1100" b="1" kern="100" dirty="0">
                          <a:effectLst/>
                        </a:rPr>
                        <a:t>eV</a:t>
                      </a:r>
                      <a:r>
                        <a:rPr lang="ru-RU" sz="1100" b="1" kern="100" dirty="0">
                          <a:effectLst/>
                        </a:rPr>
                        <a:t>/</a:t>
                      </a:r>
                      <a:r>
                        <a:rPr lang="en-US" sz="1100" b="1" kern="100" dirty="0">
                          <a:effectLst/>
                        </a:rPr>
                        <a:t>u</a:t>
                      </a:r>
                      <a:endParaRPr lang="ru-RU" sz="800" b="1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kern="100" dirty="0">
                          <a:effectLst/>
                        </a:rPr>
                        <a:t>530 М</a:t>
                      </a:r>
                      <a:r>
                        <a:rPr lang="en-US" sz="1100" b="1" kern="100" dirty="0">
                          <a:effectLst/>
                        </a:rPr>
                        <a:t>eV</a:t>
                      </a:r>
                      <a:r>
                        <a:rPr lang="ru-RU" sz="1100" b="1" kern="100" dirty="0">
                          <a:effectLst/>
                        </a:rPr>
                        <a:t>/</a:t>
                      </a:r>
                      <a:r>
                        <a:rPr lang="en-US" sz="1100" b="1" kern="100" dirty="0">
                          <a:effectLst/>
                        </a:rPr>
                        <a:t>u</a:t>
                      </a:r>
                      <a:endParaRPr lang="ru-RU" sz="800" b="1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kern="100" dirty="0">
                          <a:effectLst/>
                        </a:rPr>
                        <a:t>523 М</a:t>
                      </a:r>
                      <a:r>
                        <a:rPr lang="en-US" sz="1100" b="1" kern="100" dirty="0">
                          <a:effectLst/>
                        </a:rPr>
                        <a:t>eV</a:t>
                      </a:r>
                      <a:r>
                        <a:rPr lang="ru-RU" sz="1100" b="1" kern="100" dirty="0">
                          <a:effectLst/>
                        </a:rPr>
                        <a:t>/</a:t>
                      </a:r>
                      <a:r>
                        <a:rPr lang="en-US" sz="1100" b="1" kern="100" dirty="0">
                          <a:effectLst/>
                        </a:rPr>
                        <a:t>u</a:t>
                      </a:r>
                      <a:endParaRPr lang="ru-RU" sz="800" b="1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kern="100" dirty="0">
                          <a:effectLst/>
                        </a:rPr>
                        <a:t>1,5-2,5 </a:t>
                      </a:r>
                      <a:r>
                        <a:rPr lang="en-US" sz="1100" b="1" kern="100" dirty="0">
                          <a:effectLst/>
                        </a:rPr>
                        <a:t>GeV</a:t>
                      </a:r>
                      <a:r>
                        <a:rPr lang="ru-RU" sz="1100" b="1" kern="100" dirty="0">
                          <a:effectLst/>
                        </a:rPr>
                        <a:t>/</a:t>
                      </a:r>
                      <a:r>
                        <a:rPr lang="en-US" sz="1100" b="1" kern="100" dirty="0">
                          <a:effectLst/>
                        </a:rPr>
                        <a:t>u</a:t>
                      </a:r>
                      <a:endParaRPr lang="ru-RU" sz="800" b="1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kern="100" dirty="0">
                          <a:effectLst/>
                        </a:rPr>
                        <a:t>1,5-2,5 </a:t>
                      </a:r>
                      <a:r>
                        <a:rPr lang="en-US" sz="1100" b="1" kern="100" dirty="0">
                          <a:effectLst/>
                        </a:rPr>
                        <a:t>GeV</a:t>
                      </a:r>
                      <a:r>
                        <a:rPr lang="ru-RU" sz="1100" b="1" kern="100" dirty="0">
                          <a:effectLst/>
                        </a:rPr>
                        <a:t>/</a:t>
                      </a:r>
                      <a:r>
                        <a:rPr lang="en-US" sz="1100" b="1" kern="100" dirty="0">
                          <a:effectLst/>
                        </a:rPr>
                        <a:t>u</a:t>
                      </a:r>
                      <a:endParaRPr lang="ru-RU" sz="800" b="1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 kern="100" dirty="0">
                          <a:effectLst/>
                          <a:latin typeface="Liberation Serif"/>
                          <a:ea typeface="Source Han Serif CN"/>
                          <a:cs typeface="Droid Sans Devanagari"/>
                        </a:rPr>
                        <a:t>N</a:t>
                      </a:r>
                      <a:endParaRPr lang="ru-RU" sz="800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kern="100" dirty="0">
                          <a:effectLst/>
                        </a:rPr>
                        <a:t>5</a:t>
                      </a:r>
                      <a:r>
                        <a:rPr lang="en-US" sz="1200" b="1" kern="100" dirty="0">
                          <a:effectLst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1200" b="1" kern="100" dirty="0">
                          <a:effectLst/>
                        </a:rPr>
                        <a:t>10</a:t>
                      </a:r>
                      <a:r>
                        <a:rPr lang="en-US" sz="1200" b="1" kern="100" baseline="30000" dirty="0">
                          <a:effectLst/>
                        </a:rPr>
                        <a:t>8</a:t>
                      </a:r>
                      <a:endParaRPr lang="ru-RU" sz="800" b="1" kern="100" dirty="0">
                        <a:effectLst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kern="100" dirty="0">
                          <a:effectLst/>
                        </a:rPr>
                        <a:t>3.5*</a:t>
                      </a:r>
                      <a:r>
                        <a:rPr lang="ru-RU" sz="1200" b="1" kern="100" dirty="0">
                          <a:effectLst/>
                        </a:rPr>
                        <a:t>10</a:t>
                      </a:r>
                      <a:r>
                        <a:rPr lang="ru-RU" sz="1200" b="1" kern="100" baseline="30000" dirty="0">
                          <a:effectLst/>
                        </a:rPr>
                        <a:t>8</a:t>
                      </a:r>
                      <a:endParaRPr lang="ru-RU" sz="800" b="1" kern="100" dirty="0">
                        <a:effectLst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kern="100" dirty="0">
                          <a:effectLst/>
                        </a:rPr>
                        <a:t>2.5</a:t>
                      </a:r>
                      <a:r>
                        <a:rPr lang="ru-RU" sz="1200" b="1" kern="100" dirty="0">
                          <a:effectLst/>
                        </a:rPr>
                        <a:t>*10</a:t>
                      </a:r>
                      <a:r>
                        <a:rPr lang="ru-RU" sz="1200" b="1" kern="100" baseline="30000" dirty="0">
                          <a:effectLst/>
                        </a:rPr>
                        <a:t>8</a:t>
                      </a:r>
                      <a:endParaRPr lang="ru-RU" sz="800" b="1" kern="100" dirty="0">
                        <a:effectLst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kern="100" dirty="0">
                          <a:effectLst/>
                        </a:rPr>
                        <a:t>2</a:t>
                      </a:r>
                      <a:r>
                        <a:rPr lang="ru-RU" sz="1200" b="1" kern="100" dirty="0">
                          <a:effectLst/>
                        </a:rPr>
                        <a:t>*10</a:t>
                      </a:r>
                      <a:r>
                        <a:rPr lang="ru-RU" sz="1200" b="1" kern="100" baseline="30000" dirty="0">
                          <a:effectLst/>
                        </a:rPr>
                        <a:t>8</a:t>
                      </a:r>
                      <a:endParaRPr lang="ru-RU" sz="800" b="1" kern="100" dirty="0">
                        <a:effectLst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kern="100" baseline="0" dirty="0">
                          <a:effectLst/>
                        </a:rPr>
                        <a:t>Injection - </a:t>
                      </a:r>
                      <a:r>
                        <a:rPr lang="en-US" sz="1200" b="1" kern="100" dirty="0">
                          <a:effectLst/>
                        </a:rPr>
                        <a:t>2</a:t>
                      </a:r>
                      <a:r>
                        <a:rPr lang="ru-RU" sz="1200" b="1" kern="100" dirty="0">
                          <a:effectLst/>
                        </a:rPr>
                        <a:t>*10</a:t>
                      </a:r>
                      <a:r>
                        <a:rPr lang="en-US" sz="1200" b="1" kern="100" baseline="30000" dirty="0">
                          <a:effectLst/>
                        </a:rPr>
                        <a:t>8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baseline="0" dirty="0">
                          <a:effectLst/>
                        </a:rPr>
                        <a:t>Accumulation in RF1 -  </a:t>
                      </a:r>
                      <a:r>
                        <a:rPr lang="en-US" sz="1200" b="1" kern="100" dirty="0">
                          <a:effectLst/>
                        </a:rPr>
                        <a:t>4</a:t>
                      </a:r>
                      <a:r>
                        <a:rPr lang="ru-RU" sz="1200" b="1" kern="100" dirty="0">
                          <a:effectLst/>
                        </a:rPr>
                        <a:t>*10</a:t>
                      </a:r>
                      <a:r>
                        <a:rPr lang="en-US" sz="1200" b="1" kern="100" baseline="30000" dirty="0">
                          <a:effectLst/>
                        </a:rPr>
                        <a:t>9 </a:t>
                      </a:r>
                      <a:r>
                        <a:rPr lang="en-US" sz="1200" b="1" kern="100" baseline="0" dirty="0">
                          <a:effectLst/>
                        </a:rPr>
                        <a:t>Formation of 22 bunches by RF2)</a:t>
                      </a:r>
                      <a:endParaRPr lang="en-US" sz="1200" b="1" kern="100" baseline="30000" dirty="0">
                        <a:effectLst/>
                      </a:endParaRPr>
                    </a:p>
                  </a:txBody>
                  <a:tcPr marL="44977" marR="4497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2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kern="100" dirty="0">
                          <a:effectLst/>
                        </a:rPr>
                        <a:t>В</a:t>
                      </a:r>
                      <a:r>
                        <a:rPr lang="en-US" sz="900" kern="100" baseline="-25000" dirty="0">
                          <a:effectLst/>
                        </a:rPr>
                        <a:t>d</a:t>
                      </a:r>
                      <a:r>
                        <a:rPr lang="ru-RU" sz="900" kern="100" dirty="0">
                          <a:effectLst/>
                        </a:rPr>
                        <a:t>, Тл</a:t>
                      </a:r>
                      <a:endParaRPr lang="ru-RU" sz="800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kern="100" dirty="0">
                          <a:effectLst/>
                        </a:rPr>
                        <a:t>0,1</a:t>
                      </a:r>
                      <a:endParaRPr lang="ru-RU" sz="800" b="1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kern="100" dirty="0">
                          <a:effectLst/>
                        </a:rPr>
                        <a:t>1,6</a:t>
                      </a:r>
                      <a:endParaRPr lang="ru-RU" sz="800" b="1" kern="100" dirty="0">
                        <a:effectLst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kern="100" dirty="0">
                          <a:effectLst/>
                        </a:rPr>
                        <a:t>0,4</a:t>
                      </a:r>
                      <a:endParaRPr lang="ru-RU" sz="800" b="1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kern="100" dirty="0">
                          <a:effectLst/>
                        </a:rPr>
                        <a:t>&lt;</a:t>
                      </a:r>
                      <a:r>
                        <a:rPr lang="ru-RU" sz="1200" b="1" kern="100" dirty="0">
                          <a:effectLst/>
                        </a:rPr>
                        <a:t>1,</a:t>
                      </a:r>
                      <a:r>
                        <a:rPr lang="en-US" sz="1200" b="1" kern="100" dirty="0">
                          <a:effectLst/>
                        </a:rPr>
                        <a:t>2</a:t>
                      </a:r>
                      <a:endParaRPr lang="ru-RU" sz="800" b="1" kern="100" dirty="0">
                        <a:effectLst/>
                      </a:endParaRPr>
                    </a:p>
                  </a:txBody>
                  <a:tcPr marL="44977" marR="44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kern="100" dirty="0">
                          <a:effectLst/>
                        </a:rPr>
                        <a:t> </a:t>
                      </a:r>
                      <a:r>
                        <a:rPr lang="en-US" sz="1200" b="1" kern="100" dirty="0">
                          <a:effectLst/>
                        </a:rPr>
                        <a:t>&lt;</a:t>
                      </a:r>
                      <a:r>
                        <a:rPr lang="ru-RU" sz="1200" b="1" kern="100" dirty="0">
                          <a:effectLst/>
                        </a:rPr>
                        <a:t>1.2</a:t>
                      </a:r>
                      <a:endParaRPr lang="ru-RU" sz="800" b="1" kern="100" dirty="0">
                        <a:effectLst/>
                        <a:latin typeface="Liberation Serif"/>
                        <a:ea typeface="Source Han Serif CN"/>
                        <a:cs typeface="Droid Sans Devanagari"/>
                      </a:endParaRPr>
                    </a:p>
                  </a:txBody>
                  <a:tcPr marL="44977" marR="4497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Нижний колонтитул 3">
            <a:extLst>
              <a:ext uri="{FF2B5EF4-FFF2-40B4-BE49-F238E27FC236}">
                <a16:creationId xmlns:a16="http://schemas.microsoft.com/office/drawing/2014/main" id="{83A19C9D-6B83-BAA0-B39E-2F6D6EB95F96}"/>
              </a:ext>
            </a:extLst>
          </p:cNvPr>
          <p:cNvSpPr txBox="1">
            <a:spLocks/>
          </p:cNvSpPr>
          <p:nvPr/>
        </p:nvSpPr>
        <p:spPr>
          <a:xfrm>
            <a:off x="0" y="5603875"/>
            <a:ext cx="4841875" cy="396875"/>
          </a:xfrm>
          <a:prstGeom prst="rect">
            <a:avLst/>
          </a:prstGeom>
        </p:spPr>
        <p:txBody>
          <a:bodyPr lIns="68580" tIns="34290" rIns="68580" bIns="3429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28588" algn="l">
              <a:buFont typeface="Arial" panose="020B0604020202020204" pitchFamily="34" charset="0"/>
              <a:buChar char="•"/>
              <a:defRPr/>
            </a:pPr>
            <a:endParaRPr lang="ru-RU" sz="750" dirty="0">
              <a:solidFill>
                <a:schemeClr val="bg1"/>
              </a:solidFill>
            </a:endParaRPr>
          </a:p>
        </p:txBody>
      </p:sp>
      <p:pic>
        <p:nvPicPr>
          <p:cNvPr id="27703" name="Рисунок 16">
            <a:extLst>
              <a:ext uri="{FF2B5EF4-FFF2-40B4-BE49-F238E27FC236}">
                <a16:creationId xmlns:a16="http://schemas.microsoft.com/office/drawing/2014/main" id="{7263F12D-0F61-42DD-ED8E-4F9C2CF0E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777" y="2688591"/>
            <a:ext cx="2829655" cy="261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04" name="Прямоугольник 1">
            <a:extLst>
              <a:ext uri="{FF2B5EF4-FFF2-40B4-BE49-F238E27FC236}">
                <a16:creationId xmlns:a16="http://schemas.microsoft.com/office/drawing/2014/main" id="{6453C6E0-D42B-8659-E232-961A2BF63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403383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en-GB" altLang="ru-RU" sz="1800">
                <a:latin typeface="Arial" panose="020B0604020202020204" pitchFamily="34" charset="0"/>
              </a:rPr>
            </a:b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7705" name="Прямоугольник 2">
            <a:extLst>
              <a:ext uri="{FF2B5EF4-FFF2-40B4-BE49-F238E27FC236}">
                <a16:creationId xmlns:a16="http://schemas.microsoft.com/office/drawing/2014/main" id="{B6DACB6E-8F0F-89A1-1AE4-DB7E0C09E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5402262"/>
            <a:ext cx="433648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Dependence of luminosity on number ions per bunch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different energies (1) 4.5 GeV/u (2) 3GeV/u, </a:t>
            </a:r>
            <a:b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2 GeV/u, (4) 1 GeV/u.</a:t>
            </a:r>
            <a:r>
              <a:rPr lang="en-US" alt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pic>
        <p:nvPicPr>
          <p:cNvPr id="27706" name="Рисунок 17">
            <a:extLst>
              <a:ext uri="{FF2B5EF4-FFF2-40B4-BE49-F238E27FC236}">
                <a16:creationId xmlns:a16="http://schemas.microsoft.com/office/drawing/2014/main" id="{ED67238B-2800-8679-EC1C-41E178BE8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146" y="673100"/>
            <a:ext cx="2598738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07" name="Прямоугольник 2">
            <a:extLst>
              <a:ext uri="{FF2B5EF4-FFF2-40B4-BE49-F238E27FC236}">
                <a16:creationId xmlns:a16="http://schemas.microsoft.com/office/drawing/2014/main" id="{0199E5AB-29D9-6D0A-69E6-A047FDEB3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884" y="740261"/>
            <a:ext cx="10703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Collision of bunch to bunch</a:t>
            </a:r>
          </a:p>
          <a:p>
            <a:r>
              <a:rPr lang="en-US" alt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N=2E8 </a:t>
            </a:r>
            <a:endParaRPr lang="ru-RU" alt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uppieren">
            <a:extLst>
              <a:ext uri="{FF2B5EF4-FFF2-40B4-BE49-F238E27FC236}">
                <a16:creationId xmlns:a16="http://schemas.microsoft.com/office/drawing/2014/main" id="{33E12324-2B6F-52D4-23C7-297D913ABA50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9703" name="JINR_logo_alpha.png" descr="JINR_logo_alpha.png">
              <a:extLst>
                <a:ext uri="{FF2B5EF4-FFF2-40B4-BE49-F238E27FC236}">
                  <a16:creationId xmlns:a16="http://schemas.microsoft.com/office/drawing/2014/main" id="{EA41F15A-B41E-9629-342B-423A30E4C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04" name="NICA_logo_alpha.png" descr="NICA_logo_alpha.png">
              <a:extLst>
                <a:ext uri="{FF2B5EF4-FFF2-40B4-BE49-F238E27FC236}">
                  <a16:creationId xmlns:a16="http://schemas.microsoft.com/office/drawing/2014/main" id="{DC6AFE59-7CD9-E94A-9A35-90AFD2626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815D5CC-5D0B-24BD-1FEE-678DEEF24E19}"/>
              </a:ext>
            </a:extLst>
          </p:cNvPr>
          <p:cNvSpPr txBox="1">
            <a:spLocks/>
          </p:cNvSpPr>
          <p:nvPr/>
        </p:nvSpPr>
        <p:spPr bwMode="auto">
          <a:xfrm>
            <a:off x="1619672" y="620688"/>
            <a:ext cx="6226025" cy="11521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39688" algn="ctr" eaLnBrk="1" hangingPunct="1">
              <a:spcBef>
                <a:spcPts val="3050"/>
              </a:spcBef>
              <a:defRPr/>
            </a:pPr>
            <a:r>
              <a:rPr lang="en-US" sz="40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  <a:t>Thank you for your attention</a:t>
            </a:r>
          </a:p>
        </p:txBody>
      </p:sp>
      <p:pic>
        <p:nvPicPr>
          <p:cNvPr id="29702" name="Рисунок 7">
            <a:extLst>
              <a:ext uri="{FF2B5EF4-FFF2-40B4-BE49-F238E27FC236}">
                <a16:creationId xmlns:a16="http://schemas.microsoft.com/office/drawing/2014/main" id="{1EBCDC5F-DD38-F30B-B8CD-52560B84A1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39" y="2348880"/>
            <a:ext cx="86296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F8FD-4ECF-8182-B1A6-3BC4CCAF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Backup slides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72D2E-21F4-B877-AE59-E51B47C2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80F26-A2AD-4C15-BA05-FDC021DBDD85}" type="slidenum">
              <a:rPr lang="ru-RU" altLang="ru-RU" smtClean="0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0737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1">
            <a:extLst>
              <a:ext uri="{FF2B5EF4-FFF2-40B4-BE49-F238E27FC236}">
                <a16:creationId xmlns:a16="http://schemas.microsoft.com/office/drawing/2014/main" id="{225C156C-7F69-FB5F-4E23-AD0E4F27FCD6}"/>
              </a:ext>
            </a:extLst>
          </p:cNvPr>
          <p:cNvSpPr txBox="1">
            <a:spLocks/>
          </p:cNvSpPr>
          <p:nvPr/>
        </p:nvSpPr>
        <p:spPr bwMode="auto">
          <a:xfrm>
            <a:off x="6985000" y="6532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48EF5E64-FFB7-419C-BFD9-B762D375B322}" type="slidenum">
              <a:rPr lang="ru-RU" altLang="ru-RU" sz="1200">
                <a:latin typeface="Bookman Old Style" panose="02050604050505020204" pitchFamily="18" charset="0"/>
              </a:rPr>
              <a:pPr algn="r">
                <a:spcBef>
                  <a:spcPct val="0"/>
                </a:spcBef>
                <a:buFontTx/>
                <a:buNone/>
              </a:pPr>
              <a:t>25</a:t>
            </a:fld>
            <a:endParaRPr lang="ru-RU" altLang="ru-RU" sz="1200">
              <a:latin typeface="Bookman Old Style" panose="02050604050505020204" pitchFamily="18" charset="0"/>
            </a:endParaRPr>
          </a:p>
        </p:txBody>
      </p:sp>
      <p:pic>
        <p:nvPicPr>
          <p:cNvPr id="6147" name="Изображение 4" descr="Nuclotron-ring.jpg">
            <a:extLst>
              <a:ext uri="{FF2B5EF4-FFF2-40B4-BE49-F238E27FC236}">
                <a16:creationId xmlns:a16="http://schemas.microsoft.com/office/drawing/2014/main" id="{36E61FBB-9F5D-D146-6361-CE816A5E6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56075"/>
            <a:ext cx="28162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2" name="Group 10">
            <a:extLst>
              <a:ext uri="{FF2B5EF4-FFF2-40B4-BE49-F238E27FC236}">
                <a16:creationId xmlns:a16="http://schemas.microsoft.com/office/drawing/2014/main" id="{700A1213-A916-3640-89AF-AF660A8B60CA}"/>
              </a:ext>
            </a:extLst>
          </p:cNvPr>
          <p:cNvGrpSpPr>
            <a:grpSpLocks/>
          </p:cNvGrpSpPr>
          <p:nvPr/>
        </p:nvGrpSpPr>
        <p:grpSpPr bwMode="auto">
          <a:xfrm>
            <a:off x="2995861" y="2139418"/>
            <a:ext cx="4824413" cy="3076574"/>
            <a:chOff x="2118" y="1052"/>
            <a:chExt cx="3039" cy="1938"/>
          </a:xfrm>
          <a:solidFill>
            <a:schemeClr val="bg1"/>
          </a:solidFill>
        </p:grpSpPr>
        <p:sp>
          <p:nvSpPr>
            <p:cNvPr id="143" name="Arc 94">
              <a:extLst>
                <a:ext uri="{FF2B5EF4-FFF2-40B4-BE49-F238E27FC236}">
                  <a16:creationId xmlns:a16="http://schemas.microsoft.com/office/drawing/2014/main" id="{A268B1B9-2D1E-4AC1-FA30-D3C12A21EC58}"/>
                </a:ext>
              </a:extLst>
            </p:cNvPr>
            <p:cNvSpPr>
              <a:spLocks/>
            </p:cNvSpPr>
            <p:nvPr/>
          </p:nvSpPr>
          <p:spPr bwMode="auto">
            <a:xfrm rot="10693531" flipV="1">
              <a:off x="2118" y="2067"/>
              <a:ext cx="732" cy="923"/>
            </a:xfrm>
            <a:custGeom>
              <a:avLst/>
              <a:gdLst>
                <a:gd name="T0" fmla="*/ 0 w 21564"/>
                <a:gd name="T1" fmla="*/ 0 h 21249"/>
                <a:gd name="T2" fmla="*/ 0 w 21564"/>
                <a:gd name="T3" fmla="*/ 0 h 21249"/>
                <a:gd name="T4" fmla="*/ 0 w 21564"/>
                <a:gd name="T5" fmla="*/ 0 h 21249"/>
                <a:gd name="T6" fmla="*/ 0 60000 65536"/>
                <a:gd name="T7" fmla="*/ 0 60000 65536"/>
                <a:gd name="T8" fmla="*/ 0 60000 65536"/>
                <a:gd name="T9" fmla="*/ 0 w 21564"/>
                <a:gd name="T10" fmla="*/ 0 h 21249"/>
                <a:gd name="T11" fmla="*/ 21564 w 21564"/>
                <a:gd name="T12" fmla="*/ 21249 h 2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4" h="21249" fill="none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</a:path>
                <a:path w="21564" h="21249" stroke="0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  <a:lnTo>
                    <a:pt x="0" y="21249"/>
                  </a:lnTo>
                  <a:lnTo>
                    <a:pt x="3880" y="0"/>
                  </a:lnTo>
                  <a:close/>
                </a:path>
              </a:pathLst>
            </a:custGeom>
            <a:grpFill/>
            <a:ln w="38100">
              <a:solidFill>
                <a:srgbClr val="CC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</a:endParaRPr>
            </a:p>
          </p:txBody>
        </p:sp>
        <p:sp>
          <p:nvSpPr>
            <p:cNvPr id="144" name="Line 95">
              <a:extLst>
                <a:ext uri="{FF2B5EF4-FFF2-40B4-BE49-F238E27FC236}">
                  <a16:creationId xmlns:a16="http://schemas.microsoft.com/office/drawing/2014/main" id="{DCFD6E3D-DEE3-F993-DB65-C3F67BF5BB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96" y="1762"/>
              <a:ext cx="643" cy="291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</a:endParaRPr>
            </a:p>
          </p:txBody>
        </p:sp>
        <p:sp>
          <p:nvSpPr>
            <p:cNvPr id="145" name="Line 95">
              <a:extLst>
                <a:ext uri="{FF2B5EF4-FFF2-40B4-BE49-F238E27FC236}">
                  <a16:creationId xmlns:a16="http://schemas.microsoft.com/office/drawing/2014/main" id="{A90FE9F2-386B-B843-F43C-8EE65FD173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45" y="1750"/>
              <a:ext cx="1371" cy="109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</a:endParaRPr>
            </a:p>
          </p:txBody>
        </p:sp>
        <p:sp>
          <p:nvSpPr>
            <p:cNvPr id="146" name="Line 95">
              <a:extLst>
                <a:ext uri="{FF2B5EF4-FFF2-40B4-BE49-F238E27FC236}">
                  <a16:creationId xmlns:a16="http://schemas.microsoft.com/office/drawing/2014/main" id="{62C18976-331B-0FDE-1417-CE5D50BAFE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54" y="1356"/>
              <a:ext cx="1603" cy="387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</a:endParaRPr>
            </a:p>
          </p:txBody>
        </p:sp>
        <p:sp>
          <p:nvSpPr>
            <p:cNvPr id="147" name="Line 95">
              <a:extLst>
                <a:ext uri="{FF2B5EF4-FFF2-40B4-BE49-F238E27FC236}">
                  <a16:creationId xmlns:a16="http://schemas.microsoft.com/office/drawing/2014/main" id="{ED2F7818-7787-D209-BC99-FBE7CC7A28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3" y="1261"/>
              <a:ext cx="835" cy="483"/>
            </a:xfrm>
            <a:prstGeom prst="line">
              <a:avLst/>
            </a:prstGeom>
            <a:grp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</a:endParaRPr>
            </a:p>
          </p:txBody>
        </p:sp>
        <p:sp>
          <p:nvSpPr>
            <p:cNvPr id="148" name="Text Box 64">
              <a:extLst>
                <a:ext uri="{FF2B5EF4-FFF2-40B4-BE49-F238E27FC236}">
                  <a16:creationId xmlns:a16="http://schemas.microsoft.com/office/drawing/2014/main" id="{D1D71132-C9DB-48E8-01A8-B6E1C923E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7" y="1052"/>
              <a:ext cx="1950" cy="1179"/>
            </a:xfrm>
            <a:prstGeom prst="rect">
              <a:avLst/>
            </a:prstGeom>
            <a:grpFill/>
            <a:ln w="38100">
              <a:solidFill>
                <a:srgbClr val="000066"/>
              </a:solidFill>
              <a:prstDash val="sysDot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b="1" u="sng" dirty="0">
                <a:solidFill>
                  <a:srgbClr val="FF0000"/>
                </a:solidFill>
                <a:latin typeface="+mj-lt"/>
              </a:endParaRPr>
            </a:p>
            <a:p>
              <a:pPr algn="ctr" eaLnBrk="1" hangingPunct="1">
                <a:defRPr/>
              </a:pPr>
              <a:endParaRPr lang="en-US" b="1" u="sng" dirty="0">
                <a:solidFill>
                  <a:srgbClr val="FF0000"/>
                </a:solidFill>
                <a:latin typeface="+mj-lt"/>
              </a:endParaRPr>
            </a:p>
            <a:p>
              <a:pPr algn="ctr" eaLnBrk="1" hangingPunct="1">
                <a:defRPr/>
              </a:pPr>
              <a:r>
                <a:rPr lang="en-US" sz="2000" b="1" dirty="0">
                  <a:solidFill>
                    <a:srgbClr val="FF0000"/>
                  </a:solidFill>
                </a:rPr>
                <a:t>Area of Fixed Target Experiments</a:t>
              </a:r>
              <a:endParaRPr lang="ru-RU" sz="2000" b="1" dirty="0">
                <a:solidFill>
                  <a:srgbClr val="000066"/>
                </a:solidFill>
              </a:endParaRPr>
            </a:p>
          </p:txBody>
        </p:sp>
      </p:grpSp>
      <p:sp>
        <p:nvSpPr>
          <p:cNvPr id="149" name="Text Box 63">
            <a:extLst>
              <a:ext uri="{FF2B5EF4-FFF2-40B4-BE49-F238E27FC236}">
                <a16:creationId xmlns:a16="http://schemas.microsoft.com/office/drawing/2014/main" id="{6B15E643-EC98-4897-C22C-86B87C725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482" y="4412796"/>
            <a:ext cx="2317750" cy="183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kumimoji="0" lang="en-US" sz="2400" b="1" u="sng" dirty="0" err="1">
                <a:solidFill>
                  <a:srgbClr val="FF0000"/>
                </a:solidFill>
                <a:latin typeface="+mn-lt"/>
                <a:cs typeface="Arial" charset="0"/>
              </a:rPr>
              <a:t>Nuclotron</a:t>
            </a:r>
            <a:endParaRPr kumimoji="0" lang="en-US" sz="2400" b="1" u="sng" dirty="0">
              <a:solidFill>
                <a:srgbClr val="FF0000"/>
              </a:solidFill>
              <a:latin typeface="+mn-lt"/>
              <a:cs typeface="Arial" charset="0"/>
            </a:endParaRPr>
          </a:p>
          <a:p>
            <a:pPr algn="ctr">
              <a:defRPr/>
            </a:pPr>
            <a:r>
              <a:rPr kumimoji="0" lang="en-US" sz="2400" b="1" u="sng" dirty="0">
                <a:solidFill>
                  <a:srgbClr val="FF0000"/>
                </a:solidFill>
                <a:latin typeface="+mn-lt"/>
                <a:cs typeface="Arial" charset="0"/>
              </a:rPr>
              <a:t>(</a:t>
            </a:r>
            <a:r>
              <a:rPr kumimoji="0" lang="en-US" sz="2000" b="1" u="sng" dirty="0">
                <a:solidFill>
                  <a:srgbClr val="FF0000"/>
                </a:solidFill>
                <a:latin typeface="+mn-lt"/>
                <a:cs typeface="Arial" charset="0"/>
              </a:rPr>
              <a:t>38.5 Tm, 251.5 m</a:t>
            </a:r>
            <a:r>
              <a:rPr kumimoji="0" lang="en-US" sz="2400" b="1" u="sng" dirty="0">
                <a:solidFill>
                  <a:srgbClr val="FF0000"/>
                </a:solidFill>
                <a:latin typeface="+mn-lt"/>
                <a:cs typeface="Arial" charset="0"/>
              </a:rPr>
              <a:t>)</a:t>
            </a:r>
          </a:p>
          <a:p>
            <a:pPr algn="ctr">
              <a:defRPr/>
            </a:pPr>
            <a:r>
              <a:rPr kumimoji="0" lang="en-US" b="1" dirty="0">
                <a:solidFill>
                  <a:srgbClr val="000066"/>
                </a:solidFill>
                <a:latin typeface="+mn-lt"/>
                <a:cs typeface="Arial" charset="0"/>
              </a:rPr>
              <a:t>injection of one bunch </a:t>
            </a:r>
          </a:p>
          <a:p>
            <a:pPr algn="ctr">
              <a:defRPr/>
            </a:pPr>
            <a:r>
              <a:rPr kumimoji="0" lang="en-US" b="1" dirty="0">
                <a:solidFill>
                  <a:srgbClr val="000066"/>
                </a:solidFill>
                <a:latin typeface="+mn-lt"/>
                <a:cs typeface="Arial" charset="0"/>
              </a:rPr>
              <a:t>of 0.8∙10</a:t>
            </a:r>
            <a:r>
              <a:rPr kumimoji="0" lang="en-US" b="1" baseline="30000" dirty="0">
                <a:solidFill>
                  <a:srgbClr val="000066"/>
                </a:solidFill>
                <a:latin typeface="+mn-lt"/>
                <a:cs typeface="Arial" charset="0"/>
              </a:rPr>
              <a:t>9</a:t>
            </a:r>
            <a:r>
              <a:rPr kumimoji="0" lang="en-US" b="1" dirty="0">
                <a:solidFill>
                  <a:srgbClr val="000066"/>
                </a:solidFill>
                <a:latin typeface="+mn-lt"/>
                <a:cs typeface="Arial" charset="0"/>
              </a:rPr>
              <a:t> ions,</a:t>
            </a:r>
          </a:p>
          <a:p>
            <a:pPr algn="ctr">
              <a:defRPr/>
            </a:pPr>
            <a:r>
              <a:rPr kumimoji="0" lang="en-US" b="1" dirty="0">
                <a:solidFill>
                  <a:srgbClr val="000066"/>
                </a:solidFill>
                <a:latin typeface="+mn-lt"/>
                <a:cs typeface="Arial" charset="0"/>
              </a:rPr>
              <a:t>acceleration up to </a:t>
            </a:r>
          </a:p>
          <a:p>
            <a:pPr algn="ctr">
              <a:defRPr/>
            </a:pPr>
            <a:r>
              <a:rPr kumimoji="0" lang="en-US" sz="2000" b="1" dirty="0">
                <a:solidFill>
                  <a:srgbClr val="FF0000"/>
                </a:solidFill>
                <a:latin typeface="+mn-lt"/>
                <a:cs typeface="Arial" charset="0"/>
              </a:rPr>
              <a:t>1 - 3.85 GeV/u</a:t>
            </a:r>
            <a:endParaRPr kumimoji="0" lang="ru-RU" sz="2000" b="1" dirty="0">
              <a:solidFill>
                <a:srgbClr val="FF0000"/>
              </a:solidFill>
              <a:latin typeface="+mn-lt"/>
              <a:cs typeface="Arial" charset="0"/>
            </a:endParaRPr>
          </a:p>
        </p:txBody>
      </p:sp>
      <p:grpSp>
        <p:nvGrpSpPr>
          <p:cNvPr id="6150" name="Group 5">
            <a:extLst>
              <a:ext uri="{FF2B5EF4-FFF2-40B4-BE49-F238E27FC236}">
                <a16:creationId xmlns:a16="http://schemas.microsoft.com/office/drawing/2014/main" id="{7931595B-1E22-6EF0-8375-DB9C26AAA643}"/>
              </a:ext>
            </a:extLst>
          </p:cNvPr>
          <p:cNvGrpSpPr>
            <a:grpSpLocks/>
          </p:cNvGrpSpPr>
          <p:nvPr/>
        </p:nvGrpSpPr>
        <p:grpSpPr bwMode="auto">
          <a:xfrm>
            <a:off x="4152900" y="1347788"/>
            <a:ext cx="4783138" cy="420687"/>
            <a:chOff x="2624" y="747"/>
            <a:chExt cx="2997" cy="265"/>
          </a:xfrm>
        </p:grpSpPr>
        <p:sp>
          <p:nvSpPr>
            <p:cNvPr id="151" name="Text Box 65">
              <a:extLst>
                <a:ext uri="{FF2B5EF4-FFF2-40B4-BE49-F238E27FC236}">
                  <a16:creationId xmlns:a16="http://schemas.microsoft.com/office/drawing/2014/main" id="{C015B764-FDCC-68A5-FF73-CB399D7795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7" y="772"/>
              <a:ext cx="1524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9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b="1" dirty="0" err="1">
                  <a:solidFill>
                    <a:srgbClr val="FF0000"/>
                  </a:solidFill>
                  <a:latin typeface="+mj-lt"/>
                </a:rPr>
                <a:t>Linac</a:t>
              </a:r>
              <a:r>
                <a:rPr kumimoji="0" lang="en-US" b="1" dirty="0">
                  <a:solidFill>
                    <a:srgbClr val="FF0000"/>
                  </a:solidFill>
                  <a:latin typeface="+mj-lt"/>
                </a:rPr>
                <a:t> LU</a:t>
              </a:r>
              <a:r>
                <a:rPr kumimoji="0" lang="ru-RU" b="1" dirty="0">
                  <a:solidFill>
                    <a:srgbClr val="FF0000"/>
                  </a:solidFill>
                  <a:latin typeface="+mj-lt"/>
                </a:rPr>
                <a:t>-20</a:t>
              </a:r>
              <a:r>
                <a:rPr kumimoji="0" lang="en-US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kumimoji="0" lang="en-US" b="1" dirty="0">
                  <a:solidFill>
                    <a:srgbClr val="000090"/>
                  </a:solidFill>
                  <a:latin typeface="+mj-lt"/>
                </a:rPr>
                <a:t>(5MeV/u)</a:t>
              </a:r>
              <a:endParaRPr kumimoji="0" lang="ru-RU" b="1" dirty="0">
                <a:solidFill>
                  <a:srgbClr val="000090"/>
                </a:solidFill>
                <a:latin typeface="+mj-lt"/>
              </a:endParaRPr>
            </a:p>
          </p:txBody>
        </p:sp>
        <p:sp>
          <p:nvSpPr>
            <p:cNvPr id="152" name="Text Box 65">
              <a:extLst>
                <a:ext uri="{FF2B5EF4-FFF2-40B4-BE49-F238E27FC236}">
                  <a16:creationId xmlns:a16="http://schemas.microsoft.com/office/drawing/2014/main" id="{6E3B5D94-0843-9EE3-1479-D8A082E1B5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" y="747"/>
              <a:ext cx="879" cy="22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9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b="1" dirty="0">
                  <a:solidFill>
                    <a:srgbClr val="FF0000"/>
                  </a:solidFill>
                  <a:latin typeface="+mj-lt"/>
                </a:rPr>
                <a:t>Ion sources</a:t>
              </a:r>
              <a:endParaRPr kumimoji="0" lang="ru-RU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53" name="Line 95">
              <a:extLst>
                <a:ext uri="{FF2B5EF4-FFF2-40B4-BE49-F238E27FC236}">
                  <a16:creationId xmlns:a16="http://schemas.microsoft.com/office/drawing/2014/main" id="{B5B1CC64-8C5C-1629-72EC-24D5ADA1EF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71" y="872"/>
              <a:ext cx="171" cy="7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ea typeface="Arial" charset="0"/>
                <a:cs typeface="Arial" charset="0"/>
              </a:endParaRPr>
            </a:p>
          </p:txBody>
        </p:sp>
        <p:sp>
          <p:nvSpPr>
            <p:cNvPr id="154" name="Line 9">
              <a:extLst>
                <a:ext uri="{FF2B5EF4-FFF2-40B4-BE49-F238E27FC236}">
                  <a16:creationId xmlns:a16="http://schemas.microsoft.com/office/drawing/2014/main" id="{27E475B8-1923-19D2-C5F8-54C8479C2F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24" y="883"/>
              <a:ext cx="416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</a:endParaRPr>
            </a:p>
          </p:txBody>
        </p:sp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BD3CBE89-F018-4CE5-305E-6BFCFF5EF0AB}"/>
              </a:ext>
            </a:extLst>
          </p:cNvPr>
          <p:cNvGrpSpPr>
            <a:grpSpLocks/>
          </p:cNvGrpSpPr>
          <p:nvPr/>
        </p:nvGrpSpPr>
        <p:grpSpPr bwMode="auto">
          <a:xfrm>
            <a:off x="331590" y="879475"/>
            <a:ext cx="3898418" cy="2484438"/>
            <a:chOff x="539552" y="1089545"/>
            <a:chExt cx="3898419" cy="2483471"/>
          </a:xfrm>
        </p:grpSpPr>
        <p:pic>
          <p:nvPicPr>
            <p:cNvPr id="6188" name="Изображение 2" descr="Booster-ring.jpg">
              <a:extLst>
                <a:ext uri="{FF2B5EF4-FFF2-40B4-BE49-F238E27FC236}">
                  <a16:creationId xmlns:a16="http://schemas.microsoft.com/office/drawing/2014/main" id="{8EB860A3-44CF-30E1-D8F8-549F9D035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089545"/>
              <a:ext cx="3154374" cy="248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" name="Text Box 80">
              <a:extLst>
                <a:ext uri="{FF2B5EF4-FFF2-40B4-BE49-F238E27FC236}">
                  <a16:creationId xmlns:a16="http://schemas.microsoft.com/office/drawing/2014/main" id="{5D1295D4-BCC0-D732-5D5B-F99EED384C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1808" y="1471640"/>
              <a:ext cx="3586163" cy="1980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>
                <a:defRPr/>
              </a:pPr>
              <a:r>
                <a:rPr kumimoji="0" lang="en-US" b="1" dirty="0">
                  <a:solidFill>
                    <a:srgbClr val="FF0000"/>
                  </a:solidFill>
                  <a:latin typeface="+mn-lt"/>
                  <a:cs typeface="Arial" charset="0"/>
                </a:rPr>
                <a:t>     </a:t>
              </a:r>
              <a:r>
                <a:rPr kumimoji="0" lang="en-US" b="1" u="sng" dirty="0">
                  <a:solidFill>
                    <a:srgbClr val="FF0000"/>
                  </a:solidFill>
                  <a:latin typeface="+mn-lt"/>
                  <a:cs typeface="Arial" charset="0"/>
                </a:rPr>
                <a:t>Booster  (2021)</a:t>
              </a:r>
            </a:p>
            <a:p>
              <a:pPr>
                <a:defRPr/>
              </a:pPr>
              <a:r>
                <a:rPr kumimoji="0" lang="en-US" b="1" dirty="0">
                  <a:solidFill>
                    <a:srgbClr val="FF0000"/>
                  </a:solidFill>
                  <a:latin typeface="+mn-lt"/>
                  <a:cs typeface="Arial" charset="0"/>
                </a:rPr>
                <a:t>    </a:t>
              </a:r>
              <a:r>
                <a:rPr kumimoji="0" lang="en-US" b="1" u="sng" dirty="0">
                  <a:solidFill>
                    <a:srgbClr val="FF0000"/>
                  </a:solidFill>
                  <a:latin typeface="+mn-lt"/>
                  <a:cs typeface="Arial" charset="0"/>
                </a:rPr>
                <a:t>(25 Tm, 211 m)</a:t>
              </a:r>
            </a:p>
            <a:p>
              <a:pPr>
                <a:defRPr/>
              </a:pPr>
              <a:r>
                <a:rPr kumimoji="0" lang="en-US" sz="1500" b="1" dirty="0">
                  <a:solidFill>
                    <a:srgbClr val="000066"/>
                  </a:solidFill>
                  <a:cs typeface="Arial" charset="0"/>
                </a:rPr>
                <a:t>~10 one-turn injections </a:t>
              </a:r>
              <a:r>
                <a:rPr lang="en-US" altLang="ru-RU" sz="1500" b="1" dirty="0">
                  <a:highlight>
                    <a:srgbClr val="FFFF00"/>
                  </a:highlight>
                </a:rPr>
                <a:t>Xe</a:t>
              </a:r>
              <a:r>
                <a:rPr lang="en-US" altLang="ru-RU" sz="1500" b="1" baseline="30000" dirty="0">
                  <a:highlight>
                    <a:srgbClr val="FFFF00"/>
                  </a:highlight>
                </a:rPr>
                <a:t>28+</a:t>
              </a:r>
              <a:r>
                <a:rPr lang="en-US" altLang="ru-RU" sz="1500" b="1" dirty="0">
                  <a:highlight>
                    <a:srgbClr val="FFFF00"/>
                  </a:highlight>
                </a:rPr>
                <a:t> </a:t>
              </a:r>
              <a:r>
                <a:rPr kumimoji="0" lang="en-US" sz="1500" b="1" dirty="0">
                  <a:solidFill>
                    <a:srgbClr val="000066"/>
                  </a:solidFill>
                  <a:cs typeface="Arial" charset="0"/>
                </a:rPr>
                <a:t>, </a:t>
              </a:r>
            </a:p>
            <a:p>
              <a:pPr>
                <a:defRPr/>
              </a:pPr>
              <a:r>
                <a:rPr kumimoji="0" lang="en-US" sz="1500" b="1" dirty="0">
                  <a:solidFill>
                    <a:srgbClr val="000066"/>
                  </a:solidFill>
                  <a:cs typeface="Arial" charset="0"/>
                </a:rPr>
                <a:t>storage up to 1×10</a:t>
              </a:r>
              <a:r>
                <a:rPr kumimoji="0" lang="en-US" sz="1500" b="1" baseline="30000" dirty="0">
                  <a:solidFill>
                    <a:srgbClr val="000066"/>
                  </a:solidFill>
                  <a:cs typeface="Arial" charset="0"/>
                </a:rPr>
                <a:t>9</a:t>
              </a:r>
              <a:r>
                <a:rPr kumimoji="0" lang="en-US" sz="1500" b="1" dirty="0">
                  <a:solidFill>
                    <a:srgbClr val="000066"/>
                  </a:solidFill>
                  <a:cs typeface="Arial" charset="0"/>
                </a:rPr>
                <a:t> ions</a:t>
              </a:r>
            </a:p>
            <a:p>
              <a:pPr>
                <a:defRPr/>
              </a:pPr>
              <a:r>
                <a:rPr kumimoji="0" lang="en-US" sz="1500" b="1" dirty="0">
                  <a:solidFill>
                    <a:srgbClr val="000066"/>
                  </a:solidFill>
                  <a:cs typeface="Arial" charset="0"/>
                </a:rPr>
                <a:t>with electron cooling, </a:t>
              </a:r>
            </a:p>
            <a:p>
              <a:pPr>
                <a:defRPr/>
              </a:pPr>
              <a:r>
                <a:rPr kumimoji="0" lang="en-US" sz="1500" b="1" dirty="0">
                  <a:solidFill>
                    <a:srgbClr val="000066"/>
                  </a:solidFill>
                  <a:cs typeface="Arial" charset="0"/>
                </a:rPr>
                <a:t>Acceleration </a:t>
              </a:r>
              <a:r>
                <a:rPr kumimoji="0" lang="en-US" sz="1500" b="1" dirty="0">
                  <a:solidFill>
                    <a:srgbClr val="FF0000"/>
                  </a:solidFill>
                  <a:cs typeface="Arial" charset="0"/>
                </a:rPr>
                <a:t>to 550 MeV/u</a:t>
              </a:r>
            </a:p>
            <a:p>
              <a:pPr>
                <a:defRPr/>
              </a:pPr>
              <a:r>
                <a:rPr kumimoji="0" lang="en-US" sz="1500" b="1" dirty="0">
                  <a:solidFill>
                    <a:srgbClr val="000066"/>
                  </a:solidFill>
                  <a:cs typeface="Arial" charset="0"/>
                </a:rPr>
                <a:t>Later transition to  </a:t>
              </a:r>
              <a:r>
                <a:rPr lang="ru-RU" sz="1500" baseline="30000" dirty="0">
                  <a:highlight>
                    <a:srgbClr val="FFFF00"/>
                  </a:highlight>
                </a:rPr>
                <a:t>209</a:t>
              </a:r>
              <a:r>
                <a:rPr lang="en-US" sz="1500" dirty="0">
                  <a:highlight>
                    <a:srgbClr val="FFFF00"/>
                  </a:highlight>
                </a:rPr>
                <a:t>Bi</a:t>
              </a:r>
              <a:r>
                <a:rPr lang="en-US" sz="1500" baseline="30000" dirty="0">
                  <a:highlight>
                    <a:srgbClr val="FFFF00"/>
                  </a:highlight>
                </a:rPr>
                <a:t>35</a:t>
              </a:r>
              <a:r>
                <a:rPr lang="ru-RU" sz="1500" baseline="30000" dirty="0">
                  <a:highlight>
                    <a:srgbClr val="FFFF00"/>
                  </a:highlight>
                </a:rPr>
                <a:t>+</a:t>
              </a:r>
              <a:endParaRPr kumimoji="0" lang="ru-RU" sz="1500" b="1" dirty="0">
                <a:solidFill>
                  <a:srgbClr val="FF0000"/>
                </a:solidFill>
                <a:highlight>
                  <a:srgbClr val="FFFF00"/>
                </a:highlight>
                <a:cs typeface="Arial" charset="0"/>
              </a:endParaRPr>
            </a:p>
          </p:txBody>
        </p:sp>
      </p:grpSp>
      <p:sp>
        <p:nvSpPr>
          <p:cNvPr id="158" name="Line 89">
            <a:extLst>
              <a:ext uri="{FF2B5EF4-FFF2-40B4-BE49-F238E27FC236}">
                <a16:creationId xmlns:a16="http://schemas.microsoft.com/office/drawing/2014/main" id="{C21B5D05-0D9E-6EE9-0DFC-27D8CC8B78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225" y="2220913"/>
            <a:ext cx="52388" cy="157480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" name="Line 89">
            <a:extLst>
              <a:ext uri="{FF2B5EF4-FFF2-40B4-BE49-F238E27FC236}">
                <a16:creationId xmlns:a16="http://schemas.microsoft.com/office/drawing/2014/main" id="{7AB49A5B-4688-A1EE-B836-3240966457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1788" y="3867150"/>
            <a:ext cx="71437" cy="136842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154" name="Group 36">
            <a:extLst>
              <a:ext uri="{FF2B5EF4-FFF2-40B4-BE49-F238E27FC236}">
                <a16:creationId xmlns:a16="http://schemas.microsoft.com/office/drawing/2014/main" id="{463E291F-D77A-C5EB-CCC9-42A013BC5FF2}"/>
              </a:ext>
            </a:extLst>
          </p:cNvPr>
          <p:cNvGrpSpPr>
            <a:grpSpLocks/>
          </p:cNvGrpSpPr>
          <p:nvPr/>
        </p:nvGrpSpPr>
        <p:grpSpPr bwMode="auto">
          <a:xfrm>
            <a:off x="1763713" y="855663"/>
            <a:ext cx="7137400" cy="381000"/>
            <a:chOff x="1129" y="402"/>
            <a:chExt cx="4496" cy="240"/>
          </a:xfrm>
        </p:grpSpPr>
        <p:sp>
          <p:nvSpPr>
            <p:cNvPr id="161" name="Text Box 65">
              <a:extLst>
                <a:ext uri="{FF2B5EF4-FFF2-40B4-BE49-F238E27FC236}">
                  <a16:creationId xmlns:a16="http://schemas.microsoft.com/office/drawing/2014/main" id="{31F1F867-BDC2-0C54-D7F4-2C9F7C6B7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" y="402"/>
              <a:ext cx="1553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9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b="1" dirty="0" err="1">
                  <a:solidFill>
                    <a:srgbClr val="FF0000"/>
                  </a:solidFill>
                  <a:latin typeface="+mj-lt"/>
                </a:rPr>
                <a:t>Linac</a:t>
              </a:r>
              <a:r>
                <a:rPr kumimoji="0" lang="en-US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kumimoji="0" lang="en-US" b="1" dirty="0" err="1">
                  <a:solidFill>
                    <a:srgbClr val="FF0000"/>
                  </a:solidFill>
                  <a:latin typeface="+mj-lt"/>
                </a:rPr>
                <a:t>HILac</a:t>
              </a:r>
              <a:r>
                <a:rPr kumimoji="0" lang="en-US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kumimoji="0" lang="en-US" b="1" dirty="0">
                  <a:solidFill>
                    <a:srgbClr val="000090"/>
                  </a:solidFill>
                  <a:latin typeface="+mj-lt"/>
                </a:rPr>
                <a:t>(3.2MeV/u)</a:t>
              </a:r>
              <a:endParaRPr kumimoji="0" lang="ru-RU" b="1" dirty="0">
                <a:solidFill>
                  <a:srgbClr val="000090"/>
                </a:solidFill>
                <a:latin typeface="+mj-lt"/>
              </a:endParaRPr>
            </a:p>
          </p:txBody>
        </p:sp>
        <p:sp>
          <p:nvSpPr>
            <p:cNvPr id="162" name="Text Box 65">
              <a:extLst>
                <a:ext uri="{FF2B5EF4-FFF2-40B4-BE49-F238E27FC236}">
                  <a16:creationId xmlns:a16="http://schemas.microsoft.com/office/drawing/2014/main" id="{2FEEF778-1402-DA74-3439-2F84F41B0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8" y="421"/>
              <a:ext cx="897" cy="20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9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b="1" dirty="0">
                  <a:solidFill>
                    <a:srgbClr val="FF0000"/>
                  </a:solidFill>
                  <a:latin typeface="+mj-lt"/>
                </a:rPr>
                <a:t>ESIS KRION</a:t>
              </a:r>
              <a:endParaRPr kumimoji="0" lang="ru-RU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3" name="Line 39">
              <a:extLst>
                <a:ext uri="{FF2B5EF4-FFF2-40B4-BE49-F238E27FC236}">
                  <a16:creationId xmlns:a16="http://schemas.microsoft.com/office/drawing/2014/main" id="{B7029EF5-61F7-666C-0098-B78BAA61D3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774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</a:endParaRPr>
            </a:p>
          </p:txBody>
        </p:sp>
        <p:sp>
          <p:nvSpPr>
            <p:cNvPr id="164" name="Line 95">
              <a:extLst>
                <a:ext uri="{FF2B5EF4-FFF2-40B4-BE49-F238E27FC236}">
                  <a16:creationId xmlns:a16="http://schemas.microsoft.com/office/drawing/2014/main" id="{722E6E54-DE5B-349E-DD4C-E9D71973EF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68" y="538"/>
              <a:ext cx="249" cy="2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  <a:ea typeface="Arial" charset="0"/>
                <a:cs typeface="Arial" charset="0"/>
              </a:endParaRPr>
            </a:p>
          </p:txBody>
        </p:sp>
      </p:grpSp>
      <p:sp>
        <p:nvSpPr>
          <p:cNvPr id="6155" name="Rectangle 7">
            <a:extLst>
              <a:ext uri="{FF2B5EF4-FFF2-40B4-BE49-F238E27FC236}">
                <a16:creationId xmlns:a16="http://schemas.microsoft.com/office/drawing/2014/main" id="{1690678B-426C-02C8-1A74-59FEE0BC1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ru-RU" altLang="ru-RU" sz="24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Apple Chancery"/>
              </a:rPr>
              <a:t>            </a:t>
            </a:r>
            <a:r>
              <a:rPr kumimoji="1" lang="en-US" altLang="ru-RU" sz="24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Apple Chancery"/>
              </a:rPr>
              <a:t> NICA</a:t>
            </a:r>
            <a:r>
              <a:rPr kumimoji="1" lang="ru-RU" altLang="ru-RU" sz="24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Apple Chancery"/>
              </a:rPr>
              <a:t> – </a:t>
            </a:r>
            <a:r>
              <a:rPr kumimoji="1" lang="en-US" altLang="ru-RU" sz="24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Apple Chancery"/>
              </a:rPr>
              <a:t> collisions for Heavy ion mode</a:t>
            </a:r>
          </a:p>
        </p:txBody>
      </p:sp>
      <p:grpSp>
        <p:nvGrpSpPr>
          <p:cNvPr id="6156" name="Group 55">
            <a:extLst>
              <a:ext uri="{FF2B5EF4-FFF2-40B4-BE49-F238E27FC236}">
                <a16:creationId xmlns:a16="http://schemas.microsoft.com/office/drawing/2014/main" id="{B33AB36D-7827-6E49-6E14-1BBB95A6C4E4}"/>
              </a:ext>
            </a:extLst>
          </p:cNvPr>
          <p:cNvGrpSpPr>
            <a:grpSpLocks/>
          </p:cNvGrpSpPr>
          <p:nvPr/>
        </p:nvGrpSpPr>
        <p:grpSpPr bwMode="auto">
          <a:xfrm>
            <a:off x="1889125" y="1563688"/>
            <a:ext cx="2330450" cy="2814637"/>
            <a:chOff x="1739" y="1128"/>
            <a:chExt cx="1007" cy="1557"/>
          </a:xfrm>
        </p:grpSpPr>
        <p:sp>
          <p:nvSpPr>
            <p:cNvPr id="6181" name="Line 89">
              <a:extLst>
                <a:ext uri="{FF2B5EF4-FFF2-40B4-BE49-F238E27FC236}">
                  <a16:creationId xmlns:a16="http://schemas.microsoft.com/office/drawing/2014/main" id="{E4A7CB8A-33B2-A501-EB80-939933597C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2" name="Arc 57">
              <a:extLst>
                <a:ext uri="{FF2B5EF4-FFF2-40B4-BE49-F238E27FC236}">
                  <a16:creationId xmlns:a16="http://schemas.microsoft.com/office/drawing/2014/main" id="{470AFEE9-2BF7-D514-5356-A1B623CEE6C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3" name="Arc 58">
              <a:extLst>
                <a:ext uri="{FF2B5EF4-FFF2-40B4-BE49-F238E27FC236}">
                  <a16:creationId xmlns:a16="http://schemas.microsoft.com/office/drawing/2014/main" id="{FF92AA42-F37A-EFCA-2CD4-201A285E71EF}"/>
                </a:ext>
              </a:extLst>
            </p:cNvPr>
            <p:cNvSpPr>
              <a:spLocks/>
            </p:cNvSpPr>
            <p:nvPr/>
          </p:nvSpPr>
          <p:spPr bwMode="auto">
            <a:xfrm rot="-3792276" flipH="1" flipV="1">
              <a:off x="1616" y="2246"/>
              <a:ext cx="562" cy="315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0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CFFE09A2-0818-D882-2126-3DB165A14F0E}"/>
              </a:ext>
            </a:extLst>
          </p:cNvPr>
          <p:cNvGrpSpPr>
            <a:grpSpLocks/>
          </p:cNvGrpSpPr>
          <p:nvPr/>
        </p:nvGrpSpPr>
        <p:grpSpPr bwMode="auto">
          <a:xfrm>
            <a:off x="2520950" y="4271963"/>
            <a:ext cx="6337300" cy="2420937"/>
            <a:chOff x="2771800" y="4464496"/>
            <a:chExt cx="6337720" cy="2420888"/>
          </a:xfrm>
        </p:grpSpPr>
        <p:pic>
          <p:nvPicPr>
            <p:cNvPr id="6175" name="Рисунок 1">
              <a:extLst>
                <a:ext uri="{FF2B5EF4-FFF2-40B4-BE49-F238E27FC236}">
                  <a16:creationId xmlns:a16="http://schemas.microsoft.com/office/drawing/2014/main" id="{38D0E62B-BEB0-C498-7613-E0AC54343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431" y="4464496"/>
              <a:ext cx="5374089" cy="242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" name="Text Box 77">
              <a:extLst>
                <a:ext uri="{FF2B5EF4-FFF2-40B4-BE49-F238E27FC236}">
                  <a16:creationId xmlns:a16="http://schemas.microsoft.com/office/drawing/2014/main" id="{15F7613A-E975-6CB3-C8A4-1E63C5258D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3238" y="4650229"/>
              <a:ext cx="4170639" cy="64927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sz="1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Two SC rings of the collider by 503 m</a:t>
              </a:r>
            </a:p>
            <a:p>
              <a:pPr algn="ctr"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NICA – Stage II, E=</a:t>
              </a:r>
              <a:r>
                <a:rPr kumimoji="0" lang="en-US" sz="1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1 - 4.5 GeV/u</a:t>
              </a:r>
              <a:endPara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kumimoji="0" lang="en-US" sz="18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6" name="Text Box 66">
              <a:extLst>
                <a:ext uri="{FF2B5EF4-FFF2-40B4-BE49-F238E27FC236}">
                  <a16:creationId xmlns:a16="http://schemas.microsoft.com/office/drawing/2014/main" id="{1FAE8201-C564-6677-2C79-4DCAEE8B64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4360" y="5985290"/>
              <a:ext cx="2956121" cy="539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>
                <a:defRPr/>
              </a:pPr>
              <a:r>
                <a:rPr kumimoji="0" lang="en-US" sz="1800" b="1" dirty="0">
                  <a:solidFill>
                    <a:srgbClr val="000066"/>
                  </a:solidFill>
                  <a:latin typeface="+mn-lt"/>
                  <a:cs typeface="Arial" charset="0"/>
                </a:rPr>
                <a:t>~ 2 x 22 injection cycles</a:t>
              </a:r>
            </a:p>
            <a:p>
              <a:pPr>
                <a:defRPr/>
              </a:pPr>
              <a:r>
                <a:rPr kumimoji="0" lang="en-US" sz="1800" b="1" dirty="0">
                  <a:solidFill>
                    <a:srgbClr val="000066"/>
                  </a:solidFill>
                  <a:latin typeface="+mn-lt"/>
                  <a:cs typeface="Arial" charset="0"/>
                </a:rPr>
                <a:t>    22 bunches per ring</a:t>
              </a:r>
              <a:endParaRPr kumimoji="0" lang="ru-RU" sz="1800" b="1" dirty="0">
                <a:solidFill>
                  <a:srgbClr val="000066"/>
                </a:solidFill>
                <a:latin typeface="+mn-lt"/>
                <a:cs typeface="Arial" charset="0"/>
              </a:endParaRPr>
            </a:p>
          </p:txBody>
        </p:sp>
        <p:cxnSp>
          <p:nvCxnSpPr>
            <p:cNvPr id="6178" name="Прямая соединительная линия 6">
              <a:extLst>
                <a:ext uri="{FF2B5EF4-FFF2-40B4-BE49-F238E27FC236}">
                  <a16:creationId xmlns:a16="http://schemas.microsoft.com/office/drawing/2014/main" id="{3A76A5E1-F6ED-59E7-4014-3DA6BD25DE9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71800" y="6237312"/>
              <a:ext cx="648072" cy="288032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79" name="Прямая со стрелкой 12">
              <a:extLst>
                <a:ext uri="{FF2B5EF4-FFF2-40B4-BE49-F238E27FC236}">
                  <a16:creationId xmlns:a16="http://schemas.microsoft.com/office/drawing/2014/main" id="{A92FCFC1-380A-F962-B057-F1F7E6BBC33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419872" y="4941168"/>
              <a:ext cx="936104" cy="1296144"/>
            </a:xfrm>
            <a:prstGeom prst="straightConnector1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80" name="Прямая со стрелкой 77">
              <a:extLst>
                <a:ext uri="{FF2B5EF4-FFF2-40B4-BE49-F238E27FC236}">
                  <a16:creationId xmlns:a16="http://schemas.microsoft.com/office/drawing/2014/main" id="{9E78A5B5-2AB8-98D9-4404-5F98D4D3A9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19872" y="6237312"/>
              <a:ext cx="1368152" cy="432048"/>
            </a:xfrm>
            <a:prstGeom prst="straightConnector1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1" name="Группа 180">
            <a:extLst>
              <a:ext uri="{FF2B5EF4-FFF2-40B4-BE49-F238E27FC236}">
                <a16:creationId xmlns:a16="http://schemas.microsoft.com/office/drawing/2014/main" id="{28CFB9D0-22E2-C479-3F88-95F8787CFC0F}"/>
              </a:ext>
            </a:extLst>
          </p:cNvPr>
          <p:cNvGrpSpPr>
            <a:grpSpLocks/>
          </p:cNvGrpSpPr>
          <p:nvPr/>
        </p:nvGrpSpPr>
        <p:grpSpPr bwMode="auto">
          <a:xfrm>
            <a:off x="4699000" y="1917700"/>
            <a:ext cx="3097213" cy="2468563"/>
            <a:chOff x="7650691" y="1893888"/>
            <a:chExt cx="3097155" cy="2467434"/>
          </a:xfrm>
        </p:grpSpPr>
        <p:sp>
          <p:nvSpPr>
            <p:cNvPr id="182" name="Прямоугольник 181">
              <a:extLst>
                <a:ext uri="{FF2B5EF4-FFF2-40B4-BE49-F238E27FC236}">
                  <a16:creationId xmlns:a16="http://schemas.microsoft.com/office/drawing/2014/main" id="{93D6C643-6E3C-42C1-6DCE-66839EA281F4}"/>
                </a:ext>
              </a:extLst>
            </p:cNvPr>
            <p:cNvSpPr/>
            <p:nvPr/>
          </p:nvSpPr>
          <p:spPr bwMode="auto">
            <a:xfrm>
              <a:off x="7660216" y="1895475"/>
              <a:ext cx="3087630" cy="239761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49263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ru-RU">
                <a:latin typeface="Arial" charset="0"/>
                <a:ea typeface="SimSun" charset="-122"/>
              </a:endParaRPr>
            </a:p>
          </p:txBody>
        </p:sp>
        <p:pic>
          <p:nvPicPr>
            <p:cNvPr id="6172" name="Picture 5" descr="bmn_view_2015.png">
              <a:extLst>
                <a:ext uri="{FF2B5EF4-FFF2-40B4-BE49-F238E27FC236}">
                  <a16:creationId xmlns:a16="http://schemas.microsoft.com/office/drawing/2014/main" id="{00767902-258A-2424-4364-E53896256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7971" y="2440638"/>
              <a:ext cx="2763262" cy="1674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33198886-F895-C858-9843-9DA30D649303}"/>
                </a:ext>
              </a:extLst>
            </p:cNvPr>
            <p:cNvSpPr txBox="1"/>
            <p:nvPr/>
          </p:nvSpPr>
          <p:spPr>
            <a:xfrm>
              <a:off x="7660216" y="1893888"/>
              <a:ext cx="3040006" cy="7394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FF00"/>
                  </a:solidFill>
                </a:rPr>
                <a:t>Baryonic Matter </a:t>
              </a:r>
              <a:r>
                <a:rPr lang="en-US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@ </a:t>
              </a:r>
              <a:r>
                <a:rPr lang="en-US" sz="1400" b="1" dirty="0">
                  <a:solidFill>
                    <a:srgbClr val="FFFF00"/>
                  </a:solidFill>
                  <a:latin typeface="+mn-lt"/>
                  <a:cs typeface="Times New Roman" panose="02020603050405020304" pitchFamily="18" charset="0"/>
                </a:rPr>
                <a:t>Nuclotron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BM@N: NICA – Stage I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(was realized in 2023)</a:t>
              </a:r>
              <a:endParaRPr lang="ru-RU" sz="14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46885078-CCC5-A380-4A0E-27FCB93F6C58}"/>
                </a:ext>
              </a:extLst>
            </p:cNvPr>
            <p:cNvSpPr txBox="1"/>
            <p:nvPr/>
          </p:nvSpPr>
          <p:spPr>
            <a:xfrm>
              <a:off x="7650691" y="4053488"/>
              <a:ext cx="3089217" cy="3078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  <a:sym typeface="Symbol" panose="05050102010706020507" pitchFamily="18" charset="2"/>
                </a:rPr>
                <a:t>s = 2.3 – 3.6 GeV/u (Au  Au)</a:t>
              </a:r>
              <a:endParaRPr lang="ru-RU" sz="1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86" name="Text Box 65">
            <a:extLst>
              <a:ext uri="{FF2B5EF4-FFF2-40B4-BE49-F238E27FC236}">
                <a16:creationId xmlns:a16="http://schemas.microsoft.com/office/drawing/2014/main" id="{345D229B-984B-7125-2F68-E0EE47B02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600" y="6570663"/>
            <a:ext cx="671513" cy="38100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defRPr/>
            </a:pPr>
            <a:r>
              <a:rPr kumimoji="0" lang="en-US" b="1" dirty="0">
                <a:solidFill>
                  <a:srgbClr val="FF0000"/>
                </a:solidFill>
                <a:latin typeface="+mn-lt"/>
              </a:rPr>
              <a:t>MPD</a:t>
            </a:r>
            <a:endParaRPr kumimoji="0" lang="ru-RU" b="1" dirty="0">
              <a:solidFill>
                <a:srgbClr val="000090"/>
              </a:solidFill>
              <a:latin typeface="+mn-lt"/>
            </a:endParaRPr>
          </a:p>
        </p:txBody>
      </p:sp>
      <p:grpSp>
        <p:nvGrpSpPr>
          <p:cNvPr id="188" name="Группа 187">
            <a:extLst>
              <a:ext uri="{FF2B5EF4-FFF2-40B4-BE49-F238E27FC236}">
                <a16:creationId xmlns:a16="http://schemas.microsoft.com/office/drawing/2014/main" id="{B708F787-12D0-1BDB-140A-4DA3F72E3B62}"/>
              </a:ext>
            </a:extLst>
          </p:cNvPr>
          <p:cNvGrpSpPr>
            <a:grpSpLocks/>
          </p:cNvGrpSpPr>
          <p:nvPr/>
        </p:nvGrpSpPr>
        <p:grpSpPr bwMode="auto">
          <a:xfrm>
            <a:off x="5605463" y="393700"/>
            <a:ext cx="3479800" cy="584200"/>
            <a:chOff x="5606199" y="393649"/>
            <a:chExt cx="3478362" cy="583499"/>
          </a:xfrm>
        </p:grpSpPr>
        <p:sp>
          <p:nvSpPr>
            <p:cNvPr id="6169" name="TextBox 188">
              <a:extLst>
                <a:ext uri="{FF2B5EF4-FFF2-40B4-BE49-F238E27FC236}">
                  <a16:creationId xmlns:a16="http://schemas.microsoft.com/office/drawing/2014/main" id="{971C5FD3-6BB4-D8CB-A6DB-9B3BCF2C94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6296" y="393649"/>
              <a:ext cx="1848265" cy="338554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 b="1">
                  <a:solidFill>
                    <a:srgbClr val="FF0000"/>
                  </a:solidFill>
                  <a:latin typeface="Arial" panose="020B0604020202020204" pitchFamily="34" charset="0"/>
                </a:rPr>
                <a:t>Operation </a:t>
              </a:r>
              <a:r>
                <a:rPr lang="ru-RU" altLang="ru-RU" sz="1600" b="1">
                  <a:solidFill>
                    <a:srgbClr val="FF0000"/>
                  </a:solidFill>
                  <a:latin typeface="Arial" panose="020B0604020202020204" pitchFamily="34" charset="0"/>
                </a:rPr>
                <a:t>2016.</a:t>
              </a:r>
            </a:p>
          </p:txBody>
        </p:sp>
        <p:cxnSp>
          <p:nvCxnSpPr>
            <p:cNvPr id="6170" name="Прямая со стрелкой 189">
              <a:extLst>
                <a:ext uri="{FF2B5EF4-FFF2-40B4-BE49-F238E27FC236}">
                  <a16:creationId xmlns:a16="http://schemas.microsoft.com/office/drawing/2014/main" id="{58F0544A-5F56-2E3B-A683-3E58C4B5673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606199" y="416720"/>
              <a:ext cx="1601310" cy="560428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8C9D0E8-2740-F856-7912-D29D1A87C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13" y="9525"/>
            <a:ext cx="825501" cy="40005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</a:rPr>
              <a:t>2018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1E67E7-EBA1-B1E0-25BC-CDCAF68E8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20638"/>
            <a:ext cx="769938" cy="40005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FF0000"/>
                </a:solidFill>
                <a:latin typeface="Arial" panose="020B0604020202020204" pitchFamily="34" charset="0"/>
              </a:rPr>
              <a:t>2020</a:t>
            </a:r>
            <a:endParaRPr lang="ru-RU" altLang="ru-RU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8F62A20-420D-6F91-E4E5-A8C401B52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785813" cy="40005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FF0000"/>
                </a:solidFill>
                <a:latin typeface="Arial" panose="020B0604020202020204" pitchFamily="34" charset="0"/>
              </a:rPr>
              <a:t>2025</a:t>
            </a:r>
            <a:endParaRPr lang="ru-RU" altLang="ru-RU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029089A-F89B-1A31-2FEA-4D3382D11DCC}"/>
              </a:ext>
            </a:extLst>
          </p:cNvPr>
          <p:cNvGrpSpPr/>
          <p:nvPr/>
        </p:nvGrpSpPr>
        <p:grpSpPr>
          <a:xfrm>
            <a:off x="2939996" y="3256949"/>
            <a:ext cx="2012221" cy="1985836"/>
            <a:chOff x="3138357" y="3437128"/>
            <a:chExt cx="2012221" cy="1985836"/>
          </a:xfrm>
          <a:noFill/>
        </p:grpSpPr>
        <p:sp>
          <p:nvSpPr>
            <p:cNvPr id="59" name="Arc 94">
              <a:extLst>
                <a:ext uri="{FF2B5EF4-FFF2-40B4-BE49-F238E27FC236}">
                  <a16:creationId xmlns:a16="http://schemas.microsoft.com/office/drawing/2014/main" id="{7E8B2925-9757-748F-EB26-53E9FF264B45}"/>
                </a:ext>
              </a:extLst>
            </p:cNvPr>
            <p:cNvSpPr>
              <a:spLocks/>
            </p:cNvSpPr>
            <p:nvPr/>
          </p:nvSpPr>
          <p:spPr bwMode="auto">
            <a:xfrm rot="10626088" flipV="1">
              <a:off x="3138357" y="3957702"/>
              <a:ext cx="1162050" cy="1465262"/>
            </a:xfrm>
            <a:custGeom>
              <a:avLst/>
              <a:gdLst>
                <a:gd name="T0" fmla="*/ 0 w 21564"/>
                <a:gd name="T1" fmla="*/ 0 h 21249"/>
                <a:gd name="T2" fmla="*/ 0 w 21564"/>
                <a:gd name="T3" fmla="*/ 0 h 21249"/>
                <a:gd name="T4" fmla="*/ 0 w 21564"/>
                <a:gd name="T5" fmla="*/ 0 h 21249"/>
                <a:gd name="T6" fmla="*/ 0 60000 65536"/>
                <a:gd name="T7" fmla="*/ 0 60000 65536"/>
                <a:gd name="T8" fmla="*/ 0 60000 65536"/>
                <a:gd name="T9" fmla="*/ 0 w 21564"/>
                <a:gd name="T10" fmla="*/ 0 h 21249"/>
                <a:gd name="T11" fmla="*/ 21564 w 21564"/>
                <a:gd name="T12" fmla="*/ 21249 h 2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4" h="21249" fill="none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</a:path>
                <a:path w="21564" h="21249" stroke="0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  <a:lnTo>
                    <a:pt x="0" y="21249"/>
                  </a:lnTo>
                  <a:lnTo>
                    <a:pt x="3880" y="0"/>
                  </a:lnTo>
                  <a:close/>
                </a:path>
              </a:pathLst>
            </a:custGeom>
            <a:grpFill/>
            <a:ln w="57150">
              <a:solidFill>
                <a:srgbClr val="FF66FF"/>
              </a:solidFill>
              <a:prstDash val="dash"/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+mj-lt"/>
              </a:endParaRPr>
            </a:p>
          </p:txBody>
        </p:sp>
        <p:sp>
          <p:nvSpPr>
            <p:cNvPr id="61" name="Line 95">
              <a:extLst>
                <a:ext uri="{FF2B5EF4-FFF2-40B4-BE49-F238E27FC236}">
                  <a16:creationId xmlns:a16="http://schemas.microsoft.com/office/drawing/2014/main" id="{0F720EAF-33A9-105D-BCA0-384F3BBADA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29815" y="3437128"/>
              <a:ext cx="1020763" cy="461962"/>
            </a:xfrm>
            <a:prstGeom prst="line">
              <a:avLst/>
            </a:prstGeom>
            <a:grpFill/>
            <a:ln w="57150">
              <a:solidFill>
                <a:srgbClr val="FF66FF"/>
              </a:solidFill>
              <a:prstDash val="dash"/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latin typeface="+mj-lt"/>
              </a:endParaRPr>
            </a:p>
          </p:txBody>
        </p:sp>
      </p:grpSp>
      <p:grpSp>
        <p:nvGrpSpPr>
          <p:cNvPr id="170" name="Group 59">
            <a:extLst>
              <a:ext uri="{FF2B5EF4-FFF2-40B4-BE49-F238E27FC236}">
                <a16:creationId xmlns:a16="http://schemas.microsoft.com/office/drawing/2014/main" id="{D047613E-1995-95FB-E3D9-D4EF189EEA93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3641725"/>
            <a:ext cx="4111625" cy="409575"/>
            <a:chOff x="175" y="2036"/>
            <a:chExt cx="2158" cy="258"/>
          </a:xfrm>
        </p:grpSpPr>
        <p:sp>
          <p:nvSpPr>
            <p:cNvPr id="171" name="Rectangle 81" descr="Темный диагональный 2">
              <a:extLst>
                <a:ext uri="{FF2B5EF4-FFF2-40B4-BE49-F238E27FC236}">
                  <a16:creationId xmlns:a16="http://schemas.microsoft.com/office/drawing/2014/main" id="{F1D2D20C-63DB-7C8F-EED8-E72C51912A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94" y="2029"/>
              <a:ext cx="66" cy="305"/>
            </a:xfrm>
            <a:prstGeom prst="rect">
              <a:avLst/>
            </a:prstGeom>
            <a:pattFill prst="dkUpDiag">
              <a:fgClr>
                <a:srgbClr val="000000"/>
              </a:fgClr>
              <a:bgClr>
                <a:srgbClr val="FFFFFF"/>
              </a:bgClr>
            </a:patt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pPr>
                <a:defRPr/>
              </a:pPr>
              <a:endParaRPr lang="ru-RU" baseline="30000">
                <a:latin typeface="+mj-lt"/>
                <a:ea typeface="Arial" charset="0"/>
                <a:cs typeface="Arial" charset="0"/>
              </a:endParaRPr>
            </a:p>
          </p:txBody>
        </p:sp>
        <p:sp>
          <p:nvSpPr>
            <p:cNvPr id="172" name="Text Box 97">
              <a:extLst>
                <a:ext uri="{FF2B5EF4-FFF2-40B4-BE49-F238E27FC236}">
                  <a16:creationId xmlns:a16="http://schemas.microsoft.com/office/drawing/2014/main" id="{6A70CDB7-5EE5-6028-D643-46B83166BD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" y="2036"/>
              <a:ext cx="1844" cy="25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defRPr/>
              </a:pPr>
              <a:r>
                <a:rPr kumimoji="0" lang="en-US" b="1" dirty="0">
                  <a:solidFill>
                    <a:srgbClr val="000066"/>
                  </a:solidFill>
                  <a:latin typeface="+mn-lt"/>
                </a:rPr>
                <a:t>Stripping (</a:t>
              </a:r>
              <a:r>
                <a:rPr kumimoji="0" lang="en-US" b="1" dirty="0">
                  <a:solidFill>
                    <a:srgbClr val="FF0000"/>
                  </a:solidFill>
                  <a:latin typeface="+mn-lt"/>
                </a:rPr>
                <a:t>80%</a:t>
              </a:r>
              <a:r>
                <a:rPr kumimoji="0" lang="en-US" b="1" dirty="0">
                  <a:solidFill>
                    <a:srgbClr val="000066"/>
                  </a:solidFill>
                  <a:latin typeface="+mn-lt"/>
                </a:rPr>
                <a:t>)</a:t>
              </a:r>
              <a:r>
                <a:rPr lang="ru-RU" baseline="30000" dirty="0"/>
                <a:t> 209</a:t>
              </a:r>
              <a:r>
                <a:rPr lang="en-US" dirty="0"/>
                <a:t>Bi</a:t>
              </a:r>
              <a:r>
                <a:rPr lang="en-US" baseline="30000" dirty="0"/>
                <a:t>35</a:t>
              </a:r>
              <a:r>
                <a:rPr lang="ru-RU" baseline="30000" dirty="0"/>
                <a:t>+</a:t>
              </a:r>
              <a:r>
                <a:rPr kumimoji="0" lang="en-US" b="1" dirty="0">
                  <a:solidFill>
                    <a:srgbClr val="000066"/>
                  </a:solidFill>
                  <a:latin typeface="+mn-lt"/>
                </a:rPr>
                <a:t> </a:t>
              </a:r>
              <a:r>
                <a:rPr kumimoji="0" lang="en-US" sz="2000" b="1" dirty="0">
                  <a:solidFill>
                    <a:srgbClr val="000066"/>
                  </a:solidFill>
                  <a:latin typeface="+mn-lt"/>
                  <a:sym typeface="MS PGothic" charset="0"/>
                </a:rPr>
                <a:t>=&gt;</a:t>
              </a:r>
              <a:r>
                <a:rPr lang="ru-RU" baseline="30000" dirty="0"/>
                <a:t>209</a:t>
              </a:r>
              <a:r>
                <a:rPr lang="en-US" dirty="0"/>
                <a:t>Bi</a:t>
              </a:r>
              <a:r>
                <a:rPr lang="ru-RU" baseline="30000" dirty="0"/>
                <a:t>83+</a:t>
              </a:r>
              <a:endParaRPr kumimoji="0" lang="ru-RU" sz="20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D4CA25B-650E-BBF4-6DE7-D6C18B190DC2}"/>
              </a:ext>
            </a:extLst>
          </p:cNvPr>
          <p:cNvSpPr txBox="1"/>
          <p:nvPr/>
        </p:nvSpPr>
        <p:spPr>
          <a:xfrm>
            <a:off x="4795396" y="5367871"/>
            <a:ext cx="3737044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ru-RU" sz="2000" b="1" dirty="0">
                <a:highlight>
                  <a:srgbClr val="FFFF00"/>
                </a:highlight>
                <a:latin typeface="Arial" panose="020B0604020202020204" pitchFamily="34" charset="0"/>
                <a:ea typeface="SimSun" panose="02010600030101010101" pitchFamily="2" charset="-122"/>
              </a:rPr>
              <a:t>L ≥ 10</a:t>
            </a:r>
            <a:r>
              <a:rPr lang="en-US" altLang="ru-RU" sz="2000" b="1" baseline="30000" dirty="0">
                <a:highlight>
                  <a:srgbClr val="FFFF00"/>
                </a:highlight>
                <a:latin typeface="Arial" panose="020B0604020202020204" pitchFamily="34" charset="0"/>
                <a:ea typeface="SimSun" panose="02010600030101010101" pitchFamily="2" charset="-122"/>
              </a:rPr>
              <a:t>27</a:t>
            </a:r>
            <a:r>
              <a:rPr lang="ru-RU" altLang="ru-RU" sz="2000" b="1" dirty="0">
                <a:highlight>
                  <a:srgbClr val="FFFF00"/>
                </a:highlight>
                <a:latin typeface="Arial" panose="020B0604020202020204" pitchFamily="34" charset="0"/>
                <a:ea typeface="SimSun" panose="02010600030101010101" pitchFamily="2" charset="-122"/>
              </a:rPr>
              <a:t>см</a:t>
            </a:r>
            <a:r>
              <a:rPr lang="en-US" altLang="ru-RU" sz="2000" b="1" baseline="30000" dirty="0">
                <a:highlight>
                  <a:srgbClr val="FFFF00"/>
                </a:highlight>
                <a:latin typeface="Arial" panose="020B0604020202020204" pitchFamily="34" charset="0"/>
                <a:ea typeface="SimSun" panose="02010600030101010101" pitchFamily="2" charset="-122"/>
              </a:rPr>
              <a:t>-2</a:t>
            </a:r>
            <a:r>
              <a:rPr lang="ru-RU" altLang="ru-RU" sz="2000" b="1" dirty="0">
                <a:highlight>
                  <a:srgbClr val="FFFF00"/>
                </a:highlight>
                <a:latin typeface="Arial" panose="020B0604020202020204" pitchFamily="34" charset="0"/>
                <a:ea typeface="SimSun" panose="02010600030101010101" pitchFamily="2" charset="-122"/>
              </a:rPr>
              <a:t>с</a:t>
            </a:r>
            <a:r>
              <a:rPr lang="en-US" altLang="ru-RU" sz="2000" b="1" baseline="30000" dirty="0">
                <a:highlight>
                  <a:srgbClr val="FFFF00"/>
                </a:highlight>
                <a:latin typeface="Arial" panose="020B0604020202020204" pitchFamily="34" charset="0"/>
                <a:ea typeface="SimSun" panose="02010600030101010101" pitchFamily="2" charset="-122"/>
              </a:rPr>
              <a:t>-1</a:t>
            </a:r>
            <a:r>
              <a:rPr lang="en-US" altLang="ru-RU" sz="2000" b="1" dirty="0">
                <a:highlight>
                  <a:srgbClr val="FFFF00"/>
                </a:highlight>
                <a:latin typeface="Arial" panose="020B0604020202020204" pitchFamily="34" charset="0"/>
                <a:ea typeface="SimSun" panose="02010600030101010101" pitchFamily="2" charset="-122"/>
              </a:rPr>
              <a:t> @ ~4.5 GeV/n</a:t>
            </a:r>
            <a:endParaRPr lang="ru-RU" altLang="ru-RU" sz="2000" b="1" baseline="30000" dirty="0">
              <a:highlight>
                <a:srgbClr val="FFFF00"/>
              </a:highligh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5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9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  <p:bldP spid="3" grpId="0" animBg="1"/>
      <p:bldP spid="57" grpId="0" animBg="1"/>
      <p:bldP spid="57" grpId="1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E57BEF3F-EE84-EA75-16D7-93AF1455B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104775"/>
            <a:ext cx="6945312" cy="727075"/>
          </a:xfrm>
        </p:spPr>
        <p:txBody>
          <a:bodyPr/>
          <a:lstStyle/>
          <a:p>
            <a:r>
              <a:rPr lang="en-US" altLang="en-US" sz="3600" b="1"/>
              <a:t>HILac status</a:t>
            </a:r>
            <a:endParaRPr lang="ru-RU" altLang="en-US" sz="3600" b="1"/>
          </a:p>
        </p:txBody>
      </p:sp>
      <p:pic>
        <p:nvPicPr>
          <p:cNvPr id="11" name="Picture 84" descr="D:\!Butenko\-=Work=-\=NICA=\HILAC\Photos\Photo HILAC\Untitled-1.jpg">
            <a:extLst>
              <a:ext uri="{FF2B5EF4-FFF2-40B4-BE49-F238E27FC236}">
                <a16:creationId xmlns:a16="http://schemas.microsoft.com/office/drawing/2014/main" id="{25953CDD-38B3-DB62-2875-610D44A83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862013"/>
            <a:ext cx="4584700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9" descr="NICA_header_bl-wh.tif">
            <a:extLst>
              <a:ext uri="{FF2B5EF4-FFF2-40B4-BE49-F238E27FC236}">
                <a16:creationId xmlns:a16="http://schemas.microsoft.com/office/drawing/2014/main" id="{89FCC3F0-11BD-430B-9880-82DAB33BD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7" name="Gruppieren">
            <a:extLst>
              <a:ext uri="{FF2B5EF4-FFF2-40B4-BE49-F238E27FC236}">
                <a16:creationId xmlns:a16="http://schemas.microsoft.com/office/drawing/2014/main" id="{DC1BFDAE-BB8A-B023-879C-66615D281F2E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6257925"/>
            <a:ext cx="8797925" cy="568325"/>
            <a:chOff x="0" y="0"/>
            <a:chExt cx="8799077" cy="567611"/>
          </a:xfrm>
        </p:grpSpPr>
        <p:pic>
          <p:nvPicPr>
            <p:cNvPr id="8204" name="JINR_logo_alpha.png" descr="JINR_logo_alpha.png">
              <a:extLst>
                <a:ext uri="{FF2B5EF4-FFF2-40B4-BE49-F238E27FC236}">
                  <a16:creationId xmlns:a16="http://schemas.microsoft.com/office/drawing/2014/main" id="{FAD6E608-18A6-DF8F-11BE-4BB61249F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8205" name="NICA_logo_alpha.png" descr="NICA_logo_alpha.png">
              <a:extLst>
                <a:ext uri="{FF2B5EF4-FFF2-40B4-BE49-F238E27FC236}">
                  <a16:creationId xmlns:a16="http://schemas.microsoft.com/office/drawing/2014/main" id="{C25FFAC2-D341-00B2-72B5-3C1EA2FF7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19" name="TextBox 3">
            <a:extLst>
              <a:ext uri="{FF2B5EF4-FFF2-40B4-BE49-F238E27FC236}">
                <a16:creationId xmlns:a16="http://schemas.microsoft.com/office/drawing/2014/main" id="{691D4EE8-BFB1-D45A-8EF3-9798A97D4E86}"/>
              </a:ext>
            </a:extLst>
          </p:cNvPr>
          <p:cNvSpPr txBox="1"/>
          <p:nvPr/>
        </p:nvSpPr>
        <p:spPr>
          <a:xfrm>
            <a:off x="0" y="0"/>
            <a:ext cx="2820988" cy="52387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cs typeface="Arial" panose="020B0604020202020204" pitchFamily="34" charset="0"/>
              </a:rPr>
              <a:t>  </a:t>
            </a:r>
            <a:r>
              <a:rPr lang="en-US" altLang="ru-RU" sz="2800" b="1" i="1" dirty="0" err="1">
                <a:solidFill>
                  <a:srgbClr val="140076"/>
                </a:solidFill>
                <a:cs typeface="Arial" panose="020B0604020202020204" pitchFamily="34" charset="0"/>
              </a:rPr>
              <a:t>HILAc</a:t>
            </a:r>
            <a:r>
              <a:rPr lang="en-US" altLang="ru-RU" sz="2800" b="1" i="1" dirty="0">
                <a:solidFill>
                  <a:srgbClr val="140076"/>
                </a:solidFill>
                <a:cs typeface="Arial" panose="020B0604020202020204" pitchFamily="34" charset="0"/>
              </a:rPr>
              <a:t> status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966146C-0C72-E8A0-057D-A01F860FA328}"/>
              </a:ext>
            </a:extLst>
          </p:cNvPr>
          <p:cNvSpPr txBox="1">
            <a:spLocks/>
          </p:cNvSpPr>
          <p:nvPr/>
        </p:nvSpPr>
        <p:spPr>
          <a:xfrm>
            <a:off x="-23813" y="396875"/>
            <a:ext cx="9167813" cy="714375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i="1" dirty="0">
                <a:solidFill>
                  <a:srgbClr val="1700C0"/>
                </a:solidFill>
              </a:rPr>
              <a:t>Stable and safe HILAC operation during with </a:t>
            </a:r>
            <a:r>
              <a:rPr lang="en-US" sz="3600" b="1" i="1" dirty="0">
                <a:solidFill>
                  <a:srgbClr val="FF0000"/>
                </a:solidFill>
              </a:rPr>
              <a:t>Ar</a:t>
            </a:r>
            <a:r>
              <a:rPr lang="en-US" sz="3600" b="1" i="1" baseline="30000" dirty="0">
                <a:solidFill>
                  <a:srgbClr val="FF0000"/>
                </a:solidFill>
              </a:rPr>
              <a:t>13+</a:t>
            </a:r>
            <a:r>
              <a:rPr lang="en-US" sz="3600" b="1" i="1" baseline="30000" dirty="0">
                <a:solidFill>
                  <a:srgbClr val="1700C0"/>
                </a:solidFill>
              </a:rPr>
              <a:t> </a:t>
            </a:r>
            <a:r>
              <a:rPr lang="en-US" sz="3600" b="1" i="1" dirty="0">
                <a:solidFill>
                  <a:srgbClr val="1700C0"/>
                </a:solidFill>
              </a:rPr>
              <a:t> and  </a:t>
            </a:r>
            <a:r>
              <a:rPr lang="en-US" sz="3600" b="1" i="1" dirty="0" err="1">
                <a:solidFill>
                  <a:srgbClr val="FF0000"/>
                </a:solidFill>
              </a:rPr>
              <a:t>Xe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baseline="30000" dirty="0">
                <a:solidFill>
                  <a:srgbClr val="FF0000"/>
                </a:solidFill>
              </a:rPr>
              <a:t>28+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>
                <a:solidFill>
                  <a:srgbClr val="1700C0"/>
                </a:solidFill>
              </a:rPr>
              <a:t>beams</a:t>
            </a:r>
            <a:endParaRPr lang="ru-RU" sz="3600" i="1" dirty="0">
              <a:solidFill>
                <a:srgbClr val="1700C0"/>
              </a:solidFill>
            </a:endParaRPr>
          </a:p>
        </p:txBody>
      </p:sp>
      <p:pic>
        <p:nvPicPr>
          <p:cNvPr id="8200" name="Рисунок 13">
            <a:extLst>
              <a:ext uri="{FF2B5EF4-FFF2-40B4-BE49-F238E27FC236}">
                <a16:creationId xmlns:a16="http://schemas.microsoft.com/office/drawing/2014/main" id="{23B5913A-55B9-6B63-3A08-3CD0B300F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5" y="3678423"/>
            <a:ext cx="4675694" cy="227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Прямоугольник 2">
            <a:extLst>
              <a:ext uri="{FF2B5EF4-FFF2-40B4-BE49-F238E27FC236}">
                <a16:creationId xmlns:a16="http://schemas.microsoft.com/office/drawing/2014/main" id="{D6D6AAA1-59AF-3EED-5694-493D4DFAD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387" y="4213906"/>
            <a:ext cx="4006850" cy="159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800"/>
              </a:spcAft>
            </a:pPr>
            <a:r>
              <a:rPr lang="en-US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Yellow line - at RFQ exit I=</a:t>
            </a:r>
            <a:r>
              <a:rPr lang="ru-RU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r>
              <a:rPr lang="en-US" altLang="en-US" sz="1400" b="1" dirty="0">
                <a:solidFill>
                  <a:schemeClr val="tx2"/>
                </a:solidFill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mA </a:t>
            </a:r>
            <a:r>
              <a:rPr lang="ru-RU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(). </a:t>
            </a:r>
            <a:r>
              <a:rPr lang="en-US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Redish line - a</a:t>
            </a:r>
            <a:r>
              <a:rPr lang="en-US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HILAC exit I=65</a:t>
            </a:r>
            <a:r>
              <a:rPr lang="ru-RU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>
                <a:solidFill>
                  <a:schemeClr val="tx2"/>
                </a:solidFill>
                <a:latin typeface="Symbol" panose="05050102010706020507" pitchFamily="18" charset="2"/>
              </a:rPr>
              <a:t>mA. </a:t>
            </a:r>
          </a:p>
          <a:p>
            <a:pPr algn="just">
              <a:spcAft>
                <a:spcPts val="800"/>
              </a:spcAft>
            </a:pPr>
            <a:r>
              <a:rPr lang="en-US" altLang="en-US" sz="1400" b="1" dirty="0">
                <a:solidFill>
                  <a:schemeClr val="tx2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I</a:t>
            </a:r>
            <a:r>
              <a:rPr lang="en-US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pulse duration </a:t>
            </a:r>
            <a:r>
              <a:rPr lang="ru-RU" altLang="en-US" sz="1400" b="1" dirty="0">
                <a:solidFill>
                  <a:schemeClr val="tx2"/>
                </a:solidFill>
              </a:rPr>
              <a:t>2</a:t>
            </a:r>
            <a:r>
              <a:rPr lang="en-US" altLang="en-US" sz="1400" b="1" dirty="0">
                <a:solidFill>
                  <a:schemeClr val="tx2"/>
                </a:solidFill>
              </a:rPr>
              <a:t>2</a:t>
            </a:r>
            <a:r>
              <a:rPr lang="ru-RU" altLang="en-US" sz="1400" b="1" dirty="0">
                <a:solidFill>
                  <a:schemeClr val="tx2"/>
                </a:solidFill>
              </a:rPr>
              <a:t> </a:t>
            </a:r>
            <a:r>
              <a:rPr lang="en-US" altLang="en-US" sz="1400" b="1" dirty="0">
                <a:solidFill>
                  <a:schemeClr val="tx2"/>
                </a:solidFill>
              </a:rPr>
              <a:t> </a:t>
            </a:r>
            <a:r>
              <a:rPr lang="en-US" altLang="en-US" sz="1400" b="1" dirty="0" err="1">
                <a:solidFill>
                  <a:schemeClr val="tx2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400" b="1" dirty="0" err="1">
                <a:solidFill>
                  <a:schemeClr val="tx2"/>
                </a:solidFill>
              </a:rPr>
              <a:t>s</a:t>
            </a:r>
            <a:r>
              <a:rPr lang="ru-RU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about </a:t>
            </a:r>
            <a:r>
              <a:rPr lang="ru-RU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70% </a:t>
            </a:r>
            <a:r>
              <a:rPr lang="en-US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at this pulse of target ions</a:t>
            </a:r>
            <a:r>
              <a:rPr lang="ru-RU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US" altLang="en-US" sz="1400" b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124</a:t>
            </a:r>
            <a:r>
              <a:rPr lang="en-US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Xe</a:t>
            </a:r>
            <a:r>
              <a:rPr lang="en-US" altLang="en-US" sz="1400" b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28+</a:t>
            </a:r>
            <a:r>
              <a:rPr lang="en-US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algn="just">
              <a:spcAft>
                <a:spcPts val="800"/>
              </a:spcAft>
            </a:pPr>
            <a:r>
              <a:rPr lang="en-US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Number of ions accelerated in HILAC at energy</a:t>
            </a:r>
            <a:r>
              <a:rPr lang="ru-RU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3,2 М</a:t>
            </a:r>
            <a:r>
              <a:rPr lang="en-US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eV/n is about </a:t>
            </a:r>
            <a:r>
              <a:rPr lang="ru-RU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ru-RU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</a:t>
            </a:r>
            <a:r>
              <a:rPr lang="ru-RU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10</a:t>
            </a:r>
            <a:r>
              <a:rPr lang="ru-RU" altLang="en-US" sz="14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lang="ru-RU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ru-RU" altLang="en-US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02" name="Прямоугольник 3">
            <a:extLst>
              <a:ext uri="{FF2B5EF4-FFF2-40B4-BE49-F238E27FC236}">
                <a16:creationId xmlns:a16="http://schemas.microsoft.com/office/drawing/2014/main" id="{89B99440-7F2D-FEA8-206E-D646C9C6A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187" y="1106391"/>
            <a:ext cx="4083050" cy="280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800"/>
              </a:spcAft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Project HILAC intensity </a:t>
            </a:r>
            <a:r>
              <a:rPr lang="ru-RU" altLang="en-US" baseline="300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209</a:t>
            </a:r>
            <a:r>
              <a:rPr lang="en-US" altLang="en-US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</a:t>
            </a:r>
            <a:r>
              <a:rPr lang="en-US" altLang="en-US" baseline="300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r>
              <a:rPr lang="ru-RU" altLang="en-US" baseline="300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energy</a:t>
            </a:r>
            <a:r>
              <a:rPr lang="ru-RU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3,2 М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eV/n is about </a:t>
            </a:r>
            <a:r>
              <a:rPr lang="ru-RU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.8</a:t>
            </a:r>
            <a:r>
              <a:rPr lang="ru-RU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ru-RU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altLang="en-US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 pulse.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alt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Further development</a:t>
            </a:r>
          </a:p>
          <a:p>
            <a:pPr algn="just">
              <a:spcAft>
                <a:spcPts val="800"/>
              </a:spcAft>
            </a:pPr>
            <a:r>
              <a:rPr lang="en-US" alt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I.e. realization of multi cycle injection with electron cooling and upgrade of KRION-6T</a:t>
            </a:r>
            <a:endParaRPr lang="ru-RU" altLang="ru-RU" sz="1600" b="1" dirty="0"/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ru-RU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03" name="Прямоугольник 4">
            <a:extLst>
              <a:ext uri="{FF2B5EF4-FFF2-40B4-BE49-F238E27FC236}">
                <a16:creationId xmlns:a16="http://schemas.microsoft.com/office/drawing/2014/main" id="{F48D82B5-77B9-D53F-4BEB-7BC686EDE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5119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b="1"/>
              <a:t>4</a:t>
            </a:r>
            <a:endParaRPr lang="ru-RU" altLang="ru-RU" b="1"/>
          </a:p>
        </p:txBody>
      </p:sp>
    </p:spTree>
    <p:extLst>
      <p:ext uri="{BB962C8B-B14F-4D97-AF65-F5344CB8AC3E}">
        <p14:creationId xmlns:p14="http://schemas.microsoft.com/office/powerpoint/2010/main" val="2752236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NICA_header_blue.tif">
            <a:extLst>
              <a:ext uri="{FF2B5EF4-FFF2-40B4-BE49-F238E27FC236}">
                <a16:creationId xmlns:a16="http://schemas.microsoft.com/office/drawing/2014/main" id="{5CF1AB4F-A76F-F3FE-2B88-208FEEEEB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>
            <a:extLst>
              <a:ext uri="{FF2B5EF4-FFF2-40B4-BE49-F238E27FC236}">
                <a16:creationId xmlns:a16="http://schemas.microsoft.com/office/drawing/2014/main" id="{DC153CF2-5CC9-A93E-9C9D-6D360EE10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0" y="-68263"/>
            <a:ext cx="3692525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FF0000"/>
                </a:solidFill>
              </a:rPr>
              <a:t>Ion source KRION</a:t>
            </a:r>
            <a:r>
              <a:rPr lang="ru-RU" altLang="ru-RU" b="1">
                <a:solidFill>
                  <a:srgbClr val="FF0000"/>
                </a:solidFill>
              </a:rPr>
              <a:t>-6Т</a:t>
            </a:r>
          </a:p>
        </p:txBody>
      </p:sp>
      <p:sp>
        <p:nvSpPr>
          <p:cNvPr id="7172" name="TextBox 4">
            <a:extLst>
              <a:ext uri="{FF2B5EF4-FFF2-40B4-BE49-F238E27FC236}">
                <a16:creationId xmlns:a16="http://schemas.microsoft.com/office/drawing/2014/main" id="{F6686313-6F8E-CB51-E1A0-7F701D1A4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75" y="7143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2060"/>
              </a:solidFill>
            </a:endParaRPr>
          </a:p>
        </p:txBody>
      </p:sp>
      <p:sp>
        <p:nvSpPr>
          <p:cNvPr id="7173" name="TextBox 6">
            <a:extLst>
              <a:ext uri="{FF2B5EF4-FFF2-40B4-BE49-F238E27FC236}">
                <a16:creationId xmlns:a16="http://schemas.microsoft.com/office/drawing/2014/main" id="{98B451D9-C716-294C-F741-F7F421A73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20" y="2779753"/>
            <a:ext cx="334028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002060"/>
                </a:solidFill>
              </a:rPr>
              <a:t>Achieved values:</a:t>
            </a:r>
            <a:endParaRPr lang="ru-RU" altLang="ru-RU" sz="16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А</a:t>
            </a:r>
            <a:r>
              <a:rPr lang="en-US" altLang="ru-RU" sz="1600" b="1" dirty="0"/>
              <a:t>r</a:t>
            </a:r>
            <a:r>
              <a:rPr lang="en-US" altLang="ru-RU" sz="1600" b="1" baseline="30000" dirty="0"/>
              <a:t>16+</a:t>
            </a:r>
            <a:r>
              <a:rPr lang="en-US" altLang="ru-RU" sz="1600" b="1" dirty="0"/>
              <a:t> - 5·10</a:t>
            </a:r>
            <a:r>
              <a:rPr lang="en-US" altLang="ru-RU" sz="1600" b="1" baseline="30000" dirty="0"/>
              <a:t>8 </a:t>
            </a:r>
            <a:r>
              <a:rPr lang="ru-RU" altLang="ru-RU" sz="1600" b="1" baseline="30000" dirty="0"/>
              <a:t>  </a:t>
            </a:r>
            <a:r>
              <a:rPr lang="en-US" altLang="ru-RU" sz="1600" b="1" dirty="0"/>
              <a:t>ions per pulse</a:t>
            </a:r>
            <a:endParaRPr lang="ru-RU" altLang="ru-RU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highlight>
                  <a:srgbClr val="FFFF00"/>
                </a:highlight>
              </a:rPr>
              <a:t>Xe</a:t>
            </a:r>
            <a:r>
              <a:rPr lang="en-US" altLang="ru-RU" sz="1600" b="1" baseline="30000" dirty="0">
                <a:highlight>
                  <a:srgbClr val="FFFF00"/>
                </a:highlight>
              </a:rPr>
              <a:t>28+</a:t>
            </a:r>
            <a:r>
              <a:rPr lang="en-US" altLang="ru-RU" sz="1600" b="1" dirty="0">
                <a:highlight>
                  <a:srgbClr val="FFFF00"/>
                </a:highlight>
              </a:rPr>
              <a:t> - 2·10</a:t>
            </a:r>
            <a:r>
              <a:rPr lang="en-US" altLang="ru-RU" sz="1600" b="1" baseline="30000" dirty="0">
                <a:highlight>
                  <a:srgbClr val="FFFF00"/>
                </a:highlight>
              </a:rPr>
              <a:t>8 </a:t>
            </a:r>
            <a:r>
              <a:rPr lang="ru-RU" altLang="ru-RU" sz="1600" b="1" baseline="30000" dirty="0">
                <a:highlight>
                  <a:srgbClr val="FFFF00"/>
                </a:highlight>
              </a:rPr>
              <a:t>  </a:t>
            </a:r>
            <a:r>
              <a:rPr lang="en-US" altLang="ru-RU" sz="1600" b="1" dirty="0">
                <a:highlight>
                  <a:srgbClr val="FFFF00"/>
                </a:highlight>
              </a:rPr>
              <a:t>ions per pulse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1600" b="1" dirty="0"/>
              <a:t>Bi</a:t>
            </a:r>
            <a:r>
              <a:rPr lang="en-US" altLang="ru-RU" sz="1600" b="1" baseline="30000" dirty="0"/>
              <a:t>35+</a:t>
            </a:r>
            <a:r>
              <a:rPr lang="en-US" altLang="ru-RU" sz="1600" b="1" dirty="0"/>
              <a:t> - 2·10</a:t>
            </a:r>
            <a:r>
              <a:rPr lang="en-US" altLang="ru-RU" sz="1600" b="1" baseline="30000" dirty="0"/>
              <a:t>8 </a:t>
            </a:r>
            <a:r>
              <a:rPr lang="ru-RU" altLang="ru-RU" sz="1600" b="1" baseline="30000" dirty="0"/>
              <a:t>  </a:t>
            </a:r>
            <a:r>
              <a:rPr lang="en-US" altLang="ru-RU" sz="1600" b="1" dirty="0"/>
              <a:t>ions per pulse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C00000"/>
                </a:solidFill>
              </a:rPr>
              <a:t>First Collider beam runs 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C00000"/>
                </a:solidFill>
              </a:rPr>
              <a:t> planed with</a:t>
            </a:r>
            <a:r>
              <a:rPr lang="ru-RU" altLang="ru-RU" sz="1600" b="1" dirty="0">
                <a:solidFill>
                  <a:srgbClr val="C00000"/>
                </a:solidFill>
              </a:rPr>
              <a:t> </a:t>
            </a:r>
            <a:r>
              <a:rPr lang="en-US" altLang="ru-RU" sz="1600" b="1" dirty="0">
                <a:solidFill>
                  <a:srgbClr val="C00000"/>
                </a:solidFill>
                <a:highlight>
                  <a:srgbClr val="FFFF00"/>
                </a:highlight>
              </a:rPr>
              <a:t>Xe</a:t>
            </a:r>
            <a:r>
              <a:rPr lang="en-US" altLang="ru-RU" sz="1600" b="1" baseline="30000" dirty="0">
                <a:solidFill>
                  <a:srgbClr val="C00000"/>
                </a:solidFill>
                <a:highlight>
                  <a:srgbClr val="FFFF00"/>
                </a:highlight>
              </a:rPr>
              <a:t>28+</a:t>
            </a:r>
            <a:r>
              <a:rPr lang="ru-RU" altLang="ru-RU" sz="1600" b="1" baseline="30000" dirty="0">
                <a:solidFill>
                  <a:srgbClr val="C00000"/>
                </a:solidFill>
              </a:rPr>
              <a:t>    </a:t>
            </a:r>
            <a:r>
              <a:rPr lang="en-US" altLang="ru-RU" sz="1600" b="1" dirty="0">
                <a:solidFill>
                  <a:srgbClr val="C00000"/>
                </a:solidFill>
              </a:rPr>
              <a:t>&amp; later</a:t>
            </a:r>
            <a:r>
              <a:rPr lang="ru-RU" altLang="ru-RU" sz="1600" b="1" dirty="0">
                <a:solidFill>
                  <a:srgbClr val="C00000"/>
                </a:solidFill>
              </a:rPr>
              <a:t> </a:t>
            </a:r>
            <a:r>
              <a:rPr lang="en-US" altLang="ru-RU" sz="1600" b="1" dirty="0">
                <a:solidFill>
                  <a:srgbClr val="C00000"/>
                </a:solidFill>
              </a:rPr>
              <a:t>Bi</a:t>
            </a:r>
            <a:r>
              <a:rPr lang="en-US" altLang="ru-RU" sz="1600" b="1" baseline="30000" dirty="0">
                <a:solidFill>
                  <a:srgbClr val="C00000"/>
                </a:solidFill>
              </a:rPr>
              <a:t>35+</a:t>
            </a:r>
            <a:r>
              <a:rPr lang="ru-RU" altLang="ru-RU" sz="1600" b="1" dirty="0">
                <a:solidFill>
                  <a:srgbClr val="C00000"/>
                </a:solidFill>
              </a:rPr>
              <a:t> </a:t>
            </a:r>
            <a:r>
              <a:rPr lang="en-US" altLang="ru-RU" sz="1600" b="1" dirty="0">
                <a:solidFill>
                  <a:srgbClr val="C00000"/>
                </a:solidFill>
              </a:rPr>
              <a:t>ions</a:t>
            </a:r>
          </a:p>
        </p:txBody>
      </p:sp>
      <p:sp>
        <p:nvSpPr>
          <p:cNvPr id="7174" name="Номер слайда 7">
            <a:extLst>
              <a:ext uri="{FF2B5EF4-FFF2-40B4-BE49-F238E27FC236}">
                <a16:creationId xmlns:a16="http://schemas.microsoft.com/office/drawing/2014/main" id="{7E93D4E9-24BD-9A63-A80F-1A20B0A07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961188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5491F1-7D4C-4717-995E-2529633D134E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200" b="1"/>
          </a:p>
        </p:txBody>
      </p:sp>
      <p:pic>
        <p:nvPicPr>
          <p:cNvPr id="7175" name="Рисунок 8">
            <a:extLst>
              <a:ext uri="{FF2B5EF4-FFF2-40B4-BE49-F238E27FC236}">
                <a16:creationId xmlns:a16="http://schemas.microsoft.com/office/drawing/2014/main" id="{F6C60CE3-D895-8E48-7056-6A91CFCE8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8938"/>
            <a:ext cx="3671887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Прямоугольник 1">
            <a:extLst>
              <a:ext uri="{FF2B5EF4-FFF2-40B4-BE49-F238E27FC236}">
                <a16:creationId xmlns:a16="http://schemas.microsoft.com/office/drawing/2014/main" id="{0BE8FB04-E5BB-4073-FBAD-F367A31E9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7" y="2474871"/>
            <a:ext cx="4320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Project ion intensity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  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en-US" alt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·10</a:t>
            </a:r>
            <a:r>
              <a:rPr lang="en-US" altLang="ru-RU" sz="16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9 </a:t>
            </a:r>
            <a:r>
              <a:rPr lang="en-US" alt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Bi</a:t>
            </a:r>
            <a:r>
              <a:rPr lang="en-US" altLang="ru-RU" sz="16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35+</a:t>
            </a:r>
            <a:r>
              <a:rPr lang="en-US" altLang="ru-RU" sz="1600" b="1" baseline="30000" dirty="0">
                <a:latin typeface="Arial" panose="020B0604020202020204" pitchFamily="34" charset="0"/>
              </a:rPr>
              <a:t> </a:t>
            </a:r>
            <a:r>
              <a:rPr lang="en-US" alt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per pulse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CBD827A6-976E-2260-A1DB-2BA354EE2A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067482"/>
              </p:ext>
            </p:extLst>
          </p:nvPr>
        </p:nvGraphicFramePr>
        <p:xfrm>
          <a:off x="4672150" y="348556"/>
          <a:ext cx="3356233" cy="1712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178" name="Прямоугольник 2">
            <a:extLst>
              <a:ext uri="{FF2B5EF4-FFF2-40B4-BE49-F238E27FC236}">
                <a16:creationId xmlns:a16="http://schemas.microsoft.com/office/drawing/2014/main" id="{C80DB2EA-79C0-873E-45F2-C3B9398B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2061" y="2240421"/>
            <a:ext cx="34002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Xe ion charge distribution at KRION exit </a:t>
            </a:r>
            <a:endParaRPr lang="ru-RU" alt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179" name="Прямоугольник 1">
            <a:extLst>
              <a:ext uri="{FF2B5EF4-FFF2-40B4-BE49-F238E27FC236}">
                <a16:creationId xmlns:a16="http://schemas.microsoft.com/office/drawing/2014/main" id="{BDBF7ECC-E639-F0E3-953F-CE96A2983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3624" y="2614031"/>
            <a:ext cx="44639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Further development and upgrade of KRION-6T </a:t>
            </a:r>
            <a:br>
              <a:rPr lang="en-US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during Apr.-May and Sep.-Oct. 2024 beam runs with  D, N, Kr, Xe  ions </a:t>
            </a:r>
            <a:br>
              <a:rPr lang="en-US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injection rate of 10 Hz and </a:t>
            </a:r>
            <a:br>
              <a:rPr lang="en-US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pulse duration approaching required 4</a:t>
            </a:r>
            <a:r>
              <a:rPr lang="en-US" altLang="ru-RU" sz="1600" b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altLang="ru-RU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6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80" name="Рисунок 1">
            <a:extLst>
              <a:ext uri="{FF2B5EF4-FFF2-40B4-BE49-F238E27FC236}">
                <a16:creationId xmlns:a16="http://schemas.microsoft.com/office/drawing/2014/main" id="{59180A3E-2990-2A77-2BC3-C64344281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61" y="4003303"/>
            <a:ext cx="3972195" cy="265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Рисунок 2">
            <a:extLst>
              <a:ext uri="{FF2B5EF4-FFF2-40B4-BE49-F238E27FC236}">
                <a16:creationId xmlns:a16="http://schemas.microsoft.com/office/drawing/2014/main" id="{3DA1AD74-BAFA-A894-9EEE-D8F721E3BE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416425"/>
            <a:ext cx="33782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D0022F-F546-73FB-986D-2142ACE81827}"/>
              </a:ext>
            </a:extLst>
          </p:cNvPr>
          <p:cNvSpPr txBox="1"/>
          <p:nvPr/>
        </p:nvSpPr>
        <p:spPr>
          <a:xfrm>
            <a:off x="6427701" y="1963422"/>
            <a:ext cx="927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 [A]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8" descr="Изображение выглядит как текст, снимок экрана, Мультимедийное программное обеспечение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18A496D2-695E-5A80-66B1-C6715082C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3865563"/>
            <a:ext cx="5446712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Рисунок 26" descr="Изображение выглядит как снимок экрана, текст, программное обеспечение, Мультимедийное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19843FA9-E78B-813B-A7C0-8E48C4420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0"/>
          <a:stretch>
            <a:fillRect/>
          </a:stretch>
        </p:blipFill>
        <p:spPr bwMode="auto">
          <a:xfrm>
            <a:off x="3589338" y="1492250"/>
            <a:ext cx="5453062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Номер слайда 1">
            <a:extLst>
              <a:ext uri="{FF2B5EF4-FFF2-40B4-BE49-F238E27FC236}">
                <a16:creationId xmlns:a16="http://schemas.microsoft.com/office/drawing/2014/main" id="{C763F445-7206-B8FA-4A4B-79AEB1CAC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003925" y="6365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 b="1"/>
              <a:t>6</a:t>
            </a:r>
            <a:endParaRPr lang="ru-RU" altLang="ru-RU" sz="1200" b="1"/>
          </a:p>
        </p:txBody>
      </p:sp>
      <p:sp>
        <p:nvSpPr>
          <p:cNvPr id="10245" name="TextBox 5">
            <a:extLst>
              <a:ext uri="{FF2B5EF4-FFF2-40B4-BE49-F238E27FC236}">
                <a16:creationId xmlns:a16="http://schemas.microsoft.com/office/drawing/2014/main" id="{CA484B27-2F02-CEE2-C52A-9585D0F78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9713" y="1838325"/>
            <a:ext cx="2259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FF00"/>
                </a:solidFill>
                <a:latin typeface="Arial" panose="020B0604020202020204" pitchFamily="34" charset="0"/>
              </a:rPr>
              <a:t>Bunch length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FF00"/>
                </a:solidFill>
                <a:latin typeface="Arial" panose="020B0604020202020204" pitchFamily="34" charset="0"/>
              </a:rPr>
              <a:t>measured with FCT </a:t>
            </a:r>
            <a:endParaRPr lang="ru-RU" altLang="ru-RU" sz="1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BDEDC-9FD0-8581-1958-0FAF692626CD}"/>
              </a:ext>
            </a:extLst>
          </p:cNvPr>
          <p:cNvSpPr txBox="1"/>
          <p:nvPr/>
        </p:nvSpPr>
        <p:spPr>
          <a:xfrm>
            <a:off x="7070141" y="1792707"/>
            <a:ext cx="195438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highlight>
                  <a:srgbClr val="FF00FF"/>
                </a:highlight>
              </a:rPr>
              <a:t> Without cooling .</a:t>
            </a:r>
            <a:endParaRPr lang="ru-RU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327394-709F-595B-E95C-679B211B74A1}"/>
              </a:ext>
            </a:extLst>
          </p:cNvPr>
          <p:cNvSpPr txBox="1"/>
          <p:nvPr/>
        </p:nvSpPr>
        <p:spPr>
          <a:xfrm>
            <a:off x="7390741" y="4072984"/>
            <a:ext cx="163378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2A20EC"/>
                </a:solidFill>
                <a:highlight>
                  <a:srgbClr val="00FFFF"/>
                </a:highlight>
              </a:rPr>
              <a:t> With cooling .</a:t>
            </a:r>
            <a:endParaRPr lang="ru-RU" dirty="0">
              <a:solidFill>
                <a:srgbClr val="2A20EC"/>
              </a:solidFill>
              <a:highlight>
                <a:srgbClr val="00FFFF"/>
              </a:highlight>
            </a:endParaRPr>
          </a:p>
        </p:txBody>
      </p:sp>
      <p:sp>
        <p:nvSpPr>
          <p:cNvPr id="10248" name="TextBox 10">
            <a:extLst>
              <a:ext uri="{FF2B5EF4-FFF2-40B4-BE49-F238E27FC236}">
                <a16:creationId xmlns:a16="http://schemas.microsoft.com/office/drawing/2014/main" id="{A4CADFFB-A39C-A8C5-903D-3246BD22F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0" y="1087438"/>
            <a:ext cx="341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>
                <a:latin typeface="Arial" panose="020B0604020202020204" pitchFamily="34" charset="0"/>
              </a:rPr>
              <a:t>Longitudinal electron cooling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  <p:pic>
        <p:nvPicPr>
          <p:cNvPr id="10249" name="Picture 9" descr="NICA_header_bl-wh.tif">
            <a:extLst>
              <a:ext uri="{FF2B5EF4-FFF2-40B4-BE49-F238E27FC236}">
                <a16:creationId xmlns:a16="http://schemas.microsoft.com/office/drawing/2014/main" id="{8C3BB73B-66FA-678B-39EB-51F62CE8A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184F646B-A8E7-54FF-68BD-793A10B79D17}"/>
              </a:ext>
            </a:extLst>
          </p:cNvPr>
          <p:cNvSpPr txBox="1"/>
          <p:nvPr/>
        </p:nvSpPr>
        <p:spPr>
          <a:xfrm>
            <a:off x="0" y="0"/>
            <a:ext cx="5180013" cy="52387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cs typeface="Arial" panose="020B0604020202020204" pitchFamily="34" charset="0"/>
              </a:rPr>
              <a:t> Electron cooling of Xe beam</a:t>
            </a:r>
          </a:p>
        </p:txBody>
      </p:sp>
      <p:grpSp>
        <p:nvGrpSpPr>
          <p:cNvPr id="10251" name="Gruppieren">
            <a:extLst>
              <a:ext uri="{FF2B5EF4-FFF2-40B4-BE49-F238E27FC236}">
                <a16:creationId xmlns:a16="http://schemas.microsoft.com/office/drawing/2014/main" id="{D452E9CA-6C35-26B7-E6EC-7DCBAC9D5FC2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0258" name="JINR_logo_alpha.png" descr="JINR_logo_alpha.png">
              <a:extLst>
                <a:ext uri="{FF2B5EF4-FFF2-40B4-BE49-F238E27FC236}">
                  <a16:creationId xmlns:a16="http://schemas.microsoft.com/office/drawing/2014/main" id="{DEC40768-AA9C-B70D-640E-47B8B0936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0259" name="NICA_logo_alpha.png" descr="NICA_logo_alpha.png">
              <a:extLst>
                <a:ext uri="{FF2B5EF4-FFF2-40B4-BE49-F238E27FC236}">
                  <a16:creationId xmlns:a16="http://schemas.microsoft.com/office/drawing/2014/main" id="{A1387C9D-6F12-DC83-BC0F-403244EC6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pic>
        <p:nvPicPr>
          <p:cNvPr id="10252" name="Рисунок 6">
            <a:extLst>
              <a:ext uri="{FF2B5EF4-FFF2-40B4-BE49-F238E27FC236}">
                <a16:creationId xmlns:a16="http://schemas.microsoft.com/office/drawing/2014/main" id="{EC4C659D-9AE4-112F-8D3C-F8E8EAE929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5" r="28493" b="5534"/>
          <a:stretch>
            <a:fillRect/>
          </a:stretch>
        </p:blipFill>
        <p:spPr bwMode="auto">
          <a:xfrm>
            <a:off x="204788" y="2501900"/>
            <a:ext cx="327342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Box 19">
            <a:extLst>
              <a:ext uri="{FF2B5EF4-FFF2-40B4-BE49-F238E27FC236}">
                <a16:creationId xmlns:a16="http://schemas.microsoft.com/office/drawing/2014/main" id="{DB67A7C6-7CB2-2B96-76CC-5FB38FED8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2550" y="987425"/>
            <a:ext cx="422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i="1" baseline="30000">
                <a:latin typeface="Arial" panose="020B0604020202020204" pitchFamily="34" charset="0"/>
              </a:rPr>
              <a:t>124</a:t>
            </a:r>
            <a:r>
              <a:rPr lang="ru-RU" altLang="ru-RU" sz="2400" b="1" i="1">
                <a:latin typeface="Arial" panose="020B0604020202020204" pitchFamily="34" charset="0"/>
              </a:rPr>
              <a:t>Хе </a:t>
            </a:r>
            <a:r>
              <a:rPr lang="ru-RU" altLang="ru-RU" sz="2400" b="1" i="1" baseline="30000">
                <a:latin typeface="Arial" panose="020B0604020202020204" pitchFamily="34" charset="0"/>
              </a:rPr>
              <a:t>28+</a:t>
            </a:r>
            <a:r>
              <a:rPr lang="ru-RU" altLang="ru-RU" sz="2400" b="1" i="1">
                <a:latin typeface="Arial" panose="020B0604020202020204" pitchFamily="34" charset="0"/>
              </a:rPr>
              <a:t> </a:t>
            </a:r>
            <a:r>
              <a:rPr lang="en-US" altLang="ru-RU" sz="2400" b="1" i="1">
                <a:latin typeface="Arial" panose="020B0604020202020204" pitchFamily="34" charset="0"/>
              </a:rPr>
              <a:t>at injection energy</a:t>
            </a:r>
            <a:endParaRPr lang="ru-RU" altLang="ru-RU" sz="2400" b="1" i="1">
              <a:latin typeface="Arial" panose="020B0604020202020204" pitchFamily="34" charset="0"/>
            </a:endParaRPr>
          </a:p>
        </p:txBody>
      </p:sp>
      <p:sp>
        <p:nvSpPr>
          <p:cNvPr id="10254" name="TextBox 20">
            <a:extLst>
              <a:ext uri="{FF2B5EF4-FFF2-40B4-BE49-F238E27FC236}">
                <a16:creationId xmlns:a16="http://schemas.microsoft.com/office/drawing/2014/main" id="{F2535DCC-141F-2E3F-98A9-8F720022F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1862138"/>
            <a:ext cx="277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Electron energy </a:t>
            </a:r>
            <a:r>
              <a:rPr lang="ru-RU" altLang="ru-RU" sz="1800">
                <a:latin typeface="Arial" panose="020B0604020202020204" pitchFamily="34" charset="0"/>
              </a:rPr>
              <a:t>1,93</a:t>
            </a:r>
            <a:r>
              <a:rPr lang="en-US" altLang="ru-RU" sz="1800">
                <a:latin typeface="Arial" panose="020B0604020202020204" pitchFamily="34" charset="0"/>
              </a:rPr>
              <a:t> keV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Electron current </a:t>
            </a:r>
            <a:r>
              <a:rPr lang="ru-RU" altLang="ru-RU" sz="1800">
                <a:latin typeface="Arial" panose="020B0604020202020204" pitchFamily="34" charset="0"/>
              </a:rPr>
              <a:t>150</a:t>
            </a:r>
            <a:r>
              <a:rPr lang="en-US" altLang="ru-RU" sz="1800">
                <a:latin typeface="Arial" panose="020B0604020202020204" pitchFamily="34" charset="0"/>
              </a:rPr>
              <a:t> m</a:t>
            </a:r>
            <a:r>
              <a:rPr lang="ru-RU" altLang="ru-RU" sz="1800">
                <a:latin typeface="Arial" panose="020B0604020202020204" pitchFamily="34" charset="0"/>
              </a:rPr>
              <a:t>А</a:t>
            </a:r>
          </a:p>
        </p:txBody>
      </p:sp>
      <p:sp>
        <p:nvSpPr>
          <p:cNvPr id="10255" name="TextBox 21">
            <a:extLst>
              <a:ext uri="{FF2B5EF4-FFF2-40B4-BE49-F238E27FC236}">
                <a16:creationId xmlns:a16="http://schemas.microsoft.com/office/drawing/2014/main" id="{34006679-EC74-2ABE-19A0-64DC65748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92775"/>
            <a:ext cx="3571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Signals from Ionization profile monitors during beam circulation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56" name="TextBox 23">
            <a:extLst>
              <a:ext uri="{FF2B5EF4-FFF2-40B4-BE49-F238E27FC236}">
                <a16:creationId xmlns:a16="http://schemas.microsoft.com/office/drawing/2014/main" id="{53D29A87-313A-E7CD-034D-C81BADFD4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1482725"/>
            <a:ext cx="2125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Transverse cooling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57" name="TextBox 24">
            <a:extLst>
              <a:ext uri="{FF2B5EF4-FFF2-40B4-BE49-F238E27FC236}">
                <a16:creationId xmlns:a16="http://schemas.microsoft.com/office/drawing/2014/main" id="{6C1808B9-31CB-9373-4FD9-6FF95D328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25" y="2527300"/>
            <a:ext cx="1525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FF00"/>
                </a:solidFill>
                <a:latin typeface="Arial" panose="020B0604020202020204" pitchFamily="34" charset="0"/>
              </a:rPr>
              <a:t>MCP monitor</a:t>
            </a:r>
            <a:endParaRPr lang="ru-RU" altLang="ru-RU" sz="1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2697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793A2E-CF8D-8A04-BF3A-18F2DE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E194-7FF8-413E-A747-EB5C5D85C11B}" type="slidenum">
              <a:rPr lang="ru-RU" altLang="ru-RU" smtClean="0"/>
              <a:pPr/>
              <a:t>5</a:t>
            </a:fld>
            <a:endParaRPr lang="ru-RU" alt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68EB81-2465-5E1B-4C8D-DDEAA9DF609E}"/>
              </a:ext>
            </a:extLst>
          </p:cNvPr>
          <p:cNvSpPr txBox="1"/>
          <p:nvPr/>
        </p:nvSpPr>
        <p:spPr>
          <a:xfrm>
            <a:off x="179512" y="116632"/>
            <a:ext cx="8856984" cy="6532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300"/>
              </a:spcAft>
            </a:pPr>
            <a:r>
              <a:rPr lang="en-US" sz="3000" b="1" i="1" u="dbl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Priorities for the Accelerator Complex </a:t>
            </a:r>
          </a:p>
          <a:p>
            <a:pPr marL="468630" marR="0" indent="-411480">
              <a:tabLst>
                <a:tab pos="468630" algn="l"/>
                <a:tab pos="457200" algn="l"/>
              </a:tabLst>
            </a:pP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  Most of NICA commissioning will proceed in heavy ion mode</a:t>
            </a:r>
          </a:p>
          <a:p>
            <a:pPr marL="742950" marR="0" lvl="1" indent="-285750">
              <a:buFont typeface="Symbol" panose="05050102010706020507" pitchFamily="18" charset="2"/>
              <a:buChar char=""/>
              <a:tabLst>
                <a:tab pos="982980" algn="l"/>
              </a:tabLst>
            </a:pPr>
            <a:r>
              <a:rPr lang="en-US" sz="2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“Real” luminosity is expected in 2.5 – 3 years </a:t>
            </a:r>
            <a:br>
              <a:rPr lang="en-US" sz="2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after we will get cooling systems operational 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SzPts val="2600"/>
              <a:buFont typeface="Times New Roman" panose="02020603050405020304" pitchFamily="18" charset="0"/>
              <a:buAutoNum type="arabicPeriod" startAt="2"/>
              <a:tabLst>
                <a:tab pos="468630" algn="l"/>
                <a:tab pos="457200" algn="l"/>
              </a:tabLst>
            </a:pPr>
            <a:r>
              <a:rPr lang="en-US" sz="260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Operation with slow extracted beams </a:t>
            </a:r>
          </a:p>
          <a:p>
            <a:pPr marL="742950" marR="0" lvl="1" indent="-285750">
              <a:buFont typeface="Symbol" panose="05050102010706020507" pitchFamily="18" charset="2"/>
              <a:buChar char=""/>
              <a:tabLst>
                <a:tab pos="982980" algn="l"/>
              </a:tabLst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All modes of operations are anticipated</a:t>
            </a:r>
          </a:p>
          <a:p>
            <a:pPr marL="1143000" marR="0" lvl="2" indent="-228600">
              <a:buFont typeface="Symbol" panose="05050102010706020507" pitchFamily="18" charset="2"/>
              <a:buChar char=""/>
              <a:tabLst>
                <a:tab pos="982980" algn="l"/>
                <a:tab pos="1371600" algn="l"/>
              </a:tabLst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Heavy ion mode is straightforward – it will not require significant efforts (Xe is at the beginning)</a:t>
            </a:r>
          </a:p>
          <a:p>
            <a:pPr marL="1143000" marR="0" lvl="2" indent="-228600">
              <a:buFont typeface="Symbol" panose="05050102010706020507" pitchFamily="18" charset="2"/>
              <a:buChar char=""/>
              <a:tabLst>
                <a:tab pos="982980" algn="l"/>
                <a:tab pos="1371600" algn="l"/>
              </a:tabLst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Light unpolarized ions will be a backup for heavy ion mode in the case of problems with KRION (Acceleration in Booster)</a:t>
            </a:r>
          </a:p>
          <a:p>
            <a:pPr marL="1143000" marR="0" lvl="2" indent="-228600">
              <a:buFont typeface="Symbol" panose="05050102010706020507" pitchFamily="18" charset="2"/>
              <a:buChar char=""/>
              <a:tabLst>
                <a:tab pos="982980" algn="l"/>
                <a:tab pos="1371600" algn="l"/>
              </a:tabLst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Polarized ions </a:t>
            </a:r>
            <a:b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(Acceleration in Nuclotron, LU-20 has to be operational) </a:t>
            </a:r>
          </a:p>
          <a:p>
            <a:pPr marL="1143000" marR="0" lvl="2" indent="-228600">
              <a:buFont typeface="Symbol" panose="05050102010706020507" pitchFamily="18" charset="2"/>
              <a:buChar char=""/>
              <a:tabLst>
                <a:tab pos="982980" algn="l"/>
                <a:tab pos="1371600" algn="l"/>
              </a:tabLst>
            </a:pPr>
            <a:r>
              <a:rPr lang="en-US" sz="2400" dirty="0">
                <a:solidFill>
                  <a:srgbClr val="53813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Medium mass ions from laser source are anticipated</a:t>
            </a:r>
            <a:br>
              <a:rPr lang="en-US" sz="2400" dirty="0">
                <a:solidFill>
                  <a:srgbClr val="53813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53813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They will require additional ion source (laser source?)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057400" marR="0" lvl="4" indent="-228600">
              <a:buFont typeface="Courier New" panose="02070309020205020404" pitchFamily="49" charset="0"/>
              <a:buChar char="o"/>
              <a:tabLst>
                <a:tab pos="982980" algn="l"/>
                <a:tab pos="2286000" algn="l"/>
              </a:tabLst>
            </a:pPr>
            <a:r>
              <a:rPr lang="en-US" sz="2400" dirty="0">
                <a:solidFill>
                  <a:srgbClr val="53813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Operation in 2-4 years 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724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6A386A-FEB7-5E5D-8570-B9080143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E194-7FF8-413E-A747-EB5C5D85C11B}" type="slidenum">
              <a:rPr lang="ru-RU" altLang="ru-RU" smtClean="0"/>
              <a:pPr/>
              <a:t>6</a:t>
            </a:fld>
            <a:endParaRPr lang="ru-RU" alt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700765-5FC3-99BC-A487-5E16AD828028}"/>
              </a:ext>
            </a:extLst>
          </p:cNvPr>
          <p:cNvSpPr txBox="1"/>
          <p:nvPr/>
        </p:nvSpPr>
        <p:spPr>
          <a:xfrm>
            <a:off x="0" y="44624"/>
            <a:ext cx="9036496" cy="6748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300"/>
              </a:spcAft>
            </a:pPr>
            <a:r>
              <a:rPr lang="en-US" sz="3000" b="1" i="1" u="dbl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Plans for Acceleration of Polarized Ions  </a:t>
            </a:r>
          </a:p>
          <a:p>
            <a:pPr marL="342900" marR="0" lvl="0" indent="-342900">
              <a:buFont typeface="Wingdings" panose="05000000000000000000" pitchFamily="2" charset="2"/>
              <a:buChar char=""/>
              <a:tabLst>
                <a:tab pos="468630" algn="l"/>
              </a:tabLst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Delivery of LILAC (Light ions linac) is postponed to unknown time</a:t>
            </a:r>
          </a:p>
          <a:p>
            <a:pPr marL="742950" marR="0" lvl="1" indent="-285750">
              <a:buFont typeface="Symbol" panose="05050102010706020507" pitchFamily="18" charset="2"/>
              <a:buChar char=""/>
              <a:tabLst>
                <a:tab pos="982980" algn="l"/>
              </a:tabLst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LU-20 is the only available possibility for near future</a:t>
            </a:r>
          </a:p>
          <a:p>
            <a:pPr marL="1143000" marR="0" lvl="2" indent="-228600">
              <a:buFont typeface="Symbol" panose="05050102010706020507" pitchFamily="18" charset="2"/>
              <a:buChar char=""/>
              <a:tabLst>
                <a:tab pos="982980" algn="l"/>
                <a:tab pos="1371600" algn="l"/>
              </a:tabLst>
            </a:pPr>
            <a:r>
              <a:rPr lang="en-US" sz="2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LU-20 “switching-on” slowly proceeds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057400" marR="0" lvl="4" indent="-228600">
              <a:buFont typeface="Courier New" panose="02070309020205020404" pitchFamily="49" charset="0"/>
              <a:buChar char="o"/>
              <a:tabLst>
                <a:tab pos="982980" algn="l"/>
                <a:tab pos="2286000" algn="l"/>
              </a:tabLst>
            </a:pPr>
            <a:r>
              <a:rPr lang="en-US" sz="2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Looks like the problem with beam loss is found 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057400" marR="0" lvl="4" indent="-228600">
              <a:buFont typeface="Courier New" panose="02070309020205020404" pitchFamily="49" charset="0"/>
              <a:buChar char="o"/>
              <a:tabLst>
                <a:tab pos="982980" algn="l"/>
                <a:tab pos="2286000" algn="l"/>
              </a:tabLst>
            </a:pPr>
            <a:r>
              <a:rPr lang="en-US" sz="2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Consequences of recent accident are addressed 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057400" marR="0" lvl="4" indent="-228600">
              <a:buFont typeface="Courier New" panose="02070309020205020404" pitchFamily="49" charset="0"/>
              <a:buChar char="o"/>
              <a:tabLst>
                <a:tab pos="982980" algn="l"/>
                <a:tab pos="2286000" algn="l"/>
              </a:tabLst>
            </a:pPr>
            <a:r>
              <a:rPr lang="en-US" sz="2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expect LU-20 operations to be resumed by the year end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"/>
              <a:tabLst>
                <a:tab pos="468630" algn="l"/>
              </a:tabLst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Increase of LU-20 acceleration efficiency from ~10% to ~30% will trigger displacement of the polarized ion source to LU-20</a:t>
            </a:r>
          </a:p>
          <a:p>
            <a:pPr marL="742950" marR="0" lvl="1" indent="-285750">
              <a:buFont typeface="Symbol" panose="05050102010706020507" pitchFamily="18" charset="2"/>
              <a:buChar char=""/>
              <a:tabLst>
                <a:tab pos="982980" algn="l"/>
              </a:tabLst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Nuclotron injection energy - 5 MeV/n</a:t>
            </a:r>
          </a:p>
          <a:p>
            <a:pPr marL="742950" marR="0" lvl="1" indent="-285750">
              <a:buFont typeface="Symbol" panose="05050102010706020507" pitchFamily="18" charset="2"/>
              <a:buChar char=""/>
              <a:tabLst>
                <a:tab pos="982980" algn="l"/>
              </a:tabLst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Particle number will be limited by betatron tune shift at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400" baseline="-25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inj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~2.5∙10</a:t>
            </a:r>
            <a:r>
              <a:rPr lang="en-US" sz="2400" baseline="30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H and ~5∙10</a:t>
            </a:r>
            <a:r>
              <a:rPr lang="en-US" sz="2400" baseline="30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D 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rgbClr val="0000FF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e</a:t>
            </a:r>
            <a:r>
              <a:rPr lang="en-US" sz="2000" baseline="-25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RMS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=3 </a:t>
            </a:r>
            <a:r>
              <a:rPr lang="en-US" sz="2000" dirty="0">
                <a:solidFill>
                  <a:srgbClr val="0000FF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m, 2.5</a:t>
            </a:r>
            <a:r>
              <a:rPr lang="en-US" sz="2000" dirty="0">
                <a:solidFill>
                  <a:srgbClr val="0000FF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s</a:t>
            </a:r>
            <a:r>
              <a:rPr lang="en-US" sz="2000" baseline="-25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max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=16 mm, </a:t>
            </a:r>
            <a:r>
              <a:rPr lang="en-US" sz="2000" dirty="0" err="1">
                <a:solidFill>
                  <a:srgbClr val="0000FF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Dn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=0.2)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"/>
              <a:tabLst>
                <a:tab pos="468630" algn="l"/>
              </a:tabLst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would not exclude short runs with acceleration of polarized D in the 2</a:t>
            </a:r>
            <a:r>
              <a:rPr lang="en-US" sz="2400" baseline="30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nd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half of 2025</a:t>
            </a:r>
          </a:p>
          <a:p>
            <a:pPr marL="742950" marR="0" lvl="1" indent="-285750">
              <a:buFont typeface="Symbol" panose="05050102010706020507" pitchFamily="18" charset="2"/>
              <a:buChar char=""/>
              <a:tabLst>
                <a:tab pos="982980" algn="l"/>
              </a:tabLst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2026 looks more realistic </a:t>
            </a:r>
          </a:p>
          <a:p>
            <a:pPr marL="342900" marR="0" lvl="0" indent="-342900">
              <a:buFont typeface="Wingdings" panose="05000000000000000000" pitchFamily="2" charset="2"/>
              <a:buChar char=""/>
              <a:tabLst>
                <a:tab pos="468630" algn="l"/>
              </a:tabLst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LU-20 will be out of operation we still can inject polarized D through HILAC and Booster – such operation was recently tested</a:t>
            </a:r>
          </a:p>
          <a:p>
            <a:pPr marL="742950" marR="0" lvl="1" indent="-285750">
              <a:buFont typeface="Symbol" panose="05050102010706020507" pitchFamily="18" charset="2"/>
              <a:buChar char=""/>
              <a:tabLst>
                <a:tab pos="982980" algn="l"/>
              </a:tabLst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 will require new line connecting the Ion source and HILAC</a:t>
            </a:r>
          </a:p>
        </p:txBody>
      </p:sp>
    </p:spTree>
    <p:extLst>
      <p:ext uri="{BB962C8B-B14F-4D97-AF65-F5344CB8AC3E}">
        <p14:creationId xmlns:p14="http://schemas.microsoft.com/office/powerpoint/2010/main" val="2954377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B16D7C-A751-3359-5845-613833DA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E194-7FF8-413E-A747-EB5C5D85C11B}" type="slidenum">
              <a:rPr lang="ru-RU" altLang="ru-RU" smtClean="0"/>
              <a:pPr/>
              <a:t>7</a:t>
            </a:fld>
            <a:endParaRPr lang="ru-RU" alt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FED18-9BF1-BF75-997F-C90CF02ACF52}"/>
              </a:ext>
            </a:extLst>
          </p:cNvPr>
          <p:cNvSpPr txBox="1"/>
          <p:nvPr/>
        </p:nvSpPr>
        <p:spPr>
          <a:xfrm>
            <a:off x="107504" y="189652"/>
            <a:ext cx="8856984" cy="4316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300"/>
              </a:spcAft>
            </a:pPr>
            <a:r>
              <a:rPr lang="en-US" sz="2000" b="1" i="1" u="dbl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Acceleration of Protons in Nuclotron </a:t>
            </a:r>
          </a:p>
          <a:p>
            <a:pPr marL="342900" marR="0" lvl="0" indent="-342900">
              <a:buFont typeface="Wingdings" panose="05000000000000000000" pitchFamily="2" charset="2"/>
              <a:buChar char=""/>
              <a:tabLst>
                <a:tab pos="468630" algn="l"/>
              </a:tabLst>
            </a:pP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 plan to install SC solenoid into Nuclotron to support proton beam acceleration without loss of polarization </a:t>
            </a:r>
          </a:p>
          <a:p>
            <a:pPr marL="342900" marR="0" lvl="0" indent="-342900">
              <a:buFont typeface="Wingdings" panose="05000000000000000000" pitchFamily="2" charset="2"/>
              <a:buChar char=""/>
              <a:tabLst>
                <a:tab pos="468630" algn="l"/>
              </a:tabLst>
            </a:pP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Presently, two Nuclotron straights are taken by RF cavities</a:t>
            </a:r>
          </a:p>
          <a:p>
            <a:pPr marL="342900" marR="0" lvl="0" indent="-342900">
              <a:buFont typeface="Wingdings" panose="05000000000000000000" pitchFamily="2" charset="2"/>
              <a:buChar char=""/>
              <a:tabLst>
                <a:tab pos="468630" algn="l"/>
              </a:tabLst>
            </a:pP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the future we want to replace these cavities by SC </a:t>
            </a:r>
            <a:b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solenoid and new RF cavities which are identical </a:t>
            </a:r>
            <a:b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the Booster RF</a:t>
            </a:r>
          </a:p>
          <a:p>
            <a:pPr marL="742950" marR="0" lvl="1" indent="-285750">
              <a:buFont typeface="Symbol" panose="05050102010706020507" pitchFamily="18" charset="2"/>
              <a:buChar char=""/>
              <a:tabLst>
                <a:tab pos="982980" algn="l"/>
              </a:tabLst>
            </a:pPr>
            <a:r>
              <a:rPr lang="en-US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SC solenoid of ~2*12 T m is in advanced </a:t>
            </a:r>
            <a:br>
              <a:rPr lang="en-US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stage of design</a:t>
            </a:r>
          </a:p>
          <a:p>
            <a:pPr marL="742950" marR="0" lvl="1" indent="-285750">
              <a:buFont typeface="Symbol" panose="05050102010706020507" pitchFamily="18" charset="2"/>
              <a:buChar char=""/>
              <a:tabLst>
                <a:tab pos="982980" algn="l"/>
              </a:tabLst>
            </a:pPr>
            <a:r>
              <a:rPr lang="en-US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BINP will be ready to start work on new </a:t>
            </a:r>
            <a:br>
              <a:rPr lang="en-US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RF system in the 2nd half of 2025</a:t>
            </a:r>
          </a:p>
          <a:p>
            <a:pPr marL="342900" marR="0" lvl="0" indent="-342900">
              <a:buFont typeface="Wingdings" panose="05000000000000000000" pitchFamily="2" charset="2"/>
              <a:buChar char=""/>
              <a:tabLst>
                <a:tab pos="468630" algn="l"/>
              </a:tabLst>
            </a:pPr>
            <a:r>
              <a:rPr lang="en-US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Solenoid</a:t>
            </a:r>
          </a:p>
          <a:p>
            <a:pPr marL="742950" marR="0" lvl="1" indent="-285750">
              <a:buFont typeface="Symbol" panose="05050102010706020507" pitchFamily="18" charset="2"/>
              <a:buChar char=""/>
              <a:tabLst>
                <a:tab pos="982980" algn="l"/>
              </a:tabLst>
            </a:pPr>
            <a:r>
              <a:rPr lang="en-US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Current – 6.9 kA</a:t>
            </a:r>
          </a:p>
          <a:p>
            <a:pPr marL="742950" marR="0" lvl="1" indent="-285750">
              <a:buFont typeface="Symbol" panose="05050102010706020507" pitchFamily="18" charset="2"/>
              <a:buChar char=""/>
              <a:tabLst>
                <a:tab pos="982980" algn="l"/>
              </a:tabLst>
            </a:pPr>
            <a:r>
              <a:rPr lang="en-US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baseline="-25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max</a:t>
            </a:r>
            <a:r>
              <a:rPr lang="en-US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- 5 T</a:t>
            </a:r>
          </a:p>
          <a:p>
            <a:pPr marL="742950" lvl="1" indent="-285750">
              <a:buFont typeface="Symbol" panose="05050102010706020507" pitchFamily="18" charset="2"/>
              <a:buChar char=""/>
              <a:tabLst>
                <a:tab pos="982980" algn="l"/>
              </a:tabLst>
            </a:pPr>
            <a:r>
              <a:rPr lang="en-US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Stored energy - 640 kJ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21C6DD-9722-EC60-16E5-06954D236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84784"/>
            <a:ext cx="3168352" cy="2885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4FA212-7571-683C-7CC0-683D3D2DDE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3136"/>
            <a:ext cx="8784976" cy="165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47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AEC7F-8CDF-4B31-3317-05BF605CC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56" y="259445"/>
            <a:ext cx="8229600" cy="1140162"/>
          </a:xfrm>
        </p:spPr>
        <p:txBody>
          <a:bodyPr>
            <a:normAutofit fontScale="90000"/>
          </a:bodyPr>
          <a:lstStyle/>
          <a:p>
            <a:br>
              <a:rPr lang="en-US" sz="3675" b="1" dirty="0"/>
            </a:br>
            <a:r>
              <a:rPr lang="en-US" sz="3675" b="1" dirty="0"/>
              <a:t>Commissioning plan</a:t>
            </a:r>
            <a:br>
              <a:rPr lang="en-US" sz="3675" b="1" dirty="0"/>
            </a:br>
            <a:r>
              <a:rPr lang="en-US" sz="2000" b="1" dirty="0"/>
              <a:t>Presented at coordination committee meeting Oct. 24, 2024 </a:t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B3BF08-2A44-9912-3144-3F73ED1197A9}"/>
              </a:ext>
            </a:extLst>
          </p:cNvPr>
          <p:cNvSpPr txBox="1"/>
          <p:nvPr/>
        </p:nvSpPr>
        <p:spPr>
          <a:xfrm>
            <a:off x="5888289" y="1480418"/>
            <a:ext cx="3364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Starts:</a:t>
            </a:r>
            <a:r>
              <a:rPr lang="ru-RU" sz="2400" dirty="0"/>
              <a:t> 25.12.2024  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A0AB41C-23BF-639A-7F20-AB6F9B812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573887"/>
              </p:ext>
            </p:extLst>
          </p:nvPr>
        </p:nvGraphicFramePr>
        <p:xfrm>
          <a:off x="262541" y="2242710"/>
          <a:ext cx="8492284" cy="3505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4563">
                  <a:extLst>
                    <a:ext uri="{9D8B030D-6E8A-4147-A177-3AD203B41FA5}">
                      <a16:colId xmlns:a16="http://schemas.microsoft.com/office/drawing/2014/main" val="1291790801"/>
                    </a:ext>
                  </a:extLst>
                </a:gridCol>
                <a:gridCol w="612419">
                  <a:extLst>
                    <a:ext uri="{9D8B030D-6E8A-4147-A177-3AD203B41FA5}">
                      <a16:colId xmlns:a16="http://schemas.microsoft.com/office/drawing/2014/main" val="1566456521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1586411525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1308011580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3807722910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2234429609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2655223253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2199395891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3201201292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17172412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1902753046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2024</a:t>
                      </a:r>
                    </a:p>
                    <a:p>
                      <a:pPr algn="ctr"/>
                      <a:r>
                        <a:rPr lang="ru-RU" sz="1200" dirty="0"/>
                        <a:t>Дек.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Январь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Февр.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Март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Апрель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Май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Июнь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Июль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Август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Сент.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82562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ru-RU" sz="1100" dirty="0"/>
                        <a:t>Комплексные испытания систем коллайдера: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51552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ru-RU" sz="1100" dirty="0" err="1"/>
                        <a:t>Охл</a:t>
                      </a:r>
                      <a:r>
                        <a:rPr lang="ru-RU" sz="1100" dirty="0"/>
                        <a:t>. западной арки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74788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/>
                        <a:t>Охл</a:t>
                      </a:r>
                      <a:r>
                        <a:rPr lang="ru-RU" sz="1100" dirty="0"/>
                        <a:t>. восточной арки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72004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Охлаждение Бустера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569696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Пучки в Бустере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31071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Охлаждение  </a:t>
                      </a:r>
                      <a:r>
                        <a:rPr lang="ru-RU" sz="1100" dirty="0" err="1"/>
                        <a:t>Нуклотрона</a:t>
                      </a:r>
                      <a:endParaRPr lang="ru-RU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991768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Пучки в </a:t>
                      </a:r>
                      <a:r>
                        <a:rPr lang="ru-RU" sz="1100" dirty="0" err="1"/>
                        <a:t>Нуклотроне</a:t>
                      </a:r>
                      <a:endParaRPr lang="ru-RU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62934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Настройка каналов в Колл.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613935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Инжекция в Колл. (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CCW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5663609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Ускорение в Колл.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102594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Начало работы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MPD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мишень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067323"/>
                  </a:ext>
                </a:extLst>
              </a:tr>
            </a:tbl>
          </a:graphicData>
        </a:graphic>
      </p:graphicFrame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814EF756-5924-D7CF-8A4B-33C6FEEF9DC8}"/>
              </a:ext>
            </a:extLst>
          </p:cNvPr>
          <p:cNvGrpSpPr/>
          <p:nvPr/>
        </p:nvGrpSpPr>
        <p:grpSpPr>
          <a:xfrm>
            <a:off x="2646881" y="2685482"/>
            <a:ext cx="5512764" cy="2772911"/>
            <a:chOff x="3461244" y="2451968"/>
            <a:chExt cx="7350352" cy="3697214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3DB1586-FEC7-9A26-7BC9-D44A3EC14C66}"/>
                </a:ext>
              </a:extLst>
            </p:cNvPr>
            <p:cNvSpPr/>
            <p:nvPr/>
          </p:nvSpPr>
          <p:spPr>
            <a:xfrm>
              <a:off x="3461244" y="2451968"/>
              <a:ext cx="5020466" cy="19328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E03EE5D4-F0C7-96CD-0F43-C792553EB2C1}"/>
                </a:ext>
              </a:extLst>
            </p:cNvPr>
            <p:cNvSpPr/>
            <p:nvPr/>
          </p:nvSpPr>
          <p:spPr>
            <a:xfrm>
              <a:off x="3764742" y="2855051"/>
              <a:ext cx="7046854" cy="19571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B83B6CF-39F5-C778-EEE4-094652001E3D}"/>
                </a:ext>
              </a:extLst>
            </p:cNvPr>
            <p:cNvSpPr/>
            <p:nvPr/>
          </p:nvSpPr>
          <p:spPr>
            <a:xfrm>
              <a:off x="5582390" y="3195889"/>
              <a:ext cx="5229206" cy="18868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164857D-12B8-D832-D158-40A9D7C9D585}"/>
                </a:ext>
              </a:extLst>
            </p:cNvPr>
            <p:cNvSpPr/>
            <p:nvPr/>
          </p:nvSpPr>
          <p:spPr>
            <a:xfrm>
              <a:off x="4807661" y="3858678"/>
              <a:ext cx="6003935" cy="18868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2F69EBB-A144-4A58-86D8-88DAB0A5CD03}"/>
                </a:ext>
              </a:extLst>
            </p:cNvPr>
            <p:cNvSpPr/>
            <p:nvPr/>
          </p:nvSpPr>
          <p:spPr>
            <a:xfrm>
              <a:off x="7976188" y="4881540"/>
              <a:ext cx="393765" cy="18868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D1B4A18D-A731-67C3-A78A-751E5F9FD0AA}"/>
                </a:ext>
              </a:extLst>
            </p:cNvPr>
            <p:cNvSpPr/>
            <p:nvPr/>
          </p:nvSpPr>
          <p:spPr>
            <a:xfrm>
              <a:off x="6357817" y="4198405"/>
              <a:ext cx="4453767" cy="17792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9EDE8A55-C2B9-1975-CFC8-772260AFA8AB}"/>
                </a:ext>
              </a:extLst>
            </p:cNvPr>
            <p:cNvSpPr/>
            <p:nvPr/>
          </p:nvSpPr>
          <p:spPr>
            <a:xfrm>
              <a:off x="4396645" y="3513126"/>
              <a:ext cx="6414951" cy="18166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9F307EB-F29C-0AA0-3AEE-4729A8FF3F5A}"/>
                </a:ext>
              </a:extLst>
            </p:cNvPr>
            <p:cNvSpPr/>
            <p:nvPr/>
          </p:nvSpPr>
          <p:spPr>
            <a:xfrm>
              <a:off x="7017182" y="4540586"/>
              <a:ext cx="3794413" cy="18868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D5E2F9C-649A-2D43-77BA-A823E87FE213}"/>
                </a:ext>
              </a:extLst>
            </p:cNvPr>
            <p:cNvSpPr/>
            <p:nvPr/>
          </p:nvSpPr>
          <p:spPr>
            <a:xfrm>
              <a:off x="4192207" y="3513125"/>
              <a:ext cx="216570" cy="19328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43C0102D-694E-9484-215D-A2E65E4F6ACA}"/>
                </a:ext>
              </a:extLst>
            </p:cNvPr>
            <p:cNvSpPr/>
            <p:nvPr/>
          </p:nvSpPr>
          <p:spPr>
            <a:xfrm>
              <a:off x="6135492" y="4198406"/>
              <a:ext cx="231647" cy="17984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57C9E50-B7D0-BFD1-0DFE-A4FE81C081BD}"/>
                </a:ext>
              </a:extLst>
            </p:cNvPr>
            <p:cNvSpPr/>
            <p:nvPr/>
          </p:nvSpPr>
          <p:spPr>
            <a:xfrm>
              <a:off x="8369953" y="4881540"/>
              <a:ext cx="2441642" cy="18868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A7BC705-92F9-FE7F-5AA8-79C65F5471FA}"/>
                </a:ext>
              </a:extLst>
            </p:cNvPr>
            <p:cNvSpPr/>
            <p:nvPr/>
          </p:nvSpPr>
          <p:spPr>
            <a:xfrm>
              <a:off x="8559418" y="5200872"/>
              <a:ext cx="1142662" cy="18868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313A4FA9-3A07-3398-E4B9-55FF62198AB6}"/>
                </a:ext>
              </a:extLst>
            </p:cNvPr>
            <p:cNvSpPr/>
            <p:nvPr/>
          </p:nvSpPr>
          <p:spPr>
            <a:xfrm>
              <a:off x="9702441" y="5960493"/>
              <a:ext cx="1109149" cy="188689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8C2940E9-C602-1458-6826-0F7963E4D846}"/>
                </a:ext>
              </a:extLst>
            </p:cNvPr>
            <p:cNvSpPr/>
            <p:nvPr/>
          </p:nvSpPr>
          <p:spPr>
            <a:xfrm>
              <a:off x="9441367" y="5525195"/>
              <a:ext cx="1370228" cy="18868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5B36B91A-7A31-4D63-FA27-42FC3B164361}"/>
              </a:ext>
            </a:extLst>
          </p:cNvPr>
          <p:cNvCxnSpPr/>
          <p:nvPr/>
        </p:nvCxnSpPr>
        <p:spPr>
          <a:xfrm>
            <a:off x="4652567" y="2588895"/>
            <a:ext cx="0" cy="29660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2A0AD5C7-BABC-4BEB-C2C4-257CC8711AE9}"/>
              </a:ext>
            </a:extLst>
          </p:cNvPr>
          <p:cNvCxnSpPr/>
          <p:nvPr/>
        </p:nvCxnSpPr>
        <p:spPr>
          <a:xfrm>
            <a:off x="6103620" y="2588895"/>
            <a:ext cx="0" cy="29660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7BB7334A-AAED-00B5-10CA-721090C6CAD8}"/>
              </a:ext>
            </a:extLst>
          </p:cNvPr>
          <p:cNvCxnSpPr/>
          <p:nvPr/>
        </p:nvCxnSpPr>
        <p:spPr>
          <a:xfrm>
            <a:off x="2646881" y="2588895"/>
            <a:ext cx="0" cy="29660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2A91F6E-A34E-4046-9033-FA2400ED9BDB}"/>
              </a:ext>
            </a:extLst>
          </p:cNvPr>
          <p:cNvSpPr/>
          <p:nvPr/>
        </p:nvSpPr>
        <p:spPr>
          <a:xfrm>
            <a:off x="2620478" y="2588896"/>
            <a:ext cx="6260630" cy="292457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Группа 28">
            <a:extLst>
              <a:ext uri="{FF2B5EF4-FFF2-40B4-BE49-F238E27FC236}">
                <a16:creationId xmlns:a16="http://schemas.microsoft.com/office/drawing/2014/main" id="{81BD9750-92E4-464B-8FB3-9748F424527E}"/>
              </a:ext>
            </a:extLst>
          </p:cNvPr>
          <p:cNvGrpSpPr/>
          <p:nvPr/>
        </p:nvGrpSpPr>
        <p:grpSpPr>
          <a:xfrm>
            <a:off x="2666864" y="2685483"/>
            <a:ext cx="6088307" cy="2779528"/>
            <a:chOff x="2693854" y="2451968"/>
            <a:chExt cx="8117742" cy="3706037"/>
          </a:xfrm>
        </p:grpSpPr>
        <p:sp>
          <p:nvSpPr>
            <p:cNvPr id="31" name="Прямоугольник 6">
              <a:extLst>
                <a:ext uri="{FF2B5EF4-FFF2-40B4-BE49-F238E27FC236}">
                  <a16:creationId xmlns:a16="http://schemas.microsoft.com/office/drawing/2014/main" id="{210D061B-088A-41AE-84E4-1F206CCA2B76}"/>
                </a:ext>
              </a:extLst>
            </p:cNvPr>
            <p:cNvSpPr/>
            <p:nvPr/>
          </p:nvSpPr>
          <p:spPr>
            <a:xfrm>
              <a:off x="2693854" y="2451968"/>
              <a:ext cx="5020466" cy="19328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Прямоугольник 7">
              <a:extLst>
                <a:ext uri="{FF2B5EF4-FFF2-40B4-BE49-F238E27FC236}">
                  <a16:creationId xmlns:a16="http://schemas.microsoft.com/office/drawing/2014/main" id="{4C3AD64D-EE7F-4905-83B7-54E2359CF1A8}"/>
                </a:ext>
              </a:extLst>
            </p:cNvPr>
            <p:cNvSpPr/>
            <p:nvPr/>
          </p:nvSpPr>
          <p:spPr>
            <a:xfrm>
              <a:off x="4157610" y="2861022"/>
              <a:ext cx="6653977" cy="20295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рямоугольник 8">
              <a:extLst>
                <a:ext uri="{FF2B5EF4-FFF2-40B4-BE49-F238E27FC236}">
                  <a16:creationId xmlns:a16="http://schemas.microsoft.com/office/drawing/2014/main" id="{DFB9089F-8016-4674-B399-7FD2995C9756}"/>
                </a:ext>
              </a:extLst>
            </p:cNvPr>
            <p:cNvSpPr/>
            <p:nvPr/>
          </p:nvSpPr>
          <p:spPr>
            <a:xfrm>
              <a:off x="5582390" y="3195889"/>
              <a:ext cx="5229206" cy="18868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9">
              <a:extLst>
                <a:ext uri="{FF2B5EF4-FFF2-40B4-BE49-F238E27FC236}">
                  <a16:creationId xmlns:a16="http://schemas.microsoft.com/office/drawing/2014/main" id="{0DAEBEA5-A292-4B4B-9EA4-1F019B705DA4}"/>
                </a:ext>
              </a:extLst>
            </p:cNvPr>
            <p:cNvSpPr/>
            <p:nvPr/>
          </p:nvSpPr>
          <p:spPr>
            <a:xfrm>
              <a:off x="4013627" y="3858440"/>
              <a:ext cx="6797961" cy="217536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Прямоугольник 10">
              <a:extLst>
                <a:ext uri="{FF2B5EF4-FFF2-40B4-BE49-F238E27FC236}">
                  <a16:creationId xmlns:a16="http://schemas.microsoft.com/office/drawing/2014/main" id="{A38E18F2-4F57-45D5-9742-B7CDB9336A7F}"/>
                </a:ext>
              </a:extLst>
            </p:cNvPr>
            <p:cNvSpPr/>
            <p:nvPr/>
          </p:nvSpPr>
          <p:spPr>
            <a:xfrm>
              <a:off x="7685169" y="4881540"/>
              <a:ext cx="393765" cy="18868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11">
              <a:extLst>
                <a:ext uri="{FF2B5EF4-FFF2-40B4-BE49-F238E27FC236}">
                  <a16:creationId xmlns:a16="http://schemas.microsoft.com/office/drawing/2014/main" id="{F676ED13-F772-4FEB-8FC2-1C233FCCD716}"/>
                </a:ext>
              </a:extLst>
            </p:cNvPr>
            <p:cNvSpPr/>
            <p:nvPr/>
          </p:nvSpPr>
          <p:spPr>
            <a:xfrm>
              <a:off x="6143069" y="4211611"/>
              <a:ext cx="4668518" cy="17642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Прямоугольник 12">
              <a:extLst>
                <a:ext uri="{FF2B5EF4-FFF2-40B4-BE49-F238E27FC236}">
                  <a16:creationId xmlns:a16="http://schemas.microsoft.com/office/drawing/2014/main" id="{AC5D80E2-3336-49CD-8A9D-85DE8D9FBDE9}"/>
                </a:ext>
              </a:extLst>
            </p:cNvPr>
            <p:cNvSpPr/>
            <p:nvPr/>
          </p:nvSpPr>
          <p:spPr>
            <a:xfrm>
              <a:off x="3711076" y="3515819"/>
              <a:ext cx="7100058" cy="18166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Прямоугольник 13">
              <a:extLst>
                <a:ext uri="{FF2B5EF4-FFF2-40B4-BE49-F238E27FC236}">
                  <a16:creationId xmlns:a16="http://schemas.microsoft.com/office/drawing/2014/main" id="{2ADD252A-C417-4C02-A0B0-A28F91126EBA}"/>
                </a:ext>
              </a:extLst>
            </p:cNvPr>
            <p:cNvSpPr/>
            <p:nvPr/>
          </p:nvSpPr>
          <p:spPr>
            <a:xfrm>
              <a:off x="6697422" y="4547732"/>
              <a:ext cx="3794413" cy="18868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Прямоугольник 15">
              <a:extLst>
                <a:ext uri="{FF2B5EF4-FFF2-40B4-BE49-F238E27FC236}">
                  <a16:creationId xmlns:a16="http://schemas.microsoft.com/office/drawing/2014/main" id="{390E7EC9-3941-45D6-89BB-CB6CBEC4BD80}"/>
                </a:ext>
              </a:extLst>
            </p:cNvPr>
            <p:cNvSpPr/>
            <p:nvPr/>
          </p:nvSpPr>
          <p:spPr>
            <a:xfrm>
              <a:off x="5539854" y="4213110"/>
              <a:ext cx="603215" cy="17642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16">
              <a:extLst>
                <a:ext uri="{FF2B5EF4-FFF2-40B4-BE49-F238E27FC236}">
                  <a16:creationId xmlns:a16="http://schemas.microsoft.com/office/drawing/2014/main" id="{907E9B38-D41D-41A4-90D2-0AA7E5540204}"/>
                </a:ext>
              </a:extLst>
            </p:cNvPr>
            <p:cNvSpPr/>
            <p:nvPr/>
          </p:nvSpPr>
          <p:spPr>
            <a:xfrm>
              <a:off x="8078934" y="4881540"/>
              <a:ext cx="2441642" cy="18868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17">
              <a:extLst>
                <a:ext uri="{FF2B5EF4-FFF2-40B4-BE49-F238E27FC236}">
                  <a16:creationId xmlns:a16="http://schemas.microsoft.com/office/drawing/2014/main" id="{4F0ACAAF-AE6D-4C35-8E1B-476C94A16638}"/>
                </a:ext>
              </a:extLst>
            </p:cNvPr>
            <p:cNvSpPr/>
            <p:nvPr/>
          </p:nvSpPr>
          <p:spPr>
            <a:xfrm>
              <a:off x="8254572" y="5199865"/>
              <a:ext cx="1142662" cy="18868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18">
              <a:extLst>
                <a:ext uri="{FF2B5EF4-FFF2-40B4-BE49-F238E27FC236}">
                  <a16:creationId xmlns:a16="http://schemas.microsoft.com/office/drawing/2014/main" id="{789A6A3C-F58F-4639-B434-BA1F6DB6214E}"/>
                </a:ext>
              </a:extLst>
            </p:cNvPr>
            <p:cNvSpPr/>
            <p:nvPr/>
          </p:nvSpPr>
          <p:spPr>
            <a:xfrm>
              <a:off x="9231831" y="5969316"/>
              <a:ext cx="1109149" cy="188689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Прямоугольник 23">
              <a:extLst>
                <a:ext uri="{FF2B5EF4-FFF2-40B4-BE49-F238E27FC236}">
                  <a16:creationId xmlns:a16="http://schemas.microsoft.com/office/drawing/2014/main" id="{32C988C9-F601-4D16-A9F0-A72D1A76BB81}"/>
                </a:ext>
              </a:extLst>
            </p:cNvPr>
            <p:cNvSpPr/>
            <p:nvPr/>
          </p:nvSpPr>
          <p:spPr>
            <a:xfrm>
              <a:off x="9008128" y="5534018"/>
              <a:ext cx="1370228" cy="18868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78817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NICA_header_bl-wh.tif">
            <a:extLst>
              <a:ext uri="{FF2B5EF4-FFF2-40B4-BE49-F238E27FC236}">
                <a16:creationId xmlns:a16="http://schemas.microsoft.com/office/drawing/2014/main" id="{54F230A1-FC9A-B49E-8FC3-13135AFB1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uppieren">
            <a:extLst>
              <a:ext uri="{FF2B5EF4-FFF2-40B4-BE49-F238E27FC236}">
                <a16:creationId xmlns:a16="http://schemas.microsoft.com/office/drawing/2014/main" id="{A0116C32-420B-E4AA-85CC-D2505E5C1CB9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9263" name="JINR_logo_alpha.png" descr="JINR_logo_alpha.png">
              <a:extLst>
                <a:ext uri="{FF2B5EF4-FFF2-40B4-BE49-F238E27FC236}">
                  <a16:creationId xmlns:a16="http://schemas.microsoft.com/office/drawing/2014/main" id="{E485B8BD-35C3-7731-6079-57FC2D815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9264" name="NICA_logo_alpha.png" descr="NICA_logo_alpha.png">
              <a:extLst>
                <a:ext uri="{FF2B5EF4-FFF2-40B4-BE49-F238E27FC236}">
                  <a16:creationId xmlns:a16="http://schemas.microsoft.com/office/drawing/2014/main" id="{0BDD0A95-3BF6-5B39-810F-6ED25CDC4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71264267-1DEE-6921-744D-619E1337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83363"/>
            <a:ext cx="21336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B1DE89-7C79-48A4-BCA7-27D76593F338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9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4A222EEE-FCCE-566B-4C77-2C22FCABDAA2}"/>
              </a:ext>
            </a:extLst>
          </p:cNvPr>
          <p:cNvSpPr txBox="1"/>
          <p:nvPr/>
        </p:nvSpPr>
        <p:spPr>
          <a:xfrm>
            <a:off x="0" y="0"/>
            <a:ext cx="5511800" cy="954107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cs typeface="Arial" panose="020B0604020202020204" pitchFamily="34" charset="0"/>
              </a:rPr>
              <a:t>  Booster Run </a:t>
            </a:r>
            <a:br>
              <a:rPr lang="en-US" altLang="ru-RU" sz="2800" b="1" i="1" dirty="0">
                <a:solidFill>
                  <a:srgbClr val="140076"/>
                </a:solidFill>
                <a:cs typeface="Arial" panose="020B0604020202020204" pitchFamily="34" charset="0"/>
              </a:rPr>
            </a:br>
            <a:r>
              <a:rPr lang="en-US" altLang="ru-RU" sz="2800" b="1" i="1" dirty="0">
                <a:solidFill>
                  <a:srgbClr val="140076"/>
                </a:solidFill>
                <a:cs typeface="Arial" panose="020B0604020202020204" pitchFamily="34" charset="0"/>
              </a:rPr>
              <a:t>       – January 2025 </a:t>
            </a:r>
          </a:p>
        </p:txBody>
      </p:sp>
      <p:grpSp>
        <p:nvGrpSpPr>
          <p:cNvPr id="9222" name="Группа 2">
            <a:extLst>
              <a:ext uri="{FF2B5EF4-FFF2-40B4-BE49-F238E27FC236}">
                <a16:creationId xmlns:a16="http://schemas.microsoft.com/office/drawing/2014/main" id="{01D46A97-D416-F859-3B2F-23229BB86FAE}"/>
              </a:ext>
            </a:extLst>
          </p:cNvPr>
          <p:cNvGrpSpPr>
            <a:grpSpLocks/>
          </p:cNvGrpSpPr>
          <p:nvPr/>
        </p:nvGrpSpPr>
        <p:grpSpPr bwMode="auto">
          <a:xfrm>
            <a:off x="890588" y="1800225"/>
            <a:ext cx="7947025" cy="5086350"/>
            <a:chOff x="141561" y="946443"/>
            <a:chExt cx="8869274" cy="5526087"/>
          </a:xfrm>
        </p:grpSpPr>
        <p:pic>
          <p:nvPicPr>
            <p:cNvPr id="9254" name="Picture 2" descr="D:\Lib\RI\_Проекты\NICA\MAC\2019-06-06_07\Presentation\Galimov\Data\полный 2.jpg">
              <a:extLst>
                <a:ext uri="{FF2B5EF4-FFF2-40B4-BE49-F238E27FC236}">
                  <a16:creationId xmlns:a16="http://schemas.microsoft.com/office/drawing/2014/main" id="{76260865-6016-7D6E-E352-FA4413EB1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C2DCF5"/>
                </a:clrFrom>
                <a:clrTo>
                  <a:srgbClr val="C2DC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3" y="946443"/>
              <a:ext cx="8702675" cy="552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Скругленная прямоугольная выноска 82">
              <a:extLst>
                <a:ext uri="{FF2B5EF4-FFF2-40B4-BE49-F238E27FC236}">
                  <a16:creationId xmlns:a16="http://schemas.microsoft.com/office/drawing/2014/main" id="{B53E1D8B-4E5D-F3E3-7C8F-731B09EDB08F}"/>
                </a:ext>
              </a:extLst>
            </p:cNvPr>
            <p:cNvSpPr/>
            <p:nvPr/>
          </p:nvSpPr>
          <p:spPr>
            <a:xfrm>
              <a:off x="6656207" y="1001635"/>
              <a:ext cx="1583925" cy="288033"/>
            </a:xfrm>
            <a:prstGeom prst="wedgeRoundRectCallout">
              <a:avLst>
                <a:gd name="adj1" fmla="val -85627"/>
                <a:gd name="adj2" fmla="val 141969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E-cooling</a:t>
              </a:r>
              <a:r>
                <a:rPr lang="ru-RU" sz="1200" dirty="0"/>
                <a:t> </a:t>
              </a:r>
              <a:r>
                <a:rPr lang="en-US" sz="1200" dirty="0"/>
                <a:t>system</a:t>
              </a:r>
            </a:p>
          </p:txBody>
        </p:sp>
        <p:sp>
          <p:nvSpPr>
            <p:cNvPr id="88" name="Скругленная прямоугольная выноска 87">
              <a:extLst>
                <a:ext uri="{FF2B5EF4-FFF2-40B4-BE49-F238E27FC236}">
                  <a16:creationId xmlns:a16="http://schemas.microsoft.com/office/drawing/2014/main" id="{3550AFA4-473B-D1A7-10DD-F7C8DC7C0CDA}"/>
                </a:ext>
              </a:extLst>
            </p:cNvPr>
            <p:cNvSpPr/>
            <p:nvPr/>
          </p:nvSpPr>
          <p:spPr>
            <a:xfrm>
              <a:off x="1323304" y="5046165"/>
              <a:ext cx="1289819" cy="572616"/>
            </a:xfrm>
            <a:prstGeom prst="wedgeRoundRectCallout">
              <a:avLst>
                <a:gd name="adj1" fmla="val 28131"/>
                <a:gd name="adj2" fmla="val -297008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Reference magnets section</a:t>
              </a:r>
              <a:endParaRPr lang="ru-RU" sz="1200" dirty="0"/>
            </a:p>
          </p:txBody>
        </p:sp>
        <p:sp>
          <p:nvSpPr>
            <p:cNvPr id="94" name="Скругленная прямоугольная выноска 93">
              <a:extLst>
                <a:ext uri="{FF2B5EF4-FFF2-40B4-BE49-F238E27FC236}">
                  <a16:creationId xmlns:a16="http://schemas.microsoft.com/office/drawing/2014/main" id="{9EAEFBD3-4AB7-EAA1-159F-418524131951}"/>
                </a:ext>
              </a:extLst>
            </p:cNvPr>
            <p:cNvSpPr/>
            <p:nvPr/>
          </p:nvSpPr>
          <p:spPr>
            <a:xfrm>
              <a:off x="7944254" y="5549791"/>
              <a:ext cx="1045320" cy="336325"/>
            </a:xfrm>
            <a:prstGeom prst="wedgeRoundRectCallout">
              <a:avLst>
                <a:gd name="adj1" fmla="val -49675"/>
                <a:gd name="adj2" fmla="val -135542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err="1"/>
                <a:t>Nuclotron</a:t>
              </a:r>
              <a:r>
                <a:rPr lang="en-US" sz="1200" dirty="0"/>
                <a:t> ring</a:t>
              </a:r>
              <a:endParaRPr lang="ru-RU" sz="1200" dirty="0"/>
            </a:p>
          </p:txBody>
        </p:sp>
        <p:sp>
          <p:nvSpPr>
            <p:cNvPr id="95" name="Скругленная прямоугольная выноска 94">
              <a:extLst>
                <a:ext uri="{FF2B5EF4-FFF2-40B4-BE49-F238E27FC236}">
                  <a16:creationId xmlns:a16="http://schemas.microsoft.com/office/drawing/2014/main" id="{78E1E626-8B1A-2B21-DAA2-DC5553034F07}"/>
                </a:ext>
              </a:extLst>
            </p:cNvPr>
            <p:cNvSpPr/>
            <p:nvPr/>
          </p:nvSpPr>
          <p:spPr>
            <a:xfrm>
              <a:off x="1475672" y="946443"/>
              <a:ext cx="1220722" cy="401866"/>
            </a:xfrm>
            <a:prstGeom prst="wedgeRoundRectCallout">
              <a:avLst>
                <a:gd name="adj1" fmla="val 60370"/>
                <a:gd name="adj2" fmla="val 187757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Injection system</a:t>
              </a:r>
              <a:endParaRPr lang="ru-RU" sz="1200" dirty="0"/>
            </a:p>
          </p:txBody>
        </p:sp>
        <p:sp>
          <p:nvSpPr>
            <p:cNvPr id="97" name="Скругленная прямоугольная выноска 96">
              <a:extLst>
                <a:ext uri="{FF2B5EF4-FFF2-40B4-BE49-F238E27FC236}">
                  <a16:creationId xmlns:a16="http://schemas.microsoft.com/office/drawing/2014/main" id="{EDAAB6D8-44DA-AE96-8852-3CE496416F45}"/>
                </a:ext>
              </a:extLst>
            </p:cNvPr>
            <p:cNvSpPr/>
            <p:nvPr/>
          </p:nvSpPr>
          <p:spPr>
            <a:xfrm>
              <a:off x="3268662" y="5101357"/>
              <a:ext cx="1263243" cy="648505"/>
            </a:xfrm>
            <a:prstGeom prst="wedgeRoundRectCallout">
              <a:avLst>
                <a:gd name="adj1" fmla="val -34087"/>
                <a:gd name="adj2" fmla="val -197038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Power supply &amp; energy evacuation</a:t>
              </a:r>
              <a:endParaRPr lang="ru-RU" sz="1200" dirty="0"/>
            </a:p>
          </p:txBody>
        </p:sp>
        <p:sp>
          <p:nvSpPr>
            <p:cNvPr id="99" name="Скругленная прямоугольная выноска 98">
              <a:extLst>
                <a:ext uri="{FF2B5EF4-FFF2-40B4-BE49-F238E27FC236}">
                  <a16:creationId xmlns:a16="http://schemas.microsoft.com/office/drawing/2014/main" id="{EB3A1C45-0679-5884-05DC-9D65018B50BF}"/>
                </a:ext>
              </a:extLst>
            </p:cNvPr>
            <p:cNvSpPr/>
            <p:nvPr/>
          </p:nvSpPr>
          <p:spPr>
            <a:xfrm>
              <a:off x="467559" y="4508045"/>
              <a:ext cx="1008113" cy="289757"/>
            </a:xfrm>
            <a:prstGeom prst="wedgeRoundRectCallout">
              <a:avLst>
                <a:gd name="adj1" fmla="val 100931"/>
                <a:gd name="adj2" fmla="val -212207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RF system</a:t>
              </a:r>
              <a:endParaRPr lang="ru-RU" sz="1200" dirty="0"/>
            </a:p>
          </p:txBody>
        </p:sp>
        <p:sp>
          <p:nvSpPr>
            <p:cNvPr id="100" name="Скругленная прямоугольная выноска 99">
              <a:extLst>
                <a:ext uri="{FF2B5EF4-FFF2-40B4-BE49-F238E27FC236}">
                  <a16:creationId xmlns:a16="http://schemas.microsoft.com/office/drawing/2014/main" id="{E42957B7-6BFF-8225-79B3-AE2EC70BEA1F}"/>
                </a:ext>
              </a:extLst>
            </p:cNvPr>
            <p:cNvSpPr/>
            <p:nvPr/>
          </p:nvSpPr>
          <p:spPr>
            <a:xfrm>
              <a:off x="7643060" y="4078582"/>
              <a:ext cx="1367775" cy="448434"/>
            </a:xfrm>
            <a:prstGeom prst="wedgeRoundRectCallout">
              <a:avLst>
                <a:gd name="adj1" fmla="val -48031"/>
                <a:gd name="adj2" fmla="val -138050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Fast Extraction system</a:t>
              </a:r>
              <a:endParaRPr lang="ru-RU" sz="1200" dirty="0"/>
            </a:p>
          </p:txBody>
        </p:sp>
        <p:sp>
          <p:nvSpPr>
            <p:cNvPr id="19" name="Скругленная прямоугольная выноска 18">
              <a:extLst>
                <a:ext uri="{FF2B5EF4-FFF2-40B4-BE49-F238E27FC236}">
                  <a16:creationId xmlns:a16="http://schemas.microsoft.com/office/drawing/2014/main" id="{7D85C0D8-5194-9885-B94F-731EF65DFA38}"/>
                </a:ext>
              </a:extLst>
            </p:cNvPr>
            <p:cNvSpPr/>
            <p:nvPr/>
          </p:nvSpPr>
          <p:spPr>
            <a:xfrm>
              <a:off x="141561" y="1657038"/>
              <a:ext cx="1536974" cy="450159"/>
            </a:xfrm>
            <a:prstGeom prst="wedgeRoundRectCallout">
              <a:avLst>
                <a:gd name="adj1" fmla="val 58097"/>
                <a:gd name="adj2" fmla="val 110933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Synchrophasotron iron yoke</a:t>
              </a:r>
              <a:endParaRPr lang="ru-RU" sz="1200" dirty="0"/>
            </a:p>
          </p:txBody>
        </p:sp>
      </p:grp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34C4D6E-8CB4-46B1-A47A-005EF816D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363593"/>
              </p:ext>
            </p:extLst>
          </p:nvPr>
        </p:nvGraphicFramePr>
        <p:xfrm>
          <a:off x="3378200" y="2692400"/>
          <a:ext cx="3781425" cy="1708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8372">
                  <a:extLst>
                    <a:ext uri="{9D8B030D-6E8A-4147-A177-3AD203B41FA5}">
                      <a16:colId xmlns:a16="http://schemas.microsoft.com/office/drawing/2014/main" val="1725799772"/>
                    </a:ext>
                  </a:extLst>
                </a:gridCol>
                <a:gridCol w="1003053">
                  <a:extLst>
                    <a:ext uri="{9D8B030D-6E8A-4147-A177-3AD203B41FA5}">
                      <a16:colId xmlns:a16="http://schemas.microsoft.com/office/drawing/2014/main" val="318702757"/>
                    </a:ext>
                  </a:extLst>
                </a:gridCol>
              </a:tblGrid>
              <a:tr h="2135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Parameter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Value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2239825724"/>
                  </a:ext>
                </a:extLst>
              </a:tr>
              <a:tr h="2135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Circumference, m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210.96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2062469339"/>
                  </a:ext>
                </a:extLst>
              </a:tr>
              <a:tr h="2135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Lattice type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DFO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761820217"/>
                  </a:ext>
                </a:extLst>
              </a:tr>
              <a:tr h="2135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Injection energy, MeV/u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3.2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268316049"/>
                  </a:ext>
                </a:extLst>
              </a:tr>
              <a:tr h="2135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Maximum energy, MeV/u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5</a:t>
                      </a:r>
                      <a:r>
                        <a:rPr lang="en-GB" sz="1400">
                          <a:effectLst/>
                        </a:rPr>
                        <a:t>78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867422272"/>
                  </a:ext>
                </a:extLst>
              </a:tr>
              <a:tr h="2135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Magnetic rigidity at injection, Т∙m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1.6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4016033052"/>
                  </a:ext>
                </a:extLst>
              </a:tr>
              <a:tr h="2135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Maximum magnetic rigidity, </a:t>
                      </a:r>
                      <a:r>
                        <a:rPr lang="en-GB" sz="1400" kern="800" dirty="0" err="1">
                          <a:effectLst/>
                        </a:rPr>
                        <a:t>Т∙m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25.0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618358167"/>
                  </a:ext>
                </a:extLst>
              </a:tr>
              <a:tr h="2135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Ions species (project)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baseline="30000" dirty="0">
                          <a:effectLst/>
                        </a:rPr>
                        <a:t>124</a:t>
                      </a:r>
                      <a:r>
                        <a:rPr lang="en-GB" sz="1400" kern="800" dirty="0">
                          <a:effectLst/>
                        </a:rPr>
                        <a:t>Xe</a:t>
                      </a:r>
                      <a:r>
                        <a:rPr lang="en-GB" sz="1400" kern="800" baseline="30000" dirty="0">
                          <a:effectLst/>
                        </a:rPr>
                        <a:t>28+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74369570"/>
                  </a:ext>
                </a:extLst>
              </a:tr>
            </a:tbl>
          </a:graphicData>
        </a:graphic>
      </p:graphicFrame>
      <p:pic>
        <p:nvPicPr>
          <p:cNvPr id="9253" name="Рисунок 22" descr="panorama.jpg">
            <a:extLst>
              <a:ext uri="{FF2B5EF4-FFF2-40B4-BE49-F238E27FC236}">
                <a16:creationId xmlns:a16="http://schemas.microsoft.com/office/drawing/2014/main" id="{8B86D240-C11C-BB4F-56A0-C3642D864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2225"/>
            <a:ext cx="52197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8287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144396</TotalTime>
  <Words>2445</Words>
  <Application>Microsoft Office PowerPoint</Application>
  <PresentationFormat>On-screen Show (4:3)</PresentationFormat>
  <Paragraphs>452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Calibri</vt:lpstr>
      <vt:lpstr>MS PGothic</vt:lpstr>
      <vt:lpstr>Georgia</vt:lpstr>
      <vt:lpstr>Bookman Old Style</vt:lpstr>
      <vt:lpstr>SimSun</vt:lpstr>
      <vt:lpstr>Apple Chancery</vt:lpstr>
      <vt:lpstr>Times New Roman</vt:lpstr>
      <vt:lpstr>Symbol</vt:lpstr>
      <vt:lpstr>Wingdings</vt:lpstr>
      <vt:lpstr>Liberation Sans</vt:lpstr>
      <vt:lpstr>Liberation Serif</vt:lpstr>
      <vt:lpstr>Source Han Serif CN</vt:lpstr>
      <vt:lpstr>Droid Sans Devanagari</vt:lpstr>
      <vt:lpstr>Тема Office</vt:lpstr>
      <vt:lpstr>1_Тема Office</vt:lpstr>
      <vt:lpstr>  Collider NICA complex status</vt:lpstr>
      <vt:lpstr>NICA 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Commissioning plan Presented at coordination committee meeting Oct. 24, 2024  </vt:lpstr>
      <vt:lpstr>PowerPoint Presentation</vt:lpstr>
      <vt:lpstr>PowerPoint Presentation</vt:lpstr>
      <vt:lpstr>PowerPoint Presentation</vt:lpstr>
      <vt:lpstr>PowerPoint Presentation</vt:lpstr>
      <vt:lpstr>The Magnetic System: Regular Period</vt:lpstr>
      <vt:lpstr>                                            NICA Commissioning.  The magnetic system: magnets</vt:lpstr>
      <vt:lpstr>Straight Sections: Magnets</vt:lpstr>
      <vt:lpstr>RF system: status RF1 and RF2</vt:lpstr>
      <vt:lpstr>PowerPoint Presentation</vt:lpstr>
      <vt:lpstr>PowerPoint Presentation</vt:lpstr>
      <vt:lpstr>Technological run of cryomagnetic system testing West arc W– February 2025 East arc E- March 2025</vt:lpstr>
      <vt:lpstr>Status of cryogenic compressor station</vt:lpstr>
      <vt:lpstr>PowerPoint Presentation</vt:lpstr>
      <vt:lpstr>The first Collider Run with Beam </vt:lpstr>
      <vt:lpstr>PowerPoint Presentation</vt:lpstr>
      <vt:lpstr>Backup slides </vt:lpstr>
      <vt:lpstr>PowerPoint Presentation</vt:lpstr>
      <vt:lpstr>HILac status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NICA accelerator complex</dc:title>
  <dc:creator>SAO</dc:creator>
  <cp:lastModifiedBy>valeri lebedev</cp:lastModifiedBy>
  <cp:revision>356</cp:revision>
  <cp:lastPrinted>2021-09-24T14:00:59Z</cp:lastPrinted>
  <dcterms:created xsi:type="dcterms:W3CDTF">2018-02-08T12:19:41Z</dcterms:created>
  <dcterms:modified xsi:type="dcterms:W3CDTF">2024-11-05T09:30:32Z</dcterms:modified>
</cp:coreProperties>
</file>