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94" r:id="rId1"/>
  </p:sldMasterIdLst>
  <p:notesMasterIdLst>
    <p:notesMasterId r:id="rId19"/>
  </p:notesMasterIdLst>
  <p:sldIdLst>
    <p:sldId id="569" r:id="rId2"/>
    <p:sldId id="516" r:id="rId3"/>
    <p:sldId id="521" r:id="rId4"/>
    <p:sldId id="518" r:id="rId5"/>
    <p:sldId id="504" r:id="rId6"/>
    <p:sldId id="352" r:id="rId7"/>
    <p:sldId id="512" r:id="rId8"/>
    <p:sldId id="353" r:id="rId9"/>
    <p:sldId id="356" r:id="rId10"/>
    <p:sldId id="361" r:id="rId11"/>
    <p:sldId id="581" r:id="rId12"/>
    <p:sldId id="355" r:id="rId13"/>
    <p:sldId id="359" r:id="rId14"/>
    <p:sldId id="582" r:id="rId15"/>
    <p:sldId id="365" r:id="rId16"/>
    <p:sldId id="580" r:id="rId17"/>
    <p:sldId id="349" r:id="rId18"/>
  </p:sldIdLst>
  <p:sldSz cx="10080625" cy="7559675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66"/>
    <a:srgbClr val="FF9900"/>
    <a:srgbClr val="FF33CC"/>
    <a:srgbClr val="33CC33"/>
    <a:srgbClr val="FF0000"/>
    <a:srgbClr val="666699"/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8456" autoAdjust="0"/>
  </p:normalViewPr>
  <p:slideViewPr>
    <p:cSldViewPr>
      <p:cViewPr varScale="1">
        <p:scale>
          <a:sx n="61" d="100"/>
          <a:sy n="61" d="100"/>
        </p:scale>
        <p:origin x="126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9514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714214"/>
            <a:ext cx="5479676" cy="44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6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52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074C2-04D4-826F-720D-CA3BED33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68F644-977A-3630-AEE2-ABEAA525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E7F8C-61F5-BB4E-91B4-14064FEB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67ED5-85D9-BAFF-30A0-458B837B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F8250-0F13-238B-2942-AFD390CA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430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297C-A9EF-2037-0F27-A414911A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180DB9-2BF8-3E59-B69D-0AAB90A25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5270D-84C8-BE1E-5CE8-EA10FDC0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91E00-5F99-FF0D-819B-B3812279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02428-DC75-A6F2-4A8B-CFD1F7B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11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A450CF-9971-AF20-AF34-EC5DA4AC4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7E3A1-DEAE-337E-3FCB-8A3F0D9A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0B7F8-8C8B-6226-8D65-131E53F6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EB203-074E-764C-4A58-2AC7F07F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1FCEE-9BBB-5F0C-7FF2-213327E5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73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07349-33D2-E8CE-5A57-4A1E9E92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AFB55-EE9F-80AF-57AF-811161800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F02BB-7B12-49A0-8B8A-6A4E68CC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DEF9C-5DCD-4EFA-53EC-3CB7454E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B8E80-EEB4-F4C2-B428-949C3CFA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11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A7B5E-F35A-B4A7-0DA5-5327F0CE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47988E-5CF8-6FDB-0B08-B49B7C9F6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4DAF4-A39B-FE61-9367-BACF0D55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DEEF1-6DBA-1946-9FD5-8044FE55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8770A-6F58-5558-F9AD-434EA005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35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56A53-DE1B-9023-91F4-6EADD818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8D0B6-4410-124E-54DD-3727E5483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B839D-2364-82CE-CD45-3669F6474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FB7FD-219A-CDBE-8B17-B8F9BB83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9DCDA-0BBD-A219-55D2-5791379F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77187-35EB-123C-2B38-A7927A78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736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E6499-AA17-0C79-2D40-7565B8E1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A31CB-AF77-F72A-19A2-5882956A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497EC-883E-194C-2314-FB13D33F4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301A25-263B-EF49-9F2E-697FB262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30635E-EA63-C300-7FF3-0EBFEEC55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EBFB1F-1E19-31E8-6595-40D724CB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B8C984-10C0-9A85-229D-A9F1D123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473F38-6915-E0F6-B1E8-7E558E6A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43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46DF2-A797-6872-2FA9-88C1A8E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74D21-4094-C030-D0A2-BEC4BD5F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1DE3FC-BD19-CFAD-6442-E3166B38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8DB439-0910-44CC-399A-5C2C3260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56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E8DFA7-1A64-1D5A-A32D-A8238335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ACE2E-9EC8-87ED-884C-323DC641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33BD91-4A5F-97EF-12B4-D4F6272E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849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E9EB-68CA-3336-AF95-6648292F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1F9CDC-56B2-E5A8-A582-652F2382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0CF43-EDFC-6F96-1DBF-09BEA35A6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6464A-338D-9553-BDFA-50FA0C07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F6C2D-118C-6643-CE3A-0BDD6337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C2EF7-3DAC-F46B-7C21-9793A94A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3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2343-8C4B-7599-978F-3909F170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ECF06-E032-84C8-CDA5-A2ADE88CF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B04B37-E6CD-F9C2-683A-0370DB031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C8246F-6265-CA86-BC94-78F3C65B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5C41-1C5C-8E10-249B-5B9D6C62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874704-53BF-0C9B-B34E-23E1AA22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599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41BCA-C374-EE3D-26D7-1805B88B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C35E21-9CEC-3923-8765-89916CEB8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72692-D167-9CD7-1FE3-066FB3DEF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18621-8BC8-AF51-5338-7690C432A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C736E-E121-1B87-4ED2-5B94E81A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7871-0DAE-4DC2-AC85-12892F1BCE4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86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pirehep.net/literature/281961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570969B5-71F2-4B84-BEE7-A3FC2A7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" y="114388"/>
            <a:ext cx="9829799" cy="12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Two particle correlations of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+mn-lt"/>
              </a:rPr>
              <a:t> K</a:t>
            </a:r>
            <a:r>
              <a:rPr lang="en-US" sz="2400" b="1" i="0" u="none" strike="noStrike" baseline="30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400" b="1" i="0" u="none" strike="noStrike" baseline="-1600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+mn-lt"/>
              </a:rPr>
              <a:t> mesons with hadrons  in</a:t>
            </a:r>
            <a:r>
              <a:rPr lang="en-US" sz="2400" b="1" i="0" u="none" strike="noStrike" dirty="0">
                <a:solidFill>
                  <a:srgbClr val="FF0000"/>
                </a:solidFill>
                <a:latin typeface="+mn-lt"/>
              </a:rPr>
              <a:t>  proton-proton and deuteron-deuteron  interactions</a:t>
            </a:r>
            <a:endParaRPr lang="en-US" alt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altLang="ru-RU" sz="2000" b="1" dirty="0">
                <a:solidFill>
                  <a:schemeClr val="accent1"/>
                </a:solidFill>
              </a:rPr>
              <a:t>A. </a:t>
            </a:r>
            <a:r>
              <a:rPr lang="en-US" altLang="ru-RU" sz="2000" b="1" dirty="0" err="1">
                <a:solidFill>
                  <a:schemeClr val="accent1"/>
                </a:solidFill>
              </a:rPr>
              <a:t>Galoyan</a:t>
            </a:r>
            <a:r>
              <a:rPr lang="en-US" altLang="ru-RU" sz="2000" b="1" dirty="0">
                <a:solidFill>
                  <a:schemeClr val="accent1"/>
                </a:solidFill>
              </a:rPr>
              <a:t>,  V. </a:t>
            </a:r>
            <a:r>
              <a:rPr lang="en-US" altLang="ru-RU" sz="2000" b="1" dirty="0" err="1">
                <a:solidFill>
                  <a:schemeClr val="accent1"/>
                </a:solidFill>
              </a:rPr>
              <a:t>Uzhinsky</a:t>
            </a:r>
            <a:r>
              <a:rPr lang="en-US" altLang="ru-RU" sz="1400" b="1" dirty="0">
                <a:solidFill>
                  <a:schemeClr val="accent1"/>
                </a:solidFill>
              </a:rPr>
              <a:t>   </a:t>
            </a:r>
            <a:r>
              <a:rPr lang="en-US" altLang="ru-RU" sz="2000" b="1" dirty="0">
                <a:solidFill>
                  <a:schemeClr val="accent1"/>
                </a:solidFill>
              </a:rPr>
              <a:t>   08.11.2024</a:t>
            </a:r>
            <a:endParaRPr lang="en-US" altLang="ru-RU" sz="20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B134B-771E-4BCF-B657-CFD71522D7AF}"/>
              </a:ext>
            </a:extLst>
          </p:cNvPr>
          <p:cNvSpPr txBox="1"/>
          <p:nvPr/>
        </p:nvSpPr>
        <p:spPr>
          <a:xfrm>
            <a:off x="720979" y="1399162"/>
            <a:ext cx="8562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NA61/SHINE Collaboration  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arXiv:2402.17025v1 [hep-ex]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Feb 2024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K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Regu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s 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meson production in inelastic </a:t>
            </a:r>
            <a:r>
              <a:rPr lang="en-US" sz="1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MediItal"/>
                <a:cs typeface="Times New Roman" panose="02020603050405020304" pitchFamily="18" charset="0"/>
              </a:rPr>
              <a:t>p+p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MediItal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interactions at 31, 40 and 80 GeV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MMI1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c 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beam momentum measured by NA61/SHINE at the CERN SPS</a:t>
            </a:r>
            <a:endParaRPr lang="ru-RU" sz="1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09E6C-AE6D-5886-6C1A-C078EE521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2484437"/>
            <a:ext cx="7250112" cy="39133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3C1A46-4486-A672-9F57-EBE3D8A429E2}"/>
              </a:ext>
            </a:extLst>
          </p:cNvPr>
          <p:cNvSpPr txBox="1">
            <a:spLocks/>
          </p:cNvSpPr>
          <p:nvPr/>
        </p:nvSpPr>
        <p:spPr bwMode="auto">
          <a:xfrm>
            <a:off x="925512" y="6827837"/>
            <a:ext cx="8045397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is O.K at 80 </a:t>
            </a:r>
            <a:r>
              <a:rPr lang="en-US" altLang="en-US" sz="2400" b="1" kern="0" spc="1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en-US" sz="24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/c, EPOS O.K. at 158 GeV/c, PHSD - ???</a:t>
            </a:r>
            <a:endParaRPr lang="en-US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BD844-E328-BEDF-C593-00C5903B381E}"/>
              </a:ext>
            </a:extLst>
          </p:cNvPr>
          <p:cNvSpPr txBox="1"/>
          <p:nvPr/>
        </p:nvSpPr>
        <p:spPr>
          <a:xfrm>
            <a:off x="9647238" y="7150416"/>
            <a:ext cx="43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712" y="6294437"/>
            <a:ext cx="837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NA61/SHINE Collaboration (A. </a:t>
            </a:r>
            <a:r>
              <a:rPr lang="en-US" dirty="0" err="1">
                <a:solidFill>
                  <a:schemeClr val="tx1"/>
                </a:solidFill>
              </a:rPr>
              <a:t>Acharya</a:t>
            </a:r>
            <a:r>
              <a:rPr lang="en-US" dirty="0">
                <a:solidFill>
                  <a:schemeClr val="tx1"/>
                </a:solidFill>
              </a:rPr>
              <a:t> et al.), Eur. Phys. J. C82 (2022)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0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315912" y="127732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Comparison of correlations of mean Px’ of Λ hyperons, protons, </a:t>
            </a:r>
          </a:p>
          <a:p>
            <a:pPr algn="ctr"/>
            <a:r>
              <a:rPr lang="en-US" sz="2400" dirty="0">
                <a:solidFill>
                  <a:srgbClr val="0033CC"/>
                </a:solidFill>
              </a:rPr>
              <a:t>K-mesons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-mesons with 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</a:t>
            </a:r>
            <a:r>
              <a:rPr lang="en-US" sz="2400" dirty="0" err="1">
                <a:solidFill>
                  <a:srgbClr val="0033CC"/>
                </a:solidFill>
              </a:rPr>
              <a:t>Px</a:t>
            </a:r>
            <a:r>
              <a:rPr lang="en-US" sz="2400" dirty="0">
                <a:solidFill>
                  <a:srgbClr val="0033CC"/>
                </a:solidFill>
              </a:rPr>
              <a:t>’  in PP-events calculated by  </a:t>
            </a:r>
            <a:r>
              <a:rPr lang="en-US" sz="2400" b="1" dirty="0">
                <a:solidFill>
                  <a:srgbClr val="FF0000"/>
                </a:solidFill>
              </a:rPr>
              <a:t>PYTHIA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dirty="0">
                <a:solidFill>
                  <a:srgbClr val="0033CC"/>
                </a:solidFill>
              </a:rPr>
              <a:t>and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FTF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0D370A-858D-44A8-837D-0E1E8623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CB763-4795-4850-84EB-A19CC8C905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27" y="2049263"/>
            <a:ext cx="1301257" cy="895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AF996-7186-4E6D-90B2-0D55ED9B42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76" y="2820840"/>
            <a:ext cx="1301257" cy="707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37B42-B895-441C-B20A-6FABD3DFD748}"/>
              </a:ext>
            </a:extLst>
          </p:cNvPr>
          <p:cNvSpPr txBox="1"/>
          <p:nvPr/>
        </p:nvSpPr>
        <p:spPr>
          <a:xfrm>
            <a:off x="376421" y="1537719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FTF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83FFA-22C7-43DF-BE8E-466CC7E05443}"/>
              </a:ext>
            </a:extLst>
          </p:cNvPr>
          <p:cNvSpPr txBox="1"/>
          <p:nvPr/>
        </p:nvSpPr>
        <p:spPr>
          <a:xfrm>
            <a:off x="413017" y="5351360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Where is</a:t>
            </a:r>
          </a:p>
          <a:p>
            <a:r>
              <a:rPr lang="en-US" b="1" dirty="0">
                <a:solidFill>
                  <a:schemeClr val="tx1"/>
                </a:solidFill>
              </a:rPr>
              <a:t> truth?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0904F-AEFA-A6E1-A829-67CF057A0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6" y="1646237"/>
            <a:ext cx="7591426" cy="5751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E6296-7794-D9EB-BFAB-C1BB842886EB}"/>
              </a:ext>
            </a:extLst>
          </p:cNvPr>
          <p:cNvSpPr txBox="1"/>
          <p:nvPr/>
        </p:nvSpPr>
        <p:spPr>
          <a:xfrm>
            <a:off x="0" y="4160837"/>
            <a:ext cx="190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PyTHIA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Beam </a:t>
            </a:r>
            <a:r>
              <a:rPr lang="en-US" sz="1800" dirty="0" err="1">
                <a:solidFill>
                  <a:srgbClr val="FF0000"/>
                </a:solidFill>
              </a:rPr>
              <a:t>reamnant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fragmentation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3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315912" y="0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Comparison of correlations of mean Px’ of Λ hyperons, protons, </a:t>
            </a:r>
          </a:p>
          <a:p>
            <a:pPr algn="ctr"/>
            <a:r>
              <a:rPr lang="en-US" sz="2400" dirty="0">
                <a:solidFill>
                  <a:srgbClr val="0033CC"/>
                </a:solidFill>
              </a:rPr>
              <a:t>K-mesons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-mesons with 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</a:t>
            </a:r>
            <a:r>
              <a:rPr lang="en-US" sz="2400" dirty="0" err="1">
                <a:solidFill>
                  <a:srgbClr val="0033CC"/>
                </a:solidFill>
              </a:rPr>
              <a:t>Px</a:t>
            </a:r>
            <a:r>
              <a:rPr lang="en-US" sz="2400" dirty="0">
                <a:solidFill>
                  <a:srgbClr val="0033CC"/>
                </a:solidFill>
              </a:rPr>
              <a:t>’  in </a:t>
            </a:r>
            <a:r>
              <a:rPr lang="en-US" sz="2400" b="1" dirty="0">
                <a:solidFill>
                  <a:srgbClr val="FF0000"/>
                </a:solidFill>
              </a:rPr>
              <a:t>DD-events</a:t>
            </a:r>
            <a:r>
              <a:rPr lang="en-US" sz="2400" dirty="0">
                <a:solidFill>
                  <a:srgbClr val="0033CC"/>
                </a:solidFill>
              </a:rPr>
              <a:t> and </a:t>
            </a:r>
            <a:r>
              <a:rPr lang="en-US" sz="2400" b="1" dirty="0">
                <a:solidFill>
                  <a:srgbClr val="0033CC"/>
                </a:solidFill>
              </a:rPr>
              <a:t>PP-events </a:t>
            </a:r>
            <a:r>
              <a:rPr lang="en-US" sz="2400" dirty="0">
                <a:solidFill>
                  <a:srgbClr val="0033CC"/>
                </a:solidFill>
              </a:rPr>
              <a:t> calculated by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FTF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0D370A-858D-44A8-837D-0E1E8623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5583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CB763-4795-4850-84EB-A19CC8C905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27" y="2049263"/>
            <a:ext cx="1301257" cy="895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AF996-7186-4E6D-90B2-0D55ED9B42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76" y="2820840"/>
            <a:ext cx="1301257" cy="707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37B42-B895-441C-B20A-6FABD3DFD748}"/>
              </a:ext>
            </a:extLst>
          </p:cNvPr>
          <p:cNvSpPr txBox="1"/>
          <p:nvPr/>
        </p:nvSpPr>
        <p:spPr>
          <a:xfrm>
            <a:off x="376421" y="1537719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FTF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" name="Рисунок 9" descr="PxKs_PP_D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1312" y="1189037"/>
            <a:ext cx="7848600" cy="5410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523037"/>
            <a:ext cx="945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Correlations of mean </a:t>
            </a:r>
            <a:r>
              <a:rPr lang="en-US" sz="1800" dirty="0" err="1">
                <a:solidFill>
                  <a:srgbClr val="0033CC"/>
                </a:solidFill>
              </a:rPr>
              <a:t>Px</a:t>
            </a:r>
            <a:r>
              <a:rPr lang="en-US" sz="1800" dirty="0">
                <a:solidFill>
                  <a:srgbClr val="0033CC"/>
                </a:solidFill>
              </a:rPr>
              <a:t>’ of Λ hyperons, K-mesons and </a:t>
            </a:r>
            <a:r>
              <a:rPr lang="el-GR" sz="1800" dirty="0">
                <a:solidFill>
                  <a:srgbClr val="0033CC"/>
                </a:solidFill>
              </a:rPr>
              <a:t>π</a:t>
            </a:r>
            <a:r>
              <a:rPr lang="en-US" sz="1800" dirty="0">
                <a:solidFill>
                  <a:srgbClr val="0033CC"/>
                </a:solidFill>
              </a:rPr>
              <a:t>-mesons with K</a:t>
            </a:r>
            <a:r>
              <a:rPr lang="en-US" sz="1800" baseline="40000" dirty="0">
                <a:solidFill>
                  <a:srgbClr val="0033CC"/>
                </a:solidFill>
              </a:rPr>
              <a:t>0</a:t>
            </a:r>
            <a:r>
              <a:rPr lang="en-US" sz="1800" baseline="-10000" dirty="0">
                <a:solidFill>
                  <a:srgbClr val="0033CC"/>
                </a:solidFill>
              </a:rPr>
              <a:t>s</a:t>
            </a:r>
            <a:r>
              <a:rPr lang="en-US" sz="1800" dirty="0">
                <a:solidFill>
                  <a:srgbClr val="0033CC"/>
                </a:solidFill>
              </a:rPr>
              <a:t> – meson </a:t>
            </a:r>
            <a:r>
              <a:rPr lang="en-US" sz="1800" dirty="0" err="1">
                <a:solidFill>
                  <a:srgbClr val="0033CC"/>
                </a:solidFill>
              </a:rPr>
              <a:t>Px</a:t>
            </a:r>
            <a:r>
              <a:rPr lang="en-US" sz="1800" dirty="0">
                <a:solidFill>
                  <a:srgbClr val="0033CC"/>
                </a:solidFill>
              </a:rPr>
              <a:t>’  in </a:t>
            </a:r>
            <a:r>
              <a:rPr lang="en-US" sz="1800" dirty="0">
                <a:solidFill>
                  <a:srgbClr val="FF0000"/>
                </a:solidFill>
              </a:rPr>
              <a:t>DD-events</a:t>
            </a:r>
            <a:r>
              <a:rPr lang="en-US" sz="1800" dirty="0">
                <a:solidFill>
                  <a:srgbClr val="0033CC"/>
                </a:solidFill>
              </a:rPr>
              <a:t> and PP-events are close. Only the correlations between </a:t>
            </a:r>
            <a:r>
              <a:rPr lang="en-US" sz="1800" dirty="0" err="1">
                <a:solidFill>
                  <a:srgbClr val="0033CC"/>
                </a:solidFill>
              </a:rPr>
              <a:t>Px</a:t>
            </a:r>
            <a:r>
              <a:rPr lang="en-US" sz="1800" dirty="0">
                <a:solidFill>
                  <a:srgbClr val="0033CC"/>
                </a:solidFill>
              </a:rPr>
              <a:t>’ protons and K</a:t>
            </a:r>
            <a:r>
              <a:rPr lang="en-US" sz="1800" baseline="40000" dirty="0">
                <a:solidFill>
                  <a:srgbClr val="0033CC"/>
                </a:solidFill>
              </a:rPr>
              <a:t>0</a:t>
            </a:r>
            <a:r>
              <a:rPr lang="en-US" sz="1800" baseline="-10000" dirty="0">
                <a:solidFill>
                  <a:srgbClr val="0033CC"/>
                </a:solidFill>
              </a:rPr>
              <a:t>s</a:t>
            </a:r>
            <a:r>
              <a:rPr lang="en-US" sz="1800" dirty="0">
                <a:solidFill>
                  <a:srgbClr val="0033CC"/>
                </a:solidFill>
              </a:rPr>
              <a:t> – mesons in PP-interactions stronger than in </a:t>
            </a:r>
            <a:r>
              <a:rPr lang="en-US" sz="1800" dirty="0">
                <a:solidFill>
                  <a:srgbClr val="FF0000"/>
                </a:solidFill>
              </a:rPr>
              <a:t>DD-interactions</a:t>
            </a:r>
            <a:r>
              <a:rPr lang="en-US" sz="1800" dirty="0">
                <a:solidFill>
                  <a:srgbClr val="0033CC"/>
                </a:solidFill>
              </a:rPr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3923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318463" y="19496"/>
            <a:ext cx="97621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Correlations of mean Py’</a:t>
            </a:r>
            <a:r>
              <a:rPr lang="en-US" baseline="40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 of Λ- hyperons,  protons K  and </a:t>
            </a:r>
            <a:r>
              <a:rPr lang="el-GR" dirty="0">
                <a:solidFill>
                  <a:srgbClr val="0033CC"/>
                </a:solidFill>
              </a:rPr>
              <a:t>π</a:t>
            </a:r>
            <a:r>
              <a:rPr lang="en-US" dirty="0">
                <a:solidFill>
                  <a:srgbClr val="0033CC"/>
                </a:solidFill>
              </a:rPr>
              <a:t> mesons with K</a:t>
            </a:r>
            <a:r>
              <a:rPr lang="en-US" baseline="40000" dirty="0">
                <a:solidFill>
                  <a:srgbClr val="0033CC"/>
                </a:solidFill>
              </a:rPr>
              <a:t>0</a:t>
            </a:r>
            <a:r>
              <a:rPr lang="en-US" baseline="-10000" dirty="0">
                <a:solidFill>
                  <a:srgbClr val="0033CC"/>
                </a:solidFill>
              </a:rPr>
              <a:t>s</a:t>
            </a:r>
            <a:r>
              <a:rPr lang="en-US" dirty="0">
                <a:solidFill>
                  <a:srgbClr val="0033CC"/>
                </a:solidFill>
              </a:rPr>
              <a:t> – meson </a:t>
            </a:r>
            <a:r>
              <a:rPr lang="en-US" dirty="0" err="1">
                <a:solidFill>
                  <a:srgbClr val="0033CC"/>
                </a:solidFill>
              </a:rPr>
              <a:t>Px</a:t>
            </a:r>
            <a:r>
              <a:rPr lang="en-US" dirty="0">
                <a:solidFill>
                  <a:srgbClr val="0033CC"/>
                </a:solidFill>
              </a:rPr>
              <a:t>’ in PP-events calculated by </a:t>
            </a:r>
            <a:r>
              <a:rPr lang="en-US" b="1" dirty="0">
                <a:solidFill>
                  <a:srgbClr val="FF0000"/>
                </a:solidFill>
              </a:rPr>
              <a:t>FTF and </a:t>
            </a:r>
            <a:r>
              <a:rPr lang="en-US" b="1" dirty="0" err="1">
                <a:solidFill>
                  <a:srgbClr val="FF0000"/>
                </a:solidFill>
              </a:rPr>
              <a:t>PyTHIA</a:t>
            </a:r>
            <a:r>
              <a:rPr lang="en-US" b="1" dirty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  and  </a:t>
            </a:r>
            <a:r>
              <a:rPr lang="en-US" b="1" dirty="0">
                <a:solidFill>
                  <a:srgbClr val="FF0000"/>
                </a:solidFill>
              </a:rPr>
              <a:t>in DD-events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C97A8-EDEF-4B58-B73F-B8BCDC3C0DF7}"/>
              </a:ext>
            </a:extLst>
          </p:cNvPr>
          <p:cNvSpPr txBox="1"/>
          <p:nvPr/>
        </p:nvSpPr>
        <p:spPr>
          <a:xfrm>
            <a:off x="6367845" y="524028"/>
            <a:ext cx="3200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        FTF – PP events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&lt;</a:t>
            </a:r>
            <a:r>
              <a:rPr lang="en-US" b="1" dirty="0">
                <a:solidFill>
                  <a:schemeClr val="tx1"/>
                </a:solidFill>
              </a:rPr>
              <a:t>Py’</a:t>
            </a:r>
            <a:r>
              <a:rPr lang="en-US" b="1" baseline="4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&gt;= 193 (</a:t>
            </a:r>
            <a:r>
              <a:rPr lang="en-US" b="1" dirty="0" err="1">
                <a:solidFill>
                  <a:schemeClr val="tx1"/>
                </a:solidFill>
              </a:rPr>
              <a:t>MeV</a:t>
            </a:r>
            <a:r>
              <a:rPr lang="en-US" b="1" dirty="0">
                <a:solidFill>
                  <a:schemeClr val="tx1"/>
                </a:solidFill>
              </a:rPr>
              <a:t>/c)</a:t>
            </a:r>
            <a:r>
              <a:rPr lang="ru-RU" b="1" baseline="36000" dirty="0">
                <a:solidFill>
                  <a:schemeClr val="tx1"/>
                </a:solidFill>
              </a:rPr>
              <a:t>2</a:t>
            </a:r>
            <a:endParaRPr lang="en-US" b="1" baseline="36000" dirty="0">
              <a:solidFill>
                <a:schemeClr val="tx1"/>
              </a:solidFill>
            </a:endParaRPr>
          </a:p>
          <a:p>
            <a:endParaRPr lang="en-US" b="1" baseline="36000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&lt; Py’</a:t>
            </a:r>
            <a:r>
              <a:rPr lang="en-US" b="1" baseline="40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K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&gt;= 151 (</a:t>
            </a:r>
            <a:r>
              <a:rPr lang="en-US" b="1" dirty="0" err="1">
                <a:solidFill>
                  <a:schemeClr val="accent1"/>
                </a:solidFill>
              </a:rPr>
              <a:t>MeV</a:t>
            </a:r>
            <a:r>
              <a:rPr lang="en-US" b="1" dirty="0">
                <a:solidFill>
                  <a:schemeClr val="accent1"/>
                </a:solidFill>
              </a:rPr>
              <a:t>/c)</a:t>
            </a:r>
            <a:r>
              <a:rPr lang="ru-RU" b="1" baseline="36000" dirty="0">
                <a:solidFill>
                  <a:schemeClr val="accent1"/>
                </a:solidFill>
              </a:rPr>
              <a:t>2</a:t>
            </a:r>
            <a:endParaRPr lang="en-US" b="1" baseline="36000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&lt;Py’</a:t>
            </a:r>
            <a:r>
              <a:rPr lang="en-US" b="1" baseline="40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Pr&gt;= 147(MeV/c)</a:t>
            </a:r>
            <a:r>
              <a:rPr lang="ru-RU" b="1" baseline="36000" dirty="0">
                <a:solidFill>
                  <a:srgbClr val="FF0000"/>
                </a:solidFill>
              </a:rPr>
              <a:t>2</a:t>
            </a:r>
            <a:endParaRPr lang="en-US" b="1" baseline="36000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33CC"/>
                </a:solidFill>
              </a:rPr>
              <a:t>&lt; Py’</a:t>
            </a:r>
            <a:r>
              <a:rPr lang="en-US" b="1" baseline="40000" dirty="0">
                <a:solidFill>
                  <a:srgbClr val="FF33CC"/>
                </a:solidFill>
              </a:rPr>
              <a:t>2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l-GR" b="1" dirty="0">
                <a:solidFill>
                  <a:srgbClr val="FF33CC"/>
                </a:solidFill>
              </a:rPr>
              <a:t>π</a:t>
            </a:r>
            <a:r>
              <a:rPr lang="en-US" b="1" baseline="30000" dirty="0">
                <a:solidFill>
                  <a:srgbClr val="FF33CC"/>
                </a:solidFill>
              </a:rPr>
              <a:t>+</a:t>
            </a:r>
            <a:r>
              <a:rPr lang="en-US" b="1" dirty="0">
                <a:solidFill>
                  <a:srgbClr val="FF33CC"/>
                </a:solidFill>
              </a:rPr>
              <a:t>&gt;=  75 (MeV/c)</a:t>
            </a:r>
            <a:r>
              <a:rPr lang="ru-RU" b="1" baseline="360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AE69014-A2E0-42C9-A756-4CE9FD8C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A6FF9-46E8-F791-7D8A-B43FB22DA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37"/>
            <a:ext cx="6107112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14EBD1-B716-41AC-54BC-38EFB702C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237"/>
            <a:ext cx="6259512" cy="2362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63AAA0-13DF-CB36-EDBD-D517E77A55F0}"/>
              </a:ext>
            </a:extLst>
          </p:cNvPr>
          <p:cNvSpPr txBox="1"/>
          <p:nvPr/>
        </p:nvSpPr>
        <p:spPr>
          <a:xfrm>
            <a:off x="6335712" y="2941637"/>
            <a:ext cx="3363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     </a:t>
            </a:r>
            <a:r>
              <a:rPr lang="en-US" sz="2000" b="1" dirty="0" err="1">
                <a:solidFill>
                  <a:schemeClr val="tx1"/>
                </a:solidFill>
              </a:rPr>
              <a:t>PyTHIA</a:t>
            </a:r>
            <a:r>
              <a:rPr lang="en-US" sz="2000" b="1" dirty="0">
                <a:solidFill>
                  <a:schemeClr val="tx1"/>
                </a:solidFill>
              </a:rPr>
              <a:t> – PP events </a:t>
            </a:r>
          </a:p>
          <a:p>
            <a:r>
              <a:rPr lang="en-US" b="1" dirty="0">
                <a:solidFill>
                  <a:schemeClr val="tx1"/>
                </a:solidFill>
              </a:rPr>
              <a:t>&lt;Py’</a:t>
            </a:r>
            <a:r>
              <a:rPr lang="en-US" b="1" baseline="4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&gt;= 232 (MeV/c)</a:t>
            </a:r>
            <a:r>
              <a:rPr lang="ru-RU" b="1" baseline="36000" dirty="0">
                <a:solidFill>
                  <a:schemeClr val="tx1"/>
                </a:solidFill>
              </a:rPr>
              <a:t>2</a:t>
            </a:r>
            <a:endParaRPr lang="en-US" b="1" baseline="36000" dirty="0">
              <a:solidFill>
                <a:schemeClr val="tx1"/>
              </a:solidFill>
            </a:endParaRPr>
          </a:p>
          <a:p>
            <a:endParaRPr lang="en-US" b="1" baseline="36000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&lt; 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</a:t>
            </a:r>
            <a:r>
              <a:rPr lang="en-US" b="1" dirty="0">
                <a:solidFill>
                  <a:srgbClr val="FF0000"/>
                </a:solidFill>
              </a:rPr>
              <a:t>&gt;= 211 (MeV/c)</a:t>
            </a:r>
            <a:r>
              <a:rPr lang="ru-RU" b="1" baseline="36000" dirty="0">
                <a:solidFill>
                  <a:srgbClr val="FF0000"/>
                </a:solidFill>
              </a:rPr>
              <a:t>2</a:t>
            </a:r>
            <a:endParaRPr lang="en-US" b="1" baseline="36000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&lt;Py’</a:t>
            </a:r>
            <a:r>
              <a:rPr lang="en-US" b="1" baseline="40000" dirty="0">
                <a:solidFill>
                  <a:schemeClr val="accent1"/>
                </a:solidFill>
              </a:rPr>
              <a:t>2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&gt;= 188 (MeV/c)</a:t>
            </a:r>
            <a:r>
              <a:rPr lang="ru-RU" b="1" baseline="36000" dirty="0">
                <a:solidFill>
                  <a:schemeClr val="accent1"/>
                </a:solidFill>
              </a:rPr>
              <a:t>2</a:t>
            </a:r>
            <a:endParaRPr lang="en-US" b="1" baseline="36000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33CC"/>
                </a:solidFill>
              </a:rPr>
              <a:t>&lt; Py’</a:t>
            </a:r>
            <a:r>
              <a:rPr lang="en-US" b="1" baseline="40000" dirty="0">
                <a:solidFill>
                  <a:srgbClr val="FF33CC"/>
                </a:solidFill>
              </a:rPr>
              <a:t>2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l-GR" b="1" dirty="0">
                <a:solidFill>
                  <a:srgbClr val="FF33CC"/>
                </a:solidFill>
              </a:rPr>
              <a:t>π</a:t>
            </a:r>
            <a:r>
              <a:rPr lang="en-US" b="1" baseline="30000" dirty="0">
                <a:solidFill>
                  <a:srgbClr val="FF33CC"/>
                </a:solidFill>
              </a:rPr>
              <a:t>+</a:t>
            </a:r>
            <a:r>
              <a:rPr lang="en-US" b="1" dirty="0">
                <a:solidFill>
                  <a:srgbClr val="FF33CC"/>
                </a:solidFill>
              </a:rPr>
              <a:t>&gt;=  98 (MeV/c)</a:t>
            </a:r>
            <a:r>
              <a:rPr lang="ru-RU" b="1" baseline="36000" dirty="0">
                <a:solidFill>
                  <a:srgbClr val="FF33CC"/>
                </a:solidFill>
              </a:rPr>
              <a:t>2</a:t>
            </a:r>
          </a:p>
        </p:txBody>
      </p:sp>
      <p:pic>
        <p:nvPicPr>
          <p:cNvPr id="8" name="Рисунок 7" descr="Py_D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21275"/>
            <a:ext cx="6259512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C97A8-EDEF-4B58-B73F-B8BCDC3C0DF7}"/>
              </a:ext>
            </a:extLst>
          </p:cNvPr>
          <p:cNvSpPr txBox="1"/>
          <p:nvPr/>
        </p:nvSpPr>
        <p:spPr>
          <a:xfrm>
            <a:off x="6030912" y="5300750"/>
            <a:ext cx="3200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        FTF – DD events</a:t>
            </a:r>
          </a:p>
          <a:p>
            <a:r>
              <a:rPr lang="en-US" b="1" dirty="0">
                <a:solidFill>
                  <a:schemeClr val="tx1"/>
                </a:solidFill>
              </a:rPr>
              <a:t>&lt;Py’</a:t>
            </a:r>
            <a:r>
              <a:rPr lang="en-US" b="1" baseline="4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&gt;= 156 (</a:t>
            </a:r>
            <a:r>
              <a:rPr lang="en-US" b="1" dirty="0" err="1">
                <a:solidFill>
                  <a:schemeClr val="tx1"/>
                </a:solidFill>
              </a:rPr>
              <a:t>MeV</a:t>
            </a:r>
            <a:r>
              <a:rPr lang="en-US" b="1" dirty="0">
                <a:solidFill>
                  <a:schemeClr val="tx1"/>
                </a:solidFill>
              </a:rPr>
              <a:t>/c)</a:t>
            </a:r>
            <a:r>
              <a:rPr lang="ru-RU" b="1" baseline="36000" dirty="0">
                <a:solidFill>
                  <a:schemeClr val="tx1"/>
                </a:solidFill>
              </a:rPr>
              <a:t>2</a:t>
            </a:r>
            <a:endParaRPr lang="en-US" b="1" baseline="36000" dirty="0">
              <a:solidFill>
                <a:schemeClr val="tx1"/>
              </a:solidFill>
            </a:endParaRPr>
          </a:p>
          <a:p>
            <a:endParaRPr lang="en-US" b="1" baseline="36000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&lt; Py’</a:t>
            </a:r>
            <a:r>
              <a:rPr lang="en-US" b="1" baseline="40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K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&gt;= 137 (</a:t>
            </a:r>
            <a:r>
              <a:rPr lang="en-US" b="1" dirty="0" err="1">
                <a:solidFill>
                  <a:schemeClr val="accent1"/>
                </a:solidFill>
              </a:rPr>
              <a:t>MeV</a:t>
            </a:r>
            <a:r>
              <a:rPr lang="en-US" b="1" dirty="0">
                <a:solidFill>
                  <a:schemeClr val="accent1"/>
                </a:solidFill>
              </a:rPr>
              <a:t>/c)</a:t>
            </a:r>
            <a:r>
              <a:rPr lang="ru-RU" b="1" baseline="36000" dirty="0">
                <a:solidFill>
                  <a:schemeClr val="accent1"/>
                </a:solidFill>
              </a:rPr>
              <a:t>2</a:t>
            </a:r>
            <a:endParaRPr lang="en-US" b="1" baseline="36000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&lt;Py’</a:t>
            </a:r>
            <a:r>
              <a:rPr lang="en-US" b="1" baseline="40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Pr&gt;= 86 (MeV/c)</a:t>
            </a:r>
            <a:r>
              <a:rPr lang="ru-RU" b="1" baseline="36000" dirty="0">
                <a:solidFill>
                  <a:srgbClr val="FF0000"/>
                </a:solidFill>
              </a:rPr>
              <a:t>2</a:t>
            </a:r>
            <a:endParaRPr lang="en-US" b="1" baseline="36000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33CC"/>
                </a:solidFill>
              </a:rPr>
              <a:t>&lt; Py’</a:t>
            </a:r>
            <a:r>
              <a:rPr lang="en-US" b="1" baseline="40000" dirty="0">
                <a:solidFill>
                  <a:srgbClr val="FF33CC"/>
                </a:solidFill>
              </a:rPr>
              <a:t>2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l-GR" b="1" dirty="0">
                <a:solidFill>
                  <a:srgbClr val="FF33CC"/>
                </a:solidFill>
              </a:rPr>
              <a:t>π</a:t>
            </a:r>
            <a:r>
              <a:rPr lang="en-US" b="1" baseline="30000" dirty="0">
                <a:solidFill>
                  <a:srgbClr val="FF33CC"/>
                </a:solidFill>
              </a:rPr>
              <a:t>+</a:t>
            </a:r>
            <a:r>
              <a:rPr lang="en-US" b="1" dirty="0">
                <a:solidFill>
                  <a:srgbClr val="FF33CC"/>
                </a:solidFill>
              </a:rPr>
              <a:t>&gt;=  65 (MeV/c)</a:t>
            </a:r>
            <a:r>
              <a:rPr lang="ru-RU" b="1" baseline="36000" dirty="0">
                <a:solidFill>
                  <a:srgbClr val="FF33C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31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0" y="73346"/>
            <a:ext cx="10298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Comparison of correlations of mean Py’</a:t>
            </a:r>
            <a:r>
              <a:rPr lang="en-US" sz="2400" b="1" baseline="40000" dirty="0">
                <a:solidFill>
                  <a:srgbClr val="0033CC"/>
                </a:solidFill>
              </a:rPr>
              <a:t>2</a:t>
            </a:r>
            <a:r>
              <a:rPr lang="en-US" sz="2400" dirty="0">
                <a:solidFill>
                  <a:srgbClr val="0033CC"/>
                </a:solidFill>
              </a:rPr>
              <a:t> of Λ hyperons, protons, K- and</a:t>
            </a:r>
          </a:p>
          <a:p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-mesons with 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–meson </a:t>
            </a:r>
            <a:r>
              <a:rPr lang="en-US" sz="2400" dirty="0" err="1">
                <a:solidFill>
                  <a:srgbClr val="0033CC"/>
                </a:solidFill>
              </a:rPr>
              <a:t>Px</a:t>
            </a:r>
            <a:r>
              <a:rPr lang="en-US" sz="2400" dirty="0">
                <a:solidFill>
                  <a:srgbClr val="0033CC"/>
                </a:solidFill>
              </a:rPr>
              <a:t>’ in </a:t>
            </a:r>
            <a:r>
              <a:rPr lang="en-US" sz="2400" b="1" dirty="0">
                <a:solidFill>
                  <a:srgbClr val="0033CC"/>
                </a:solidFill>
              </a:rPr>
              <a:t>PP-events</a:t>
            </a:r>
            <a:r>
              <a:rPr lang="en-US" sz="2400" dirty="0">
                <a:solidFill>
                  <a:srgbClr val="0033CC"/>
                </a:solidFill>
              </a:rPr>
              <a:t>  calculated by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FTF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and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rgbClr val="FF33CC"/>
                </a:solidFill>
              </a:rPr>
              <a:t>PYTHIA</a:t>
            </a:r>
            <a:r>
              <a:rPr lang="en-US" sz="2400" b="1" dirty="0">
                <a:solidFill>
                  <a:schemeClr val="accent1"/>
                </a:solidFill>
              </a:rPr>
              <a:t>,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dirty="0">
                <a:solidFill>
                  <a:schemeClr val="accent1"/>
                </a:solidFill>
              </a:rPr>
              <a:t>and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DD-events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>
                <a:solidFill>
                  <a:schemeClr val="accent1"/>
                </a:solidFill>
              </a:rPr>
              <a:t>calculated by </a:t>
            </a:r>
            <a:r>
              <a:rPr lang="en-US" sz="2400" b="1" dirty="0">
                <a:solidFill>
                  <a:schemeClr val="accent1"/>
                </a:solidFill>
              </a:rPr>
              <a:t>FTF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C34A8C8-0321-4CF8-8E0B-B1122204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68" y="7181110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6DE48-9DE2-62C6-9B82-7B1830FDD8EC}"/>
              </a:ext>
            </a:extLst>
          </p:cNvPr>
          <p:cNvSpPr txBox="1"/>
          <p:nvPr/>
        </p:nvSpPr>
        <p:spPr>
          <a:xfrm>
            <a:off x="0" y="1874837"/>
            <a:ext cx="1494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Mt scaling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" name="Рисунок 9" descr="Py_DDPP_com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712" y="1189037"/>
            <a:ext cx="869791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970786B-3155-178A-15BC-4669C1E3A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48849"/>
              </p:ext>
            </p:extLst>
          </p:nvPr>
        </p:nvGraphicFramePr>
        <p:xfrm>
          <a:off x="37388" y="710147"/>
          <a:ext cx="9985732" cy="3578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833">
                  <a:extLst>
                    <a:ext uri="{9D8B030D-6E8A-4147-A177-3AD203B41FA5}">
                      <a16:colId xmlns:a16="http://schemas.microsoft.com/office/drawing/2014/main" val="1655695846"/>
                    </a:ext>
                  </a:extLst>
                </a:gridCol>
                <a:gridCol w="922726">
                  <a:extLst>
                    <a:ext uri="{9D8B030D-6E8A-4147-A177-3AD203B41FA5}">
                      <a16:colId xmlns:a16="http://schemas.microsoft.com/office/drawing/2014/main" val="2685768867"/>
                    </a:ext>
                  </a:extLst>
                </a:gridCol>
                <a:gridCol w="982358">
                  <a:extLst>
                    <a:ext uri="{9D8B030D-6E8A-4147-A177-3AD203B41FA5}">
                      <a16:colId xmlns:a16="http://schemas.microsoft.com/office/drawing/2014/main" val="2199505778"/>
                    </a:ext>
                  </a:extLst>
                </a:gridCol>
                <a:gridCol w="906792">
                  <a:extLst>
                    <a:ext uri="{9D8B030D-6E8A-4147-A177-3AD203B41FA5}">
                      <a16:colId xmlns:a16="http://schemas.microsoft.com/office/drawing/2014/main" val="3169917513"/>
                    </a:ext>
                  </a:extLst>
                </a:gridCol>
                <a:gridCol w="930691">
                  <a:extLst>
                    <a:ext uri="{9D8B030D-6E8A-4147-A177-3AD203B41FA5}">
                      <a16:colId xmlns:a16="http://schemas.microsoft.com/office/drawing/2014/main" val="2243002747"/>
                    </a:ext>
                  </a:extLst>
                </a:gridCol>
                <a:gridCol w="971785">
                  <a:extLst>
                    <a:ext uri="{9D8B030D-6E8A-4147-A177-3AD203B41FA5}">
                      <a16:colId xmlns:a16="http://schemas.microsoft.com/office/drawing/2014/main" val="889080653"/>
                    </a:ext>
                  </a:extLst>
                </a:gridCol>
                <a:gridCol w="949426">
                  <a:extLst>
                    <a:ext uri="{9D8B030D-6E8A-4147-A177-3AD203B41FA5}">
                      <a16:colId xmlns:a16="http://schemas.microsoft.com/office/drawing/2014/main" val="1471328610"/>
                    </a:ext>
                  </a:extLst>
                </a:gridCol>
                <a:gridCol w="850833">
                  <a:extLst>
                    <a:ext uri="{9D8B030D-6E8A-4147-A177-3AD203B41FA5}">
                      <a16:colId xmlns:a16="http://schemas.microsoft.com/office/drawing/2014/main" val="3501483140"/>
                    </a:ext>
                  </a:extLst>
                </a:gridCol>
                <a:gridCol w="906792">
                  <a:extLst>
                    <a:ext uri="{9D8B030D-6E8A-4147-A177-3AD203B41FA5}">
                      <a16:colId xmlns:a16="http://schemas.microsoft.com/office/drawing/2014/main" val="523216206"/>
                    </a:ext>
                  </a:extLst>
                </a:gridCol>
                <a:gridCol w="982358">
                  <a:extLst>
                    <a:ext uri="{9D8B030D-6E8A-4147-A177-3AD203B41FA5}">
                      <a16:colId xmlns:a16="http://schemas.microsoft.com/office/drawing/2014/main" val="1777478094"/>
                    </a:ext>
                  </a:extLst>
                </a:gridCol>
                <a:gridCol w="931138">
                  <a:extLst>
                    <a:ext uri="{9D8B030D-6E8A-4147-A177-3AD203B41FA5}">
                      <a16:colId xmlns:a16="http://schemas.microsoft.com/office/drawing/2014/main" val="1620318048"/>
                    </a:ext>
                  </a:extLst>
                </a:gridCol>
              </a:tblGrid>
              <a:tr h="55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PP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  </a:t>
                      </a:r>
                      <a:r>
                        <a:rPr lang="ru-RU" sz="1400" dirty="0">
                          <a:effectLst/>
                        </a:rPr>
                        <a:t>К</a:t>
                      </a:r>
                      <a:r>
                        <a:rPr lang="ru-RU" sz="1400" baseline="-25000" dirty="0">
                          <a:effectLst/>
                        </a:rPr>
                        <a:t>s</a:t>
                      </a:r>
                      <a:r>
                        <a:rPr lang="ru-RU" sz="1400" baseline="300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ru-RU" sz="1400" dirty="0">
                          <a:effectLst/>
                        </a:rPr>
                        <a:t>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l-GR" sz="1400" dirty="0">
                          <a:effectLst/>
                        </a:rPr>
                        <a:t>Λ</a:t>
                      </a:r>
                      <a:r>
                        <a:rPr lang="en-US" sz="1400" dirty="0">
                          <a:effectLst/>
                        </a:rPr>
                        <a:t>bar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K 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K</a:t>
                      </a:r>
                      <a:r>
                        <a:rPr lang="en-US" sz="1400" baseline="300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ru-RU" sz="1400" dirty="0">
                          <a:effectLst/>
                        </a:rPr>
                        <a:t>π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ru-RU" sz="1400" dirty="0">
                          <a:effectLst/>
                        </a:rPr>
                        <a:t>π</a:t>
                      </a:r>
                      <a:r>
                        <a:rPr lang="en-US" sz="1400" baseline="300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ru-RU" sz="1400" dirty="0">
                          <a:effectLst/>
                        </a:rPr>
                        <a:t>π</a:t>
                      </a:r>
                      <a:r>
                        <a:rPr lang="en-US" sz="1400" baseline="300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Pbar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101300"/>
                  </a:ext>
                </a:extLst>
              </a:tr>
              <a:tr h="513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 FTF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57897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11509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 200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22401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13779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131387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86365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121901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58959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276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20847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Pythia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78850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28219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 573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29466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20857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201812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129411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182025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74571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1150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189510"/>
                  </a:ext>
                </a:extLst>
              </a:tr>
              <a:tr h="49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FTF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471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-224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-67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-104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-77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  -30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  -27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  -26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-87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-48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293340"/>
                  </a:ext>
                </a:extLst>
              </a:tr>
              <a:tr h="49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Pythia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523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-88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-77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-75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-63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  -31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  -33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  -34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-128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-75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517328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 FTF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0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193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202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151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122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75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73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72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147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163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969850"/>
                  </a:ext>
                </a:extLst>
              </a:tr>
              <a:tr h="5307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Pythia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0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232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222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188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 158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98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97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 91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211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&lt;P</a:t>
                      </a:r>
                      <a:r>
                        <a:rPr lang="en-US" sz="1350" b="1" baseline="-25000" dirty="0">
                          <a:effectLst/>
                        </a:rPr>
                        <a:t>y</a:t>
                      </a:r>
                      <a:r>
                        <a:rPr lang="en-US" sz="1350" b="1" baseline="30000" dirty="0">
                          <a:effectLst/>
                        </a:rPr>
                        <a:t>2</a:t>
                      </a:r>
                      <a:r>
                        <a:rPr lang="en-US" sz="1350" b="1" dirty="0">
                          <a:effectLst/>
                        </a:rPr>
                        <a:t>&gt; 188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7557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65F30B-2153-FACA-F5E5-AC52AD82755C}"/>
              </a:ext>
            </a:extLst>
          </p:cNvPr>
          <p:cNvSpPr txBox="1"/>
          <p:nvPr/>
        </p:nvSpPr>
        <p:spPr>
          <a:xfrm>
            <a:off x="317500" y="-53226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/>
              <a:t>Table of </a:t>
            </a:r>
            <a:r>
              <a:rPr lang="en-US" sz="2400" dirty="0">
                <a:solidFill>
                  <a:schemeClr val="accent1"/>
                </a:solidFill>
              </a:rPr>
              <a:t>Numbers</a:t>
            </a:r>
            <a:r>
              <a:rPr lang="en-US" sz="2400" dirty="0"/>
              <a:t> and  mean values of </a:t>
            </a:r>
            <a:r>
              <a:rPr lang="en-US" sz="2400" dirty="0" err="1">
                <a:solidFill>
                  <a:schemeClr val="accent1"/>
                </a:solidFill>
              </a:rPr>
              <a:t>Px</a:t>
            </a:r>
            <a:r>
              <a:rPr lang="en-US" sz="2400" dirty="0">
                <a:solidFill>
                  <a:schemeClr val="accent1"/>
                </a:solidFill>
              </a:rPr>
              <a:t>’ (MeV/c)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/>
                </a:solidFill>
              </a:rPr>
              <a:t>Py’</a:t>
            </a:r>
            <a:r>
              <a:rPr lang="en-US" sz="2400" baseline="42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(MeV/c)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baseline="30000" dirty="0"/>
              <a:t> </a:t>
            </a:r>
            <a:r>
              <a:rPr lang="en-US" sz="2400" dirty="0"/>
              <a:t>of</a:t>
            </a:r>
          </a:p>
          <a:p>
            <a:r>
              <a:rPr lang="en-US" sz="2400" dirty="0"/>
              <a:t>particles associated with </a:t>
            </a:r>
            <a:r>
              <a:rPr lang="en-US" sz="2400" dirty="0">
                <a:solidFill>
                  <a:srgbClr val="0033CC"/>
                </a:solidFill>
              </a:rPr>
              <a:t>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in </a:t>
            </a:r>
            <a:r>
              <a:rPr lang="en-US" sz="2400" b="1" dirty="0">
                <a:solidFill>
                  <a:srgbClr val="C00000"/>
                </a:solidFill>
              </a:rPr>
              <a:t>PP</a:t>
            </a:r>
            <a:r>
              <a:rPr lang="en-US" sz="2400" dirty="0">
                <a:solidFill>
                  <a:srgbClr val="0033CC"/>
                </a:solidFill>
              </a:rPr>
              <a:t>-events at √S = 10 GeV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66BC6-A8C1-E5F8-7FD0-B020ADFE5D0B}"/>
              </a:ext>
            </a:extLst>
          </p:cNvPr>
          <p:cNvSpPr txBox="1"/>
          <p:nvPr/>
        </p:nvSpPr>
        <p:spPr>
          <a:xfrm>
            <a:off x="710652" y="4244125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Table of </a:t>
            </a:r>
            <a:r>
              <a:rPr lang="en-US" sz="2400" dirty="0">
                <a:solidFill>
                  <a:srgbClr val="0033CC"/>
                </a:solidFill>
              </a:rPr>
              <a:t>Numbers </a:t>
            </a:r>
            <a:r>
              <a:rPr lang="en-US" sz="2400" dirty="0"/>
              <a:t>and  mean values of </a:t>
            </a:r>
            <a:r>
              <a:rPr lang="en-US" sz="2400" dirty="0" err="1">
                <a:solidFill>
                  <a:srgbClr val="0033CC"/>
                </a:solidFill>
              </a:rPr>
              <a:t>Px</a:t>
            </a:r>
            <a:r>
              <a:rPr lang="en-US" sz="2400" dirty="0">
                <a:solidFill>
                  <a:srgbClr val="0033CC"/>
                </a:solidFill>
              </a:rPr>
              <a:t>’ (MeV/c)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33CC"/>
                </a:solidFill>
              </a:rPr>
              <a:t>Py’</a:t>
            </a:r>
            <a:r>
              <a:rPr lang="en-US" sz="2400" baseline="42000" dirty="0">
                <a:solidFill>
                  <a:srgbClr val="0033CC"/>
                </a:solidFill>
              </a:rPr>
              <a:t>2</a:t>
            </a:r>
            <a:r>
              <a:rPr lang="en-US" sz="2400" dirty="0">
                <a:solidFill>
                  <a:srgbClr val="0033CC"/>
                </a:solidFill>
              </a:rPr>
              <a:t> (MeV/c)</a:t>
            </a:r>
            <a:r>
              <a:rPr lang="en-US" sz="2400" baseline="30000" dirty="0">
                <a:solidFill>
                  <a:srgbClr val="0033CC"/>
                </a:solidFill>
              </a:rPr>
              <a:t>2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of</a:t>
            </a:r>
          </a:p>
          <a:p>
            <a:r>
              <a:rPr lang="en-US" sz="2400" dirty="0"/>
              <a:t>particles associated with </a:t>
            </a:r>
            <a:r>
              <a:rPr lang="en-US" sz="2400" dirty="0">
                <a:solidFill>
                  <a:srgbClr val="0033CC"/>
                </a:solidFill>
              </a:rPr>
              <a:t>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in </a:t>
            </a:r>
            <a:r>
              <a:rPr lang="en-US" sz="2400" b="1" dirty="0">
                <a:solidFill>
                  <a:srgbClr val="C00000"/>
                </a:solidFill>
              </a:rPr>
              <a:t>DD</a:t>
            </a:r>
            <a:r>
              <a:rPr lang="en-US" sz="2400" dirty="0">
                <a:solidFill>
                  <a:srgbClr val="0033CC"/>
                </a:solidFill>
              </a:rPr>
              <a:t>-events at √S = 10 GeV</a:t>
            </a:r>
            <a:endParaRPr lang="ru-RU" sz="2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66EC80F-4479-EE7D-B1BC-90DCD8BA3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53425"/>
              </p:ext>
            </p:extLst>
          </p:nvPr>
        </p:nvGraphicFramePr>
        <p:xfrm>
          <a:off x="-36907" y="5053896"/>
          <a:ext cx="10069511" cy="2064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293">
                  <a:extLst>
                    <a:ext uri="{9D8B030D-6E8A-4147-A177-3AD203B41FA5}">
                      <a16:colId xmlns:a16="http://schemas.microsoft.com/office/drawing/2014/main" val="1655695846"/>
                    </a:ext>
                  </a:extLst>
                </a:gridCol>
                <a:gridCol w="1098700">
                  <a:extLst>
                    <a:ext uri="{9D8B030D-6E8A-4147-A177-3AD203B41FA5}">
                      <a16:colId xmlns:a16="http://schemas.microsoft.com/office/drawing/2014/main" val="2685768867"/>
                    </a:ext>
                  </a:extLst>
                </a:gridCol>
                <a:gridCol w="900283">
                  <a:extLst>
                    <a:ext uri="{9D8B030D-6E8A-4147-A177-3AD203B41FA5}">
                      <a16:colId xmlns:a16="http://schemas.microsoft.com/office/drawing/2014/main" val="2199505778"/>
                    </a:ext>
                  </a:extLst>
                </a:gridCol>
                <a:gridCol w="874701">
                  <a:extLst>
                    <a:ext uri="{9D8B030D-6E8A-4147-A177-3AD203B41FA5}">
                      <a16:colId xmlns:a16="http://schemas.microsoft.com/office/drawing/2014/main" val="3169917513"/>
                    </a:ext>
                  </a:extLst>
                </a:gridCol>
                <a:gridCol w="1023327">
                  <a:extLst>
                    <a:ext uri="{9D8B030D-6E8A-4147-A177-3AD203B41FA5}">
                      <a16:colId xmlns:a16="http://schemas.microsoft.com/office/drawing/2014/main" val="22430027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89080653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1471328610"/>
                    </a:ext>
                  </a:extLst>
                </a:gridCol>
                <a:gridCol w="852714">
                  <a:extLst>
                    <a:ext uri="{9D8B030D-6E8A-4147-A177-3AD203B41FA5}">
                      <a16:colId xmlns:a16="http://schemas.microsoft.com/office/drawing/2014/main" val="35014831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23216206"/>
                    </a:ext>
                  </a:extLst>
                </a:gridCol>
                <a:gridCol w="938652">
                  <a:extLst>
                    <a:ext uri="{9D8B030D-6E8A-4147-A177-3AD203B41FA5}">
                      <a16:colId xmlns:a16="http://schemas.microsoft.com/office/drawing/2014/main" val="1777478094"/>
                    </a:ext>
                  </a:extLst>
                </a:gridCol>
                <a:gridCol w="919955">
                  <a:extLst>
                    <a:ext uri="{9D8B030D-6E8A-4147-A177-3AD203B41FA5}">
                      <a16:colId xmlns:a16="http://schemas.microsoft.com/office/drawing/2014/main" val="1620318048"/>
                    </a:ext>
                  </a:extLst>
                </a:gridCol>
              </a:tblGrid>
              <a:tr h="55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DD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    </a:t>
                      </a:r>
                      <a:r>
                        <a:rPr lang="ru-RU" sz="1400" b="1" dirty="0">
                          <a:effectLst/>
                        </a:rPr>
                        <a:t>К</a:t>
                      </a:r>
                      <a:r>
                        <a:rPr lang="ru-RU" sz="1400" b="1" baseline="-25000" dirty="0">
                          <a:effectLst/>
                        </a:rPr>
                        <a:t>s</a:t>
                      </a:r>
                      <a:r>
                        <a:rPr lang="ru-RU" sz="1400" b="1" baseline="30000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ru-RU" sz="1400" dirty="0">
                          <a:effectLst/>
                        </a:rPr>
                        <a:t>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7560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</a:rPr>
                        <a:t>  </a:t>
                      </a:r>
                      <a:r>
                        <a:rPr lang="el-GR" sz="1400" b="1" dirty="0">
                          <a:effectLst/>
                        </a:rPr>
                        <a:t>Λ</a:t>
                      </a:r>
                      <a:r>
                        <a:rPr lang="en-US" sz="1400" b="1" dirty="0">
                          <a:effectLst/>
                        </a:rPr>
                        <a:t>bar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    K </a:t>
                      </a:r>
                      <a:r>
                        <a:rPr lang="en-US" sz="1400" b="1" baseline="30000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K</a:t>
                      </a:r>
                      <a:r>
                        <a:rPr lang="en-US" sz="1400" baseline="300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ru-RU" sz="1400" dirty="0">
                          <a:effectLst/>
                        </a:rPr>
                        <a:t>π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 </a:t>
                      </a:r>
                      <a:r>
                        <a:rPr lang="ru-RU" sz="1400" dirty="0">
                          <a:effectLst/>
                        </a:rPr>
                        <a:t>π</a:t>
                      </a:r>
                      <a:r>
                        <a:rPr lang="en-US" sz="1400" baseline="300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ru-RU" sz="1400" dirty="0">
                          <a:effectLst/>
                        </a:rPr>
                        <a:t>π</a:t>
                      </a:r>
                      <a:r>
                        <a:rPr lang="en-US" sz="1400" baseline="300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  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Pbar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101300"/>
                  </a:ext>
                </a:extLst>
              </a:tr>
              <a:tr h="513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 FTF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49323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11171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 13308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11399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93683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86796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102010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89367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N 67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208472"/>
                  </a:ext>
                </a:extLst>
              </a:tr>
              <a:tr h="49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FTF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441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-175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&lt;</a:t>
                      </a:r>
                      <a:r>
                        <a:rPr lang="en-US" sz="1400" b="1" dirty="0" err="1">
                          <a:effectLst/>
                        </a:rPr>
                        <a:t>P</a:t>
                      </a:r>
                      <a:r>
                        <a:rPr lang="en-US" sz="1400" b="1" baseline="-25000" dirty="0" err="1">
                          <a:effectLst/>
                        </a:rPr>
                        <a:t>x</a:t>
                      </a:r>
                      <a:r>
                        <a:rPr lang="en-US" sz="1400" b="1" dirty="0">
                          <a:effectLst/>
                        </a:rPr>
                        <a:t>&gt; -156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10" b="1" dirty="0">
                          <a:effectLst/>
                        </a:rPr>
                        <a:t>&lt;</a:t>
                      </a:r>
                      <a:r>
                        <a:rPr lang="en-US" sz="1310" b="1" dirty="0" err="1">
                          <a:effectLst/>
                        </a:rPr>
                        <a:t>P</a:t>
                      </a:r>
                      <a:r>
                        <a:rPr lang="en-US" sz="1310" b="1" baseline="-25000" dirty="0" err="1">
                          <a:effectLst/>
                        </a:rPr>
                        <a:t>x</a:t>
                      </a:r>
                      <a:r>
                        <a:rPr lang="en-US" sz="1310" b="1" dirty="0">
                          <a:effectLst/>
                        </a:rPr>
                        <a:t>&gt;  -91</a:t>
                      </a:r>
                      <a:endParaRPr lang="ru-RU" sz="131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-82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-15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-25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-20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-49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dirty="0">
                          <a:effectLst/>
                        </a:rPr>
                        <a:t>&lt;</a:t>
                      </a:r>
                      <a:r>
                        <a:rPr lang="en-US" sz="1350" b="1" dirty="0" err="1">
                          <a:effectLst/>
                        </a:rPr>
                        <a:t>P</a:t>
                      </a:r>
                      <a:r>
                        <a:rPr lang="en-US" sz="1350" b="1" baseline="-25000" dirty="0" err="1">
                          <a:effectLst/>
                        </a:rPr>
                        <a:t>x</a:t>
                      </a:r>
                      <a:r>
                        <a:rPr lang="en-US" sz="1350" b="1" dirty="0">
                          <a:effectLst/>
                        </a:rPr>
                        <a:t>&gt;  49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293340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FTF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 0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156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141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137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103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65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65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63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86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50" b="1" i="0" dirty="0">
                          <a:effectLst/>
                        </a:rPr>
                        <a:t>&lt;P</a:t>
                      </a:r>
                      <a:r>
                        <a:rPr lang="en-US" sz="1350" b="1" i="0" baseline="-25000" dirty="0">
                          <a:effectLst/>
                        </a:rPr>
                        <a:t>y</a:t>
                      </a:r>
                      <a:r>
                        <a:rPr lang="en-US" sz="1350" b="1" i="0" baseline="30000" dirty="0">
                          <a:effectLst/>
                        </a:rPr>
                        <a:t>2</a:t>
                      </a:r>
                      <a:r>
                        <a:rPr lang="en-US" sz="1350" b="1" i="0" dirty="0">
                          <a:effectLst/>
                        </a:rPr>
                        <a:t>&gt; 122</a:t>
                      </a:r>
                      <a:endParaRPr lang="ru-RU" sz="13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9698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15122A-15DD-3A09-2CD6-29C844DA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439" y="7118105"/>
            <a:ext cx="41870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</a:t>
            </a:r>
            <a:r>
              <a:rPr lang="en-US" altLang="ru-RU" b="1" dirty="0"/>
              <a:t>4</a:t>
            </a:r>
            <a:endParaRPr lang="en-US" alt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0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FCA68-BAED-45E4-8835-22E7C5A01C50}"/>
              </a:ext>
            </a:extLst>
          </p:cNvPr>
          <p:cNvSpPr txBox="1"/>
          <p:nvPr/>
        </p:nvSpPr>
        <p:spPr>
          <a:xfrm>
            <a:off x="3668712" y="122237"/>
            <a:ext cx="1807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33CC"/>
                </a:solidFill>
              </a:rPr>
              <a:t>Summary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3" y="876289"/>
            <a:ext cx="8852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We observe  strong </a:t>
            </a:r>
            <a:r>
              <a:rPr lang="en-US" sz="2200" b="1" dirty="0">
                <a:solidFill>
                  <a:srgbClr val="FF0000"/>
                </a:solidFill>
              </a:rPr>
              <a:t>2-particle Pt correlations </a:t>
            </a:r>
            <a:r>
              <a:rPr lang="en-US" sz="2200" b="1" dirty="0">
                <a:solidFill>
                  <a:schemeClr val="tx1"/>
                </a:solidFill>
              </a:rPr>
              <a:t>between </a:t>
            </a:r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</a:t>
            </a:r>
            <a:r>
              <a:rPr lang="en-US" sz="2000" baseline="-10000" dirty="0">
                <a:solidFill>
                  <a:srgbClr val="0033CC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mesons and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strange particles  in </a:t>
            </a:r>
            <a:r>
              <a:rPr lang="en-US" sz="2200" b="1" dirty="0">
                <a:solidFill>
                  <a:srgbClr val="FF0000"/>
                </a:solidFill>
              </a:rPr>
              <a:t>PP - interactions </a:t>
            </a:r>
            <a:r>
              <a:rPr lang="en-US" sz="2200" b="1" dirty="0">
                <a:solidFill>
                  <a:schemeClr val="tx1"/>
                </a:solidFill>
              </a:rPr>
              <a:t> according to Geant4 FTF model.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3721"/>
            <a:ext cx="81410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.  </a:t>
            </a:r>
            <a:r>
              <a:rPr lang="en-US" sz="2200" b="1" dirty="0">
                <a:solidFill>
                  <a:schemeClr val="tx1"/>
                </a:solidFill>
              </a:rPr>
              <a:t>Event generators – </a:t>
            </a:r>
            <a:r>
              <a:rPr lang="en-US" sz="2200" b="1" dirty="0">
                <a:solidFill>
                  <a:srgbClr val="FF0000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and </a:t>
            </a:r>
            <a:r>
              <a:rPr lang="en-US" sz="2200" b="1" dirty="0">
                <a:solidFill>
                  <a:srgbClr val="FF0000"/>
                </a:solidFill>
              </a:rPr>
              <a:t>Geant4 FTF </a:t>
            </a:r>
            <a:r>
              <a:rPr lang="en-US" sz="2200" b="1" dirty="0">
                <a:solidFill>
                  <a:schemeClr val="tx1"/>
                </a:solidFill>
              </a:rPr>
              <a:t>give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different predictions for these correlations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sz="2200" b="1" dirty="0">
                <a:solidFill>
                  <a:srgbClr val="FF0000"/>
                </a:solidFill>
              </a:rPr>
              <a:t>FTF </a:t>
            </a:r>
            <a:r>
              <a:rPr lang="en-US" sz="2200" b="1" dirty="0">
                <a:solidFill>
                  <a:schemeClr val="tx1"/>
                </a:solidFill>
              </a:rPr>
              <a:t>model predicts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stronger correlations between strange particles than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Pythia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model.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840090"/>
            <a:ext cx="97465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3.  According to </a:t>
            </a:r>
            <a:r>
              <a:rPr lang="en-US" sz="2200" b="1" dirty="0">
                <a:solidFill>
                  <a:srgbClr val="FF0000"/>
                </a:solidFill>
              </a:rPr>
              <a:t>Pythia generator,   Pt correlations </a:t>
            </a:r>
            <a:r>
              <a:rPr lang="en-US" sz="2200" b="1" dirty="0">
                <a:solidFill>
                  <a:schemeClr val="tx1"/>
                </a:solidFill>
              </a:rPr>
              <a:t>between </a:t>
            </a:r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</a:t>
            </a:r>
            <a:r>
              <a:rPr lang="en-US" sz="2000" baseline="-10000" dirty="0">
                <a:solidFill>
                  <a:srgbClr val="0033CC"/>
                </a:solidFill>
              </a:rPr>
              <a:t>  </a:t>
            </a:r>
            <a:r>
              <a:rPr lang="en-US" sz="2200" b="1" dirty="0">
                <a:solidFill>
                  <a:schemeClr val="tx1"/>
                </a:solidFill>
              </a:rPr>
              <a:t>mesons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and protons stronger than in FTF generator.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4.  According to </a:t>
            </a:r>
            <a:r>
              <a:rPr lang="en-US" sz="2200" b="1" dirty="0">
                <a:solidFill>
                  <a:srgbClr val="0033CC"/>
                </a:solidFill>
              </a:rPr>
              <a:t>FTF</a:t>
            </a:r>
            <a:r>
              <a:rPr lang="en-US" sz="2200" b="1" dirty="0">
                <a:solidFill>
                  <a:schemeClr val="tx1"/>
                </a:solidFill>
              </a:rPr>
              <a:t> model,  </a:t>
            </a:r>
            <a:r>
              <a:rPr lang="en-US" sz="2200" b="1" dirty="0">
                <a:solidFill>
                  <a:srgbClr val="0033CC"/>
                </a:solidFill>
              </a:rPr>
              <a:t>correlations of mean </a:t>
            </a:r>
            <a:r>
              <a:rPr lang="en-US" sz="2200" b="1" dirty="0" err="1">
                <a:solidFill>
                  <a:srgbClr val="0033CC"/>
                </a:solidFill>
              </a:rPr>
              <a:t>Px</a:t>
            </a:r>
            <a:r>
              <a:rPr lang="en-US" sz="2200" b="1" dirty="0">
                <a:solidFill>
                  <a:srgbClr val="0033CC"/>
                </a:solidFill>
              </a:rPr>
              <a:t>’ of associated particles</a:t>
            </a:r>
          </a:p>
          <a:p>
            <a:pPr marL="457200" indent="-457200"/>
            <a:r>
              <a:rPr lang="en-US" sz="2200" b="1" dirty="0"/>
              <a:t> with  </a:t>
            </a:r>
            <a:r>
              <a:rPr lang="en-US" sz="2200" b="1" dirty="0" err="1">
                <a:solidFill>
                  <a:srgbClr val="0033CC"/>
                </a:solidFill>
              </a:rPr>
              <a:t>Px</a:t>
            </a:r>
            <a:r>
              <a:rPr lang="en-US" sz="2200" b="1" dirty="0">
                <a:solidFill>
                  <a:srgbClr val="0033CC"/>
                </a:solidFill>
              </a:rPr>
              <a:t>’ </a:t>
            </a:r>
            <a:r>
              <a:rPr lang="en-US" sz="2200" b="1" dirty="0"/>
              <a:t>of</a:t>
            </a:r>
            <a:r>
              <a:rPr lang="en-US" sz="2200" b="1" dirty="0">
                <a:solidFill>
                  <a:srgbClr val="0033CC"/>
                </a:solidFill>
              </a:rPr>
              <a:t> 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 </a:t>
            </a:r>
            <a:r>
              <a:rPr lang="en-US" sz="2000" baseline="-10000" dirty="0">
                <a:solidFill>
                  <a:srgbClr val="0033CC"/>
                </a:solidFill>
              </a:rPr>
              <a:t> </a:t>
            </a:r>
            <a:r>
              <a:rPr lang="en-US" sz="2200" b="1" dirty="0"/>
              <a:t>mesons in </a:t>
            </a:r>
            <a:r>
              <a:rPr lang="en-US" sz="2200" b="1" dirty="0">
                <a:solidFill>
                  <a:srgbClr val="FF0000"/>
                </a:solidFill>
              </a:rPr>
              <a:t>DD-events</a:t>
            </a:r>
            <a:r>
              <a:rPr lang="en-US" sz="2200" b="1" dirty="0">
                <a:solidFill>
                  <a:srgbClr val="0033CC"/>
                </a:solidFill>
              </a:rPr>
              <a:t> and PP-events are approximately close</a:t>
            </a:r>
            <a:r>
              <a:rPr lang="ru-RU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>
                <a:solidFill>
                  <a:srgbClr val="0033CC"/>
                </a:solidFill>
              </a:rPr>
              <a:t>to </a:t>
            </a:r>
          </a:p>
          <a:p>
            <a:pPr marL="457200" indent="-457200"/>
            <a:r>
              <a:rPr lang="en-US" sz="2200" b="1" dirty="0">
                <a:solidFill>
                  <a:srgbClr val="0033CC"/>
                </a:solidFill>
              </a:rPr>
              <a:t>  each other.</a:t>
            </a:r>
          </a:p>
          <a:p>
            <a:r>
              <a:rPr lang="en-US" sz="2200" b="1" dirty="0"/>
              <a:t>5</a:t>
            </a:r>
            <a:r>
              <a:rPr lang="en-US" sz="2200" b="1" dirty="0">
                <a:solidFill>
                  <a:schemeClr val="tx1"/>
                </a:solidFill>
              </a:rPr>
              <a:t> .  For </a:t>
            </a:r>
            <a:r>
              <a:rPr lang="en-US" sz="2200" b="1" dirty="0">
                <a:solidFill>
                  <a:srgbClr val="FF0000"/>
                </a:solidFill>
              </a:rPr>
              <a:t>PP-interactions,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rgbClr val="0033CC"/>
                </a:solidFill>
              </a:rPr>
              <a:t>FTF </a:t>
            </a:r>
            <a:r>
              <a:rPr lang="en-US" sz="2200" b="1" dirty="0">
                <a:solidFill>
                  <a:schemeClr val="tx1"/>
                </a:solidFill>
              </a:rPr>
              <a:t>predicts lower values </a:t>
            </a:r>
            <a:r>
              <a:rPr lang="en-US" sz="2200" b="1" dirty="0">
                <a:solidFill>
                  <a:srgbClr val="0033CC"/>
                </a:solidFill>
              </a:rPr>
              <a:t> of mean Py’</a:t>
            </a:r>
            <a:r>
              <a:rPr lang="en-US" sz="2200" b="1" baseline="50000" dirty="0">
                <a:solidFill>
                  <a:srgbClr val="0033CC"/>
                </a:solidFill>
              </a:rPr>
              <a:t>2</a:t>
            </a:r>
            <a:r>
              <a:rPr lang="en-US" sz="2200" b="1" dirty="0">
                <a:solidFill>
                  <a:srgbClr val="0033CC"/>
                </a:solidFill>
              </a:rPr>
              <a:t> of particles associated </a:t>
            </a:r>
            <a:r>
              <a:rPr lang="en-US" sz="2200" b="1" dirty="0"/>
              <a:t>with K </a:t>
            </a:r>
            <a:r>
              <a:rPr lang="en-US" sz="2200" b="1" baseline="40000" dirty="0"/>
              <a:t>0</a:t>
            </a:r>
            <a:r>
              <a:rPr lang="en-US" sz="2200" b="1" baseline="-10000" dirty="0"/>
              <a:t>s </a:t>
            </a:r>
            <a:r>
              <a:rPr lang="en-US" sz="2200" b="1" dirty="0">
                <a:solidFill>
                  <a:schemeClr val="tx1"/>
                </a:solidFill>
              </a:rPr>
              <a:t>mesons,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en-US" sz="2200" b="1" dirty="0"/>
              <a:t>than </a:t>
            </a:r>
            <a:r>
              <a:rPr lang="en-US" sz="2200" b="1" dirty="0">
                <a:solidFill>
                  <a:srgbClr val="0033CC"/>
                </a:solidFill>
              </a:rPr>
              <a:t>Pythia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0033CC"/>
                </a:solidFill>
              </a:rPr>
              <a:t>generator. </a:t>
            </a:r>
            <a:r>
              <a:rPr lang="en-US" sz="2200" b="1" dirty="0"/>
              <a:t> For </a:t>
            </a:r>
            <a:r>
              <a:rPr lang="en-US" sz="2200" b="1" dirty="0">
                <a:solidFill>
                  <a:srgbClr val="FF0000"/>
                </a:solidFill>
              </a:rPr>
              <a:t>DD-interactions,</a:t>
            </a:r>
            <a:r>
              <a:rPr lang="en-US" sz="2200" b="1" dirty="0">
                <a:solidFill>
                  <a:srgbClr val="0033CC"/>
                </a:solidFill>
              </a:rPr>
              <a:t>  mean Py’</a:t>
            </a:r>
            <a:r>
              <a:rPr lang="en-US" sz="2200" b="1" baseline="50000" dirty="0">
                <a:solidFill>
                  <a:srgbClr val="0033CC"/>
                </a:solidFill>
              </a:rPr>
              <a:t>2</a:t>
            </a:r>
            <a:r>
              <a:rPr lang="en-US" sz="2200" b="1" dirty="0">
                <a:solidFill>
                  <a:srgbClr val="0033CC"/>
                </a:solidFill>
              </a:rPr>
              <a:t>  of associated particles lower than for </a:t>
            </a:r>
            <a:r>
              <a:rPr lang="en-US" sz="2200" b="1" dirty="0">
                <a:solidFill>
                  <a:srgbClr val="FF0000"/>
                </a:solidFill>
              </a:rPr>
              <a:t>PP-interactions,</a:t>
            </a:r>
            <a:r>
              <a:rPr lang="en-US" sz="2200" b="1" dirty="0"/>
              <a:t> according to </a:t>
            </a:r>
            <a:r>
              <a:rPr lang="en-US" sz="2200" b="1" dirty="0">
                <a:solidFill>
                  <a:srgbClr val="0033CC"/>
                </a:solidFill>
              </a:rPr>
              <a:t>FTF</a:t>
            </a:r>
            <a:r>
              <a:rPr lang="en-US" sz="2200" b="1" dirty="0"/>
              <a:t> model calculations</a:t>
            </a:r>
            <a:r>
              <a:rPr lang="en-US" sz="20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59456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8288A64-B42C-4B8C-B32F-DD9930B4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>
                <a:solidFill>
                  <a:schemeClr val="tx1"/>
                </a:solidFill>
              </a:rPr>
              <a:t>15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CD211-BCE4-5DB2-8110-D63A7697DCF4}"/>
              </a:ext>
            </a:extLst>
          </p:cNvPr>
          <p:cNvSpPr txBox="1"/>
          <p:nvPr/>
        </p:nvSpPr>
        <p:spPr>
          <a:xfrm>
            <a:off x="-1" y="6065837"/>
            <a:ext cx="10080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/>
              <a:t>The Pt correlations are connected with main assumptions of various string models used in Pythia and Geant4 FTF</a:t>
            </a:r>
            <a:r>
              <a:rPr lang="en-US" sz="2200" b="1" dirty="0">
                <a:solidFill>
                  <a:schemeClr val="tx1"/>
                </a:solidFill>
              </a:rPr>
              <a:t>.  </a:t>
            </a:r>
            <a:r>
              <a:rPr lang="en-US" sz="2200" dirty="0"/>
              <a:t>Study of the correlations allows  tuning and calibration of the main simulation generators - </a:t>
            </a:r>
            <a:r>
              <a:rPr lang="en-US" sz="2200" dirty="0" err="1"/>
              <a:t>Pythia</a:t>
            </a:r>
            <a:r>
              <a:rPr lang="en-US" sz="2200" dirty="0"/>
              <a:t> and Geant4  in high energy physics!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1426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>
            <a:extLst>
              <a:ext uri="{FF2B5EF4-FFF2-40B4-BE49-F238E27FC236}">
                <a16:creationId xmlns:a16="http://schemas.microsoft.com/office/drawing/2014/main" id="{7ABEF1CD-0A05-4242-8B84-3337E7E9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611" y="7118694"/>
            <a:ext cx="32733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3</a:t>
            </a:r>
            <a:endParaRPr lang="en-GB" altLang="en-US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A2D33-ABDE-40B5-8936-B8ACEADBB05C}"/>
              </a:ext>
            </a:extLst>
          </p:cNvPr>
          <p:cNvSpPr txBox="1">
            <a:spLocks/>
          </p:cNvSpPr>
          <p:nvPr/>
        </p:nvSpPr>
        <p:spPr bwMode="auto">
          <a:xfrm>
            <a:off x="1687512" y="31170"/>
            <a:ext cx="6705600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46" b="1" kern="0" spc="110" dirty="0">
                <a:solidFill>
                  <a:schemeClr val="accent1"/>
                </a:solidFill>
              </a:rPr>
              <a:t>Experimental data and models + FTF</a:t>
            </a:r>
            <a:endParaRPr lang="en-US" altLang="en-US" sz="2646" b="1" kern="0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B41FF9-7576-FC67-46B9-E1A5D620D833}"/>
              </a:ext>
            </a:extLst>
          </p:cNvPr>
          <p:cNvSpPr txBox="1">
            <a:spLocks/>
          </p:cNvSpPr>
          <p:nvPr/>
        </p:nvSpPr>
        <p:spPr bwMode="auto">
          <a:xfrm>
            <a:off x="255943" y="6827837"/>
            <a:ext cx="9463668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0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spc="11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is the best!</a:t>
            </a:r>
            <a:endParaRPr lang="en-US" altLang="en-US" sz="2400" b="1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44A558-C60A-80D9-73D0-F64898A56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43"/>
            <a:ext cx="9917112" cy="61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7BB49-756B-461D-A99B-F48D69EBAD6F}"/>
              </a:ext>
            </a:extLst>
          </p:cNvPr>
          <p:cNvSpPr txBox="1"/>
          <p:nvPr/>
        </p:nvSpPr>
        <p:spPr>
          <a:xfrm>
            <a:off x="3595486" y="787310"/>
            <a:ext cx="319958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REPORTS  107 (1984) 59</a:t>
            </a:r>
          </a:p>
          <a:p>
            <a:pPr algn="l"/>
            <a:endParaRPr lang="en-US" sz="14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</a:t>
            </a:r>
            <a:r>
              <a:rPr lang="en-US" sz="16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+e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AT PETRA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FIRST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FIVE YEARS, </a:t>
            </a:r>
          </a:p>
          <a:p>
            <a:pPr algn="l"/>
            <a:r>
              <a:rPr lang="en-US" sz="16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Sau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Lan WU and </a:t>
            </a:r>
            <a:r>
              <a:rPr lang="en-US" sz="16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DESY.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10CAA-7E40-498E-8FF6-8EDD4A4D4B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088" y="430573"/>
            <a:ext cx="2895708" cy="3156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896FD-6370-4E12-944C-DC8DC0223F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48" y="619669"/>
            <a:ext cx="3451538" cy="2917065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29" y="26855"/>
            <a:ext cx="9117013" cy="5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Towards Study of 2-Particle Pt Correlations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112" y="2168798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Jets in High </a:t>
            </a:r>
          </a:p>
          <a:p>
            <a:r>
              <a:rPr lang="en-US" b="1" dirty="0">
                <a:solidFill>
                  <a:srgbClr val="0070C0"/>
                </a:solidFill>
              </a:rPr>
              <a:t>Energy Physics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10284" y="715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24CABA-6993-0081-D9A0-4A58BE9AED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876" y="3943345"/>
            <a:ext cx="2911730" cy="2723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6A09A8-074D-8C1C-72BF-B0475ACD69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4282" y="3779837"/>
            <a:ext cx="2940723" cy="2910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702F12-69E5-A8A9-F0E7-D985F3DCA7C0}"/>
              </a:ext>
            </a:extLst>
          </p:cNvPr>
          <p:cNvSpPr txBox="1"/>
          <p:nvPr/>
        </p:nvSpPr>
        <p:spPr>
          <a:xfrm>
            <a:off x="3116250" y="4419498"/>
            <a:ext cx="37161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Two-particle correlation functions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for beam (left) and thrust (right)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axis analyses with offline multiplicity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CMMI10"/>
              </a:rPr>
              <a:t>N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offline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Trk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SY10"/>
              </a:rPr>
              <a:t>≥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12.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FD481-F93F-BD66-DD8F-B8AAC12EC82F}"/>
              </a:ext>
            </a:extLst>
          </p:cNvPr>
          <p:cNvSpPr txBox="1"/>
          <p:nvPr/>
        </p:nvSpPr>
        <p:spPr>
          <a:xfrm>
            <a:off x="897079" y="6877010"/>
            <a:ext cx="876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to do at lower energies  when jets are not produced?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2" y="138035"/>
            <a:ext cx="8839199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altLang="ru-RU" sz="28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r>
              <a:rPr lang="en-US" sz="2800" b="1" baseline="-16000" dirty="0">
                <a:solidFill>
                  <a:srgbClr val="FF0000"/>
                </a:solidFill>
              </a:rPr>
              <a:t>s 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FTF model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483221" y="70335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5AAB3-C0EE-4E07-9F2D-C33C806F5976}"/>
              </a:ext>
            </a:extLst>
          </p:cNvPr>
          <p:cNvSpPr txBox="1"/>
          <p:nvPr/>
        </p:nvSpPr>
        <p:spPr>
          <a:xfrm>
            <a:off x="163512" y="7045968"/>
            <a:ext cx="960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O.K. with K0s. K- ~ O.K.  There is exp. problem with K+!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E11E8-AA2F-9F4A-7455-92BE474BB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7631151" cy="4744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C0105-4A00-4D9E-805F-43AABC8894D5}"/>
              </a:ext>
            </a:extLst>
          </p:cNvPr>
          <p:cNvSpPr txBox="1"/>
          <p:nvPr/>
        </p:nvSpPr>
        <p:spPr>
          <a:xfrm>
            <a:off x="67203" y="534652"/>
            <a:ext cx="522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Schwinger model of quark’ pair 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from the vacuum in a strong color field.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6AAE5A0-2713-47DC-8D44-43D364424D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912" y="579437"/>
            <a:ext cx="4655999" cy="79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50A13D-4FC1-ECF4-388A-1FD9A44F9FA7}"/>
              </a:ext>
            </a:extLst>
          </p:cNvPr>
          <p:cNvSpPr txBox="1"/>
          <p:nvPr/>
        </p:nvSpPr>
        <p:spPr>
          <a:xfrm>
            <a:off x="7703051" y="2789237"/>
            <a:ext cx="2313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=12 %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0.12*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 –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Ps-sbar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 a string  mass ?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19CF0-B700-4DD3-A7A3-9D508EF08187}"/>
              </a:ext>
            </a:extLst>
          </p:cNvPr>
          <p:cNvSpPr txBox="1"/>
          <p:nvPr/>
        </p:nvSpPr>
        <p:spPr>
          <a:xfrm>
            <a:off x="163512" y="6102375"/>
            <a:ext cx="975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baseline="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Times-Roman"/>
              </a:rPr>
              <a:t>exp. data:</a:t>
            </a:r>
            <a:r>
              <a:rPr lang="fr-FR" sz="1800" b="1" i="0" u="none" strike="noStrike" baseline="0" dirty="0">
                <a:solidFill>
                  <a:schemeClr val="tx1"/>
                </a:solidFill>
                <a:latin typeface="Times-Roman"/>
              </a:rPr>
              <a:t>Pi+-,K+-,P,antiP, PP</a:t>
            </a:r>
            <a:r>
              <a:rPr lang="fr-FR" sz="1800" b="1" i="0" u="none" strike="noStrike" dirty="0">
                <a:solidFill>
                  <a:schemeClr val="tx1"/>
                </a:solidFill>
                <a:latin typeface="Times-Roman"/>
              </a:rPr>
              <a:t>  at Plab </a:t>
            </a:r>
            <a:r>
              <a:rPr lang="fr-FR" sz="1800" b="1" i="0" u="none" strike="noStrike" baseline="0" dirty="0">
                <a:solidFill>
                  <a:schemeClr val="tx1"/>
                </a:solidFill>
                <a:latin typeface="Times-Roman"/>
              </a:rPr>
              <a:t>20 - 158 GeV/c   </a:t>
            </a:r>
            <a:r>
              <a:rPr lang="fr-FR" sz="1800" b="1" i="0" u="none" strike="noStrike" baseline="0" dirty="0">
                <a:solidFill>
                  <a:srgbClr val="FF0000"/>
                </a:solidFill>
                <a:latin typeface="Times-Roman"/>
              </a:rPr>
              <a:t>Eur. Phys. J. 77 C (2017)  671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267923-4508-42F9-A2CC-EE18BEFE93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1856" y="4502153"/>
            <a:ext cx="1494256" cy="9239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E5941-2995-6F42-F567-7DE8868A4C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5803" y="5378505"/>
            <a:ext cx="1704751" cy="860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9F8E7-2E6C-C12B-0456-7B5BD40FE121}"/>
              </a:ext>
            </a:extLst>
          </p:cNvPr>
          <p:cNvSpPr txBox="1"/>
          <p:nvPr/>
        </p:nvSpPr>
        <p:spPr>
          <a:xfrm>
            <a:off x="426703" y="64328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effectLst/>
                <a:latin typeface="-apple-system"/>
                <a:hlinkClick r:id="rId6"/>
              </a:rPr>
              <a:t>Tuning the Geant4 FTF Model Using Experimental Data of the NA61/SHINE Collaboration</a:t>
            </a:r>
            <a:endParaRPr lang="en-US" b="1" dirty="0">
              <a:solidFill>
                <a:srgbClr val="000066"/>
              </a:solidFill>
            </a:endParaRPr>
          </a:p>
          <a:p>
            <a:r>
              <a:rPr lang="en-US" b="1" dirty="0" err="1">
                <a:solidFill>
                  <a:srgbClr val="000066"/>
                </a:solidFill>
              </a:rPr>
              <a:t>A.Galoyan</a:t>
            </a:r>
            <a:r>
              <a:rPr lang="en-US" b="1" dirty="0">
                <a:solidFill>
                  <a:srgbClr val="000066"/>
                </a:solidFill>
              </a:rPr>
              <a:t>, V </a:t>
            </a:r>
            <a:r>
              <a:rPr lang="en-US" b="1" dirty="0" err="1">
                <a:solidFill>
                  <a:srgbClr val="000066"/>
                </a:solidFill>
              </a:rPr>
              <a:t>Uzhinaky</a:t>
            </a:r>
            <a:r>
              <a:rPr lang="en-US" b="1" dirty="0">
                <a:solidFill>
                  <a:srgbClr val="000066"/>
                </a:solidFill>
              </a:rPr>
              <a:t>,      Phys. Part. </a:t>
            </a:r>
            <a:r>
              <a:rPr lang="en-US" b="1" dirty="0" err="1">
                <a:solidFill>
                  <a:srgbClr val="000066"/>
                </a:solidFill>
              </a:rPr>
              <a:t>Nucl</a:t>
            </a:r>
            <a:r>
              <a:rPr lang="en-US" b="1" dirty="0">
                <a:solidFill>
                  <a:srgbClr val="000066"/>
                </a:solidFill>
              </a:rPr>
              <a:t> V. 55, (2024) 4  P. 962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2371D1-A851-64F5-D611-1FF80F469E5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9669" y="1403206"/>
            <a:ext cx="1906094" cy="1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6F0439-7553-8652-0E71-1307318EB6F7}"/>
              </a:ext>
            </a:extLst>
          </p:cNvPr>
          <p:cNvSpPr txBox="1"/>
          <p:nvPr/>
        </p:nvSpPr>
        <p:spPr>
          <a:xfrm>
            <a:off x="288764" y="1184857"/>
            <a:ext cx="961231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tx1"/>
                </a:solidFill>
              </a:rPr>
              <a:t>V.Abramov</a:t>
            </a:r>
            <a:r>
              <a:rPr lang="en-US" sz="2000" i="1" dirty="0">
                <a:solidFill>
                  <a:schemeClr val="tx1"/>
                </a:solidFill>
              </a:rPr>
              <a:t> et al, </a:t>
            </a:r>
            <a:r>
              <a:rPr lang="en-US" sz="2000" dirty="0">
                <a:solidFill>
                  <a:schemeClr val="tx1"/>
                </a:solidFill>
              </a:rPr>
              <a:t>Possible studies at the first stage of the NICA collider operation with polarized and unpolarized proton and deuteron beams, arXiv:2102.08477 </a:t>
            </a:r>
          </a:p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</a:rPr>
              <a:t>Phys.Part.Nucl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+mn-lt"/>
              </a:rPr>
              <a:t> 52 (2021) 6, 1044-1119                               </a:t>
            </a:r>
            <a:endParaRPr lang="en-US" sz="2000" b="1" i="0" dirty="0">
              <a:solidFill>
                <a:srgbClr val="FF0000"/>
              </a:solidFill>
              <a:effectLst/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Spin effects in elastic scattering and hyperon production, study of multiquark correlation, dibaryon resonances, exclusive reactions, open charm and </a:t>
            </a:r>
            <a:r>
              <a:rPr lang="en-US" sz="2000" dirty="0" err="1">
                <a:solidFill>
                  <a:srgbClr val="0033CC"/>
                </a:solidFill>
              </a:rPr>
              <a:t>charmonia</a:t>
            </a:r>
            <a:r>
              <a:rPr lang="en-US" sz="2000" dirty="0">
                <a:solidFill>
                  <a:srgbClr val="0033CC"/>
                </a:solidFill>
              </a:rPr>
              <a:t> near threshold</a:t>
            </a:r>
            <a:r>
              <a:rPr lang="ru-RU" sz="2000" dirty="0">
                <a:solidFill>
                  <a:srgbClr val="0033CC"/>
                </a:solidFill>
              </a:rPr>
              <a:t>. </a:t>
            </a:r>
            <a:r>
              <a:rPr lang="en-US" sz="2000" dirty="0">
                <a:solidFill>
                  <a:srgbClr val="0033CC"/>
                </a:solidFill>
              </a:rPr>
              <a:t> Minimal bias interactions will be studied also at SPD</a:t>
            </a:r>
            <a:r>
              <a:rPr lang="ru-RU" sz="2000" i="1" dirty="0">
                <a:solidFill>
                  <a:schemeClr val="accent6"/>
                </a:solidFill>
              </a:rPr>
              <a:t>.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</a:p>
          <a:p>
            <a:r>
              <a:rPr lang="en-US" sz="2000" b="1" i="1" dirty="0"/>
              <a:t>2-particles transverse momentum correlations of </a:t>
            </a:r>
            <a:r>
              <a:rPr lang="el-GR" sz="2000" b="1" i="1" dirty="0"/>
              <a:t>Λ</a:t>
            </a:r>
            <a:r>
              <a:rPr lang="en-US" sz="2000" b="1" i="1" dirty="0"/>
              <a:t> –hyperons in PP and DD interactions can be  studied at SPD. </a:t>
            </a:r>
          </a:p>
          <a:p>
            <a:r>
              <a:rPr lang="en-US" sz="2000" b="1" i="1" dirty="0">
                <a:solidFill>
                  <a:schemeClr val="accent6"/>
                </a:solidFill>
              </a:rPr>
              <a:t>  </a:t>
            </a:r>
            <a:r>
              <a:rPr lang="en-US" sz="2000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A. </a:t>
            </a:r>
            <a:r>
              <a:rPr lang="en-US" sz="2000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Galoyan</a:t>
            </a:r>
            <a:r>
              <a:rPr lang="en-US" sz="2000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, A. </a:t>
            </a:r>
            <a:r>
              <a:rPr lang="en-US" sz="2000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Ribon</a:t>
            </a:r>
            <a:r>
              <a:rPr lang="en-US" sz="2000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, V. </a:t>
            </a:r>
            <a:r>
              <a:rPr lang="en-US" sz="2000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Uzhinsky</a:t>
            </a:r>
            <a:r>
              <a:rPr lang="en-US" sz="2000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</a:p>
          <a:p>
            <a:r>
              <a:rPr lang="en-US" sz="2000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MDPI Physics</a:t>
            </a:r>
            <a:r>
              <a:rPr lang="en-US" sz="20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 5 (2023) 3, 823-831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  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C6ECB-7C29-F7AA-2548-80594E43302E}"/>
              </a:ext>
            </a:extLst>
          </p:cNvPr>
          <p:cNvSpPr txBox="1"/>
          <p:nvPr/>
        </p:nvSpPr>
        <p:spPr>
          <a:xfrm>
            <a:off x="9467088" y="7165648"/>
            <a:ext cx="43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BC69-88A5-F1A6-E36E-FDA1893E15C1}"/>
              </a:ext>
            </a:extLst>
          </p:cNvPr>
          <p:cNvSpPr txBox="1"/>
          <p:nvPr/>
        </p:nvSpPr>
        <p:spPr>
          <a:xfrm>
            <a:off x="179548" y="4191139"/>
            <a:ext cx="900605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                                                      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1. The method of study of 2-particle Pt-correlations 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2</a:t>
            </a:r>
            <a:r>
              <a:rPr lang="ru-RU" sz="2000" b="1" dirty="0">
                <a:solidFill>
                  <a:srgbClr val="0033CC"/>
                </a:solidFill>
              </a:rPr>
              <a:t>.  </a:t>
            </a:r>
            <a:r>
              <a:rPr lang="en-US" sz="2000" b="1" dirty="0">
                <a:solidFill>
                  <a:srgbClr val="0033CC"/>
                </a:solidFill>
              </a:rPr>
              <a:t>2-particle Pt correlations of 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  <a:r>
              <a:rPr lang="en-US" sz="2000" b="1" baseline="30000" dirty="0">
                <a:solidFill>
                  <a:srgbClr val="FF0000"/>
                </a:solidFill>
              </a:rPr>
              <a:t>0</a:t>
            </a:r>
            <a:r>
              <a:rPr lang="en-US" sz="2000" b="1" baseline="-16000" dirty="0">
                <a:solidFill>
                  <a:srgbClr val="FF0000"/>
                </a:solidFill>
              </a:rPr>
              <a:t>s </a:t>
            </a:r>
            <a:r>
              <a:rPr lang="en-US" sz="2000" b="1" dirty="0">
                <a:solidFill>
                  <a:srgbClr val="0033CC"/>
                </a:solidFill>
              </a:rPr>
              <a:t>-mesons  in PP-interactions  in Geant4/FTF  model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3. The Pt correlations of  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  <a:r>
              <a:rPr lang="en-US" sz="2000" b="1" baseline="30000" dirty="0">
                <a:solidFill>
                  <a:srgbClr val="FF0000"/>
                </a:solidFill>
              </a:rPr>
              <a:t>0</a:t>
            </a:r>
            <a:r>
              <a:rPr lang="en-US" sz="2000" b="1" baseline="-16000" dirty="0">
                <a:solidFill>
                  <a:srgbClr val="FF0000"/>
                </a:solidFill>
              </a:rPr>
              <a:t>s </a:t>
            </a:r>
            <a:r>
              <a:rPr lang="en-US" sz="2000" b="1" dirty="0">
                <a:solidFill>
                  <a:srgbClr val="0033CC"/>
                </a:solidFill>
              </a:rPr>
              <a:t>-mesons in PP-interactions in Pythia model and comparison with FTF ones.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4. The Pt correlations of  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  <a:r>
              <a:rPr lang="en-US" sz="2000" b="1" baseline="30000" dirty="0">
                <a:solidFill>
                  <a:srgbClr val="FF0000"/>
                </a:solidFill>
              </a:rPr>
              <a:t>0</a:t>
            </a:r>
            <a:r>
              <a:rPr lang="en-US" sz="2000" b="1" baseline="-16000" dirty="0">
                <a:solidFill>
                  <a:srgbClr val="FF0000"/>
                </a:solidFill>
              </a:rPr>
              <a:t>s </a:t>
            </a:r>
            <a:r>
              <a:rPr lang="en-US" sz="2000" b="1" dirty="0">
                <a:solidFill>
                  <a:srgbClr val="0033CC"/>
                </a:solidFill>
              </a:rPr>
              <a:t>-mesons in DD-interactions in FTF model and comparison with Pt correlations of  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  <a:r>
              <a:rPr lang="en-US" sz="2000" b="1" baseline="30000" dirty="0">
                <a:solidFill>
                  <a:srgbClr val="FF0000"/>
                </a:solidFill>
              </a:rPr>
              <a:t>0</a:t>
            </a:r>
            <a:r>
              <a:rPr lang="en-US" sz="2000" b="1" baseline="-16000" dirty="0">
                <a:solidFill>
                  <a:srgbClr val="FF0000"/>
                </a:solidFill>
              </a:rPr>
              <a:t>s </a:t>
            </a:r>
            <a:r>
              <a:rPr lang="en-US" sz="2000" b="1" dirty="0">
                <a:solidFill>
                  <a:srgbClr val="0033CC"/>
                </a:solidFill>
              </a:rPr>
              <a:t>-mesons in PP-interactions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5. Conclusion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 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99D16-47FA-AE1C-D35E-37FAB7B129A9}"/>
              </a:ext>
            </a:extLst>
          </p:cNvPr>
          <p:cNvSpPr txBox="1"/>
          <p:nvPr/>
        </p:nvSpPr>
        <p:spPr>
          <a:xfrm>
            <a:off x="468312" y="198437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/>
            <a:r>
              <a:rPr lang="en-US" sz="2400" b="1" dirty="0">
                <a:solidFill>
                  <a:srgbClr val="FF0000"/>
                </a:solidFill>
              </a:rPr>
              <a:t>Study  of  2-particles transverse momentum correlations of </a:t>
            </a:r>
            <a:r>
              <a:rPr lang="en-US" sz="2400" b="1" baseline="-16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K</a:t>
            </a:r>
            <a:r>
              <a:rPr lang="en-US" sz="2400" b="1" baseline="30000" dirty="0">
                <a:solidFill>
                  <a:srgbClr val="FF0000"/>
                </a:solidFill>
              </a:rPr>
              <a:t>0</a:t>
            </a:r>
            <a:r>
              <a:rPr lang="en-US" sz="2400" b="1" baseline="-16000" dirty="0">
                <a:solidFill>
                  <a:srgbClr val="FF0000"/>
                </a:solidFill>
              </a:rPr>
              <a:t>s </a:t>
            </a:r>
            <a:r>
              <a:rPr lang="en-US" sz="2400" b="1" dirty="0">
                <a:solidFill>
                  <a:srgbClr val="FF0000"/>
                </a:solidFill>
              </a:rPr>
              <a:t>–mesons with hadrons in proton-proton interactions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0" y="788243"/>
            <a:ext cx="9601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</a:t>
            </a:r>
            <a:r>
              <a:rPr lang="en-US" b="1" baseline="-20000" dirty="0">
                <a:solidFill>
                  <a:schemeClr val="tx1"/>
                </a:solidFill>
              </a:rPr>
              <a:t>S</a:t>
            </a:r>
            <a:r>
              <a:rPr lang="en-US" b="1" baseline="48000" dirty="0">
                <a:solidFill>
                  <a:schemeClr val="tx1"/>
                </a:solidFill>
              </a:rPr>
              <a:t>0</a:t>
            </a:r>
            <a:r>
              <a:rPr lang="en-US" b="1" dirty="0">
                <a:solidFill>
                  <a:schemeClr val="tx1"/>
                </a:solidFill>
              </a:rPr>
              <a:t>- (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 or anti-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)- hadron correlations in pp collisions at √s = 13 </a:t>
            </a:r>
            <a:r>
              <a:rPr lang="en-US" b="1" dirty="0" err="1">
                <a:solidFill>
                  <a:schemeClr val="tx1"/>
                </a:solidFill>
              </a:rPr>
              <a:t>TeV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ALICE Collaboration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112" y="314225"/>
            <a:ext cx="3644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Eur. Phys. J. C (2021) 81:945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570038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0637"/>
            <a:ext cx="976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10284" y="71595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" y="5497514"/>
            <a:ext cx="6096000" cy="20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54055" y="5380037"/>
            <a:ext cx="3851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Exp. data on K</a:t>
            </a:r>
            <a:r>
              <a:rPr lang="en-US" baseline="-20000" dirty="0">
                <a:solidFill>
                  <a:schemeClr val="tx1"/>
                </a:solidFill>
              </a:rPr>
              <a:t>S</a:t>
            </a:r>
            <a:r>
              <a:rPr lang="en-US" baseline="48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-and (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hadron</a:t>
            </a:r>
            <a:r>
              <a:rPr lang="en-US" dirty="0">
                <a:solidFill>
                  <a:schemeClr val="tx1"/>
                </a:solidFill>
              </a:rPr>
              <a:t> correlations were</a:t>
            </a:r>
          </a:p>
          <a:p>
            <a:r>
              <a:rPr lang="en-US" dirty="0">
                <a:solidFill>
                  <a:schemeClr val="tx1"/>
                </a:solidFill>
              </a:rPr>
              <a:t> compared with predictions of </a:t>
            </a:r>
          </a:p>
          <a:p>
            <a:r>
              <a:rPr lang="en-US" dirty="0" err="1">
                <a:solidFill>
                  <a:schemeClr val="tx1"/>
                </a:solidFill>
              </a:rPr>
              <a:t>Pythia</a:t>
            </a:r>
            <a:r>
              <a:rPr lang="en-US" dirty="0">
                <a:solidFill>
                  <a:schemeClr val="tx1"/>
                </a:solidFill>
              </a:rPr>
              <a:t>, EPOS models.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0847A-5C0B-45B3-A9F3-7FCCB6627430}"/>
              </a:ext>
            </a:extLst>
          </p:cNvPr>
          <p:cNvSpPr txBox="1"/>
          <p:nvPr/>
        </p:nvSpPr>
        <p:spPr>
          <a:xfrm>
            <a:off x="4724913" y="94512"/>
            <a:ext cx="442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2-Particle Pt Correlations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32D05-1C22-41B4-A1BC-9C0E060EAE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566" y="3549159"/>
            <a:ext cx="2538100" cy="1241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BED44-FD25-435A-ADAF-CA8D66A9C702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37B7287-0F05-45B2-B0CA-0F220DB014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3807" y="3059739"/>
            <a:ext cx="2538101" cy="43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952" y="963957"/>
            <a:ext cx="5152802" cy="7531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A029B-EB57-4DC1-9A36-B5B2036B70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4312" y="4922837"/>
            <a:ext cx="6440105" cy="414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92A541-3E7D-4A81-90A2-F1FF08B110B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7112" y="5684837"/>
            <a:ext cx="7579227" cy="6958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20C701-C993-4DAB-A0B9-22A2F1717D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112" y="4607247"/>
            <a:ext cx="1943100" cy="1173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CB4E1A-0207-49D2-8F9C-AEE536D63AE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889" y="5826324"/>
            <a:ext cx="1523546" cy="911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49DCC-FB1E-8F2F-1BB3-EFC31F2DCC98}"/>
              </a:ext>
            </a:extLst>
          </p:cNvPr>
          <p:cNvSpPr txBox="1"/>
          <p:nvPr/>
        </p:nvSpPr>
        <p:spPr>
          <a:xfrm>
            <a:off x="4957348" y="1832659"/>
            <a:ext cx="4616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3 independent variables with</a:t>
            </a:r>
          </a:p>
          <a:p>
            <a:r>
              <a:rPr lang="en-US" dirty="0">
                <a:solidFill>
                  <a:schemeClr val="tx1"/>
                </a:solidFill>
              </a:rPr>
              <a:t> accounting the azimuthal symmetry –</a:t>
            </a:r>
          </a:p>
          <a:p>
            <a:r>
              <a:rPr lang="en-US" dirty="0">
                <a:solidFill>
                  <a:schemeClr val="tx1"/>
                </a:solidFill>
              </a:rPr>
              <a:t>           |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T,triger</a:t>
            </a:r>
            <a:r>
              <a:rPr lang="en-US" dirty="0">
                <a:solidFill>
                  <a:schemeClr val="tx1"/>
                </a:solidFill>
              </a:rPr>
              <a:t>|,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x,track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y</a:t>
            </a:r>
            <a:r>
              <a:rPr lang="en-US" baseline="-25000" dirty="0">
                <a:solidFill>
                  <a:schemeClr val="tx1"/>
                </a:solidFill>
              </a:rPr>
              <a:t>, track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3FF7C-97FE-275E-B2B3-27EEA7E0B367}"/>
              </a:ext>
            </a:extLst>
          </p:cNvPr>
          <p:cNvSpPr txBox="1"/>
          <p:nvPr/>
        </p:nvSpPr>
        <p:spPr>
          <a:xfrm>
            <a:off x="2927027" y="3495530"/>
            <a:ext cx="467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correlations are connected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with Schwinger mechanism of</a:t>
            </a:r>
          </a:p>
          <a:p>
            <a:r>
              <a:rPr lang="en-US" sz="2400" dirty="0">
                <a:solidFill>
                  <a:schemeClr val="tx1"/>
                </a:solidFill>
              </a:rPr>
              <a:t> particle production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A662F-3E97-4512-EEF0-78DEDF2F8E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" y="577935"/>
            <a:ext cx="4147763" cy="28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03858-BB80-4FE0-8F8D-5EFF2EC5ECC5}"/>
              </a:ext>
            </a:extLst>
          </p:cNvPr>
          <p:cNvSpPr txBox="1"/>
          <p:nvPr/>
        </p:nvSpPr>
        <p:spPr>
          <a:xfrm>
            <a:off x="-85171" y="56848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1928-9361-46D5-BB1B-E1BFC4F6B2BD}"/>
              </a:ext>
            </a:extLst>
          </p:cNvPr>
          <p:cNvSpPr txBox="1"/>
          <p:nvPr/>
        </p:nvSpPr>
        <p:spPr>
          <a:xfrm>
            <a:off x="925512" y="0"/>
            <a:ext cx="722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Method of study 2 particle’s 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b="1" dirty="0">
                <a:solidFill>
                  <a:srgbClr val="0033CC"/>
                </a:solidFill>
              </a:rPr>
              <a:t>Pt-correlations     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DD8E-1ED0-484A-889F-EBE0BD9E05B0}"/>
              </a:ext>
            </a:extLst>
          </p:cNvPr>
          <p:cNvSpPr txBox="1"/>
          <p:nvPr/>
        </p:nvSpPr>
        <p:spPr>
          <a:xfrm>
            <a:off x="449815" y="2179637"/>
            <a:ext cx="9630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2. We selected events with production of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</a:t>
            </a:r>
            <a:r>
              <a:rPr lang="en-US" sz="2400" b="1" baseline="-16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-mesons, and calculated: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Cos(φ_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r>
              <a:rPr lang="en-US" sz="2400" dirty="0">
                <a:solidFill>
                  <a:schemeClr val="tx1"/>
                </a:solidFill>
              </a:rPr>
              <a:t>) =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/ Pt_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Sin( φ_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r>
              <a:rPr lang="en-US" sz="2400" dirty="0">
                <a:solidFill>
                  <a:schemeClr val="tx1"/>
                </a:solidFill>
              </a:rPr>
              <a:t>) =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r>
              <a:rPr lang="en-US" sz="2400" dirty="0">
                <a:solidFill>
                  <a:schemeClr val="tx1"/>
                </a:solidFill>
              </a:rPr>
              <a:t> / Pt_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3.  For these events we  transformed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momenta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particles associated with </a:t>
            </a:r>
            <a:r>
              <a:rPr lang="en-US" sz="2400" b="1" dirty="0">
                <a:solidFill>
                  <a:schemeClr val="tx1"/>
                </a:solidFill>
              </a:rPr>
              <a:t>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in the new rotated  coordinate system: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* Cos(φ_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Sin(φ_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-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* Sin(φ_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</a:t>
            </a:r>
            <a:r>
              <a:rPr lang="en-US" sz="2400" b="1" baseline="-16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Cos(φ_</a:t>
            </a:r>
            <a:r>
              <a:rPr lang="en-US" sz="2400" b="1" dirty="0">
                <a:solidFill>
                  <a:schemeClr val="tx1"/>
                </a:solidFill>
              </a:rPr>
              <a:t> 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</a:t>
            </a:r>
            <a:r>
              <a:rPr lang="en-US" sz="2400" b="1" baseline="-16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(It is obviously, that  for 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=Pt;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=0)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4. We performed analysis of transformed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and 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b="1" baseline="4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of particles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produced with </a:t>
            </a:r>
            <a:r>
              <a:rPr lang="en-US" sz="2400" b="1" dirty="0">
                <a:solidFill>
                  <a:schemeClr val="tx1"/>
                </a:solidFill>
              </a:rPr>
              <a:t>K</a:t>
            </a:r>
            <a:r>
              <a:rPr lang="en-US" sz="2400" b="1" baseline="30000" dirty="0">
                <a:solidFill>
                  <a:schemeClr val="tx1"/>
                </a:solidFill>
              </a:rPr>
              <a:t>0</a:t>
            </a:r>
            <a:r>
              <a:rPr lang="en-US" sz="2400" b="1" baseline="-16000" dirty="0">
                <a:solidFill>
                  <a:schemeClr val="tx1"/>
                </a:solidFill>
              </a:rPr>
              <a:t>s</a:t>
            </a:r>
            <a:r>
              <a:rPr lang="en-US" sz="2400" b="1" baseline="-16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mesons.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D8560D1-919F-400B-ACCD-15F4B577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854" y="7053480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728F4-7FAA-1202-8DCE-597C8AEAA5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0912" y="1951037"/>
            <a:ext cx="3810000" cy="179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26E6D5-AB53-1A91-02CC-568B485DD8C2}"/>
              </a:ext>
            </a:extLst>
          </p:cNvPr>
          <p:cNvSpPr txBox="1"/>
          <p:nvPr/>
        </p:nvSpPr>
        <p:spPr>
          <a:xfrm>
            <a:off x="74873" y="746821"/>
            <a:ext cx="9930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1.   We calculated 10^6 </a:t>
            </a:r>
            <a:r>
              <a:rPr lang="en-US" sz="2400" dirty="0">
                <a:solidFill>
                  <a:srgbClr val="0033CC"/>
                </a:solidFill>
              </a:rPr>
              <a:t>proton-proton</a:t>
            </a:r>
            <a:r>
              <a:rPr lang="en-US" sz="2400" dirty="0">
                <a:solidFill>
                  <a:schemeClr val="tx1"/>
                </a:solidFill>
              </a:rPr>
              <a:t> interactions at √S=10 GeV  using </a:t>
            </a:r>
            <a:r>
              <a:rPr lang="en-US" sz="2400" dirty="0">
                <a:solidFill>
                  <a:srgbClr val="0033CC"/>
                </a:solidFill>
              </a:rPr>
              <a:t>FTF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 err="1">
                <a:solidFill>
                  <a:srgbClr val="0033CC"/>
                </a:solidFill>
              </a:rPr>
              <a:t>Pythia</a:t>
            </a:r>
            <a:r>
              <a:rPr lang="en-US" sz="2400" dirty="0">
                <a:solidFill>
                  <a:srgbClr val="0033CC"/>
                </a:solidFill>
              </a:rPr>
              <a:t> 6</a:t>
            </a:r>
            <a:r>
              <a:rPr lang="en-US" sz="2400" dirty="0">
                <a:solidFill>
                  <a:schemeClr val="tx1"/>
                </a:solidFill>
              </a:rPr>
              <a:t> generators, and 10^6 </a:t>
            </a:r>
            <a:r>
              <a:rPr lang="en-US" sz="2400" dirty="0">
                <a:solidFill>
                  <a:srgbClr val="0033CC"/>
                </a:solidFill>
              </a:rPr>
              <a:t>deuteron-deuteron</a:t>
            </a:r>
            <a:r>
              <a:rPr lang="en-US" sz="2400" dirty="0">
                <a:solidFill>
                  <a:schemeClr val="tx1"/>
                </a:solidFill>
              </a:rPr>
              <a:t> interactions using </a:t>
            </a:r>
            <a:r>
              <a:rPr lang="en-US" sz="2400" dirty="0">
                <a:solidFill>
                  <a:srgbClr val="0033CC"/>
                </a:solidFill>
              </a:rPr>
              <a:t>FTF</a:t>
            </a:r>
            <a:r>
              <a:rPr lang="en-US" sz="2400" dirty="0">
                <a:solidFill>
                  <a:schemeClr val="tx1"/>
                </a:solidFill>
              </a:rPr>
              <a:t> in </a:t>
            </a:r>
            <a:r>
              <a:rPr lang="en-US" sz="2400" dirty="0" err="1">
                <a:solidFill>
                  <a:srgbClr val="0033CC"/>
                </a:solidFill>
              </a:rPr>
              <a:t>SPDRoot</a:t>
            </a:r>
            <a:r>
              <a:rPr lang="en-US" sz="2400" dirty="0">
                <a:solidFill>
                  <a:schemeClr val="tx1"/>
                </a:solidFill>
              </a:rPr>
              <a:t>  version 4.1.6.1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757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11592" y="274637"/>
            <a:ext cx="975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Comparison of Px’ of Λ-hyperons and protons associated with K</a:t>
            </a:r>
            <a:r>
              <a:rPr lang="en-US" sz="2800" baseline="40000" dirty="0">
                <a:solidFill>
                  <a:srgbClr val="0033CC"/>
                </a:solidFill>
              </a:rPr>
              <a:t>0</a:t>
            </a:r>
            <a:r>
              <a:rPr lang="en-US" sz="2800" baseline="-10000" dirty="0">
                <a:solidFill>
                  <a:srgbClr val="0033CC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- mesons in PP- events calculated by </a:t>
            </a:r>
            <a:r>
              <a:rPr lang="en-US" sz="2800" b="1" dirty="0">
                <a:solidFill>
                  <a:schemeClr val="accent1"/>
                </a:solidFill>
              </a:rPr>
              <a:t>FTF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model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AAD72-72BC-47F7-B2F9-D6C79668DF95}"/>
              </a:ext>
            </a:extLst>
          </p:cNvPr>
          <p:cNvSpPr txBox="1"/>
          <p:nvPr/>
        </p:nvSpPr>
        <p:spPr>
          <a:xfrm>
            <a:off x="1794313" y="6682779"/>
            <a:ext cx="5486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&lt;</a:t>
            </a:r>
            <a:r>
              <a:rPr lang="en-US" sz="2200" dirty="0" err="1">
                <a:solidFill>
                  <a:srgbClr val="C00000"/>
                </a:solidFill>
              </a:rPr>
              <a:t>Px’_Pr</a:t>
            </a:r>
            <a:r>
              <a:rPr lang="en-US" sz="2200" dirty="0">
                <a:solidFill>
                  <a:srgbClr val="C00000"/>
                </a:solidFill>
              </a:rPr>
              <a:t>&gt; = - 87.5 MeV</a:t>
            </a:r>
            <a:r>
              <a:rPr lang="ru-RU" sz="2200" dirty="0">
                <a:solidFill>
                  <a:srgbClr val="C00000"/>
                </a:solidFill>
              </a:rPr>
              <a:t>/с</a:t>
            </a:r>
            <a:r>
              <a:rPr lang="en-US" sz="2200" dirty="0">
                <a:solidFill>
                  <a:srgbClr val="C00000"/>
                </a:solidFill>
              </a:rPr>
              <a:t>,  </a:t>
            </a:r>
            <a:r>
              <a:rPr lang="en-US" sz="2200" dirty="0" err="1">
                <a:solidFill>
                  <a:srgbClr val="C00000"/>
                </a:solidFill>
              </a:rPr>
              <a:t>N_Pr</a:t>
            </a:r>
            <a:r>
              <a:rPr lang="en-US" sz="2200" dirty="0">
                <a:solidFill>
                  <a:srgbClr val="C00000"/>
                </a:solidFill>
              </a:rPr>
              <a:t> = 58959 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A3C00-F49E-4E47-B66D-A923355562EF}"/>
              </a:ext>
            </a:extLst>
          </p:cNvPr>
          <p:cNvSpPr txBox="1"/>
          <p:nvPr/>
        </p:nvSpPr>
        <p:spPr>
          <a:xfrm>
            <a:off x="1154112" y="1474966"/>
            <a:ext cx="7543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              &lt;</a:t>
            </a:r>
            <a:r>
              <a:rPr lang="en-US" sz="2200" b="1" dirty="0" err="1">
                <a:solidFill>
                  <a:srgbClr val="0033CC"/>
                </a:solidFill>
              </a:rPr>
              <a:t>Px</a:t>
            </a:r>
            <a:r>
              <a:rPr lang="en-US" sz="2200" b="1" dirty="0">
                <a:solidFill>
                  <a:srgbClr val="0033CC"/>
                </a:solidFill>
              </a:rPr>
              <a:t>’_</a:t>
            </a:r>
            <a:r>
              <a:rPr lang="en-US" sz="2400" b="1" dirty="0">
                <a:solidFill>
                  <a:srgbClr val="0033CC"/>
                </a:solidFill>
              </a:rPr>
              <a:t>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 </a:t>
            </a:r>
            <a:r>
              <a:rPr lang="en-US" sz="2200" b="1" dirty="0">
                <a:solidFill>
                  <a:srgbClr val="0033CC"/>
                </a:solidFill>
              </a:rPr>
              <a:t>&gt; = 470.8 MeV</a:t>
            </a:r>
            <a:r>
              <a:rPr lang="ru-RU" sz="2200" b="1" dirty="0">
                <a:solidFill>
                  <a:srgbClr val="0033CC"/>
                </a:solidFill>
              </a:rPr>
              <a:t>/с</a:t>
            </a:r>
            <a:r>
              <a:rPr lang="en-US" sz="2200" b="1" dirty="0">
                <a:solidFill>
                  <a:srgbClr val="0033CC"/>
                </a:solidFill>
              </a:rPr>
              <a:t>,    N_</a:t>
            </a:r>
            <a:r>
              <a:rPr lang="en-US" sz="2400" b="1" dirty="0">
                <a:solidFill>
                  <a:srgbClr val="0033CC"/>
                </a:solidFill>
              </a:rPr>
              <a:t>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</a:t>
            </a:r>
            <a:r>
              <a:rPr lang="en-US" sz="2200" b="1" dirty="0">
                <a:solidFill>
                  <a:srgbClr val="0033CC"/>
                </a:solidFill>
              </a:rPr>
              <a:t> = 57897</a:t>
            </a:r>
            <a:endParaRPr lang="ru-RU" sz="2200" b="1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CB82E-A3B1-4227-AD38-C7AA9FE17DA7}"/>
              </a:ext>
            </a:extLst>
          </p:cNvPr>
          <p:cNvSpPr txBox="1"/>
          <p:nvPr/>
        </p:nvSpPr>
        <p:spPr>
          <a:xfrm>
            <a:off x="1794313" y="6228656"/>
            <a:ext cx="61876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&lt;</a:t>
            </a:r>
            <a:r>
              <a:rPr lang="en-US" sz="2200" b="1" dirty="0" err="1">
                <a:solidFill>
                  <a:srgbClr val="C00000"/>
                </a:solidFill>
              </a:rPr>
              <a:t>Px’_Λ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&gt; = - 224 MeV</a:t>
            </a:r>
            <a:r>
              <a:rPr lang="ru-RU" sz="2200" b="1" dirty="0">
                <a:solidFill>
                  <a:srgbClr val="C00000"/>
                </a:solidFill>
              </a:rPr>
              <a:t>/с</a:t>
            </a:r>
            <a:r>
              <a:rPr lang="en-US" sz="2200" b="1" dirty="0">
                <a:solidFill>
                  <a:srgbClr val="C00000"/>
                </a:solidFill>
              </a:rPr>
              <a:t>,   N_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Λ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= 11509 </a:t>
            </a:r>
            <a:endParaRPr lang="ru-RU" sz="2200" b="1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6B7FF64-6295-4E39-8D7B-C1F43130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2F236-D2E3-20D6-C026-E11E2AE5F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936631"/>
            <a:ext cx="8915400" cy="43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417A-4977-4C76-B028-8FB2CC8476FD}"/>
              </a:ext>
            </a:extLst>
          </p:cNvPr>
          <p:cNvSpPr txBox="1"/>
          <p:nvPr/>
        </p:nvSpPr>
        <p:spPr>
          <a:xfrm>
            <a:off x="-35383" y="34711"/>
            <a:ext cx="883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</a:t>
            </a:r>
            <a:r>
              <a:rPr lang="en-US" sz="2800" dirty="0">
                <a:solidFill>
                  <a:srgbClr val="0033CC"/>
                </a:solidFill>
              </a:rPr>
              <a:t>Px’ of particles associated with K</a:t>
            </a:r>
            <a:r>
              <a:rPr lang="en-US" sz="2800" baseline="40000" dirty="0">
                <a:solidFill>
                  <a:srgbClr val="0033CC"/>
                </a:solidFill>
              </a:rPr>
              <a:t>0</a:t>
            </a:r>
            <a:r>
              <a:rPr lang="en-US" sz="2800" baseline="-10000" dirty="0">
                <a:solidFill>
                  <a:srgbClr val="0033CC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– meson</a:t>
            </a:r>
          </a:p>
          <a:p>
            <a:r>
              <a:rPr lang="en-US" sz="2800" dirty="0">
                <a:solidFill>
                  <a:srgbClr val="0033CC"/>
                </a:solidFill>
              </a:rPr>
              <a:t>           in  PP-events  calculated by </a:t>
            </a:r>
            <a:r>
              <a:rPr lang="en-US" sz="2800" b="1" dirty="0">
                <a:solidFill>
                  <a:schemeClr val="accent1"/>
                </a:solidFill>
              </a:rPr>
              <a:t>FTF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generator </a:t>
            </a:r>
            <a:r>
              <a:rPr lang="en-US" sz="2800" dirty="0">
                <a:solidFill>
                  <a:srgbClr val="C00000"/>
                </a:solidFill>
              </a:rPr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D0D31-97A5-4F30-8A79-846D7B1D3546}"/>
              </a:ext>
            </a:extLst>
          </p:cNvPr>
          <p:cNvSpPr txBox="1"/>
          <p:nvPr/>
        </p:nvSpPr>
        <p:spPr>
          <a:xfrm>
            <a:off x="562453" y="6384896"/>
            <a:ext cx="753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Px</a:t>
            </a:r>
            <a:r>
              <a:rPr lang="en-US" dirty="0">
                <a:solidFill>
                  <a:srgbClr val="FF0000"/>
                </a:solidFill>
              </a:rPr>
              <a:t>’_</a:t>
            </a:r>
            <a:r>
              <a:rPr lang="en-US" dirty="0" err="1">
                <a:solidFill>
                  <a:srgbClr val="FF0000"/>
                </a:solidFill>
              </a:rPr>
              <a:t>Λbar</a:t>
            </a:r>
            <a:r>
              <a:rPr lang="en-US" dirty="0">
                <a:solidFill>
                  <a:srgbClr val="FF0000"/>
                </a:solidFill>
              </a:rPr>
              <a:t>&gt; = -67.1 MeV</a:t>
            </a:r>
            <a:r>
              <a:rPr lang="ru-RU" dirty="0">
                <a:solidFill>
                  <a:srgbClr val="FF0000"/>
                </a:solidFill>
              </a:rPr>
              <a:t>/с 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Px</a:t>
            </a:r>
            <a:r>
              <a:rPr lang="en-US" b="1" dirty="0">
                <a:solidFill>
                  <a:srgbClr val="FF0000"/>
                </a:solidFill>
              </a:rPr>
              <a:t>’_K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&gt;=-103.6 MeV</a:t>
            </a:r>
            <a:r>
              <a:rPr lang="ru-RU" b="1" dirty="0">
                <a:solidFill>
                  <a:srgbClr val="FF0000"/>
                </a:solidFill>
              </a:rPr>
              <a:t>/с</a:t>
            </a:r>
            <a:r>
              <a:rPr lang="en-US" dirty="0">
                <a:solidFill>
                  <a:srgbClr val="FF0000"/>
                </a:solidFill>
              </a:rPr>
              <a:t>,  &lt;</a:t>
            </a:r>
            <a:r>
              <a:rPr lang="en-US" dirty="0" err="1">
                <a:solidFill>
                  <a:srgbClr val="FF0000"/>
                </a:solidFill>
              </a:rPr>
              <a:t>Px</a:t>
            </a:r>
            <a:r>
              <a:rPr lang="en-US" dirty="0">
                <a:solidFill>
                  <a:srgbClr val="FF0000"/>
                </a:solidFill>
              </a:rPr>
              <a:t>’_K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&gt; = -78.8 MeV</a:t>
            </a:r>
            <a:r>
              <a:rPr lang="ru-RU" dirty="0">
                <a:solidFill>
                  <a:srgbClr val="FF0000"/>
                </a:solidFill>
              </a:rPr>
              <a:t>/с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0A33A-B1D7-4441-BC13-74DA5828616D}"/>
              </a:ext>
            </a:extLst>
          </p:cNvPr>
          <p:cNvSpPr txBox="1"/>
          <p:nvPr/>
        </p:nvSpPr>
        <p:spPr>
          <a:xfrm>
            <a:off x="641642" y="6827837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&lt;Px’_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&gt; = -26 MeV</a:t>
            </a:r>
            <a:r>
              <a:rPr lang="ru-RU" dirty="0">
                <a:solidFill>
                  <a:srgbClr val="FF0000"/>
                </a:solidFill>
              </a:rPr>
              <a:t>/с</a:t>
            </a:r>
            <a:r>
              <a:rPr lang="en-US" dirty="0">
                <a:solidFill>
                  <a:srgbClr val="FF0000"/>
                </a:solidFill>
              </a:rPr>
              <a:t>,   &lt;Px’_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&gt;=-20 MeV</a:t>
            </a:r>
            <a:r>
              <a:rPr lang="ru-RU" dirty="0">
                <a:solidFill>
                  <a:srgbClr val="FF0000"/>
                </a:solidFill>
              </a:rPr>
              <a:t>/с</a:t>
            </a:r>
            <a:r>
              <a:rPr lang="en-US" dirty="0">
                <a:solidFill>
                  <a:srgbClr val="FF0000"/>
                </a:solidFill>
              </a:rPr>
              <a:t>,  &lt;Px’_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b="1" baseline="30000" dirty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&gt; = -27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MeV</a:t>
            </a:r>
            <a:r>
              <a:rPr lang="ru-RU" dirty="0">
                <a:solidFill>
                  <a:srgbClr val="FF0000"/>
                </a:solidFill>
              </a:rPr>
              <a:t>/с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8700-B6B2-45A0-8B70-C9D17D772D05}"/>
              </a:ext>
            </a:extLst>
          </p:cNvPr>
          <p:cNvSpPr txBox="1"/>
          <p:nvPr/>
        </p:nvSpPr>
        <p:spPr>
          <a:xfrm>
            <a:off x="1611312" y="944587"/>
            <a:ext cx="5675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                   &lt;Px’_K</a:t>
            </a:r>
            <a:r>
              <a:rPr lang="en-US" b="1" baseline="40000" dirty="0">
                <a:solidFill>
                  <a:schemeClr val="accent1"/>
                </a:solidFill>
              </a:rPr>
              <a:t>0</a:t>
            </a:r>
            <a:r>
              <a:rPr lang="en-US" b="1" baseline="-10000" dirty="0">
                <a:solidFill>
                  <a:schemeClr val="accent1"/>
                </a:solidFill>
              </a:rPr>
              <a:t>s </a:t>
            </a:r>
            <a:r>
              <a:rPr lang="en-US" b="1" dirty="0">
                <a:solidFill>
                  <a:schemeClr val="accent1"/>
                </a:solidFill>
              </a:rPr>
              <a:t>&gt; = 470.8 </a:t>
            </a:r>
            <a:r>
              <a:rPr lang="en-US" b="1" dirty="0" err="1">
                <a:solidFill>
                  <a:schemeClr val="accent1"/>
                </a:solidFill>
              </a:rPr>
              <a:t>MeV</a:t>
            </a:r>
            <a:r>
              <a:rPr lang="en-US" b="1" dirty="0">
                <a:solidFill>
                  <a:schemeClr val="accent1"/>
                </a:solidFill>
              </a:rPr>
              <a:t>/c  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4BBDD5D-D987-402F-8EC8-04CF5D5C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25" y="7181110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D320D-6E18-FACE-B7CA-998EADCB4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" y="1267819"/>
            <a:ext cx="9273244" cy="50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37924" y="127847"/>
            <a:ext cx="1000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Correlations of mean Px’ of  Λ-hyperons, K+,  protons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 mesons with  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Px’ in PP-events calculated by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FTF </a:t>
            </a:r>
            <a:r>
              <a:rPr lang="en-US" sz="2400" dirty="0">
                <a:solidFill>
                  <a:schemeClr val="accent1"/>
                </a:solidFill>
              </a:rPr>
              <a:t>and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PyTHIA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1CAD9-6B11-4B81-88E9-C1A583F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5351E-154A-6EC4-691E-3D0D987B05D7}"/>
              </a:ext>
            </a:extLst>
          </p:cNvPr>
          <p:cNvSpPr txBox="1"/>
          <p:nvPr/>
        </p:nvSpPr>
        <p:spPr>
          <a:xfrm>
            <a:off x="6945312" y="1341437"/>
            <a:ext cx="3363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          </a:t>
            </a:r>
            <a:r>
              <a:rPr lang="en-US" sz="2200" b="1" dirty="0">
                <a:solidFill>
                  <a:schemeClr val="tx1"/>
                </a:solidFill>
              </a:rPr>
              <a:t>FTF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</a:t>
            </a:r>
            <a:r>
              <a:rPr lang="en-US" sz="1800" b="1" dirty="0" err="1">
                <a:solidFill>
                  <a:schemeClr val="tx1"/>
                </a:solidFill>
              </a:rPr>
              <a:t>Px</a:t>
            </a:r>
            <a:r>
              <a:rPr lang="en-US" sz="1800" b="1" dirty="0">
                <a:solidFill>
                  <a:schemeClr val="tx1"/>
                </a:solidFill>
              </a:rPr>
              <a:t>’_Λ &gt;= -224 MeV</a:t>
            </a:r>
            <a:r>
              <a:rPr lang="ru-RU" sz="1800" b="1" dirty="0">
                <a:solidFill>
                  <a:schemeClr val="tx1"/>
                </a:solidFill>
              </a:rPr>
              <a:t>/с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</a:t>
            </a:r>
            <a:r>
              <a:rPr lang="en-US" sz="1800" b="1" dirty="0">
                <a:solidFill>
                  <a:srgbClr val="0070C0"/>
                </a:solidFill>
              </a:rPr>
              <a:t>Px’_K+&gt;=-103.6 MeV</a:t>
            </a:r>
            <a:r>
              <a:rPr lang="ru-RU" sz="1800" b="1" dirty="0">
                <a:solidFill>
                  <a:srgbClr val="0070C0"/>
                </a:solidFill>
              </a:rPr>
              <a:t>/с</a:t>
            </a:r>
            <a:endParaRPr lang="en-US" sz="1800" b="1" dirty="0">
              <a:solidFill>
                <a:srgbClr val="0070C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 &lt;</a:t>
            </a:r>
            <a:r>
              <a:rPr lang="en-US" sz="1800" b="1" dirty="0" err="1">
                <a:solidFill>
                  <a:srgbClr val="FF0000"/>
                </a:solidFill>
              </a:rPr>
              <a:t>Px’Pr</a:t>
            </a:r>
            <a:r>
              <a:rPr lang="en-US" sz="1800" b="1" dirty="0">
                <a:solidFill>
                  <a:srgbClr val="FF0000"/>
                </a:solidFill>
              </a:rPr>
              <a:t>&gt;= -87.5 MeV</a:t>
            </a:r>
            <a:r>
              <a:rPr lang="ru-RU" sz="1800" b="1" dirty="0">
                <a:solidFill>
                  <a:srgbClr val="FF0000"/>
                </a:solidFill>
              </a:rPr>
              <a:t>/с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</a:t>
            </a:r>
            <a:r>
              <a:rPr lang="en-US" sz="1800" b="1" dirty="0" err="1">
                <a:solidFill>
                  <a:srgbClr val="FF33CC"/>
                </a:solidFill>
              </a:rPr>
              <a:t>Px</a:t>
            </a:r>
            <a:r>
              <a:rPr lang="en-US" sz="1800" b="1" dirty="0">
                <a:solidFill>
                  <a:srgbClr val="FF33CC"/>
                </a:solidFill>
              </a:rPr>
              <a:t>’_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-20 MeV</a:t>
            </a:r>
            <a:r>
              <a:rPr lang="ru-RU" sz="1800" b="1" dirty="0">
                <a:solidFill>
                  <a:srgbClr val="FF33CC"/>
                </a:solidFill>
              </a:rPr>
              <a:t>/с</a:t>
            </a:r>
            <a:endParaRPr lang="ru-RU" sz="1800" dirty="0">
              <a:solidFill>
                <a:srgbClr val="FF33CC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8EA2C6-4A94-390B-42B5-C3B7034DB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884237"/>
            <a:ext cx="6874010" cy="34745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5C2374-1BD9-7C98-ED17-F1C3CC80F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399"/>
            <a:ext cx="7069810" cy="32172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67153F-95F5-63EA-AD9B-F38AC0601C32}"/>
              </a:ext>
            </a:extLst>
          </p:cNvPr>
          <p:cNvSpPr txBox="1"/>
          <p:nvPr/>
        </p:nvSpPr>
        <p:spPr>
          <a:xfrm>
            <a:off x="6653367" y="4652606"/>
            <a:ext cx="3124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200" b="1" dirty="0" err="1">
                <a:solidFill>
                  <a:schemeClr val="tx1"/>
                </a:solidFill>
              </a:rPr>
              <a:t>PyTHIA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</a:t>
            </a:r>
            <a:r>
              <a:rPr lang="en-US" sz="1800" b="1" dirty="0" err="1">
                <a:solidFill>
                  <a:srgbClr val="FF0000"/>
                </a:solidFill>
              </a:rPr>
              <a:t>Px</a:t>
            </a:r>
            <a:r>
              <a:rPr lang="en-US" sz="1800" b="1" dirty="0">
                <a:solidFill>
                  <a:srgbClr val="FF0000"/>
                </a:solidFill>
              </a:rPr>
              <a:t>’_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 &gt; = -128 MeV</a:t>
            </a:r>
            <a:r>
              <a:rPr lang="ru-RU" sz="1800" b="1" dirty="0">
                <a:solidFill>
                  <a:srgbClr val="FF0000"/>
                </a:solidFill>
              </a:rPr>
              <a:t>/с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</a:t>
            </a:r>
            <a:r>
              <a:rPr lang="en-US" sz="1800" b="1" dirty="0" err="1">
                <a:solidFill>
                  <a:schemeClr val="tx1"/>
                </a:solidFill>
              </a:rPr>
              <a:t>Px</a:t>
            </a:r>
            <a:r>
              <a:rPr lang="en-US" sz="1800" b="1" dirty="0">
                <a:solidFill>
                  <a:schemeClr val="tx1"/>
                </a:solidFill>
              </a:rPr>
              <a:t>’_Λ&gt; = -87.8 MeV</a:t>
            </a:r>
            <a:r>
              <a:rPr lang="ru-RU" sz="1800" b="1" dirty="0">
                <a:solidFill>
                  <a:schemeClr val="tx1"/>
                </a:solidFill>
              </a:rPr>
              <a:t>/с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1"/>
                </a:solidFill>
              </a:rPr>
              <a:t> &lt;</a:t>
            </a:r>
            <a:r>
              <a:rPr lang="en-US" sz="1800" b="1" dirty="0" err="1">
                <a:solidFill>
                  <a:schemeClr val="accent1"/>
                </a:solidFill>
              </a:rPr>
              <a:t>Px</a:t>
            </a:r>
            <a:r>
              <a:rPr lang="en-US" sz="1800" b="1" dirty="0">
                <a:solidFill>
                  <a:schemeClr val="accent1"/>
                </a:solidFill>
              </a:rPr>
              <a:t>’_K+&gt; = -74.8 MeV</a:t>
            </a:r>
            <a:r>
              <a:rPr lang="ru-RU" sz="1800" b="1" dirty="0">
                <a:solidFill>
                  <a:schemeClr val="accent1"/>
                </a:solidFill>
              </a:rPr>
              <a:t>/с</a:t>
            </a:r>
            <a:endParaRPr lang="en-US" sz="1800" b="1" dirty="0">
              <a:solidFill>
                <a:schemeClr val="accent1"/>
              </a:solidFill>
            </a:endParaRPr>
          </a:p>
          <a:p>
            <a:endParaRPr lang="en-US" sz="1800" b="1" dirty="0">
              <a:solidFill>
                <a:srgbClr val="00B0F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</a:t>
            </a:r>
            <a:r>
              <a:rPr lang="en-US" sz="1800" b="1" dirty="0" err="1">
                <a:solidFill>
                  <a:srgbClr val="FF33CC"/>
                </a:solidFill>
              </a:rPr>
              <a:t>Px</a:t>
            </a:r>
            <a:r>
              <a:rPr lang="en-US" sz="1800" b="1" dirty="0">
                <a:solidFill>
                  <a:srgbClr val="FF33CC"/>
                </a:solidFill>
              </a:rPr>
              <a:t>’_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 = - 31  </a:t>
            </a:r>
            <a:r>
              <a:rPr lang="en-US" sz="1800" b="1" dirty="0" err="1">
                <a:solidFill>
                  <a:srgbClr val="FF33CC"/>
                </a:solidFill>
              </a:rPr>
              <a:t>MeV</a:t>
            </a:r>
            <a:r>
              <a:rPr lang="ru-RU" sz="1800" b="1" dirty="0">
                <a:solidFill>
                  <a:srgbClr val="FF33CC"/>
                </a:solidFill>
              </a:rPr>
              <a:t>/с</a:t>
            </a:r>
            <a:endParaRPr lang="ru-RU" sz="1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2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24745</TotalTime>
  <Words>2131</Words>
  <Application>Microsoft Office PowerPoint</Application>
  <PresentationFormat>Произвольный</PresentationFormat>
  <Paragraphs>302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CMMI10</vt:lpstr>
      <vt:lpstr>CMR10</vt:lpstr>
      <vt:lpstr>CMR8</vt:lpstr>
      <vt:lpstr>CMSY10</vt:lpstr>
      <vt:lpstr>Times New Roman</vt:lpstr>
      <vt:lpstr>Times-Roman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Аида Галоян</cp:lastModifiedBy>
  <cp:revision>670</cp:revision>
  <cp:lastPrinted>2020-09-04T09:44:08Z</cp:lastPrinted>
  <dcterms:created xsi:type="dcterms:W3CDTF">2009-11-12T10:52:49Z</dcterms:created>
  <dcterms:modified xsi:type="dcterms:W3CDTF">2024-11-07T18:56:14Z</dcterms:modified>
</cp:coreProperties>
</file>