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83" r:id="rId3"/>
    <p:sldId id="276" r:id="rId4"/>
    <p:sldId id="277" r:id="rId5"/>
    <p:sldId id="279" r:id="rId6"/>
    <p:sldId id="280" r:id="rId7"/>
    <p:sldId id="281" r:id="rId8"/>
    <p:sldId id="270" r:id="rId9"/>
    <p:sldId id="271" r:id="rId10"/>
    <p:sldId id="272" r:id="rId11"/>
    <p:sldId id="264" r:id="rId12"/>
    <p:sldId id="265" r:id="rId13"/>
    <p:sldId id="266" r:id="rId14"/>
    <p:sldId id="273" r:id="rId15"/>
    <p:sldId id="268" r:id="rId16"/>
    <p:sldId id="269" r:id="rId17"/>
    <p:sldId id="278" r:id="rId18"/>
    <p:sldId id="257" r:id="rId19"/>
    <p:sldId id="256" r:id="rId20"/>
    <p:sldId id="282" r:id="rId21"/>
    <p:sldId id="284" r:id="rId22"/>
    <p:sldId id="286" r:id="rId2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6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24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09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5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242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2033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4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471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8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16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2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8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6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8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41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4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1F9BEC-2760-479B-8615-1892BD0772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9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hyperlink" Target="https://www.vin.bg.ac.rs/en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mpd.jinr.ru/experimen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29C344-E929-D5D7-A062-CB0DB5DD7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5614" r="13991" b="3036"/>
          <a:stretch/>
        </p:blipFill>
        <p:spPr>
          <a:xfrm>
            <a:off x="2437546" y="0"/>
            <a:ext cx="7100047" cy="6700669"/>
          </a:xfrm>
          <a:prstGeom prst="rect">
            <a:avLst/>
          </a:prstGeom>
          <a:effectLst>
            <a:glow rad="889000">
              <a:schemeClr val="accent1">
                <a:alpha val="6000"/>
              </a:schemeClr>
            </a:glow>
          </a:effectLst>
        </p:spPr>
      </p:pic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3B1439D4-9E33-311B-B3D4-095228D5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56525" y="-7429499"/>
            <a:ext cx="1622671" cy="16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4"/>
            <a:extLst>
              <a:ext uri="{FF2B5EF4-FFF2-40B4-BE49-F238E27FC236}">
                <a16:creationId xmlns:a16="http://schemas.microsoft.com/office/drawing/2014/main" id="{45EAB8BF-17B1-86FB-BEA6-3D8DBE53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846538" y="3659189"/>
            <a:ext cx="178440" cy="1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626CC30-18DF-E4FB-E551-271B5847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160364" y="3680007"/>
            <a:ext cx="304537" cy="1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B8C670-7702-5C6E-FD67-3D676237FA17}"/>
              </a:ext>
            </a:extLst>
          </p:cNvPr>
          <p:cNvSpPr txBox="1"/>
          <p:nvPr/>
        </p:nvSpPr>
        <p:spPr>
          <a:xfrm>
            <a:off x="2884991" y="1129634"/>
            <a:ext cx="6042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ECal Status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2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F6A11C-A6AC-6036-7007-8ACF1085BE0D}"/>
              </a:ext>
            </a:extLst>
          </p:cNvPr>
          <p:cNvSpPr txBox="1"/>
          <p:nvPr/>
        </p:nvSpPr>
        <p:spPr>
          <a:xfrm>
            <a:off x="0" y="1410789"/>
            <a:ext cx="1068388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The only well known producer of WLS fibers</a:t>
            </a:r>
            <a:r>
              <a:rPr lang="ru-RU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used 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in the  high energy physics detectors</a:t>
            </a:r>
            <a:r>
              <a:rPr lang="ru-RU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is KURARAY from Japan. 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Number of serious barriers is appear now obstructing 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for us to use this provider –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1. Sanctions 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2. Factory is closed right now for one year for modernization 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3. Slow production rate                                               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B112B-0A70-76B4-89C4-6D8030125025}"/>
              </a:ext>
            </a:extLst>
          </p:cNvPr>
          <p:cNvSpPr txBox="1"/>
          <p:nvPr/>
        </p:nvSpPr>
        <p:spPr>
          <a:xfrm>
            <a:off x="1031820" y="4989182"/>
            <a:ext cx="9744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find WLS producer  a search was made in Russia</a:t>
            </a:r>
          </a:p>
        </p:txBody>
      </p:sp>
    </p:spTree>
    <p:extLst>
      <p:ext uri="{BB962C8B-B14F-4D97-AF65-F5344CB8AC3E}">
        <p14:creationId xmlns:p14="http://schemas.microsoft.com/office/powerpoint/2010/main" val="2950185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20577-60DB-B7FD-D78E-653B001D2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41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4FAA0-D30D-C7D3-7135-456F00F0CF5C}"/>
              </a:ext>
            </a:extLst>
          </p:cNvPr>
          <p:cNvSpPr txBox="1"/>
          <p:nvPr/>
        </p:nvSpPr>
        <p:spPr>
          <a:xfrm>
            <a:off x="7547067" y="404797"/>
            <a:ext cx="6159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Luminescent Innovative Technologies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B86C4-44D6-E607-076B-46205DB266C0}"/>
              </a:ext>
            </a:extLst>
          </p:cNvPr>
          <p:cNvSpPr txBox="1"/>
          <p:nvPr/>
        </p:nvSpPr>
        <p:spPr>
          <a:xfrm>
            <a:off x="9333412" y="790247"/>
            <a:ext cx="1988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Moscow,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BCB991-4FDD-E51D-3DA5-E70211DEFAD6}"/>
              </a:ext>
            </a:extLst>
          </p:cNvPr>
          <p:cNvSpPr txBox="1"/>
          <p:nvPr/>
        </p:nvSpPr>
        <p:spPr>
          <a:xfrm>
            <a:off x="5550147" y="467081"/>
            <a:ext cx="245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Moscow</a:t>
            </a:r>
            <a:endParaRPr lang="ru-RU" sz="3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4ADE6-F45C-FCF4-BD74-FC51C5E04359}"/>
              </a:ext>
            </a:extLst>
          </p:cNvPr>
          <p:cNvSpPr txBox="1"/>
          <p:nvPr/>
        </p:nvSpPr>
        <p:spPr>
          <a:xfrm>
            <a:off x="716692" y="4346703"/>
            <a:ext cx="107627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main goal of </a:t>
            </a:r>
            <a:r>
              <a:rPr lang="en-US" sz="2800" b="1" i="0" dirty="0" err="1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LumInnoTech</a:t>
            </a:r>
            <a:r>
              <a:rPr lang="en-US" sz="2800" b="1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LLC is research and development of novel functional materials for applications in high energy physics (plastic scintillators, wave lengths shifters) and organic optoelectronics (organic light-emitting diodes, solar cells, photodetectors).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5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9F7619-150B-01EE-F3F0-6CACB9332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1" b="3768"/>
          <a:stretch/>
        </p:blipFill>
        <p:spPr>
          <a:xfrm>
            <a:off x="6121817" y="1569660"/>
            <a:ext cx="5697450" cy="5251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01E4ED-4946-9B28-C577-B7D0A95D8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 b="24121"/>
          <a:stretch/>
        </p:blipFill>
        <p:spPr>
          <a:xfrm>
            <a:off x="68794" y="1424055"/>
            <a:ext cx="5318751" cy="5449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C5025-5565-7EBB-F155-ABBA85EB9FDE}"/>
              </a:ext>
            </a:extLst>
          </p:cNvPr>
          <p:cNvSpPr txBox="1"/>
          <p:nvPr/>
        </p:nvSpPr>
        <p:spPr>
          <a:xfrm>
            <a:off x="992437" y="-145605"/>
            <a:ext cx="34714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/>
              <a:t>O</a:t>
            </a:r>
            <a:r>
              <a:rPr lang="en-US" sz="3600" b="1" dirty="0" err="1"/>
              <a:t>rgano</a:t>
            </a:r>
            <a:r>
              <a:rPr lang="en-US" sz="4800" b="1" dirty="0" err="1"/>
              <a:t>S</a:t>
            </a:r>
            <a:r>
              <a:rPr lang="en-US" sz="3600" b="1" dirty="0" err="1"/>
              <a:t>ilicon</a:t>
            </a:r>
            <a:endParaRPr lang="en-US" sz="3600" b="1" dirty="0"/>
          </a:p>
          <a:p>
            <a:pPr algn="ctr"/>
            <a:r>
              <a:rPr lang="en-US" sz="4800" b="1" dirty="0" err="1"/>
              <a:t>L</a:t>
            </a:r>
            <a:r>
              <a:rPr lang="en-US" sz="3600" b="1" dirty="0" err="1"/>
              <a:t>uminofores</a:t>
            </a:r>
            <a:r>
              <a:rPr lang="en-US" sz="3600" b="1" dirty="0"/>
              <a:t> OSL</a:t>
            </a:r>
            <a:endParaRPr lang="ru-RU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B3B1B-65F4-6A1E-D77B-299701903CE0}"/>
              </a:ext>
            </a:extLst>
          </p:cNvPr>
          <p:cNvSpPr txBox="1"/>
          <p:nvPr/>
        </p:nvSpPr>
        <p:spPr>
          <a:xfrm>
            <a:off x="5695407" y="0"/>
            <a:ext cx="5696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N</a:t>
            </a:r>
            <a:r>
              <a:rPr lang="en-US" sz="3200" b="1" dirty="0"/>
              <a:t>anostructured </a:t>
            </a:r>
            <a:r>
              <a:rPr lang="en-US" sz="4800" b="1" dirty="0"/>
              <a:t>O</a:t>
            </a:r>
            <a:r>
              <a:rPr lang="en-US" sz="3200" b="1" dirty="0"/>
              <a:t>rganos</a:t>
            </a:r>
            <a:r>
              <a:rPr lang="en-US" sz="3600" b="1" dirty="0"/>
              <a:t>ilicon</a:t>
            </a:r>
          </a:p>
          <a:p>
            <a:pPr algn="ctr"/>
            <a:r>
              <a:rPr lang="en-US" sz="4800" b="1" dirty="0" err="1"/>
              <a:t>L</a:t>
            </a:r>
            <a:r>
              <a:rPr lang="en-US" sz="3600" b="1" dirty="0" err="1"/>
              <a:t>uminofores</a:t>
            </a:r>
            <a:r>
              <a:rPr lang="en-US" sz="3600" b="1" dirty="0"/>
              <a:t>  NOL</a:t>
            </a:r>
            <a:endParaRPr lang="ru-RU" sz="36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D95D7F-169F-3989-8D83-2CA3643516FC}"/>
              </a:ext>
            </a:extLst>
          </p:cNvPr>
          <p:cNvSpPr/>
          <p:nvPr/>
        </p:nvSpPr>
        <p:spPr>
          <a:xfrm>
            <a:off x="741872" y="3252651"/>
            <a:ext cx="4376468" cy="249674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1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9C9FC9-DE92-8486-56D6-7351C1EE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r="14713"/>
          <a:stretch/>
        </p:blipFill>
        <p:spPr>
          <a:xfrm>
            <a:off x="137784" y="1595417"/>
            <a:ext cx="5225048" cy="4607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E6BC05-2436-BB81-7294-CFE1C974E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66" y="1595417"/>
            <a:ext cx="6531434" cy="46076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019054-FEE7-3DFD-810A-ABB9B781B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3" b="70082"/>
          <a:stretch/>
        </p:blipFill>
        <p:spPr>
          <a:xfrm>
            <a:off x="626533" y="450777"/>
            <a:ext cx="10037996" cy="523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F024E-9220-78F1-0595-177A5978F3A4}"/>
              </a:ext>
            </a:extLst>
          </p:cNvPr>
          <p:cNvSpPr txBox="1"/>
          <p:nvPr/>
        </p:nvSpPr>
        <p:spPr>
          <a:xfrm>
            <a:off x="8192529" y="1446648"/>
            <a:ext cx="1988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KURARAY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5DD174-7FA5-E7D4-C283-514014F2F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23" y="1339238"/>
            <a:ext cx="4755378" cy="35193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9BADD-00F3-73E3-5E1E-D6AF8B51A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18117" cy="1680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0A1783-77A8-E287-B3D5-A437F78BB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9924" r="8621" b="5101"/>
          <a:stretch/>
        </p:blipFill>
        <p:spPr>
          <a:xfrm>
            <a:off x="6672598" y="4436312"/>
            <a:ext cx="5256000" cy="241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CD94B-FDA7-223E-12AE-8E31095F783E}"/>
              </a:ext>
            </a:extLst>
          </p:cNvPr>
          <p:cNvSpPr txBox="1"/>
          <p:nvPr/>
        </p:nvSpPr>
        <p:spPr>
          <a:xfrm>
            <a:off x="889686" y="312203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7E266-AAD7-88EE-445C-3227EB25B3BB}"/>
              </a:ext>
            </a:extLst>
          </p:cNvPr>
          <p:cNvSpPr txBox="1"/>
          <p:nvPr/>
        </p:nvSpPr>
        <p:spPr>
          <a:xfrm>
            <a:off x="263402" y="2114783"/>
            <a:ext cx="6700424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Polymer optical fiber (0.15-3.0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fiber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Multi-core optical bundles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glow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Scintillating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0B607-7FC9-9D9C-F281-C97A06FBF807}"/>
              </a:ext>
            </a:extLst>
          </p:cNvPr>
          <p:cNvSpPr txBox="1"/>
          <p:nvPr/>
        </p:nvSpPr>
        <p:spPr>
          <a:xfrm>
            <a:off x="8452023" y="4411596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fibers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E76FF-CDCC-6B93-1489-121D132E5265}"/>
              </a:ext>
            </a:extLst>
          </p:cNvPr>
          <p:cNvSpPr txBox="1"/>
          <p:nvPr/>
        </p:nvSpPr>
        <p:spPr>
          <a:xfrm>
            <a:off x="4517673" y="249680"/>
            <a:ext cx="1541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Tver</a:t>
            </a:r>
            <a:r>
              <a:rPr lang="en-US" sz="4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44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2195B-D9C5-3DEA-89DD-DBF652ECF594}"/>
              </a:ext>
            </a:extLst>
          </p:cNvPr>
          <p:cNvSpPr txBox="1"/>
          <p:nvPr/>
        </p:nvSpPr>
        <p:spPr>
          <a:xfrm>
            <a:off x="7189701" y="157346"/>
            <a:ext cx="3937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Technologycal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polymer optical fiber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5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C73F24-56AF-E4ED-F4C2-45A57ABCF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22100" r="8512" b="18588"/>
          <a:stretch/>
        </p:blipFill>
        <p:spPr>
          <a:xfrm>
            <a:off x="6925236" y="1404000"/>
            <a:ext cx="5120030" cy="5259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C19C39-AE18-C04B-70D0-9906C26EE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t="21296" r="9045" b="17816"/>
          <a:stretch/>
        </p:blipFill>
        <p:spPr>
          <a:xfrm>
            <a:off x="696363" y="1356302"/>
            <a:ext cx="5261612" cy="5307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BD8883-4749-2571-61E6-4A28D03C71E8}"/>
              </a:ext>
            </a:extLst>
          </p:cNvPr>
          <p:cNvSpPr txBox="1"/>
          <p:nvPr/>
        </p:nvSpPr>
        <p:spPr>
          <a:xfrm>
            <a:off x="4221704" y="6250110"/>
            <a:ext cx="1550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baseline="-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(MeV)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921DE-9BA0-E93F-17BF-DF664203261F}"/>
              </a:ext>
            </a:extLst>
          </p:cNvPr>
          <p:cNvSpPr txBox="1"/>
          <p:nvPr/>
        </p:nvSpPr>
        <p:spPr>
          <a:xfrm>
            <a:off x="10494371" y="6307397"/>
            <a:ext cx="1550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baseline="-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(MeV)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8740A-4516-B49D-6A7B-0122D7E7B582}"/>
              </a:ext>
            </a:extLst>
          </p:cNvPr>
          <p:cNvSpPr txBox="1"/>
          <p:nvPr/>
        </p:nvSpPr>
        <p:spPr>
          <a:xfrm rot="16200000">
            <a:off x="6004631" y="1862940"/>
            <a:ext cx="1379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="1" baseline="-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 (%)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108A9-D3C6-26F6-6A3C-57D2AA10C8F5}"/>
              </a:ext>
            </a:extLst>
          </p:cNvPr>
          <p:cNvSpPr txBox="1"/>
          <p:nvPr/>
        </p:nvSpPr>
        <p:spPr>
          <a:xfrm rot="16200000">
            <a:off x="-584737" y="2061303"/>
            <a:ext cx="187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 counts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50C7A-E66E-AFF4-D9B6-5C2F4B6D196E}"/>
              </a:ext>
            </a:extLst>
          </p:cNvPr>
          <p:cNvSpPr txBox="1"/>
          <p:nvPr/>
        </p:nvSpPr>
        <p:spPr>
          <a:xfrm>
            <a:off x="6463571" y="130023"/>
            <a:ext cx="5471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has been done 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Troitsk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B4EFF-6976-1FBF-EC21-9286268619C5}"/>
              </a:ext>
            </a:extLst>
          </p:cNvPr>
          <p:cNvSpPr txBox="1"/>
          <p:nvPr/>
        </p:nvSpPr>
        <p:spPr>
          <a:xfrm>
            <a:off x="1797318" y="1952548"/>
            <a:ext cx="3375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KURARAY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OSL8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289FB76-7CBF-5749-A559-093B0A51A751}"/>
              </a:ext>
            </a:extLst>
          </p:cNvPr>
          <p:cNvSpPr/>
          <p:nvPr/>
        </p:nvSpPr>
        <p:spPr>
          <a:xfrm>
            <a:off x="2057400" y="2097741"/>
            <a:ext cx="174812" cy="161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977CCB3-F6BD-A9EB-C735-0E839A2387B2}"/>
              </a:ext>
            </a:extLst>
          </p:cNvPr>
          <p:cNvSpPr/>
          <p:nvPr/>
        </p:nvSpPr>
        <p:spPr>
          <a:xfrm>
            <a:off x="2061883" y="2451846"/>
            <a:ext cx="174812" cy="1613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97073-B9DA-1878-E01D-1150FC5B81ED}"/>
              </a:ext>
            </a:extLst>
          </p:cNvPr>
          <p:cNvSpPr txBox="1"/>
          <p:nvPr/>
        </p:nvSpPr>
        <p:spPr>
          <a:xfrm>
            <a:off x="8731652" y="2117029"/>
            <a:ext cx="238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OSL8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33B0FAF-CA60-8356-ED1F-3E5EA0DBF1B3}"/>
              </a:ext>
            </a:extLst>
          </p:cNvPr>
          <p:cNvSpPr/>
          <p:nvPr/>
        </p:nvSpPr>
        <p:spPr>
          <a:xfrm>
            <a:off x="8731652" y="2267178"/>
            <a:ext cx="174812" cy="1613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E3837B-770C-34EC-52E3-2974EE53F44C}"/>
              </a:ext>
            </a:extLst>
          </p:cNvPr>
          <p:cNvSpPr txBox="1"/>
          <p:nvPr/>
        </p:nvSpPr>
        <p:spPr>
          <a:xfrm>
            <a:off x="1018361" y="90990"/>
            <a:ext cx="4369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Module with OSL8 fibers</a:t>
            </a:r>
          </a:p>
          <a:p>
            <a:r>
              <a:rPr lang="en-US" sz="3200" b="1" i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 been manufactured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12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CECBF77-331D-48B4-26AB-B9F114ADD0D1}"/>
              </a:ext>
            </a:extLst>
          </p:cNvPr>
          <p:cNvGrpSpPr/>
          <p:nvPr/>
        </p:nvGrpSpPr>
        <p:grpSpPr>
          <a:xfrm>
            <a:off x="158063" y="436405"/>
            <a:ext cx="5702019" cy="4358018"/>
            <a:chOff x="363071" y="848992"/>
            <a:chExt cx="5118758" cy="427030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27987B1-5579-44ED-73BD-34F5DCC12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7" t="22572" r="6926" b="17056"/>
            <a:stretch/>
          </p:blipFill>
          <p:spPr>
            <a:xfrm>
              <a:off x="812673" y="875656"/>
              <a:ext cx="3749370" cy="378226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3898BDA-2DA2-6413-7B05-C959AC58D4DE}"/>
                </a:ext>
              </a:extLst>
            </p:cNvPr>
            <p:cNvSpPr txBox="1"/>
            <p:nvPr/>
          </p:nvSpPr>
          <p:spPr>
            <a:xfrm>
              <a:off x="2760300" y="4657636"/>
              <a:ext cx="1871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(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ADC counts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3D05D8-CC36-2944-48B9-3EA5FF0B022E}"/>
                </a:ext>
              </a:extLst>
            </p:cNvPr>
            <p:cNvSpPr txBox="1"/>
            <p:nvPr/>
          </p:nvSpPr>
          <p:spPr>
            <a:xfrm>
              <a:off x="1624466" y="1208193"/>
              <a:ext cx="1398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400" b="1" baseline="4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30MeV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21AD1A-0C84-FDC0-BFE1-2D491F182410}"/>
                </a:ext>
              </a:extLst>
            </p:cNvPr>
            <p:cNvSpPr txBox="1"/>
            <p:nvPr/>
          </p:nvSpPr>
          <p:spPr>
            <a:xfrm>
              <a:off x="2582549" y="2218322"/>
              <a:ext cx="16546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400" b="1" baseline="4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 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150MeV</a:t>
              </a:r>
              <a:endPara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0E078A-225C-F87A-7F4F-4EBEF417DA43}"/>
                </a:ext>
              </a:extLst>
            </p:cNvPr>
            <p:cNvSpPr txBox="1"/>
            <p:nvPr/>
          </p:nvSpPr>
          <p:spPr>
            <a:xfrm>
              <a:off x="3878505" y="2766786"/>
              <a:ext cx="16033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400" b="1" baseline="4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 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280MeV</a:t>
              </a:r>
              <a:endPara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7B02AF-4E50-AD2C-8E69-692BAA100F13}"/>
                </a:ext>
              </a:extLst>
            </p:cNvPr>
            <p:cNvSpPr txBox="1"/>
            <p:nvPr/>
          </p:nvSpPr>
          <p:spPr>
            <a:xfrm>
              <a:off x="1236741" y="848992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</a:t>
              </a:r>
              <a:endPara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A0CBD2-176D-7562-1A6E-6B97EE5C6D59}"/>
                </a:ext>
              </a:extLst>
            </p:cNvPr>
            <p:cNvSpPr txBox="1"/>
            <p:nvPr/>
          </p:nvSpPr>
          <p:spPr>
            <a:xfrm>
              <a:off x="363071" y="951678"/>
              <a:ext cx="4876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091B40C-FB01-F1C6-CC1D-7C36D2D5098F}"/>
              </a:ext>
            </a:extLst>
          </p:cNvPr>
          <p:cNvGrpSpPr/>
          <p:nvPr/>
        </p:nvGrpSpPr>
        <p:grpSpPr>
          <a:xfrm>
            <a:off x="6331919" y="463616"/>
            <a:ext cx="5156099" cy="4202774"/>
            <a:chOff x="6205668" y="925280"/>
            <a:chExt cx="5782472" cy="536427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2971460-CB23-8BB4-1F99-1518BA009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6" t="22786" r="7622" b="18958"/>
            <a:stretch/>
          </p:blipFill>
          <p:spPr>
            <a:xfrm>
              <a:off x="6903948" y="925280"/>
              <a:ext cx="5084192" cy="486504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A12F3-1FC7-0EAA-B444-95F4702A6F36}"/>
                </a:ext>
              </a:extLst>
            </p:cNvPr>
            <p:cNvSpPr txBox="1"/>
            <p:nvPr/>
          </p:nvSpPr>
          <p:spPr>
            <a:xfrm>
              <a:off x="7621879" y="3311525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</a:t>
              </a:r>
              <a:endPara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066C26-F77B-33E4-8978-DBEA1FE35D3A}"/>
                </a:ext>
              </a:extLst>
            </p:cNvPr>
            <p:cNvSpPr txBox="1"/>
            <p:nvPr/>
          </p:nvSpPr>
          <p:spPr>
            <a:xfrm>
              <a:off x="9087542" y="3917682"/>
              <a:ext cx="1398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400" b="1" baseline="4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30MeV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C3898A-EC91-B564-C217-ED554BAD8CAD}"/>
                </a:ext>
              </a:extLst>
            </p:cNvPr>
            <p:cNvSpPr txBox="1"/>
            <p:nvPr/>
          </p:nvSpPr>
          <p:spPr>
            <a:xfrm>
              <a:off x="9987983" y="5827888"/>
              <a:ext cx="1871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(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ADC counts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BEC85-1A69-4C34-06C3-E6023053477E}"/>
                </a:ext>
              </a:extLst>
            </p:cNvPr>
            <p:cNvSpPr txBox="1"/>
            <p:nvPr/>
          </p:nvSpPr>
          <p:spPr>
            <a:xfrm>
              <a:off x="6205668" y="1011120"/>
              <a:ext cx="4876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F91013-5045-E123-B7D3-718FD8C7709E}"/>
              </a:ext>
            </a:extLst>
          </p:cNvPr>
          <p:cNvSpPr txBox="1"/>
          <p:nvPr/>
        </p:nvSpPr>
        <p:spPr>
          <a:xfrm>
            <a:off x="1924467" y="4930663"/>
            <a:ext cx="8813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of new modules equipped by the OSL8  WLS demonstrated good results very similar to the modules with  KURARAY WLS fibers.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400 modules with SOL8 fibers started</a:t>
            </a:r>
          </a:p>
        </p:txBody>
      </p:sp>
    </p:spTree>
    <p:extLst>
      <p:ext uri="{BB962C8B-B14F-4D97-AF65-F5344CB8AC3E}">
        <p14:creationId xmlns:p14="http://schemas.microsoft.com/office/powerpoint/2010/main" val="1380972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40FCC3-7B8D-DB7F-3858-F422810F0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2664178"/>
            <a:ext cx="9968089" cy="4193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0D8FB-0B2D-8A76-24C8-0F4C3628CD3D}"/>
              </a:ext>
            </a:extLst>
          </p:cNvPr>
          <p:cNvSpPr txBox="1"/>
          <p:nvPr/>
        </p:nvSpPr>
        <p:spPr>
          <a:xfrm>
            <a:off x="3885723" y="101600"/>
            <a:ext cx="5628464" cy="106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muons tests</a:t>
            </a:r>
          </a:p>
          <a:p>
            <a:pPr marL="457200" indent="-457200">
              <a:lnSpc>
                <a:spcPct val="75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Stability tests with LED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71CBB-AB69-524D-2A3D-332B1DE63F9F}"/>
              </a:ext>
            </a:extLst>
          </p:cNvPr>
          <p:cNvSpPr txBox="1"/>
          <p:nvPr/>
        </p:nvSpPr>
        <p:spPr>
          <a:xfrm>
            <a:off x="1964266" y="101600"/>
            <a:ext cx="1493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32A71-F25B-1229-8A97-C28AAE5EF238}"/>
              </a:ext>
            </a:extLst>
          </p:cNvPr>
          <p:cNvSpPr txBox="1"/>
          <p:nvPr/>
        </p:nvSpPr>
        <p:spPr>
          <a:xfrm>
            <a:off x="246033" y="1264634"/>
            <a:ext cx="8713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half sector (768 channels) studied on the operation stability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LED illuminating the WLS fibers through side glow fiber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 deviation from the reference values was analyzed  vs time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4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C679173-AA8F-C8BD-851A-0FC323AECD65}"/>
              </a:ext>
            </a:extLst>
          </p:cNvPr>
          <p:cNvGrpSpPr/>
          <p:nvPr/>
        </p:nvGrpSpPr>
        <p:grpSpPr>
          <a:xfrm>
            <a:off x="306173" y="128458"/>
            <a:ext cx="11579654" cy="6185132"/>
            <a:chOff x="306173" y="128458"/>
            <a:chExt cx="11579654" cy="6185132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1487547E-A84D-7FA5-94ED-5B6A14EF4EFE}"/>
                </a:ext>
              </a:extLst>
            </p:cNvPr>
            <p:cNvGrpSpPr/>
            <p:nvPr/>
          </p:nvGrpSpPr>
          <p:grpSpPr>
            <a:xfrm>
              <a:off x="306173" y="128458"/>
              <a:ext cx="5502524" cy="6185132"/>
              <a:chOff x="105846" y="880110"/>
              <a:chExt cx="4502154" cy="495938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34DA1E7-DBF0-9F0F-CC97-559D40470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5" t="22052" r="10907" b="22835"/>
              <a:stretch/>
            </p:blipFill>
            <p:spPr>
              <a:xfrm>
                <a:off x="864000" y="1512000"/>
                <a:ext cx="3744000" cy="3780000"/>
              </a:xfrm>
              <a:prstGeom prst="rect">
                <a:avLst/>
              </a:prstGeom>
            </p:spPr>
          </p:pic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9121D2DC-D48E-D4EE-3B54-01839560DAD0}"/>
                  </a:ext>
                </a:extLst>
              </p:cNvPr>
              <p:cNvGrpSpPr/>
              <p:nvPr/>
            </p:nvGrpSpPr>
            <p:grpSpPr>
              <a:xfrm>
                <a:off x="105846" y="1512822"/>
                <a:ext cx="566081" cy="3897874"/>
                <a:chOff x="298873" y="1512086"/>
                <a:chExt cx="566081" cy="3897874"/>
              </a:xfrm>
            </p:grpSpPr>
            <p:grpSp>
              <p:nvGrpSpPr>
                <p:cNvPr id="22" name="Группа 21">
                  <a:extLst>
                    <a:ext uri="{FF2B5EF4-FFF2-40B4-BE49-F238E27FC236}">
                      <a16:creationId xmlns:a16="http://schemas.microsoft.com/office/drawing/2014/main" id="{1A473D5D-4686-6786-069E-74A69AE87D68}"/>
                    </a:ext>
                  </a:extLst>
                </p:cNvPr>
                <p:cNvGrpSpPr/>
                <p:nvPr/>
              </p:nvGrpSpPr>
              <p:grpSpPr>
                <a:xfrm>
                  <a:off x="298873" y="1512086"/>
                  <a:ext cx="566081" cy="3179097"/>
                  <a:chOff x="298873" y="1512086"/>
                  <a:chExt cx="566081" cy="3179097"/>
                </a:xfrm>
              </p:grpSpPr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1724FD2-BF35-03AA-DF1E-C9ED57988F4C}"/>
                      </a:ext>
                    </a:extLst>
                  </p:cNvPr>
                  <p:cNvSpPr txBox="1"/>
                  <p:nvPr/>
                </p:nvSpPr>
                <p:spPr>
                  <a:xfrm>
                    <a:off x="298873" y="1512086"/>
                    <a:ext cx="518334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1.05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093485E-73C2-BD71-7FA2-FA366C958675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2218825"/>
                    <a:ext cx="522269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1.03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06019DE-2691-C80B-2558-CBD44F40FB87}"/>
                      </a:ext>
                    </a:extLst>
                  </p:cNvPr>
                  <p:cNvSpPr txBox="1"/>
                  <p:nvPr/>
                </p:nvSpPr>
                <p:spPr>
                  <a:xfrm>
                    <a:off x="346620" y="2581784"/>
                    <a:ext cx="518334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1.02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D4442CF-695A-792B-6113-399618A01D2A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2925563"/>
                    <a:ext cx="522269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1.01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6AAC70-6E26-7C50-F6E7-696EE45C5CB8}"/>
                      </a:ext>
                    </a:extLst>
                  </p:cNvPr>
                  <p:cNvSpPr txBox="1"/>
                  <p:nvPr/>
                </p:nvSpPr>
                <p:spPr>
                  <a:xfrm>
                    <a:off x="330682" y="3262969"/>
                    <a:ext cx="522269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1.00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50E6E65D-CD1A-BE46-0CBD-F2F15343BC6B}"/>
                      </a:ext>
                    </a:extLst>
                  </p:cNvPr>
                  <p:cNvSpPr txBox="1"/>
                  <p:nvPr/>
                </p:nvSpPr>
                <p:spPr>
                  <a:xfrm>
                    <a:off x="330682" y="4013673"/>
                    <a:ext cx="522269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0.98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C760B2-89D3-103E-16E5-88E76F259FAA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3676267"/>
                    <a:ext cx="522269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0.99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1879083-56C0-C66B-54D1-F166C4454F7B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4395044"/>
                    <a:ext cx="518334" cy="2961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0.97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9D2C87C-017B-7DBE-F2C5-72C142D03621}"/>
                    </a:ext>
                  </a:extLst>
                </p:cNvPr>
                <p:cNvSpPr txBox="1"/>
                <p:nvPr/>
              </p:nvSpPr>
              <p:spPr>
                <a:xfrm>
                  <a:off x="341812" y="5113821"/>
                  <a:ext cx="522269" cy="296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0.95</a:t>
                  </a:r>
                  <a:endParaRPr lang="ru-RU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7DB1E8-DE1E-EC83-E07E-54F2BE2A53F5}"/>
                  </a:ext>
                </a:extLst>
              </p:cNvPr>
              <p:cNvSpPr txBox="1"/>
              <p:nvPr/>
            </p:nvSpPr>
            <p:spPr>
              <a:xfrm>
                <a:off x="262890" y="880110"/>
                <a:ext cx="1346409" cy="370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b="1" baseline="-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/A</a:t>
                </a:r>
                <a:r>
                  <a:rPr lang="en-US" sz="2400" b="1" baseline="-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baseline="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reference</a:t>
                </a:r>
                <a:endParaRPr lang="ru-RU" sz="2400" b="1" baseline="4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BBA4C24-C1FB-2ED6-FD53-CCE7B7FDC31F}"/>
                  </a:ext>
                </a:extLst>
              </p:cNvPr>
              <p:cNvSpPr txBox="1"/>
              <p:nvPr/>
            </p:nvSpPr>
            <p:spPr>
              <a:xfrm>
                <a:off x="3292383" y="5469324"/>
                <a:ext cx="1076435" cy="370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(h)</a:t>
                </a:r>
                <a:endPara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F846F40-C3F1-D019-7722-932379080893}"/>
                  </a:ext>
                </a:extLst>
              </p:cNvPr>
              <p:cNvSpPr txBox="1"/>
              <p:nvPr/>
            </p:nvSpPr>
            <p:spPr>
              <a:xfrm>
                <a:off x="761347" y="5284658"/>
                <a:ext cx="2889659" cy="296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0             100             200            300</a:t>
                </a:r>
                <a:endPara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E80F145D-566A-1FA9-C7D9-36263CCA83F9}"/>
                </a:ext>
              </a:extLst>
            </p:cNvPr>
            <p:cNvGrpSpPr/>
            <p:nvPr/>
          </p:nvGrpSpPr>
          <p:grpSpPr>
            <a:xfrm>
              <a:off x="6383304" y="158336"/>
              <a:ext cx="5502523" cy="6144129"/>
              <a:chOff x="6544670" y="999359"/>
              <a:chExt cx="4867330" cy="4833121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C25972D9-4B2F-247F-282A-1F8A8CAA5B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71" t="23115" r="10092" b="23345"/>
              <a:stretch/>
            </p:blipFill>
            <p:spPr>
              <a:xfrm>
                <a:off x="7596000" y="1656000"/>
                <a:ext cx="3816000" cy="3672000"/>
              </a:xfrm>
              <a:prstGeom prst="rect">
                <a:avLst/>
              </a:prstGeom>
            </p:spPr>
          </p:pic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6B1E0E03-17E2-90A4-DC63-583CEAC15EDA}"/>
                  </a:ext>
                </a:extLst>
              </p:cNvPr>
              <p:cNvGrpSpPr/>
              <p:nvPr/>
            </p:nvGrpSpPr>
            <p:grpSpPr>
              <a:xfrm>
                <a:off x="6903412" y="1443466"/>
                <a:ext cx="612378" cy="3892262"/>
                <a:chOff x="298873" y="1442730"/>
                <a:chExt cx="612378" cy="3892262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E9412DEE-A82D-3019-7164-41BDFDFEC9A8}"/>
                    </a:ext>
                  </a:extLst>
                </p:cNvPr>
                <p:cNvGrpSpPr/>
                <p:nvPr/>
              </p:nvGrpSpPr>
              <p:grpSpPr>
                <a:xfrm>
                  <a:off x="298873" y="1442730"/>
                  <a:ext cx="612378" cy="3173483"/>
                  <a:chOff x="298873" y="1442730"/>
                  <a:chExt cx="612378" cy="3173483"/>
                </a:xfrm>
              </p:grpSpPr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4F37DD96-0CAD-162F-9438-F925019618B4}"/>
                      </a:ext>
                    </a:extLst>
                  </p:cNvPr>
                  <p:cNvSpPr txBox="1"/>
                  <p:nvPr/>
                </p:nvSpPr>
                <p:spPr>
                  <a:xfrm>
                    <a:off x="298873" y="1442730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1.05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1D98EE1C-58EE-90F2-3FAD-EFA7BE39030F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2149468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1.03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ADA0B7F-3CD5-A6BF-ABB9-D5387D7605D9}"/>
                      </a:ext>
                    </a:extLst>
                  </p:cNvPr>
                  <p:cNvSpPr txBox="1"/>
                  <p:nvPr/>
                </p:nvSpPr>
                <p:spPr>
                  <a:xfrm>
                    <a:off x="346620" y="2512427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1.02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70C38DC-437A-9354-D27C-ABCD385E12FA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2856206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1.01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847CC9A-EC41-6D4F-FA6D-F39F689A5DA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682" y="3193612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1.00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E649742-AF81-F0DA-DB86-C558BE388F18}"/>
                      </a:ext>
                    </a:extLst>
                  </p:cNvPr>
                  <p:cNvSpPr txBox="1"/>
                  <p:nvPr/>
                </p:nvSpPr>
                <p:spPr>
                  <a:xfrm>
                    <a:off x="330682" y="3944316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0.98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B31B9B9-8C14-E086-0884-DAFFCFE87699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3606910"/>
                    <a:ext cx="564631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0.99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FAA02D9-4530-4FB3-560B-236228DEF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41812" y="4325688"/>
                    <a:ext cx="560377" cy="29052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0.97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439555-BF43-C993-A80B-C93383B69B1C}"/>
                    </a:ext>
                  </a:extLst>
                </p:cNvPr>
                <p:cNvSpPr txBox="1"/>
                <p:nvPr/>
              </p:nvSpPr>
              <p:spPr>
                <a:xfrm>
                  <a:off x="341812" y="5044466"/>
                  <a:ext cx="564631" cy="290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0.95</a:t>
                  </a:r>
                  <a:endParaRPr lang="ru-RU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221CF1-A2EE-2726-C442-1869E786DA2F}"/>
                  </a:ext>
                </a:extLst>
              </p:cNvPr>
              <p:cNvSpPr txBox="1"/>
              <p:nvPr/>
            </p:nvSpPr>
            <p:spPr>
              <a:xfrm>
                <a:off x="6544670" y="999359"/>
                <a:ext cx="1455619" cy="363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b="1" baseline="-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/A</a:t>
                </a:r>
                <a:r>
                  <a:rPr lang="en-US" sz="2400" b="1" baseline="-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baseline="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reference</a:t>
                </a:r>
                <a:endParaRPr lang="ru-RU" sz="2400" b="1" baseline="4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6ECE7B-3955-BB80-FD97-CB88DB5E9436}"/>
                  </a:ext>
                </a:extLst>
              </p:cNvPr>
              <p:cNvSpPr txBox="1"/>
              <p:nvPr/>
            </p:nvSpPr>
            <p:spPr>
              <a:xfrm>
                <a:off x="9987217" y="5469323"/>
                <a:ext cx="1163747" cy="363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(h)</a:t>
                </a:r>
                <a:endPara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B1FCBC2-55E4-E937-57DE-BE4AD5ECDAD8}"/>
                  </a:ext>
                </a:extLst>
              </p:cNvPr>
              <p:cNvSpPr txBox="1"/>
              <p:nvPr/>
            </p:nvSpPr>
            <p:spPr>
              <a:xfrm>
                <a:off x="7591192" y="5284657"/>
                <a:ext cx="3124044" cy="29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0             100             200            300</a:t>
                </a:r>
                <a:endPara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4B79395-E04D-7CB4-383E-D9434A1CFA04}"/>
                </a:ext>
              </a:extLst>
            </p:cNvPr>
            <p:cNvSpPr txBox="1"/>
            <p:nvPr/>
          </p:nvSpPr>
          <p:spPr>
            <a:xfrm>
              <a:off x="2218835" y="1098133"/>
              <a:ext cx="2348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“good” channels</a:t>
              </a:r>
              <a:endPara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A0F35D-D286-1B82-304F-214A1520649B}"/>
                </a:ext>
              </a:extLst>
            </p:cNvPr>
            <p:cNvSpPr txBox="1"/>
            <p:nvPr/>
          </p:nvSpPr>
          <p:spPr>
            <a:xfrm>
              <a:off x="8255572" y="1051213"/>
              <a:ext cx="22124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“bad” channels</a:t>
              </a:r>
              <a:endPara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15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7A80A-4212-58B1-75A1-C2ABD20A2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29" y="-293398"/>
            <a:ext cx="8947693" cy="67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1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0AF613-7C1B-4417-5FC1-0D3D04B7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3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C8EDD-3589-DC77-D547-140A61B4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31" y="2810007"/>
            <a:ext cx="7439338" cy="40479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8E7C9-2E0F-9BD3-BDB5-BEB9F3FA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" y="0"/>
            <a:ext cx="4524375" cy="4305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0494A9-D08F-BC17-A9CC-945F29850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79" y="111963"/>
            <a:ext cx="5184599" cy="3054877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D14D814-A579-3BF0-3CA8-86C8FED5D713}"/>
              </a:ext>
            </a:extLst>
          </p:cNvPr>
          <p:cNvSpPr/>
          <p:nvPr/>
        </p:nvSpPr>
        <p:spPr>
          <a:xfrm>
            <a:off x="4096388" y="2029331"/>
            <a:ext cx="1715911" cy="3499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DCD88882-2360-4155-2DB5-206EF7FAAC21}"/>
              </a:ext>
            </a:extLst>
          </p:cNvPr>
          <p:cNvSpPr/>
          <p:nvPr/>
        </p:nvSpPr>
        <p:spPr>
          <a:xfrm>
            <a:off x="9806057" y="1941689"/>
            <a:ext cx="353943" cy="156915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9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19A9F290-FAE1-DC0F-447B-C77CB06E2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07" y="87686"/>
            <a:ext cx="3690563" cy="7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7C63BE-D83B-FF44-0881-70C76B35111F}"/>
              </a:ext>
            </a:extLst>
          </p:cNvPr>
          <p:cNvSpPr txBox="1"/>
          <p:nvPr/>
        </p:nvSpPr>
        <p:spPr>
          <a:xfrm flipH="1">
            <a:off x="170329" y="248676"/>
            <a:ext cx="1202166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stage (6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of ECal assembling is going well and will be completed in time (June 2024).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is started to build 400 more modules increasing  ECal coverage in the barrel region up to 82%.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assembled half sector is under long term tests. Stability of ECal operation demonstrated on the level of few % for 768 channels.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Possibility to use cosmic muons for the calibration of the       	assembled ECal  is demonstrated.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Slow Control and Stability Control software is under tests using assembled half sector.</a:t>
            </a:r>
          </a:p>
          <a:p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35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FEE331-B50B-1396-DC2C-D3AF269FE6F3}"/>
              </a:ext>
            </a:extLst>
          </p:cNvPr>
          <p:cNvSpPr txBox="1"/>
          <p:nvPr/>
        </p:nvSpPr>
        <p:spPr>
          <a:xfrm>
            <a:off x="448079" y="467595"/>
            <a:ext cx="1189460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There is a lot of interesting work ahead, both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on detector study, as well as on the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software development for this detector 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We are inviting everybody, from students </a:t>
            </a:r>
          </a:p>
          <a:p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to experienced physicists, to cooperate </a:t>
            </a:r>
          </a:p>
          <a:p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in those exciting researches</a:t>
            </a:r>
          </a:p>
          <a:p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Thank you for the attention!</a:t>
            </a:r>
          </a:p>
          <a:p>
            <a:pPr algn="ctr"/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4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F1294-9D1E-AA7B-9873-E2346F30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38" y="3069702"/>
            <a:ext cx="5014254" cy="36987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5EED06A-A3D0-88B9-4042-624499C22C62}"/>
              </a:ext>
            </a:extLst>
          </p:cNvPr>
          <p:cNvSpPr txBox="1"/>
          <p:nvPr/>
        </p:nvSpPr>
        <p:spPr>
          <a:xfrm>
            <a:off x="6345320" y="12357"/>
            <a:ext cx="58448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total 1600 modules produced 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Russia and China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modules are already tested 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means of cosmic muons and none 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modules was rejected  due to the 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 results of these tests.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B5D13EE-0095-7CCF-4122-DFBC6EE9E7AF}"/>
              </a:ext>
            </a:extLst>
          </p:cNvPr>
          <p:cNvGrpSpPr/>
          <p:nvPr/>
        </p:nvGrpSpPr>
        <p:grpSpPr>
          <a:xfrm>
            <a:off x="0" y="-77500"/>
            <a:ext cx="6345320" cy="6935500"/>
            <a:chOff x="5846680" y="-77500"/>
            <a:chExt cx="6345320" cy="69355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86B1C30-8C0D-C635-09A7-EBCCAB786D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" t="26254" r="5091" b="2454"/>
            <a:stretch/>
          </p:blipFill>
          <p:spPr>
            <a:xfrm>
              <a:off x="6838014" y="4410000"/>
              <a:ext cx="4896000" cy="2448000"/>
            </a:xfrm>
            <a:prstGeom prst="rect">
              <a:avLst/>
            </a:prstGeom>
          </p:spPr>
        </p:pic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60664A4E-BAC6-FD36-043E-488874F1DF46}"/>
                </a:ext>
              </a:extLst>
            </p:cNvPr>
            <p:cNvGrpSpPr/>
            <p:nvPr/>
          </p:nvGrpSpPr>
          <p:grpSpPr>
            <a:xfrm>
              <a:off x="6646360" y="1066714"/>
              <a:ext cx="5545640" cy="2268000"/>
              <a:chOff x="342035" y="589772"/>
              <a:chExt cx="5545640" cy="2268000"/>
            </a:xfrm>
          </p:grpSpPr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E559E69-E60F-3719-45D2-CBEF4F52ECFD}"/>
                  </a:ext>
                </a:extLst>
              </p:cNvPr>
              <p:cNvGrpSpPr/>
              <p:nvPr/>
            </p:nvGrpSpPr>
            <p:grpSpPr>
              <a:xfrm>
                <a:off x="342035" y="589772"/>
                <a:ext cx="5394744" cy="2268000"/>
                <a:chOff x="342035" y="589772"/>
                <a:chExt cx="5394744" cy="2268000"/>
              </a:xfrm>
            </p:grpSpPr>
            <p:pic>
              <p:nvPicPr>
                <p:cNvPr id="4" name="Рисунок 3">
                  <a:extLst>
                    <a:ext uri="{FF2B5EF4-FFF2-40B4-BE49-F238E27FC236}">
                      <a16:creationId xmlns:a16="http://schemas.microsoft.com/office/drawing/2014/main" id="{F7034C72-BCE8-3157-73B4-A0785CD2C0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1740" b="2839"/>
                <a:stretch/>
              </p:blipFill>
              <p:spPr>
                <a:xfrm>
                  <a:off x="342035" y="589772"/>
                  <a:ext cx="5394744" cy="2268000"/>
                </a:xfrm>
                <a:prstGeom prst="rect">
                  <a:avLst/>
                </a:prstGeom>
              </p:spPr>
            </p:pic>
            <p:cxnSp>
              <p:nvCxnSpPr>
                <p:cNvPr id="8" name="Прямая соединительная линия 7">
                  <a:extLst>
                    <a:ext uri="{FF2B5EF4-FFF2-40B4-BE49-F238E27FC236}">
                      <a16:creationId xmlns:a16="http://schemas.microsoft.com/office/drawing/2014/main" id="{C0874015-874C-8093-8140-366A6021B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74475" y="657726"/>
                  <a:ext cx="4324710" cy="1677157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60000"/>
                      <a:lumOff val="40000"/>
                      <a:alpha val="60000"/>
                    </a:schemeClr>
                  </a:solidFill>
                  <a:prstDash val="sys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 стрелкой 12">
                  <a:extLst>
                    <a:ext uri="{FF2B5EF4-FFF2-40B4-BE49-F238E27FC236}">
                      <a16:creationId xmlns:a16="http://schemas.microsoft.com/office/drawing/2014/main" id="{7899F569-61C7-8576-C8D9-D90447C280C7}"/>
                    </a:ext>
                  </a:extLst>
                </p:cNvPr>
                <p:cNvCxnSpPr/>
                <p:nvPr/>
              </p:nvCxnSpPr>
              <p:spPr>
                <a:xfrm>
                  <a:off x="5699185" y="612000"/>
                  <a:ext cx="0" cy="33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>
                  <a:extLst>
                    <a:ext uri="{FF2B5EF4-FFF2-40B4-BE49-F238E27FC236}">
                      <a16:creationId xmlns:a16="http://schemas.microsoft.com/office/drawing/2014/main" id="{C1EB3CF9-53A2-47AD-493C-174B05A2F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51066" y="657726"/>
                  <a:ext cx="148119" cy="1677157"/>
                </a:xfrm>
                <a:prstGeom prst="straightConnector1">
                  <a:avLst/>
                </a:prstGeom>
                <a:ln w="19050">
                  <a:solidFill>
                    <a:srgbClr val="FF0000">
                      <a:alpha val="60000"/>
                    </a:srgbClr>
                  </a:solidFill>
                  <a:prstDash val="lgDashDot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>
                  <a:extLst>
                    <a:ext uri="{FF2B5EF4-FFF2-40B4-BE49-F238E27FC236}">
                      <a16:creationId xmlns:a16="http://schemas.microsoft.com/office/drawing/2014/main" id="{FCCC276B-3D41-4205-82A2-7B9B2168E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54905" y="657726"/>
                  <a:ext cx="1544280" cy="1719532"/>
                </a:xfrm>
                <a:prstGeom prst="straightConnector1">
                  <a:avLst/>
                </a:prstGeom>
                <a:ln w="28575">
                  <a:solidFill>
                    <a:schemeClr val="accent6">
                      <a:lumMod val="60000"/>
                      <a:lumOff val="40000"/>
                      <a:alpha val="60000"/>
                    </a:schemeClr>
                  </a:solidFill>
                  <a:prstDash val="dash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488719-7BC5-B33F-5EDA-180208C93500}"/>
                  </a:ext>
                </a:extLst>
              </p:cNvPr>
              <p:cNvSpPr txBox="1"/>
              <p:nvPr/>
            </p:nvSpPr>
            <p:spPr>
              <a:xfrm>
                <a:off x="5214457" y="1217323"/>
                <a:ext cx="6732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ru-RU" sz="3600" b="1" baseline="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021953C-453B-1B99-656D-00366A4CDEE1}"/>
                  </a:ext>
                </a:extLst>
              </p:cNvPr>
              <p:cNvSpPr txBox="1"/>
              <p:nvPr/>
            </p:nvSpPr>
            <p:spPr>
              <a:xfrm>
                <a:off x="2645080" y="1204966"/>
                <a:ext cx="6732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ru-RU" sz="3600" b="1" baseline="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8E585C-7AB3-F9C8-348D-6A2403E0D474}"/>
                  </a:ext>
                </a:extLst>
              </p:cNvPr>
              <p:cNvSpPr txBox="1"/>
              <p:nvPr/>
            </p:nvSpPr>
            <p:spPr>
              <a:xfrm>
                <a:off x="4222199" y="1217323"/>
                <a:ext cx="6732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ru-RU" sz="3600" b="1" baseline="4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A93BA2-ABB4-2D48-3606-A85FBF994168}"/>
                </a:ext>
              </a:extLst>
            </p:cNvPr>
            <p:cNvSpPr txBox="1"/>
            <p:nvPr/>
          </p:nvSpPr>
          <p:spPr>
            <a:xfrm>
              <a:off x="6626065" y="-77500"/>
              <a:ext cx="54353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Main advantage and in the same time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main construction complication of our 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ECal is it's projective geometry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319E41-60DD-83B6-355A-46FA83841F73}"/>
                </a:ext>
              </a:extLst>
            </p:cNvPr>
            <p:cNvSpPr txBox="1"/>
            <p:nvPr/>
          </p:nvSpPr>
          <p:spPr>
            <a:xfrm flipH="1">
              <a:off x="5846680" y="3413797"/>
              <a:ext cx="6345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 </a:t>
              </a:r>
              <a:r>
                <a:rPr lang="en-US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Better energy and space resolution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 </a:t>
              </a:r>
              <a:r>
                <a: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Many detector types with complicated shape</a:t>
              </a:r>
              <a:endPara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492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B79FE4-114B-CC35-8FAF-B68E845A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3" y="2406479"/>
            <a:ext cx="6064582" cy="41926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9FA99-4CB8-8688-0319-5346299E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3" t="20217" r="17569"/>
          <a:stretch/>
        </p:blipFill>
        <p:spPr>
          <a:xfrm>
            <a:off x="282155" y="1055668"/>
            <a:ext cx="4445124" cy="5543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991018-0E9F-C70E-C7C0-95130B30B2B7}"/>
              </a:ext>
            </a:extLst>
          </p:cNvPr>
          <p:cNvSpPr txBox="1"/>
          <p:nvPr/>
        </p:nvSpPr>
        <p:spPr>
          <a:xfrm>
            <a:off x="5103407" y="481914"/>
            <a:ext cx="7406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Specially designed slipway used to assembly 16 modules</a:t>
            </a: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8 types in one cluster.</a:t>
            </a:r>
          </a:p>
          <a:p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clusters are already produced</a:t>
            </a:r>
          </a:p>
          <a:p>
            <a:endParaRPr lang="ru-RU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9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F2569C-F758-C448-C068-E7623CFF4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3" y="2963411"/>
            <a:ext cx="2917063" cy="38945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9752A-0242-1DF2-00B7-50D0642A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670" y="2939750"/>
            <a:ext cx="3630660" cy="3918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D63B0D-0C52-5CA4-9717-8500F4311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0725" y="3439784"/>
            <a:ext cx="3922458" cy="2941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C2BE2-F133-0135-5270-DBC3BF9354E1}"/>
              </a:ext>
            </a:extLst>
          </p:cNvPr>
          <p:cNvSpPr txBox="1"/>
          <p:nvPr/>
        </p:nvSpPr>
        <p:spPr>
          <a:xfrm>
            <a:off x="274319" y="320457"/>
            <a:ext cx="110423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half sector basket consist of three clusters.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fill basket by the clusters one more slipway designed and produced.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feature of this slipway is a very strong walls on the side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keep basket in the size limits of  slots dedicated in the MPD.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baskets are assembled and ready for the final step of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procedure - installation of electronics.</a:t>
            </a:r>
            <a:endParaRPr lang="ru-RU" sz="2800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0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D53702-CD74-3702-3262-C53DB4068846}"/>
              </a:ext>
            </a:extLst>
          </p:cNvPr>
          <p:cNvSpPr txBox="1"/>
          <p:nvPr/>
        </p:nvSpPr>
        <p:spPr>
          <a:xfrm>
            <a:off x="3321425" y="4292847"/>
            <a:ext cx="66255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September electronics mass assembling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was started.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materials and electronics components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in stock.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half sectors already equipped with electronics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will be installed on the tests.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D23FC-C664-64EA-7C74-24360B75B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9189" b="14754"/>
          <a:stretch/>
        </p:blipFill>
        <p:spPr>
          <a:xfrm rot="5400000">
            <a:off x="7465785" y="2131787"/>
            <a:ext cx="6888521" cy="2563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7803B1-9DC4-716F-D48C-4516B0451BF8}"/>
              </a:ext>
            </a:extLst>
          </p:cNvPr>
          <p:cNvSpPr txBox="1"/>
          <p:nvPr/>
        </p:nvSpPr>
        <p:spPr>
          <a:xfrm>
            <a:off x="3321425" y="9820"/>
            <a:ext cx="62649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mounted in the basket consist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HV+Slow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 boards mounted directly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each module and ADC boards in the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box.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the rather high power dissipation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 ADC boards they are  separated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detector volume in the cooling box.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B268A-863B-EB26-EC2F-712FF1E999E6}"/>
              </a:ext>
            </a:extLst>
          </p:cNvPr>
          <p:cNvSpPr txBox="1"/>
          <p:nvPr/>
        </p:nvSpPr>
        <p:spPr>
          <a:xfrm>
            <a:off x="3321425" y="2727817"/>
            <a:ext cx="5952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half sector basket is fully assembled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electronics and stay under stability test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last few months.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F649C3-4E52-1423-C5B3-C36F81A4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889" y="2055709"/>
            <a:ext cx="6817658" cy="27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9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1EB4C-837F-BFFD-E3AF-A5E1B30D1D9F}"/>
              </a:ext>
            </a:extLst>
          </p:cNvPr>
          <p:cNvSpPr txBox="1"/>
          <p:nvPr/>
        </p:nvSpPr>
        <p:spPr>
          <a:xfrm>
            <a:off x="160637" y="243512"/>
            <a:ext cx="11581376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summarizing –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beginning of 2024 all produced modules 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been installed in the 32 half sector  baskets and 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Baskets are ready to be inserted in the MPD in June 2024.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already counts for 64%  of  full calorimeter.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 few slides will be dedicated to the possibility of the  </a:t>
            </a:r>
          </a:p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ECal coverage increase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FCCAE4E-462B-EC21-296A-1792B8509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D2FA84-D159-67E5-BB90-3424D914A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4436" tIns="50784" rIns="126960" bIns="24598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09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40EC05-4AC3-6A4F-83B6-B042861D540B}"/>
              </a:ext>
            </a:extLst>
          </p:cNvPr>
          <p:cNvSpPr txBox="1"/>
          <p:nvPr/>
        </p:nvSpPr>
        <p:spPr>
          <a:xfrm>
            <a:off x="1159857" y="726364"/>
            <a:ext cx="8782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 of the key elements of  calorimeter construction is WLS fiber from the KURARAY (Japan).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not get it any more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2407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4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39B3E-ADE8-C93E-54FB-2EFF872585A9}"/>
              </a:ext>
            </a:extLst>
          </p:cNvPr>
          <p:cNvSpPr txBox="1"/>
          <p:nvPr/>
        </p:nvSpPr>
        <p:spPr>
          <a:xfrm>
            <a:off x="418129" y="119525"/>
            <a:ext cx="116926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1600 ECal modules out of 2400 have been already manufactured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more modules are needed to complete ECal building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materials, equipment and competencies are in our hands to build the rest of 800 modules.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fibers are most crucial element of module construction.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88ECA-0F71-A6CE-E328-24F85CCDF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8" y="4142776"/>
            <a:ext cx="6384892" cy="2912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646604-5018-4A36-86DC-A3E9CC3F5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b="26822"/>
          <a:stretch/>
        </p:blipFill>
        <p:spPr>
          <a:xfrm>
            <a:off x="2714863" y="1966184"/>
            <a:ext cx="4749724" cy="190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060683-D286-E08E-AC2C-1A69EFF71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1" r="25950"/>
          <a:stretch/>
        </p:blipFill>
        <p:spPr>
          <a:xfrm rot="16200000">
            <a:off x="8031652" y="2812031"/>
            <a:ext cx="2513587" cy="54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6270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80173</TotalTime>
  <Words>882</Words>
  <Application>Microsoft Macintosh PowerPoint</Application>
  <PresentationFormat>Широкоэкранный</PresentationFormat>
  <Paragraphs>154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Century Gothic</vt:lpstr>
      <vt:lpstr>Comic Sans MS</vt:lpstr>
      <vt:lpstr>Open Sans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Tya</dc:creator>
  <cp:lastModifiedBy>Slava Golovatyuk</cp:lastModifiedBy>
  <cp:revision>48</cp:revision>
  <cp:lastPrinted>2023-09-27T05:18:18Z</cp:lastPrinted>
  <dcterms:created xsi:type="dcterms:W3CDTF">2023-07-18T12:17:32Z</dcterms:created>
  <dcterms:modified xsi:type="dcterms:W3CDTF">2024-09-04T07:51:35Z</dcterms:modified>
</cp:coreProperties>
</file>