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88" r:id="rId4"/>
    <p:sldId id="280" r:id="rId5"/>
    <p:sldId id="282" r:id="rId6"/>
    <p:sldId id="283" r:id="rId7"/>
    <p:sldId id="285" r:id="rId8"/>
    <p:sldId id="289" r:id="rId9"/>
    <p:sldId id="286" r:id="rId10"/>
    <p:sldId id="287" r:id="rId11"/>
    <p:sldId id="290" r:id="rId12"/>
    <p:sldId id="281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18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885C815-5B01-43BB-8662-4DED41264660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88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9FC9E20-A210-4FE2-8416-C31AC3ABE5B7}" type="datetime1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11.09.2024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378B4E1-45BC-46AA-93C3-5F6E8BF48D5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8496ED-6B88-4D11-9C65-19D1D55AAF67}" type="datetime1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11.09.2024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64228F5-49D2-43A5-8911-9DC07111A58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photos.app.goo.gl/L4WGWUP6tcdLm3eY6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photos.app.goo.gl/7yyTLzvsX6r7J8qF7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79600" y="188640"/>
            <a:ext cx="7772040" cy="57606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SPD ECAL  Status Report in September of 2024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Oleg Gavrishuk,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of High Energy Physics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Dubna</a:t>
            </a:r>
            <a:endParaRPr lang="ru-RU" sz="20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1640" y="836712"/>
            <a:ext cx="7848360" cy="551980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Form  for new scintillator production (40x40x1.5 mm</a:t>
            </a:r>
            <a:r>
              <a:rPr lang="en-US" sz="1400" b="1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ready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 tiles production (Vladimir, 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Uniplast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– 160000 – plates 40x40x0.5 mm</a:t>
            </a:r>
            <a:r>
              <a:rPr lang="en-US" sz="1400" b="1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ready</a:t>
            </a:r>
            <a:endParaRPr lang="en-US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Stamp Form for Lead :</a:t>
            </a:r>
            <a:endParaRPr lang="en-US" sz="1400" b="1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documentation is read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began  in  August 2024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Scintillator tiles delivered in Dubna 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and paint edges in </a:t>
            </a:r>
            <a:r>
              <a:rPr lang="en-US" sz="1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LVHE – in progress</a:t>
            </a:r>
            <a:endParaRPr lang="en-US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and paint  edges in LNP  – </a:t>
            </a:r>
            <a:r>
              <a:rPr lang="en-US" sz="1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progress</a:t>
            </a:r>
            <a:endParaRPr lang="en-US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Modules assembling in LVHE &amp; LNP </a:t>
            </a:r>
            <a:r>
              <a:rPr lang="en-US" sz="1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in progress</a:t>
            </a:r>
            <a:endParaRPr lang="en-US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WLS 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Tver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purchase 200 m, (8.75USD/m)  1750 </a:t>
            </a:r>
            <a:r>
              <a:rPr lang="en-US" sz="1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 – </a:t>
            </a:r>
            <a:r>
              <a:rPr lang="en-US" sz="1400" b="1" spc="-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Selunin</a:t>
            </a:r>
            <a:r>
              <a:rPr lang="en-US" sz="1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400" b="1" spc="-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Ribnikov</a:t>
            </a:r>
            <a:r>
              <a:rPr lang="en-US" sz="1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all.</a:t>
            </a:r>
            <a:endParaRPr lang="en-US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was done in LNP – Results: Baranov V.  report  -  not better of Kuraray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MC – 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Zimin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Iliya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WLS att. length influence on EC Resolution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absorber 0.5 mm 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Ccu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99.4% + Sb 0.5% + 0.1% metals):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plates for Modules 80x80 (4 cells) – in progress in LVHE</a:t>
            </a:r>
          </a:p>
          <a:p>
            <a:pPr marL="1424160" lvl="2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milling machine –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Vitaliy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Azorsky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400 plates should be ready soon</a:t>
            </a:r>
            <a:endParaRPr lang="en-US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Manufacturing plates  for stamp – 85x168x0.5 mm  40.000 should be done in September-October 2024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WLS Fiber preparation – Not solved – polishing – painted 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 and Frontend electronic – status not defined yet – responsibility </a:t>
            </a:r>
            <a:r>
              <a:rPr lang="en-US" sz="1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b="1" spc="-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Anfimov</a:t>
            </a:r>
            <a:r>
              <a:rPr lang="en-US" sz="1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endParaRPr lang="en-US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5FB69B3-78D0-4ABC-9E69-3BDC0FD9D557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9/11/2024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A844DA-3442-4149-826F-AFF13D93779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2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59280" y="56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Module assembling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and stress test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setup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042201"/>
            <a:ext cx="6351386" cy="286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3" y="3906551"/>
            <a:ext cx="6351386" cy="2861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374583"/>
            <a:ext cx="3317437" cy="4406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1268760"/>
            <a:ext cx="34563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Stress test setup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29408" y="4052600"/>
            <a:ext cx="229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Center part Zoom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76539" y="1451253"/>
            <a:ext cx="279950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4-cells module assembled </a:t>
            </a:r>
            <a:r>
              <a:rPr lang="en-US" dirty="0"/>
              <a:t>and tied with a Kevlar rope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68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136815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 Cup for 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SPD with new scintillator to be produced in 2024</a:t>
            </a:r>
            <a:b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256 cells of 40x40 mm</a:t>
            </a:r>
            <a:r>
              <a:rPr lang="en-US" sz="2400" b="1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74" name="Picture 2" descr="C:\Users\oleg\Documents\production_2023\endcup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2" y="1844824"/>
            <a:ext cx="5282147" cy="42593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1071" y="1856904"/>
            <a:ext cx="367292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Figure  shows in red </a:t>
            </a:r>
            <a:r>
              <a:rPr lang="en-US" b="1" dirty="0">
                <a:solidFill>
                  <a:srgbClr val="FF0000"/>
                </a:solidFill>
              </a:rPr>
              <a:t>64</a:t>
            </a:r>
            <a:r>
              <a:rPr lang="en-US" dirty="0"/>
              <a:t> modules, consisting of 4 cells each (</a:t>
            </a:r>
            <a:r>
              <a:rPr lang="en-US" dirty="0">
                <a:solidFill>
                  <a:srgbClr val="FF0000"/>
                </a:solidFill>
              </a:rPr>
              <a:t>256 cells</a:t>
            </a:r>
            <a:r>
              <a:rPr lang="en-US" dirty="0"/>
              <a:t>). The weight of this assembly is 597 kg. This will require 130 kg of polystyrene, 465 kg of lead, as well as additives: 1.95 kg of P-</a:t>
            </a:r>
            <a:r>
              <a:rPr lang="en-US" dirty="0" err="1"/>
              <a:t>terphenyl</a:t>
            </a:r>
            <a:r>
              <a:rPr lang="en-US" dirty="0"/>
              <a:t> and 65 g. POPOP, and 2000 meters WLS fiber type Y-11. </a:t>
            </a:r>
          </a:p>
          <a:p>
            <a:r>
              <a:rPr lang="en-US" dirty="0" smtClean="0"/>
              <a:t>To </a:t>
            </a:r>
            <a:r>
              <a:rPr lang="en-US" dirty="0"/>
              <a:t>read this setup, we need </a:t>
            </a:r>
            <a:r>
              <a:rPr lang="en-US" b="1" dirty="0">
                <a:solidFill>
                  <a:srgbClr val="FF0000"/>
                </a:solidFill>
              </a:rPr>
              <a:t>four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ADC64 - 64-channel </a:t>
            </a:r>
            <a:r>
              <a:rPr lang="en-US" dirty="0"/>
              <a:t>amplitude encoders, as well as 16 boards of 16-channel amplifiers and bias voltage regulators.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5328" y="4869160"/>
            <a:ext cx="216755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Possible  central part </a:t>
            </a:r>
            <a:r>
              <a:rPr lang="en-US" dirty="0"/>
              <a:t>assembling a little more with 200 modules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81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274680"/>
            <a:ext cx="8229240" cy="1857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End of Report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356F0B2-2C18-4390-BC2E-21DBE2258882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9/11/2024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7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CC68F5-1AF5-4585-B4A0-E04D0F1D583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2" name="TextShape 5"/>
          <p:cNvSpPr txBox="1"/>
          <p:nvPr/>
        </p:nvSpPr>
        <p:spPr>
          <a:xfrm>
            <a:off x="395640" y="2349000"/>
            <a:ext cx="8229240" cy="964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FF0000"/>
                </a:solidFill>
                <a:latin typeface="Comic Sans MS"/>
              </a:rPr>
              <a:t>Thanks for attention to All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59280" y="548680"/>
            <a:ext cx="8533200" cy="554461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2000" b="1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Cost of 2024: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Matrix form for Scintillator  -  2600000 Rub 	– 26000 USD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Stamp for Lead  - 180000	 		– 18000 </a:t>
            </a:r>
            <a:endParaRPr lang="en-US" sz="2000" b="1" spc="-1" dirty="0">
              <a:latin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latin typeface="Calibri"/>
              </a:rPr>
              <a:t>Lead Ordered  450 kg			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 –  </a:t>
            </a:r>
            <a:r>
              <a:rPr lang="en-US" sz="2000" b="1" spc="-1" dirty="0">
                <a:latin typeface="Calibri"/>
              </a:rPr>
              <a:t>4000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latin typeface="Calibri"/>
              </a:rPr>
              <a:t>Material  and tools				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 – </a:t>
            </a:r>
            <a:r>
              <a:rPr lang="en-US" sz="2000" b="1" spc="-1" dirty="0">
                <a:latin typeface="Calibri"/>
              </a:rPr>
              <a:t> 5000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latin typeface="Calibri"/>
              </a:rPr>
              <a:t>WLS - ordered in </a:t>
            </a:r>
            <a:r>
              <a:rPr lang="en-US" sz="2000" b="1" spc="-1" dirty="0" err="1">
                <a:latin typeface="Calibri"/>
              </a:rPr>
              <a:t>Tver</a:t>
            </a:r>
            <a:r>
              <a:rPr lang="en-US" sz="2000" b="1" spc="-1" dirty="0">
                <a:latin typeface="Calibri"/>
              </a:rPr>
              <a:t> 			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 – </a:t>
            </a:r>
            <a:r>
              <a:rPr lang="en-US" sz="2000" b="1" spc="-1" dirty="0">
                <a:latin typeface="Calibri"/>
              </a:rPr>
              <a:t>1750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Lead - need to bye – 800 kg (8 USD/kg)	 – 12000 USD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Production – 14 Rub/plate  - 560000  Rub 	 – 6000 USD</a:t>
            </a:r>
            <a:endParaRPr lang="en-US" sz="2000" b="1" spc="-1" dirty="0">
              <a:latin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latin typeface="Calibri"/>
              </a:rPr>
              <a:t>Total 					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 – </a:t>
            </a:r>
            <a:r>
              <a:rPr lang="en-US" sz="2000" b="1" spc="-1" dirty="0">
                <a:latin typeface="Calibri"/>
              </a:rPr>
              <a:t> 56550 </a:t>
            </a:r>
          </a:p>
          <a:p>
            <a:pPr>
              <a:lnSpc>
                <a:spcPct val="100000"/>
              </a:lnSpc>
            </a:pPr>
            <a:r>
              <a:rPr lang="en-US" sz="2000" b="1" spc="-1" dirty="0">
                <a:latin typeface="Calibri"/>
              </a:rPr>
              <a:t>			Numbers for 2024</a:t>
            </a:r>
            <a:endParaRPr lang="en-US" sz="2000" b="1" spc="-1" dirty="0">
              <a:solidFill>
                <a:srgbClr val="FF0000"/>
              </a:solidFill>
              <a:latin typeface="Calibri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strike="noStrike" spc="-1" dirty="0" smtClean="0">
                <a:solidFill>
                  <a:srgbClr val="000000"/>
                </a:solidFill>
                <a:latin typeface="Calibri"/>
              </a:rPr>
              <a:t>Scintillator plates: 160000 </a:t>
            </a:r>
            <a:r>
              <a:rPr lang="en-US" sz="2000" b="1" strike="noStrike" spc="-1" dirty="0" err="1" smtClean="0">
                <a:solidFill>
                  <a:srgbClr val="000000"/>
                </a:solidFill>
                <a:latin typeface="Calibri"/>
              </a:rPr>
              <a:t>ps</a:t>
            </a:r>
            <a:r>
              <a:rPr lang="en-US" sz="2000" b="1" strike="noStrike" spc="-1" dirty="0" smtClean="0">
                <a:solidFill>
                  <a:srgbClr val="000000"/>
                </a:solidFill>
                <a:latin typeface="Calibri"/>
              </a:rPr>
              <a:t> – ordered already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spc="-1" dirty="0" smtClean="0">
                <a:solidFill>
                  <a:srgbClr val="000000"/>
                </a:solidFill>
                <a:latin typeface="Calibri"/>
              </a:rPr>
              <a:t>Cells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: </a:t>
            </a:r>
            <a:r>
              <a:rPr lang="en-US" sz="2000" b="1" spc="-1" dirty="0" err="1">
                <a:solidFill>
                  <a:srgbClr val="000000"/>
                </a:solidFill>
                <a:latin typeface="Calibri"/>
              </a:rPr>
              <a:t>Ncells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=</a:t>
            </a:r>
            <a:r>
              <a:rPr lang="en-US" sz="2000" b="1" spc="-1" dirty="0" err="1">
                <a:solidFill>
                  <a:srgbClr val="000000"/>
                </a:solidFill>
                <a:latin typeface="Calibri"/>
              </a:rPr>
              <a:t>Nsc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/200=800 </a:t>
            </a:r>
            <a:r>
              <a:rPr lang="en-US" sz="2000" b="1" spc="-1" dirty="0" err="1" smtClean="0">
                <a:solidFill>
                  <a:srgbClr val="000000"/>
                </a:solidFill>
                <a:latin typeface="Calibri"/>
              </a:rPr>
              <a:t>ps</a:t>
            </a:r>
            <a:r>
              <a:rPr lang="en-US" sz="2000" b="1" spc="-1" dirty="0" smtClean="0">
                <a:solidFill>
                  <a:srgbClr val="000000"/>
                </a:solidFill>
                <a:latin typeface="Calibri"/>
              </a:rPr>
              <a:t> – possible assembling in JINR</a:t>
            </a:r>
            <a:endParaRPr lang="en-US" sz="2000" b="1" spc="-1" dirty="0">
              <a:solidFill>
                <a:srgbClr val="000000"/>
              </a:solidFill>
              <a:latin typeface="Calibri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spc="-1" dirty="0" smtClean="0">
                <a:solidFill>
                  <a:srgbClr val="000000"/>
                </a:solidFill>
                <a:latin typeface="Calibri"/>
              </a:rPr>
              <a:t>Modules: </a:t>
            </a:r>
            <a:r>
              <a:rPr lang="en-US" sz="2000" b="1" spc="-1" dirty="0" err="1" smtClean="0">
                <a:solidFill>
                  <a:srgbClr val="000000"/>
                </a:solidFill>
                <a:latin typeface="Calibri"/>
              </a:rPr>
              <a:t>Nmod</a:t>
            </a:r>
            <a:r>
              <a:rPr lang="en-US" sz="2000" b="1" spc="-1" dirty="0" smtClean="0">
                <a:solidFill>
                  <a:srgbClr val="000000"/>
                </a:solidFill>
                <a:latin typeface="Calibri"/>
              </a:rPr>
              <a:t>=</a:t>
            </a:r>
            <a:r>
              <a:rPr lang="en-US" sz="2000" b="1" spc="-1" dirty="0" err="1" smtClean="0">
                <a:solidFill>
                  <a:srgbClr val="000000"/>
                </a:solidFill>
                <a:latin typeface="Calibri"/>
              </a:rPr>
              <a:t>Ncells</a:t>
            </a:r>
            <a:r>
              <a:rPr lang="en-US" sz="2000" b="1" spc="-1" dirty="0" smtClean="0">
                <a:solidFill>
                  <a:srgbClr val="000000"/>
                </a:solidFill>
                <a:latin typeface="Calibri"/>
              </a:rPr>
              <a:t>/4=200 </a:t>
            </a:r>
            <a:r>
              <a:rPr lang="en-US" sz="2000" b="1" spc="-1" dirty="0" err="1" smtClean="0">
                <a:solidFill>
                  <a:srgbClr val="000000"/>
                </a:solidFill>
                <a:latin typeface="Calibri"/>
              </a:rPr>
              <a:t>ps</a:t>
            </a:r>
            <a:r>
              <a:rPr lang="en-US" sz="2000" b="1" spc="-1" dirty="0" smtClean="0">
                <a:solidFill>
                  <a:srgbClr val="000000"/>
                </a:solidFill>
                <a:latin typeface="Calibri"/>
              </a:rPr>
              <a:t> – possible assembling in JINR</a:t>
            </a:r>
            <a:endParaRPr lang="en-US" sz="2000" b="1" spc="-1" dirty="0">
              <a:solidFill>
                <a:srgbClr val="000000"/>
              </a:solidFill>
              <a:latin typeface="Calibri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Lead plates </a:t>
            </a:r>
            <a:r>
              <a:rPr lang="en-US" sz="2000" b="1" strike="noStrike" spc="-1" dirty="0" smtClean="0">
                <a:solidFill>
                  <a:srgbClr val="000000"/>
                </a:solidFill>
                <a:latin typeface="Calibri"/>
              </a:rPr>
              <a:t>80x80: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/>
              </a:rPr>
              <a:t>Nlead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=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/>
              </a:rPr>
              <a:t>Nsc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/4=40000 </a:t>
            </a:r>
            <a:r>
              <a:rPr lang="en-US" sz="2000" b="1" strike="noStrike" spc="-1" dirty="0" err="1" smtClean="0">
                <a:solidFill>
                  <a:srgbClr val="000000"/>
                </a:solidFill>
                <a:latin typeface="Calibri"/>
              </a:rPr>
              <a:t>ps</a:t>
            </a:r>
            <a:r>
              <a:rPr lang="en-US" sz="2000" b="1" strike="noStrike" spc="-1" dirty="0" smtClean="0">
                <a:solidFill>
                  <a:srgbClr val="000000"/>
                </a:solidFill>
                <a:latin typeface="Calibri"/>
              </a:rPr>
              <a:t> – will be </a:t>
            </a:r>
            <a:r>
              <a:rPr lang="en-US" sz="2000" b="1" dirty="0" smtClean="0"/>
              <a:t>stamped in Vladimir</a:t>
            </a:r>
            <a:endParaRPr lang="en-US" sz="2000" b="1" strike="noStrike" spc="-1" dirty="0">
              <a:solidFill>
                <a:srgbClr val="000000"/>
              </a:solidFill>
              <a:latin typeface="Calibri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One  Modules </a:t>
            </a:r>
            <a:r>
              <a:rPr lang="en-US" sz="2000" b="1" spc="-1" dirty="0" smtClean="0">
                <a:solidFill>
                  <a:srgbClr val="000000"/>
                </a:solidFill>
                <a:latin typeface="Calibri"/>
              </a:rPr>
              <a:t>Lead Weight  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( 200 </a:t>
            </a:r>
            <a:r>
              <a:rPr lang="en-US" sz="2000" b="1" spc="-1" dirty="0" err="1">
                <a:solidFill>
                  <a:srgbClr val="000000"/>
                </a:solidFill>
                <a:latin typeface="Calibri"/>
              </a:rPr>
              <a:t>pl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 *32 gr</a:t>
            </a:r>
            <a:r>
              <a:rPr lang="en-US" sz="2000" b="1" spc="-1" dirty="0" smtClean="0">
                <a:solidFill>
                  <a:srgbClr val="000000"/>
                </a:solidFill>
                <a:latin typeface="Calibri"/>
              </a:rPr>
              <a:t>)=</a:t>
            </a: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6.4.kg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For 200 Modules – 6.4*200=1200 </a:t>
            </a:r>
            <a:r>
              <a:rPr lang="en-US" sz="2000" b="1" strike="noStrike" spc="-1" dirty="0" smtClean="0">
                <a:solidFill>
                  <a:srgbClr val="000000"/>
                </a:solidFill>
                <a:latin typeface="Calibri"/>
              </a:rPr>
              <a:t>kg of Lead</a:t>
            </a:r>
            <a:endParaRPr lang="en-US" sz="2000" b="1" strike="noStrike" spc="-1" dirty="0">
              <a:solidFill>
                <a:srgbClr val="000000"/>
              </a:solidFill>
              <a:latin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Led:  Exist 450 kg  - 399960 Rub (889 </a:t>
            </a:r>
            <a:r>
              <a:rPr lang="en-US" sz="2000" b="1" spc="-1" dirty="0" smtClean="0">
                <a:solidFill>
                  <a:srgbClr val="000000"/>
                </a:solidFill>
                <a:latin typeface="Calibri"/>
              </a:rPr>
              <a:t>Rub/kg – ordered </a:t>
            </a:r>
            <a:r>
              <a:rPr lang="en-US" sz="2000" b="1" dirty="0"/>
              <a:t>already</a:t>
            </a:r>
            <a:r>
              <a:rPr lang="en-US" sz="2000" b="1" spc="-1" dirty="0" smtClean="0">
                <a:solidFill>
                  <a:srgbClr val="000000"/>
                </a:solidFill>
                <a:latin typeface="Calibri"/>
              </a:rPr>
              <a:t>)</a:t>
            </a:r>
            <a:endParaRPr lang="en-US" sz="2000" b="1" spc="-1" dirty="0">
              <a:solidFill>
                <a:srgbClr val="FF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2000" b="1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3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29614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l">
              <a:spcBef>
                <a:spcPts val="649"/>
              </a:spcBef>
            </a:pPr>
            <a:r>
              <a:rPr lang="en-US" sz="2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Matri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form  for scintillator production (40x40x1.5 mm</a:t>
            </a:r>
            <a:r>
              <a:rPr lang="en-US" sz="2400" b="1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Stamp for plate 80x80x0.5 mm</a:t>
            </a:r>
            <a:r>
              <a:rPr lang="en-US" sz="2400" b="1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7" name="Picture 3" descr="C:\Users\oleg\Documents\production_2023\press_forma_2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3776"/>
            <a:ext cx="5084350" cy="3595588"/>
          </a:xfrm>
          <a:prstGeom prst="rect">
            <a:avLst/>
          </a:prstGeom>
          <a:noFill/>
          <a:ln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1413" y="1988840"/>
            <a:ext cx="3379015" cy="450912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667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240" cy="57606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form  for new scintillator production (40x40x1.5 mm</a:t>
            </a:r>
            <a:r>
              <a:rPr lang="en-US" sz="2400" b="1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Рисунок 5" descr="IMG_20240222_104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04" y="842319"/>
            <a:ext cx="6372200" cy="4779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856" y="4175399"/>
            <a:ext cx="3563144" cy="2682601"/>
          </a:xfrm>
          <a:prstGeom prst="rect">
            <a:avLst/>
          </a:prstGeom>
        </p:spPr>
      </p:pic>
      <p:sp>
        <p:nvSpPr>
          <p:cNvPr id="5" name="TextShape 1"/>
          <p:cNvSpPr txBox="1"/>
          <p:nvPr/>
        </p:nvSpPr>
        <p:spPr>
          <a:xfrm>
            <a:off x="6384404" y="842318"/>
            <a:ext cx="2300822" cy="1362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84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njection molding machine with new</a:t>
            </a:r>
          </a:p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Matrix form for</a:t>
            </a:r>
          </a:p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Scintillator production</a:t>
            </a: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6522739" y="2564904"/>
            <a:ext cx="2300822" cy="10577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/>
              <a:t>Quality test </a:t>
            </a:r>
            <a:r>
              <a:rPr lang="en-US" sz="1600" b="1" spc="-1" dirty="0" smtClean="0">
                <a:solidFill>
                  <a:srgbClr val="000000"/>
                </a:solidFill>
                <a:latin typeface="Calibri"/>
              </a:rPr>
              <a:t>of scintillators.</a:t>
            </a:r>
          </a:p>
          <a:p>
            <a:pPr algn="ctr">
              <a:lnSpc>
                <a:spcPct val="100000"/>
              </a:lnSpc>
            </a:pPr>
            <a:r>
              <a:rPr lang="en-US" sz="1600" b="1" spc="-1" dirty="0" smtClean="0">
                <a:solidFill>
                  <a:srgbClr val="000000"/>
                </a:solidFill>
                <a:latin typeface="Calibri"/>
              </a:rPr>
              <a:t>Vladimir-UNIPLAST</a:t>
            </a:r>
          </a:p>
          <a:p>
            <a:pPr algn="ctr">
              <a:lnSpc>
                <a:spcPct val="100000"/>
              </a:lnSpc>
            </a:pPr>
            <a:r>
              <a:rPr lang="en-US" sz="1600" b="1" spc="-1" dirty="0" smtClean="0">
                <a:solidFill>
                  <a:srgbClr val="000000"/>
                </a:solidFill>
                <a:latin typeface="Calibri"/>
              </a:rPr>
              <a:t>February of 2024</a:t>
            </a:r>
          </a:p>
        </p:txBody>
      </p:sp>
    </p:spTree>
    <p:extLst>
      <p:ext uri="{BB962C8B-B14F-4D97-AF65-F5344CB8AC3E}">
        <p14:creationId xmlns:p14="http://schemas.microsoft.com/office/powerpoint/2010/main" xmlns="" val="12667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25072" y="26460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84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New Cells 160000</a:t>
            </a: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produced I Vladimir at February 2024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4053840" y="5041900"/>
            <a:ext cx="2966432" cy="1489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Scintillator plate: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40x40 </a:t>
            </a: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mm</a:t>
            </a:r>
            <a:r>
              <a:rPr lang="en-US" sz="2000" spc="-1" baseline="30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2000" spc="-1" baseline="30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, t=1.5 mm</a:t>
            </a:r>
          </a:p>
          <a:p>
            <a:pPr>
              <a:lnSpc>
                <a:spcPct val="100000"/>
              </a:lnSpc>
            </a:pP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WLS and PM</a:t>
            </a:r>
            <a:endParaRPr lang="en-US" sz="20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" y="1044020"/>
            <a:ext cx="3441081" cy="2580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108844"/>
            <a:ext cx="2961099" cy="3933056"/>
          </a:xfrm>
          <a:prstGeom prst="rect">
            <a:avLst/>
          </a:prstGeom>
        </p:spPr>
      </p:pic>
      <p:sp>
        <p:nvSpPr>
          <p:cNvPr id="8" name="TextShape 1"/>
          <p:cNvSpPr txBox="1"/>
          <p:nvPr/>
        </p:nvSpPr>
        <p:spPr>
          <a:xfrm>
            <a:off x="7084798" y="5067423"/>
            <a:ext cx="2024994" cy="10577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Setup for scintillators test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8" y="3861048"/>
            <a:ext cx="3980676" cy="29969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9375" y="1108844"/>
            <a:ext cx="3920857" cy="2601578"/>
          </a:xfrm>
          <a:prstGeom prst="rect">
            <a:avLst/>
          </a:prstGeom>
        </p:spPr>
      </p:pic>
      <p:sp>
        <p:nvSpPr>
          <p:cNvPr id="9" name="TextShape 1"/>
          <p:cNvSpPr txBox="1"/>
          <p:nvPr/>
        </p:nvSpPr>
        <p:spPr>
          <a:xfrm>
            <a:off x="50799" y="3095933"/>
            <a:ext cx="2024994" cy="10577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77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4 scintillators plates after injection molding machine </a:t>
            </a: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4928527" y="2308157"/>
            <a:ext cx="1732097" cy="8992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Spectra from </a:t>
            </a:r>
          </a:p>
          <a:p>
            <a:pPr>
              <a:lnSpc>
                <a:spcPct val="100000"/>
              </a:lnSpc>
            </a:pPr>
            <a:r>
              <a:rPr lang="el-GR" sz="2400" spc="-1" dirty="0" smtClean="0">
                <a:solidFill>
                  <a:srgbClr val="000000"/>
                </a:solidFill>
                <a:latin typeface="Calibri"/>
              </a:rPr>
              <a:t>α</a:t>
            </a: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-source</a:t>
            </a: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25072" y="26460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Scintillators painting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3236" y="3753035"/>
            <a:ext cx="3980678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276" y="1077224"/>
            <a:ext cx="4171966" cy="256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95629" y="1821119"/>
            <a:ext cx="5649695" cy="4253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3895" y="1988840"/>
            <a:ext cx="23042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Ready for drying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6021288"/>
            <a:ext cx="23042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 painted </a:t>
            </a:r>
            <a:r>
              <a:rPr lang="en-US" dirty="0"/>
              <a:t>scintillator plates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5072" y="4797152"/>
            <a:ext cx="287877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Preparation for painting  </a:t>
            </a:r>
            <a:r>
              <a:rPr lang="en-US" dirty="0"/>
              <a:t>scintillator </a:t>
            </a:r>
            <a:r>
              <a:rPr lang="en-US" dirty="0" smtClean="0"/>
              <a:t>plates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589240"/>
            <a:ext cx="287877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hlinkClick r:id="rId5"/>
              </a:rPr>
              <a:t>https://photos.app.goo.gl/L4WGWUP6tcdLm3eY6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3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25072" y="264600"/>
            <a:ext cx="8784720" cy="64412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Scintillators painted and stored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56881E-F4CC-F3A9-00C9-F6F91AF7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97318" y="1769480"/>
            <a:ext cx="5815798" cy="4376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06DAF0-D198-ACD6-BA3F-E1090DCCA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08125" y="1790096"/>
            <a:ext cx="5815797" cy="4378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1268760"/>
            <a:ext cx="230425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Packaging of painted </a:t>
            </a:r>
            <a:r>
              <a:rPr lang="en-US" dirty="0" smtClean="0"/>
              <a:t>scintillator plates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63895" y="1988840"/>
            <a:ext cx="23042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Drying of painted scintillator plates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356992"/>
            <a:ext cx="2035082" cy="27030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5880" y="4707293"/>
            <a:ext cx="230425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Painting video file:</a:t>
            </a:r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://photos.app.goo.gl/7yyTLzvsX6r7J8qF7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22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25072" y="26460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Lead preparation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47024" y="3930062"/>
            <a:ext cx="4123910" cy="3104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005118"/>
            <a:ext cx="4123910" cy="3104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023" y="1005118"/>
            <a:ext cx="4246929" cy="29249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934" y="3930062"/>
            <a:ext cx="2490747" cy="29279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1268760"/>
            <a:ext cx="23042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Lead cutting Setup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07760" y="4560600"/>
            <a:ext cx="261211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Washing of lead plates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19745" y="1453426"/>
            <a:ext cx="230425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Drilling </a:t>
            </a:r>
            <a:r>
              <a:rPr lang="en-US" dirty="0" smtClean="0"/>
              <a:t>holes </a:t>
            </a:r>
            <a:r>
              <a:rPr lang="en-US" dirty="0"/>
              <a:t>in a </a:t>
            </a:r>
            <a:r>
              <a:rPr lang="en-US" dirty="0" smtClean="0"/>
              <a:t>80x80 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plate on a </a:t>
            </a:r>
            <a:r>
              <a:rPr lang="en-US" dirty="0" smtClean="0"/>
              <a:t>milling </a:t>
            </a:r>
            <a:r>
              <a:rPr lang="en-US" dirty="0"/>
              <a:t>machine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61681" y="4005290"/>
            <a:ext cx="218231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Box for 200 plates of 85x168 mm</a:t>
            </a:r>
            <a:r>
              <a:rPr lang="en-US" spc="-1" baseline="30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– it is</a:t>
            </a:r>
          </a:p>
          <a:p>
            <a:pPr>
              <a:lnSpc>
                <a:spcPct val="100000"/>
              </a:lnSpc>
            </a:pPr>
            <a:r>
              <a:rPr lang="en-US" dirty="0"/>
              <a:t>blanks for the </a:t>
            </a:r>
            <a:r>
              <a:rPr lang="en-US" dirty="0" smtClean="0"/>
              <a:t>press</a:t>
            </a:r>
          </a:p>
          <a:p>
            <a:pPr>
              <a:lnSpc>
                <a:spcPct val="100000"/>
              </a:lnSpc>
            </a:pPr>
            <a:r>
              <a:rPr lang="en-US" spc="-1" dirty="0" smtClean="0">
                <a:solidFill>
                  <a:srgbClr val="000000"/>
                </a:solidFill>
                <a:latin typeface="Calibri"/>
              </a:rPr>
              <a:t>Has a weight ~20 kg</a:t>
            </a:r>
            <a:endParaRPr lang="en-US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4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25072" y="26460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Module assembling – test setup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24744"/>
            <a:ext cx="3936933" cy="522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F712AB-CAE9-B298-07F3-835757E53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65236" y="1770877"/>
            <a:ext cx="5229200" cy="3936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268760"/>
            <a:ext cx="345638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4-cells module assembling - in beginning starting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780928"/>
            <a:ext cx="407630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Final stage of module stacking  with 200 layers of 1.5+0.5 mm scintillators</a:t>
            </a:r>
          </a:p>
          <a:p>
            <a:r>
              <a:rPr lang="en-US" dirty="0" smtClean="0"/>
              <a:t>And Led plates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94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554</Words>
  <Application>Microsoft Office PowerPoint</Application>
  <PresentationFormat>Экран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Слайд 1</vt:lpstr>
      <vt:lpstr>Слайд 2</vt:lpstr>
      <vt:lpstr> Matrix form  for scintillator production (40x40x1.5 mm3) Stamp for plate 80x80x0.5 mm3 </vt:lpstr>
      <vt:lpstr>Matrix form  for new scintillator production (40x40x1.5 mm3)</vt:lpstr>
      <vt:lpstr>Слайд 5</vt:lpstr>
      <vt:lpstr>Слайд 6</vt:lpstr>
      <vt:lpstr>Слайд 7</vt:lpstr>
      <vt:lpstr>Слайд 8</vt:lpstr>
      <vt:lpstr>Слайд 9</vt:lpstr>
      <vt:lpstr>Слайд 10</vt:lpstr>
      <vt:lpstr>End Cup for  SPD with new scintillator to be produced in 2024 via 256 cells of 40x40 mm2  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ECAL  , April 2023 Status Report Oleg Gavrishuk, LVHE, Dubna, Russia</dc:title>
  <dc:creator>oleg</dc:creator>
  <cp:lastModifiedBy>oleg</cp:lastModifiedBy>
  <cp:revision>187</cp:revision>
  <dcterms:created xsi:type="dcterms:W3CDTF">2023-04-20T08:22:28Z</dcterms:created>
  <dcterms:modified xsi:type="dcterms:W3CDTF">2024-09-11T10:18:02Z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