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58" r:id="rId3"/>
    <p:sldId id="346" r:id="rId4"/>
    <p:sldId id="347" r:id="rId5"/>
    <p:sldId id="348" r:id="rId6"/>
    <p:sldId id="317" r:id="rId7"/>
    <p:sldId id="318" r:id="rId8"/>
    <p:sldId id="324" r:id="rId9"/>
    <p:sldId id="344" r:id="rId10"/>
    <p:sldId id="323" r:id="rId11"/>
    <p:sldId id="325" r:id="rId12"/>
    <p:sldId id="326" r:id="rId13"/>
    <p:sldId id="321" r:id="rId14"/>
    <p:sldId id="322" r:id="rId15"/>
    <p:sldId id="343" r:id="rId16"/>
    <p:sldId id="328" r:id="rId17"/>
    <p:sldId id="327" r:id="rId18"/>
    <p:sldId id="314" r:id="rId19"/>
    <p:sldId id="329" r:id="rId20"/>
    <p:sldId id="337" r:id="rId21"/>
    <p:sldId id="339" r:id="rId22"/>
    <p:sldId id="340" r:id="rId23"/>
    <p:sldId id="341" r:id="rId24"/>
    <p:sldId id="342" r:id="rId25"/>
    <p:sldId id="338" r:id="rId26"/>
    <p:sldId id="308" r:id="rId27"/>
    <p:sldId id="307" r:id="rId28"/>
    <p:sldId id="349" r:id="rId29"/>
    <p:sldId id="335" r:id="rId30"/>
    <p:sldId id="345" r:id="rId31"/>
    <p:sldId id="334" r:id="rId32"/>
    <p:sldId id="331" r:id="rId33"/>
    <p:sldId id="333" r:id="rId34"/>
    <p:sldId id="330" r:id="rId35"/>
    <p:sldId id="350" r:id="rId36"/>
    <p:sldId id="319" r:id="rId37"/>
    <p:sldId id="320" r:id="rId38"/>
    <p:sldId id="275" r:id="rId39"/>
  </p:sldIdLst>
  <p:sldSz cx="9144000" cy="6858000" type="screen4x3"/>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2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87" d="100"/>
          <a:sy n="87" d="100"/>
        </p:scale>
        <p:origin x="151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29761" y="0"/>
            <a:ext cx="2929837" cy="497126"/>
          </a:xfrm>
          <a:prstGeom prst="rect">
            <a:avLst/>
          </a:prstGeom>
        </p:spPr>
        <p:txBody>
          <a:bodyPr vert="horz" lIns="91440" tIns="45720" rIns="91440" bIns="45720" rtlCol="0"/>
          <a:lstStyle>
            <a:lvl1pPr algn="r">
              <a:defRPr sz="1200"/>
            </a:lvl1pPr>
          </a:lstStyle>
          <a:p>
            <a:fld id="{BB92F1F4-A28A-437A-A665-D35DA5942CA6}" type="datetimeFigureOut">
              <a:rPr lang="ru-RU" smtClean="0"/>
              <a:t>04.10.2024</a:t>
            </a:fld>
            <a:endParaRPr lang="ru-RU"/>
          </a:p>
        </p:txBody>
      </p:sp>
      <p:sp>
        <p:nvSpPr>
          <p:cNvPr id="4" name="Нижний колонтитул 3"/>
          <p:cNvSpPr>
            <a:spLocks noGrp="1"/>
          </p:cNvSpPr>
          <p:nvPr>
            <p:ph type="ftr" sz="quarter" idx="2"/>
          </p:nvPr>
        </p:nvSpPr>
        <p:spPr>
          <a:xfrm>
            <a:off x="0" y="9443662"/>
            <a:ext cx="2929837" cy="497126"/>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29761" y="9443662"/>
            <a:ext cx="2929837" cy="497126"/>
          </a:xfrm>
          <a:prstGeom prst="rect">
            <a:avLst/>
          </a:prstGeom>
        </p:spPr>
        <p:txBody>
          <a:bodyPr vert="horz" lIns="91440" tIns="45720" rIns="91440" bIns="45720" rtlCol="0" anchor="b"/>
          <a:lstStyle>
            <a:lvl1pPr algn="r">
              <a:defRPr sz="1200"/>
            </a:lvl1pPr>
          </a:lstStyle>
          <a:p>
            <a:fld id="{9336CFDB-22AB-409A-969B-937A67F0C224}" type="slidenum">
              <a:rPr lang="ru-RU" smtClean="0"/>
              <a:t>‹#›</a:t>
            </a:fld>
            <a:endParaRPr lang="ru-RU"/>
          </a:p>
        </p:txBody>
      </p:sp>
    </p:spTree>
    <p:extLst>
      <p:ext uri="{BB962C8B-B14F-4D97-AF65-F5344CB8AC3E}">
        <p14:creationId xmlns:p14="http://schemas.microsoft.com/office/powerpoint/2010/main" val="1089249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4C975A8C-23E3-478F-9F8E-226EFE49F6F7}" type="datetimeFigureOut">
              <a:rPr lang="ru-RU" smtClean="0"/>
              <a:pPr/>
              <a:t>04.10.2024</a:t>
            </a:fld>
            <a:endParaRPr lang="ru-RU"/>
          </a:p>
        </p:txBody>
      </p:sp>
      <p:sp>
        <p:nvSpPr>
          <p:cNvPr id="4" name="Образ слайда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11EB285B-D430-4A52-9FA6-9614EDEE5FB7}" type="slidenum">
              <a:rPr lang="ru-RU" smtClean="0"/>
              <a:pPr/>
              <a:t>‹#›</a:t>
            </a:fld>
            <a:endParaRPr lang="ru-RU"/>
          </a:p>
        </p:txBody>
      </p:sp>
    </p:spTree>
    <p:extLst>
      <p:ext uri="{BB962C8B-B14F-4D97-AF65-F5344CB8AC3E}">
        <p14:creationId xmlns:p14="http://schemas.microsoft.com/office/powerpoint/2010/main" val="3504370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AFF4727-B82E-4F2A-AEE0-228CA9383D38}" type="slidenum">
              <a:rPr lang="ru-RU" altLang="ru-RU">
                <a:latin typeface="Arial" panose="020B0604020202020204" pitchFamily="34" charset="0"/>
              </a:rPr>
              <a:pPr/>
              <a:t>6</a:t>
            </a:fld>
            <a:endParaRPr lang="ru-RU" altLang="ru-RU">
              <a:latin typeface="Arial" panose="020B0604020202020204" pitchFamily="34" charset="0"/>
            </a:endParaRPr>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p>
        </p:txBody>
      </p:sp>
    </p:spTree>
    <p:extLst>
      <p:ext uri="{BB962C8B-B14F-4D97-AF65-F5344CB8AC3E}">
        <p14:creationId xmlns:p14="http://schemas.microsoft.com/office/powerpoint/2010/main" val="187444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D1A077A-527E-4D94-8B03-A33A5DC8E414}" type="slidenum">
              <a:rPr lang="ru-RU" altLang="ru-RU" smtClean="0">
                <a:latin typeface="Arial" panose="020B0604020202020204" pitchFamily="34" charset="0"/>
              </a:rPr>
              <a:pPr/>
              <a:t>9</a:t>
            </a:fld>
            <a:endParaRPr lang="ru-RU" altLang="ru-RU" smtClean="0">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xfrm>
            <a:off x="1144588"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en-US" altLang="ru-RU" smtClean="0"/>
              <a:t>   </a:t>
            </a:r>
            <a:r>
              <a:rPr lang="en-US" altLang="ru-RU" sz="1600" smtClean="0">
                <a:latin typeface="Times New Roman" panose="02020603050405020304" pitchFamily="18" charset="0"/>
              </a:rPr>
              <a:t>Here you see JINR in figures. The total staff members are about 5500 and 1300 out of them are researchers including 500 from our Member States, but Russia. Doctors and PhD are about 1000. </a:t>
            </a:r>
            <a:endParaRPr lang="ru-RU" altLang="ru-RU" sz="1600" smtClean="0">
              <a:latin typeface="Times New Roman" panose="02020603050405020304" pitchFamily="18" charset="0"/>
            </a:endParaRPr>
          </a:p>
        </p:txBody>
      </p:sp>
    </p:spTree>
    <p:extLst>
      <p:ext uri="{BB962C8B-B14F-4D97-AF65-F5344CB8AC3E}">
        <p14:creationId xmlns:p14="http://schemas.microsoft.com/office/powerpoint/2010/main" val="2161494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defRPr/>
            </a:pPr>
            <a:r>
              <a:rPr lang="en-US" dirty="0" smtClean="0">
                <a:cs typeface="+mn-cs"/>
              </a:rPr>
              <a:t>The biggest challenge in this project was to build a universal model that can equally well describe bilayer features seen by x-rays and neutrons. Each of the component groups has to have nearly the same functional form for all of the different contrast conditions. </a:t>
            </a:r>
            <a:r>
              <a:rPr lang="en-US" dirty="0" smtClean="0">
                <a:cs typeface="Times New Roman" pitchFamily="18" charset="0"/>
              </a:rPr>
              <a:t>We found that the adequate model has at least three structural components describing the lipid head group region, and three additional groups describing the hydrocarbon chain region.</a:t>
            </a:r>
          </a:p>
          <a:p>
            <a:pPr eaLnBrk="1" hangingPunct="1">
              <a:defRPr/>
            </a:pPr>
            <a:r>
              <a:rPr lang="en-US" dirty="0" smtClean="0">
                <a:cs typeface="Times New Roman" pitchFamily="18" charset="0"/>
              </a:rPr>
              <a:t>Although our universal SDP model is designed to obtain structure from x-ray and neutron scattering data, the primary description is neither in terms of ED or NSLD. Instead, it is described by volume probability distributions, which satisfy a spatial conservation principle whereby volume is conserved.</a:t>
            </a:r>
          </a:p>
          <a:p>
            <a:pPr eaLnBrk="1" hangingPunct="1">
              <a:defRPr/>
            </a:pPr>
            <a:r>
              <a:rPr lang="en-US" dirty="0" smtClean="0">
                <a:cs typeface="Times New Roman" pitchFamily="18" charset="0"/>
              </a:rPr>
              <a:t>The newly devised SDP model was fit with only one set of parameters simultaneously to the three sets of experimental data, consisting of x-ray scattering curve and the two neutron scattering curves taken at the two different contrasts. The area we obtained for one of the most studied lipid, DOPC, is almost 10% smaller than previously reported value obtained in a stand alone x-ray experiment. However it is quite close to the simulated value that was previously not taken seriously because of the discrepancy with the x-ray areas. When I presented this result recently at the biophysical society meeting, it started to attract the attention of several major players in a field of MD simulations immediately. Further, I got very positive feedback from many other labs that were getting smaller lipid areas than those “officially accepted”.</a:t>
            </a:r>
          </a:p>
        </p:txBody>
      </p:sp>
      <p:sp>
        <p:nvSpPr>
          <p:cNvPr id="47108" name="Footer Placeholder 3"/>
          <p:cNvSpPr>
            <a:spLocks noGrp="1"/>
          </p:cNvSpPr>
          <p:nvPr>
            <p:ph type="ftr" sz="quarter" idx="4294967295"/>
          </p:nvPr>
        </p:nvSpPr>
        <p:spPr bwMode="auto">
          <a:xfrm>
            <a:off x="0" y="8686800"/>
            <a:ext cx="3657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r>
              <a:rPr lang="en-CA" altLang="ru-RU"/>
              <a:t>UNRESTRICTED / </a:t>
            </a:r>
            <a:br>
              <a:rPr lang="en-CA" altLang="ru-RU"/>
            </a:br>
            <a:r>
              <a:rPr lang="en-CA" altLang="ru-RU"/>
              <a:t>ILLIMITÉE</a:t>
            </a:r>
          </a:p>
        </p:txBody>
      </p:sp>
      <p:sp>
        <p:nvSpPr>
          <p:cNvPr id="471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28C3435F-FF4F-44C4-95C6-7E657BBCE359}" type="slidenum">
              <a:rPr lang="en-CA" altLang="ru-RU" sz="1200"/>
              <a:pPr/>
              <a:t>11</a:t>
            </a:fld>
            <a:endParaRPr lang="en-CA" altLang="ru-RU" sz="1200"/>
          </a:p>
        </p:txBody>
      </p:sp>
    </p:spTree>
    <p:extLst>
      <p:ext uri="{BB962C8B-B14F-4D97-AF65-F5344CB8AC3E}">
        <p14:creationId xmlns:p14="http://schemas.microsoft.com/office/powerpoint/2010/main" val="52286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5BE51B9-1A3D-4D45-8661-31D7A4A79E8E}" type="slidenum">
              <a:rPr lang="ru-RU" altLang="ru-RU"/>
              <a:pPr/>
              <a:t>36</a:t>
            </a:fld>
            <a:endParaRPr lang="ru-RU" altLang="ru-RU"/>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latin typeface="Arial" panose="020B0604020202020204" pitchFamily="34" charset="0"/>
            </a:endParaRPr>
          </a:p>
        </p:txBody>
      </p:sp>
    </p:spTree>
    <p:extLst>
      <p:ext uri="{BB962C8B-B14F-4D97-AF65-F5344CB8AC3E}">
        <p14:creationId xmlns:p14="http://schemas.microsoft.com/office/powerpoint/2010/main" val="2434752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269D815-47B6-4875-A608-6C8F9BBA8937}" type="slidenum">
              <a:rPr lang="ru-RU" altLang="ru-RU"/>
              <a:pPr/>
              <a:t>37</a:t>
            </a:fld>
            <a:endParaRPr lang="ru-RU" altLang="ru-RU"/>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latin typeface="Arial" panose="020B0604020202020204" pitchFamily="34" charset="0"/>
            </a:endParaRPr>
          </a:p>
        </p:txBody>
      </p:sp>
    </p:spTree>
    <p:extLst>
      <p:ext uri="{BB962C8B-B14F-4D97-AF65-F5344CB8AC3E}">
        <p14:creationId xmlns:p14="http://schemas.microsoft.com/office/powerpoint/2010/main" val="584121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C7983B2-6E29-409A-92B0-EBD7932440C6}" type="datetimeFigureOut">
              <a:rPr lang="ru-RU" smtClean="0"/>
              <a:pPr/>
              <a:t>04.10.2024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743867-4E32-4E2D-8739-58246E7E28D2}" type="slidenum">
              <a:rPr lang="ru-RU" smtClean="0"/>
              <a:pPr/>
              <a:t>‹#›</a:t>
            </a:fld>
            <a:endParaRPr lang="ru-RU"/>
          </a:p>
        </p:txBody>
      </p:sp>
    </p:spTree>
    <p:extLst>
      <p:ext uri="{BB962C8B-B14F-4D97-AF65-F5344CB8AC3E}">
        <p14:creationId xmlns:p14="http://schemas.microsoft.com/office/powerpoint/2010/main" val="2849882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7983B2-6E29-409A-92B0-EBD7932440C6}" type="datetimeFigureOut">
              <a:rPr lang="ru-RU" smtClean="0"/>
              <a:pPr/>
              <a:t>04.10.2024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743867-4E32-4E2D-8739-58246E7E28D2}" type="slidenum">
              <a:rPr lang="ru-RU" smtClean="0"/>
              <a:pPr/>
              <a:t>‹#›</a:t>
            </a:fld>
            <a:endParaRPr lang="ru-RU"/>
          </a:p>
        </p:txBody>
      </p:sp>
    </p:spTree>
    <p:extLst>
      <p:ext uri="{BB962C8B-B14F-4D97-AF65-F5344CB8AC3E}">
        <p14:creationId xmlns:p14="http://schemas.microsoft.com/office/powerpoint/2010/main" val="369332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7983B2-6E29-409A-92B0-EBD7932440C6}" type="datetimeFigureOut">
              <a:rPr lang="ru-RU" smtClean="0"/>
              <a:pPr/>
              <a:t>04.10.2024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743867-4E32-4E2D-8739-58246E7E28D2}" type="slidenum">
              <a:rPr lang="ru-RU" smtClean="0"/>
              <a:pPr/>
              <a:t>‹#›</a:t>
            </a:fld>
            <a:endParaRPr lang="ru-RU"/>
          </a:p>
        </p:txBody>
      </p:sp>
    </p:spTree>
    <p:extLst>
      <p:ext uri="{BB962C8B-B14F-4D97-AF65-F5344CB8AC3E}">
        <p14:creationId xmlns:p14="http://schemas.microsoft.com/office/powerpoint/2010/main" val="3066401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0113" y="115888"/>
            <a:ext cx="8243887" cy="9683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00113" y="1341438"/>
            <a:ext cx="40068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59363" y="1341438"/>
            <a:ext cx="4008437"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00113" y="6400800"/>
            <a:ext cx="1439862" cy="457200"/>
          </a:xfrm>
        </p:spPr>
        <p:txBody>
          <a:bodyPr wrap="square" numCol="1" anchor="t" anchorCtr="0" compatLnSpc="1">
            <a:prstTxWarp prst="textNoShape">
              <a:avLst/>
            </a:prstTxWarp>
          </a:bodyPr>
          <a:lstStyle>
            <a:lvl1pPr>
              <a:defRPr/>
            </a:lvl1pPr>
          </a:lstStyle>
          <a:p>
            <a:pPr>
              <a:defRPr/>
            </a:pPr>
            <a:fld id="{FF4C4EF5-EE89-45F2-97FA-6691A1CF3509}" type="datetime1">
              <a:rPr lang="ru-RU"/>
              <a:pPr>
                <a:defRPr/>
              </a:pPr>
              <a:t>04.10.2024</a:t>
            </a:fld>
            <a:endParaRPr lang="ru-RU"/>
          </a:p>
        </p:txBody>
      </p:sp>
      <p:sp>
        <p:nvSpPr>
          <p:cNvPr id="6" name="Footer Placeholder 5"/>
          <p:cNvSpPr>
            <a:spLocks noGrp="1"/>
          </p:cNvSpPr>
          <p:nvPr>
            <p:ph type="ftr" sz="quarter" idx="11"/>
          </p:nvPr>
        </p:nvSpPr>
        <p:spPr>
          <a:xfrm>
            <a:off x="2339975" y="6400800"/>
            <a:ext cx="5616575" cy="457200"/>
          </a:xfrm>
        </p:spPr>
        <p:txBody>
          <a:bodyPr/>
          <a:lstStyle>
            <a:lvl1pPr>
              <a:defRPr/>
            </a:lvl1pPr>
          </a:lstStyle>
          <a:p>
            <a:pPr>
              <a:defRPr/>
            </a:pPr>
            <a:r>
              <a:rPr lang="ru-RU"/>
              <a:t>JINR-2004</a:t>
            </a:r>
          </a:p>
        </p:txBody>
      </p:sp>
      <p:sp>
        <p:nvSpPr>
          <p:cNvPr id="7" name="Slide Number Placeholder 6"/>
          <p:cNvSpPr>
            <a:spLocks noGrp="1"/>
          </p:cNvSpPr>
          <p:nvPr>
            <p:ph type="sldNum" sz="quarter" idx="12"/>
          </p:nvPr>
        </p:nvSpPr>
        <p:spPr>
          <a:xfrm>
            <a:off x="7956550" y="6400800"/>
            <a:ext cx="1187450" cy="457200"/>
          </a:xfrm>
        </p:spPr>
        <p:txBody>
          <a:bodyPr/>
          <a:lstStyle>
            <a:lvl1pPr>
              <a:defRPr smtClean="0"/>
            </a:lvl1pPr>
          </a:lstStyle>
          <a:p>
            <a:pPr>
              <a:defRPr/>
            </a:pPr>
            <a:fld id="{5C9D0AC9-EBC6-4692-982F-5AC946B5078B}" type="slidenum">
              <a:rPr lang="ru-RU" altLang="ru-RU"/>
              <a:pPr>
                <a:defRPr/>
              </a:pPr>
              <a:t>‹#›</a:t>
            </a:fld>
            <a:endParaRPr lang="ru-RU" altLang="ru-RU"/>
          </a:p>
        </p:txBody>
      </p:sp>
    </p:spTree>
    <p:extLst>
      <p:ext uri="{BB962C8B-B14F-4D97-AF65-F5344CB8AC3E}">
        <p14:creationId xmlns:p14="http://schemas.microsoft.com/office/powerpoint/2010/main" val="1523355384"/>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7983B2-6E29-409A-92B0-EBD7932440C6}" type="datetimeFigureOut">
              <a:rPr lang="ru-RU" smtClean="0"/>
              <a:pPr/>
              <a:t>04.10.2024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743867-4E32-4E2D-8739-58246E7E28D2}" type="slidenum">
              <a:rPr lang="ru-RU" smtClean="0"/>
              <a:pPr/>
              <a:t>‹#›</a:t>
            </a:fld>
            <a:endParaRPr lang="ru-RU"/>
          </a:p>
        </p:txBody>
      </p:sp>
    </p:spTree>
    <p:extLst>
      <p:ext uri="{BB962C8B-B14F-4D97-AF65-F5344CB8AC3E}">
        <p14:creationId xmlns:p14="http://schemas.microsoft.com/office/powerpoint/2010/main" val="406422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C7983B2-6E29-409A-92B0-EBD7932440C6}" type="datetimeFigureOut">
              <a:rPr lang="ru-RU" smtClean="0"/>
              <a:pPr/>
              <a:t>04.10.2024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743867-4E32-4E2D-8739-58246E7E28D2}" type="slidenum">
              <a:rPr lang="ru-RU" smtClean="0"/>
              <a:pPr/>
              <a:t>‹#›</a:t>
            </a:fld>
            <a:endParaRPr lang="ru-RU"/>
          </a:p>
        </p:txBody>
      </p:sp>
    </p:spTree>
    <p:extLst>
      <p:ext uri="{BB962C8B-B14F-4D97-AF65-F5344CB8AC3E}">
        <p14:creationId xmlns:p14="http://schemas.microsoft.com/office/powerpoint/2010/main" val="269357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C7983B2-6E29-409A-92B0-EBD7932440C6}" type="datetimeFigureOut">
              <a:rPr lang="ru-RU" smtClean="0"/>
              <a:pPr/>
              <a:t>04.10.2024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743867-4E32-4E2D-8739-58246E7E28D2}" type="slidenum">
              <a:rPr lang="ru-RU" smtClean="0"/>
              <a:pPr/>
              <a:t>‹#›</a:t>
            </a:fld>
            <a:endParaRPr lang="ru-RU"/>
          </a:p>
        </p:txBody>
      </p:sp>
    </p:spTree>
    <p:extLst>
      <p:ext uri="{BB962C8B-B14F-4D97-AF65-F5344CB8AC3E}">
        <p14:creationId xmlns:p14="http://schemas.microsoft.com/office/powerpoint/2010/main" val="634045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C7983B2-6E29-409A-92B0-EBD7932440C6}" type="datetimeFigureOut">
              <a:rPr lang="ru-RU" smtClean="0"/>
              <a:pPr/>
              <a:t>04.10.2024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6743867-4E32-4E2D-8739-58246E7E28D2}" type="slidenum">
              <a:rPr lang="ru-RU" smtClean="0"/>
              <a:pPr/>
              <a:t>‹#›</a:t>
            </a:fld>
            <a:endParaRPr lang="ru-RU"/>
          </a:p>
        </p:txBody>
      </p:sp>
    </p:spTree>
    <p:extLst>
      <p:ext uri="{BB962C8B-B14F-4D97-AF65-F5344CB8AC3E}">
        <p14:creationId xmlns:p14="http://schemas.microsoft.com/office/powerpoint/2010/main" val="2373154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C7983B2-6E29-409A-92B0-EBD7932440C6}" type="datetimeFigureOut">
              <a:rPr lang="ru-RU" smtClean="0"/>
              <a:pPr/>
              <a:t>04.10.2024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6743867-4E32-4E2D-8739-58246E7E28D2}" type="slidenum">
              <a:rPr lang="ru-RU" smtClean="0"/>
              <a:pPr/>
              <a:t>‹#›</a:t>
            </a:fld>
            <a:endParaRPr lang="ru-RU"/>
          </a:p>
        </p:txBody>
      </p:sp>
    </p:spTree>
    <p:extLst>
      <p:ext uri="{BB962C8B-B14F-4D97-AF65-F5344CB8AC3E}">
        <p14:creationId xmlns:p14="http://schemas.microsoft.com/office/powerpoint/2010/main" val="2924647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C7983B2-6E29-409A-92B0-EBD7932440C6}" type="datetimeFigureOut">
              <a:rPr lang="ru-RU" smtClean="0"/>
              <a:pPr/>
              <a:t>04.10.2024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6743867-4E32-4E2D-8739-58246E7E28D2}" type="slidenum">
              <a:rPr lang="ru-RU" smtClean="0"/>
              <a:pPr/>
              <a:t>‹#›</a:t>
            </a:fld>
            <a:endParaRPr lang="ru-RU"/>
          </a:p>
        </p:txBody>
      </p:sp>
    </p:spTree>
    <p:extLst>
      <p:ext uri="{BB962C8B-B14F-4D97-AF65-F5344CB8AC3E}">
        <p14:creationId xmlns:p14="http://schemas.microsoft.com/office/powerpoint/2010/main" val="3549774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C7983B2-6E29-409A-92B0-EBD7932440C6}" type="datetimeFigureOut">
              <a:rPr lang="ru-RU" smtClean="0"/>
              <a:pPr/>
              <a:t>04.10.2024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743867-4E32-4E2D-8739-58246E7E28D2}" type="slidenum">
              <a:rPr lang="ru-RU" smtClean="0"/>
              <a:pPr/>
              <a:t>‹#›</a:t>
            </a:fld>
            <a:endParaRPr lang="ru-RU"/>
          </a:p>
        </p:txBody>
      </p:sp>
    </p:spTree>
    <p:extLst>
      <p:ext uri="{BB962C8B-B14F-4D97-AF65-F5344CB8AC3E}">
        <p14:creationId xmlns:p14="http://schemas.microsoft.com/office/powerpoint/2010/main" val="2364735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C7983B2-6E29-409A-92B0-EBD7932440C6}" type="datetimeFigureOut">
              <a:rPr lang="ru-RU" smtClean="0"/>
              <a:pPr/>
              <a:t>04.10.2024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743867-4E32-4E2D-8739-58246E7E28D2}" type="slidenum">
              <a:rPr lang="ru-RU" smtClean="0"/>
              <a:pPr/>
              <a:t>‹#›</a:t>
            </a:fld>
            <a:endParaRPr lang="ru-RU"/>
          </a:p>
        </p:txBody>
      </p:sp>
    </p:spTree>
    <p:extLst>
      <p:ext uri="{BB962C8B-B14F-4D97-AF65-F5344CB8AC3E}">
        <p14:creationId xmlns:p14="http://schemas.microsoft.com/office/powerpoint/2010/main" val="3006454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983B2-6E29-409A-92B0-EBD7932440C6}" type="datetimeFigureOut">
              <a:rPr lang="ru-RU" smtClean="0"/>
              <a:pPr/>
              <a:t>04.10.2024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743867-4E32-4E2D-8739-58246E7E28D2}" type="slidenum">
              <a:rPr lang="ru-RU" smtClean="0"/>
              <a:pPr/>
              <a:t>‹#›</a:t>
            </a:fld>
            <a:endParaRPr lang="ru-RU"/>
          </a:p>
        </p:txBody>
      </p:sp>
    </p:spTree>
    <p:extLst>
      <p:ext uri="{BB962C8B-B14F-4D97-AF65-F5344CB8AC3E}">
        <p14:creationId xmlns:p14="http://schemas.microsoft.com/office/powerpoint/2010/main" val="3744039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wmf"/><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6814" y="1268760"/>
            <a:ext cx="9144000" cy="3785652"/>
          </a:xfrm>
          <a:prstGeom prst="rect">
            <a:avLst/>
          </a:prstGeom>
        </p:spPr>
        <p:txBody>
          <a:bodyPr wrap="square">
            <a:spAutoFit/>
          </a:bodyPr>
          <a:lstStyle/>
          <a:p>
            <a:pPr algn="ctr"/>
            <a:r>
              <a:rPr lang="ru-RU" sz="6000" dirty="0">
                <a:solidFill>
                  <a:schemeClr val="bg1"/>
                </a:solidFill>
              </a:rPr>
              <a:t>Процессы управления в научных проектах и участие студентов в научных исследованиях</a:t>
            </a:r>
            <a:endParaRPr lang="ru-RU" sz="3200" b="1" dirty="0">
              <a:solidFill>
                <a:schemeClr val="bg1"/>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404664"/>
            <a:ext cx="1284603" cy="720080"/>
          </a:xfrm>
          <a:prstGeom prst="rect">
            <a:avLst/>
          </a:prstGeom>
        </p:spPr>
      </p:pic>
      <p:sp>
        <p:nvSpPr>
          <p:cNvPr id="2" name="TextBox 1"/>
          <p:cNvSpPr txBox="1"/>
          <p:nvPr/>
        </p:nvSpPr>
        <p:spPr>
          <a:xfrm>
            <a:off x="2915816" y="6165304"/>
            <a:ext cx="2941318" cy="369332"/>
          </a:xfrm>
          <a:prstGeom prst="rect">
            <a:avLst/>
          </a:prstGeom>
          <a:noFill/>
        </p:spPr>
        <p:txBody>
          <a:bodyPr wrap="none" rtlCol="0">
            <a:spAutoFit/>
          </a:bodyPr>
          <a:lstStyle/>
          <a:p>
            <a:r>
              <a:rPr lang="ru-RU" dirty="0" smtClean="0">
                <a:solidFill>
                  <a:schemeClr val="bg1"/>
                </a:solidFill>
              </a:rPr>
              <a:t>Дубна, 7 – 11 октября, 2024</a:t>
            </a:r>
            <a:r>
              <a:rPr lang="ru-RU" dirty="0" smtClean="0"/>
              <a:t> </a:t>
            </a:r>
            <a:endParaRPr lang="ru-RU" dirty="0"/>
          </a:p>
        </p:txBody>
      </p:sp>
    </p:spTree>
    <p:extLst>
      <p:ext uri="{BB962C8B-B14F-4D97-AF65-F5344CB8AC3E}">
        <p14:creationId xmlns:p14="http://schemas.microsoft.com/office/powerpoint/2010/main" val="2033661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20879"/>
            <a:ext cx="9144000" cy="4437120"/>
          </a:xfrm>
          <a:prstGeom prst="rect">
            <a:avLst/>
          </a:prstGeom>
        </p:spPr>
      </p:pic>
      <p:pic>
        <p:nvPicPr>
          <p:cNvPr id="3" name="Picture 2">
            <a:extLst>
              <a:ext uri="{FF2B5EF4-FFF2-40B4-BE49-F238E27FC236}">
                <a16:creationId xmlns="" xmlns:a16="http://schemas.microsoft.com/office/drawing/2014/main" id="{8E78DD77-F288-734A-A19D-52B85B486A5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83768" y="2466016"/>
            <a:ext cx="1728192" cy="2592288"/>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7229" y="0"/>
            <a:ext cx="1196752" cy="1196752"/>
          </a:xfrm>
          <a:prstGeom prst="rect">
            <a:avLst/>
          </a:prstGeom>
        </p:spPr>
      </p:pic>
      <p:sp>
        <p:nvSpPr>
          <p:cNvPr id="5" name="Прямоугольник 4"/>
          <p:cNvSpPr/>
          <p:nvPr/>
        </p:nvSpPr>
        <p:spPr>
          <a:xfrm>
            <a:off x="816835" y="943234"/>
            <a:ext cx="7262437" cy="1323439"/>
          </a:xfrm>
          <a:prstGeom prst="rect">
            <a:avLst/>
          </a:prstGeom>
        </p:spPr>
        <p:txBody>
          <a:bodyPr wrap="none">
            <a:spAutoFit/>
          </a:bodyPr>
          <a:lstStyle/>
          <a:p>
            <a:pPr algn="just"/>
            <a:r>
              <a:rPr lang="ru-RU" sz="4000" b="1" cap="small" dirty="0" smtClean="0">
                <a:solidFill>
                  <a:srgbClr val="0066CC"/>
                </a:solidFill>
                <a:latin typeface="Calibri" panose="020F0502020204030204" pitchFamily="34" charset="0"/>
                <a:cs typeface="Calibri" panose="020F0502020204030204" pitchFamily="34" charset="0"/>
              </a:rPr>
              <a:t>Подводный нейтринный телескоп</a:t>
            </a:r>
          </a:p>
          <a:p>
            <a:pPr algn="ctr"/>
            <a:r>
              <a:rPr lang="en-US" sz="4000" b="1" cap="small" dirty="0" smtClean="0">
                <a:solidFill>
                  <a:srgbClr val="0066CC"/>
                </a:solidFill>
                <a:latin typeface="Calibri" panose="020F0502020204030204" pitchFamily="34" charset="0"/>
                <a:cs typeface="Calibri" panose="020F0502020204030204" pitchFamily="34" charset="0"/>
              </a:rPr>
              <a:t>Baikal-GVD</a:t>
            </a:r>
            <a:endParaRPr lang="en-US" sz="4000" b="1" cap="small" dirty="0">
              <a:solidFill>
                <a:srgbClr val="0066CC"/>
              </a:solidFill>
              <a:latin typeface="Calibri" panose="020F0502020204030204" pitchFamily="34" charset="0"/>
              <a:cs typeface="Calibri" panose="020F0502020204030204" pitchFamily="34" charset="0"/>
            </a:endParaRPr>
          </a:p>
        </p:txBody>
      </p:sp>
      <p:grpSp>
        <p:nvGrpSpPr>
          <p:cNvPr id="6" name="Группа 5"/>
          <p:cNvGrpSpPr/>
          <p:nvPr/>
        </p:nvGrpSpPr>
        <p:grpSpPr>
          <a:xfrm>
            <a:off x="74341" y="2819564"/>
            <a:ext cx="2265309" cy="1800200"/>
            <a:chOff x="2789989" y="1598530"/>
            <a:chExt cx="2621765" cy="2083469"/>
          </a:xfrm>
        </p:grpSpPr>
        <p:sp>
          <p:nvSpPr>
            <p:cNvPr id="7" name="TextBox 8"/>
            <p:cNvSpPr txBox="1">
              <a:spLocks noChangeArrowheads="1"/>
            </p:cNvSpPr>
            <p:nvPr/>
          </p:nvSpPr>
          <p:spPr bwMode="auto">
            <a:xfrm>
              <a:off x="3001563" y="1598530"/>
              <a:ext cx="19151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57200" eaLnBrk="1" hangingPunct="1">
                <a:spcBef>
                  <a:spcPct val="0"/>
                </a:spcBef>
                <a:buFontTx/>
                <a:buNone/>
              </a:pPr>
              <a:r>
                <a:rPr lang="en-US" altLang="ru-RU" sz="2400" b="1" dirty="0">
                  <a:solidFill>
                    <a:prstClr val="white"/>
                  </a:solidFill>
                  <a:latin typeface="+mn-lt"/>
                  <a:cs typeface="Times New Roman" panose="02020603050405020304" pitchFamily="18" charset="0"/>
                </a:rPr>
                <a:t>Shore station</a:t>
              </a:r>
              <a:endParaRPr lang="ru-RU" altLang="ru-RU" sz="2400" b="1" dirty="0">
                <a:solidFill>
                  <a:prstClr val="white"/>
                </a:solidFill>
                <a:latin typeface="+mn-lt"/>
                <a:cs typeface="Times New Roman" panose="02020603050405020304" pitchFamily="18" charset="0"/>
              </a:endParaRPr>
            </a:p>
          </p:txBody>
        </p:sp>
        <p:pic>
          <p:nvPicPr>
            <p:cNvPr id="8" name="Рисунок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89989" y="2074227"/>
              <a:ext cx="2621765" cy="1607772"/>
            </a:xfrm>
            <a:prstGeom prst="rect">
              <a:avLst/>
            </a:prstGeom>
            <a:ln w="19050">
              <a:solidFill>
                <a:schemeClr val="tx1"/>
              </a:solidFill>
            </a:ln>
            <a:effectLst>
              <a:outerShdw blurRad="50800" dist="50800" dir="5400000" algn="ctr" rotWithShape="0">
                <a:srgbClr val="000000"/>
              </a:outerShdw>
            </a:effectLst>
          </p:spPr>
        </p:pic>
      </p:grpSp>
      <p:grpSp>
        <p:nvGrpSpPr>
          <p:cNvPr id="9" name="Группа 8"/>
          <p:cNvGrpSpPr/>
          <p:nvPr/>
        </p:nvGrpSpPr>
        <p:grpSpPr>
          <a:xfrm>
            <a:off x="4448054" y="3602600"/>
            <a:ext cx="4665927" cy="2897363"/>
            <a:chOff x="290286" y="2598056"/>
            <a:chExt cx="6577332" cy="4005431"/>
          </a:xfrm>
        </p:grpSpPr>
        <p:pic>
          <p:nvPicPr>
            <p:cNvPr id="10" name="Рисунок 9"/>
            <p:cNvPicPr/>
            <p:nvPr/>
          </p:nvPicPr>
          <p:blipFill rotWithShape="1">
            <a:blip r:embed="rId6" cstate="screen">
              <a:extLst>
                <a:ext uri="{BEBA8EAE-BF5A-486C-A8C5-ECC9F3942E4B}">
                  <a14:imgProps xmlns:a14="http://schemas.microsoft.com/office/drawing/2010/main">
                    <a14:imgLayer r:embed="rId7">
                      <a14:imgEffect>
                        <a14:sharpenSoften amount="44000"/>
                      </a14:imgEffect>
                    </a14:imgLayer>
                  </a14:imgProps>
                </a:ext>
                <a:ext uri="{28A0092B-C50C-407E-A947-70E740481C1C}">
                  <a14:useLocalDpi xmlns:a14="http://schemas.microsoft.com/office/drawing/2010/main"/>
                </a:ext>
              </a:extLst>
            </a:blip>
            <a:srcRect b="-1"/>
            <a:stretch/>
          </p:blipFill>
          <p:spPr bwMode="auto">
            <a:xfrm>
              <a:off x="290286" y="2598056"/>
              <a:ext cx="6577332" cy="4005431"/>
            </a:xfrm>
            <a:prstGeom prst="rect">
              <a:avLst/>
            </a:prstGeom>
            <a:noFill/>
          </p:spPr>
        </p:pic>
        <p:cxnSp>
          <p:nvCxnSpPr>
            <p:cNvPr id="12" name="Прямая соединительная линия 11"/>
            <p:cNvCxnSpPr/>
            <p:nvPr/>
          </p:nvCxnSpPr>
          <p:spPr>
            <a:xfrm flipH="1" flipV="1">
              <a:off x="4676205" y="4657632"/>
              <a:ext cx="1" cy="43470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H="1">
              <a:off x="4674592" y="4669519"/>
              <a:ext cx="56398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96682" y="359574"/>
            <a:ext cx="7669022" cy="523220"/>
          </a:xfrm>
          <a:prstGeom prst="rect">
            <a:avLst/>
          </a:prstGeom>
          <a:noFill/>
        </p:spPr>
        <p:txBody>
          <a:bodyPr wrap="none" rtlCol="0">
            <a:spAutoFit/>
          </a:bodyPr>
          <a:lstStyle/>
          <a:p>
            <a:r>
              <a:rPr lang="ru-RU" sz="2800" b="1" dirty="0" smtClean="0"/>
              <a:t>Лаборатория ядерных проблем им. </a:t>
            </a:r>
            <a:r>
              <a:rPr lang="ru-RU" sz="2800" b="1" dirty="0" err="1" smtClean="0"/>
              <a:t>Джелепова</a:t>
            </a:r>
            <a:endParaRPr lang="ru-RU" sz="2800" b="1" dirty="0"/>
          </a:p>
        </p:txBody>
      </p:sp>
    </p:spTree>
    <p:extLst>
      <p:ext uri="{BB962C8B-B14F-4D97-AF65-F5344CB8AC3E}">
        <p14:creationId xmlns:p14="http://schemas.microsoft.com/office/powerpoint/2010/main" val="56115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 descr="C:\Users\NORBbI\Dropbox\workPC\work\FLNP\parameters_ofibr-2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3811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836613"/>
            <a:ext cx="4259263" cy="476250"/>
          </a:xfrm>
        </p:spPr>
        <p:txBody>
          <a:bodyPr>
            <a:noAutofit/>
          </a:bodyPr>
          <a:lstStyle/>
          <a:p>
            <a:pPr fontAlgn="auto">
              <a:spcAft>
                <a:spcPts val="0"/>
              </a:spcAft>
              <a:defRPr/>
            </a:pPr>
            <a:r>
              <a:rPr lang="en-US" sz="3000" dirty="0" smtClean="0">
                <a:effectLst>
                  <a:outerShdw blurRad="38100" dist="38100" dir="2700000" algn="tl">
                    <a:srgbClr val="000000">
                      <a:alpha val="43137"/>
                    </a:srgbClr>
                  </a:outerShdw>
                </a:effectLst>
              </a:rPr>
              <a:t>IBR-2M Parameters</a:t>
            </a:r>
            <a:endParaRPr lang="en-CA" sz="3000" dirty="0">
              <a:effectLst>
                <a:outerShdw blurRad="38100" dist="38100" dir="2700000" algn="tl">
                  <a:srgbClr val="000000">
                    <a:alpha val="43137"/>
                  </a:srgbClr>
                </a:outerShdw>
              </a:effectLst>
            </a:endParaRPr>
          </a:p>
        </p:txBody>
      </p:sp>
      <p:sp>
        <p:nvSpPr>
          <p:cNvPr id="31" name="Slide Number Placeholder 2"/>
          <p:cNvSpPr>
            <a:spLocks noGrp="1"/>
          </p:cNvSpPr>
          <p:nvPr>
            <p:ph type="sldNum" sz="quarter" idx="10"/>
          </p:nvPr>
        </p:nvSpPr>
        <p:spPr>
          <a:xfrm>
            <a:off x="3924300" y="6308725"/>
            <a:ext cx="1295400" cy="215900"/>
          </a:xfrm>
        </p:spPr>
        <p:txBody>
          <a:bodyPr wrap="none"/>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ru-RU" sz="1300">
                <a:solidFill>
                  <a:srgbClr val="223E7E"/>
                </a:solidFill>
                <a:latin typeface="Constantia" panose="02030602050306030303" pitchFamily="18" charset="0"/>
              </a:rPr>
              <a:t>ISSNP-2015</a:t>
            </a:r>
            <a:r>
              <a:rPr lang="en-CA" altLang="ru-RU" sz="1300">
                <a:solidFill>
                  <a:srgbClr val="223E7E"/>
                </a:solidFill>
                <a:latin typeface="Constantia" panose="02030602050306030303" pitchFamily="18" charset="0"/>
              </a:rPr>
              <a:t> p.</a:t>
            </a:r>
            <a:fld id="{239A2C86-AD2D-415E-8A9B-055E05FD5775}" type="slidenum">
              <a:rPr lang="en-CA" altLang="ru-RU" sz="1300">
                <a:solidFill>
                  <a:srgbClr val="223E7E"/>
                </a:solidFill>
                <a:latin typeface="Constantia" panose="02030602050306030303" pitchFamily="18" charset="0"/>
              </a:rPr>
              <a:pPr eaLnBrk="1" hangingPunct="1"/>
              <a:t>11</a:t>
            </a:fld>
            <a:endParaRPr lang="en-CA" altLang="ru-RU" sz="1300">
              <a:solidFill>
                <a:srgbClr val="223E7E"/>
              </a:solidFill>
              <a:latin typeface="Constantia" panose="02030602050306030303" pitchFamily="18" charset="0"/>
            </a:endParaRPr>
          </a:p>
        </p:txBody>
      </p:sp>
      <p:sp>
        <p:nvSpPr>
          <p:cNvPr id="5" name="Rectangle 4"/>
          <p:cNvSpPr/>
          <p:nvPr/>
        </p:nvSpPr>
        <p:spPr>
          <a:xfrm>
            <a:off x="0" y="1341438"/>
            <a:ext cx="1692275" cy="50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CA"/>
          </a:p>
        </p:txBody>
      </p:sp>
      <p:pic>
        <p:nvPicPr>
          <p:cNvPr id="6" name="Рисунок 5">
            <a:extLst>
              <a:ext uri="{FF2B5EF4-FFF2-40B4-BE49-F238E27FC236}">
                <a16:creationId xmlns="" xmlns:a16="http://schemas.microsoft.com/office/drawing/2014/main" id="{8FB08E9A-9DC1-D741-818D-02FC5A6C03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24328" y="116632"/>
            <a:ext cx="1535387" cy="587240"/>
          </a:xfrm>
          <a:prstGeom prst="rect">
            <a:avLst/>
          </a:prstGeom>
        </p:spPr>
      </p:pic>
      <p:sp>
        <p:nvSpPr>
          <p:cNvPr id="2" name="TextBox 1"/>
          <p:cNvSpPr txBox="1"/>
          <p:nvPr/>
        </p:nvSpPr>
        <p:spPr>
          <a:xfrm>
            <a:off x="244799" y="116632"/>
            <a:ext cx="7359002" cy="523220"/>
          </a:xfrm>
          <a:prstGeom prst="rect">
            <a:avLst/>
          </a:prstGeom>
          <a:noFill/>
        </p:spPr>
        <p:txBody>
          <a:bodyPr wrap="none" rtlCol="0">
            <a:spAutoFit/>
          </a:bodyPr>
          <a:lstStyle/>
          <a:p>
            <a:r>
              <a:rPr lang="ru-RU" sz="2800" b="1" dirty="0" smtClean="0"/>
              <a:t>Лаборатория нейтронной физики им. Франка</a:t>
            </a:r>
            <a:endParaRPr lang="ru-RU" sz="2800" b="1" dirty="0"/>
          </a:p>
        </p:txBody>
      </p:sp>
    </p:spTree>
    <p:extLst>
      <p:ext uri="{BB962C8B-B14F-4D97-AF65-F5344CB8AC3E}">
        <p14:creationId xmlns:p14="http://schemas.microsoft.com/office/powerpoint/2010/main" val="3946606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NORBbI\Dropbox\workPC\work\FLNP\experimental_facilitie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3811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 xmlns:a16="http://schemas.microsoft.com/office/drawing/2014/main" id="{8FB08E9A-9DC1-D741-818D-02FC5A6C03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24328" y="116632"/>
            <a:ext cx="1535387" cy="587240"/>
          </a:xfrm>
          <a:prstGeom prst="rect">
            <a:avLst/>
          </a:prstGeom>
        </p:spPr>
      </p:pic>
      <p:sp>
        <p:nvSpPr>
          <p:cNvPr id="6" name="TextBox 5"/>
          <p:cNvSpPr txBox="1"/>
          <p:nvPr/>
        </p:nvSpPr>
        <p:spPr>
          <a:xfrm>
            <a:off x="244799" y="116632"/>
            <a:ext cx="7359002" cy="523220"/>
          </a:xfrm>
          <a:prstGeom prst="rect">
            <a:avLst/>
          </a:prstGeom>
          <a:noFill/>
        </p:spPr>
        <p:txBody>
          <a:bodyPr wrap="none" rtlCol="0">
            <a:spAutoFit/>
          </a:bodyPr>
          <a:lstStyle/>
          <a:p>
            <a:r>
              <a:rPr lang="ru-RU" sz="2800" b="1" dirty="0" smtClean="0"/>
              <a:t>Лаборатория нейтронной физики им. Франка</a:t>
            </a:r>
            <a:endParaRPr lang="ru-RU" sz="2800" b="1" dirty="0"/>
          </a:p>
        </p:txBody>
      </p:sp>
    </p:spTree>
    <p:extLst>
      <p:ext uri="{BB962C8B-B14F-4D97-AF65-F5344CB8AC3E}">
        <p14:creationId xmlns:p14="http://schemas.microsoft.com/office/powerpoint/2010/main" val="562967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73" t="19750" r="21709" b="7091"/>
          <a:stretch/>
        </p:blipFill>
        <p:spPr bwMode="auto">
          <a:xfrm>
            <a:off x="5996" y="1700808"/>
            <a:ext cx="8820472" cy="460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590" t="9828" r="9622" b="73464"/>
          <a:stretch/>
        </p:blipFill>
        <p:spPr bwMode="auto">
          <a:xfrm>
            <a:off x="179512" y="260648"/>
            <a:ext cx="8398321" cy="1032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449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045" t="23524" r="24660" b="32523"/>
          <a:stretch/>
        </p:blipFill>
        <p:spPr bwMode="auto">
          <a:xfrm>
            <a:off x="4572000" y="2965715"/>
            <a:ext cx="446449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27" t="55170" r="67658" b="8789"/>
          <a:stretch/>
        </p:blipFill>
        <p:spPr bwMode="auto">
          <a:xfrm>
            <a:off x="209368" y="2852936"/>
            <a:ext cx="436263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760" t="68356" r="54428" b="7030"/>
          <a:stretch/>
        </p:blipFill>
        <p:spPr bwMode="auto">
          <a:xfrm>
            <a:off x="3563887" y="116631"/>
            <a:ext cx="2543825" cy="284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0651" y="116631"/>
            <a:ext cx="149066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366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311762" y="0"/>
            <a:ext cx="8534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ru-RU" b="1" dirty="0">
                <a:solidFill>
                  <a:srgbClr val="002060"/>
                </a:solidFill>
                <a:latin typeface="Times New Roman" panose="02020603050405020304" pitchFamily="18" charset="0"/>
                <a:cs typeface="Times New Roman" panose="02020603050405020304" pitchFamily="18" charset="0"/>
              </a:rPr>
              <a:t>ASTROBIOLOGY</a:t>
            </a:r>
          </a:p>
          <a:p>
            <a:pPr algn="ctr" eaLnBrk="1" hangingPunct="1">
              <a:lnSpc>
                <a:spcPct val="100000"/>
              </a:lnSpc>
              <a:spcBef>
                <a:spcPct val="0"/>
              </a:spcBef>
              <a:buFontTx/>
              <a:buNone/>
            </a:pPr>
            <a:r>
              <a:rPr lang="en-US" altLang="ru-RU" sz="2400" b="1" dirty="0">
                <a:solidFill>
                  <a:srgbClr val="002060"/>
                </a:solidFill>
                <a:latin typeface="Times New Roman" panose="02020603050405020304" pitchFamily="18" charset="0"/>
                <a:cs typeface="Times New Roman" panose="02020603050405020304" pitchFamily="18" charset="0"/>
              </a:rPr>
              <a:t>ATLAS of microfossils in the ORGEI </a:t>
            </a:r>
            <a:r>
              <a:rPr lang="en-US" altLang="ru-RU" sz="2400" b="1" dirty="0" smtClean="0">
                <a:solidFill>
                  <a:srgbClr val="002060"/>
                </a:solidFill>
                <a:latin typeface="Times New Roman" panose="02020603050405020304" pitchFamily="18" charset="0"/>
                <a:cs typeface="Times New Roman" panose="02020603050405020304" pitchFamily="18" charset="0"/>
              </a:rPr>
              <a:t>meteorite</a:t>
            </a:r>
            <a:endParaRPr lang="ru-RU" altLang="ru-RU" sz="2400" dirty="0">
              <a:solidFill>
                <a:srgbClr val="0000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47638" y="1325563"/>
            <a:ext cx="4657725" cy="3333750"/>
          </a:xfrm>
          <a:prstGeom prst="rect">
            <a:avLst/>
          </a:prstGeom>
          <a:effectLst>
            <a:outerShdw blurRad="279400" dist="50800" dir="5400000" algn="ctr" rotWithShape="0">
              <a:schemeClr val="tx1"/>
            </a:outerShdw>
          </a:effectLst>
        </p:spPr>
      </p:pic>
      <p:pic>
        <p:nvPicPr>
          <p:cNvPr id="4" name="Рисунок 3"/>
          <p:cNvPicPr>
            <a:picLocks noChangeAspect="1"/>
          </p:cNvPicPr>
          <p:nvPr/>
        </p:nvPicPr>
        <p:blipFill>
          <a:blip r:embed="rId3"/>
          <a:stretch>
            <a:fillRect/>
          </a:stretch>
        </p:blipFill>
        <p:spPr>
          <a:xfrm>
            <a:off x="1339850" y="4824413"/>
            <a:ext cx="2274888" cy="1779587"/>
          </a:xfrm>
          <a:prstGeom prst="rect">
            <a:avLst/>
          </a:prstGeom>
          <a:effectLst>
            <a:outerShdw blurRad="279400" dist="50800" dir="5400000" algn="ctr" rotWithShape="0">
              <a:schemeClr val="tx1"/>
            </a:outerShdw>
          </a:effectLst>
        </p:spPr>
      </p:pic>
      <p:pic>
        <p:nvPicPr>
          <p:cNvPr id="24581" name="Рисунок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38" y="1301750"/>
            <a:ext cx="1687512"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Рисунок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8813" y="1301750"/>
            <a:ext cx="16891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Рисунок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300" y="4943475"/>
            <a:ext cx="1770063"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Рисунок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6338" y="3168650"/>
            <a:ext cx="1779587"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Рисунок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8813" y="3086100"/>
            <a:ext cx="193675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53338" y="0"/>
            <a:ext cx="149066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381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26473"/>
            <a:ext cx="7265194" cy="523220"/>
          </a:xfrm>
          <a:prstGeom prst="rect">
            <a:avLst/>
          </a:prstGeom>
          <a:noFill/>
        </p:spPr>
        <p:txBody>
          <a:bodyPr wrap="none" rtlCol="0">
            <a:spAutoFit/>
          </a:bodyPr>
          <a:lstStyle/>
          <a:p>
            <a:r>
              <a:rPr lang="ru-RU" sz="2800" b="1" dirty="0"/>
              <a:t> Лаборатория ядерных реакций им. </a:t>
            </a:r>
            <a:r>
              <a:rPr lang="ru-RU" sz="2800" b="1" dirty="0" smtClean="0"/>
              <a:t>Флерова</a:t>
            </a:r>
            <a:endParaRPr lang="ru-RU" sz="2800" b="1" dirty="0"/>
          </a:p>
        </p:txBody>
      </p:sp>
      <p:pic>
        <p:nvPicPr>
          <p:cNvPr id="3" name="Рисунок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14586" y="42723"/>
            <a:ext cx="1198825" cy="978241"/>
          </a:xfrm>
          <a:prstGeom prst="rect">
            <a:avLst/>
          </a:prstGeom>
        </p:spPr>
      </p:pic>
      <p:sp>
        <p:nvSpPr>
          <p:cNvPr id="5" name="Прямоугольник 4">
            <a:extLst>
              <a:ext uri="{FF2B5EF4-FFF2-40B4-BE49-F238E27FC236}">
                <a16:creationId xmlns="" xmlns:a16="http://schemas.microsoft.com/office/drawing/2014/main" id="{5BC308FD-650A-4638-94DA-D27AE90C7727}"/>
              </a:ext>
            </a:extLst>
          </p:cNvPr>
          <p:cNvSpPr/>
          <p:nvPr/>
        </p:nvSpPr>
        <p:spPr>
          <a:xfrm>
            <a:off x="1979712" y="541375"/>
            <a:ext cx="5278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09585" fontAlgn="base">
              <a:spcBef>
                <a:spcPct val="0"/>
              </a:spcBef>
              <a:spcAft>
                <a:spcPct val="0"/>
              </a:spcAft>
              <a:buFont typeface="Arial" panose="020B0604020202020204" pitchFamily="34" charset="0"/>
              <a:buNone/>
            </a:pPr>
            <a:r>
              <a:rPr lang="en-US" sz="3600" b="1" cap="small" dirty="0" smtClean="0">
                <a:solidFill>
                  <a:srgbClr val="0066CC"/>
                </a:solidFill>
                <a:latin typeface="Calibri" panose="020F0502020204030204" pitchFamily="34" charset="0"/>
                <a:cs typeface="Calibri" panose="020F0502020204030204" pitchFamily="34" charset="0"/>
              </a:rPr>
              <a:t>Experiments </a:t>
            </a:r>
            <a:r>
              <a:rPr lang="en-US" sz="3600" b="1" cap="small" dirty="0">
                <a:solidFill>
                  <a:srgbClr val="0066CC"/>
                </a:solidFill>
                <a:latin typeface="Calibri" panose="020F0502020204030204" pitchFamily="34" charset="0"/>
                <a:cs typeface="Calibri" panose="020F0502020204030204" pitchFamily="34" charset="0"/>
              </a:rPr>
              <a:t>@ SHE Factory</a:t>
            </a: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31814" y="1206706"/>
            <a:ext cx="7452320" cy="5589240"/>
          </a:xfrm>
          <a:prstGeom prst="rect">
            <a:avLst/>
          </a:prstGeom>
        </p:spPr>
      </p:pic>
    </p:spTree>
    <p:extLst>
      <p:ext uri="{BB962C8B-B14F-4D97-AF65-F5344CB8AC3E}">
        <p14:creationId xmlns:p14="http://schemas.microsoft.com/office/powerpoint/2010/main" val="2158829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84368" y="116632"/>
            <a:ext cx="1140431"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7544" y="287070"/>
            <a:ext cx="7039684" cy="523220"/>
          </a:xfrm>
          <a:prstGeom prst="rect">
            <a:avLst/>
          </a:prstGeom>
          <a:noFill/>
        </p:spPr>
        <p:txBody>
          <a:bodyPr wrap="none" rtlCol="0">
            <a:spAutoFit/>
          </a:bodyPr>
          <a:lstStyle/>
          <a:p>
            <a:r>
              <a:rPr lang="ru-RU" sz="2800" b="1" dirty="0" smtClean="0"/>
              <a:t>Лаборатория информационных технологий</a:t>
            </a:r>
            <a:endParaRPr lang="ru-RU" sz="2800" b="1" dirty="0"/>
          </a:p>
        </p:txBody>
      </p:sp>
      <p:pic>
        <p:nvPicPr>
          <p:cNvPr id="4" name="Рисунок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9592" y="1899624"/>
            <a:ext cx="4177024" cy="3617608"/>
          </a:xfrm>
          <a:prstGeom prst="rect">
            <a:avLst/>
          </a:prstGeom>
        </p:spPr>
      </p:pic>
      <p:pic>
        <p:nvPicPr>
          <p:cNvPr id="5" name="Рисунок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2285" y="1899624"/>
            <a:ext cx="2600156" cy="3617608"/>
          </a:xfrm>
          <a:prstGeom prst="rect">
            <a:avLst/>
          </a:prstGeom>
        </p:spPr>
      </p:pic>
      <p:sp>
        <p:nvSpPr>
          <p:cNvPr id="6" name="TextBox 5"/>
          <p:cNvSpPr txBox="1"/>
          <p:nvPr/>
        </p:nvSpPr>
        <p:spPr>
          <a:xfrm>
            <a:off x="2555776" y="916956"/>
            <a:ext cx="4457374" cy="523220"/>
          </a:xfrm>
          <a:prstGeom prst="rect">
            <a:avLst/>
          </a:prstGeom>
          <a:noFill/>
        </p:spPr>
        <p:txBody>
          <a:bodyPr wrap="none" rtlCol="0">
            <a:spAutoFit/>
          </a:bodyPr>
          <a:lstStyle/>
          <a:p>
            <a:r>
              <a:rPr lang="ru-RU" sz="2800" dirty="0" smtClean="0"/>
              <a:t>Суперкомпьютер «Говорун»</a:t>
            </a:r>
            <a:endParaRPr lang="ru-RU" sz="2800" dirty="0"/>
          </a:p>
        </p:txBody>
      </p:sp>
      <p:sp>
        <p:nvSpPr>
          <p:cNvPr id="8" name="Прямоугольник 7"/>
          <p:cNvSpPr/>
          <p:nvPr/>
        </p:nvSpPr>
        <p:spPr>
          <a:xfrm>
            <a:off x="326256" y="5517232"/>
            <a:ext cx="8494216" cy="1200329"/>
          </a:xfrm>
          <a:prstGeom prst="rect">
            <a:avLst/>
          </a:prstGeom>
        </p:spPr>
        <p:txBody>
          <a:bodyPr wrap="square">
            <a:spAutoFit/>
          </a:bodyPr>
          <a:lstStyle/>
          <a:p>
            <a:pPr algn="just"/>
            <a:r>
              <a:rPr lang="en-US" dirty="0">
                <a:solidFill>
                  <a:prstClr val="black"/>
                </a:solidFill>
                <a:cs typeface="Times New Roman" panose="02020603050405020304" pitchFamily="18" charset="0"/>
              </a:rPr>
              <a:t>For the high-speed data storage system developed and implemented for the JINR </a:t>
            </a:r>
            <a:r>
              <a:rPr lang="en-US" dirty="0">
                <a:solidFill>
                  <a:srgbClr val="990000"/>
                </a:solidFill>
                <a:cs typeface="Times New Roman" panose="02020603050405020304" pitchFamily="18" charset="0"/>
              </a:rPr>
              <a:t>“</a:t>
            </a:r>
            <a:r>
              <a:rPr lang="en-US" dirty="0" err="1">
                <a:solidFill>
                  <a:srgbClr val="990000"/>
                </a:solidFill>
                <a:cs typeface="Times New Roman" panose="02020603050405020304" pitchFamily="18" charset="0"/>
              </a:rPr>
              <a:t>Govorun</a:t>
            </a:r>
            <a:r>
              <a:rPr lang="en-US" dirty="0">
                <a:solidFill>
                  <a:srgbClr val="990000"/>
                </a:solidFill>
                <a:cs typeface="Times New Roman" panose="02020603050405020304" pitchFamily="18" charset="0"/>
              </a:rPr>
              <a:t>” supercomputer, </a:t>
            </a:r>
            <a:r>
              <a:rPr lang="en-US" dirty="0">
                <a:solidFill>
                  <a:prstClr val="black"/>
                </a:solidFill>
                <a:cs typeface="Times New Roman" panose="02020603050405020304" pitchFamily="18" charset="0"/>
              </a:rPr>
              <a:t>RSC Group received the prestigious </a:t>
            </a:r>
            <a:r>
              <a:rPr lang="en-US" dirty="0">
                <a:solidFill>
                  <a:srgbClr val="990000"/>
                </a:solidFill>
                <a:cs typeface="Times New Roman" panose="02020603050405020304" pitchFamily="18" charset="0"/>
              </a:rPr>
              <a:t>Russian DC Award 2020 in “The Best IT Solution for Data Centers” </a:t>
            </a:r>
            <a:r>
              <a:rPr lang="en-US" dirty="0">
                <a:solidFill>
                  <a:prstClr val="black"/>
                </a:solidFill>
                <a:cs typeface="Times New Roman" panose="02020603050405020304" pitchFamily="18" charset="0"/>
              </a:rPr>
              <a:t>nomination at the awarding ceremony held on 10 December 2020 in Moscow</a:t>
            </a:r>
            <a:r>
              <a:rPr lang="ru-RU" dirty="0">
                <a:solidFill>
                  <a:prstClr val="black"/>
                </a:solidFill>
                <a:cs typeface="Times New Roman" panose="02020603050405020304" pitchFamily="18" charset="0"/>
              </a:rPr>
              <a:t>.</a:t>
            </a:r>
          </a:p>
        </p:txBody>
      </p:sp>
    </p:spTree>
    <p:extLst>
      <p:ext uri="{BB962C8B-B14F-4D97-AF65-F5344CB8AC3E}">
        <p14:creationId xmlns:p14="http://schemas.microsoft.com/office/powerpoint/2010/main" val="2846341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l="5859" t="27806" r="18555" b="33116"/>
          <a:stretch>
            <a:fillRect/>
          </a:stretch>
        </p:blipFill>
        <p:spPr bwMode="auto">
          <a:xfrm>
            <a:off x="20638" y="1143000"/>
            <a:ext cx="9123362"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NICA_header_blue.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4"/>
          <p:cNvSpPr txBox="1">
            <a:spLocks noChangeArrowheads="1"/>
          </p:cNvSpPr>
          <p:nvPr/>
        </p:nvSpPr>
        <p:spPr bwMode="auto">
          <a:xfrm>
            <a:off x="0" y="0"/>
            <a:ext cx="6643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3600" b="1">
                <a:solidFill>
                  <a:srgbClr val="FF0000"/>
                </a:solidFill>
                <a:latin typeface="Arial" panose="020B0604020202020204" pitchFamily="34" charset="0"/>
              </a:rPr>
              <a:t>Учебно-тестовый полигон </a:t>
            </a:r>
          </a:p>
        </p:txBody>
      </p:sp>
      <p:sp>
        <p:nvSpPr>
          <p:cNvPr id="39941"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A5895AA-E4B9-44FA-A82A-8C8A4F95E89B}" type="slidenum">
              <a:rPr lang="ru-RU" altLang="ru-RU" sz="1200" smtClean="0">
                <a:solidFill>
                  <a:srgbClr val="898989"/>
                </a:solidFill>
                <a:latin typeface="Arial" panose="020B0604020202020204" pitchFamily="34" charset="0"/>
              </a:rPr>
              <a:pPr>
                <a:spcBef>
                  <a:spcPct val="0"/>
                </a:spcBef>
                <a:buFontTx/>
                <a:buNone/>
              </a:pPr>
              <a:t>18</a:t>
            </a:fld>
            <a:endParaRPr lang="ru-RU" altLang="ru-RU" sz="1200" smtClean="0">
              <a:solidFill>
                <a:srgbClr val="898989"/>
              </a:solidFill>
              <a:latin typeface="Arial" panose="020B0604020202020204" pitchFamily="34" charset="0"/>
            </a:endParaRPr>
          </a:p>
        </p:txBody>
      </p:sp>
      <p:sp>
        <p:nvSpPr>
          <p:cNvPr id="39942" name="TextBox 9"/>
          <p:cNvSpPr txBox="1">
            <a:spLocks noChangeArrowheads="1"/>
          </p:cNvSpPr>
          <p:nvPr/>
        </p:nvSpPr>
        <p:spPr bwMode="auto">
          <a:xfrm>
            <a:off x="1403648" y="971360"/>
            <a:ext cx="66817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dirty="0">
                <a:solidFill>
                  <a:srgbClr val="002060"/>
                </a:solidFill>
                <a:latin typeface="Arial" panose="020B0604020202020204" pitchFamily="34" charset="0"/>
              </a:rPr>
              <a:t>10 вычислительных узлов </a:t>
            </a:r>
            <a:endParaRPr lang="en-US" altLang="ru-RU" sz="1800" dirty="0">
              <a:solidFill>
                <a:srgbClr val="002060"/>
              </a:solidFill>
              <a:latin typeface="Arial" panose="020B0604020202020204" pitchFamily="34" charset="0"/>
            </a:endParaRPr>
          </a:p>
          <a:p>
            <a:pPr eaLnBrk="1" hangingPunct="1">
              <a:spcBef>
                <a:spcPct val="0"/>
              </a:spcBef>
              <a:buFontTx/>
              <a:buNone/>
            </a:pPr>
            <a:r>
              <a:rPr lang="ru-RU" altLang="ru-RU" sz="1800" dirty="0">
                <a:solidFill>
                  <a:srgbClr val="002060"/>
                </a:solidFill>
                <a:latin typeface="Arial" panose="020B0604020202020204" pitchFamily="34" charset="0"/>
              </a:rPr>
              <a:t>с графическими ускорителями </a:t>
            </a:r>
            <a:r>
              <a:rPr lang="en-US" altLang="ru-RU" sz="1800" dirty="0">
                <a:solidFill>
                  <a:srgbClr val="002060"/>
                </a:solidFill>
                <a:latin typeface="Arial" panose="020B0604020202020204" pitchFamily="34" charset="0"/>
              </a:rPr>
              <a:t>NVIDA </a:t>
            </a:r>
            <a:r>
              <a:rPr lang="en-US" altLang="ru-RU" sz="1800" dirty="0" err="1">
                <a:solidFill>
                  <a:srgbClr val="002060"/>
                </a:solidFill>
                <a:latin typeface="Arial" panose="020B0604020202020204" pitchFamily="34" charset="0"/>
              </a:rPr>
              <a:t>Teslsla</a:t>
            </a:r>
            <a:r>
              <a:rPr lang="en-US" altLang="ru-RU" sz="1800" dirty="0">
                <a:solidFill>
                  <a:srgbClr val="002060"/>
                </a:solidFill>
                <a:latin typeface="Arial" panose="020B0604020202020204" pitchFamily="34" charset="0"/>
              </a:rPr>
              <a:t> K20X, K40, K80</a:t>
            </a:r>
          </a:p>
          <a:p>
            <a:pPr eaLnBrk="1" hangingPunct="1">
              <a:spcBef>
                <a:spcPct val="0"/>
              </a:spcBef>
              <a:buFontTx/>
              <a:buNone/>
            </a:pPr>
            <a:r>
              <a:rPr lang="ru-RU" altLang="ru-RU" sz="1800" dirty="0">
                <a:solidFill>
                  <a:srgbClr val="002060"/>
                </a:solidFill>
                <a:latin typeface="Arial" panose="020B0604020202020204" pitchFamily="34" charset="0"/>
              </a:rPr>
              <a:t>Сопроцессорами </a:t>
            </a:r>
            <a:r>
              <a:rPr lang="en-US" altLang="ru-RU" sz="1800" dirty="0">
                <a:solidFill>
                  <a:srgbClr val="002060"/>
                </a:solidFill>
                <a:latin typeface="Arial" panose="020B0604020202020204" pitchFamily="34" charset="0"/>
              </a:rPr>
              <a:t>Intel Xenon Phi 5110P, 7120</a:t>
            </a:r>
          </a:p>
          <a:p>
            <a:pPr eaLnBrk="1" hangingPunct="1">
              <a:spcBef>
                <a:spcPct val="0"/>
              </a:spcBef>
              <a:buFontTx/>
              <a:buNone/>
            </a:pPr>
            <a:r>
              <a:rPr lang="ru-RU" altLang="ru-RU" sz="1800" dirty="0">
                <a:solidFill>
                  <a:srgbClr val="002060"/>
                </a:solidFill>
                <a:latin typeface="Arial" panose="020B0604020202020204" pitchFamily="34" charset="0"/>
              </a:rPr>
              <a:t>Процессорами </a:t>
            </a:r>
            <a:r>
              <a:rPr lang="en-US" altLang="ru-RU" sz="1800" dirty="0">
                <a:solidFill>
                  <a:srgbClr val="002060"/>
                </a:solidFill>
                <a:latin typeface="Arial" panose="020B0604020202020204" pitchFamily="34" charset="0"/>
              </a:rPr>
              <a:t>Intel Xenon E5-2695 V2 </a:t>
            </a:r>
            <a:r>
              <a:rPr lang="ru-RU" altLang="ru-RU" sz="1800" dirty="0">
                <a:solidFill>
                  <a:srgbClr val="002060"/>
                </a:solidFill>
                <a:latin typeface="Arial" panose="020B0604020202020204" pitchFamily="34" charset="0"/>
              </a:rPr>
              <a:t>и </a:t>
            </a:r>
            <a:r>
              <a:rPr lang="en-US" altLang="ru-RU" sz="1800" dirty="0">
                <a:solidFill>
                  <a:srgbClr val="002060"/>
                </a:solidFill>
                <a:latin typeface="Arial" panose="020B0604020202020204" pitchFamily="34" charset="0"/>
              </a:rPr>
              <a:t>V3</a:t>
            </a:r>
            <a:endParaRPr lang="ru-RU" altLang="ru-RU" sz="1800" dirty="0">
              <a:solidFill>
                <a:srgbClr val="002060"/>
              </a:solidFill>
              <a:latin typeface="Arial" panose="020B0604020202020204" pitchFamily="34" charset="0"/>
            </a:endParaRPr>
          </a:p>
          <a:p>
            <a:pPr eaLnBrk="1" hangingPunct="1">
              <a:spcBef>
                <a:spcPct val="0"/>
              </a:spcBef>
              <a:buFontTx/>
              <a:buNone/>
            </a:pPr>
            <a:endParaRPr lang="en-US" altLang="ru-RU" sz="1800" dirty="0">
              <a:latin typeface="Arial" panose="020B0604020202020204" pitchFamily="34" charset="0"/>
            </a:endParaRPr>
          </a:p>
        </p:txBody>
      </p:sp>
      <p:sp>
        <p:nvSpPr>
          <p:cNvPr id="39943" name="TextBox 10"/>
          <p:cNvSpPr txBox="1">
            <a:spLocks noChangeArrowheads="1"/>
          </p:cNvSpPr>
          <p:nvPr/>
        </p:nvSpPr>
        <p:spPr bwMode="auto">
          <a:xfrm>
            <a:off x="357188" y="5000625"/>
            <a:ext cx="82089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000">
                <a:latin typeface="Arial" panose="020B0604020202020204" pitchFamily="34" charset="0"/>
              </a:rPr>
              <a:t>Разрабатываются учебные программы, которые дают возможность</a:t>
            </a:r>
          </a:p>
          <a:p>
            <a:pPr eaLnBrk="1" hangingPunct="1">
              <a:spcBef>
                <a:spcPct val="0"/>
              </a:spcBef>
              <a:buFontTx/>
              <a:buNone/>
            </a:pPr>
            <a:r>
              <a:rPr lang="ru-RU" altLang="ru-RU" sz="2000">
                <a:latin typeface="Arial" panose="020B0604020202020204" pitchFamily="34" charset="0"/>
              </a:rPr>
              <a:t>студентам, аспирантам и молодым ученым научиться работать</a:t>
            </a:r>
          </a:p>
          <a:p>
            <a:pPr eaLnBrk="1" hangingPunct="1">
              <a:spcBef>
                <a:spcPct val="0"/>
              </a:spcBef>
              <a:buFontTx/>
              <a:buNone/>
            </a:pPr>
            <a:r>
              <a:rPr lang="ru-RU" altLang="ru-RU" sz="2000">
                <a:latin typeface="Arial" panose="020B0604020202020204" pitchFamily="34" charset="0"/>
              </a:rPr>
              <a:t>на современных вычислительных платформах</a:t>
            </a:r>
          </a:p>
          <a:p>
            <a:pPr eaLnBrk="1" hangingPunct="1">
              <a:spcBef>
                <a:spcPct val="0"/>
              </a:spcBef>
              <a:buFontTx/>
              <a:buNone/>
            </a:pPr>
            <a:r>
              <a:rPr lang="ru-RU" altLang="ru-RU" sz="2000">
                <a:latin typeface="Arial" panose="020B0604020202020204" pitchFamily="34" charset="0"/>
              </a:rPr>
              <a:t>и овладеть современными информационными технологиями.</a:t>
            </a:r>
          </a:p>
        </p:txBody>
      </p:sp>
      <p:sp>
        <p:nvSpPr>
          <p:cNvPr id="39944" name="TextBox 7"/>
          <p:cNvSpPr txBox="1">
            <a:spLocks noChangeArrowheads="1"/>
          </p:cNvSpPr>
          <p:nvPr/>
        </p:nvSpPr>
        <p:spPr bwMode="auto">
          <a:xfrm>
            <a:off x="357188" y="2500313"/>
            <a:ext cx="64658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a:solidFill>
                  <a:schemeClr val="bg1"/>
                </a:solidFill>
                <a:latin typeface="Arial" panose="020B0604020202020204" pitchFamily="34" charset="0"/>
              </a:rPr>
              <a:t>Общее количество ядер </a:t>
            </a:r>
            <a:r>
              <a:rPr lang="en-US" altLang="ru-RU" sz="1800">
                <a:solidFill>
                  <a:schemeClr val="bg1"/>
                </a:solidFill>
                <a:latin typeface="Arial" panose="020B0604020202020204" pitchFamily="34" charset="0"/>
              </a:rPr>
              <a:t>CUDA </a:t>
            </a:r>
            <a:r>
              <a:rPr lang="ru-RU" altLang="ru-RU" sz="1800">
                <a:solidFill>
                  <a:schemeClr val="bg1"/>
                </a:solidFill>
                <a:latin typeface="Arial" panose="020B0604020202020204" pitchFamily="34" charset="0"/>
              </a:rPr>
              <a:t>                               77184</a:t>
            </a:r>
          </a:p>
          <a:p>
            <a:pPr eaLnBrk="1" hangingPunct="1">
              <a:spcBef>
                <a:spcPct val="0"/>
              </a:spcBef>
              <a:buFontTx/>
              <a:buNone/>
            </a:pPr>
            <a:r>
              <a:rPr lang="ru-RU" altLang="ru-RU" sz="1800">
                <a:solidFill>
                  <a:schemeClr val="bg1"/>
                </a:solidFill>
                <a:latin typeface="Arial" panose="020B0604020202020204" pitchFamily="34" charset="0"/>
              </a:rPr>
              <a:t>Процессорных ядер                                                    252</a:t>
            </a:r>
          </a:p>
          <a:p>
            <a:pPr eaLnBrk="1" hangingPunct="1">
              <a:spcBef>
                <a:spcPct val="0"/>
              </a:spcBef>
              <a:buFontTx/>
              <a:buNone/>
            </a:pPr>
            <a:r>
              <a:rPr lang="ru-RU" altLang="ru-RU" sz="1800">
                <a:solidFill>
                  <a:schemeClr val="bg1"/>
                </a:solidFill>
                <a:latin typeface="Arial" panose="020B0604020202020204" pitchFamily="34" charset="0"/>
              </a:rPr>
              <a:t>Ядер сопроцессора                                                    182</a:t>
            </a:r>
          </a:p>
          <a:p>
            <a:pPr eaLnBrk="1" hangingPunct="1">
              <a:spcBef>
                <a:spcPct val="0"/>
              </a:spcBef>
              <a:buFontTx/>
              <a:buNone/>
            </a:pPr>
            <a:r>
              <a:rPr lang="ru-RU" altLang="ru-RU" sz="1800">
                <a:solidFill>
                  <a:schemeClr val="bg1"/>
                </a:solidFill>
                <a:latin typeface="Arial" panose="020B0604020202020204" pitchFamily="34" charset="0"/>
              </a:rPr>
              <a:t>Общий объем памяти                                               2.5 ТБ</a:t>
            </a:r>
          </a:p>
          <a:p>
            <a:pPr eaLnBrk="1" hangingPunct="1">
              <a:spcBef>
                <a:spcPct val="0"/>
              </a:spcBef>
              <a:buFontTx/>
              <a:buNone/>
            </a:pPr>
            <a:r>
              <a:rPr lang="ru-RU" altLang="ru-RU" sz="1800">
                <a:solidFill>
                  <a:schemeClr val="bg1"/>
                </a:solidFill>
                <a:latin typeface="Arial" panose="020B0604020202020204" pitchFamily="34" charset="0"/>
              </a:rPr>
              <a:t>Общая производительность</a:t>
            </a:r>
          </a:p>
          <a:p>
            <a:pPr eaLnBrk="1" hangingPunct="1">
              <a:spcBef>
                <a:spcPct val="0"/>
              </a:spcBef>
              <a:buFontTx/>
              <a:buChar char="-"/>
            </a:pPr>
            <a:r>
              <a:rPr lang="ru-RU" altLang="ru-RU" sz="1800">
                <a:solidFill>
                  <a:schemeClr val="bg1"/>
                </a:solidFill>
                <a:latin typeface="Arial" panose="020B0604020202020204" pitchFamily="34" charset="0"/>
              </a:rPr>
              <a:t>При вычислениях с одинарной точностью         140 </a:t>
            </a:r>
            <a:r>
              <a:rPr lang="en-US" altLang="ru-RU" sz="1800">
                <a:solidFill>
                  <a:schemeClr val="bg1"/>
                </a:solidFill>
                <a:latin typeface="Arial" panose="020B0604020202020204" pitchFamily="34" charset="0"/>
              </a:rPr>
              <a:t>Tflops</a:t>
            </a:r>
          </a:p>
          <a:p>
            <a:pPr eaLnBrk="1" hangingPunct="1">
              <a:spcBef>
                <a:spcPct val="0"/>
              </a:spcBef>
              <a:buFontTx/>
              <a:buChar char="-"/>
            </a:pPr>
            <a:r>
              <a:rPr lang="en-US" altLang="ru-RU" sz="1800">
                <a:solidFill>
                  <a:schemeClr val="bg1"/>
                </a:solidFill>
                <a:latin typeface="Arial" panose="020B0604020202020204" pitchFamily="34" charset="0"/>
              </a:rPr>
              <a:t>C </a:t>
            </a:r>
            <a:r>
              <a:rPr lang="ru-RU" altLang="ru-RU" sz="1800">
                <a:solidFill>
                  <a:schemeClr val="bg1"/>
                </a:solidFill>
                <a:latin typeface="Arial" panose="020B0604020202020204" pitchFamily="34" charset="0"/>
              </a:rPr>
              <a:t>двойной точностью                                             50 </a:t>
            </a:r>
            <a:r>
              <a:rPr lang="en-US" altLang="ru-RU" sz="1800">
                <a:solidFill>
                  <a:schemeClr val="bg1"/>
                </a:solidFill>
                <a:latin typeface="Arial" panose="020B0604020202020204" pitchFamily="34" charset="0"/>
              </a:rPr>
              <a:t>Tflops</a:t>
            </a:r>
            <a:r>
              <a:rPr lang="ru-RU" altLang="ru-RU" sz="1800">
                <a:solidFill>
                  <a:schemeClr val="bg1"/>
                </a:solidFill>
                <a:latin typeface="Arial" panose="020B0604020202020204" pitchFamily="34" charset="0"/>
              </a:rPr>
              <a:t> </a:t>
            </a:r>
          </a:p>
          <a:p>
            <a:pPr eaLnBrk="1" hangingPunct="1">
              <a:spcBef>
                <a:spcPct val="0"/>
              </a:spcBef>
              <a:buFontTx/>
              <a:buNone/>
            </a:pPr>
            <a:endParaRPr lang="ru-RU" altLang="ru-RU" sz="1800">
              <a:latin typeface="Arial" panose="020B0604020202020204" pitchFamily="34" charset="0"/>
            </a:endParaRPr>
          </a:p>
        </p:txBody>
      </p:sp>
      <p:pic>
        <p:nvPicPr>
          <p:cNvPr id="39945" name="Picture 2" descr="http://lit.jinr.ru/Img/logo-ova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288" y="0"/>
            <a:ext cx="265271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226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erson in a suit&#10;&#10;Description automatically generated with low confidenc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17401" y="1428107"/>
            <a:ext cx="4216940" cy="26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1093644"/>
            <a:ext cx="4320480" cy="329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boat on the water&#10;&#10;Description automatically generated with low confidence">
            <a:extLst>
              <a:ext uri="{FF2B5EF4-FFF2-40B4-BE49-F238E27FC236}">
                <a16:creationId xmlns="" xmlns:a16="http://schemas.microsoft.com/office/drawing/2014/main" id="{07F3AADD-4CC4-5C45-A2D5-24B1DE7317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0049" y="4725143"/>
            <a:ext cx="3307935" cy="185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
            <a:extLst>
              <a:ext uri="{FF2B5EF4-FFF2-40B4-BE49-F238E27FC236}">
                <a16:creationId xmlns="" xmlns:a16="http://schemas.microsoft.com/office/drawing/2014/main" id="{4F342233-A36D-8B4A-B589-6D1D7994D6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83879" y="4725143"/>
            <a:ext cx="2666097" cy="185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19806" y="116632"/>
            <a:ext cx="1114535" cy="624749"/>
          </a:xfrm>
          <a:prstGeom prst="rect">
            <a:avLst/>
          </a:prstGeom>
        </p:spPr>
      </p:pic>
      <p:sp>
        <p:nvSpPr>
          <p:cNvPr id="8" name="TextBox 7"/>
          <p:cNvSpPr txBox="1"/>
          <p:nvPr/>
        </p:nvSpPr>
        <p:spPr>
          <a:xfrm>
            <a:off x="251520" y="47145"/>
            <a:ext cx="6316794" cy="954107"/>
          </a:xfrm>
          <a:prstGeom prst="rect">
            <a:avLst/>
          </a:prstGeom>
          <a:noFill/>
        </p:spPr>
        <p:txBody>
          <a:bodyPr wrap="none" rtlCol="0">
            <a:spAutoFit/>
          </a:bodyPr>
          <a:lstStyle/>
          <a:p>
            <a:r>
              <a:rPr lang="ru-RU" sz="2800" b="1" dirty="0" smtClean="0"/>
              <a:t>Лаборатория физики высоких энергий </a:t>
            </a:r>
          </a:p>
          <a:p>
            <a:r>
              <a:rPr lang="ru-RU" sz="2800" b="1" dirty="0" smtClean="0"/>
              <a:t>им. Векслера и </a:t>
            </a:r>
            <a:r>
              <a:rPr lang="ru-RU" sz="2800" b="1" dirty="0" err="1" smtClean="0"/>
              <a:t>Балдина</a:t>
            </a:r>
            <a:endParaRPr lang="ru-RU" sz="2800" b="1" dirty="0"/>
          </a:p>
        </p:txBody>
      </p:sp>
      <p:sp>
        <p:nvSpPr>
          <p:cNvPr id="9" name="TextBox 8"/>
          <p:cNvSpPr txBox="1"/>
          <p:nvPr/>
        </p:nvSpPr>
        <p:spPr>
          <a:xfrm>
            <a:off x="4868082" y="944044"/>
            <a:ext cx="3970254" cy="461665"/>
          </a:xfrm>
          <a:prstGeom prst="rect">
            <a:avLst/>
          </a:prstGeom>
          <a:noFill/>
        </p:spPr>
        <p:txBody>
          <a:bodyPr wrap="none" rtlCol="0">
            <a:spAutoFit/>
          </a:bodyPr>
          <a:lstStyle/>
          <a:p>
            <a:r>
              <a:rPr lang="ru-RU" sz="2400" dirty="0" smtClean="0"/>
              <a:t>Сооружение комплекса </a:t>
            </a:r>
            <a:r>
              <a:rPr lang="en-US" sz="2400" dirty="0" smtClean="0"/>
              <a:t>NICA</a:t>
            </a:r>
            <a:endParaRPr lang="ru-RU" sz="2400" dirty="0"/>
          </a:p>
        </p:txBody>
      </p:sp>
    </p:spTree>
    <p:extLst>
      <p:ext uri="{BB962C8B-B14F-4D97-AF65-F5344CB8AC3E}">
        <p14:creationId xmlns:p14="http://schemas.microsoft.com/office/powerpoint/2010/main" val="1447279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Объект 2"/>
          <p:cNvSpPr txBox="1">
            <a:spLocks/>
          </p:cNvSpPr>
          <p:nvPr/>
        </p:nvSpPr>
        <p:spPr>
          <a:xfrm>
            <a:off x="179512" y="476672"/>
            <a:ext cx="5832648" cy="504056"/>
          </a:xfrm>
          <a:prstGeom prst="rect">
            <a:avLst/>
          </a:prstGeom>
          <a:solidFill>
            <a:srgbClr val="9F2B22"/>
          </a:solidFill>
        </p:spPr>
        <p:txBody>
          <a:bodyPr vert="horz" lIns="91440" tIns="45720" rIns="91440" bIns="45720" rtlCol="0" anchor="ct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dk1"/>
              </a:buClr>
              <a:buSzPct val="25000"/>
              <a:buFont typeface="Arial" panose="020B0604020202020204" pitchFamily="34" charset="0"/>
              <a:buNone/>
            </a:pPr>
            <a:r>
              <a:rPr lang="en-US" sz="2800" dirty="0" smtClean="0">
                <a:solidFill>
                  <a:schemeClr val="bg1"/>
                </a:solidFill>
                <a:latin typeface="PT Sans"/>
                <a:sym typeface="PT Sans"/>
              </a:rPr>
              <a:t> </a:t>
            </a:r>
            <a:r>
              <a:rPr lang="ru-RU" sz="2800" dirty="0" smtClean="0">
                <a:solidFill>
                  <a:schemeClr val="bg1"/>
                </a:solidFill>
                <a:latin typeface="PT Sans"/>
                <a:sym typeface="PT Sans"/>
              </a:rPr>
              <a:t>Прикладные математика и физика</a:t>
            </a:r>
            <a:endParaRPr lang="en-US" sz="2800" dirty="0">
              <a:solidFill>
                <a:schemeClr val="bg1"/>
              </a:solidFill>
              <a:latin typeface="PT Sans"/>
              <a:ea typeface="PT Sans"/>
              <a:cs typeface="PT Sans"/>
              <a:sym typeface="PT Sans"/>
            </a:endParaRPr>
          </a:p>
        </p:txBody>
      </p:sp>
      <p:sp>
        <p:nvSpPr>
          <p:cNvPr id="10" name="TextBox 9"/>
          <p:cNvSpPr txBox="1"/>
          <p:nvPr/>
        </p:nvSpPr>
        <p:spPr>
          <a:xfrm>
            <a:off x="467544" y="1196752"/>
            <a:ext cx="8317432" cy="4308872"/>
          </a:xfrm>
          <a:prstGeom prst="rect">
            <a:avLst/>
          </a:prstGeom>
          <a:noFill/>
        </p:spPr>
        <p:txBody>
          <a:bodyPr wrap="square" rtlCol="0">
            <a:spAutoFit/>
          </a:bodyPr>
          <a:lstStyle/>
          <a:p>
            <a:pPr algn="ctr"/>
            <a:r>
              <a:rPr lang="ru-RU" sz="3200" dirty="0" smtClean="0"/>
              <a:t>Магистерская </a:t>
            </a:r>
            <a:r>
              <a:rPr lang="ru-RU" sz="3200" dirty="0" smtClean="0"/>
              <a:t>программа: </a:t>
            </a:r>
            <a:endParaRPr lang="en-US" sz="3200" dirty="0" smtClean="0"/>
          </a:p>
          <a:p>
            <a:pPr algn="ctr"/>
            <a:endParaRPr lang="ru-RU" dirty="0" smtClean="0"/>
          </a:p>
          <a:p>
            <a:pPr algn="ctr"/>
            <a:r>
              <a:rPr lang="ru-RU" sz="3200" dirty="0"/>
              <a:t> </a:t>
            </a:r>
            <a:endParaRPr lang="ru-RU" sz="3200" dirty="0" smtClean="0"/>
          </a:p>
          <a:p>
            <a:pPr algn="ctr"/>
            <a:r>
              <a:rPr lang="ru-RU" sz="3200" dirty="0" smtClean="0"/>
              <a:t>"</a:t>
            </a:r>
            <a:r>
              <a:rPr lang="ru-RU" sz="3200" b="1" i="1" dirty="0" smtClean="0"/>
              <a:t>Математические, </a:t>
            </a:r>
            <a:r>
              <a:rPr lang="ru-RU" sz="3200" b="1" i="1" dirty="0"/>
              <a:t>информационные </a:t>
            </a:r>
            <a:r>
              <a:rPr lang="ru-RU" sz="3200" b="1" i="1" dirty="0" smtClean="0"/>
              <a:t>технологии, машинное обучение</a:t>
            </a:r>
            <a:r>
              <a:rPr lang="en-US" sz="3200" dirty="0" smtClean="0"/>
              <a:t>”</a:t>
            </a:r>
            <a:endParaRPr lang="ru-RU" sz="3200" dirty="0" smtClean="0"/>
          </a:p>
          <a:p>
            <a:pPr algn="ctr"/>
            <a:endParaRPr lang="ru-RU" sz="3200" dirty="0" smtClean="0"/>
          </a:p>
          <a:p>
            <a:endParaRPr lang="ru-RU" sz="2400" b="1" dirty="0" smtClean="0"/>
          </a:p>
          <a:p>
            <a:r>
              <a:rPr lang="ru-RU" sz="2400" b="1" dirty="0" smtClean="0"/>
              <a:t>Кафедры</a:t>
            </a:r>
            <a:r>
              <a:rPr lang="ru-RU" sz="2400" dirty="0" smtClean="0"/>
              <a:t>: «Теории систем управления электрофизической аппаратурой» и базовая кафедра СПбГУ в ОИЯИ «Информационные и ядерные технологии»</a:t>
            </a:r>
            <a:endParaRPr lang="ru-RU" sz="2400" dirty="0"/>
          </a:p>
        </p:txBody>
      </p:sp>
    </p:spTree>
    <p:extLst>
      <p:ext uri="{BB962C8B-B14F-4D97-AF65-F5344CB8AC3E}">
        <p14:creationId xmlns:p14="http://schemas.microsoft.com/office/powerpoint/2010/main" val="3195855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cheme"/>
          <p:cNvPicPr>
            <a:picLocks noChangeAspect="1" noChangeArrowheads="1"/>
          </p:cNvPicPr>
          <p:nvPr/>
        </p:nvPicPr>
        <p:blipFill>
          <a:blip r:embed="rId2" cstate="print"/>
          <a:srcRect/>
          <a:stretch>
            <a:fillRect/>
          </a:stretch>
        </p:blipFill>
        <p:spPr bwMode="auto">
          <a:xfrm>
            <a:off x="1357313" y="857250"/>
            <a:ext cx="6375400" cy="3597275"/>
          </a:xfrm>
          <a:prstGeom prst="rect">
            <a:avLst/>
          </a:prstGeom>
          <a:noFill/>
          <a:ln w="9525">
            <a:noFill/>
            <a:miter lim="800000"/>
            <a:headEnd/>
            <a:tailEnd/>
          </a:ln>
        </p:spPr>
      </p:pic>
      <p:pic>
        <p:nvPicPr>
          <p:cNvPr id="8195" name="Picture 3" descr="NICA_header_blue.tif"/>
          <p:cNvPicPr>
            <a:picLocks noChangeAspect="1"/>
          </p:cNvPicPr>
          <p:nvPr/>
        </p:nvPicPr>
        <p:blipFill>
          <a:blip r:embed="rId3" cstate="print"/>
          <a:srcRect/>
          <a:stretch>
            <a:fillRect/>
          </a:stretch>
        </p:blipFill>
        <p:spPr bwMode="auto">
          <a:xfrm>
            <a:off x="0" y="0"/>
            <a:ext cx="9144000" cy="915988"/>
          </a:xfrm>
          <a:prstGeom prst="rect">
            <a:avLst/>
          </a:prstGeom>
          <a:noFill/>
          <a:ln w="9525">
            <a:noFill/>
            <a:miter lim="800000"/>
            <a:headEnd/>
            <a:tailEnd/>
          </a:ln>
        </p:spPr>
      </p:pic>
      <p:sp>
        <p:nvSpPr>
          <p:cNvPr id="8196" name="TextBox 3"/>
          <p:cNvSpPr txBox="1">
            <a:spLocks noChangeArrowheads="1"/>
          </p:cNvSpPr>
          <p:nvPr/>
        </p:nvSpPr>
        <p:spPr bwMode="auto">
          <a:xfrm>
            <a:off x="1643063" y="142875"/>
            <a:ext cx="5597525" cy="646113"/>
          </a:xfrm>
          <a:prstGeom prst="rect">
            <a:avLst/>
          </a:prstGeom>
          <a:noFill/>
          <a:ln w="9525">
            <a:noFill/>
            <a:miter lim="800000"/>
            <a:headEnd/>
            <a:tailEnd/>
          </a:ln>
        </p:spPr>
        <p:txBody>
          <a:bodyPr wrap="none">
            <a:spAutoFit/>
          </a:bodyPr>
          <a:lstStyle/>
          <a:p>
            <a:r>
              <a:rPr lang="en-US" sz="3600" b="1">
                <a:solidFill>
                  <a:srgbClr val="FF0000"/>
                </a:solidFill>
                <a:latin typeface="Calibri" pitchFamily="34" charset="0"/>
              </a:rPr>
              <a:t>The NICA complex includes:</a:t>
            </a:r>
            <a:r>
              <a:rPr lang="en-US" sz="3600">
                <a:latin typeface="Calibri" pitchFamily="34" charset="0"/>
              </a:rPr>
              <a:t> </a:t>
            </a:r>
            <a:endParaRPr lang="ru-RU" sz="3600">
              <a:latin typeface="Calibri" pitchFamily="34" charset="0"/>
            </a:endParaRPr>
          </a:p>
        </p:txBody>
      </p:sp>
      <p:sp>
        <p:nvSpPr>
          <p:cNvPr id="5" name="TextBox 4"/>
          <p:cNvSpPr txBox="1"/>
          <p:nvPr/>
        </p:nvSpPr>
        <p:spPr>
          <a:xfrm>
            <a:off x="428625" y="4357688"/>
            <a:ext cx="8715375" cy="2246312"/>
          </a:xfrm>
          <a:prstGeom prst="rect">
            <a:avLst/>
          </a:prstGeom>
          <a:noFill/>
        </p:spPr>
        <p:txBody>
          <a:bodyPr>
            <a:spAutoFit/>
          </a:bodyPr>
          <a:lstStyle/>
          <a:p>
            <a:pPr fontAlgn="auto">
              <a:spcBef>
                <a:spcPts val="0"/>
              </a:spcBef>
              <a:spcAft>
                <a:spcPts val="0"/>
              </a:spcAft>
              <a:defRPr/>
            </a:pPr>
            <a:r>
              <a:rPr lang="en-US" sz="2000" dirty="0">
                <a:latin typeface="+mn-lt"/>
              </a:rPr>
              <a:t>- Set of accelerators providing the particle beams for fixed target and collider experiments,</a:t>
            </a:r>
            <a:endParaRPr lang="ru-RU" sz="2000" dirty="0">
              <a:latin typeface="+mn-lt"/>
            </a:endParaRPr>
          </a:p>
          <a:p>
            <a:pPr fontAlgn="auto">
              <a:spcBef>
                <a:spcPts val="0"/>
              </a:spcBef>
              <a:spcAft>
                <a:spcPts val="0"/>
              </a:spcAft>
              <a:defRPr/>
            </a:pPr>
            <a:r>
              <a:rPr lang="en-US" sz="2000" dirty="0">
                <a:latin typeface="+mn-lt"/>
              </a:rPr>
              <a:t>- Experimental facilities,</a:t>
            </a:r>
            <a:endParaRPr lang="ru-RU" sz="2000" dirty="0">
              <a:latin typeface="+mn-lt"/>
            </a:endParaRPr>
          </a:p>
          <a:p>
            <a:pPr fontAlgn="auto">
              <a:spcBef>
                <a:spcPts val="0"/>
              </a:spcBef>
              <a:spcAft>
                <a:spcPts val="0"/>
              </a:spcAft>
              <a:defRPr/>
            </a:pPr>
            <a:r>
              <a:rPr lang="en-US" sz="2000" dirty="0">
                <a:latin typeface="+mn-lt"/>
              </a:rPr>
              <a:t>- </a:t>
            </a:r>
            <a:r>
              <a:rPr lang="en-US" sz="2000" dirty="0">
                <a:latin typeface="+mj-lt"/>
                <a:cs typeface="Abadi MT Condensed Extra Bold" charset="0"/>
              </a:rPr>
              <a:t>Line for assembling and cryogenic testing of  SC-magnets</a:t>
            </a:r>
            <a:r>
              <a:rPr lang="en-US" sz="2000" dirty="0">
                <a:latin typeface="+mn-lt"/>
              </a:rPr>
              <a:t>,</a:t>
            </a:r>
            <a:endParaRPr lang="ru-RU" sz="2000" dirty="0">
              <a:latin typeface="+mn-lt"/>
            </a:endParaRPr>
          </a:p>
          <a:p>
            <a:pPr fontAlgn="auto">
              <a:spcBef>
                <a:spcPts val="0"/>
              </a:spcBef>
              <a:spcAft>
                <a:spcPts val="0"/>
              </a:spcAft>
              <a:defRPr/>
            </a:pPr>
            <a:r>
              <a:rPr lang="en-US" sz="2000" dirty="0">
                <a:latin typeface="+mn-lt"/>
              </a:rPr>
              <a:t>- Workshops for construction of the detector elements,</a:t>
            </a:r>
            <a:endParaRPr lang="ru-RU" sz="2000" dirty="0">
              <a:latin typeface="+mn-lt"/>
            </a:endParaRPr>
          </a:p>
          <a:p>
            <a:pPr fontAlgn="auto">
              <a:spcBef>
                <a:spcPts val="0"/>
              </a:spcBef>
              <a:spcAft>
                <a:spcPts val="0"/>
              </a:spcAft>
              <a:defRPr/>
            </a:pPr>
            <a:r>
              <a:rPr lang="en-US" sz="2000" dirty="0">
                <a:latin typeface="+mn-lt"/>
              </a:rPr>
              <a:t>- NICA innovation center,</a:t>
            </a:r>
            <a:endParaRPr lang="ru-RU" sz="2000" dirty="0">
              <a:latin typeface="+mn-lt"/>
            </a:endParaRPr>
          </a:p>
          <a:p>
            <a:pPr fontAlgn="auto">
              <a:spcBef>
                <a:spcPts val="0"/>
              </a:spcBef>
              <a:spcAft>
                <a:spcPts val="0"/>
              </a:spcAft>
              <a:defRPr/>
            </a:pPr>
            <a:r>
              <a:rPr lang="en-US" sz="2000" dirty="0">
                <a:latin typeface="+mn-lt"/>
              </a:rPr>
              <a:t>- Required infrastructure.</a:t>
            </a:r>
            <a:endParaRPr lang="ru-RU" sz="2000" dirty="0">
              <a:latin typeface="+mn-lt"/>
            </a:endParaRPr>
          </a:p>
        </p:txBody>
      </p:sp>
      <p:sp>
        <p:nvSpPr>
          <p:cNvPr id="7" name="Номер слайда 6"/>
          <p:cNvSpPr>
            <a:spLocks noGrp="1"/>
          </p:cNvSpPr>
          <p:nvPr>
            <p:ph type="sldNum" sz="quarter" idx="12"/>
          </p:nvPr>
        </p:nvSpPr>
        <p:spPr/>
        <p:txBody>
          <a:bodyPr/>
          <a:lstStyle/>
          <a:p>
            <a:pPr>
              <a:defRPr/>
            </a:pPr>
            <a:fld id="{315EA74F-4709-4C85-819E-957C2F19CA05}" type="slidenum">
              <a:rPr lang="ru-RU" smtClean="0"/>
              <a:pPr>
                <a:defRPr/>
              </a:pPr>
              <a:t>20</a:t>
            </a:fld>
            <a:endParaRPr lang="ru-RU"/>
          </a:p>
        </p:txBody>
      </p:sp>
    </p:spTree>
    <p:extLst>
      <p:ext uri="{BB962C8B-B14F-4D97-AF65-F5344CB8AC3E}">
        <p14:creationId xmlns:p14="http://schemas.microsoft.com/office/powerpoint/2010/main" val="38933057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0D407510-CD4E-4320-B1B7-E77576364A88}" type="slidenum">
              <a:rPr lang="ru-RU" smtClean="0"/>
              <a:pPr/>
              <a:t>21</a:t>
            </a:fld>
            <a:endParaRPr lang="ru-RU"/>
          </a:p>
        </p:txBody>
      </p:sp>
      <p:pic>
        <p:nvPicPr>
          <p:cNvPr id="2" name="Рисунок 1"/>
          <p:cNvPicPr>
            <a:picLocks noChangeAspect="1"/>
          </p:cNvPicPr>
          <p:nvPr/>
        </p:nvPicPr>
        <p:blipFill rotWithShape="1">
          <a:blip r:embed="rId2"/>
          <a:srcRect l="17279" t="13340" r="20209" b="22600"/>
          <a:stretch/>
        </p:blipFill>
        <p:spPr>
          <a:xfrm>
            <a:off x="0" y="915988"/>
            <a:ext cx="9144000" cy="5036577"/>
          </a:xfrm>
          <a:prstGeom prst="rect">
            <a:avLst/>
          </a:prstGeom>
        </p:spPr>
      </p:pic>
      <p:pic>
        <p:nvPicPr>
          <p:cNvPr id="5" name="Picture 3" descr="NICA_header_blue.tif"/>
          <p:cNvPicPr>
            <a:picLocks noChangeAspect="1"/>
          </p:cNvPicPr>
          <p:nvPr/>
        </p:nvPicPr>
        <p:blipFill>
          <a:blip r:embed="rId3" cstate="print"/>
          <a:srcRect/>
          <a:stretch>
            <a:fillRect/>
          </a:stretch>
        </p:blipFill>
        <p:spPr bwMode="auto">
          <a:xfrm>
            <a:off x="0" y="0"/>
            <a:ext cx="9144000" cy="915988"/>
          </a:xfrm>
          <a:prstGeom prst="rect">
            <a:avLst/>
          </a:prstGeom>
          <a:noFill/>
          <a:ln w="9525">
            <a:noFill/>
            <a:miter lim="800000"/>
            <a:headEnd/>
            <a:tailEnd/>
          </a:ln>
        </p:spPr>
      </p:pic>
      <p:sp>
        <p:nvSpPr>
          <p:cNvPr id="3" name="TextBox 2"/>
          <p:cNvSpPr txBox="1"/>
          <p:nvPr/>
        </p:nvSpPr>
        <p:spPr>
          <a:xfrm>
            <a:off x="400473" y="190876"/>
            <a:ext cx="8606395" cy="523220"/>
          </a:xfrm>
          <a:prstGeom prst="rect">
            <a:avLst/>
          </a:prstGeom>
          <a:noFill/>
        </p:spPr>
        <p:txBody>
          <a:bodyPr wrap="none" rtlCol="0">
            <a:spAutoFit/>
          </a:bodyPr>
          <a:lstStyle/>
          <a:p>
            <a:r>
              <a:rPr lang="ru-RU" sz="2800" b="1" dirty="0" smtClean="0">
                <a:solidFill>
                  <a:srgbClr val="FF0000"/>
                </a:solidFill>
              </a:rPr>
              <a:t>Прикладные исследования с пучками тяжелых ионов</a:t>
            </a:r>
            <a:endParaRPr lang="ru-RU" sz="2800" b="1" dirty="0">
              <a:solidFill>
                <a:srgbClr val="FF0000"/>
              </a:solidFill>
            </a:endParaRPr>
          </a:p>
        </p:txBody>
      </p:sp>
    </p:spTree>
    <p:extLst>
      <p:ext uri="{BB962C8B-B14F-4D97-AF65-F5344CB8AC3E}">
        <p14:creationId xmlns:p14="http://schemas.microsoft.com/office/powerpoint/2010/main" val="1526771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0D407510-CD4E-4320-B1B7-E77576364A88}" type="slidenum">
              <a:rPr lang="ru-RU" smtClean="0"/>
              <a:pPr/>
              <a:t>22</a:t>
            </a:fld>
            <a:endParaRPr lang="ru-RU"/>
          </a:p>
        </p:txBody>
      </p:sp>
      <p:pic>
        <p:nvPicPr>
          <p:cNvPr id="2" name="Рисунок 1"/>
          <p:cNvPicPr>
            <a:picLocks noChangeAspect="1"/>
          </p:cNvPicPr>
          <p:nvPr/>
        </p:nvPicPr>
        <p:blipFill rotWithShape="1">
          <a:blip r:embed="rId2"/>
          <a:srcRect l="18185" t="13851" r="20558" b="22937"/>
          <a:stretch/>
        </p:blipFill>
        <p:spPr>
          <a:xfrm>
            <a:off x="0" y="1044657"/>
            <a:ext cx="9144000" cy="5071899"/>
          </a:xfrm>
          <a:prstGeom prst="rect">
            <a:avLst/>
          </a:prstGeom>
        </p:spPr>
      </p:pic>
      <p:pic>
        <p:nvPicPr>
          <p:cNvPr id="5" name="Picture 3" descr="NICA_header_blue.tif"/>
          <p:cNvPicPr>
            <a:picLocks noChangeAspect="1"/>
          </p:cNvPicPr>
          <p:nvPr/>
        </p:nvPicPr>
        <p:blipFill>
          <a:blip r:embed="rId3" cstate="print"/>
          <a:srcRect/>
          <a:stretch>
            <a:fillRect/>
          </a:stretch>
        </p:blipFill>
        <p:spPr bwMode="auto">
          <a:xfrm>
            <a:off x="0" y="0"/>
            <a:ext cx="9144000" cy="915988"/>
          </a:xfrm>
          <a:prstGeom prst="rect">
            <a:avLst/>
          </a:prstGeom>
          <a:noFill/>
          <a:ln w="9525">
            <a:noFill/>
            <a:miter lim="800000"/>
            <a:headEnd/>
            <a:tailEnd/>
          </a:ln>
        </p:spPr>
      </p:pic>
    </p:spTree>
    <p:extLst>
      <p:ext uri="{BB962C8B-B14F-4D97-AF65-F5344CB8AC3E}">
        <p14:creationId xmlns:p14="http://schemas.microsoft.com/office/powerpoint/2010/main" val="2053919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0D407510-CD4E-4320-B1B7-E77576364A88}" type="slidenum">
              <a:rPr lang="ru-RU" smtClean="0"/>
              <a:pPr/>
              <a:t>23</a:t>
            </a:fld>
            <a:endParaRPr lang="ru-RU"/>
          </a:p>
        </p:txBody>
      </p:sp>
      <p:pic>
        <p:nvPicPr>
          <p:cNvPr id="2" name="Рисунок 1"/>
          <p:cNvPicPr>
            <a:picLocks noChangeAspect="1"/>
          </p:cNvPicPr>
          <p:nvPr/>
        </p:nvPicPr>
        <p:blipFill rotWithShape="1">
          <a:blip r:embed="rId2"/>
          <a:srcRect l="17628" t="23108" r="20488" b="12813"/>
          <a:stretch/>
        </p:blipFill>
        <p:spPr>
          <a:xfrm>
            <a:off x="0" y="949489"/>
            <a:ext cx="9144000" cy="5089320"/>
          </a:xfrm>
          <a:prstGeom prst="rect">
            <a:avLst/>
          </a:prstGeom>
        </p:spPr>
      </p:pic>
      <p:pic>
        <p:nvPicPr>
          <p:cNvPr id="5" name="Picture 3" descr="NICA_header_blue.tif"/>
          <p:cNvPicPr>
            <a:picLocks noChangeAspect="1"/>
          </p:cNvPicPr>
          <p:nvPr/>
        </p:nvPicPr>
        <p:blipFill>
          <a:blip r:embed="rId3" cstate="print"/>
          <a:srcRect/>
          <a:stretch>
            <a:fillRect/>
          </a:stretch>
        </p:blipFill>
        <p:spPr bwMode="auto">
          <a:xfrm>
            <a:off x="0" y="0"/>
            <a:ext cx="9144000" cy="915988"/>
          </a:xfrm>
          <a:prstGeom prst="rect">
            <a:avLst/>
          </a:prstGeom>
          <a:noFill/>
          <a:ln w="9525">
            <a:noFill/>
            <a:miter lim="800000"/>
            <a:headEnd/>
            <a:tailEnd/>
          </a:ln>
        </p:spPr>
      </p:pic>
    </p:spTree>
    <p:extLst>
      <p:ext uri="{BB962C8B-B14F-4D97-AF65-F5344CB8AC3E}">
        <p14:creationId xmlns:p14="http://schemas.microsoft.com/office/powerpoint/2010/main" val="3572754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0D407510-CD4E-4320-B1B7-E77576364A88}" type="slidenum">
              <a:rPr lang="ru-RU" smtClean="0"/>
              <a:pPr/>
              <a:t>24</a:t>
            </a:fld>
            <a:endParaRPr lang="ru-RU"/>
          </a:p>
        </p:txBody>
      </p:sp>
      <p:pic>
        <p:nvPicPr>
          <p:cNvPr id="2" name="Рисунок 1"/>
          <p:cNvPicPr>
            <a:picLocks noChangeAspect="1"/>
          </p:cNvPicPr>
          <p:nvPr/>
        </p:nvPicPr>
        <p:blipFill rotWithShape="1">
          <a:blip r:embed="rId2"/>
          <a:srcRect l="16442" t="20211" r="19930" b="12163"/>
          <a:stretch/>
        </p:blipFill>
        <p:spPr>
          <a:xfrm>
            <a:off x="1" y="847480"/>
            <a:ext cx="9144000" cy="5223711"/>
          </a:xfrm>
          <a:prstGeom prst="rect">
            <a:avLst/>
          </a:prstGeom>
        </p:spPr>
      </p:pic>
      <p:pic>
        <p:nvPicPr>
          <p:cNvPr id="5" name="Picture 3" descr="NICA_header_blue.tif"/>
          <p:cNvPicPr>
            <a:picLocks noChangeAspect="1"/>
          </p:cNvPicPr>
          <p:nvPr/>
        </p:nvPicPr>
        <p:blipFill>
          <a:blip r:embed="rId3" cstate="print"/>
          <a:srcRect/>
          <a:stretch>
            <a:fillRect/>
          </a:stretch>
        </p:blipFill>
        <p:spPr bwMode="auto">
          <a:xfrm>
            <a:off x="0" y="0"/>
            <a:ext cx="9144000" cy="915988"/>
          </a:xfrm>
          <a:prstGeom prst="rect">
            <a:avLst/>
          </a:prstGeom>
          <a:noFill/>
          <a:ln w="9525">
            <a:noFill/>
            <a:miter lim="800000"/>
            <a:headEnd/>
            <a:tailEnd/>
          </a:ln>
        </p:spPr>
      </p:pic>
    </p:spTree>
    <p:extLst>
      <p:ext uri="{BB962C8B-B14F-4D97-AF65-F5344CB8AC3E}">
        <p14:creationId xmlns:p14="http://schemas.microsoft.com/office/powerpoint/2010/main" val="1252766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88640"/>
            <a:ext cx="4019690" cy="707886"/>
          </a:xfrm>
          <a:prstGeom prst="rect">
            <a:avLst/>
          </a:prstGeom>
          <a:noFill/>
        </p:spPr>
        <p:txBody>
          <a:bodyPr wrap="none" rtlCol="0">
            <a:spAutoFit/>
          </a:bodyPr>
          <a:lstStyle/>
          <a:p>
            <a:r>
              <a:rPr lang="ru-RU" sz="4000" b="1" dirty="0" smtClean="0">
                <a:solidFill>
                  <a:srgbClr val="FF0000"/>
                </a:solidFill>
              </a:rPr>
              <a:t>Базовая кафедра</a:t>
            </a:r>
            <a:endParaRPr lang="ru-RU" sz="4000" b="1" dirty="0">
              <a:solidFill>
                <a:srgbClr val="FF0000"/>
              </a:solidFill>
            </a:endParaRPr>
          </a:p>
        </p:txBody>
      </p:sp>
      <p:sp>
        <p:nvSpPr>
          <p:cNvPr id="3" name="TextBox 2"/>
          <p:cNvSpPr txBox="1"/>
          <p:nvPr/>
        </p:nvSpPr>
        <p:spPr>
          <a:xfrm>
            <a:off x="467544" y="1196752"/>
            <a:ext cx="7833811" cy="2352952"/>
          </a:xfrm>
          <a:prstGeom prst="rect">
            <a:avLst/>
          </a:prstGeom>
          <a:noFill/>
        </p:spPr>
        <p:txBody>
          <a:bodyPr wrap="none" rtlCol="0">
            <a:spAutoFit/>
          </a:bodyPr>
          <a:lstStyle/>
          <a:p>
            <a:pPr marL="285750" indent="-285750">
              <a:lnSpc>
                <a:spcPct val="150000"/>
              </a:lnSpc>
              <a:buFontTx/>
              <a:buChar char="-"/>
            </a:pPr>
            <a:r>
              <a:rPr lang="ru-RU" sz="2000" dirty="0" smtClean="0"/>
              <a:t>Совместная разработка учебных программ</a:t>
            </a:r>
          </a:p>
          <a:p>
            <a:pPr marL="285750" indent="-285750">
              <a:lnSpc>
                <a:spcPct val="150000"/>
              </a:lnSpc>
              <a:buFontTx/>
              <a:buChar char="-"/>
            </a:pPr>
            <a:r>
              <a:rPr lang="ru-RU" sz="2000" dirty="0" smtClean="0"/>
              <a:t>Спецкурсы преподают ведущие специалисты предприятия</a:t>
            </a:r>
          </a:p>
          <a:p>
            <a:pPr marL="285750" indent="-285750">
              <a:lnSpc>
                <a:spcPct val="150000"/>
              </a:lnSpc>
              <a:buFontTx/>
              <a:buChar char="-"/>
            </a:pPr>
            <a:r>
              <a:rPr lang="ru-RU" sz="2000" dirty="0" smtClean="0"/>
              <a:t>Практики с использованием современного оборудования</a:t>
            </a:r>
          </a:p>
          <a:p>
            <a:pPr marL="285750" indent="-285750">
              <a:lnSpc>
                <a:spcPct val="150000"/>
              </a:lnSpc>
              <a:buFontTx/>
              <a:buChar char="-"/>
            </a:pPr>
            <a:r>
              <a:rPr lang="ru-RU" sz="2000" dirty="0" smtClean="0"/>
              <a:t>Выполнение квалификационных работ на действующих установках</a:t>
            </a:r>
          </a:p>
          <a:p>
            <a:pPr marL="285750" indent="-285750">
              <a:lnSpc>
                <a:spcPct val="150000"/>
              </a:lnSpc>
              <a:buFontTx/>
              <a:buChar char="-"/>
            </a:pPr>
            <a:r>
              <a:rPr lang="ru-RU" sz="2000" dirty="0" smtClean="0"/>
              <a:t>Дополнительная стипендия</a:t>
            </a:r>
            <a:endParaRPr lang="ru-RU" sz="2000" dirty="0"/>
          </a:p>
        </p:txBody>
      </p:sp>
      <p:sp>
        <p:nvSpPr>
          <p:cNvPr id="4" name="TextBox 3"/>
          <p:cNvSpPr txBox="1"/>
          <p:nvPr/>
        </p:nvSpPr>
        <p:spPr>
          <a:xfrm>
            <a:off x="611560" y="4149080"/>
            <a:ext cx="3895875" cy="830997"/>
          </a:xfrm>
          <a:prstGeom prst="rect">
            <a:avLst/>
          </a:prstGeom>
          <a:noFill/>
        </p:spPr>
        <p:txBody>
          <a:bodyPr wrap="none" rtlCol="0">
            <a:spAutoFit/>
          </a:bodyPr>
          <a:lstStyle/>
          <a:p>
            <a:r>
              <a:rPr lang="ru-RU" sz="2400" dirty="0" smtClean="0"/>
              <a:t>Первый год обучения СПбГУ</a:t>
            </a:r>
          </a:p>
          <a:p>
            <a:r>
              <a:rPr lang="ru-RU" sz="2400" dirty="0" smtClean="0"/>
              <a:t>Второй год ОИЯИ</a:t>
            </a:r>
            <a:endParaRPr lang="ru-RU" sz="2400" dirty="0"/>
          </a:p>
        </p:txBody>
      </p:sp>
    </p:spTree>
    <p:extLst>
      <p:ext uri="{BB962C8B-B14F-4D97-AF65-F5344CB8AC3E}">
        <p14:creationId xmlns:p14="http://schemas.microsoft.com/office/powerpoint/2010/main" val="1071157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82E45E-D28A-4934-BF31-89AFA6EC97DF}" type="slidenum">
              <a:rPr lang="ru-RU" altLang="ru-RU" sz="1200" smtClean="0">
                <a:solidFill>
                  <a:srgbClr val="898989"/>
                </a:solidFill>
              </a:rPr>
              <a:pPr>
                <a:spcBef>
                  <a:spcPct val="0"/>
                </a:spcBef>
                <a:buFontTx/>
                <a:buNone/>
              </a:pPr>
              <a:t>26</a:t>
            </a:fld>
            <a:endParaRPr lang="ru-RU" altLang="ru-RU" sz="1200" smtClean="0">
              <a:solidFill>
                <a:srgbClr val="898989"/>
              </a:solidFill>
            </a:endParaRPr>
          </a:p>
        </p:txBody>
      </p:sp>
      <p:pic>
        <p:nvPicPr>
          <p:cNvPr id="33795" name="Рисунок 4"/>
          <p:cNvPicPr>
            <a:picLocks noChangeAspect="1"/>
          </p:cNvPicPr>
          <p:nvPr/>
        </p:nvPicPr>
        <p:blipFill>
          <a:blip r:embed="rId2">
            <a:extLst>
              <a:ext uri="{28A0092B-C50C-407E-A947-70E740481C1C}">
                <a14:useLocalDpi xmlns:a14="http://schemas.microsoft.com/office/drawing/2010/main" val="0"/>
              </a:ext>
            </a:extLst>
          </a:blip>
          <a:srcRect t="36638" r="2245" b="9039"/>
          <a:stretch>
            <a:fillRect/>
          </a:stretch>
        </p:blipFill>
        <p:spPr bwMode="auto">
          <a:xfrm>
            <a:off x="0" y="1357313"/>
            <a:ext cx="8461375"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l="1758" t="18036" r="36719" b="37625"/>
          <a:stretch>
            <a:fillRect/>
          </a:stretch>
        </p:blipFill>
        <p:spPr bwMode="auto">
          <a:xfrm>
            <a:off x="3071813" y="5214938"/>
            <a:ext cx="2625725"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p:cNvPicPr>
            <a:picLocks noChangeAspect="1" noChangeArrowheads="1"/>
          </p:cNvPicPr>
          <p:nvPr/>
        </p:nvPicPr>
        <p:blipFill>
          <a:blip r:embed="rId4">
            <a:extLst>
              <a:ext uri="{28A0092B-C50C-407E-A947-70E740481C1C}">
                <a14:useLocalDpi xmlns:a14="http://schemas.microsoft.com/office/drawing/2010/main" val="0"/>
              </a:ext>
            </a:extLst>
          </a:blip>
          <a:srcRect l="6779" t="18036" r="36301" b="37625"/>
          <a:stretch>
            <a:fillRect/>
          </a:stretch>
        </p:blipFill>
        <p:spPr bwMode="auto">
          <a:xfrm>
            <a:off x="214313" y="5214938"/>
            <a:ext cx="2428875"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7"/>
          <p:cNvSpPr txBox="1">
            <a:spLocks noChangeArrowheads="1"/>
          </p:cNvSpPr>
          <p:nvPr/>
        </p:nvSpPr>
        <p:spPr bwMode="auto">
          <a:xfrm>
            <a:off x="0" y="0"/>
            <a:ext cx="71842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000" dirty="0" smtClean="0">
                <a:solidFill>
                  <a:srgbClr val="FF0000"/>
                </a:solidFill>
                <a:latin typeface="Arial" panose="020B0604020202020204" pitchFamily="34" charset="0"/>
              </a:rPr>
              <a:t>Современные образовательные технологии:</a:t>
            </a:r>
            <a:endParaRPr lang="ru-RU" altLang="ru-RU" sz="2000" dirty="0">
              <a:solidFill>
                <a:srgbClr val="FF0000"/>
              </a:solidFill>
              <a:latin typeface="Arial" panose="020B0604020202020204" pitchFamily="34" charset="0"/>
            </a:endParaRPr>
          </a:p>
          <a:p>
            <a:pPr eaLnBrk="1" hangingPunct="1">
              <a:spcBef>
                <a:spcPct val="0"/>
              </a:spcBef>
              <a:buFontTx/>
              <a:buNone/>
            </a:pPr>
            <a:r>
              <a:rPr lang="ru-RU" altLang="ru-RU" sz="2000" dirty="0">
                <a:latin typeface="Arial" panose="020B0604020202020204" pitchFamily="34" charset="0"/>
              </a:rPr>
              <a:t>- дистанционное проведение занятий в формате </a:t>
            </a:r>
            <a:r>
              <a:rPr lang="ru-RU" altLang="ru-RU" sz="2000" dirty="0" err="1">
                <a:latin typeface="Arial" panose="020B0604020202020204" pitchFamily="34" charset="0"/>
              </a:rPr>
              <a:t>Вебинар</a:t>
            </a:r>
            <a:r>
              <a:rPr lang="ru-RU" altLang="ru-RU" sz="2000" dirty="0">
                <a:latin typeface="Arial" panose="020B0604020202020204" pitchFamily="34" charset="0"/>
              </a:rPr>
              <a:t>,</a:t>
            </a:r>
          </a:p>
          <a:p>
            <a:pPr eaLnBrk="1" hangingPunct="1">
              <a:spcBef>
                <a:spcPct val="0"/>
              </a:spcBef>
              <a:buFontTx/>
              <a:buNone/>
            </a:pPr>
            <a:r>
              <a:rPr lang="ru-RU" altLang="ru-RU" sz="2000" dirty="0" smtClean="0">
                <a:latin typeface="Arial" panose="020B0604020202020204" pitchFamily="34" charset="0"/>
              </a:rPr>
              <a:t>- </a:t>
            </a:r>
            <a:r>
              <a:rPr lang="ru-RU" altLang="ru-RU" sz="2000" dirty="0">
                <a:latin typeface="Arial" panose="020B0604020202020204" pitchFamily="34" charset="0"/>
              </a:rPr>
              <a:t>совместно с УНЦ ОИЯИ ведется подготовка видеокурсов</a:t>
            </a:r>
            <a:endParaRPr lang="ru-RU" altLang="ru-RU" sz="1800" dirty="0">
              <a:latin typeface="Arial" panose="020B0604020202020204" pitchFamily="34" charset="0"/>
            </a:endParaRPr>
          </a:p>
        </p:txBody>
      </p:sp>
    </p:spTree>
    <p:extLst>
      <p:ext uri="{BB962C8B-B14F-4D97-AF65-F5344CB8AC3E}">
        <p14:creationId xmlns:p14="http://schemas.microsoft.com/office/powerpoint/2010/main" val="3831965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A89BB59-C31D-4967-A380-36BA5BBA6BC3}" type="slidenum">
              <a:rPr lang="ru-RU" altLang="ru-RU" sz="1200" smtClean="0">
                <a:solidFill>
                  <a:srgbClr val="898989"/>
                </a:solidFill>
              </a:rPr>
              <a:pPr>
                <a:spcBef>
                  <a:spcPct val="0"/>
                </a:spcBef>
                <a:buFontTx/>
                <a:buNone/>
              </a:pPr>
              <a:t>27</a:t>
            </a:fld>
            <a:endParaRPr lang="ru-RU" altLang="ru-RU" sz="1200" smtClean="0">
              <a:solidFill>
                <a:srgbClr val="898989"/>
              </a:solidFill>
            </a:endParaRPr>
          </a:p>
        </p:txBody>
      </p:sp>
      <p:pic>
        <p:nvPicPr>
          <p:cNvPr id="32771" name="Рисунок 6" descr="D:\Сидорин\foto\2017\ПАК.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5154612"/>
            <a:ext cx="1639878" cy="156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Рисунок 7" descr="D:\СПБГУ\KAFEDRA\DOGOVOR\фото\SAM_93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819" y="2036983"/>
            <a:ext cx="1893887"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Рисунок 8"/>
          <p:cNvPicPr>
            <a:picLocks noChangeAspect="1"/>
          </p:cNvPicPr>
          <p:nvPr/>
        </p:nvPicPr>
        <p:blipFill>
          <a:blip r:embed="rId4">
            <a:extLst>
              <a:ext uri="{28A0092B-C50C-407E-A947-70E740481C1C}">
                <a14:useLocalDpi xmlns:a14="http://schemas.microsoft.com/office/drawing/2010/main" val="0"/>
              </a:ext>
            </a:extLst>
          </a:blip>
          <a:srcRect l="-2" r="27480"/>
          <a:stretch>
            <a:fillRect/>
          </a:stretch>
        </p:blipFill>
        <p:spPr bwMode="auto">
          <a:xfrm>
            <a:off x="214313" y="71438"/>
            <a:ext cx="1866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Рисунок 9" descr="E:\директора_лабораторий\IMG_655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0188" y="360363"/>
            <a:ext cx="2492375"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Рисунок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544" y="5265007"/>
            <a:ext cx="1944216" cy="145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Рисунок 12" descr="D:\Сидорин\2015\IMG_3730c.jpg"/>
          <p:cNvPicPr>
            <a:picLocks noChangeAspect="1"/>
          </p:cNvPicPr>
          <p:nvPr/>
        </p:nvPicPr>
        <p:blipFill>
          <a:blip r:embed="rId7">
            <a:extLst>
              <a:ext uri="{28A0092B-C50C-407E-A947-70E740481C1C}">
                <a14:useLocalDpi xmlns:a14="http://schemas.microsoft.com/office/drawing/2010/main" val="0"/>
              </a:ext>
            </a:extLst>
          </a:blip>
          <a:srcRect r="35381" b="18443"/>
          <a:stretch>
            <a:fillRect/>
          </a:stretch>
        </p:blipFill>
        <p:spPr bwMode="auto">
          <a:xfrm>
            <a:off x="6652073" y="2217738"/>
            <a:ext cx="2471737"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Рисунок 13" descr="https://pin.jinr.ru/pin/pin?c=showPhoto&amp;id=79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07904" y="5265007"/>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TextBox 4"/>
          <p:cNvSpPr txBox="1">
            <a:spLocks noChangeArrowheads="1"/>
          </p:cNvSpPr>
          <p:nvPr/>
        </p:nvSpPr>
        <p:spPr bwMode="auto">
          <a:xfrm>
            <a:off x="2143125" y="0"/>
            <a:ext cx="4500563"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800" b="1" dirty="0">
                <a:solidFill>
                  <a:srgbClr val="FF0000"/>
                </a:solidFill>
                <a:latin typeface="Arial" panose="020B0604020202020204" pitchFamily="34" charset="0"/>
              </a:rPr>
              <a:t>Курсы по проекту «</a:t>
            </a:r>
            <a:r>
              <a:rPr lang="en-US" altLang="ru-RU" sz="2800" b="1" dirty="0">
                <a:solidFill>
                  <a:srgbClr val="FF0000"/>
                </a:solidFill>
                <a:latin typeface="Arial" panose="020B0604020202020204" pitchFamily="34" charset="0"/>
              </a:rPr>
              <a:t>NICA</a:t>
            </a:r>
            <a:r>
              <a:rPr lang="ru-RU" altLang="ru-RU" sz="2800" b="1" dirty="0">
                <a:solidFill>
                  <a:srgbClr val="FF0000"/>
                </a:solidFill>
                <a:latin typeface="Arial" panose="020B0604020202020204" pitchFamily="34" charset="0"/>
              </a:rPr>
              <a:t>»:</a:t>
            </a:r>
          </a:p>
          <a:p>
            <a:pPr eaLnBrk="1" hangingPunct="1">
              <a:spcBef>
                <a:spcPct val="0"/>
              </a:spcBef>
              <a:buFontTx/>
              <a:buNone/>
            </a:pPr>
            <a:endParaRPr lang="en-US" altLang="ru-RU" sz="2000" b="1" dirty="0">
              <a:latin typeface="Arial" panose="020B0604020202020204" pitchFamily="34" charset="0"/>
            </a:endParaRPr>
          </a:p>
          <a:p>
            <a:pPr eaLnBrk="1" hangingPunct="1">
              <a:spcBef>
                <a:spcPct val="0"/>
              </a:spcBef>
              <a:spcAft>
                <a:spcPts val="600"/>
              </a:spcAft>
              <a:buFontTx/>
              <a:buChar char="-"/>
            </a:pPr>
            <a:r>
              <a:rPr lang="ru-RU" altLang="ru-RU" sz="2000" dirty="0">
                <a:latin typeface="Arial" panose="020B0604020202020204" pitchFamily="34" charset="0"/>
              </a:rPr>
              <a:t>Базовые установки ОИЯИ</a:t>
            </a:r>
          </a:p>
          <a:p>
            <a:pPr eaLnBrk="1" hangingPunct="1">
              <a:spcBef>
                <a:spcPct val="0"/>
              </a:spcBef>
              <a:spcAft>
                <a:spcPts val="600"/>
              </a:spcAft>
              <a:buFontTx/>
              <a:buChar char="-"/>
            </a:pPr>
            <a:r>
              <a:rPr lang="ru-RU" altLang="ru-RU" sz="1800" dirty="0">
                <a:latin typeface="Arial" panose="020B0604020202020204" pitchFamily="34" charset="0"/>
              </a:rPr>
              <a:t> Управление ускорительным комплексом на основе синхротрона</a:t>
            </a:r>
          </a:p>
          <a:p>
            <a:pPr eaLnBrk="1" hangingPunct="1">
              <a:spcBef>
                <a:spcPct val="0"/>
              </a:spcBef>
              <a:spcAft>
                <a:spcPts val="600"/>
              </a:spcAft>
              <a:buFontTx/>
              <a:buChar char="-"/>
            </a:pPr>
            <a:r>
              <a:rPr lang="ru-RU" altLang="ru-RU" sz="1800" dirty="0">
                <a:latin typeface="Arial" panose="020B0604020202020204" pitchFamily="34" charset="0"/>
              </a:rPr>
              <a:t> Управление фазовым объемом пучка в накопителях</a:t>
            </a:r>
          </a:p>
          <a:p>
            <a:pPr eaLnBrk="1" hangingPunct="1">
              <a:spcBef>
                <a:spcPct val="0"/>
              </a:spcBef>
              <a:spcAft>
                <a:spcPts val="600"/>
              </a:spcAft>
              <a:buFontTx/>
              <a:buChar char="-"/>
            </a:pPr>
            <a:r>
              <a:rPr lang="ru-RU" altLang="ru-RU" sz="1800" dirty="0">
                <a:latin typeface="Arial" panose="020B0604020202020204" pitchFamily="34" charset="0"/>
              </a:rPr>
              <a:t> Управление продольной динамикой при формировании пучков</a:t>
            </a:r>
          </a:p>
          <a:p>
            <a:pPr eaLnBrk="1" hangingPunct="1">
              <a:spcBef>
                <a:spcPct val="0"/>
              </a:spcBef>
              <a:spcAft>
                <a:spcPts val="600"/>
              </a:spcAft>
              <a:buFontTx/>
              <a:buNone/>
            </a:pPr>
            <a:r>
              <a:rPr lang="ru-RU" altLang="ru-RU" sz="1800" dirty="0">
                <a:latin typeface="Arial" panose="020B0604020202020204" pitchFamily="34" charset="0"/>
              </a:rPr>
              <a:t>- ВЧ системы ускорителей</a:t>
            </a:r>
          </a:p>
          <a:p>
            <a:pPr eaLnBrk="1" hangingPunct="1">
              <a:spcBef>
                <a:spcPct val="0"/>
              </a:spcBef>
              <a:spcAft>
                <a:spcPts val="600"/>
              </a:spcAft>
              <a:buFontTx/>
              <a:buChar char="-"/>
            </a:pPr>
            <a:r>
              <a:rPr lang="ru-RU" altLang="ru-RU" sz="1800" dirty="0">
                <a:latin typeface="Arial" panose="020B0604020202020204" pitchFamily="34" charset="0"/>
              </a:rPr>
              <a:t> Сверхпроводящие магнитные системы</a:t>
            </a:r>
          </a:p>
          <a:p>
            <a:pPr eaLnBrk="1" hangingPunct="1">
              <a:spcBef>
                <a:spcPct val="0"/>
              </a:spcBef>
              <a:spcAft>
                <a:spcPts val="600"/>
              </a:spcAft>
              <a:buFontTx/>
              <a:buChar char="-"/>
            </a:pPr>
            <a:r>
              <a:rPr lang="ru-RU" altLang="ru-RU" sz="1800" dirty="0">
                <a:latin typeface="Arial" panose="020B0604020202020204" pitchFamily="34" charset="0"/>
              </a:rPr>
              <a:t> Системы управления и синхронизации ускорительных комплексов на примере </a:t>
            </a:r>
            <a:r>
              <a:rPr lang="en-US" altLang="ru-RU" sz="1800" dirty="0" smtClean="0">
                <a:latin typeface="Arial" panose="020B0604020202020204" pitchFamily="34" charset="0"/>
              </a:rPr>
              <a:t>TANGO</a:t>
            </a:r>
            <a:endParaRPr lang="ru-RU" altLang="ru-RU" sz="1800" dirty="0">
              <a:latin typeface="Arial" panose="020B0604020202020204" pitchFamily="34" charset="0"/>
            </a:endParaRPr>
          </a:p>
        </p:txBody>
      </p:sp>
    </p:spTree>
    <p:extLst>
      <p:ext uri="{BB962C8B-B14F-4D97-AF65-F5344CB8AC3E}">
        <p14:creationId xmlns:p14="http://schemas.microsoft.com/office/powerpoint/2010/main" val="4430216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73" y="4196030"/>
            <a:ext cx="5593830" cy="2585323"/>
          </a:xfrm>
          <a:prstGeom prst="rect">
            <a:avLst/>
          </a:prstGeom>
          <a:noFill/>
        </p:spPr>
        <p:txBody>
          <a:bodyPr wrap="square" rtlCol="0">
            <a:spAutoFit/>
          </a:bodyPr>
          <a:lstStyle/>
          <a:p>
            <a:pPr>
              <a:defRPr/>
            </a:pPr>
            <a:r>
              <a:rPr lang="en-US" b="1" dirty="0">
                <a:solidFill>
                  <a:srgbClr val="0066CC"/>
                </a:solidFill>
              </a:rPr>
              <a:t>EXHIBITS </a:t>
            </a:r>
          </a:p>
          <a:p>
            <a:pPr marL="285750" indent="-285750">
              <a:buFont typeface="Calibri" panose="020F0502020204030204" pitchFamily="34" charset="0"/>
              <a:buChar char="‐"/>
              <a:defRPr/>
            </a:pPr>
            <a:r>
              <a:rPr lang="en-US" dirty="0"/>
              <a:t>VBLHEP </a:t>
            </a:r>
            <a:r>
              <a:rPr lang="en-US" dirty="0">
                <a:cs typeface="Calibri" panose="020F0502020204030204" pitchFamily="34" charset="0"/>
              </a:rPr>
              <a:t>‒</a:t>
            </a:r>
            <a:r>
              <a:rPr lang="ru-RU" dirty="0"/>
              <a:t> </a:t>
            </a:r>
            <a:r>
              <a:rPr lang="en-US" dirty="0"/>
              <a:t>“NICA/MPD”</a:t>
            </a:r>
          </a:p>
          <a:p>
            <a:pPr marL="285750" indent="-285750">
              <a:buFont typeface="Calibri" panose="020F0502020204030204" pitchFamily="34" charset="0"/>
              <a:buChar char="‐"/>
              <a:defRPr/>
            </a:pPr>
            <a:r>
              <a:rPr lang="en-US" dirty="0"/>
              <a:t>FLNR </a:t>
            </a:r>
            <a:r>
              <a:rPr lang="en-US" dirty="0">
                <a:cs typeface="Calibri" panose="020F0502020204030204" pitchFamily="34" charset="0"/>
              </a:rPr>
              <a:t>‒</a:t>
            </a:r>
            <a:r>
              <a:rPr lang="ru-RU" dirty="0"/>
              <a:t> </a:t>
            </a:r>
            <a:r>
              <a:rPr lang="en-US" dirty="0"/>
              <a:t>“SHE FACTORY”</a:t>
            </a:r>
          </a:p>
          <a:p>
            <a:pPr marL="285750" indent="-285750">
              <a:buFont typeface="Calibri" panose="020F0502020204030204" pitchFamily="34" charset="0"/>
              <a:buChar char="‐"/>
              <a:defRPr/>
            </a:pPr>
            <a:r>
              <a:rPr lang="en-US" dirty="0"/>
              <a:t>FLNP</a:t>
            </a:r>
            <a:r>
              <a:rPr lang="ru-RU" dirty="0"/>
              <a:t> </a:t>
            </a:r>
            <a:r>
              <a:rPr lang="en-US" dirty="0"/>
              <a:t>“IBR-2”</a:t>
            </a:r>
          </a:p>
          <a:p>
            <a:pPr marL="285750" indent="-285750">
              <a:buFont typeface="Calibri" panose="020F0502020204030204" pitchFamily="34" charset="0"/>
              <a:buChar char="‐"/>
              <a:defRPr/>
            </a:pPr>
            <a:r>
              <a:rPr lang="en-US" dirty="0"/>
              <a:t>DLNP </a:t>
            </a:r>
            <a:r>
              <a:rPr lang="en-US" dirty="0">
                <a:cs typeface="Calibri" panose="020F0502020204030204" pitchFamily="34" charset="0"/>
              </a:rPr>
              <a:t>‒ </a:t>
            </a:r>
            <a:r>
              <a:rPr lang="en-US" dirty="0"/>
              <a:t>“Project</a:t>
            </a:r>
            <a:r>
              <a:rPr lang="ru-RU" dirty="0"/>
              <a:t> </a:t>
            </a:r>
            <a:r>
              <a:rPr lang="en-US" dirty="0"/>
              <a:t>BAIKAL-GVD”</a:t>
            </a:r>
          </a:p>
          <a:p>
            <a:pPr marL="285750" indent="-285750">
              <a:buFont typeface="Calibri" panose="020F0502020204030204" pitchFamily="34" charset="0"/>
              <a:buChar char="‐"/>
              <a:defRPr/>
            </a:pPr>
            <a:r>
              <a:rPr lang="en-US" dirty="0"/>
              <a:t>LIT</a:t>
            </a:r>
            <a:r>
              <a:rPr lang="ru-RU" dirty="0"/>
              <a:t> </a:t>
            </a:r>
            <a:r>
              <a:rPr lang="en-US" dirty="0">
                <a:cs typeface="Calibri" panose="020F0502020204030204" pitchFamily="34" charset="0"/>
              </a:rPr>
              <a:t>‒ </a:t>
            </a:r>
            <a:r>
              <a:rPr lang="en-US" dirty="0"/>
              <a:t>“Central Information and Computer Complex”</a:t>
            </a:r>
          </a:p>
          <a:p>
            <a:pPr marL="285750" indent="-285750">
              <a:buFont typeface="Calibri" panose="020F0502020204030204" pitchFamily="34" charset="0"/>
              <a:buChar char="‐"/>
              <a:defRPr/>
            </a:pPr>
            <a:r>
              <a:rPr lang="en-US" dirty="0"/>
              <a:t>“JINR Timeline”</a:t>
            </a:r>
            <a:endParaRPr lang="ru-RU" dirty="0"/>
          </a:p>
          <a:p>
            <a:pPr marL="285750" indent="-285750">
              <a:buFont typeface="Calibri" panose="020F0502020204030204" pitchFamily="34" charset="0"/>
              <a:buChar char="‐"/>
              <a:defRPr/>
            </a:pPr>
            <a:r>
              <a:rPr lang="en-US" dirty="0"/>
              <a:t>“Nuclear Physics and Life Sciences”</a:t>
            </a:r>
            <a:endParaRPr lang="ru-RU" dirty="0"/>
          </a:p>
          <a:p>
            <a:pPr marL="285750" indent="-285750">
              <a:buFont typeface="Calibri" panose="020F0502020204030204" pitchFamily="34" charset="0"/>
              <a:buChar char="‐"/>
              <a:defRPr/>
            </a:pPr>
            <a:r>
              <a:rPr lang="en-US" dirty="0"/>
              <a:t>“JINR – International Intergovernmental Organization”  </a:t>
            </a:r>
          </a:p>
        </p:txBody>
      </p:sp>
      <p:pic>
        <p:nvPicPr>
          <p:cNvPr id="3" name="Рисунок 2" descr="Изображение выглядит как внутренний, стол, прилавок, живой&#10;&#10;Автоматически созданное описание">
            <a:extLst>
              <a:ext uri="{FF2B5EF4-FFF2-40B4-BE49-F238E27FC236}">
                <a16:creationId xmlns="" xmlns:a16="http://schemas.microsoft.com/office/drawing/2014/main" id="{E8118770-44BD-4E5D-96C2-04735429AC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148" y="1125614"/>
            <a:ext cx="5763542" cy="3014979"/>
          </a:xfrm>
          <a:prstGeom prst="rect">
            <a:avLst/>
          </a:prstGeom>
        </p:spPr>
      </p:pic>
      <p:pic>
        <p:nvPicPr>
          <p:cNvPr id="4" name="Рисунок 3" descr="Изображение выглядит как комната, большой, стоит&#10;&#10;Автоматически созданное описание">
            <a:extLst>
              <a:ext uri="{FF2B5EF4-FFF2-40B4-BE49-F238E27FC236}">
                <a16:creationId xmlns="" xmlns:a16="http://schemas.microsoft.com/office/drawing/2014/main" id="{06CE0C66-D4E6-4CDC-BC75-8D8895AC8F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2910" y="3057937"/>
            <a:ext cx="3228673" cy="1747674"/>
          </a:xfrm>
          <a:prstGeom prst="rect">
            <a:avLst/>
          </a:prstGeom>
        </p:spPr>
      </p:pic>
      <p:pic>
        <p:nvPicPr>
          <p:cNvPr id="5" name="Рисунок 4">
            <a:extLst>
              <a:ext uri="{FF2B5EF4-FFF2-40B4-BE49-F238E27FC236}">
                <a16:creationId xmlns="" xmlns:a16="http://schemas.microsoft.com/office/drawing/2014/main" id="{29AD35E9-03C4-49CA-996A-B51F31F4AB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2910" y="4893780"/>
            <a:ext cx="3228673" cy="1816129"/>
          </a:xfrm>
          <a:prstGeom prst="rect">
            <a:avLst/>
          </a:prstGeom>
        </p:spPr>
      </p:pic>
      <p:pic>
        <p:nvPicPr>
          <p:cNvPr id="6" name="Рисунок 5">
            <a:extLst>
              <a:ext uri="{FF2B5EF4-FFF2-40B4-BE49-F238E27FC236}">
                <a16:creationId xmlns="" xmlns:a16="http://schemas.microsoft.com/office/drawing/2014/main" id="{C320E500-8326-49ED-9A36-F812A048AC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2909" y="1125614"/>
            <a:ext cx="3170311" cy="1783300"/>
          </a:xfrm>
          <a:prstGeom prst="rect">
            <a:avLst/>
          </a:prstGeom>
        </p:spPr>
      </p:pic>
      <p:sp>
        <p:nvSpPr>
          <p:cNvPr id="7" name="TextBox 6">
            <a:extLst>
              <a:ext uri="{FF2B5EF4-FFF2-40B4-BE49-F238E27FC236}">
                <a16:creationId xmlns="" xmlns:a16="http://schemas.microsoft.com/office/drawing/2014/main" id="{5BD33739-75D0-49AB-8A21-9008F7EEC0C9}"/>
              </a:ext>
            </a:extLst>
          </p:cNvPr>
          <p:cNvSpPr txBox="1"/>
          <p:nvPr/>
        </p:nvSpPr>
        <p:spPr>
          <a:xfrm>
            <a:off x="2918787" y="3554131"/>
            <a:ext cx="2765685" cy="523220"/>
          </a:xfrm>
          <a:prstGeom prst="rect">
            <a:avLst/>
          </a:prstGeom>
          <a:noFill/>
        </p:spPr>
        <p:txBody>
          <a:bodyPr wrap="square" rtlCol="0">
            <a:spAutoFit/>
          </a:bodyPr>
          <a:lstStyle/>
          <a:p>
            <a:pPr algn="r"/>
            <a:r>
              <a:rPr lang="en-US" sz="1400" dirty="0">
                <a:solidFill>
                  <a:prstClr val="white"/>
                </a:solidFill>
              </a:rPr>
              <a:t>General view of the exhibition at the “MIR“ Cultural Centre, </a:t>
            </a:r>
            <a:r>
              <a:rPr lang="en-US" sz="1400" dirty="0" err="1">
                <a:solidFill>
                  <a:prstClr val="white"/>
                </a:solidFill>
              </a:rPr>
              <a:t>Dubna</a:t>
            </a:r>
            <a:r>
              <a:rPr lang="en-US" sz="1400" dirty="0">
                <a:solidFill>
                  <a:prstClr val="white"/>
                </a:solidFill>
              </a:rPr>
              <a:t> </a:t>
            </a:r>
            <a:endParaRPr lang="ru-RU" sz="1400" dirty="0">
              <a:solidFill>
                <a:prstClr val="white"/>
              </a:solidFill>
            </a:endParaRPr>
          </a:p>
        </p:txBody>
      </p:sp>
      <p:sp>
        <p:nvSpPr>
          <p:cNvPr id="8" name="Прямоугольник 7"/>
          <p:cNvSpPr/>
          <p:nvPr/>
        </p:nvSpPr>
        <p:spPr>
          <a:xfrm>
            <a:off x="-108520" y="112033"/>
            <a:ext cx="9270103" cy="523220"/>
          </a:xfrm>
          <a:prstGeom prst="rect">
            <a:avLst/>
          </a:prstGeom>
        </p:spPr>
        <p:txBody>
          <a:bodyPr wrap="square">
            <a:spAutoFit/>
          </a:bodyPr>
          <a:lstStyle/>
          <a:p>
            <a:r>
              <a:rPr lang="en-US" sz="2800" b="1" cap="small" dirty="0">
                <a:solidFill>
                  <a:srgbClr val="0066CC"/>
                </a:solidFill>
                <a:latin typeface="Calibri" panose="020F0502020204030204" pitchFamily="34" charset="0"/>
                <a:cs typeface="Calibri" panose="020F0502020204030204" pitchFamily="34" charset="0"/>
              </a:rPr>
              <a:t>Permanent exhibition dedicated to the </a:t>
            </a:r>
            <a:r>
              <a:rPr lang="en-US" sz="2800" b="1" cap="small" dirty="0" smtClean="0">
                <a:solidFill>
                  <a:srgbClr val="0066CC"/>
                </a:solidFill>
                <a:latin typeface="Calibri" panose="020F0502020204030204" pitchFamily="34" charset="0"/>
                <a:cs typeface="Calibri" panose="020F0502020204030204" pitchFamily="34" charset="0"/>
              </a:rPr>
              <a:t>65</a:t>
            </a:r>
            <a:r>
              <a:rPr lang="en-US" sz="2800" b="1" cap="small" baseline="30000" dirty="0" smtClean="0">
                <a:solidFill>
                  <a:srgbClr val="0066CC"/>
                </a:solidFill>
                <a:latin typeface="Calibri" panose="020F0502020204030204" pitchFamily="34" charset="0"/>
                <a:cs typeface="Calibri" panose="020F0502020204030204" pitchFamily="34" charset="0"/>
              </a:rPr>
              <a:t>th</a:t>
            </a:r>
            <a:r>
              <a:rPr lang="ru-RU" sz="2800" b="1" cap="small" dirty="0" smtClean="0">
                <a:solidFill>
                  <a:srgbClr val="0066CC"/>
                </a:solidFill>
                <a:latin typeface="Calibri" panose="020F0502020204030204" pitchFamily="34" charset="0"/>
                <a:cs typeface="Calibri" panose="020F0502020204030204" pitchFamily="34" charset="0"/>
              </a:rPr>
              <a:t> </a:t>
            </a:r>
            <a:r>
              <a:rPr lang="en-US" sz="2800" b="1" cap="small" dirty="0" smtClean="0">
                <a:solidFill>
                  <a:srgbClr val="0066CC"/>
                </a:solidFill>
                <a:latin typeface="Calibri" panose="020F0502020204030204" pitchFamily="34" charset="0"/>
                <a:cs typeface="Calibri" panose="020F0502020204030204" pitchFamily="34" charset="0"/>
              </a:rPr>
              <a:t> </a:t>
            </a:r>
            <a:r>
              <a:rPr lang="en-US" sz="2800" b="1" cap="small" dirty="0">
                <a:solidFill>
                  <a:srgbClr val="0066CC"/>
                </a:solidFill>
                <a:latin typeface="Calibri" panose="020F0502020204030204" pitchFamily="34" charset="0"/>
                <a:cs typeface="Calibri" panose="020F0502020204030204" pitchFamily="34" charset="0"/>
              </a:rPr>
              <a:t>anniversary of JINR</a:t>
            </a:r>
            <a:endParaRPr lang="ru-RU" sz="2800" dirty="0"/>
          </a:p>
        </p:txBody>
      </p:sp>
    </p:spTree>
    <p:extLst>
      <p:ext uri="{BB962C8B-B14F-4D97-AF65-F5344CB8AC3E}">
        <p14:creationId xmlns:p14="http://schemas.microsoft.com/office/powerpoint/2010/main" val="1166629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0"/>
            <a:ext cx="8511625" cy="6801862"/>
          </a:xfrm>
          <a:prstGeom prst="rect">
            <a:avLst/>
          </a:prstGeom>
          <a:noFill/>
        </p:spPr>
        <p:txBody>
          <a:bodyPr wrap="none" rtlCol="0">
            <a:spAutoFit/>
          </a:bodyPr>
          <a:lstStyle/>
          <a:p>
            <a:r>
              <a:rPr lang="ru-RU" sz="2800" b="1" dirty="0" smtClean="0">
                <a:solidFill>
                  <a:srgbClr val="FF0000"/>
                </a:solidFill>
              </a:rPr>
              <a:t>Темы квалификационных работ:</a:t>
            </a:r>
          </a:p>
          <a:p>
            <a:endParaRPr lang="ru-RU" dirty="0"/>
          </a:p>
          <a:p>
            <a:endParaRPr lang="ru-RU" b="1" dirty="0"/>
          </a:p>
          <a:p>
            <a:r>
              <a:rPr lang="ru-RU" sz="2400" b="1" dirty="0" smtClean="0"/>
              <a:t>Магистерские:</a:t>
            </a:r>
          </a:p>
          <a:p>
            <a:r>
              <a:rPr lang="ru-RU" dirty="0" smtClean="0"/>
              <a:t>«Моделирование </a:t>
            </a:r>
            <a:r>
              <a:rPr lang="ru-RU" dirty="0"/>
              <a:t>процесса стохастического охлаждения пучков в </a:t>
            </a:r>
            <a:r>
              <a:rPr lang="ru-RU" dirty="0" err="1"/>
              <a:t>коллайдере</a:t>
            </a:r>
            <a:r>
              <a:rPr lang="ru-RU" dirty="0"/>
              <a:t> </a:t>
            </a:r>
            <a:r>
              <a:rPr lang="ru-RU" dirty="0" smtClean="0"/>
              <a:t>NICA»</a:t>
            </a:r>
          </a:p>
          <a:p>
            <a:r>
              <a:rPr lang="ru-RU" dirty="0" smtClean="0"/>
              <a:t>«Драйвер </a:t>
            </a:r>
            <a:r>
              <a:rPr lang="ru-RU" dirty="0"/>
              <a:t>высокоскоростного цифрового осциллографа </a:t>
            </a:r>
            <a:endParaRPr lang="ru-RU" dirty="0" smtClean="0"/>
          </a:p>
          <a:p>
            <a:r>
              <a:rPr lang="ru-RU" dirty="0" smtClean="0"/>
              <a:t>в </a:t>
            </a:r>
            <a:r>
              <a:rPr lang="ru-RU" dirty="0"/>
              <a:t>АСУ TANGO ускорительного комплекса </a:t>
            </a:r>
            <a:r>
              <a:rPr lang="ru-RU" dirty="0" smtClean="0"/>
              <a:t>NICA»</a:t>
            </a:r>
            <a:endParaRPr lang="ru-RU" dirty="0"/>
          </a:p>
          <a:p>
            <a:r>
              <a:rPr lang="ru-RU" dirty="0" smtClean="0"/>
              <a:t>«Интерфейс </a:t>
            </a:r>
            <a:r>
              <a:rPr lang="ru-RU" dirty="0"/>
              <a:t>пользователя высокоскоростного цифрового осциллографа </a:t>
            </a:r>
            <a:endParaRPr lang="ru-RU" dirty="0" smtClean="0"/>
          </a:p>
          <a:p>
            <a:r>
              <a:rPr lang="ru-RU" dirty="0" smtClean="0"/>
              <a:t>в </a:t>
            </a:r>
            <a:r>
              <a:rPr lang="ru-RU" dirty="0"/>
              <a:t>АСУ TANGO ускорительного комплекса </a:t>
            </a:r>
            <a:r>
              <a:rPr lang="ru-RU" dirty="0" smtClean="0"/>
              <a:t>NICA»</a:t>
            </a:r>
          </a:p>
          <a:p>
            <a:r>
              <a:rPr lang="ru-RU" dirty="0" smtClean="0"/>
              <a:t>«Моделирование </a:t>
            </a:r>
            <a:r>
              <a:rPr lang="ru-RU" dirty="0"/>
              <a:t>и анализ магнитных полей сверхпроводящих магнитов </a:t>
            </a:r>
            <a:endParaRPr lang="ru-RU" dirty="0" smtClean="0"/>
          </a:p>
          <a:p>
            <a:r>
              <a:rPr lang="ru-RU" dirty="0" smtClean="0"/>
              <a:t>ускорительного </a:t>
            </a:r>
            <a:r>
              <a:rPr lang="ru-RU" dirty="0"/>
              <a:t>комплекса </a:t>
            </a:r>
            <a:r>
              <a:rPr lang="ru-RU" dirty="0" smtClean="0"/>
              <a:t>NICA»</a:t>
            </a:r>
            <a:endParaRPr lang="ru-RU" dirty="0"/>
          </a:p>
          <a:p>
            <a:r>
              <a:rPr lang="ru-RU" dirty="0" smtClean="0"/>
              <a:t>«Программное </a:t>
            </a:r>
            <a:r>
              <a:rPr lang="ru-RU" dirty="0"/>
              <a:t>обеспечение для системы определения положения пучка </a:t>
            </a:r>
            <a:endParaRPr lang="ru-RU" dirty="0" smtClean="0"/>
          </a:p>
          <a:p>
            <a:r>
              <a:rPr lang="ru-RU" dirty="0" smtClean="0"/>
              <a:t>в </a:t>
            </a:r>
            <a:r>
              <a:rPr lang="ru-RU" dirty="0"/>
              <a:t>АСУ </a:t>
            </a:r>
            <a:r>
              <a:rPr lang="ru-RU" dirty="0" err="1"/>
              <a:t>Tango</a:t>
            </a:r>
            <a:r>
              <a:rPr lang="ru-RU" dirty="0"/>
              <a:t> комплекса </a:t>
            </a:r>
            <a:r>
              <a:rPr lang="ru-RU" dirty="0" smtClean="0"/>
              <a:t>N</a:t>
            </a:r>
            <a:r>
              <a:rPr lang="en-US" dirty="0" smtClean="0"/>
              <a:t>ICA</a:t>
            </a:r>
            <a:r>
              <a:rPr lang="ru-RU" dirty="0" smtClean="0"/>
              <a:t>»</a:t>
            </a:r>
            <a:endParaRPr lang="ru-RU" dirty="0"/>
          </a:p>
          <a:p>
            <a:r>
              <a:rPr lang="ru-RU" dirty="0" smtClean="0"/>
              <a:t>«Программное </a:t>
            </a:r>
            <a:r>
              <a:rPr lang="ru-RU" dirty="0"/>
              <a:t>обеспечение системы измерения положения пучка бустера </a:t>
            </a:r>
            <a:r>
              <a:rPr lang="ru-RU" dirty="0" smtClean="0"/>
              <a:t>NICA»</a:t>
            </a:r>
            <a:endParaRPr lang="ru-RU" dirty="0"/>
          </a:p>
          <a:p>
            <a:r>
              <a:rPr lang="ru-RU" dirty="0" smtClean="0"/>
              <a:t>«Методы </a:t>
            </a:r>
            <a:r>
              <a:rPr lang="ru-RU" dirty="0"/>
              <a:t>распознавания изображений с люминофоров </a:t>
            </a:r>
            <a:endParaRPr lang="ru-RU" dirty="0" smtClean="0"/>
          </a:p>
          <a:p>
            <a:r>
              <a:rPr lang="ru-RU" dirty="0" smtClean="0"/>
              <a:t>для </a:t>
            </a:r>
            <a:r>
              <a:rPr lang="ru-RU" dirty="0"/>
              <a:t>вычисления параметров пучка в канале </a:t>
            </a:r>
            <a:r>
              <a:rPr lang="ru-RU" dirty="0" smtClean="0"/>
              <a:t>Бустер-</a:t>
            </a:r>
            <a:r>
              <a:rPr lang="ru-RU" dirty="0" err="1" smtClean="0"/>
              <a:t>Нуклотрон</a:t>
            </a:r>
            <a:r>
              <a:rPr lang="ru-RU" dirty="0" smtClean="0"/>
              <a:t>»</a:t>
            </a:r>
            <a:endParaRPr lang="ru-RU" dirty="0"/>
          </a:p>
          <a:p>
            <a:r>
              <a:rPr lang="ru-RU" dirty="0" smtClean="0"/>
              <a:t>«Восстановление </a:t>
            </a:r>
            <a:r>
              <a:rPr lang="ru-RU" dirty="0"/>
              <a:t>погрешности магнитного элемента </a:t>
            </a:r>
            <a:endParaRPr lang="ru-RU" dirty="0" smtClean="0"/>
          </a:p>
          <a:p>
            <a:r>
              <a:rPr lang="ru-RU" dirty="0" smtClean="0"/>
              <a:t>ускорителя </a:t>
            </a:r>
            <a:r>
              <a:rPr lang="ru-RU" dirty="0"/>
              <a:t>заряженных частиц с помощью нейронных </a:t>
            </a:r>
            <a:r>
              <a:rPr lang="ru-RU" dirty="0" smtClean="0"/>
              <a:t>сетей»</a:t>
            </a:r>
            <a:r>
              <a:rPr lang="ru-RU" b="1" dirty="0"/>
              <a:t> </a:t>
            </a:r>
            <a:endParaRPr lang="ru-RU" b="1" dirty="0" smtClean="0"/>
          </a:p>
          <a:p>
            <a:endParaRPr lang="ru-RU" b="1" dirty="0"/>
          </a:p>
          <a:p>
            <a:r>
              <a:rPr lang="ru-RU" sz="2400" b="1" dirty="0" smtClean="0"/>
              <a:t>Бакалаврские</a:t>
            </a:r>
            <a:r>
              <a:rPr lang="ru-RU" sz="2400" b="1" dirty="0"/>
              <a:t>:</a:t>
            </a:r>
          </a:p>
          <a:p>
            <a:r>
              <a:rPr lang="ru-RU" dirty="0"/>
              <a:t>«Разработка интеллектуальной системы управления</a:t>
            </a:r>
          </a:p>
          <a:p>
            <a:r>
              <a:rPr lang="ru-RU" dirty="0"/>
              <a:t>корректирующими магнитами комплекса NICA»</a:t>
            </a:r>
          </a:p>
          <a:p>
            <a:endParaRPr lang="ru-RU" dirty="0" smtClean="0"/>
          </a:p>
        </p:txBody>
      </p:sp>
    </p:spTree>
    <p:extLst>
      <p:ext uri="{BB962C8B-B14F-4D97-AF65-F5344CB8AC3E}">
        <p14:creationId xmlns:p14="http://schemas.microsoft.com/office/powerpoint/2010/main" val="109847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AEDFBE2-C1A4-4059-97AE-B003C0D20D91}" type="slidenum">
              <a:rPr lang="ru-RU" altLang="ru-RU" sz="1200" smtClean="0">
                <a:solidFill>
                  <a:srgbClr val="898989"/>
                </a:solidFill>
              </a:rPr>
              <a:pPr>
                <a:spcBef>
                  <a:spcPct val="0"/>
                </a:spcBef>
                <a:buFontTx/>
                <a:buNone/>
              </a:pPr>
              <a:t>3</a:t>
            </a:fld>
            <a:endParaRPr lang="ru-RU" altLang="ru-RU" sz="1200" smtClean="0">
              <a:solidFill>
                <a:srgbClr val="898989"/>
              </a:solidFill>
            </a:endParaRPr>
          </a:p>
        </p:txBody>
      </p:sp>
      <p:sp>
        <p:nvSpPr>
          <p:cNvPr id="28675" name="TextBox 4"/>
          <p:cNvSpPr txBox="1">
            <a:spLocks noChangeArrowheads="1"/>
          </p:cNvSpPr>
          <p:nvPr/>
        </p:nvSpPr>
        <p:spPr bwMode="auto">
          <a:xfrm>
            <a:off x="-23156" y="1643063"/>
            <a:ext cx="52863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dirty="0">
                <a:latin typeface="Arial" panose="020B0604020202020204" pitchFamily="34" charset="0"/>
              </a:rPr>
              <a:t>Организована по инициативе: </a:t>
            </a:r>
          </a:p>
          <a:p>
            <a:pPr eaLnBrk="1" hangingPunct="1">
              <a:spcBef>
                <a:spcPct val="0"/>
              </a:spcBef>
              <a:buFontTx/>
              <a:buNone/>
            </a:pPr>
            <a:r>
              <a:rPr lang="ru-RU" altLang="ru-RU" sz="1800" dirty="0">
                <a:latin typeface="Arial" panose="020B0604020202020204" pitchFamily="34" charset="0"/>
              </a:rPr>
              <a:t>- академика РАН </a:t>
            </a:r>
            <a:r>
              <a:rPr lang="ru-RU" altLang="ru-RU" sz="1800" dirty="0" err="1">
                <a:latin typeface="Arial" panose="020B0604020202020204" pitchFamily="34" charset="0"/>
              </a:rPr>
              <a:t>Г.В.Трубникова</a:t>
            </a:r>
            <a:r>
              <a:rPr lang="ru-RU" altLang="ru-RU" sz="1800" dirty="0">
                <a:latin typeface="Arial" panose="020B0604020202020204" pitchFamily="34" charset="0"/>
              </a:rPr>
              <a:t>, </a:t>
            </a:r>
          </a:p>
          <a:p>
            <a:pPr eaLnBrk="1" hangingPunct="1">
              <a:spcBef>
                <a:spcPct val="0"/>
              </a:spcBef>
              <a:buFontTx/>
              <a:buNone/>
            </a:pPr>
            <a:r>
              <a:rPr lang="ru-RU" altLang="ru-RU" sz="1800" dirty="0">
                <a:latin typeface="Arial" panose="020B0604020202020204" pitchFamily="34" charset="0"/>
              </a:rPr>
              <a:t>- декана ПМ-ПУ профессора </a:t>
            </a:r>
            <a:r>
              <a:rPr lang="ru-RU" altLang="ru-RU" sz="1800" dirty="0" err="1">
                <a:latin typeface="Arial" panose="020B0604020202020204" pitchFamily="34" charset="0"/>
              </a:rPr>
              <a:t>Л.А.Петросяна</a:t>
            </a:r>
            <a:r>
              <a:rPr lang="ru-RU" altLang="ru-RU" sz="1800" dirty="0">
                <a:latin typeface="Arial" panose="020B0604020202020204" pitchFamily="34" charset="0"/>
              </a:rPr>
              <a:t> </a:t>
            </a:r>
          </a:p>
          <a:p>
            <a:pPr eaLnBrk="1" hangingPunct="1">
              <a:spcBef>
                <a:spcPct val="0"/>
              </a:spcBef>
              <a:buFontTx/>
              <a:buNone/>
            </a:pPr>
            <a:r>
              <a:rPr lang="ru-RU" altLang="ru-RU" sz="1800" dirty="0">
                <a:latin typeface="Arial" panose="020B0604020202020204" pitchFamily="34" charset="0"/>
              </a:rPr>
              <a:t>- Заведующего Кафедрой теории систем управления электрофизической аппаратурой (ТСУЭФА) профессора </a:t>
            </a:r>
            <a:r>
              <a:rPr lang="ru-RU" altLang="ru-RU" sz="1800" dirty="0" err="1">
                <a:latin typeface="Arial" panose="020B0604020202020204" pitchFamily="34" charset="0"/>
              </a:rPr>
              <a:t>Д.А.Овсянникова</a:t>
            </a:r>
            <a:r>
              <a:rPr lang="ru-RU" altLang="ru-RU" sz="1800" dirty="0">
                <a:latin typeface="Arial" panose="020B0604020202020204" pitchFamily="34" charset="0"/>
              </a:rPr>
              <a:t> </a:t>
            </a:r>
          </a:p>
          <a:p>
            <a:pPr eaLnBrk="1" hangingPunct="1">
              <a:spcBef>
                <a:spcPct val="0"/>
              </a:spcBef>
              <a:buFontTx/>
              <a:buNone/>
            </a:pPr>
            <a:endParaRPr lang="ru-RU" altLang="ru-RU" sz="1800" dirty="0">
              <a:latin typeface="Arial" panose="020B0604020202020204" pitchFamily="34" charset="0"/>
            </a:endParaRPr>
          </a:p>
          <a:p>
            <a:pPr eaLnBrk="1" hangingPunct="1">
              <a:spcBef>
                <a:spcPct val="0"/>
              </a:spcBef>
              <a:buFontTx/>
              <a:buNone/>
            </a:pPr>
            <a:r>
              <a:rPr lang="ru-RU" altLang="ru-RU" sz="1800" dirty="0">
                <a:latin typeface="Arial" panose="020B0604020202020204" pitchFamily="34" charset="0"/>
              </a:rPr>
              <a:t>В 2017 году </a:t>
            </a:r>
            <a:r>
              <a:rPr lang="ru-RU" altLang="ru-RU" sz="1800" dirty="0" err="1">
                <a:latin typeface="Arial" panose="020B0604020202020204" pitchFamily="34" charset="0"/>
              </a:rPr>
              <a:t>ИиЯТ</a:t>
            </a:r>
            <a:r>
              <a:rPr lang="ru-RU" altLang="ru-RU" sz="1800" dirty="0">
                <a:latin typeface="Arial" panose="020B0604020202020204" pitchFamily="34" charset="0"/>
              </a:rPr>
              <a:t> </a:t>
            </a:r>
          </a:p>
          <a:p>
            <a:pPr eaLnBrk="1" hangingPunct="1">
              <a:spcBef>
                <a:spcPct val="0"/>
              </a:spcBef>
              <a:buFontTx/>
              <a:buNone/>
            </a:pPr>
            <a:r>
              <a:rPr lang="ru-RU" altLang="ru-RU" sz="1800" dirty="0">
                <a:latin typeface="Arial" panose="020B0604020202020204" pitchFamily="34" charset="0"/>
              </a:rPr>
              <a:t>была выделена из состава ТСУЭФА.</a:t>
            </a:r>
          </a:p>
          <a:p>
            <a:pPr eaLnBrk="1" hangingPunct="1">
              <a:spcBef>
                <a:spcPct val="0"/>
              </a:spcBef>
              <a:buFontTx/>
              <a:buNone/>
            </a:pPr>
            <a:r>
              <a:rPr lang="ru-RU" altLang="ru-RU" sz="1800" dirty="0">
                <a:latin typeface="Arial" panose="020B0604020202020204" pitchFamily="34" charset="0"/>
              </a:rPr>
              <a:t> </a:t>
            </a:r>
          </a:p>
          <a:p>
            <a:pPr eaLnBrk="1" hangingPunct="1">
              <a:spcBef>
                <a:spcPct val="0"/>
              </a:spcBef>
              <a:buFontTx/>
              <a:buNone/>
            </a:pPr>
            <a:r>
              <a:rPr lang="ru-RU" altLang="ru-RU" sz="1800" dirty="0">
                <a:latin typeface="Arial" panose="020B0604020202020204" pitchFamily="34" charset="0"/>
              </a:rPr>
              <a:t>Деятельность кафедры осуществляется при поддержке директора ОИЯИ </a:t>
            </a:r>
            <a:endParaRPr lang="ru-RU" altLang="ru-RU" sz="1800" dirty="0" smtClean="0">
              <a:latin typeface="Arial" panose="020B0604020202020204" pitchFamily="34" charset="0"/>
            </a:endParaRPr>
          </a:p>
          <a:p>
            <a:pPr eaLnBrk="1" hangingPunct="1">
              <a:spcBef>
                <a:spcPct val="0"/>
              </a:spcBef>
              <a:buFontTx/>
              <a:buNone/>
            </a:pPr>
            <a:r>
              <a:rPr lang="ru-RU" altLang="ru-RU" sz="1800" dirty="0" smtClean="0">
                <a:latin typeface="Arial" panose="020B0604020202020204" pitchFamily="34" charset="0"/>
              </a:rPr>
              <a:t>академика </a:t>
            </a:r>
            <a:r>
              <a:rPr lang="ru-RU" altLang="ru-RU" sz="1800" dirty="0" err="1" smtClean="0">
                <a:latin typeface="Arial" panose="020B0604020202020204" pitchFamily="34" charset="0"/>
              </a:rPr>
              <a:t>Г.В.Трубникова</a:t>
            </a:r>
            <a:r>
              <a:rPr lang="ru-RU" altLang="ru-RU" sz="1800" dirty="0" smtClean="0">
                <a:latin typeface="Arial" panose="020B0604020202020204" pitchFamily="34" charset="0"/>
              </a:rPr>
              <a:t>,</a:t>
            </a:r>
          </a:p>
          <a:p>
            <a:pPr eaLnBrk="1" hangingPunct="1">
              <a:spcBef>
                <a:spcPct val="0"/>
              </a:spcBef>
              <a:buFontTx/>
              <a:buNone/>
            </a:pPr>
            <a:r>
              <a:rPr lang="ru-RU" altLang="ru-RU" sz="1800" dirty="0" smtClean="0">
                <a:latin typeface="Arial" panose="020B0604020202020204" pitchFamily="34" charset="0"/>
              </a:rPr>
              <a:t>и научного руководителя ОИЯИ</a:t>
            </a:r>
            <a:endParaRPr lang="ru-RU" altLang="ru-RU" sz="1800" dirty="0">
              <a:latin typeface="Arial" panose="020B0604020202020204" pitchFamily="34" charset="0"/>
            </a:endParaRPr>
          </a:p>
          <a:p>
            <a:pPr eaLnBrk="1" hangingPunct="1">
              <a:spcBef>
                <a:spcPct val="0"/>
              </a:spcBef>
              <a:buFontTx/>
              <a:buNone/>
            </a:pPr>
            <a:r>
              <a:rPr lang="ru-RU" altLang="ru-RU" sz="1800" dirty="0">
                <a:latin typeface="Arial" panose="020B0604020202020204" pitchFamily="34" charset="0"/>
              </a:rPr>
              <a:t>академика </a:t>
            </a:r>
            <a:r>
              <a:rPr lang="ru-RU" altLang="ru-RU" sz="1800" dirty="0" err="1">
                <a:latin typeface="Arial" panose="020B0604020202020204" pitchFamily="34" charset="0"/>
              </a:rPr>
              <a:t>В.А.Матвеева</a:t>
            </a:r>
            <a:r>
              <a:rPr lang="ru-RU" altLang="ru-RU" sz="1800" dirty="0">
                <a:latin typeface="Arial" panose="020B0604020202020204" pitchFamily="34" charset="0"/>
              </a:rPr>
              <a:t>, </a:t>
            </a:r>
            <a:endParaRPr lang="ru-RU" altLang="ru-RU" sz="1800" dirty="0" smtClean="0">
              <a:latin typeface="Arial" panose="020B0604020202020204" pitchFamily="34" charset="0"/>
            </a:endParaRPr>
          </a:p>
          <a:p>
            <a:pPr eaLnBrk="1" hangingPunct="1">
              <a:spcBef>
                <a:spcPct val="0"/>
              </a:spcBef>
              <a:buFontTx/>
              <a:buNone/>
            </a:pPr>
            <a:r>
              <a:rPr lang="ru-RU" altLang="ru-RU" sz="1800" dirty="0" smtClean="0">
                <a:latin typeface="Arial" panose="020B0604020202020204" pitchFamily="34" charset="0"/>
              </a:rPr>
              <a:t>почетного </a:t>
            </a:r>
            <a:r>
              <a:rPr lang="ru-RU" altLang="ru-RU" sz="1800" dirty="0">
                <a:latin typeface="Arial" panose="020B0604020202020204" pitchFamily="34" charset="0"/>
              </a:rPr>
              <a:t>профессора СПбГУ.</a:t>
            </a:r>
          </a:p>
        </p:txBody>
      </p:sp>
      <p:pic>
        <p:nvPicPr>
          <p:cNvPr id="28676" name="Picture 2" descr="[New building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2071688"/>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Прямоугольник 6"/>
          <p:cNvSpPr>
            <a:spLocks noChangeArrowheads="1"/>
          </p:cNvSpPr>
          <p:nvPr/>
        </p:nvSpPr>
        <p:spPr bwMode="auto">
          <a:xfrm>
            <a:off x="5143500" y="5072063"/>
            <a:ext cx="3786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b="1" dirty="0">
                <a:latin typeface="Arial" panose="020B0604020202020204" pitchFamily="34" charset="0"/>
              </a:rPr>
              <a:t>ПМ-ПУ – ключ к модернизации, инновациям, информатизации (Петросян Л.А.)</a:t>
            </a:r>
          </a:p>
        </p:txBody>
      </p:sp>
      <p:pic>
        <p:nvPicPr>
          <p:cNvPr id="28678" name="Picture 3"/>
          <p:cNvPicPr>
            <a:picLocks noChangeAspect="1" noChangeArrowheads="1"/>
          </p:cNvPicPr>
          <p:nvPr/>
        </p:nvPicPr>
        <p:blipFill>
          <a:blip r:embed="rId3">
            <a:extLst>
              <a:ext uri="{28A0092B-C50C-407E-A947-70E740481C1C}">
                <a14:useLocalDpi xmlns:a14="http://schemas.microsoft.com/office/drawing/2010/main" val="0"/>
              </a:ext>
            </a:extLst>
          </a:blip>
          <a:srcRect t="9769" r="25000" b="72948"/>
          <a:stretch>
            <a:fillRect/>
          </a:stretch>
        </p:blipFill>
        <p:spPr bwMode="auto">
          <a:xfrm>
            <a:off x="0" y="0"/>
            <a:ext cx="91440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625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27320" t="13959" r="32518" b="7805"/>
          <a:stretch/>
        </p:blipFill>
        <p:spPr>
          <a:xfrm>
            <a:off x="1835696" y="476672"/>
            <a:ext cx="5472608" cy="5730142"/>
          </a:xfrm>
          <a:prstGeom prst="rect">
            <a:avLst/>
          </a:prstGeom>
        </p:spPr>
      </p:pic>
      <p:sp>
        <p:nvSpPr>
          <p:cNvPr id="3" name="TextBox 2"/>
          <p:cNvSpPr txBox="1"/>
          <p:nvPr/>
        </p:nvSpPr>
        <p:spPr>
          <a:xfrm>
            <a:off x="1043608" y="6226044"/>
            <a:ext cx="7949805" cy="646331"/>
          </a:xfrm>
          <a:prstGeom prst="rect">
            <a:avLst/>
          </a:prstGeom>
          <a:noFill/>
        </p:spPr>
        <p:txBody>
          <a:bodyPr wrap="none" rtlCol="0">
            <a:spAutoFit/>
          </a:bodyPr>
          <a:lstStyle/>
          <a:p>
            <a:r>
              <a:rPr lang="en-US" dirty="0" smtClean="0"/>
              <a:t>“Automatic </a:t>
            </a:r>
            <a:r>
              <a:rPr lang="en-US" dirty="0" err="1" smtClean="0"/>
              <a:t>cooldown</a:t>
            </a:r>
            <a:r>
              <a:rPr lang="en-US" dirty="0" smtClean="0"/>
              <a:t>/warming-up </a:t>
            </a:r>
            <a:r>
              <a:rPr lang="en-US" dirty="0"/>
              <a:t>procedure for an SRF cavity </a:t>
            </a:r>
            <a:r>
              <a:rPr lang="en-US" dirty="0" err="1"/>
              <a:t>cryomodule</a:t>
            </a:r>
            <a:r>
              <a:rPr lang="en-US" dirty="0"/>
              <a:t> using </a:t>
            </a:r>
            <a:endParaRPr lang="en-US" dirty="0" smtClean="0"/>
          </a:p>
          <a:p>
            <a:r>
              <a:rPr lang="en-US" dirty="0" smtClean="0"/>
              <a:t>Model </a:t>
            </a:r>
            <a:r>
              <a:rPr lang="en-US" dirty="0"/>
              <a:t>Predict Control (MPC) and Artificial Neural Network (ANN) methods</a:t>
            </a:r>
            <a:r>
              <a:rPr lang="en-US" dirty="0" smtClean="0"/>
              <a:t>.”</a:t>
            </a:r>
            <a:endParaRPr lang="ru-RU" dirty="0"/>
          </a:p>
        </p:txBody>
      </p:sp>
      <p:sp>
        <p:nvSpPr>
          <p:cNvPr id="4" name="TextBox 3"/>
          <p:cNvSpPr txBox="1"/>
          <p:nvPr/>
        </p:nvSpPr>
        <p:spPr>
          <a:xfrm>
            <a:off x="288327" y="-4223"/>
            <a:ext cx="8567345" cy="461665"/>
          </a:xfrm>
          <a:prstGeom prst="rect">
            <a:avLst/>
          </a:prstGeom>
          <a:noFill/>
        </p:spPr>
        <p:txBody>
          <a:bodyPr wrap="none" rtlCol="0">
            <a:spAutoFit/>
          </a:bodyPr>
          <a:lstStyle/>
          <a:p>
            <a:r>
              <a:rPr lang="ru-RU" sz="2400" dirty="0" smtClean="0"/>
              <a:t>Циклический электрон-позитронный </a:t>
            </a:r>
            <a:r>
              <a:rPr lang="ru-RU" sz="2400" dirty="0" err="1" smtClean="0"/>
              <a:t>коллайдер</a:t>
            </a:r>
            <a:r>
              <a:rPr lang="ru-RU" sz="2400" dirty="0" smtClean="0"/>
              <a:t> (Китай, 100 км)</a:t>
            </a:r>
            <a:endParaRPr lang="ru-RU" sz="2400" dirty="0"/>
          </a:p>
        </p:txBody>
      </p:sp>
    </p:spTree>
    <p:extLst>
      <p:ext uri="{BB962C8B-B14F-4D97-AF65-F5344CB8AC3E}">
        <p14:creationId xmlns:p14="http://schemas.microsoft.com/office/powerpoint/2010/main" val="3925475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463" y="44624"/>
            <a:ext cx="4858330" cy="6813376"/>
          </a:xfrm>
          <a:prstGeom prst="rect">
            <a:avLst/>
          </a:prstGeom>
          <a:noFill/>
          <a:ln>
            <a:noFill/>
          </a:ln>
        </p:spPr>
      </p:pic>
    </p:spTree>
    <p:extLst>
      <p:ext uri="{BB962C8B-B14F-4D97-AF65-F5344CB8AC3E}">
        <p14:creationId xmlns:p14="http://schemas.microsoft.com/office/powerpoint/2010/main" val="3894545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tretch>
            <a:fillRect/>
          </a:stretch>
        </p:blipFill>
        <p:spPr>
          <a:xfrm>
            <a:off x="2051720" y="15574"/>
            <a:ext cx="4883502" cy="6713429"/>
          </a:xfrm>
          <a:prstGeom prst="rect">
            <a:avLst/>
          </a:prstGeom>
        </p:spPr>
      </p:pic>
    </p:spTree>
    <p:extLst>
      <p:ext uri="{BB962C8B-B14F-4D97-AF65-F5344CB8AC3E}">
        <p14:creationId xmlns:p14="http://schemas.microsoft.com/office/powerpoint/2010/main" val="1327987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a14="http://schemas.microsoft.com/office/drawing/2010/main" val="0"/>
              </a:ext>
            </a:extLst>
          </a:blip>
          <a:stretch>
            <a:fillRect/>
          </a:stretch>
        </p:blipFill>
        <p:spPr>
          <a:xfrm>
            <a:off x="827584" y="527902"/>
            <a:ext cx="7608985" cy="5706535"/>
          </a:xfrm>
          <a:prstGeom prst="rect">
            <a:avLst/>
          </a:prstGeom>
        </p:spPr>
      </p:pic>
      <p:sp>
        <p:nvSpPr>
          <p:cNvPr id="3" name="TextBox 2"/>
          <p:cNvSpPr txBox="1"/>
          <p:nvPr/>
        </p:nvSpPr>
        <p:spPr>
          <a:xfrm>
            <a:off x="2627784" y="6234437"/>
            <a:ext cx="3638688" cy="461665"/>
          </a:xfrm>
          <a:prstGeom prst="rect">
            <a:avLst/>
          </a:prstGeom>
          <a:noFill/>
        </p:spPr>
        <p:txBody>
          <a:bodyPr wrap="none" rtlCol="0">
            <a:spAutoFit/>
          </a:bodyPr>
          <a:lstStyle/>
          <a:p>
            <a:r>
              <a:rPr lang="ru-RU" sz="2400" dirty="0" smtClean="0"/>
              <a:t>Александра Беляева, 2020</a:t>
            </a:r>
            <a:endParaRPr lang="ru-RU" sz="2400" dirty="0"/>
          </a:p>
        </p:txBody>
      </p:sp>
    </p:spTree>
    <p:extLst>
      <p:ext uri="{BB962C8B-B14F-4D97-AF65-F5344CB8AC3E}">
        <p14:creationId xmlns:p14="http://schemas.microsoft.com/office/powerpoint/2010/main" val="1174785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rcRect t="6519"/>
          <a:stretch>
            <a:fillRect/>
          </a:stretch>
        </p:blipFill>
        <p:spPr bwMode="auto">
          <a:xfrm>
            <a:off x="467544" y="1772816"/>
            <a:ext cx="80645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9512" y="188640"/>
            <a:ext cx="8841908" cy="523220"/>
          </a:xfrm>
          <a:prstGeom prst="rect">
            <a:avLst/>
          </a:prstGeom>
          <a:noFill/>
        </p:spPr>
        <p:txBody>
          <a:bodyPr wrap="none" rtlCol="0">
            <a:spAutoFit/>
          </a:bodyPr>
          <a:lstStyle/>
          <a:p>
            <a:r>
              <a:rPr lang="ru-RU" sz="2800" dirty="0" smtClean="0"/>
              <a:t>Сеанс по физическому пуску Бустера </a:t>
            </a:r>
            <a:r>
              <a:rPr lang="en-US" sz="2800" dirty="0" smtClean="0"/>
              <a:t>NICA</a:t>
            </a:r>
            <a:r>
              <a:rPr lang="ru-RU" sz="2800" dirty="0" smtClean="0"/>
              <a:t>, декабрь 2020</a:t>
            </a:r>
            <a:endParaRPr lang="ru-RU" sz="2800" dirty="0"/>
          </a:p>
        </p:txBody>
      </p:sp>
      <p:sp>
        <p:nvSpPr>
          <p:cNvPr id="5" name="TextBox 4"/>
          <p:cNvSpPr txBox="1"/>
          <p:nvPr/>
        </p:nvSpPr>
        <p:spPr>
          <a:xfrm>
            <a:off x="611560" y="1124744"/>
            <a:ext cx="7521483" cy="369332"/>
          </a:xfrm>
          <a:prstGeom prst="rect">
            <a:avLst/>
          </a:prstGeom>
          <a:noFill/>
        </p:spPr>
        <p:txBody>
          <a:bodyPr wrap="none" rtlCol="0">
            <a:spAutoFit/>
          </a:bodyPr>
          <a:lstStyle/>
          <a:p>
            <a:r>
              <a:rPr lang="ru-RU" dirty="0" smtClean="0"/>
              <a:t>Положение центра тяжести пучка на фазовой плоскости в точке инжекции</a:t>
            </a:r>
            <a:endParaRPr lang="ru-RU" dirty="0"/>
          </a:p>
        </p:txBody>
      </p:sp>
    </p:spTree>
    <p:extLst>
      <p:ext uri="{BB962C8B-B14F-4D97-AF65-F5344CB8AC3E}">
        <p14:creationId xmlns:p14="http://schemas.microsoft.com/office/powerpoint/2010/main" val="244303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jinr.ru/wp-content/uploads/2024/06/Council_130624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40" y="476672"/>
            <a:ext cx="9063963" cy="6043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41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hip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8725" y="768350"/>
            <a:ext cx="358775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Grp="1" noChangeArrowheads="1"/>
          </p:cNvSpPr>
          <p:nvPr>
            <p:ph type="title"/>
          </p:nvPr>
        </p:nvSpPr>
        <p:spPr>
          <a:xfrm>
            <a:off x="2093913" y="0"/>
            <a:ext cx="5691187" cy="769938"/>
          </a:xfrm>
          <a:effectLst>
            <a:outerShdw dist="45791" dir="2021404" algn="ctr" rotWithShape="0">
              <a:schemeClr val="bg2">
                <a:alpha val="74997"/>
              </a:schemeClr>
            </a:outerShdw>
          </a:effectLst>
        </p:spPr>
        <p:txBody>
          <a:bodyPr/>
          <a:lstStyle/>
          <a:p>
            <a:pPr eaLnBrk="1" hangingPunct="1"/>
            <a:r>
              <a:rPr lang="en-US" altLang="ru-RU" sz="3200" smtClean="0"/>
              <a:t>Welcome to JINR (Dubna)</a:t>
            </a:r>
            <a:endParaRPr lang="ru-RU" altLang="ru-RU" sz="3200" smtClean="0"/>
          </a:p>
        </p:txBody>
      </p:sp>
      <p:pic>
        <p:nvPicPr>
          <p:cNvPr id="79876" name="Picture 4" descr="House_prof"/>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0800" y="762000"/>
            <a:ext cx="3690938" cy="5424488"/>
          </a:xfrm>
          <a:noFill/>
        </p:spPr>
      </p:pic>
      <p:pic>
        <p:nvPicPr>
          <p:cNvPr id="79877" name="Picture 5" descr="DMS-2"/>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3810000" y="2978150"/>
            <a:ext cx="5003800" cy="3132138"/>
          </a:xfrm>
          <a:noFill/>
        </p:spPr>
      </p:pic>
      <p:pic>
        <p:nvPicPr>
          <p:cNvPr id="79878" name="Picture 6" descr="gerb_Dubna_photo"/>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rcRect/>
          <a:stretch>
            <a:fillRect/>
          </a:stretch>
        </p:blipFill>
        <p:spPr>
          <a:xfrm>
            <a:off x="7404100" y="776288"/>
            <a:ext cx="1293813" cy="2068512"/>
          </a:xfrm>
          <a:noFill/>
        </p:spPr>
      </p:pic>
    </p:spTree>
    <p:extLst>
      <p:ext uri="{BB962C8B-B14F-4D97-AF65-F5344CB8AC3E}">
        <p14:creationId xmlns:p14="http://schemas.microsoft.com/office/powerpoint/2010/main" val="109218493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7" descr="winter_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1888" y="758825"/>
            <a:ext cx="1414462"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10" descr="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75" y="790575"/>
            <a:ext cx="3413125"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2" descr="winter_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6625" y="765175"/>
            <a:ext cx="13208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3" descr="d0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3044825"/>
            <a:ext cx="22891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4" descr="беседка"/>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0950" y="2832100"/>
            <a:ext cx="15748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5" descr="winter_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2588" y="2851150"/>
            <a:ext cx="23749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6" descr="winter_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2388" y="4657725"/>
            <a:ext cx="259397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8" descr="winter_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5263" y="803275"/>
            <a:ext cx="2230437"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9" descr="winter_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963" y="4432300"/>
            <a:ext cx="33528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1" name="Rectangle 11"/>
          <p:cNvSpPr>
            <a:spLocks noGrp="1" noChangeArrowheads="1"/>
          </p:cNvSpPr>
          <p:nvPr>
            <p:ph type="title"/>
          </p:nvPr>
        </p:nvSpPr>
        <p:spPr>
          <a:xfrm>
            <a:off x="1397000" y="160338"/>
            <a:ext cx="6413500" cy="563562"/>
          </a:xfrm>
        </p:spPr>
        <p:txBody>
          <a:bodyPr>
            <a:normAutofit fontScale="90000"/>
          </a:bodyPr>
          <a:lstStyle/>
          <a:p>
            <a:pPr eaLnBrk="1" hangingPunct="1"/>
            <a:r>
              <a:rPr lang="en-US" altLang="ru-RU" sz="3200" smtClean="0"/>
              <a:t>Welcome to JINR (Dubna)</a:t>
            </a:r>
          </a:p>
        </p:txBody>
      </p:sp>
    </p:spTree>
    <p:extLst>
      <p:ext uri="{BB962C8B-B14F-4D97-AF65-F5344CB8AC3E}">
        <p14:creationId xmlns:p14="http://schemas.microsoft.com/office/powerpoint/2010/main" val="206438421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Объект 2"/>
          <p:cNvSpPr txBox="1">
            <a:spLocks/>
          </p:cNvSpPr>
          <p:nvPr/>
        </p:nvSpPr>
        <p:spPr>
          <a:xfrm>
            <a:off x="4716016" y="5517232"/>
            <a:ext cx="3960440" cy="1008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ru-RU" sz="1800" dirty="0" smtClean="0">
                <a:solidFill>
                  <a:schemeClr val="bg1"/>
                </a:solidFill>
                <a:latin typeface="PT Sans"/>
              </a:rPr>
              <a:t>Санкт-Петербургский государственный университет</a:t>
            </a:r>
            <a:endParaRPr lang="en-GB" sz="1800" dirty="0" smtClean="0">
              <a:solidFill>
                <a:schemeClr val="bg1"/>
              </a:solidFill>
              <a:latin typeface="PT Sans"/>
            </a:endParaRPr>
          </a:p>
          <a:p>
            <a:pPr marL="0" indent="0" algn="r">
              <a:buNone/>
            </a:pPr>
            <a:r>
              <a:rPr lang="en-US" sz="1800" b="1" dirty="0" smtClean="0">
                <a:solidFill>
                  <a:schemeClr val="bg1"/>
                </a:solidFill>
                <a:latin typeface="PT Sans"/>
              </a:rPr>
              <a:t>spbu.ru</a:t>
            </a:r>
            <a:endParaRPr lang="ru-RU" sz="1800" b="1" dirty="0">
              <a:solidFill>
                <a:schemeClr val="bg1"/>
              </a:solidFill>
              <a:latin typeface="PT Sans"/>
            </a:endParaRPr>
          </a:p>
        </p:txBody>
      </p:sp>
    </p:spTree>
    <p:extLst>
      <p:ext uri="{BB962C8B-B14F-4D97-AF65-F5344CB8AC3E}">
        <p14:creationId xmlns:p14="http://schemas.microsoft.com/office/powerpoint/2010/main" val="1969059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6"/>
          <p:cNvSpPr txBox="1">
            <a:spLocks noChangeArrowheads="1"/>
          </p:cNvSpPr>
          <p:nvPr/>
        </p:nvSpPr>
        <p:spPr bwMode="auto">
          <a:xfrm>
            <a:off x="214312" y="1412776"/>
            <a:ext cx="86741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400" dirty="0">
                <a:latin typeface="Arial" panose="020B0604020202020204" pitchFamily="34" charset="0"/>
              </a:rPr>
              <a:t>Всем </a:t>
            </a:r>
            <a:r>
              <a:rPr lang="ru-RU" altLang="ru-RU" sz="2400" dirty="0" smtClean="0">
                <a:latin typeface="Arial" panose="020B0604020202020204" pitchFamily="34" charset="0"/>
              </a:rPr>
              <a:t>крупным физическим установкам необходимы</a:t>
            </a:r>
            <a:r>
              <a:rPr lang="ru-RU" altLang="ru-RU" sz="2400" dirty="0">
                <a:latin typeface="Arial" panose="020B0604020202020204" pitchFamily="34" charset="0"/>
              </a:rPr>
              <a:t>:</a:t>
            </a:r>
          </a:p>
          <a:p>
            <a:pPr eaLnBrk="1" hangingPunct="1">
              <a:spcBef>
                <a:spcPct val="0"/>
              </a:spcBef>
              <a:buFontTx/>
              <a:buNone/>
            </a:pPr>
            <a:endParaRPr lang="ru-RU" altLang="ru-RU" sz="1800" dirty="0">
              <a:latin typeface="Arial" panose="020B0604020202020204" pitchFamily="34" charset="0"/>
            </a:endParaRPr>
          </a:p>
          <a:p>
            <a:pPr eaLnBrk="1" hangingPunct="1">
              <a:spcBef>
                <a:spcPct val="0"/>
              </a:spcBef>
              <a:buFontTx/>
              <a:buChar char="-"/>
            </a:pPr>
            <a:r>
              <a:rPr lang="ru-RU" altLang="ru-RU" sz="1800" dirty="0">
                <a:latin typeface="Arial" panose="020B0604020202020204" pitchFamily="34" charset="0"/>
              </a:rPr>
              <a:t> Хранение и обработка больших массивов данных, </a:t>
            </a:r>
          </a:p>
          <a:p>
            <a:pPr eaLnBrk="1" hangingPunct="1">
              <a:spcBef>
                <a:spcPct val="0"/>
              </a:spcBef>
              <a:buFontTx/>
              <a:buNone/>
            </a:pPr>
            <a:r>
              <a:rPr lang="ru-RU" altLang="ru-RU" sz="1800" dirty="0">
                <a:latin typeface="Arial" panose="020B0604020202020204" pitchFamily="34" charset="0"/>
              </a:rPr>
              <a:t>технологии распределенной обработки,</a:t>
            </a:r>
          </a:p>
          <a:p>
            <a:pPr eaLnBrk="1" hangingPunct="1">
              <a:spcBef>
                <a:spcPct val="0"/>
              </a:spcBef>
              <a:buFontTx/>
              <a:buNone/>
            </a:pPr>
            <a:endParaRPr lang="ru-RU" altLang="ru-RU" sz="1800" dirty="0">
              <a:latin typeface="Arial" panose="020B0604020202020204" pitchFamily="34" charset="0"/>
            </a:endParaRPr>
          </a:p>
          <a:p>
            <a:pPr eaLnBrk="1" hangingPunct="1">
              <a:spcBef>
                <a:spcPct val="0"/>
              </a:spcBef>
              <a:buFontTx/>
              <a:buChar char="-"/>
            </a:pPr>
            <a:r>
              <a:rPr lang="ru-RU" altLang="ru-RU" sz="1800" dirty="0">
                <a:latin typeface="Arial" panose="020B0604020202020204" pitchFamily="34" charset="0"/>
              </a:rPr>
              <a:t> Управление проектами такого класса,</a:t>
            </a:r>
          </a:p>
          <a:p>
            <a:pPr eaLnBrk="1" hangingPunct="1">
              <a:spcBef>
                <a:spcPct val="0"/>
              </a:spcBef>
              <a:buFontTx/>
              <a:buChar char="-"/>
            </a:pPr>
            <a:endParaRPr lang="ru-RU" altLang="ru-RU" sz="1800" dirty="0">
              <a:latin typeface="Arial" panose="020B0604020202020204" pitchFamily="34" charset="0"/>
            </a:endParaRPr>
          </a:p>
          <a:p>
            <a:pPr eaLnBrk="1" hangingPunct="1">
              <a:spcBef>
                <a:spcPct val="0"/>
              </a:spcBef>
              <a:buFontTx/>
              <a:buChar char="-"/>
            </a:pPr>
            <a:r>
              <a:rPr lang="ru-RU" altLang="ru-RU" sz="1800" dirty="0">
                <a:latin typeface="Arial" panose="020B0604020202020204" pitchFamily="34" charset="0"/>
              </a:rPr>
              <a:t> Современные компьютерные технологии в науке,</a:t>
            </a:r>
          </a:p>
          <a:p>
            <a:pPr eaLnBrk="1" hangingPunct="1">
              <a:spcBef>
                <a:spcPct val="0"/>
              </a:spcBef>
              <a:buFontTx/>
              <a:buChar char="-"/>
            </a:pPr>
            <a:endParaRPr lang="ru-RU" altLang="ru-RU" sz="1800" dirty="0">
              <a:latin typeface="Arial" panose="020B0604020202020204" pitchFamily="34" charset="0"/>
            </a:endParaRPr>
          </a:p>
          <a:p>
            <a:pPr eaLnBrk="1" hangingPunct="1">
              <a:spcBef>
                <a:spcPct val="0"/>
              </a:spcBef>
              <a:buFontTx/>
              <a:buChar char="-"/>
            </a:pPr>
            <a:r>
              <a:rPr lang="ru-RU" altLang="ru-RU" sz="1800" dirty="0">
                <a:latin typeface="Arial" panose="020B0604020202020204" pitchFamily="34" charset="0"/>
              </a:rPr>
              <a:t> Современные системы управления с элементами искусственного интеллекта,</a:t>
            </a:r>
          </a:p>
          <a:p>
            <a:pPr eaLnBrk="1" hangingPunct="1">
              <a:spcBef>
                <a:spcPct val="0"/>
              </a:spcBef>
              <a:buFontTx/>
              <a:buChar char="-"/>
            </a:pPr>
            <a:endParaRPr lang="ru-RU" altLang="ru-RU" sz="1800" dirty="0">
              <a:latin typeface="Arial" panose="020B0604020202020204" pitchFamily="34" charset="0"/>
            </a:endParaRPr>
          </a:p>
          <a:p>
            <a:pPr eaLnBrk="1" hangingPunct="1">
              <a:spcBef>
                <a:spcPct val="0"/>
              </a:spcBef>
              <a:buFontTx/>
              <a:buChar char="-"/>
            </a:pPr>
            <a:r>
              <a:rPr lang="ru-RU" altLang="ru-RU" sz="1800" dirty="0">
                <a:latin typeface="Arial" panose="020B0604020202020204" pitchFamily="34" charset="0"/>
              </a:rPr>
              <a:t> Современные программные средства </a:t>
            </a:r>
          </a:p>
          <a:p>
            <a:pPr eaLnBrk="1" hangingPunct="1">
              <a:spcBef>
                <a:spcPct val="0"/>
              </a:spcBef>
              <a:buFontTx/>
              <a:buNone/>
            </a:pPr>
            <a:r>
              <a:rPr lang="ru-RU" altLang="ru-RU" sz="1800" dirty="0">
                <a:latin typeface="Arial" panose="020B0604020202020204" pitchFamily="34" charset="0"/>
              </a:rPr>
              <a:t>для моделирования физических процессов и анализа</a:t>
            </a:r>
          </a:p>
          <a:p>
            <a:pPr eaLnBrk="1" hangingPunct="1">
              <a:spcBef>
                <a:spcPct val="0"/>
              </a:spcBef>
              <a:buFontTx/>
              <a:buNone/>
            </a:pPr>
            <a:endParaRPr lang="ru-RU" altLang="ru-RU" sz="1800" dirty="0">
              <a:latin typeface="Arial" panose="020B0604020202020204" pitchFamily="34" charset="0"/>
            </a:endParaRPr>
          </a:p>
          <a:p>
            <a:pPr eaLnBrk="1" hangingPunct="1">
              <a:spcBef>
                <a:spcPct val="0"/>
              </a:spcBef>
              <a:buFontTx/>
              <a:buNone/>
            </a:pPr>
            <a:r>
              <a:rPr lang="ru-RU" altLang="ru-RU" sz="1800" dirty="0">
                <a:latin typeface="Arial" panose="020B0604020202020204" pitchFamily="34" charset="0"/>
              </a:rPr>
              <a:t>- Управление большими физическими установками</a:t>
            </a:r>
          </a:p>
        </p:txBody>
      </p:sp>
      <p:sp>
        <p:nvSpPr>
          <p:cNvPr id="30724" name="TextBox 7"/>
          <p:cNvSpPr txBox="1">
            <a:spLocks noChangeArrowheads="1"/>
          </p:cNvSpPr>
          <p:nvPr/>
        </p:nvSpPr>
        <p:spPr bwMode="auto">
          <a:xfrm>
            <a:off x="2455069" y="260648"/>
            <a:ext cx="4192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b="1" dirty="0">
                <a:solidFill>
                  <a:srgbClr val="FF0000"/>
                </a:solidFill>
                <a:latin typeface="Arial" panose="020B0604020202020204" pitchFamily="34" charset="0"/>
              </a:rPr>
              <a:t>Миссия программы</a:t>
            </a:r>
          </a:p>
        </p:txBody>
      </p:sp>
    </p:spTree>
    <p:extLst>
      <p:ext uri="{BB962C8B-B14F-4D97-AF65-F5344CB8AC3E}">
        <p14:creationId xmlns:p14="http://schemas.microsoft.com/office/powerpoint/2010/main" val="1600197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330200" y="188640"/>
            <a:ext cx="855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b="1" dirty="0">
                <a:solidFill>
                  <a:srgbClr val="FF0000"/>
                </a:solidFill>
                <a:latin typeface="Arial" panose="020B0604020202020204" pitchFamily="34" charset="0"/>
              </a:rPr>
              <a:t>Структура образовательной программы </a:t>
            </a:r>
          </a:p>
        </p:txBody>
      </p:sp>
      <p:sp>
        <p:nvSpPr>
          <p:cNvPr id="31747" name="TextBox 3"/>
          <p:cNvSpPr txBox="1">
            <a:spLocks noChangeArrowheads="1"/>
          </p:cNvSpPr>
          <p:nvPr/>
        </p:nvSpPr>
        <p:spPr bwMode="auto">
          <a:xfrm>
            <a:off x="349706" y="1052736"/>
            <a:ext cx="829233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400" dirty="0">
                <a:latin typeface="Arial" panose="020B0604020202020204" pitchFamily="34" charset="0"/>
              </a:rPr>
              <a:t>Два года обучения:</a:t>
            </a:r>
          </a:p>
          <a:p>
            <a:pPr eaLnBrk="1" hangingPunct="1">
              <a:spcBef>
                <a:spcPct val="0"/>
              </a:spcBef>
              <a:buFontTx/>
              <a:buNone/>
            </a:pPr>
            <a:endParaRPr lang="ru-RU" altLang="ru-RU" sz="2400" dirty="0">
              <a:latin typeface="Arial" panose="020B0604020202020204" pitchFamily="34" charset="0"/>
            </a:endParaRPr>
          </a:p>
          <a:p>
            <a:pPr eaLnBrk="1" hangingPunct="1">
              <a:spcBef>
                <a:spcPct val="0"/>
              </a:spcBef>
              <a:buNone/>
            </a:pPr>
            <a:r>
              <a:rPr lang="ru-RU" altLang="ru-RU" sz="1800" dirty="0">
                <a:latin typeface="Arial" panose="020B0604020202020204" pitchFamily="34" charset="0"/>
              </a:rPr>
              <a:t>Первый в СПбГУ: базовая часть + дисциплины по процессам управления +</a:t>
            </a:r>
          </a:p>
          <a:p>
            <a:pPr eaLnBrk="1" hangingPunct="1">
              <a:spcBef>
                <a:spcPct val="0"/>
              </a:spcBef>
              <a:buFontTx/>
              <a:buNone/>
            </a:pPr>
            <a:r>
              <a:rPr lang="ru-RU" altLang="ru-RU" sz="1800" dirty="0">
                <a:latin typeface="Arial" panose="020B0604020202020204" pitchFamily="34" charset="0"/>
              </a:rPr>
              <a:t>вводные курсы по Мега-</a:t>
            </a:r>
            <a:r>
              <a:rPr lang="ru-RU" altLang="ru-RU" sz="1800" dirty="0" err="1">
                <a:latin typeface="Arial" panose="020B0604020202020204" pitchFamily="34" charset="0"/>
              </a:rPr>
              <a:t>сайенс</a:t>
            </a:r>
            <a:r>
              <a:rPr lang="ru-RU" altLang="ru-RU" sz="1800" dirty="0">
                <a:latin typeface="Arial" panose="020B0604020202020204" pitchFamily="34" charset="0"/>
              </a:rPr>
              <a:t> установкам</a:t>
            </a:r>
          </a:p>
          <a:p>
            <a:pPr eaLnBrk="1" hangingPunct="1">
              <a:spcBef>
                <a:spcPct val="0"/>
              </a:spcBef>
              <a:buFontTx/>
              <a:buChar char="-"/>
            </a:pPr>
            <a:endParaRPr lang="ru-RU" altLang="ru-RU" sz="1800" dirty="0">
              <a:latin typeface="Arial" panose="020B0604020202020204" pitchFamily="34" charset="0"/>
            </a:endParaRPr>
          </a:p>
          <a:p>
            <a:pPr eaLnBrk="1" hangingPunct="1">
              <a:spcBef>
                <a:spcPct val="0"/>
              </a:spcBef>
              <a:buNone/>
            </a:pPr>
            <a:r>
              <a:rPr lang="ru-RU" altLang="ru-RU" sz="1800" dirty="0">
                <a:latin typeface="Arial" panose="020B0604020202020204" pitchFamily="34" charset="0"/>
              </a:rPr>
              <a:t>Второй год </a:t>
            </a:r>
            <a:r>
              <a:rPr lang="ru-RU" altLang="ru-RU" sz="1800" dirty="0" smtClean="0">
                <a:latin typeface="Arial" panose="020B0604020202020204" pitchFamily="34" charset="0"/>
              </a:rPr>
              <a:t>две траектории:</a:t>
            </a:r>
          </a:p>
          <a:p>
            <a:pPr eaLnBrk="1" hangingPunct="1">
              <a:spcBef>
                <a:spcPct val="0"/>
              </a:spcBef>
              <a:buFontTx/>
              <a:buChar char="-"/>
            </a:pPr>
            <a:r>
              <a:rPr lang="ru-RU" altLang="ru-RU" sz="1800" dirty="0" smtClean="0">
                <a:latin typeface="Arial" panose="020B0604020202020204" pitchFamily="34" charset="0"/>
              </a:rPr>
              <a:t> в СПбГУ</a:t>
            </a:r>
          </a:p>
          <a:p>
            <a:pPr marL="285750" indent="-285750" eaLnBrk="1" hangingPunct="1">
              <a:spcBef>
                <a:spcPct val="0"/>
              </a:spcBef>
              <a:buFontTx/>
              <a:buChar char="-"/>
            </a:pPr>
            <a:r>
              <a:rPr lang="ru-RU" altLang="ru-RU" sz="1800" dirty="0" smtClean="0">
                <a:latin typeface="Arial" panose="020B0604020202020204" pitchFamily="34" charset="0"/>
              </a:rPr>
              <a:t>в Дубне на </a:t>
            </a:r>
            <a:r>
              <a:rPr lang="ru-RU" altLang="ru-RU" sz="1800" dirty="0">
                <a:latin typeface="Arial" panose="020B0604020202020204" pitchFamily="34" charset="0"/>
              </a:rPr>
              <a:t>конкретной </a:t>
            </a:r>
            <a:r>
              <a:rPr lang="ru-RU" altLang="ru-RU" sz="1800" dirty="0" smtClean="0">
                <a:latin typeface="Arial" panose="020B0604020202020204" pitchFamily="34" charset="0"/>
              </a:rPr>
              <a:t>установке </a:t>
            </a:r>
          </a:p>
          <a:p>
            <a:pPr eaLnBrk="1" hangingPunct="1">
              <a:spcBef>
                <a:spcPct val="0"/>
              </a:spcBef>
              <a:buNone/>
            </a:pPr>
            <a:r>
              <a:rPr lang="ru-RU" altLang="ru-RU" sz="1800" dirty="0" smtClean="0">
                <a:latin typeface="Arial" panose="020B0604020202020204" pitchFamily="34" charset="0"/>
              </a:rPr>
              <a:t>(практика </a:t>
            </a:r>
            <a:r>
              <a:rPr lang="ru-RU" altLang="ru-RU" sz="1800" dirty="0">
                <a:latin typeface="Arial" panose="020B0604020202020204" pitchFamily="34" charset="0"/>
              </a:rPr>
              <a:t>и подготовка квалификационной </a:t>
            </a:r>
            <a:r>
              <a:rPr lang="ru-RU" altLang="ru-RU" sz="1800" dirty="0" smtClean="0">
                <a:latin typeface="Arial" panose="020B0604020202020204" pitchFamily="34" charset="0"/>
              </a:rPr>
              <a:t>работы, </a:t>
            </a:r>
            <a:endParaRPr lang="ru-RU" altLang="ru-RU" sz="1800" dirty="0" smtClean="0">
              <a:latin typeface="Arial" panose="020B0604020202020204" pitchFamily="34" charset="0"/>
            </a:endParaRPr>
          </a:p>
          <a:p>
            <a:pPr eaLnBrk="1" hangingPunct="1">
              <a:spcBef>
                <a:spcPct val="0"/>
              </a:spcBef>
              <a:buNone/>
            </a:pPr>
            <a:r>
              <a:rPr lang="ru-RU" altLang="ru-RU" sz="1800" dirty="0" smtClean="0">
                <a:latin typeface="Arial" panose="020B0604020202020204" pitchFamily="34" charset="0"/>
              </a:rPr>
              <a:t>дисциплины </a:t>
            </a:r>
            <a:r>
              <a:rPr lang="ru-RU" altLang="ru-RU" sz="1800" dirty="0">
                <a:latin typeface="Arial" panose="020B0604020202020204" pitchFamily="34" charset="0"/>
              </a:rPr>
              <a:t>в </a:t>
            </a:r>
            <a:r>
              <a:rPr lang="ru-RU" altLang="ru-RU" sz="1800" dirty="0" smtClean="0">
                <a:latin typeface="Arial" panose="020B0604020202020204" pitchFamily="34" charset="0"/>
              </a:rPr>
              <a:t>соответствии с </a:t>
            </a:r>
            <a:r>
              <a:rPr lang="ru-RU" altLang="ru-RU" sz="1800" dirty="0">
                <a:latin typeface="Arial" panose="020B0604020202020204" pitchFamily="34" charset="0"/>
              </a:rPr>
              <a:t>индивидуальной </a:t>
            </a:r>
            <a:r>
              <a:rPr lang="ru-RU" altLang="ru-RU" sz="1800" dirty="0" smtClean="0">
                <a:latin typeface="Arial" panose="020B0604020202020204" pitchFamily="34" charset="0"/>
              </a:rPr>
              <a:t>траекторией)</a:t>
            </a:r>
            <a:endParaRPr lang="ru-RU" altLang="ru-RU" sz="1800" dirty="0">
              <a:latin typeface="Arial" panose="020B0604020202020204" pitchFamily="34" charset="0"/>
            </a:endParaRPr>
          </a:p>
        </p:txBody>
      </p:sp>
      <p:sp>
        <p:nvSpPr>
          <p:cNvPr id="31749" name="TextBox 4"/>
          <p:cNvSpPr txBox="1">
            <a:spLocks noChangeArrowheads="1"/>
          </p:cNvSpPr>
          <p:nvPr/>
        </p:nvSpPr>
        <p:spPr bwMode="auto">
          <a:xfrm>
            <a:off x="330200" y="4379620"/>
            <a:ext cx="84740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b="1" dirty="0">
                <a:solidFill>
                  <a:srgbClr val="FF0000"/>
                </a:solidFill>
                <a:latin typeface="Arial" panose="020B0604020202020204" pitchFamily="34" charset="0"/>
              </a:rPr>
              <a:t>Уникальность программы</a:t>
            </a:r>
          </a:p>
          <a:p>
            <a:pPr eaLnBrk="1" hangingPunct="1">
              <a:spcBef>
                <a:spcPct val="0"/>
              </a:spcBef>
              <a:buFontTx/>
              <a:buNone/>
            </a:pPr>
            <a:r>
              <a:rPr lang="ru-RU" altLang="ru-RU" sz="2400" dirty="0">
                <a:latin typeface="Arial" panose="020B0604020202020204" pitchFamily="34" charset="0"/>
              </a:rPr>
              <a:t> </a:t>
            </a:r>
          </a:p>
          <a:p>
            <a:pPr eaLnBrk="1" hangingPunct="1">
              <a:spcBef>
                <a:spcPct val="0"/>
              </a:spcBef>
              <a:buFontTx/>
              <a:buNone/>
            </a:pPr>
            <a:r>
              <a:rPr lang="ru-RU" altLang="ru-RU" sz="1800" dirty="0">
                <a:latin typeface="Arial" panose="020B0604020202020204" pitchFamily="34" charset="0"/>
              </a:rPr>
              <a:t>изучение процессов управления происходит при непосредственном участии </a:t>
            </a:r>
          </a:p>
          <a:p>
            <a:pPr eaLnBrk="1" hangingPunct="1">
              <a:spcBef>
                <a:spcPct val="0"/>
              </a:spcBef>
              <a:buFontTx/>
              <a:buNone/>
            </a:pPr>
            <a:r>
              <a:rPr lang="ru-RU" altLang="ru-RU" sz="1800" dirty="0">
                <a:latin typeface="Arial" panose="020B0604020202020204" pitchFamily="34" charset="0"/>
              </a:rPr>
              <a:t>магистрантов в создании установки мега-</a:t>
            </a:r>
            <a:r>
              <a:rPr lang="ru-RU" altLang="ru-RU" sz="1800" dirty="0" err="1">
                <a:latin typeface="Arial" panose="020B0604020202020204" pitchFamily="34" charset="0"/>
              </a:rPr>
              <a:t>сайенс</a:t>
            </a:r>
            <a:r>
              <a:rPr lang="ru-RU" altLang="ru-RU" sz="1800" dirty="0">
                <a:latin typeface="Arial" panose="020B0604020202020204" pitchFamily="34" charset="0"/>
              </a:rPr>
              <a:t> класса</a:t>
            </a:r>
          </a:p>
        </p:txBody>
      </p:sp>
    </p:spTree>
    <p:extLst>
      <p:ext uri="{BB962C8B-B14F-4D97-AF65-F5344CB8AC3E}">
        <p14:creationId xmlns:p14="http://schemas.microsoft.com/office/powerpoint/2010/main" val="2853732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sz="half" idx="1"/>
          </p:nvPr>
        </p:nvSpPr>
        <p:spPr>
          <a:xfrm>
            <a:off x="827088" y="5280025"/>
            <a:ext cx="3889375" cy="1577975"/>
          </a:xfrm>
        </p:spPr>
        <p:txBody>
          <a:bodyPr lIns="57600" rIns="57600">
            <a:spAutoFit/>
          </a:bodyPr>
          <a:lstStyle/>
          <a:p>
            <a:pPr marL="0" indent="0" eaLnBrk="1" hangingPunct="1">
              <a:buFontTx/>
              <a:buNone/>
            </a:pPr>
            <a:r>
              <a:rPr lang="en-US" altLang="ru-RU" sz="1800" b="1" smtClean="0">
                <a:solidFill>
                  <a:srgbClr val="0000FF"/>
                </a:solidFill>
              </a:rPr>
              <a:t>Joint Institute for Nuclear Research (JINR) is an international intergovernmental organization located in Dubna, Russian Federation, about 120 km north of Moscow</a:t>
            </a:r>
            <a:r>
              <a:rPr lang="ru-RU" altLang="ru-RU" sz="1800" b="1" smtClean="0">
                <a:solidFill>
                  <a:srgbClr val="0000FF"/>
                </a:solidFill>
              </a:rPr>
              <a:t> </a:t>
            </a:r>
          </a:p>
        </p:txBody>
      </p:sp>
      <p:sp>
        <p:nvSpPr>
          <p:cNvPr id="6147" name="Text Box 5"/>
          <p:cNvSpPr txBox="1">
            <a:spLocks noChangeArrowheads="1"/>
          </p:cNvSpPr>
          <p:nvPr/>
        </p:nvSpPr>
        <p:spPr bwMode="auto">
          <a:xfrm>
            <a:off x="5273675" y="6276975"/>
            <a:ext cx="3344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ru-RU" sz="1600" b="1"/>
              <a:t>Photo of Dubna from satellite</a:t>
            </a:r>
            <a:br>
              <a:rPr lang="en-US" altLang="ru-RU" sz="1600" b="1"/>
            </a:br>
            <a:r>
              <a:rPr lang="en-US" altLang="ru-RU" sz="1600" b="1"/>
              <a:t>(look from 250 km height)</a:t>
            </a:r>
            <a:endParaRPr lang="ru-RU" altLang="ru-RU" sz="1600" b="1"/>
          </a:p>
        </p:txBody>
      </p:sp>
      <p:pic>
        <p:nvPicPr>
          <p:cNvPr id="6148" name="Picture 10" descr="1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96850"/>
            <a:ext cx="4284662"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6" descr="dub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624263"/>
            <a:ext cx="4284662"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15888"/>
            <a:ext cx="3832225"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10334"/>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museum.jinr.ru/jinr/99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442" y="1070739"/>
            <a:ext cx="7231063"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0" y="116632"/>
            <a:ext cx="93679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dirty="0"/>
              <a:t>Первое заседание комитета полномочных </a:t>
            </a:r>
            <a:r>
              <a:rPr lang="ru-RU" altLang="ru-RU" dirty="0" smtClean="0"/>
              <a:t>представителей </a:t>
            </a:r>
          </a:p>
          <a:p>
            <a:pPr algn="ctr">
              <a:lnSpc>
                <a:spcPct val="100000"/>
              </a:lnSpc>
              <a:spcBef>
                <a:spcPct val="0"/>
              </a:spcBef>
              <a:buFontTx/>
              <a:buNone/>
            </a:pPr>
            <a:r>
              <a:rPr lang="ru-RU" altLang="ru-RU" dirty="0" smtClean="0"/>
              <a:t>Москва, 1956 </a:t>
            </a:r>
            <a:r>
              <a:rPr lang="ru-RU" altLang="ru-RU" dirty="0"/>
              <a:t>год</a:t>
            </a:r>
          </a:p>
        </p:txBody>
      </p:sp>
    </p:spTree>
    <p:extLst>
      <p:ext uri="{BB962C8B-B14F-4D97-AF65-F5344CB8AC3E}">
        <p14:creationId xmlns:p14="http://schemas.microsoft.com/office/powerpoint/2010/main" val="2353478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museum.jinr.ru/jinr/17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345757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http://museum.jinr.ru/jinr/1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196752"/>
            <a:ext cx="3689350"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5"/>
          <p:cNvSpPr txBox="1">
            <a:spLocks noChangeArrowheads="1"/>
          </p:cNvSpPr>
          <p:nvPr/>
        </p:nvSpPr>
        <p:spPr bwMode="auto">
          <a:xfrm>
            <a:off x="1112969" y="-27335"/>
            <a:ext cx="69720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600" b="1" dirty="0" smtClean="0">
                <a:solidFill>
                  <a:srgbClr val="FF0000"/>
                </a:solidFill>
              </a:rPr>
              <a:t>Первые базовые установки ОИЯИ</a:t>
            </a:r>
            <a:endParaRPr lang="ru-RU" altLang="ru-RU" sz="3600" b="1" dirty="0">
              <a:solidFill>
                <a:srgbClr val="FF0000"/>
              </a:solidFill>
            </a:endParaRPr>
          </a:p>
        </p:txBody>
      </p:sp>
      <p:sp>
        <p:nvSpPr>
          <p:cNvPr id="11269" name="TextBox 6"/>
          <p:cNvSpPr txBox="1">
            <a:spLocks noChangeArrowheads="1"/>
          </p:cNvSpPr>
          <p:nvPr/>
        </p:nvSpPr>
        <p:spPr bwMode="auto">
          <a:xfrm>
            <a:off x="1259632" y="5795392"/>
            <a:ext cx="2557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dirty="0" smtClean="0"/>
              <a:t>Фазотрон, 1949</a:t>
            </a:r>
            <a:endParaRPr lang="ru-RU" altLang="ru-RU" dirty="0"/>
          </a:p>
        </p:txBody>
      </p:sp>
      <p:sp>
        <p:nvSpPr>
          <p:cNvPr id="11270" name="TextBox 7"/>
          <p:cNvSpPr txBox="1">
            <a:spLocks noChangeArrowheads="1"/>
          </p:cNvSpPr>
          <p:nvPr/>
        </p:nvSpPr>
        <p:spPr bwMode="auto">
          <a:xfrm>
            <a:off x="4860032" y="5795392"/>
            <a:ext cx="36429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dirty="0" smtClean="0"/>
              <a:t>Синхрофазотрон, 1957</a:t>
            </a:r>
            <a:endParaRPr lang="ru-RU" altLang="ru-RU" dirty="0"/>
          </a:p>
        </p:txBody>
      </p:sp>
    </p:spTree>
    <p:extLst>
      <p:ext uri="{BB962C8B-B14F-4D97-AF65-F5344CB8AC3E}">
        <p14:creationId xmlns:p14="http://schemas.microsoft.com/office/powerpoint/2010/main" val="3971617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bwMode="auto">
          <a:xfrm>
            <a:off x="7956550" y="6400800"/>
            <a:ext cx="118745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fld id="{53C74189-CD01-4844-A760-9EC392C5167B}" type="slidenum">
              <a:rPr lang="ru-RU" altLang="ru-RU" sz="1200" smtClean="0">
                <a:solidFill>
                  <a:srgbClr val="898989"/>
                </a:solidFill>
                <a:latin typeface="Arial" panose="020B0604020202020204" pitchFamily="34" charset="0"/>
              </a:rPr>
              <a:pPr algn="ctr">
                <a:lnSpc>
                  <a:spcPct val="100000"/>
                </a:lnSpc>
                <a:spcBef>
                  <a:spcPct val="0"/>
                </a:spcBef>
                <a:buFontTx/>
                <a:buNone/>
              </a:pPr>
              <a:t>9</a:t>
            </a:fld>
            <a:endParaRPr lang="ru-RU" altLang="ru-RU" sz="1200" smtClean="0">
              <a:solidFill>
                <a:srgbClr val="898989"/>
              </a:solidFill>
              <a:latin typeface="Arial" panose="020B0604020202020204" pitchFamily="34" charset="0"/>
            </a:endParaRPr>
          </a:p>
        </p:txBody>
      </p:sp>
      <p:sp>
        <p:nvSpPr>
          <p:cNvPr id="15363" name="Text Box 2"/>
          <p:cNvSpPr txBox="1">
            <a:spLocks noChangeArrowheads="1"/>
          </p:cNvSpPr>
          <p:nvPr/>
        </p:nvSpPr>
        <p:spPr bwMode="auto">
          <a:xfrm>
            <a:off x="214313" y="652463"/>
            <a:ext cx="8424862" cy="55467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2400" b="1" dirty="0">
                <a:solidFill>
                  <a:srgbClr val="003399"/>
                </a:solidFill>
                <a:latin typeface="Arial" panose="020B0604020202020204" pitchFamily="34" charset="0"/>
              </a:rPr>
              <a:t>JINR’s staff members </a:t>
            </a:r>
            <a:r>
              <a:rPr lang="ru-RU" altLang="ru-RU" sz="2400" b="1" dirty="0">
                <a:solidFill>
                  <a:srgbClr val="003399"/>
                </a:solidFill>
                <a:latin typeface="Arial" panose="020B0604020202020204" pitchFamily="34" charset="0"/>
              </a:rPr>
              <a:t> </a:t>
            </a:r>
            <a:r>
              <a:rPr lang="en-US" altLang="ru-RU" sz="2400" b="1" dirty="0">
                <a:solidFill>
                  <a:srgbClr val="003399"/>
                </a:solidFill>
                <a:latin typeface="Arial" panose="020B0604020202020204" pitchFamily="34" charset="0"/>
              </a:rPr>
              <a:t> 			~</a:t>
            </a:r>
            <a:r>
              <a:rPr lang="ru-RU" altLang="ru-RU" sz="2400" b="1" dirty="0">
                <a:solidFill>
                  <a:srgbClr val="003399"/>
                </a:solidFill>
                <a:latin typeface="Arial" panose="020B0604020202020204" pitchFamily="34" charset="0"/>
              </a:rPr>
              <a:t> </a:t>
            </a:r>
            <a:r>
              <a:rPr lang="en-US" altLang="ru-RU" sz="2400" b="1" dirty="0" smtClean="0">
                <a:solidFill>
                  <a:srgbClr val="003399"/>
                </a:solidFill>
                <a:latin typeface="Arial" panose="020B0604020202020204" pitchFamily="34" charset="0"/>
              </a:rPr>
              <a:t>4</a:t>
            </a:r>
            <a:r>
              <a:rPr lang="ru-RU" altLang="ru-RU" sz="2400" b="1" dirty="0" smtClean="0">
                <a:solidFill>
                  <a:srgbClr val="003399"/>
                </a:solidFill>
                <a:latin typeface="Arial" panose="020B0604020202020204" pitchFamily="34" charset="0"/>
              </a:rPr>
              <a:t>5</a:t>
            </a:r>
            <a:r>
              <a:rPr lang="en-US" altLang="ru-RU" sz="2400" b="1" dirty="0" smtClean="0">
                <a:solidFill>
                  <a:srgbClr val="003399"/>
                </a:solidFill>
                <a:latin typeface="Arial" panose="020B0604020202020204" pitchFamily="34" charset="0"/>
              </a:rPr>
              <a:t>00</a:t>
            </a:r>
            <a:r>
              <a:rPr lang="ru-RU" altLang="ru-RU" sz="2400" b="1" dirty="0" smtClean="0">
                <a:solidFill>
                  <a:srgbClr val="003399"/>
                </a:solidFill>
                <a:latin typeface="Arial" panose="020B0604020202020204" pitchFamily="34" charset="0"/>
              </a:rPr>
              <a:t> </a:t>
            </a:r>
            <a:endParaRPr lang="en-US" altLang="ru-RU" sz="2400" b="1" dirty="0">
              <a:solidFill>
                <a:srgbClr val="003399"/>
              </a:solidFill>
              <a:latin typeface="Arial" panose="020B0604020202020204" pitchFamily="34" charset="0"/>
            </a:endParaRPr>
          </a:p>
          <a:p>
            <a:pPr>
              <a:lnSpc>
                <a:spcPct val="100000"/>
              </a:lnSpc>
              <a:spcBef>
                <a:spcPct val="0"/>
              </a:spcBef>
              <a:buFontTx/>
              <a:buNone/>
            </a:pPr>
            <a:r>
              <a:rPr lang="en-US" altLang="ru-RU" sz="2400" b="1" dirty="0">
                <a:solidFill>
                  <a:srgbClr val="003399"/>
                </a:solidFill>
                <a:latin typeface="Arial" panose="020B0604020202020204" pitchFamily="34" charset="0"/>
              </a:rPr>
              <a:t>		researchers</a:t>
            </a:r>
            <a:r>
              <a:rPr lang="ru-RU" altLang="ru-RU" sz="2400" b="1" dirty="0">
                <a:solidFill>
                  <a:srgbClr val="003399"/>
                </a:solidFill>
                <a:latin typeface="Arial" panose="020B0604020202020204" pitchFamily="34" charset="0"/>
              </a:rPr>
              <a:t> </a:t>
            </a:r>
            <a:r>
              <a:rPr lang="en-US" altLang="ru-RU" sz="2400" b="1" dirty="0">
                <a:solidFill>
                  <a:srgbClr val="003399"/>
                </a:solidFill>
                <a:latin typeface="Arial" panose="020B0604020202020204" pitchFamily="34" charset="0"/>
              </a:rPr>
              <a:t>			~</a:t>
            </a:r>
            <a:r>
              <a:rPr lang="ru-RU" altLang="ru-RU" sz="2400" b="1" dirty="0">
                <a:solidFill>
                  <a:srgbClr val="003399"/>
                </a:solidFill>
                <a:latin typeface="Arial" panose="020B0604020202020204" pitchFamily="34" charset="0"/>
              </a:rPr>
              <a:t> 1</a:t>
            </a:r>
            <a:r>
              <a:rPr lang="en-US" altLang="ru-RU" sz="2400" b="1" dirty="0">
                <a:solidFill>
                  <a:srgbClr val="003399"/>
                </a:solidFill>
                <a:latin typeface="Arial" panose="020B0604020202020204" pitchFamily="34" charset="0"/>
              </a:rPr>
              <a:t>3</a:t>
            </a:r>
            <a:r>
              <a:rPr lang="ru-RU" altLang="ru-RU" sz="2400" b="1" dirty="0">
                <a:solidFill>
                  <a:srgbClr val="003399"/>
                </a:solidFill>
                <a:latin typeface="Arial" panose="020B0604020202020204" pitchFamily="34" charset="0"/>
              </a:rPr>
              <a:t>00 </a:t>
            </a:r>
          </a:p>
          <a:p>
            <a:pPr>
              <a:lnSpc>
                <a:spcPct val="100000"/>
              </a:lnSpc>
              <a:spcBef>
                <a:spcPct val="0"/>
              </a:spcBef>
              <a:buFontTx/>
              <a:buNone/>
            </a:pPr>
            <a:r>
              <a:rPr lang="en-US" altLang="ru-RU" sz="2400" b="1" dirty="0">
                <a:solidFill>
                  <a:srgbClr val="003399"/>
                </a:solidFill>
                <a:latin typeface="Arial" panose="020B0604020202020204" pitchFamily="34" charset="0"/>
              </a:rPr>
              <a:t>including from the Member States 	~</a:t>
            </a:r>
            <a:r>
              <a:rPr lang="ru-RU" altLang="ru-RU" sz="2400" b="1" dirty="0">
                <a:solidFill>
                  <a:srgbClr val="003399"/>
                </a:solidFill>
                <a:latin typeface="Arial" panose="020B0604020202020204" pitchFamily="34" charset="0"/>
              </a:rPr>
              <a:t> </a:t>
            </a:r>
            <a:r>
              <a:rPr lang="en-US" altLang="ru-RU" sz="2400" b="1" dirty="0">
                <a:solidFill>
                  <a:srgbClr val="003399"/>
                </a:solidFill>
                <a:latin typeface="Arial" panose="020B0604020202020204" pitchFamily="34" charset="0"/>
              </a:rPr>
              <a:t>500                   (but Russia)</a:t>
            </a:r>
            <a:r>
              <a:rPr lang="ru-RU" altLang="ru-RU" sz="2400" b="1" dirty="0">
                <a:solidFill>
                  <a:srgbClr val="003399"/>
                </a:solidFill>
                <a:latin typeface="Arial" panose="020B0604020202020204" pitchFamily="34" charset="0"/>
              </a:rPr>
              <a:t> </a:t>
            </a:r>
          </a:p>
          <a:p>
            <a:pPr>
              <a:lnSpc>
                <a:spcPct val="80000"/>
              </a:lnSpc>
              <a:spcBef>
                <a:spcPct val="0"/>
              </a:spcBef>
              <a:buFontTx/>
              <a:buNone/>
            </a:pPr>
            <a:endParaRPr lang="ru-RU" altLang="ru-RU" sz="2400" b="1" dirty="0">
              <a:solidFill>
                <a:srgbClr val="003399"/>
              </a:solidFill>
              <a:latin typeface="Arial" panose="020B0604020202020204" pitchFamily="34" charset="0"/>
            </a:endParaRPr>
          </a:p>
          <a:p>
            <a:pPr>
              <a:lnSpc>
                <a:spcPct val="100000"/>
              </a:lnSpc>
              <a:spcBef>
                <a:spcPct val="0"/>
              </a:spcBef>
              <a:buFontTx/>
              <a:buNone/>
            </a:pPr>
            <a:r>
              <a:rPr lang="en-US" altLang="ru-RU" sz="2400" b="1" dirty="0">
                <a:solidFill>
                  <a:srgbClr val="003399"/>
                </a:solidFill>
                <a:latin typeface="Arial" panose="020B0604020202020204" pitchFamily="34" charset="0"/>
              </a:rPr>
              <a:t>Doctors and PhD 				~ 1000</a:t>
            </a:r>
          </a:p>
          <a:p>
            <a:pPr>
              <a:lnSpc>
                <a:spcPct val="100000"/>
              </a:lnSpc>
              <a:spcBef>
                <a:spcPct val="0"/>
              </a:spcBef>
              <a:buFontTx/>
              <a:buNone/>
            </a:pPr>
            <a:endParaRPr lang="en-US" altLang="ru-RU" sz="2400" b="1" dirty="0">
              <a:solidFill>
                <a:srgbClr val="003399"/>
              </a:solidFill>
              <a:latin typeface="Arial" panose="020B0604020202020204" pitchFamily="34" charset="0"/>
            </a:endParaRPr>
          </a:p>
          <a:p>
            <a:pPr>
              <a:lnSpc>
                <a:spcPct val="100000"/>
              </a:lnSpc>
              <a:spcBef>
                <a:spcPct val="0"/>
              </a:spcBef>
              <a:buFontTx/>
              <a:buNone/>
            </a:pPr>
            <a:r>
              <a:rPr lang="en-US" altLang="ru-RU" sz="2400" b="1" dirty="0">
                <a:solidFill>
                  <a:srgbClr val="FFFF00"/>
                </a:solidFill>
                <a:latin typeface="Arial" panose="020B0604020202020204" pitchFamily="34" charset="0"/>
              </a:rPr>
              <a:t>Total operation of basic facilities	~ 15000 hours/year</a:t>
            </a:r>
            <a:endParaRPr lang="ru-RU" altLang="ru-RU" sz="2400" b="1" dirty="0">
              <a:solidFill>
                <a:srgbClr val="FFFF00"/>
              </a:solidFill>
              <a:latin typeface="Arial" panose="020B0604020202020204" pitchFamily="34" charset="0"/>
            </a:endParaRPr>
          </a:p>
          <a:p>
            <a:pPr>
              <a:lnSpc>
                <a:spcPct val="100000"/>
              </a:lnSpc>
              <a:spcBef>
                <a:spcPct val="0"/>
              </a:spcBef>
              <a:buFontTx/>
              <a:buNone/>
            </a:pPr>
            <a:endParaRPr lang="en-US" altLang="ru-RU" sz="2400" b="1" dirty="0">
              <a:solidFill>
                <a:srgbClr val="008000"/>
              </a:solidFill>
              <a:latin typeface="Arial" panose="020B0604020202020204" pitchFamily="34" charset="0"/>
            </a:endParaRPr>
          </a:p>
          <a:p>
            <a:pPr algn="ctr">
              <a:lnSpc>
                <a:spcPct val="80000"/>
              </a:lnSpc>
              <a:spcBef>
                <a:spcPct val="0"/>
              </a:spcBef>
              <a:buFontTx/>
              <a:buNone/>
            </a:pPr>
            <a:r>
              <a:rPr lang="en-GB" altLang="ru-RU" sz="2400" b="1" u="sng" dirty="0">
                <a:solidFill>
                  <a:srgbClr val="003366"/>
                </a:solidFill>
                <a:latin typeface="Arial" panose="020B0604020202020204" pitchFamily="34" charset="0"/>
              </a:rPr>
              <a:t>Three Pillars of JINR:</a:t>
            </a:r>
          </a:p>
          <a:p>
            <a:pPr algn="just">
              <a:lnSpc>
                <a:spcPct val="80000"/>
              </a:lnSpc>
              <a:spcBef>
                <a:spcPct val="0"/>
              </a:spcBef>
              <a:buFontTx/>
              <a:buNone/>
            </a:pPr>
            <a:r>
              <a:rPr lang="en-GB" altLang="ru-RU" sz="2000" b="1" dirty="0">
                <a:solidFill>
                  <a:srgbClr val="003366"/>
                </a:solidFill>
                <a:latin typeface="Arial" panose="020B0604020202020204" pitchFamily="34" charset="0"/>
              </a:rPr>
              <a:t> </a:t>
            </a:r>
          </a:p>
          <a:p>
            <a:pPr algn="just">
              <a:lnSpc>
                <a:spcPct val="100000"/>
              </a:lnSpc>
              <a:spcBef>
                <a:spcPct val="0"/>
              </a:spcBef>
              <a:buFont typeface="Wingdings" panose="05000000000000000000" pitchFamily="2" charset="2"/>
              <a:buChar char="q"/>
            </a:pPr>
            <a:r>
              <a:rPr lang="en-GB" altLang="ru-RU" sz="2000" b="1" dirty="0">
                <a:solidFill>
                  <a:srgbClr val="003366"/>
                </a:solidFill>
                <a:latin typeface="Arial" panose="020B0604020202020204" pitchFamily="34" charset="0"/>
              </a:rPr>
              <a:t> Basic research in high energy and nuclear physics, condensed matter physics and radiobiology;</a:t>
            </a:r>
          </a:p>
          <a:p>
            <a:pPr algn="just">
              <a:lnSpc>
                <a:spcPct val="80000"/>
              </a:lnSpc>
              <a:spcBef>
                <a:spcPct val="0"/>
              </a:spcBef>
              <a:buFont typeface="Wingdings" panose="05000000000000000000" pitchFamily="2" charset="2"/>
              <a:buChar char="q"/>
            </a:pPr>
            <a:endParaRPr lang="en-GB" altLang="ru-RU" sz="2000" b="1" dirty="0">
              <a:solidFill>
                <a:srgbClr val="003366"/>
              </a:solidFill>
              <a:latin typeface="Arial" panose="020B0604020202020204" pitchFamily="34" charset="0"/>
            </a:endParaRPr>
          </a:p>
          <a:p>
            <a:pPr algn="just">
              <a:lnSpc>
                <a:spcPct val="80000"/>
              </a:lnSpc>
              <a:spcBef>
                <a:spcPct val="0"/>
              </a:spcBef>
              <a:buFont typeface="Wingdings" panose="05000000000000000000" pitchFamily="2" charset="2"/>
              <a:buChar char="q"/>
            </a:pPr>
            <a:r>
              <a:rPr lang="en-GB" altLang="ru-RU" sz="2000" b="1" dirty="0">
                <a:solidFill>
                  <a:srgbClr val="003366"/>
                </a:solidFill>
                <a:latin typeface="Arial" panose="020B0604020202020204" pitchFamily="34" charset="0"/>
              </a:rPr>
              <a:t> Education programme;</a:t>
            </a:r>
          </a:p>
          <a:p>
            <a:pPr algn="just">
              <a:lnSpc>
                <a:spcPct val="80000"/>
              </a:lnSpc>
              <a:spcBef>
                <a:spcPct val="0"/>
              </a:spcBef>
              <a:buFont typeface="Wingdings" panose="05000000000000000000" pitchFamily="2" charset="2"/>
              <a:buNone/>
            </a:pPr>
            <a:endParaRPr lang="en-GB" altLang="ru-RU" sz="2000" b="1" dirty="0">
              <a:solidFill>
                <a:srgbClr val="003366"/>
              </a:solidFill>
              <a:latin typeface="Arial" panose="020B0604020202020204" pitchFamily="34" charset="0"/>
            </a:endParaRPr>
          </a:p>
          <a:p>
            <a:pPr>
              <a:lnSpc>
                <a:spcPct val="100000"/>
              </a:lnSpc>
              <a:spcBef>
                <a:spcPct val="0"/>
              </a:spcBef>
              <a:buFont typeface="Wingdings" panose="05000000000000000000" pitchFamily="2" charset="2"/>
              <a:buChar char="q"/>
            </a:pPr>
            <a:r>
              <a:rPr lang="en-GB" altLang="ru-RU" sz="2000" b="1" dirty="0">
                <a:solidFill>
                  <a:srgbClr val="003366"/>
                </a:solidFill>
                <a:latin typeface="Arial" panose="020B0604020202020204" pitchFamily="34" charset="0"/>
              </a:rPr>
              <a:t> Applied research based on achievements in basic research.</a:t>
            </a:r>
            <a:endParaRPr lang="en-US" altLang="ru-RU" sz="2400" b="1" dirty="0">
              <a:solidFill>
                <a:srgbClr val="CC0000"/>
              </a:solidFill>
              <a:latin typeface="Arial" panose="020B0604020202020204" pitchFamily="34" charset="0"/>
            </a:endParaRPr>
          </a:p>
        </p:txBody>
      </p:sp>
      <p:sp>
        <p:nvSpPr>
          <p:cNvPr id="15364" name="Text Box 3"/>
          <p:cNvSpPr txBox="1">
            <a:spLocks noChangeArrowheads="1"/>
          </p:cNvSpPr>
          <p:nvPr/>
        </p:nvSpPr>
        <p:spPr bwMode="auto">
          <a:xfrm>
            <a:off x="3132138" y="177800"/>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3200" b="1" dirty="0">
                <a:latin typeface="Arial" panose="020B0604020202020204" pitchFamily="34" charset="0"/>
              </a:rPr>
              <a:t>JINR in figures</a:t>
            </a:r>
            <a:endParaRPr lang="ru-RU" altLang="ru-RU" sz="3200" b="1" dirty="0">
              <a:latin typeface="Arial" panose="020B0604020202020204" pitchFamily="34" charset="0"/>
            </a:endParaRPr>
          </a:p>
        </p:txBody>
      </p:sp>
      <p:sp>
        <p:nvSpPr>
          <p:cNvPr id="15365" name="TextBox 4"/>
          <p:cNvSpPr txBox="1">
            <a:spLocks noChangeArrowheads="1"/>
          </p:cNvSpPr>
          <p:nvPr/>
        </p:nvSpPr>
        <p:spPr bwMode="auto">
          <a:xfrm>
            <a:off x="257175" y="6073775"/>
            <a:ext cx="806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ru-RU" sz="1800"/>
          </a:p>
          <a:p>
            <a:pPr>
              <a:lnSpc>
                <a:spcPct val="100000"/>
              </a:lnSpc>
              <a:spcBef>
                <a:spcPct val="0"/>
              </a:spcBef>
              <a:buFontTx/>
              <a:buNone/>
            </a:pPr>
            <a:endParaRPr lang="ru-RU" altLang="ru-RU" sz="1800"/>
          </a:p>
        </p:txBody>
      </p:sp>
    </p:spTree>
    <p:extLst>
      <p:ext uri="{BB962C8B-B14F-4D97-AF65-F5344CB8AC3E}">
        <p14:creationId xmlns:p14="http://schemas.microsoft.com/office/powerpoint/2010/main" val="369389775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6331</TotalTime>
  <Words>1217</Words>
  <Application>Microsoft Office PowerPoint</Application>
  <PresentationFormat>Экран (4:3)</PresentationFormat>
  <Paragraphs>203</Paragraphs>
  <Slides>38</Slides>
  <Notes>5</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38</vt:i4>
      </vt:variant>
    </vt:vector>
  </HeadingPairs>
  <TitlesOfParts>
    <vt:vector size="47" baseType="lpstr">
      <vt:lpstr>Abadi MT Condensed Extra Bold</vt:lpstr>
      <vt:lpstr>Arial</vt:lpstr>
      <vt:lpstr>Calibri</vt:lpstr>
      <vt:lpstr>Constantia</vt:lpstr>
      <vt:lpstr>PT Sans</vt:lpstr>
      <vt:lpstr>Times New Roman</vt:lpstr>
      <vt:lpstr>Wingdings</vt:lpstr>
      <vt:lpstr>ヒラギノ角ゴ Pro W3</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IBR-2M Parameters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Welcome to JINR (Dubna)</vt:lpstr>
      <vt:lpstr>Welcome to JINR (Dubna)</vt:lpstr>
      <vt:lpstr>Презентация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Баранова Ольга Владимировна</dc:creator>
  <cp:lastModifiedBy>GrPc58</cp:lastModifiedBy>
  <cp:revision>139</cp:revision>
  <cp:lastPrinted>2018-11-29T11:37:55Z</cp:lastPrinted>
  <dcterms:created xsi:type="dcterms:W3CDTF">2015-06-09T11:05:16Z</dcterms:created>
  <dcterms:modified xsi:type="dcterms:W3CDTF">2024-10-04T10:18:37Z</dcterms:modified>
</cp:coreProperties>
</file>