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06" r:id="rId2"/>
    <p:sldId id="1330" r:id="rId3"/>
    <p:sldId id="1331" r:id="rId4"/>
    <p:sldId id="1329" r:id="rId5"/>
    <p:sldId id="1332" r:id="rId6"/>
    <p:sldId id="1334" r:id="rId7"/>
    <p:sldId id="1333" r:id="rId8"/>
    <p:sldId id="1433" r:id="rId9"/>
    <p:sldId id="1443" r:id="rId10"/>
    <p:sldId id="1438" r:id="rId11"/>
    <p:sldId id="1439" r:id="rId12"/>
    <p:sldId id="1440" r:id="rId13"/>
    <p:sldId id="1441" r:id="rId14"/>
    <p:sldId id="1442" r:id="rId15"/>
    <p:sldId id="1353" r:id="rId16"/>
    <p:sldId id="1328" r:id="rId17"/>
    <p:sldId id="1226" r:id="rId18"/>
    <p:sldId id="1436" r:id="rId19"/>
    <p:sldId id="1242" r:id="rId20"/>
    <p:sldId id="1426" r:id="rId21"/>
    <p:sldId id="1247" r:id="rId22"/>
    <p:sldId id="1101" r:id="rId23"/>
    <p:sldId id="1256" r:id="rId24"/>
    <p:sldId id="1253" r:id="rId25"/>
    <p:sldId id="1236" r:id="rId26"/>
    <p:sldId id="1428" r:id="rId27"/>
    <p:sldId id="1339" r:id="rId28"/>
    <p:sldId id="1429" r:id="rId29"/>
    <p:sldId id="1354" r:id="rId30"/>
    <p:sldId id="1355" r:id="rId31"/>
    <p:sldId id="1427" r:id="rId32"/>
    <p:sldId id="1360" r:id="rId33"/>
    <p:sldId id="1343" r:id="rId34"/>
    <p:sldId id="1375" r:id="rId35"/>
    <p:sldId id="1387" r:id="rId36"/>
    <p:sldId id="1388" r:id="rId37"/>
    <p:sldId id="1376" r:id="rId38"/>
    <p:sldId id="1377" r:id="rId39"/>
    <p:sldId id="1383" r:id="rId40"/>
    <p:sldId id="1379" r:id="rId41"/>
    <p:sldId id="1380" r:id="rId42"/>
    <p:sldId id="1381" r:id="rId43"/>
    <p:sldId id="1384" r:id="rId44"/>
    <p:sldId id="1417" r:id="rId45"/>
    <p:sldId id="1378" r:id="rId46"/>
    <p:sldId id="1389" r:id="rId47"/>
    <p:sldId id="1391" r:id="rId48"/>
    <p:sldId id="1358" r:id="rId49"/>
    <p:sldId id="1392" r:id="rId50"/>
    <p:sldId id="1430" r:id="rId51"/>
    <p:sldId id="1423" r:id="rId52"/>
    <p:sldId id="1424" r:id="rId53"/>
    <p:sldId id="1364" r:id="rId54"/>
    <p:sldId id="1432" r:id="rId55"/>
    <p:sldId id="1431" r:id="rId56"/>
    <p:sldId id="1434" r:id="rId57"/>
    <p:sldId id="1435" r:id="rId58"/>
    <p:sldId id="1444" r:id="rId59"/>
    <p:sldId id="261" r:id="rId60"/>
    <p:sldId id="1445" r:id="rId61"/>
    <p:sldId id="330" r:id="rId62"/>
    <p:sldId id="348" r:id="rId63"/>
    <p:sldId id="1373" r:id="rId64"/>
    <p:sldId id="1400" r:id="rId65"/>
    <p:sldId id="305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4A78F8"/>
    <a:srgbClr val="00D000"/>
    <a:srgbClr val="66FF66"/>
    <a:srgbClr val="00B400"/>
    <a:srgbClr val="AC93E5"/>
    <a:srgbClr val="008000"/>
    <a:srgbClr val="FF6600"/>
    <a:srgbClr val="99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4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0164C-0B86-4489-92A7-F4F44160A9A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81B69-1B46-4004-8782-386995846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7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99D83-14CC-49B6-A4F8-7091FDB07C8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0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81B69-1B46-4004-8782-3869958463F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09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5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3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81067"/>
            <a:ext cx="7992888" cy="4744211"/>
          </a:xfrm>
          <a:prstGeom prst="rect">
            <a:avLst/>
          </a:prstGeom>
        </p:spPr>
        <p:txBody>
          <a:bodyPr/>
          <a:lstStyle>
            <a:lvl1pPr marL="628650" indent="-255588">
              <a:buClr>
                <a:srgbClr val="F0AB00"/>
              </a:buClr>
              <a:buSzPct val="60000"/>
              <a:buFont typeface="Wingdings 2" pitchFamily="18" charset="2"/>
              <a:buChar char=""/>
              <a:defRPr sz="1800" b="0">
                <a:latin typeface="+mj-lt"/>
              </a:defRPr>
            </a:lvl1pPr>
            <a:lvl2pPr marL="900113" indent="-285750">
              <a:buClr>
                <a:srgbClr val="F0AB00"/>
              </a:buClr>
              <a:buSzPct val="60000"/>
              <a:buFont typeface="Wingdings 2" pitchFamily="18" charset="2"/>
              <a:buChar char=""/>
              <a:defRPr sz="1700">
                <a:latin typeface="+mj-lt"/>
              </a:defRPr>
            </a:lvl2pPr>
            <a:lvl3pPr marL="1079500" indent="-228600">
              <a:buClr>
                <a:srgbClr val="F0AB00"/>
              </a:buClr>
              <a:buSzPct val="60000"/>
              <a:buFont typeface="Wingdings 2" pitchFamily="18" charset="2"/>
              <a:buChar char=""/>
              <a:defRPr sz="1600"/>
            </a:lvl3pPr>
            <a:lvl4pPr marL="1339850" indent="-228600">
              <a:buClr>
                <a:srgbClr val="F0AB00"/>
              </a:buClr>
              <a:buSzPct val="60000"/>
              <a:buFont typeface="Courier New" pitchFamily="49" charset="0"/>
              <a:buChar char="o"/>
              <a:defRPr sz="1400"/>
            </a:lvl4pPr>
            <a:lvl5pPr marL="1473200" indent="0">
              <a:buClr>
                <a:schemeClr val="bg1">
                  <a:lumMod val="50000"/>
                </a:schemeClr>
              </a:buClr>
              <a:buFont typeface="Wingdings" pitchFamily="2" charset="2"/>
              <a:buNone/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0180" y="252972"/>
            <a:ext cx="7920158" cy="4412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cap="none" baseline="0">
                <a:solidFill>
                  <a:srgbClr val="69BE28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619472" y="644691"/>
            <a:ext cx="6400800" cy="448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205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5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9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2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3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4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2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1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1C6F-0CFE-4D93-AE43-6402918298CF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9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4%D0%B6%D0%BE%D1%83%D0%BB%D1%8C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838_%D0%B3%D0%BE%D0%B4" TargetMode="External"/><Relationship Id="rId13" Type="http://schemas.openxmlformats.org/officeDocument/2006/relationships/hyperlink" Target="https://ru.wikipedia.org/wiki/%D0%9C%D0%B0%D1%82%D0%B5%D0%BC%D0%B0%D1%82%D0%B8%D0%BA" TargetMode="External"/><Relationship Id="rId18" Type="http://schemas.openxmlformats.org/officeDocument/2006/relationships/hyperlink" Target="https://ru.wikipedia.org/wiki/%D0%A1%D0%B0%D1%82%D1%83%D1%80%D0%BD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ru.wikipedia.org/wiki/3_%D0%BC%D0%B0%D1%80%D1%82%D0%B0" TargetMode="External"/><Relationship Id="rId12" Type="http://schemas.openxmlformats.org/officeDocument/2006/relationships/hyperlink" Target="https://ru.wikipedia.org/wiki/%D0%90%D1%81%D1%82%D1%80%D0%BE%D0%BD%D0%BE%D0%BC" TargetMode="External"/><Relationship Id="rId17" Type="http://schemas.openxmlformats.org/officeDocument/2006/relationships/hyperlink" Target="https://ru.wikipedia.org/wiki/%D0%AE%D0%BF%D0%B8%D1%82%D0%B5%D1%80" TargetMode="External"/><Relationship Id="rId2" Type="http://schemas.openxmlformats.org/officeDocument/2006/relationships/image" Target="../media/image52.png"/><Relationship Id="rId16" Type="http://schemas.openxmlformats.org/officeDocument/2006/relationships/hyperlink" Target="https://ru.wikipedia.org/wiki/%D0%9B%D1%83%D0%BD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0%D0%BD%D0%B3%D0%BB%D0%B8%D0%B9%D1%81%D0%BA%D0%B8%D0%B9_%D1%8F%D0%B7%D1%8B%D0%BA" TargetMode="External"/><Relationship Id="rId11" Type="http://schemas.openxmlformats.org/officeDocument/2006/relationships/hyperlink" Target="https://ru.wikipedia.org/wiki/%D0%A1%D0%BE%D0%B5%D0%B4%D0%B8%D0%BD%D0%B5%D0%BD%D0%BD%D1%8B%D0%B5_%D0%A8%D1%82%D0%B0%D1%82%D1%8B_%D0%90%D0%BC%D0%B5%D1%80%D0%B8%D0%BA%D0%B8" TargetMode="External"/><Relationship Id="rId5" Type="http://schemas.openxmlformats.org/officeDocument/2006/relationships/image" Target="../media/image54.png"/><Relationship Id="rId15" Type="http://schemas.openxmlformats.org/officeDocument/2006/relationships/hyperlink" Target="https://ru.wikipedia.org/w/index.php?title=%D0%A2%D0%B5%D0%BE%D1%80%D0%B8%D1%8F_%D0%B4%D0%B2%D0%B8%D0%B6%D0%B5%D0%BD%D0%B8%D1%8F_%D0%BB%D1%83%D0%BD%D1%8B&amp;action=edit&amp;redlink=1" TargetMode="External"/><Relationship Id="rId10" Type="http://schemas.openxmlformats.org/officeDocument/2006/relationships/hyperlink" Target="https://ru.wikipedia.org/wiki/1914_%D0%B3%D0%BE%D0%B4" TargetMode="External"/><Relationship Id="rId19" Type="http://schemas.openxmlformats.org/officeDocument/2006/relationships/image" Target="../media/image55.jpeg"/><Relationship Id="rId4" Type="http://schemas.openxmlformats.org/officeDocument/2006/relationships/image" Target="../media/image53.png"/><Relationship Id="rId9" Type="http://schemas.openxmlformats.org/officeDocument/2006/relationships/hyperlink" Target="https://ru.wikipedia.org/wiki/16_%D0%B0%D0%BF%D1%80%D0%B5%D0%BB%D1%8F" TargetMode="External"/><Relationship Id="rId14" Type="http://schemas.openxmlformats.org/officeDocument/2006/relationships/hyperlink" Target="https://ru.wikipedia.org/wiki/%D0%9D%D0%B5%D0%B1%D0%B5%D1%81%D0%BD%D0%B0%D1%8F_%D0%BC%D0%B5%D1%85%D0%B0%D0%BD%D0%B8%D0%BA%D0%B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30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020_%D0%B3%D0%BE%D0%B4" TargetMode="External"/><Relationship Id="rId3" Type="http://schemas.openxmlformats.org/officeDocument/2006/relationships/hyperlink" Target="https://ru.wikipedia.org/wiki/%D0%90%D0%BD%D0%B3%D0%BB%D0%B8%D0%B9%D1%81%D0%BA%D0%B8%D0%B9_%D1%8F%D0%B7%D1%8B%D0%BA" TargetMode="External"/><Relationship Id="rId7" Type="http://schemas.openxmlformats.org/officeDocument/2006/relationships/hyperlink" Target="https://ru.wikipedia.org/wiki/2010_%D0%B3%D0%BE%D0%B4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2%D0%B5%D1%80%D0%BC%D0%BE%D1%8F%D0%B4%D0%B5%D1%80%D0%BD%D0%B0%D1%8F_%D1%80%D0%B5%D0%B0%D0%BA%D1%86%D0%B8%D1%8F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ru.wikipedia.org/wiki/%D0%A2%D0%BE%D0%BA%D0%B0%D0%BC%D0%B0%D0%BA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ru.wikipedia.org/wiki/%D0%A2%D0%B5%D1%80%D0%BC%D0%BE%D1%8F%D0%B4%D0%B5%D1%80%D0%BD%D1%8B%D0%B9_%D1%80%D0%B5%D0%B0%D0%BA%D1%82%D0%BE%D1%80" TargetMode="External"/><Relationship Id="rId9" Type="http://schemas.openxmlformats.org/officeDocument/2006/relationships/hyperlink" Target="https://ru.wikipedia.org/wiki/2025_%D0%B3%D0%BE%D0%B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31.png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jpeg"/><Relationship Id="rId7" Type="http://schemas.openxmlformats.org/officeDocument/2006/relationships/image" Target="../media/image132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300.pn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0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1%83%D0%BD%D0%B4%D0%B0%D0%BC%D0%B5%D0%BD%D1%82%D0%B0%D0%BB%D1%8C%D0%BD%D0%B0%D1%8F_%D0%BD%D0%B0%D1%83%D0%BA%D0%B0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ru.wikipedia.org/wiki/%D0%90%D0%BD%D0%B3%D1%81%D1%82%D1%80%D0%B5%D0%B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8%D0%BA%D1%80%D0%BE%D0%BC%D0%B8%D1%80_(%D1%84%D0%B8%D0%B7%D0%B8%D0%BA%D0%B0)" TargetMode="External"/><Relationship Id="rId5" Type="http://schemas.openxmlformats.org/officeDocument/2006/relationships/hyperlink" Target="https://ru.wikipedia.org/wiki/%D0%9D%D0%B5%D0%B9%D1%82%D1%80%D0%BE%D0%BD%D0%BD%D0%BE%D0%B5_%D0%B8%D0%B7%D0%BB%D1%83%D1%87%D0%B5%D0%BD%D0%B8%D0%B5" TargetMode="External"/><Relationship Id="rId4" Type="http://schemas.openxmlformats.org/officeDocument/2006/relationships/hyperlink" Target="https://ru.wikipedia.org/wiki/%D0%9D%D0%B5%D0%B9%D1%82%D1%80%D0%BE%D0%BD" TargetMode="External"/><Relationship Id="rId9" Type="http://schemas.openxmlformats.org/officeDocument/2006/relationships/hyperlink" Target="https://ru.wikipedia.org/wiki/%D0%9F%D1%80%D0%B8%D0%BA%D0%BB%D0%B0%D0%B4%D0%BD%D0%B0%D1%8F_%D0%BD%D0%B0%D1%83%D0%BA%D0%B0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7" Type="http://schemas.openxmlformats.org/officeDocument/2006/relationships/image" Target="../media/image6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0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96F5B-DA1A-4BDB-A2A9-AA77DAEB6AD2}"/>
              </a:ext>
            </a:extLst>
          </p:cNvPr>
          <p:cNvSpPr txBox="1"/>
          <p:nvPr/>
        </p:nvSpPr>
        <p:spPr>
          <a:xfrm>
            <a:off x="1556665" y="2060848"/>
            <a:ext cx="603067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Создание больших физических установок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57020-55BF-4785-AA38-0D404D858059}"/>
              </a:ext>
            </a:extLst>
          </p:cNvPr>
          <p:cNvSpPr txBox="1"/>
          <p:nvPr/>
        </p:nvSpPr>
        <p:spPr>
          <a:xfrm>
            <a:off x="2987824" y="2564904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управление проектом ?</a:t>
            </a:r>
          </a:p>
        </p:txBody>
      </p:sp>
    </p:spTree>
    <p:extLst>
      <p:ext uri="{BB962C8B-B14F-4D97-AF65-F5344CB8AC3E}">
        <p14:creationId xmlns:p14="http://schemas.microsoft.com/office/powerpoint/2010/main" val="80026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3D9569-B6A2-49E2-9ABC-A1231DBF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2160" cy="6237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B3FE1B-7B90-418F-B25E-4068CBC8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988840"/>
            <a:ext cx="438728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45569-BCAE-4C77-953E-A40566A2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2" y="0"/>
            <a:ext cx="805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4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42ECA8-EDC5-4433-BE0D-631467DB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668695" cy="2333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41C67C-E3A2-45A3-8236-F556B68D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594599"/>
            <a:ext cx="6192114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712B6-EEEE-44E9-8B0D-5E4FCB64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58" y="542522"/>
            <a:ext cx="7049484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5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463A4C-76CD-4856-AD4B-23D0A424FD90}"/>
              </a:ext>
            </a:extLst>
          </p:cNvPr>
          <p:cNvSpPr txBox="1"/>
          <p:nvPr/>
        </p:nvSpPr>
        <p:spPr>
          <a:xfrm>
            <a:off x="0" y="0"/>
            <a:ext cx="190770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План работ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1C815A-B295-4E25-8E55-915CAEDD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62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C5D1AE9-2775-4AF9-AEEE-1AFCB2D2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24" y="268278"/>
            <a:ext cx="50196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C81EF-C6CD-42E6-A092-4886942636A7}"/>
              </a:ext>
            </a:extLst>
          </p:cNvPr>
          <p:cNvSpPr txBox="1"/>
          <p:nvPr/>
        </p:nvSpPr>
        <p:spPr>
          <a:xfrm>
            <a:off x="1046484" y="4465368"/>
            <a:ext cx="194421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</a:rPr>
              <a:t>Ускоряемые частицы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0973E-B686-4721-953B-A32E7886F792}"/>
              </a:ext>
            </a:extLst>
          </p:cNvPr>
          <p:cNvSpPr txBox="1"/>
          <p:nvPr/>
        </p:nvSpPr>
        <p:spPr>
          <a:xfrm>
            <a:off x="3401421" y="4465368"/>
            <a:ext cx="2394592" cy="707886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</a:rPr>
              <a:t>Электро-магнитное поле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C820F-0E2C-45CD-8E75-B31CC8EC969A}"/>
              </a:ext>
            </a:extLst>
          </p:cNvPr>
          <p:cNvSpPr txBox="1"/>
          <p:nvPr/>
        </p:nvSpPr>
        <p:spPr>
          <a:xfrm>
            <a:off x="6012037" y="4446224"/>
            <a:ext cx="194421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</a:rPr>
              <a:t>Вакуум</a:t>
            </a:r>
            <a:endParaRPr lang="en-US" sz="2000" b="1" dirty="0">
              <a:solidFill>
                <a:srgbClr val="000099"/>
              </a:solidFill>
            </a:endParaRPr>
          </a:p>
          <a:p>
            <a:pPr algn="ctr"/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7" name="Стрелка вправо 3">
            <a:extLst>
              <a:ext uri="{FF2B5EF4-FFF2-40B4-BE49-F238E27FC236}">
                <a16:creationId xmlns:a16="http://schemas.microsoft.com/office/drawing/2014/main" id="{7ABC72A9-8FEA-4882-8E01-5507AB7855FA}"/>
              </a:ext>
            </a:extLst>
          </p:cNvPr>
          <p:cNvSpPr/>
          <p:nvPr/>
        </p:nvSpPr>
        <p:spPr>
          <a:xfrm rot="16200000">
            <a:off x="4305137" y="3991341"/>
            <a:ext cx="540060" cy="369706"/>
          </a:xfrm>
          <a:prstGeom prst="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0DDEEB55-AA21-4593-8C63-CFD892C7DDC3}"/>
              </a:ext>
            </a:extLst>
          </p:cNvPr>
          <p:cNvSpPr/>
          <p:nvPr/>
        </p:nvSpPr>
        <p:spPr>
          <a:xfrm rot="16200000">
            <a:off x="2470476" y="3991340"/>
            <a:ext cx="540060" cy="369706"/>
          </a:xfrm>
          <a:prstGeom prst="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31C71EE5-F5CF-4F1D-92C1-4531707A4917}"/>
              </a:ext>
            </a:extLst>
          </p:cNvPr>
          <p:cNvSpPr/>
          <p:nvPr/>
        </p:nvSpPr>
        <p:spPr>
          <a:xfrm rot="16200000">
            <a:off x="6102870" y="3991340"/>
            <a:ext cx="540060" cy="369706"/>
          </a:xfrm>
          <a:prstGeom prst="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25DCB-5098-4292-AF33-5CBC7CB8FF09}"/>
              </a:ext>
            </a:extLst>
          </p:cNvPr>
          <p:cNvSpPr txBox="1"/>
          <p:nvPr/>
        </p:nvSpPr>
        <p:spPr>
          <a:xfrm>
            <a:off x="0" y="0"/>
            <a:ext cx="449999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Ускоритель заряженных частиц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C666F4-EE58-4537-84CB-9C66233F5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4" t="5159" r="4916"/>
          <a:stretch/>
        </p:blipFill>
        <p:spPr>
          <a:xfrm>
            <a:off x="2579978" y="4835073"/>
            <a:ext cx="1727623" cy="18764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4B9D8D-3796-4D82-BD20-6C8E7E426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14124">
            <a:off x="3276420" y="6079170"/>
            <a:ext cx="334738" cy="882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18241-5414-46B4-B749-47E67082CE01}"/>
              </a:ext>
            </a:extLst>
          </p:cNvPr>
          <p:cNvSpPr txBox="1"/>
          <p:nvPr/>
        </p:nvSpPr>
        <p:spPr>
          <a:xfrm>
            <a:off x="291178" y="5257562"/>
            <a:ext cx="168529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rgbClr val="002060"/>
                </a:solidFill>
                <a:latin typeface="+mj-lt"/>
              </a:rPr>
              <a:t>Электрическое поле способно напрямую совершать работу над частицей, то есть </a:t>
            </a:r>
            <a:r>
              <a:rPr lang="ru-RU" altLang="ru-RU" sz="1600" b="1" dirty="0">
                <a:latin typeface="+mj-lt"/>
              </a:rPr>
              <a:t>увеличивать её энергию</a:t>
            </a:r>
            <a:endParaRPr lang="ru-RU" sz="1400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BFBC9E-579B-44FE-95D2-741CB5F6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376" y="4863477"/>
            <a:ext cx="2140259" cy="15980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DEB6D9-ECC4-4F34-8C1A-CB908DAC8840}"/>
              </a:ext>
            </a:extLst>
          </p:cNvPr>
          <p:cNvSpPr txBox="1"/>
          <p:nvPr/>
        </p:nvSpPr>
        <p:spPr>
          <a:xfrm>
            <a:off x="4598717" y="5617334"/>
            <a:ext cx="899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000" b="1" kern="0" dirty="0">
                <a:solidFill>
                  <a:srgbClr val="FF0000"/>
                </a:solidFill>
              </a:rPr>
              <a:t>Заряженная частица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9412CC-1998-44CA-9DFA-E53DEA3F58F7}"/>
              </a:ext>
            </a:extLst>
          </p:cNvPr>
          <p:cNvSpPr/>
          <p:nvPr/>
        </p:nvSpPr>
        <p:spPr>
          <a:xfrm>
            <a:off x="7153847" y="5473155"/>
            <a:ext cx="1830184" cy="835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sz="1400" dirty="0">
                <a:solidFill>
                  <a:srgbClr val="0000CC"/>
                </a:solidFill>
              </a:rPr>
              <a:t>Магнитное поле только </a:t>
            </a:r>
            <a:r>
              <a:rPr lang="ru-RU" altLang="ru-RU" dirty="0"/>
              <a:t>отклоняет</a:t>
            </a:r>
            <a:r>
              <a:rPr lang="ru-RU" altLang="ru-RU" sz="1400" dirty="0">
                <a:solidFill>
                  <a:srgbClr val="0000CC"/>
                </a:solidFill>
              </a:rPr>
              <a:t> частицу, не изменяя её энергии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CE0477-41F1-4243-AA74-1FFE6DEE6AB4}"/>
              </a:ext>
            </a:extLst>
          </p:cNvPr>
          <p:cNvSpPr txBox="1"/>
          <p:nvPr/>
        </p:nvSpPr>
        <p:spPr>
          <a:xfrm>
            <a:off x="0" y="1102389"/>
            <a:ext cx="2670649" cy="307777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1 эВ = 1,602 176 634⋅10</a:t>
            </a:r>
            <a:r>
              <a:rPr kumimoji="0" lang="ru-RU" altLang="ru-RU" sz="1100" b="0" i="0" u="none" strike="noStrike" cap="none" normalizeH="0" baseline="3000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−19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  <a:hlinkClick r:id="rId6" tooltip="Джоул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Дж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41973B-8D37-488E-B6DE-ACF0F7091DB9}"/>
              </a:ext>
            </a:extLst>
          </p:cNvPr>
          <p:cNvSpPr txBox="1"/>
          <p:nvPr/>
        </p:nvSpPr>
        <p:spPr>
          <a:xfrm>
            <a:off x="10923" y="2534598"/>
            <a:ext cx="14927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+mj-lt"/>
              </a:rPr>
              <a:t>Энергия протонов </a:t>
            </a:r>
          </a:p>
          <a:p>
            <a:r>
              <a:rPr lang="ru-RU" altLang="ru-RU" sz="1600" b="1" dirty="0">
                <a:latin typeface="+mj-lt"/>
              </a:rPr>
              <a:t>в коллайдере </a:t>
            </a:r>
            <a:r>
              <a:rPr lang="en-US" altLang="ru-RU" b="1" dirty="0">
                <a:solidFill>
                  <a:srgbClr val="0000CC"/>
                </a:solidFill>
                <a:latin typeface="+mj-lt"/>
              </a:rPr>
              <a:t>NICA</a:t>
            </a:r>
            <a:r>
              <a:rPr lang="en-US" altLang="ru-RU" sz="1600" b="1" dirty="0">
                <a:latin typeface="+mj-lt"/>
              </a:rPr>
              <a:t> – </a:t>
            </a:r>
            <a:r>
              <a:rPr lang="ru-RU" altLang="ru-RU" sz="1600" b="1" dirty="0">
                <a:latin typeface="+mj-lt"/>
              </a:rPr>
              <a:t>до 12.5 ГэВ</a:t>
            </a:r>
            <a:endParaRPr lang="ru-RU" sz="1600" b="1" dirty="0">
              <a:latin typeface="+mj-lt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5C6F522C-6FD0-43B8-8A30-C8CEE990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481173"/>
            <a:ext cx="3026746" cy="316385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+mj-lt"/>
                <a:cs typeface="Times New Roman" pitchFamily="18" charset="0"/>
              </a:rPr>
              <a:t>Описать движение </a:t>
            </a:r>
            <a:r>
              <a:rPr lang="ru-RU" sz="1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одной частицы </a:t>
            </a:r>
            <a:r>
              <a:rPr lang="ru-RU" sz="1400" dirty="0">
                <a:latin typeface="+mj-lt"/>
                <a:cs typeface="Times New Roman" pitchFamily="18" charset="0"/>
              </a:rPr>
              <a:t>– решить задачу о ее движении в ЭМ-поле ускорителя</a:t>
            </a: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sz="1400" dirty="0">
              <a:latin typeface="+mj-lt"/>
              <a:cs typeface="Times New Roman" pitchFamily="18" charset="0"/>
            </a:endParaRPr>
          </a:p>
          <a:p>
            <a:pPr marL="1028700"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Решить уравнение движения</a:t>
            </a:r>
          </a:p>
          <a:p>
            <a:pPr eaLnBrk="1" hangingPunct="1">
              <a:buClr>
                <a:srgbClr val="FF0000"/>
              </a:buClr>
            </a:pPr>
            <a:endParaRPr lang="ru-RU" sz="1400" dirty="0">
              <a:latin typeface="+mj-lt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</a:pPr>
            <a:endParaRPr lang="en-US" sz="1400" dirty="0"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sz="1400" dirty="0"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sz="1400" dirty="0">
              <a:latin typeface="+mj-lt"/>
              <a:cs typeface="Times New Roman" pitchFamily="18" charset="0"/>
            </a:endParaRPr>
          </a:p>
          <a:p>
            <a:pPr marL="285750" indent="-28575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+mj-lt"/>
                <a:cs typeface="Times New Roman" pitchFamily="18" charset="0"/>
              </a:rPr>
              <a:t>Описать движение характерного набора частиц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6E9689C-9EE9-4823-BC40-DEF3FF34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22" y="1946849"/>
            <a:ext cx="2065038" cy="5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40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F2FE6-E15E-4CB1-938B-6BA8DEE6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8" y="303055"/>
            <a:ext cx="6652189" cy="327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56B0D-B0FA-4A5F-85E7-8A05F10790E8}"/>
              </a:ext>
            </a:extLst>
          </p:cNvPr>
          <p:cNvSpPr txBox="1"/>
          <p:nvPr/>
        </p:nvSpPr>
        <p:spPr>
          <a:xfrm>
            <a:off x="3743403" y="24150"/>
            <a:ext cx="5368338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Стабильность (устойчивость) движения частиц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6D95E-DA49-4896-9048-3997D5563698}"/>
              </a:ext>
            </a:extLst>
          </p:cNvPr>
          <p:cNvSpPr/>
          <p:nvPr/>
        </p:nvSpPr>
        <p:spPr>
          <a:xfrm>
            <a:off x="5364088" y="260903"/>
            <a:ext cx="377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66"/>
                </a:solidFill>
                <a:latin typeface="+mn-lt"/>
                <a:cs typeface="Arial" charset="0"/>
              </a:rPr>
              <a:t>- от источника частиц до мишени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803C2-832F-4988-B94C-E4D46CE9F2A7}"/>
              </a:ext>
            </a:extLst>
          </p:cNvPr>
          <p:cNvSpPr txBox="1"/>
          <p:nvPr/>
        </p:nvSpPr>
        <p:spPr>
          <a:xfrm>
            <a:off x="6732240" y="616620"/>
            <a:ext cx="2353339" cy="830997"/>
          </a:xfrm>
          <a:prstGeom prst="rect">
            <a:avLst/>
          </a:prstGeom>
          <a:solidFill>
            <a:srgbClr val="4A78F8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cs typeface="Arial" charset="0"/>
              </a:rPr>
              <a:t>- в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charset="0"/>
              </a:rPr>
              <a:t>се частицы из источника должны добраться до мишени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3DB46-DBA4-450F-9611-8A2D90F0C6C5}"/>
              </a:ext>
            </a:extLst>
          </p:cNvPr>
          <p:cNvSpPr txBox="1"/>
          <p:nvPr/>
        </p:nvSpPr>
        <p:spPr>
          <a:xfrm>
            <a:off x="7486851" y="2138072"/>
            <a:ext cx="1624890" cy="1815882"/>
          </a:xfrm>
          <a:prstGeom prst="rect">
            <a:avLst/>
          </a:prstGeom>
          <a:solidFill>
            <a:srgbClr val="4A78F8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cs typeface="Arial" charset="0"/>
              </a:rPr>
              <a:t>Должна существовать сила, возвращающая частицы на </a:t>
            </a:r>
            <a:r>
              <a:rPr lang="ru-RU" sz="1600" dirty="0">
                <a:solidFill>
                  <a:srgbClr val="FF0000"/>
                </a:solidFill>
                <a:cs typeface="Arial" charset="0"/>
              </a:rPr>
              <a:t>идеальную траекторию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DF6EE-C3B9-4A06-A04C-8DCB099AC177}"/>
              </a:ext>
            </a:extLst>
          </p:cNvPr>
          <p:cNvSpPr txBox="1"/>
          <p:nvPr/>
        </p:nvSpPr>
        <p:spPr>
          <a:xfrm>
            <a:off x="3298476" y="1621980"/>
            <a:ext cx="1326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highlight>
                  <a:srgbClr val="FFFF00"/>
                </a:highlight>
              </a:rPr>
              <a:t>10</a:t>
            </a:r>
            <a:r>
              <a:rPr lang="ru-RU" sz="2400" b="1" baseline="30000" dirty="0">
                <a:highlight>
                  <a:srgbClr val="FFFF00"/>
                </a:highlight>
              </a:rPr>
              <a:t>5</a:t>
            </a:r>
            <a:r>
              <a:rPr lang="ru-RU" sz="2400" b="1" dirty="0">
                <a:highlight>
                  <a:srgbClr val="FFFF00"/>
                </a:highlight>
              </a:rPr>
              <a:t> – 10</a:t>
            </a:r>
            <a:r>
              <a:rPr lang="ru-RU" sz="2400" b="1" baseline="30000" dirty="0">
                <a:highlight>
                  <a:srgbClr val="FFFF00"/>
                </a:highlight>
              </a:rPr>
              <a:t>8</a:t>
            </a:r>
            <a:r>
              <a:rPr lang="ru-RU" sz="2400" b="1" dirty="0">
                <a:highlight>
                  <a:srgbClr val="FFFF00"/>
                </a:highlight>
              </a:rPr>
              <a:t> </a:t>
            </a:r>
            <a:r>
              <a:rPr lang="ru-RU" sz="2000" dirty="0">
                <a:highlight>
                  <a:srgbClr val="FFFF00"/>
                </a:highlight>
              </a:rPr>
              <a:t>оборотов</a:t>
            </a:r>
            <a:endParaRPr lang="ru-RU" sz="2400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0DC6D-C049-42F6-8A70-EAD1B11E7320}"/>
              </a:ext>
            </a:extLst>
          </p:cNvPr>
          <p:cNvSpPr txBox="1"/>
          <p:nvPr/>
        </p:nvSpPr>
        <p:spPr>
          <a:xfrm>
            <a:off x="-72550" y="-6153"/>
            <a:ext cx="4697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ighlight>
                  <a:srgbClr val="FFFF00"/>
                </a:highlight>
              </a:rPr>
              <a:t>Кольцевой ускоритель</a:t>
            </a:r>
          </a:p>
        </p:txBody>
      </p: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E8F585A8-2AA2-46B2-B752-BAE99EE8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1" y="3861009"/>
            <a:ext cx="1518921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Взять частицы из источника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C6EF77D8-75B8-41AE-8A7C-0E625307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01" y="3824973"/>
            <a:ext cx="1854098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Ускорять, копить, сталкивать</a:t>
            </a:r>
            <a:endParaRPr lang="ru-RU" alt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id="{7223BFE6-8940-482C-A2D8-D2690F4E2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939" y="4042881"/>
            <a:ext cx="1854098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Вывести пучок на мишень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Стрелка вправо 12">
            <a:extLst>
              <a:ext uri="{FF2B5EF4-FFF2-40B4-BE49-F238E27FC236}">
                <a16:creationId xmlns:a16="http://schemas.microsoft.com/office/drawing/2014/main" id="{C318BF05-8813-498C-8F11-D3826044A8D3}"/>
              </a:ext>
            </a:extLst>
          </p:cNvPr>
          <p:cNvSpPr/>
          <p:nvPr/>
        </p:nvSpPr>
        <p:spPr>
          <a:xfrm>
            <a:off x="1619672" y="4111968"/>
            <a:ext cx="912224" cy="3517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14">
            <a:extLst>
              <a:ext uri="{FF2B5EF4-FFF2-40B4-BE49-F238E27FC236}">
                <a16:creationId xmlns:a16="http://schemas.microsoft.com/office/drawing/2014/main" id="{673D04F7-3FC0-4A1B-AE17-F225BD3F06F9}"/>
              </a:ext>
            </a:extLst>
          </p:cNvPr>
          <p:cNvSpPr/>
          <p:nvPr/>
        </p:nvSpPr>
        <p:spPr>
          <a:xfrm>
            <a:off x="4390092" y="4121139"/>
            <a:ext cx="968424" cy="3517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0B747C4A-302A-4C60-A5D3-CE4E6EC82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72" y="5221870"/>
            <a:ext cx="185409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Ужерж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. частицы на орбите</a:t>
            </a:r>
            <a:endParaRPr lang="ru-RU" alt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 1">
            <a:extLst>
              <a:ext uri="{FF2B5EF4-FFF2-40B4-BE49-F238E27FC236}">
                <a16:creationId xmlns:a16="http://schemas.microsoft.com/office/drawing/2014/main" id="{38B4AF60-38BF-4D41-B410-2615E23F9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450" y="5268036"/>
            <a:ext cx="185409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Фокусировать около идеальной орбиты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1">
            <a:extLst>
              <a:ext uri="{FF2B5EF4-FFF2-40B4-BE49-F238E27FC236}">
                <a16:creationId xmlns:a16="http://schemas.microsoft.com/office/drawing/2014/main" id="{38E6ED45-9884-49A5-A667-DE91BACB1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315" y="5337818"/>
            <a:ext cx="185409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Ускорять, группировать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угольник 1">
            <a:extLst>
              <a:ext uri="{FF2B5EF4-FFF2-40B4-BE49-F238E27FC236}">
                <a16:creationId xmlns:a16="http://schemas.microsoft.com/office/drawing/2014/main" id="{C5F9D802-6352-459F-8E00-044B3143F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238" y="5561491"/>
            <a:ext cx="1624890" cy="923330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системы</a:t>
            </a:r>
          </a:p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ускорителя</a:t>
            </a:r>
            <a:endParaRPr lang="en-US" alt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1">
            <a:extLst>
              <a:ext uri="{FF2B5EF4-FFF2-40B4-BE49-F238E27FC236}">
                <a16:creationId xmlns:a16="http://schemas.microsoft.com/office/drawing/2014/main" id="{C64E0F73-4C02-4782-B89F-B618E71E0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79" y="6206755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1">
            <a:extLst>
              <a:ext uri="{FF2B5EF4-FFF2-40B4-BE49-F238E27FC236}">
                <a16:creationId xmlns:a16="http://schemas.microsoft.com/office/drawing/2014/main" id="{F405BAB7-3820-4807-8AFD-A0B951051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896" y="6187519"/>
            <a:ext cx="2040104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Квадрупольные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1">
            <a:extLst>
              <a:ext uri="{FF2B5EF4-FFF2-40B4-BE49-F238E27FC236}">
                <a16:creationId xmlns:a16="http://schemas.microsoft.com/office/drawing/2014/main" id="{CB515599-FE36-42C2-9B75-61B272237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88" y="6180843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Ускоряющие станции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B28D70D-8291-4405-A8ED-F25949693E50}"/>
              </a:ext>
            </a:extLst>
          </p:cNvPr>
          <p:cNvSpPr/>
          <p:nvPr/>
        </p:nvSpPr>
        <p:spPr>
          <a:xfrm>
            <a:off x="44751" y="6162208"/>
            <a:ext cx="6759496" cy="690878"/>
          </a:xfrm>
          <a:prstGeom prst="rect">
            <a:avLst/>
          </a:prstGeom>
          <a:noFill/>
          <a:ln>
            <a:solidFill>
              <a:srgbClr val="2A2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1">
            <a:extLst>
              <a:ext uri="{FF2B5EF4-FFF2-40B4-BE49-F238E27FC236}">
                <a16:creationId xmlns:a16="http://schemas.microsoft.com/office/drawing/2014/main" id="{2BD578B5-91F9-472E-AAD2-4A861ED0126E}"/>
              </a:ext>
            </a:extLst>
          </p:cNvPr>
          <p:cNvSpPr/>
          <p:nvPr/>
        </p:nvSpPr>
        <p:spPr>
          <a:xfrm rot="8762318">
            <a:off x="6509410" y="6174168"/>
            <a:ext cx="1014665" cy="369332"/>
          </a:xfrm>
          <a:prstGeom prst="rightArrow">
            <a:avLst/>
          </a:prstGeom>
          <a:solidFill>
            <a:srgbClr val="2A2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16">
            <a:extLst>
              <a:ext uri="{FF2B5EF4-FFF2-40B4-BE49-F238E27FC236}">
                <a16:creationId xmlns:a16="http://schemas.microsoft.com/office/drawing/2014/main" id="{68B115ED-66D0-41E6-8BAA-B121BF1224AC}"/>
              </a:ext>
            </a:extLst>
          </p:cNvPr>
          <p:cNvSpPr/>
          <p:nvPr/>
        </p:nvSpPr>
        <p:spPr>
          <a:xfrm rot="5400000">
            <a:off x="3099110" y="4732256"/>
            <a:ext cx="675188" cy="625864"/>
          </a:xfrm>
          <a:prstGeom prst="right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2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6DC644-F532-4E01-93B8-427486783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6" y="1288149"/>
            <a:ext cx="4038595" cy="28707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7824" y="320909"/>
            <a:ext cx="758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CC"/>
                </a:solidFill>
              </a:rPr>
              <a:t>Ускоряемые частицы многократно получают прирост энергии во время движения по орбите ускорителя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1A2353-5695-4F84-9161-6AA1ED42290A}"/>
              </a:ext>
            </a:extLst>
          </p:cNvPr>
          <p:cNvSpPr txBox="1"/>
          <p:nvPr/>
        </p:nvSpPr>
        <p:spPr>
          <a:xfrm>
            <a:off x="50610" y="0"/>
            <a:ext cx="5097454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Кольцевые ускорители заряженных частиц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5CA2A2-98B3-4B37-BBF3-28F950EF3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726" y="1207192"/>
            <a:ext cx="4533041" cy="3589428"/>
          </a:xfrm>
          <a:prstGeom prst="rect">
            <a:avLst/>
          </a:prstGeom>
        </p:spPr>
      </p:pic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99AAE69A-1098-4FD6-9042-5129DAC5D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53" y="5036572"/>
            <a:ext cx="185409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Ужерж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. частицы на орбите</a:t>
            </a:r>
            <a:endParaRPr lang="ru-RU" alt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1">
            <a:extLst>
              <a:ext uri="{FF2B5EF4-FFF2-40B4-BE49-F238E27FC236}">
                <a16:creationId xmlns:a16="http://schemas.microsoft.com/office/drawing/2014/main" id="{91FC715C-591D-4329-9858-4D1A43A61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731" y="5082738"/>
            <a:ext cx="185409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Фокусировать около идеальной орбиты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886DB180-1871-43ED-9899-7BC5281C4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96" y="5152520"/>
            <a:ext cx="185409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Ускорять, группировать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">
            <a:extLst>
              <a:ext uri="{FF2B5EF4-FFF2-40B4-BE49-F238E27FC236}">
                <a16:creationId xmlns:a16="http://schemas.microsoft.com/office/drawing/2014/main" id="{372A3924-6D7E-4146-9EDE-07DF691F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519" y="5376193"/>
            <a:ext cx="1624890" cy="923330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системы</a:t>
            </a:r>
          </a:p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ускорителя</a:t>
            </a:r>
            <a:endParaRPr lang="en-US" alt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4F8FC15E-8CB9-41A3-87D6-478ECD51D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60" y="6021457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B45D6BDE-2E7E-4B2C-848B-0A774449A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177" y="6002221"/>
            <a:ext cx="2040104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Квадрупольные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id="{AC5B6A4D-B07E-42D8-ACB4-804227AB9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669" y="5995545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Ускоряющие станции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9E76182-F06D-4F52-8757-C647BFC2E366}"/>
              </a:ext>
            </a:extLst>
          </p:cNvPr>
          <p:cNvSpPr/>
          <p:nvPr/>
        </p:nvSpPr>
        <p:spPr>
          <a:xfrm>
            <a:off x="74032" y="5976910"/>
            <a:ext cx="6759496" cy="690878"/>
          </a:xfrm>
          <a:prstGeom prst="rect">
            <a:avLst/>
          </a:prstGeom>
          <a:noFill/>
          <a:ln>
            <a:solidFill>
              <a:srgbClr val="2A2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1">
            <a:extLst>
              <a:ext uri="{FF2B5EF4-FFF2-40B4-BE49-F238E27FC236}">
                <a16:creationId xmlns:a16="http://schemas.microsoft.com/office/drawing/2014/main" id="{C09C7901-27BC-4826-86D2-3567BD261770}"/>
              </a:ext>
            </a:extLst>
          </p:cNvPr>
          <p:cNvSpPr/>
          <p:nvPr/>
        </p:nvSpPr>
        <p:spPr>
          <a:xfrm rot="8762318">
            <a:off x="6538691" y="5988870"/>
            <a:ext cx="1014665" cy="369332"/>
          </a:xfrm>
          <a:prstGeom prst="rightArrow">
            <a:avLst/>
          </a:prstGeom>
          <a:solidFill>
            <a:srgbClr val="2A2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16">
            <a:extLst>
              <a:ext uri="{FF2B5EF4-FFF2-40B4-BE49-F238E27FC236}">
                <a16:creationId xmlns:a16="http://schemas.microsoft.com/office/drawing/2014/main" id="{7049486E-912D-46D6-B88D-9EEAF2F76814}"/>
              </a:ext>
            </a:extLst>
          </p:cNvPr>
          <p:cNvSpPr/>
          <p:nvPr/>
        </p:nvSpPr>
        <p:spPr>
          <a:xfrm rot="5400000">
            <a:off x="4234406" y="4501006"/>
            <a:ext cx="675188" cy="625864"/>
          </a:xfrm>
          <a:prstGeom prst="right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7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1B2AA-145B-4ED6-BA17-BD05D6045F49}"/>
              </a:ext>
            </a:extLst>
          </p:cNvPr>
          <p:cNvSpPr txBox="1"/>
          <p:nvPr/>
        </p:nvSpPr>
        <p:spPr>
          <a:xfrm>
            <a:off x="50610" y="0"/>
            <a:ext cx="5097454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Кольцевые ускорители заряженных частиц</a:t>
            </a:r>
            <a:endParaRPr lang="ru-RU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361BE5E0-33D0-4EF7-80DB-2A047662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" y="2410867"/>
            <a:ext cx="6210204" cy="44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01820-76B8-440E-97CC-A1CB0D36C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185" y="188640"/>
            <a:ext cx="4092205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5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1" y="1314675"/>
            <a:ext cx="414483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79170" y="853010"/>
            <a:ext cx="1808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БАК,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CERN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38333" y="796166"/>
            <a:ext cx="383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Нуклотрон, ОИЯИ, Дубна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5262459"/>
            <a:ext cx="8729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66"/>
                </a:solidFill>
                <a:latin typeface="+mn-lt"/>
                <a:cs typeface="Arial" charset="0"/>
              </a:rPr>
              <a:t>…</a:t>
            </a:r>
            <a:r>
              <a:rPr lang="ru-RU" sz="2000" dirty="0">
                <a:solidFill>
                  <a:srgbClr val="000066"/>
                </a:solidFill>
                <a:latin typeface="+mn-lt"/>
                <a:cs typeface="Arial" charset="0"/>
              </a:rPr>
              <a:t>последовательность магнитов, ускоряющих станций, устройств ввода\вывода пучка, устройств диагностики,…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14675"/>
            <a:ext cx="47880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B9C681-C3B6-41A0-9E6F-0455CDF9A73D}"/>
              </a:ext>
            </a:extLst>
          </p:cNvPr>
          <p:cNvSpPr txBox="1"/>
          <p:nvPr/>
        </p:nvSpPr>
        <p:spPr>
          <a:xfrm>
            <a:off x="11501" y="8348"/>
            <a:ext cx="2776050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Кольцевые ускорители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83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CA7E2-B236-41ED-B6F9-400ADB662FD5}"/>
              </a:ext>
            </a:extLst>
          </p:cNvPr>
          <p:cNvSpPr txBox="1"/>
          <p:nvPr/>
        </p:nvSpPr>
        <p:spPr>
          <a:xfrm>
            <a:off x="0" y="0"/>
            <a:ext cx="428396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33ECB-52B5-4FE7-B717-ED45F93F2ECB}"/>
              </a:ext>
            </a:extLst>
          </p:cNvPr>
          <p:cNvSpPr txBox="1"/>
          <p:nvPr/>
        </p:nvSpPr>
        <p:spPr>
          <a:xfrm>
            <a:off x="8407400" y="0"/>
            <a:ext cx="72008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EBBA1C-DDB6-4BCA-B636-172AF2A8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5148064" cy="2840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CF8727-17D1-411E-A20F-370A4600E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11" y="4053428"/>
            <a:ext cx="4208595" cy="28045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E1289-9A83-482B-ABC0-E5F1F3B1A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400" y="3717032"/>
            <a:ext cx="4749080" cy="31409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5CF98F-48AB-4E65-B483-EFC610777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629" y="539799"/>
            <a:ext cx="3898851" cy="28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2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AC8D3CE-10BA-4D20-8D51-569E8310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6" y="4581128"/>
            <a:ext cx="3057293" cy="20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">
            <a:extLst>
              <a:ext uri="{FF2B5EF4-FFF2-40B4-BE49-F238E27FC236}">
                <a16:creationId xmlns:a16="http://schemas.microsoft.com/office/drawing/2014/main" id="{7C5162E4-11CC-4A7E-83FD-CC86387A5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05" y="91896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FC1A4A07-EC7C-48D6-BCB3-9EBDFA2A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98" y="26457"/>
            <a:ext cx="2040104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Квадрупольные магниты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53C3CC70-7A9E-4321-BEBA-9DA3CCD2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020" y="91896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Ускоряющие станции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4FA3F0B-6249-42B3-A969-CF03997AC740}"/>
              </a:ext>
            </a:extLst>
          </p:cNvPr>
          <p:cNvSpPr/>
          <p:nvPr/>
        </p:nvSpPr>
        <p:spPr>
          <a:xfrm>
            <a:off x="129797" y="32137"/>
            <a:ext cx="8910721" cy="690878"/>
          </a:xfrm>
          <a:prstGeom prst="rect">
            <a:avLst/>
          </a:prstGeom>
          <a:noFill/>
          <a:ln>
            <a:solidFill>
              <a:srgbClr val="2A2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B9DEE-458F-4B5B-BD8A-60EAC83B2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87" y="1700808"/>
            <a:ext cx="2754247" cy="3629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EFC0D1-98E2-4897-942A-14EABEEF7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3197544" cy="2232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03C2FE-387F-4E7F-B1D1-3FBA9D18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826" y="969799"/>
            <a:ext cx="2870824" cy="283017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8671EB72-0E8A-47FF-A497-2F001D039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35394" r="25234" b="42952"/>
          <a:stretch/>
        </p:blipFill>
        <p:spPr bwMode="auto">
          <a:xfrm>
            <a:off x="3848086" y="3827526"/>
            <a:ext cx="21602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D946BC-32A1-4685-8B2C-49EC1A3D6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083" y="4648659"/>
            <a:ext cx="2488567" cy="206208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64C2E83-76AF-4012-AA58-D46A5B2E8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2"/>
          <a:stretch/>
        </p:blipFill>
        <p:spPr bwMode="auto">
          <a:xfrm>
            <a:off x="949775" y="3456123"/>
            <a:ext cx="1294349" cy="77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744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B8D23-BB94-42B6-9DE5-AB963FCC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56692"/>
            <a:ext cx="8157596" cy="554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643F8-D823-4D6E-85C9-6059E3FF5C7E}"/>
              </a:ext>
            </a:extLst>
          </p:cNvPr>
          <p:cNvSpPr txBox="1"/>
          <p:nvPr/>
        </p:nvSpPr>
        <p:spPr>
          <a:xfrm>
            <a:off x="-4250" y="0"/>
            <a:ext cx="666448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Кольцевой ускоритель Курчатовского института (Москва)</a:t>
            </a:r>
          </a:p>
        </p:txBody>
      </p:sp>
    </p:spTree>
    <p:extLst>
      <p:ext uri="{BB962C8B-B14F-4D97-AF65-F5344CB8AC3E}">
        <p14:creationId xmlns:p14="http://schemas.microsoft.com/office/powerpoint/2010/main" val="382702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fld id="{04777DE7-6F84-4FAC-B726-6C13084B876F}" type="slidenum">
              <a:rPr lang="ru-RU" altLang="ru-RU" smtClean="0">
                <a:latin typeface="Arial" pitchFamily="34" charset="0"/>
                <a:ea typeface="MS PGothic" pitchFamily="34" charset="-128"/>
              </a:rPr>
              <a:pPr eaLnBrk="1" hangingPunct="1"/>
              <a:t>22</a:t>
            </a:fld>
            <a:endParaRPr lang="ru-RU" altLang="ru-RU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973388"/>
            <a:ext cx="30162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1" hangingPunct="1"/>
            <a:r>
              <a:rPr kumimoji="1" lang="ru-RU" altLang="ru-RU" sz="2000" dirty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Нуклотрон – сверхпроводящий кольцевой ускоритель,</a:t>
            </a:r>
          </a:p>
          <a:p>
            <a:pPr algn="r" eaLnBrk="1" hangingPunct="1"/>
            <a:r>
              <a:rPr kumimoji="1" lang="ru-RU" altLang="ru-RU" sz="2000" dirty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работает с 1993</a:t>
            </a:r>
            <a:endParaRPr kumimoji="1" lang="ru-RU" altLang="ru-RU" sz="2000" dirty="0">
              <a:solidFill>
                <a:srgbClr val="0000CC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0"/>
            <a:ext cx="6053137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http://wwwinfo.jinr.ru/jinrmag/foto/2014/nu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3030538"/>
            <a:ext cx="6053137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5382883" y="2547134"/>
            <a:ext cx="381642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Магниты типа </a:t>
            </a:r>
            <a:r>
              <a:rPr lang="en-US" altLang="ru-RU" sz="2000" b="1" dirty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“</a:t>
            </a:r>
            <a:r>
              <a:rPr lang="ru-RU" altLang="ru-RU" sz="2000" b="1" dirty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Нуклотрон</a:t>
            </a:r>
            <a:r>
              <a:rPr lang="en-US" altLang="ru-RU" sz="2000" b="1" dirty="0">
                <a:solidFill>
                  <a:srgbClr val="006600"/>
                </a:solidFill>
                <a:latin typeface="Arial" pitchFamily="34" charset="0"/>
                <a:ea typeface="MS PGothic" pitchFamily="34" charset="-128"/>
              </a:rPr>
              <a:t>”</a:t>
            </a:r>
            <a:endParaRPr lang="ru-RU" altLang="ru-RU" sz="2000" b="1" dirty="0">
              <a:solidFill>
                <a:srgbClr val="0066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1753" name="Прямоугольник 1"/>
          <p:cNvSpPr>
            <a:spLocks noChangeArrowheads="1"/>
          </p:cNvSpPr>
          <p:nvPr/>
        </p:nvSpPr>
        <p:spPr bwMode="auto">
          <a:xfrm>
            <a:off x="46294" y="139229"/>
            <a:ext cx="2989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kumimoji="1" lang="en-US" alt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NICA – </a:t>
            </a:r>
          </a:p>
          <a:p>
            <a:pPr eaLnBrk="1" hangingPunct="1"/>
            <a:r>
              <a:rPr kumimoji="1" lang="en-US" alt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kumimoji="1" lang="en-US" altLang="ru-RU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uclotron-based </a:t>
            </a:r>
            <a:r>
              <a:rPr kumimoji="1" lang="en-US" alt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kumimoji="1" lang="en-US" altLang="ru-RU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kumimoji="1" lang="en-US" alt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en-US" altLang="ru-RU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ollider </a:t>
            </a:r>
            <a:r>
              <a:rPr kumimoji="1" lang="en-US" altLang="ru-RU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altLang="ru-RU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1" lang="en-US" altLang="ru-RU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cility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2AF7B69-A0BC-4096-80A9-236623FF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42" y="476672"/>
            <a:ext cx="914986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FE1E8-7452-4C81-8F2A-8952CB5C18AB}"/>
              </a:ext>
            </a:extLst>
          </p:cNvPr>
          <p:cNvSpPr txBox="1"/>
          <p:nvPr/>
        </p:nvSpPr>
        <p:spPr>
          <a:xfrm>
            <a:off x="-4250" y="0"/>
            <a:ext cx="6952514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Сверхпроводящие магниты комплекса </a:t>
            </a:r>
            <a:r>
              <a:rPr lang="en-US" dirty="0">
                <a:solidFill>
                  <a:srgbClr val="0000CC"/>
                </a:solidFill>
                <a:latin typeface="Comic Sans MS" panose="030F0702030302020204" pitchFamily="66" charset="0"/>
              </a:rPr>
              <a:t>NICA, </a:t>
            </a: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ОИЯИ, Дубна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5FE8A-AE2C-48BF-BB17-EDAEFF4A46BA}"/>
              </a:ext>
            </a:extLst>
          </p:cNvPr>
          <p:cNvSpPr txBox="1"/>
          <p:nvPr/>
        </p:nvSpPr>
        <p:spPr>
          <a:xfrm>
            <a:off x="7236296" y="24123"/>
            <a:ext cx="1080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CC"/>
                </a:solidFill>
                <a:effectLst/>
                <a:latin typeface="Adonis"/>
              </a:rPr>
              <a:t>Бустер</a:t>
            </a:r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D5BACE7-6F38-4A55-AA32-D51889818AEB}"/>
              </a:ext>
            </a:extLst>
          </p:cNvPr>
          <p:cNvCxnSpPr/>
          <p:nvPr/>
        </p:nvCxnSpPr>
        <p:spPr>
          <a:xfrm flipV="1">
            <a:off x="1331640" y="3356992"/>
            <a:ext cx="1656184" cy="144016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E392848-590E-4D55-B2C0-9A8FDE710FA6}"/>
              </a:ext>
            </a:extLst>
          </p:cNvPr>
          <p:cNvSpPr txBox="1"/>
          <p:nvPr/>
        </p:nvSpPr>
        <p:spPr>
          <a:xfrm>
            <a:off x="323528" y="3239398"/>
            <a:ext cx="10801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пучок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0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EA6DEB-6311-4BDD-A4CE-A798CC344817}"/>
              </a:ext>
            </a:extLst>
          </p:cNvPr>
          <p:cNvSpPr txBox="1"/>
          <p:nvPr/>
        </p:nvSpPr>
        <p:spPr>
          <a:xfrm>
            <a:off x="2627784" y="42654"/>
            <a:ext cx="6424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00CC"/>
                </a:solidFill>
                <a:effectLst/>
                <a:latin typeface="Adonis"/>
              </a:rPr>
              <a:t>Все работающие сверхпроводящие устройства должны быть тщательно изолированы от внешней среды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51D4B-08DE-42FB-AE8E-05803EC1F7DB}"/>
              </a:ext>
            </a:extLst>
          </p:cNvPr>
          <p:cNvSpPr txBox="1"/>
          <p:nvPr/>
        </p:nvSpPr>
        <p:spPr>
          <a:xfrm>
            <a:off x="-4250" y="0"/>
            <a:ext cx="2560026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Сверхпроводимость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73C13-D2D0-4D6A-9B08-61B5A60F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597773"/>
            <a:ext cx="4014602" cy="2736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1F219A-8996-4126-8E3B-6DB6407A94AA}"/>
              </a:ext>
            </a:extLst>
          </p:cNvPr>
          <p:cNvSpPr txBox="1"/>
          <p:nvPr/>
        </p:nvSpPr>
        <p:spPr>
          <a:xfrm>
            <a:off x="5661909" y="3388350"/>
            <a:ext cx="3284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Adonis"/>
              </a:rPr>
              <a:t>Дипольный магнит БАК, </a:t>
            </a:r>
            <a:r>
              <a:rPr lang="en-US" dirty="0">
                <a:solidFill>
                  <a:srgbClr val="0000CC"/>
                </a:solidFill>
                <a:latin typeface="Adonis"/>
              </a:rPr>
              <a:t>NICA</a:t>
            </a:r>
            <a:endParaRPr lang="ru-RU" sz="1800" dirty="0">
              <a:solidFill>
                <a:srgbClr val="0000CC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3F0700C-2D26-44DA-963B-373D27DB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72" y="3861048"/>
            <a:ext cx="4813878" cy="283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37404E-2397-4DE0-8B17-F0D9B391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8" y="1016732"/>
            <a:ext cx="384195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8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660A1-2DE6-497A-8134-5BB29CE5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" y="2839730"/>
            <a:ext cx="4834027" cy="24984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35" y="1450235"/>
            <a:ext cx="3240044" cy="33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углом вверх 3"/>
          <p:cNvSpPr/>
          <p:nvPr/>
        </p:nvSpPr>
        <p:spPr>
          <a:xfrm rot="5400000">
            <a:off x="4005436" y="4637434"/>
            <a:ext cx="449611" cy="1851035"/>
          </a:xfrm>
          <a:prstGeom prst="bent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55760" y="4967149"/>
            <a:ext cx="3180248" cy="175432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cs typeface="Arial" charset="0"/>
              </a:rPr>
              <a:t>с</a:t>
            </a:r>
            <a:r>
              <a:rPr lang="ru-RU" dirty="0">
                <a:solidFill>
                  <a:srgbClr val="FF0000"/>
                </a:solidFill>
                <a:latin typeface="+mn-lt"/>
                <a:cs typeface="Arial" charset="0"/>
              </a:rPr>
              <a:t>опутствующая система координат</a:t>
            </a:r>
            <a:r>
              <a:rPr lang="en-US" dirty="0">
                <a:solidFill>
                  <a:srgbClr val="000066"/>
                </a:solidFill>
                <a:latin typeface="+mn-lt"/>
                <a:cs typeface="Arial" charset="0"/>
              </a:rPr>
              <a:t>:</a:t>
            </a:r>
          </a:p>
          <a:p>
            <a:pPr>
              <a:defRPr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д</a:t>
            </a:r>
            <a:r>
              <a:rPr lang="ru-RU" dirty="0">
                <a:solidFill>
                  <a:srgbClr val="000066"/>
                </a:solidFill>
                <a:latin typeface="+mn-lt"/>
                <a:cs typeface="Arial" charset="0"/>
              </a:rPr>
              <a:t>вигается вместе с «идеальной» частицей</a:t>
            </a:r>
            <a:r>
              <a:rPr lang="en-US" dirty="0">
                <a:solidFill>
                  <a:srgbClr val="000066"/>
                </a:solidFill>
                <a:latin typeface="+mn-lt"/>
                <a:cs typeface="Arial" charset="0"/>
              </a:rPr>
              <a:t> </a:t>
            </a:r>
            <a:r>
              <a:rPr lang="ru-RU" dirty="0">
                <a:solidFill>
                  <a:srgbClr val="000066"/>
                </a:solidFill>
                <a:latin typeface="+mn-lt"/>
                <a:cs typeface="Arial" charset="0"/>
              </a:rPr>
              <a:t>по идеальной замкнутой орбите</a:t>
            </a:r>
            <a:endParaRPr lang="en-US" dirty="0">
              <a:solidFill>
                <a:srgbClr val="000066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i="1" dirty="0">
                <a:solidFill>
                  <a:srgbClr val="000066"/>
                </a:solidFill>
                <a:latin typeface="+mn-lt"/>
                <a:cs typeface="Arial" charset="0"/>
              </a:rPr>
              <a:t>(x, </a:t>
            </a:r>
            <a:r>
              <a:rPr lang="en-US" i="1" dirty="0">
                <a:solidFill>
                  <a:srgbClr val="000066"/>
                </a:solidFill>
                <a:cs typeface="Arial" charset="0"/>
              </a:rPr>
              <a:t>y</a:t>
            </a:r>
            <a:r>
              <a:rPr lang="en-US" i="1" dirty="0">
                <a:solidFill>
                  <a:srgbClr val="000066"/>
                </a:solidFill>
                <a:latin typeface="+mn-lt"/>
                <a:cs typeface="Arial" charset="0"/>
              </a:rPr>
              <a:t>, @s)</a:t>
            </a:r>
            <a:endParaRPr lang="ru-RU" i="1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526905"/>
            <a:ext cx="2760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ц</a:t>
            </a:r>
            <a:r>
              <a:rPr lang="ru-RU" dirty="0">
                <a:solidFill>
                  <a:srgbClr val="000066"/>
                </a:solidFill>
                <a:latin typeface="+mn-lt"/>
                <a:cs typeface="Arial" charset="0"/>
              </a:rPr>
              <a:t>илиндрическая система координат…не всегда удобна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6731" y="406520"/>
            <a:ext cx="3879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CC"/>
                </a:solidFill>
                <a:latin typeface="+mn-lt"/>
                <a:cs typeface="Arial" charset="0"/>
              </a:rPr>
              <a:t>Движение частиц в кольцевом ускорителе (накопителе)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5279" y="1358588"/>
            <a:ext cx="1480311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  <a:latin typeface="+mn-lt"/>
                <a:cs typeface="Arial" charset="0"/>
              </a:rPr>
              <a:t>поперечное</a:t>
            </a:r>
            <a:r>
              <a:rPr lang="en-US" dirty="0">
                <a:solidFill>
                  <a:srgbClr val="0000CC"/>
                </a:solidFill>
                <a:latin typeface="+mn-lt"/>
                <a:cs typeface="Arial" charset="0"/>
              </a:rPr>
              <a:t> </a:t>
            </a:r>
            <a:endParaRPr lang="ru-RU" dirty="0">
              <a:solidFill>
                <a:srgbClr val="0000CC"/>
              </a:solidFill>
              <a:latin typeface="+mn-lt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77771" y="1358588"/>
            <a:ext cx="1480311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  <a:latin typeface="+mn-lt"/>
                <a:cs typeface="Arial" charset="0"/>
              </a:rPr>
              <a:t>продольное</a:t>
            </a:r>
            <a:r>
              <a:rPr lang="en-US" dirty="0">
                <a:solidFill>
                  <a:srgbClr val="FFFF00"/>
                </a:solidFill>
                <a:latin typeface="+mn-lt"/>
                <a:cs typeface="Arial" charset="0"/>
              </a:rPr>
              <a:t> </a:t>
            </a:r>
            <a:endParaRPr lang="ru-RU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56731" y="1773726"/>
                <a:ext cx="122206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 smtClean="0">
                        <a:latin typeface="Cambria Math"/>
                      </a:rPr>
                      <m:t>∆</m:t>
                    </m:r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,∆</m:t>
                    </m:r>
                  </m:oMath>
                </a14:m>
                <a:r>
                  <a:rPr lang="en-US" i="1" dirty="0"/>
                  <a:t>z) or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</a:rPr>
                  <a:t>y)</a:t>
                </a:r>
                <a:endParaRPr lang="ru-RU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1" y="1773726"/>
                <a:ext cx="1222066" cy="646331"/>
              </a:xfrm>
              <a:prstGeom prst="rect">
                <a:avLst/>
              </a:prstGeom>
              <a:blipFill>
                <a:blip r:embed="rId4"/>
                <a:stretch>
                  <a:fillRect l="-3980" t="-5660" r="-3483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2800807" y="1775117"/>
                <a:ext cx="1234238" cy="960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</a:rPr>
                          <m:t>∆</m:t>
                        </m:r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or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      </a:t>
                </a:r>
                <a:r>
                  <a:rPr lang="en-US" dirty="0">
                    <a:solidFill>
                      <a:srgbClr val="FF0000"/>
                    </a:solidFill>
                  </a:rPr>
                  <a:t>(s,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807" y="1775117"/>
                <a:ext cx="1234238" cy="960263"/>
              </a:xfrm>
              <a:prstGeom prst="rect">
                <a:avLst/>
              </a:prstGeom>
              <a:blipFill>
                <a:blip r:embed="rId5"/>
                <a:stretch>
                  <a:fillRect b="-18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 стрелкой 5"/>
          <p:cNvCxnSpPr>
            <a:endCxn id="11" idx="0"/>
          </p:cNvCxnSpPr>
          <p:nvPr/>
        </p:nvCxnSpPr>
        <p:spPr>
          <a:xfrm flipH="1">
            <a:off x="905435" y="1052851"/>
            <a:ext cx="648702" cy="30573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874270" y="988570"/>
            <a:ext cx="373191" cy="37001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AC4DE6-9C95-4171-B76A-C292031D9287}"/>
              </a:ext>
            </a:extLst>
          </p:cNvPr>
          <p:cNvSpPr txBox="1"/>
          <p:nvPr/>
        </p:nvSpPr>
        <p:spPr>
          <a:xfrm>
            <a:off x="8727" y="0"/>
            <a:ext cx="3555161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Рассмотреть движение пучка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04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DAE305-28F6-427C-8EA3-3523F4D2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73475" y="-341025"/>
            <a:ext cx="4823179" cy="6458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E11D8-F565-45B9-9C15-50505C01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57766" y="3356881"/>
            <a:ext cx="2014539" cy="4582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730D6-4633-4ACE-90BD-1F0649749A9E}"/>
              </a:ext>
            </a:extLst>
          </p:cNvPr>
          <p:cNvSpPr txBox="1"/>
          <p:nvPr/>
        </p:nvSpPr>
        <p:spPr>
          <a:xfrm>
            <a:off x="8727" y="0"/>
            <a:ext cx="3555161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Рассмотреть движение пучка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80E185-B3E3-4C6A-B5CF-DB64614F00F7}"/>
              </a:ext>
            </a:extLst>
          </p:cNvPr>
          <p:cNvSpPr/>
          <p:nvPr/>
        </p:nvSpPr>
        <p:spPr>
          <a:xfrm>
            <a:off x="674565" y="2565097"/>
            <a:ext cx="1480311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  <a:latin typeface="+mn-lt"/>
                <a:cs typeface="Arial" charset="0"/>
              </a:rPr>
              <a:t>Поперечное</a:t>
            </a:r>
            <a:r>
              <a:rPr lang="en-US" dirty="0">
                <a:solidFill>
                  <a:srgbClr val="FFFF00"/>
                </a:solidFill>
                <a:latin typeface="+mn-lt"/>
                <a:cs typeface="Arial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+mn-lt"/>
                <a:cs typeface="Arial" charset="0"/>
              </a:rPr>
              <a:t>движение</a:t>
            </a:r>
            <a:r>
              <a:rPr lang="en-US" dirty="0">
                <a:solidFill>
                  <a:srgbClr val="0000CC"/>
                </a:solidFill>
                <a:latin typeface="+mn-lt"/>
                <a:cs typeface="Arial" charset="0"/>
              </a:rPr>
              <a:t> </a:t>
            </a:r>
            <a:endParaRPr lang="ru-RU" dirty="0">
              <a:solidFill>
                <a:srgbClr val="0000CC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D51DC229-17D6-4CAC-984B-25233D0248D9}"/>
                  </a:ext>
                </a:extLst>
              </p:cNvPr>
              <p:cNvSpPr/>
              <p:nvPr/>
            </p:nvSpPr>
            <p:spPr>
              <a:xfrm>
                <a:off x="273664" y="3573016"/>
                <a:ext cx="25928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y)</a:t>
                </a:r>
                <a:r>
                  <a:rPr lang="ru-RU" sz="2400" i="1" dirty="0">
                    <a:solidFill>
                      <a:srgbClr val="FF0000"/>
                    </a:solidFill>
                  </a:rPr>
                  <a:t>=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&gt;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), (y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US" sz="2400" i="1" dirty="0">
                    <a:solidFill>
                      <a:srgbClr val="FF0000"/>
                    </a:solidFill>
                  </a:rPr>
                  <a:t>y’)</a:t>
                </a:r>
                <a:endParaRPr lang="ru-RU" sz="24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D51DC229-17D6-4CAC-984B-25233D02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64" y="3573016"/>
                <a:ext cx="2592889" cy="461665"/>
              </a:xfrm>
              <a:prstGeom prst="rect">
                <a:avLst/>
              </a:prstGeom>
              <a:blipFill>
                <a:blip r:embed="rId4"/>
                <a:stretch>
                  <a:fillRect l="-3765" t="-10526" r="-1882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896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CF8CD9-3243-43EF-A213-58689C5E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0" y="4705770"/>
            <a:ext cx="1857007" cy="1970879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4AD76A9-73E7-4EC2-8256-06ADBEF1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47" y="529149"/>
            <a:ext cx="5472608" cy="390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D631C-1445-4C46-ACA2-740526CF888F}"/>
              </a:ext>
            </a:extLst>
          </p:cNvPr>
          <p:cNvSpPr txBox="1"/>
          <p:nvPr/>
        </p:nvSpPr>
        <p:spPr>
          <a:xfrm>
            <a:off x="0" y="-33866"/>
            <a:ext cx="74523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Рассмотрение движения частицы в кольцевом ускорителе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70841-18FC-48B2-8815-33475C75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27" y="1198706"/>
            <a:ext cx="451418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3703A9D-FF9D-4F19-8840-48AA00828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47" y="4941351"/>
            <a:ext cx="5366827" cy="95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BF6DE-E9E8-4B46-8589-35CC48183A80}"/>
              </a:ext>
            </a:extLst>
          </p:cNvPr>
          <p:cNvSpPr txBox="1"/>
          <p:nvPr/>
        </p:nvSpPr>
        <p:spPr>
          <a:xfrm>
            <a:off x="6209515" y="6082063"/>
            <a:ext cx="295232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</a:rPr>
              <a:t>Как выглядит решение?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BFCF78-03FD-492D-A80F-4F0AE7E88A8F}"/>
              </a:ext>
            </a:extLst>
          </p:cNvPr>
          <p:cNvSpPr txBox="1"/>
          <p:nvPr/>
        </p:nvSpPr>
        <p:spPr>
          <a:xfrm>
            <a:off x="429536" y="3717580"/>
            <a:ext cx="215185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</a:rPr>
              <a:t>уравнение Хилла    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1C40A7-9AA6-4A34-8401-578EBE734CC2}"/>
              </a:ext>
            </a:extLst>
          </p:cNvPr>
          <p:cNvSpPr/>
          <p:nvPr/>
        </p:nvSpPr>
        <p:spPr>
          <a:xfrm>
            <a:off x="0" y="395735"/>
            <a:ext cx="3595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Заряженная частица в кольцевом ускорителе в сопровождающей системе координат –</a:t>
            </a:r>
          </a:p>
          <a:p>
            <a:pPr>
              <a:defRPr/>
            </a:pPr>
            <a:r>
              <a:rPr lang="ru-RU" dirty="0">
                <a:solidFill>
                  <a:srgbClr val="000066"/>
                </a:solidFill>
                <a:highlight>
                  <a:srgbClr val="FFFF00"/>
                </a:highlight>
                <a:cs typeface="Arial" charset="0"/>
              </a:rPr>
              <a:t>колебательная система </a:t>
            </a:r>
          </a:p>
        </p:txBody>
      </p:sp>
      <p:sp>
        <p:nvSpPr>
          <p:cNvPr id="13" name="Стрелка вправо 1">
            <a:extLst>
              <a:ext uri="{FF2B5EF4-FFF2-40B4-BE49-F238E27FC236}">
                <a16:creationId xmlns:a16="http://schemas.microsoft.com/office/drawing/2014/main" id="{368E8DEC-AC5E-468B-AD6B-B665B65125B7}"/>
              </a:ext>
            </a:extLst>
          </p:cNvPr>
          <p:cNvSpPr/>
          <p:nvPr/>
        </p:nvSpPr>
        <p:spPr>
          <a:xfrm rot="9642248">
            <a:off x="1009680" y="5872008"/>
            <a:ext cx="2514033" cy="335480"/>
          </a:xfrm>
          <a:prstGeom prst="rightArrow">
            <a:avLst/>
          </a:prstGeom>
          <a:solidFill>
            <a:srgbClr val="2A2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39BE4-F934-4AB5-8314-E150A3CA67C3}"/>
              </a:ext>
            </a:extLst>
          </p:cNvPr>
          <p:cNvSpPr txBox="1"/>
          <p:nvPr/>
        </p:nvSpPr>
        <p:spPr>
          <a:xfrm>
            <a:off x="2613777" y="5937985"/>
            <a:ext cx="11112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66"/>
                </a:solidFill>
                <a:cs typeface="Arial" charset="0"/>
              </a:rPr>
              <a:t>Одна из 2-х поперечных координат</a:t>
            </a:r>
            <a:endParaRPr lang="ru-RU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C89751A-41D7-4A24-913B-3FE9A7297CBB}"/>
              </a:ext>
            </a:extLst>
          </p:cNvPr>
          <p:cNvSpPr/>
          <p:nvPr/>
        </p:nvSpPr>
        <p:spPr>
          <a:xfrm>
            <a:off x="3110912" y="4639663"/>
            <a:ext cx="3045264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  <a:latin typeface="+mn-lt"/>
                <a:cs typeface="Arial" charset="0"/>
              </a:rPr>
              <a:t>Поперечное движение</a:t>
            </a:r>
            <a:endParaRPr lang="ru-RU" dirty="0">
              <a:solidFill>
                <a:srgbClr val="0000CC"/>
              </a:solidFill>
              <a:latin typeface="+mn-lt"/>
              <a:cs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545547-DEEC-4A5F-997F-2EBD799A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644" y="2400469"/>
            <a:ext cx="1180233" cy="12526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50132F-1A0D-456F-AF48-457334186F7A}"/>
              </a:ext>
            </a:extLst>
          </p:cNvPr>
          <p:cNvSpPr txBox="1"/>
          <p:nvPr/>
        </p:nvSpPr>
        <p:spPr>
          <a:xfrm>
            <a:off x="1622536" y="1940684"/>
            <a:ext cx="192328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/>
              <a:t>Джордж </a:t>
            </a:r>
            <a:r>
              <a:rPr lang="ru-RU" sz="1000" b="1" dirty="0" err="1"/>
              <a:t>Уи́льям</a:t>
            </a:r>
            <a:r>
              <a:rPr lang="ru-RU" sz="1000" b="1" dirty="0"/>
              <a:t> Хилл</a:t>
            </a:r>
            <a:r>
              <a:rPr lang="ru-RU" sz="1000" dirty="0"/>
              <a:t> (</a:t>
            </a:r>
            <a:r>
              <a:rPr lang="ru-RU" sz="1000" dirty="0">
                <a:hlinkClick r:id="rId6" tooltip="Английский язык"/>
              </a:rPr>
              <a:t>англ.</a:t>
            </a:r>
            <a:r>
              <a:rPr lang="ru-RU" sz="1000" dirty="0"/>
              <a:t> </a:t>
            </a:r>
            <a:r>
              <a:rPr lang="ru-RU" sz="1000" i="1" dirty="0" err="1"/>
              <a:t>George</a:t>
            </a:r>
            <a:r>
              <a:rPr lang="ru-RU" sz="1000" i="1" dirty="0"/>
              <a:t> </a:t>
            </a:r>
            <a:r>
              <a:rPr lang="ru-RU" sz="1000" i="1" dirty="0" err="1"/>
              <a:t>William</a:t>
            </a:r>
            <a:r>
              <a:rPr lang="ru-RU" sz="1000" i="1" dirty="0"/>
              <a:t> </a:t>
            </a:r>
            <a:r>
              <a:rPr lang="ru-RU" sz="1000" i="1" dirty="0" err="1"/>
              <a:t>Hill</a:t>
            </a:r>
            <a:r>
              <a:rPr lang="ru-RU" sz="1000" dirty="0"/>
              <a:t>; </a:t>
            </a:r>
            <a:r>
              <a:rPr lang="ru-RU" sz="1000" dirty="0">
                <a:hlinkClick r:id="rId7" tooltip="3 марта"/>
              </a:rPr>
              <a:t>3 марта</a:t>
            </a:r>
            <a:r>
              <a:rPr lang="ru-RU" sz="1000" dirty="0"/>
              <a:t> </a:t>
            </a:r>
            <a:r>
              <a:rPr lang="ru-RU" sz="1000" dirty="0">
                <a:hlinkClick r:id="rId8" tooltip="1838 год"/>
              </a:rPr>
              <a:t>1838 года</a:t>
            </a:r>
            <a:r>
              <a:rPr lang="ru-RU" sz="1000" dirty="0"/>
              <a:t> — </a:t>
            </a:r>
            <a:r>
              <a:rPr lang="ru-RU" sz="1000" dirty="0">
                <a:hlinkClick r:id="rId9" tooltip="16 апреля"/>
              </a:rPr>
              <a:t>16 апреля</a:t>
            </a:r>
            <a:r>
              <a:rPr lang="ru-RU" sz="1000" dirty="0"/>
              <a:t> </a:t>
            </a:r>
            <a:r>
              <a:rPr lang="ru-RU" sz="1000" dirty="0">
                <a:hlinkClick r:id="rId10" tooltip="1914 год"/>
              </a:rPr>
              <a:t>1914 года</a:t>
            </a:r>
            <a:r>
              <a:rPr lang="ru-RU" sz="1000" dirty="0"/>
              <a:t>) — </a:t>
            </a:r>
            <a:r>
              <a:rPr lang="ru-RU" sz="1000" dirty="0">
                <a:hlinkClick r:id="rId11" tooltip="Соединенные Штаты Америки"/>
              </a:rPr>
              <a:t>американский</a:t>
            </a:r>
            <a:r>
              <a:rPr lang="ru-RU" sz="1000" dirty="0"/>
              <a:t> </a:t>
            </a:r>
            <a:r>
              <a:rPr lang="ru-RU" sz="1000" dirty="0">
                <a:hlinkClick r:id="rId12" tooltip="Астроном"/>
              </a:rPr>
              <a:t>астроном</a:t>
            </a:r>
            <a:r>
              <a:rPr lang="ru-RU" sz="1000" dirty="0"/>
              <a:t> и </a:t>
            </a:r>
            <a:r>
              <a:rPr lang="ru-RU" sz="1000" dirty="0">
                <a:hlinkClick r:id="rId13" tooltip="Математик"/>
              </a:rPr>
              <a:t>математик</a:t>
            </a:r>
            <a:r>
              <a:rPr lang="ru-RU" sz="1000" dirty="0"/>
              <a:t>. Известен своими работами в области </a:t>
            </a:r>
            <a:r>
              <a:rPr lang="ru-RU" sz="1000" dirty="0">
                <a:hlinkClick r:id="rId14" tooltip="Небесная механика"/>
              </a:rPr>
              <a:t>небесной механики</a:t>
            </a:r>
            <a:r>
              <a:rPr lang="ru-RU" sz="1000" dirty="0"/>
              <a:t> и, в частности, в области </a:t>
            </a:r>
            <a:r>
              <a:rPr lang="ru-RU" sz="1000" dirty="0">
                <a:hlinkClick r:id="rId15" tooltip="Теория движения луны (страница отсутствует)"/>
              </a:rPr>
              <a:t>теории движения</a:t>
            </a:r>
            <a:r>
              <a:rPr lang="ru-RU" sz="1000" dirty="0"/>
              <a:t> </a:t>
            </a:r>
            <a:r>
              <a:rPr lang="ru-RU" sz="1000" dirty="0">
                <a:hlinkClick r:id="rId16" tooltip="Луна"/>
              </a:rPr>
              <a:t>Луны</a:t>
            </a:r>
            <a:r>
              <a:rPr lang="ru-RU" sz="1000" dirty="0"/>
              <a:t>, </a:t>
            </a:r>
            <a:r>
              <a:rPr lang="ru-RU" sz="1000" dirty="0">
                <a:hlinkClick r:id="rId17" tooltip="Юпитер"/>
              </a:rPr>
              <a:t>Юпитера</a:t>
            </a:r>
            <a:r>
              <a:rPr lang="ru-RU" sz="1000" dirty="0"/>
              <a:t> и </a:t>
            </a:r>
            <a:r>
              <a:rPr lang="ru-RU" sz="1000" dirty="0">
                <a:hlinkClick r:id="rId18" tooltip="Сатурн"/>
              </a:rPr>
              <a:t>Сатурна</a:t>
            </a:r>
            <a:r>
              <a:rPr lang="ru-RU" sz="1000" dirty="0"/>
              <a:t>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CB7B914-CE49-47FB-8BED-F2426A9D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1" y="1946869"/>
            <a:ext cx="1449163" cy="17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839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E162C9-D4D7-4F99-BE91-38E94F9D3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"/>
          <a:stretch/>
        </p:blipFill>
        <p:spPr bwMode="auto">
          <a:xfrm>
            <a:off x="297828" y="987210"/>
            <a:ext cx="3560667" cy="27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BFECCD51-463C-42DA-831B-DD41C412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61">
            <a:off x="346976" y="4440818"/>
            <a:ext cx="3581363" cy="23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EDE9D-72AF-466C-B002-886A121E6B2E}"/>
              </a:ext>
            </a:extLst>
          </p:cNvPr>
          <p:cNvSpPr txBox="1"/>
          <p:nvPr/>
        </p:nvSpPr>
        <p:spPr>
          <a:xfrm>
            <a:off x="0" y="-33866"/>
            <a:ext cx="341987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Решить уравнение Хилла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80810-BB4A-4BA5-A163-F11F0FA3B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3"/>
          <a:stretch/>
        </p:blipFill>
        <p:spPr bwMode="auto">
          <a:xfrm>
            <a:off x="4988619" y="884709"/>
            <a:ext cx="3781425" cy="232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1306-7FAB-4D73-83FA-7B149FED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19" y="3645024"/>
            <a:ext cx="35242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0BE97BA-D7A4-4CAD-A1E5-0A71C784A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8"/>
          <a:stretch/>
        </p:blipFill>
        <p:spPr bwMode="auto">
          <a:xfrm>
            <a:off x="3385455" y="-533"/>
            <a:ext cx="2010497" cy="95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45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57048-9142-4AF0-8A6B-64E5B04C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93428" y="1128561"/>
            <a:ext cx="4130020" cy="712879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6782C8-50AD-4C5C-B61A-F4184D80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651"/>
            <a:ext cx="4694726" cy="222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4502C-9921-4A99-A014-1ACA225EC2F8}"/>
              </a:ext>
            </a:extLst>
          </p:cNvPr>
          <p:cNvSpPr txBox="1"/>
          <p:nvPr/>
        </p:nvSpPr>
        <p:spPr>
          <a:xfrm>
            <a:off x="0" y="-33866"/>
            <a:ext cx="529208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</a:rPr>
              <a:t>Движение частицы в кольцевом ускорителе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1">
                <a:extLst>
                  <a:ext uri="{FF2B5EF4-FFF2-40B4-BE49-F238E27FC236}">
                    <a16:creationId xmlns:a16="http://schemas.microsoft.com/office/drawing/2014/main" id="{7E6D8D81-EFD2-4AAB-A686-E1C362E78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125" y="3386546"/>
                <a:ext cx="2137573" cy="5232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ru-RU" sz="280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ru-RU" altLang="ru-RU" sz="2800" dirty="0">
                    <a:solidFill>
                      <a:srgbClr val="006600"/>
                    </a:solidFill>
                    <a:latin typeface="Arial" pitchFamily="34" charset="0"/>
                  </a:rPr>
                  <a:t>-функция</a:t>
                </a:r>
                <a:r>
                  <a:rPr lang="en-US" altLang="ru-RU" sz="2800" dirty="0">
                    <a:solidFill>
                      <a:srgbClr val="006600"/>
                    </a:solidFill>
                    <a:latin typeface="Arial" pitchFamily="34" charset="0"/>
                  </a:rPr>
                  <a:t> </a:t>
                </a:r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1">
                <a:extLst>
                  <a:ext uri="{FF2B5EF4-FFF2-40B4-BE49-F238E27FC236}">
                    <a16:creationId xmlns:a16="http://schemas.microsoft.com/office/drawing/2014/main" id="{7E6D8D81-EFD2-4AAB-A686-E1C362E78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3125" y="3386546"/>
                <a:ext cx="2137573" cy="523220"/>
              </a:xfrm>
              <a:prstGeom prst="rect">
                <a:avLst/>
              </a:prstGeom>
              <a:blipFill>
                <a:blip r:embed="rId4"/>
                <a:stretch>
                  <a:fillRect t="-15294" b="-3058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DC07017-09C6-47D6-9556-3EC9F6E8A43E}"/>
                  </a:ext>
                </a:extLst>
              </p:cNvPr>
              <p:cNvSpPr/>
              <p:nvPr/>
            </p:nvSpPr>
            <p:spPr>
              <a:xfrm>
                <a:off x="4885563" y="1835110"/>
                <a:ext cx="4196521" cy="53957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rgbClr val="0066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)=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ru-RU" sz="240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ru-RU" sz="2400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d>
                      </m:e>
                    </m:rad>
                    <m:r>
                      <a:rPr lang="en-US" sz="2400" i="1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6600"/>
                        </a:solidFill>
                        <a:latin typeface="Cambria Math"/>
                      </a:rPr>
                      <m:t>cos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⁡(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ru-RU" sz="2400" dirty="0">
                    <a:solidFill>
                      <a:srgbClr val="0066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DC07017-09C6-47D6-9556-3EC9F6E8A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563" y="1835110"/>
                <a:ext cx="4196521" cy="539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28BFB76-E6BC-4987-8028-7779022BBDE3}"/>
              </a:ext>
            </a:extLst>
          </p:cNvPr>
          <p:cNvCxnSpPr>
            <a:cxnSpLocks/>
          </p:cNvCxnSpPr>
          <p:nvPr/>
        </p:nvCxnSpPr>
        <p:spPr>
          <a:xfrm flipH="1">
            <a:off x="4885563" y="2277693"/>
            <a:ext cx="1721249" cy="108587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4CA22C-9C75-4A4C-B98E-3A19B4A0C322}"/>
              </a:ext>
            </a:extLst>
          </p:cNvPr>
          <p:cNvSpPr/>
          <p:nvPr/>
        </p:nvSpPr>
        <p:spPr>
          <a:xfrm>
            <a:off x="5117779" y="247985"/>
            <a:ext cx="38467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66"/>
                </a:solidFill>
                <a:cs typeface="Arial" charset="0"/>
              </a:rPr>
              <a:t>Движение частицы похоже на псевдо-гармонические колебания – колебания с переменной амплитудой длиной волны</a:t>
            </a:r>
            <a:endParaRPr lang="ru-RU" sz="2000" dirty="0">
              <a:solidFill>
                <a:srgbClr val="0000CC"/>
              </a:solidFill>
              <a:latin typeface="+mn-lt"/>
              <a:cs typeface="Arial" charset="0"/>
            </a:endParaRPr>
          </a:p>
        </p:txBody>
      </p:sp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id="{10970D66-8C4F-4761-AA31-E8BC3AA0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561" y="2479134"/>
            <a:ext cx="1245149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ru-RU" sz="1600" dirty="0">
                <a:solidFill>
                  <a:srgbClr val="000066"/>
                </a:solidFill>
                <a:latin typeface="Arial" pitchFamily="34" charset="0"/>
              </a:rPr>
              <a:t>β</a:t>
            </a:r>
            <a:r>
              <a:rPr lang="ru-RU" altLang="ru-RU" sz="1600" dirty="0">
                <a:solidFill>
                  <a:srgbClr val="000066"/>
                </a:solidFill>
                <a:latin typeface="Arial" pitchFamily="34" charset="0"/>
              </a:rPr>
              <a:t>-функция</a:t>
            </a:r>
            <a:r>
              <a:rPr lang="en-US" altLang="ru-RU" sz="1600" dirty="0">
                <a:solidFill>
                  <a:srgbClr val="000066"/>
                </a:solidFill>
                <a:latin typeface="Arial" pitchFamily="34" charset="0"/>
              </a:rPr>
              <a:t> 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0852DD63-522D-4B8D-9D82-46757913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152" y="2458795"/>
            <a:ext cx="147527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000066"/>
                </a:solidFill>
                <a:latin typeface="Arial" pitchFamily="34" charset="0"/>
              </a:rPr>
              <a:t>Размер пучка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15" name="Стрелка вправо 15">
            <a:extLst>
              <a:ext uri="{FF2B5EF4-FFF2-40B4-BE49-F238E27FC236}">
                <a16:creationId xmlns:a16="http://schemas.microsoft.com/office/drawing/2014/main" id="{0FAB0A39-D0CD-409E-A4B1-7DC318924E24}"/>
              </a:ext>
            </a:extLst>
          </p:cNvPr>
          <p:cNvSpPr/>
          <p:nvPr/>
        </p:nvSpPr>
        <p:spPr>
          <a:xfrm>
            <a:off x="6008307" y="2542016"/>
            <a:ext cx="1708846" cy="2180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9B11256-674D-4714-A5B4-0BE7305CE0C1}"/>
                  </a:ext>
                </a:extLst>
              </p:cNvPr>
              <p:cNvSpPr/>
              <p:nvPr/>
            </p:nvSpPr>
            <p:spPr>
              <a:xfrm>
                <a:off x="5978779" y="2846975"/>
                <a:ext cx="2415803" cy="5395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24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40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ru-RU" sz="240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ru-RU" sz="2400" i="1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ru-RU" sz="2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9B11256-674D-4714-A5B4-0BE7305CE0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779" y="2846975"/>
                <a:ext cx="2415803" cy="539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90F8066-DCE2-4429-96B5-825435F3FDCA}"/>
              </a:ext>
            </a:extLst>
          </p:cNvPr>
          <p:cNvCxnSpPr/>
          <p:nvPr/>
        </p:nvCxnSpPr>
        <p:spPr>
          <a:xfrm>
            <a:off x="2278218" y="3019928"/>
            <a:ext cx="0" cy="352839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1DBC6BF-A0B0-4AD1-A299-F1E4403E2FAE}"/>
              </a:ext>
            </a:extLst>
          </p:cNvPr>
          <p:cNvCxnSpPr/>
          <p:nvPr/>
        </p:nvCxnSpPr>
        <p:spPr>
          <a:xfrm>
            <a:off x="4006410" y="2947920"/>
            <a:ext cx="0" cy="352839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5EB4E60-8185-4495-9F96-0954B4C432F9}"/>
              </a:ext>
            </a:extLst>
          </p:cNvPr>
          <p:cNvCxnSpPr/>
          <p:nvPr/>
        </p:nvCxnSpPr>
        <p:spPr>
          <a:xfrm>
            <a:off x="5734602" y="2947920"/>
            <a:ext cx="0" cy="352839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8DE08D3A-3EE8-4D53-B001-B836A9ECB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2" t="22615" r="40576" b="47205"/>
          <a:stretch/>
        </p:blipFill>
        <p:spPr bwMode="auto">
          <a:xfrm>
            <a:off x="-87646" y="4252261"/>
            <a:ext cx="1000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4DBB2-D130-41C4-AB5F-EAE534B26124}"/>
              </a:ext>
            </a:extLst>
          </p:cNvPr>
          <p:cNvSpPr txBox="1"/>
          <p:nvPr/>
        </p:nvSpPr>
        <p:spPr>
          <a:xfrm>
            <a:off x="1245075" y="4114141"/>
            <a:ext cx="5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highlight>
                  <a:srgbClr val="FF6600"/>
                </a:highlight>
              </a:rPr>
              <a:t>K</a:t>
            </a:r>
            <a:r>
              <a:rPr lang="en-US" sz="2000" i="1" dirty="0">
                <a:highlight>
                  <a:srgbClr val="FF6600"/>
                </a:highlight>
              </a:rPr>
              <a:t>1</a:t>
            </a:r>
            <a:endParaRPr lang="ru-RU" sz="3600" i="1" dirty="0">
              <a:highlight>
                <a:srgbClr val="FF66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7502B-56BC-4812-B8A6-7143CE3AD9CD}"/>
              </a:ext>
            </a:extLst>
          </p:cNvPr>
          <p:cNvSpPr txBox="1"/>
          <p:nvPr/>
        </p:nvSpPr>
        <p:spPr>
          <a:xfrm>
            <a:off x="2778454" y="4114141"/>
            <a:ext cx="5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highlight>
                  <a:srgbClr val="FF6600"/>
                </a:highlight>
              </a:rPr>
              <a:t>K</a:t>
            </a:r>
            <a:r>
              <a:rPr lang="en-US" sz="2000" i="1" dirty="0">
                <a:highlight>
                  <a:srgbClr val="FF6600"/>
                </a:highlight>
              </a:rPr>
              <a:t>2</a:t>
            </a:r>
            <a:endParaRPr lang="ru-RU" sz="3600" i="1" dirty="0">
              <a:highlight>
                <a:srgbClr val="FF66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F5EAE-FBAC-44CB-8BF5-3EE42F1779FB}"/>
              </a:ext>
            </a:extLst>
          </p:cNvPr>
          <p:cNvSpPr txBox="1"/>
          <p:nvPr/>
        </p:nvSpPr>
        <p:spPr>
          <a:xfrm>
            <a:off x="4514491" y="4046625"/>
            <a:ext cx="5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highlight>
                  <a:srgbClr val="FF6600"/>
                </a:highlight>
              </a:rPr>
              <a:t>K</a:t>
            </a:r>
            <a:r>
              <a:rPr lang="en-US" sz="2000" i="1" dirty="0">
                <a:highlight>
                  <a:srgbClr val="FF6600"/>
                </a:highlight>
              </a:rPr>
              <a:t>3</a:t>
            </a:r>
            <a:endParaRPr lang="ru-RU" sz="3600" i="1" dirty="0">
              <a:highlight>
                <a:srgbClr val="FF66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62A63-4BE9-4B13-96EB-CE359EE05ED2}"/>
              </a:ext>
            </a:extLst>
          </p:cNvPr>
          <p:cNvSpPr txBox="1"/>
          <p:nvPr/>
        </p:nvSpPr>
        <p:spPr>
          <a:xfrm>
            <a:off x="6478230" y="3989744"/>
            <a:ext cx="56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highlight>
                  <a:srgbClr val="FF6600"/>
                </a:highlight>
              </a:rPr>
              <a:t>K</a:t>
            </a:r>
            <a:r>
              <a:rPr lang="en-US" sz="2000" i="1" dirty="0">
                <a:highlight>
                  <a:srgbClr val="FF6600"/>
                </a:highlight>
              </a:rPr>
              <a:t>4</a:t>
            </a:r>
            <a:endParaRPr lang="ru-RU" sz="3600" i="1" dirty="0">
              <a:highlight>
                <a:srgbClr val="FF66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917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CBFD1-5C8C-442F-93F9-5B77810F97BC}"/>
              </a:ext>
            </a:extLst>
          </p:cNvPr>
          <p:cNvSpPr txBox="1"/>
          <p:nvPr/>
        </p:nvSpPr>
        <p:spPr>
          <a:xfrm>
            <a:off x="0" y="0"/>
            <a:ext cx="428396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8E97B-013D-4EFA-8F42-A7B71B181711}"/>
              </a:ext>
            </a:extLst>
          </p:cNvPr>
          <p:cNvSpPr txBox="1"/>
          <p:nvPr/>
        </p:nvSpPr>
        <p:spPr>
          <a:xfrm>
            <a:off x="8172400" y="0"/>
            <a:ext cx="95508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ИТЕР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1449F-B95D-4A69-88C0-9599704A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4835315" cy="3240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77BC5-2503-435D-AC88-9A8075DC7BFD}"/>
              </a:ext>
            </a:extLst>
          </p:cNvPr>
          <p:cNvSpPr txBox="1"/>
          <p:nvPr/>
        </p:nvSpPr>
        <p:spPr>
          <a:xfrm>
            <a:off x="4835315" y="548680"/>
            <a:ext cx="430868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ITER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ИТЭР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 первое название —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Английский язык"/>
              </a:rPr>
              <a:t>англ.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International</a:t>
            </a:r>
            <a:r>
              <a:rPr lang="ru-RU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Thermonuclear</a:t>
            </a:r>
            <a:r>
              <a:rPr lang="ru-RU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Experimental</a:t>
            </a:r>
            <a:r>
              <a:rPr lang="ru-RU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Reactor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— проект международного экспериментального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Термоядерный реактор"/>
              </a:rPr>
              <a:t>термоядерного реактора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типа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Токамак"/>
              </a:rPr>
              <a:t>токамак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Задача -демонстрация возможности коммерческого использования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Термоядерная реакция"/>
              </a:rPr>
              <a:t>термоядерной реакции синтеза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endParaRPr lang="ru-RU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Проект разрабатывается с середины 1980-х</a:t>
            </a:r>
          </a:p>
          <a:p>
            <a:pPr algn="l"/>
            <a:endParaRPr lang="ru-RU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1200" dirty="0">
                <a:solidFill>
                  <a:srgbClr val="202122"/>
                </a:solidFill>
                <a:latin typeface="Arial" panose="020B0604020202020204" pitchFamily="34" charset="0"/>
              </a:rPr>
              <a:t>В основе лежит разработанная советскими учеными система токамак (Тороидальная Камера с Магнитными Катушками), разработанная в 50-е годы прошлого столетия академиками И.Е. Таммом и А.Д. Сахаровым.</a:t>
            </a:r>
          </a:p>
          <a:p>
            <a:pPr algn="l"/>
            <a:endParaRPr lang="ru-RU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Строительство началось в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2010 год"/>
              </a:rPr>
              <a:t>2010 году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 летом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2020 год"/>
              </a:rPr>
              <a:t>2020 года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началась сборка реактора. Срок окончания постройки запланирован на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2025 год"/>
              </a:rPr>
              <a:t>2025 год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0186C1-C371-4AB5-B4AE-1DE4BEE87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9805" y="4369467"/>
            <a:ext cx="4059704" cy="22825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793FE9-0216-491F-BC3A-8EA884295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861048"/>
            <a:ext cx="4688760" cy="27608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AB587D-DD3D-48D7-8658-03F642B92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8413" y="3780334"/>
            <a:ext cx="3682487" cy="3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4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B2CFD-3C87-453B-A8C2-F11C00F6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3"/>
          <a:stretch/>
        </p:blipFill>
        <p:spPr>
          <a:xfrm>
            <a:off x="1350436" y="4640287"/>
            <a:ext cx="2357469" cy="21515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D7FF1D-AD8D-47D3-9250-A58B8667E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094" y="4248116"/>
            <a:ext cx="2398686" cy="2644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8527C-DA24-47F7-833D-D27515181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80" y="4610836"/>
            <a:ext cx="2778309" cy="2281857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18EE1C90-17B8-4652-A811-FA39A9005CEB}"/>
              </a:ext>
            </a:extLst>
          </p:cNvPr>
          <p:cNvSpPr/>
          <p:nvPr/>
        </p:nvSpPr>
        <p:spPr>
          <a:xfrm flipV="1">
            <a:off x="4658731" y="5677532"/>
            <a:ext cx="419100" cy="2119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8C7E627-DF15-418B-BD89-CC61565A48AA}"/>
              </a:ext>
            </a:extLst>
          </p:cNvPr>
          <p:cNvSpPr/>
          <p:nvPr/>
        </p:nvSpPr>
        <p:spPr>
          <a:xfrm>
            <a:off x="2304003" y="5633575"/>
            <a:ext cx="228600" cy="34528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11E771E-7596-4EA0-8855-9699462BEBA5}"/>
              </a:ext>
            </a:extLst>
          </p:cNvPr>
          <p:cNvSpPr/>
          <p:nvPr/>
        </p:nvSpPr>
        <p:spPr>
          <a:xfrm>
            <a:off x="6907317" y="5688344"/>
            <a:ext cx="454819" cy="1905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D2FAA0-E275-4DCE-84EB-D21C854AF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89" y="1197939"/>
            <a:ext cx="3487597" cy="316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ACA96-E985-493C-83B5-9EBC61EF7148}"/>
              </a:ext>
            </a:extLst>
          </p:cNvPr>
          <p:cNvSpPr txBox="1"/>
          <p:nvPr/>
        </p:nvSpPr>
        <p:spPr>
          <a:xfrm>
            <a:off x="0" y="0"/>
            <a:ext cx="608416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Движение частицы в кольцевом ускорителе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B76764-C4C8-473F-903E-6A8DC66BF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7"/>
          <a:stretch/>
        </p:blipFill>
        <p:spPr bwMode="auto">
          <a:xfrm>
            <a:off x="4658731" y="1163773"/>
            <a:ext cx="4157790" cy="26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B2A08A2-F5AB-4BDD-A5B8-0F28B7B234A9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2499125" y="3711507"/>
            <a:ext cx="3028990" cy="1972633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8B82B4-4421-4D41-94AB-1C3FA30D73E4}"/>
              </a:ext>
            </a:extLst>
          </p:cNvPr>
          <p:cNvSpPr/>
          <p:nvPr/>
        </p:nvSpPr>
        <p:spPr>
          <a:xfrm>
            <a:off x="2051721" y="1762039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66"/>
                </a:solidFill>
                <a:cs typeface="Arial" charset="0"/>
              </a:rPr>
              <a:t>- задача Коши для уравнения Хилла</a:t>
            </a:r>
            <a:endParaRPr lang="ru-RU" sz="1600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FD6CFDD-E160-4163-9C31-A6DF2DEA734B}"/>
                  </a:ext>
                </a:extLst>
              </p:cNvPr>
              <p:cNvSpPr/>
              <p:nvPr/>
            </p:nvSpPr>
            <p:spPr>
              <a:xfrm>
                <a:off x="1688230" y="509829"/>
                <a:ext cx="4196521" cy="53957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rgbClr val="0066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)=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ru-RU" sz="240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ru-RU" sz="2400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d>
                      </m:e>
                    </m:rad>
                    <m:r>
                      <a:rPr lang="en-US" sz="2400" i="1">
                        <a:solidFill>
                          <a:srgbClr val="0066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6600"/>
                        </a:solidFill>
                        <a:latin typeface="Cambria Math"/>
                      </a:rPr>
                      <m:t>cos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</a:rPr>
                      <m:t>⁡(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2400" b="0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ru-RU" sz="2400" dirty="0">
                    <a:solidFill>
                      <a:srgbClr val="0066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FD6CFDD-E160-4163-9C31-A6DF2DEA7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230" y="509829"/>
                <a:ext cx="4196521" cy="539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F48D218-C335-48E2-A1F5-1758E2A201BD}"/>
              </a:ext>
            </a:extLst>
          </p:cNvPr>
          <p:cNvCxnSpPr>
            <a:cxnSpLocks/>
          </p:cNvCxnSpPr>
          <p:nvPr/>
        </p:nvCxnSpPr>
        <p:spPr>
          <a:xfrm>
            <a:off x="6737626" y="3429000"/>
            <a:ext cx="397100" cy="224853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C509624-DC65-4681-849C-661F4146D8C5}"/>
              </a:ext>
            </a:extLst>
          </p:cNvPr>
          <p:cNvCxnSpPr>
            <a:cxnSpLocks/>
            <a:endCxn id="16" idx="4"/>
          </p:cNvCxnSpPr>
          <p:nvPr/>
        </p:nvCxnSpPr>
        <p:spPr>
          <a:xfrm flipH="1">
            <a:off x="4868281" y="3508437"/>
            <a:ext cx="1307930" cy="216909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045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6473"/>
            <a:ext cx="4032448" cy="134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031"/>
            <a:ext cx="3461204" cy="461665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r>
              <a:rPr lang="ru-RU" sz="2400" i="1" dirty="0"/>
              <a:t>Матричный формализм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" y="3735276"/>
            <a:ext cx="4544703" cy="28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57" y="229499"/>
            <a:ext cx="4294897" cy="298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97" y="3321669"/>
            <a:ext cx="3699435" cy="222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747783"/>
            <a:ext cx="2447737" cy="90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67029"/>
            <a:ext cx="43195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002060"/>
                </a:solidFill>
              </a:rPr>
              <a:t>- удобная формулировка оптических свойств ускорителя.  Если </a:t>
            </a:r>
            <a:r>
              <a:rPr lang="en-US" sz="1400" b="1" i="1" dirty="0">
                <a:solidFill>
                  <a:srgbClr val="0000CC"/>
                </a:solidFill>
              </a:rPr>
              <a:t>K(s)=</a:t>
            </a:r>
            <a:r>
              <a:rPr lang="en-US" sz="1400" b="1" i="1" dirty="0" err="1">
                <a:solidFill>
                  <a:srgbClr val="0000CC"/>
                </a:solidFill>
              </a:rPr>
              <a:t>const</a:t>
            </a:r>
            <a:r>
              <a:rPr lang="ru-RU" sz="1400" i="1" dirty="0">
                <a:solidFill>
                  <a:srgbClr val="002060"/>
                </a:solidFill>
              </a:rPr>
              <a:t> на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элементе магнитной системы ускорителя, то элементы матрицы, соответствующей данному элементу (магнитной системы) можно представить аналитически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endParaRPr lang="ru-RU" sz="1400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485" y="1701679"/>
            <a:ext cx="4221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2060"/>
                </a:solidFill>
              </a:rPr>
              <a:t>Как получить матрицу перехода «через один оборот» 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</a:rPr>
              <a:t>M  ??</a:t>
            </a:r>
          </a:p>
        </p:txBody>
      </p:sp>
    </p:spTree>
    <p:extLst>
      <p:ext uri="{BB962C8B-B14F-4D97-AF65-F5344CB8AC3E}">
        <p14:creationId xmlns:p14="http://schemas.microsoft.com/office/powerpoint/2010/main" val="4222966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AB4264-E808-423B-9C88-5BED7F472E72}"/>
              </a:ext>
            </a:extLst>
          </p:cNvPr>
          <p:cNvSpPr txBox="1"/>
          <p:nvPr/>
        </p:nvSpPr>
        <p:spPr>
          <a:xfrm>
            <a:off x="0" y="0"/>
            <a:ext cx="716428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Расчет магнитной оптики кольца коллайдера </a:t>
            </a:r>
            <a:r>
              <a:rPr lang="en-US" sz="2000" dirty="0">
                <a:latin typeface="Comic Sans MS" panose="030F0702030302020204" pitchFamily="66" charset="0"/>
              </a:rPr>
              <a:t>NICA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C48C8-8032-4A99-A6CD-E28D79C8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46997"/>
            <a:ext cx="8460432" cy="51640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8646C5-B6CA-44E1-B1B2-147CBE7A4282}"/>
              </a:ext>
            </a:extLst>
          </p:cNvPr>
          <p:cNvSpPr/>
          <p:nvPr/>
        </p:nvSpPr>
        <p:spPr>
          <a:xfrm>
            <a:off x="7380312" y="16000"/>
            <a:ext cx="1418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0066"/>
                </a:solidFill>
                <a:cs typeface="Arial" charset="0"/>
              </a:rPr>
              <a:t>OptimX</a:t>
            </a:r>
            <a:endParaRPr lang="en-US" sz="1600" dirty="0">
              <a:solidFill>
                <a:srgbClr val="000066"/>
              </a:solidFill>
              <a:cs typeface="Arial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  <a:cs typeface="Arial" charset="0"/>
              </a:rPr>
              <a:t>В.А. Лебедев ОИЯИ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3018C1-7F0A-4276-9F82-F32D61316CE3}"/>
              </a:ext>
            </a:extLst>
          </p:cNvPr>
          <p:cNvSpPr/>
          <p:nvPr/>
        </p:nvSpPr>
        <p:spPr>
          <a:xfrm>
            <a:off x="683568" y="5961194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66"/>
                </a:solidFill>
                <a:cs typeface="Arial" charset="0"/>
              </a:rPr>
              <a:t>Скрипт – описание параметров установки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1104F-F455-4ADE-A62E-966CF923589A}"/>
              </a:ext>
            </a:extLst>
          </p:cNvPr>
          <p:cNvSpPr txBox="1"/>
          <p:nvPr/>
        </p:nvSpPr>
        <p:spPr>
          <a:xfrm>
            <a:off x="2051720" y="1700808"/>
            <a:ext cx="2149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</a:rPr>
              <a:t>коллайдер </a:t>
            </a:r>
            <a:r>
              <a:rPr lang="en-US" sz="1600" dirty="0">
                <a:latin typeface="Comic Sans MS" panose="030F0702030302020204" pitchFamily="66" charset="0"/>
              </a:rPr>
              <a:t>NICA</a:t>
            </a:r>
            <a:r>
              <a:rPr lang="ru-RU" sz="1600" dirty="0">
                <a:latin typeface="Comic Sans MS" panose="030F0702030302020204" pitchFamily="66" charset="0"/>
              </a:rPr>
              <a:t> -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1503</a:t>
            </a:r>
            <a:r>
              <a:rPr lang="ru-RU" sz="1600" dirty="0">
                <a:latin typeface="Comic Sans MS" panose="030F0702030302020204" pitchFamily="66" charset="0"/>
              </a:rPr>
              <a:t> строки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7AE7E-BB61-4884-AB0A-F39064035DE5}"/>
              </a:ext>
            </a:extLst>
          </p:cNvPr>
          <p:cNvSpPr txBox="1"/>
          <p:nvPr/>
        </p:nvSpPr>
        <p:spPr>
          <a:xfrm>
            <a:off x="4932040" y="2348880"/>
            <a:ext cx="2448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000066"/>
                </a:solidFill>
                <a:cs typeface="Arial" charset="0"/>
              </a:rPr>
              <a:t>Программа </a:t>
            </a:r>
            <a:r>
              <a:rPr lang="en-US" dirty="0" err="1">
                <a:solidFill>
                  <a:srgbClr val="000066"/>
                </a:solidFill>
                <a:cs typeface="Arial" charset="0"/>
              </a:rPr>
              <a:t>OptimX</a:t>
            </a:r>
            <a:r>
              <a:rPr lang="ru-RU" sz="1800" dirty="0">
                <a:solidFill>
                  <a:srgbClr val="000066"/>
                </a:solidFill>
                <a:cs typeface="Arial" charset="0"/>
              </a:rPr>
              <a:t> расчет оптических функций + трекинг</a:t>
            </a:r>
            <a:endParaRPr lang="en-US" sz="18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A57B8B-ADA5-468A-AFB8-680E5B431D25}"/>
              </a:ext>
            </a:extLst>
          </p:cNvPr>
          <p:cNvSpPr txBox="1"/>
          <p:nvPr/>
        </p:nvSpPr>
        <p:spPr>
          <a:xfrm>
            <a:off x="5220072" y="3429000"/>
            <a:ext cx="1656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~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20 0</a:t>
            </a:r>
            <a:r>
              <a:rPr lang="ru-RU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</a:t>
            </a:r>
            <a:r>
              <a:rPr lang="ru-RU" sz="1800" dirty="0">
                <a:latin typeface="Comic Sans MS" panose="030F0702030302020204" pitchFamily="66" charset="0"/>
              </a:rPr>
              <a:t> строк</a:t>
            </a: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C++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77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6FBA7A-55F1-4550-9D56-B5E541C20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2A2E6F-3920-40C1-B96C-428763740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68" y="400110"/>
            <a:ext cx="4311352" cy="32335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6050C-F65B-46EC-99B7-18F66CB1F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947"/>
            <a:ext cx="4817368" cy="3995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ABF0DD-8FD3-4FD8-8B2A-142182A4D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74049"/>
            <a:ext cx="3453710" cy="31506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13625C-C0C6-4FEA-8E65-918B00208486}"/>
              </a:ext>
            </a:extLst>
          </p:cNvPr>
          <p:cNvSpPr txBox="1"/>
          <p:nvPr/>
        </p:nvSpPr>
        <p:spPr>
          <a:xfrm>
            <a:off x="0" y="0"/>
            <a:ext cx="716428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latin typeface="Comic Sans MS" panose="030F0702030302020204" pitchFamily="66" charset="0"/>
              </a:rPr>
              <a:t>Трекинг – проверка движения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на устойчивость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DE039BE4-0A68-4D2A-820F-55EF7051F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8333" r="14354" b="12500"/>
          <a:stretch/>
        </p:blipFill>
        <p:spPr bwMode="auto">
          <a:xfrm>
            <a:off x="4567480" y="3789040"/>
            <a:ext cx="4576519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: вверх-вниз 10">
            <a:extLst>
              <a:ext uri="{FF2B5EF4-FFF2-40B4-BE49-F238E27FC236}">
                <a16:creationId xmlns:a16="http://schemas.microsoft.com/office/drawing/2014/main" id="{ECCC22EA-CD47-4F88-BA9F-F1F88200CCE0}"/>
              </a:ext>
            </a:extLst>
          </p:cNvPr>
          <p:cNvSpPr/>
          <p:nvPr/>
        </p:nvSpPr>
        <p:spPr>
          <a:xfrm rot="18787269" flipH="1">
            <a:off x="4071960" y="1254796"/>
            <a:ext cx="149998" cy="4735784"/>
          </a:xfrm>
          <a:prstGeom prst="upDownArrow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55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D:\!Butenko\-=Work=-\Dropbox\Booster\сборка\IMG_20200223_160522.jpg">
            <a:extLst>
              <a:ext uri="{FF2B5EF4-FFF2-40B4-BE49-F238E27FC236}">
                <a16:creationId xmlns:a16="http://schemas.microsoft.com/office/drawing/2014/main" id="{B41502B4-731C-40E2-9C37-610200196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664"/>
            <a:ext cx="3729616" cy="258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99682-5AD7-4CD0-BEC3-7760E7E1E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029" y="2139681"/>
            <a:ext cx="3183941" cy="2521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51783-F5FF-4490-BBC0-6BAC484D9AE4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Кольцевой ускоритель заряженных частиц – электрофизическая установка</a:t>
            </a:r>
          </a:p>
        </p:txBody>
      </p:sp>
      <p:sp>
        <p:nvSpPr>
          <p:cNvPr id="5" name="Стрелка: вверх-вниз 4">
            <a:extLst>
              <a:ext uri="{FF2B5EF4-FFF2-40B4-BE49-F238E27FC236}">
                <a16:creationId xmlns:a16="http://schemas.microsoft.com/office/drawing/2014/main" id="{5F68CA94-3DB2-44E8-98BB-0800BB8978A8}"/>
              </a:ext>
            </a:extLst>
          </p:cNvPr>
          <p:cNvSpPr/>
          <p:nvPr/>
        </p:nvSpPr>
        <p:spPr>
          <a:xfrm rot="17887324">
            <a:off x="2192930" y="1029154"/>
            <a:ext cx="212938" cy="2351418"/>
          </a:xfrm>
          <a:prstGeom prst="up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IMG_20200223_160326.jpg">
            <a:extLst>
              <a:ext uri="{FF2B5EF4-FFF2-40B4-BE49-F238E27FC236}">
                <a16:creationId xmlns:a16="http://schemas.microsoft.com/office/drawing/2014/main" id="{8B6AA964-5EBA-4199-B17E-E0A594FA3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8" t="7018" r="14411" b="6600"/>
          <a:stretch>
            <a:fillRect/>
          </a:stretch>
        </p:blipFill>
        <p:spPr>
          <a:xfrm>
            <a:off x="6077469" y="383907"/>
            <a:ext cx="3071812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7" name="Picture 2" descr="D:\Загрузки Chrom\IMG_20200220_123630 (1).jpg">
            <a:extLst>
              <a:ext uri="{FF2B5EF4-FFF2-40B4-BE49-F238E27FC236}">
                <a16:creationId xmlns:a16="http://schemas.microsoft.com/office/drawing/2014/main" id="{48638EF1-F59B-4B8A-B4D8-102A9290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5714"/>
          <a:stretch>
            <a:fillRect/>
          </a:stretch>
        </p:blipFill>
        <p:spPr bwMode="auto">
          <a:xfrm flipH="1">
            <a:off x="5968" y="4787153"/>
            <a:ext cx="2928471" cy="207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0" name="Стрелка: вверх-вниз 9">
            <a:extLst>
              <a:ext uri="{FF2B5EF4-FFF2-40B4-BE49-F238E27FC236}">
                <a16:creationId xmlns:a16="http://schemas.microsoft.com/office/drawing/2014/main" id="{E42F95FB-5E2A-4FD9-AE4E-11ABAB981B4E}"/>
              </a:ext>
            </a:extLst>
          </p:cNvPr>
          <p:cNvSpPr/>
          <p:nvPr/>
        </p:nvSpPr>
        <p:spPr>
          <a:xfrm rot="12571540">
            <a:off x="2470823" y="3271423"/>
            <a:ext cx="143915" cy="2515222"/>
          </a:xfrm>
          <a:prstGeom prst="up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верх-вниз 10">
            <a:extLst>
              <a:ext uri="{FF2B5EF4-FFF2-40B4-BE49-F238E27FC236}">
                <a16:creationId xmlns:a16="http://schemas.microsoft.com/office/drawing/2014/main" id="{0E5F81DC-B80A-4D53-9606-A426A59AAE74}"/>
              </a:ext>
            </a:extLst>
          </p:cNvPr>
          <p:cNvSpPr/>
          <p:nvPr/>
        </p:nvSpPr>
        <p:spPr>
          <a:xfrm rot="14887416">
            <a:off x="5883579" y="806350"/>
            <a:ext cx="135376" cy="2568899"/>
          </a:xfrm>
          <a:prstGeom prst="up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EF8025-C169-4C31-92F0-FA0F343AE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796" y="4944772"/>
            <a:ext cx="5125185" cy="1913228"/>
          </a:xfrm>
          <a:prstGeom prst="rect">
            <a:avLst/>
          </a:prstGeom>
        </p:spPr>
      </p:pic>
      <p:sp>
        <p:nvSpPr>
          <p:cNvPr id="14" name="Стрелка: вверх-вниз 13">
            <a:extLst>
              <a:ext uri="{FF2B5EF4-FFF2-40B4-BE49-F238E27FC236}">
                <a16:creationId xmlns:a16="http://schemas.microsoft.com/office/drawing/2014/main" id="{C601D0B7-9624-4764-9E9F-A7D79DEDD9E1}"/>
              </a:ext>
            </a:extLst>
          </p:cNvPr>
          <p:cNvSpPr/>
          <p:nvPr/>
        </p:nvSpPr>
        <p:spPr>
          <a:xfrm rot="18566123">
            <a:off x="5793709" y="3918901"/>
            <a:ext cx="136115" cy="1787788"/>
          </a:xfrm>
          <a:prstGeom prst="up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08632CA8-2591-4690-9546-4CA9AC26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876" y="3023795"/>
            <a:ext cx="2195916" cy="164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D:\Photos\Разобрать\2019\0521\DSC05290.JPG">
            <a:extLst>
              <a:ext uri="{FF2B5EF4-FFF2-40B4-BE49-F238E27FC236}">
                <a16:creationId xmlns:a16="http://schemas.microsoft.com/office/drawing/2014/main" id="{EDCDC155-85AF-4D8E-95EA-742225130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190" y="3141554"/>
            <a:ext cx="2895400" cy="16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AF62DD-B3B1-4873-81D6-8E0BBFE43837}"/>
              </a:ext>
            </a:extLst>
          </p:cNvPr>
          <p:cNvSpPr/>
          <p:nvPr/>
        </p:nvSpPr>
        <p:spPr>
          <a:xfrm>
            <a:off x="2258610" y="1044600"/>
            <a:ext cx="19331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66"/>
                </a:solidFill>
                <a:cs typeface="Arial" charset="0"/>
              </a:rPr>
              <a:t>Бустер </a:t>
            </a:r>
            <a:r>
              <a:rPr lang="en-US" sz="1600" dirty="0">
                <a:solidFill>
                  <a:srgbClr val="000066"/>
                </a:solidFill>
                <a:cs typeface="Arial" charset="0"/>
              </a:rPr>
              <a:t>NICA </a:t>
            </a:r>
            <a:endParaRPr lang="ru-RU" sz="1600" dirty="0">
              <a:solidFill>
                <a:srgbClr val="000066"/>
              </a:solidFill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0066"/>
                </a:solidFill>
                <a:cs typeface="Arial" charset="0"/>
              </a:rPr>
              <a:t>– 88 </a:t>
            </a:r>
            <a:r>
              <a:rPr lang="ru-RU" sz="1600" dirty="0">
                <a:solidFill>
                  <a:srgbClr val="000066"/>
                </a:solidFill>
                <a:cs typeface="Arial" charset="0"/>
              </a:rPr>
              <a:t>магнитных элементов </a:t>
            </a: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  <a:cs typeface="Arial" charset="0"/>
              </a:rPr>
              <a:t>в кольце</a:t>
            </a:r>
          </a:p>
        </p:txBody>
      </p:sp>
    </p:spTree>
    <p:extLst>
      <p:ext uri="{BB962C8B-B14F-4D97-AF65-F5344CB8AC3E}">
        <p14:creationId xmlns:p14="http://schemas.microsoft.com/office/powerpoint/2010/main" val="1679090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08A63-6C8C-4574-9173-A91BA7DC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10"/>
            <a:ext cx="9144000" cy="531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3552B-D583-4E2D-AD25-8144FF692DA9}"/>
              </a:ext>
            </a:extLst>
          </p:cNvPr>
          <p:cNvSpPr txBox="1"/>
          <p:nvPr/>
        </p:nvSpPr>
        <p:spPr>
          <a:xfrm>
            <a:off x="4995324" y="5999848"/>
            <a:ext cx="41486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Пульт управления ускорителем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85A88-4601-4E81-81A4-54FF3E9D9376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Управление системой</a:t>
            </a:r>
          </a:p>
        </p:txBody>
      </p:sp>
    </p:spTree>
    <p:extLst>
      <p:ext uri="{BB962C8B-B14F-4D97-AF65-F5344CB8AC3E}">
        <p14:creationId xmlns:p14="http://schemas.microsoft.com/office/powerpoint/2010/main" val="2788287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9B69AA-4ACE-4EC4-80DD-8FC664BC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460432" cy="635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05670-A491-4230-A76B-8A93C4AC9F91}"/>
              </a:ext>
            </a:extLst>
          </p:cNvPr>
          <p:cNvSpPr txBox="1"/>
          <p:nvPr/>
        </p:nvSpPr>
        <p:spPr>
          <a:xfrm>
            <a:off x="4995324" y="5999848"/>
            <a:ext cx="41486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Пульт управления ускорителем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565C2-F74C-4070-84B7-D15784AE1218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Управление системой</a:t>
            </a:r>
          </a:p>
        </p:txBody>
      </p:sp>
    </p:spTree>
    <p:extLst>
      <p:ext uri="{BB962C8B-B14F-4D97-AF65-F5344CB8AC3E}">
        <p14:creationId xmlns:p14="http://schemas.microsoft.com/office/powerpoint/2010/main" val="1557023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4677B9-006A-4C1F-A982-E3A956EE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151"/>
            <a:ext cx="9144000" cy="5141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55A14-6DD6-4E17-97BF-01D59533A0EA}"/>
              </a:ext>
            </a:extLst>
          </p:cNvPr>
          <p:cNvSpPr txBox="1"/>
          <p:nvPr/>
        </p:nvSpPr>
        <p:spPr>
          <a:xfrm>
            <a:off x="4995324" y="5999848"/>
            <a:ext cx="41486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Пульт управления ускорителем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1483-A746-410C-8484-A81A81B39BF4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Управление системой</a:t>
            </a:r>
          </a:p>
        </p:txBody>
      </p:sp>
    </p:spTree>
    <p:extLst>
      <p:ext uri="{BB962C8B-B14F-4D97-AF65-F5344CB8AC3E}">
        <p14:creationId xmlns:p14="http://schemas.microsoft.com/office/powerpoint/2010/main" val="938013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1" descr="panorama.jpg">
            <a:extLst>
              <a:ext uri="{FF2B5EF4-FFF2-40B4-BE49-F238E27FC236}">
                <a16:creationId xmlns:a16="http://schemas.microsoft.com/office/drawing/2014/main" id="{492E93E4-1724-4BAD-9D6B-9B01D4FE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" y="120480"/>
            <a:ext cx="9102080" cy="25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0FD11-F2C5-41C4-A242-41CB1E510F19}"/>
              </a:ext>
            </a:extLst>
          </p:cNvPr>
          <p:cNvSpPr txBox="1"/>
          <p:nvPr/>
        </p:nvSpPr>
        <p:spPr>
          <a:xfrm>
            <a:off x="0" y="0"/>
            <a:ext cx="4067944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Магнитно-</a:t>
            </a:r>
            <a:r>
              <a:rPr lang="ru-RU" dirty="0" err="1">
                <a:latin typeface="Comic Sans MS" panose="030F0702030302020204" pitchFamily="66" charset="0"/>
              </a:rPr>
              <a:t>криостатная</a:t>
            </a:r>
            <a:r>
              <a:rPr lang="ru-RU" dirty="0">
                <a:latin typeface="Comic Sans MS" panose="030F0702030302020204" pitchFamily="66" charset="0"/>
              </a:rPr>
              <a:t> система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D2F8E1-2DA2-4D80-A7C9-F0B366B49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3140968"/>
            <a:ext cx="4764177" cy="2376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76A5AB-6EE3-42B0-8921-B6695BBD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101055"/>
            <a:ext cx="3995936" cy="3756945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9B8DC622-740F-443D-8A56-CADC6DDDC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10" y="2820932"/>
            <a:ext cx="313470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Arial" pitchFamily="34" charset="0"/>
              </a:rPr>
              <a:t>Система вакуумной откачки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4EF9D348-662C-4A63-BAA0-A4B2D5310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2802414"/>
            <a:ext cx="2619435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Arial" pitchFamily="34" charset="0"/>
              </a:rPr>
              <a:t>Система термометрии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68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42FF66-F262-4EC8-8BAC-17B8B0380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2555"/>
            <a:ext cx="5377780" cy="40854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5435EF-6EDD-456C-897A-2EBCF736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286" y="488857"/>
            <a:ext cx="5629861" cy="5316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57E44-9D08-4773-A974-1BCCA5328D67}"/>
              </a:ext>
            </a:extLst>
          </p:cNvPr>
          <p:cNvSpPr txBox="1"/>
          <p:nvPr/>
        </p:nvSpPr>
        <p:spPr>
          <a:xfrm>
            <a:off x="0" y="0"/>
            <a:ext cx="4067944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Магнитно-</a:t>
            </a:r>
            <a:r>
              <a:rPr lang="ru-RU" dirty="0" err="1">
                <a:latin typeface="Comic Sans MS" panose="030F0702030302020204" pitchFamily="66" charset="0"/>
              </a:rPr>
              <a:t>криостатная</a:t>
            </a:r>
            <a:r>
              <a:rPr lang="ru-RU" dirty="0">
                <a:latin typeface="Comic Sans MS" panose="030F0702030302020204" pitchFamily="66" charset="0"/>
              </a:rPr>
              <a:t> система</a:t>
            </a:r>
          </a:p>
        </p:txBody>
      </p:sp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AA3F893F-290E-4AC4-97E3-B77504462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0"/>
            <a:ext cx="287630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Arial" pitchFamily="34" charset="0"/>
              </a:rPr>
              <a:t>Система защит магнитов</a:t>
            </a:r>
            <a:endParaRPr lang="ru-RU" altLang="ru-RU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2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EA8055-5111-4E55-9EE3-0B0712ACE118}"/>
              </a:ext>
            </a:extLst>
          </p:cNvPr>
          <p:cNvSpPr txBox="1"/>
          <p:nvPr/>
        </p:nvSpPr>
        <p:spPr>
          <a:xfrm>
            <a:off x="359532" y="633753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Минобрнауки  РФ </a:t>
            </a:r>
            <a:r>
              <a:rPr lang="ru-RU" dirty="0"/>
              <a:t>– под уникальной научной установкой класса </a:t>
            </a:r>
            <a:r>
              <a:rPr lang="ru-RU" i="1" dirty="0" err="1">
                <a:solidFill>
                  <a:srgbClr val="FF0000"/>
                </a:solidFill>
              </a:rPr>
              <a:t>мегасайенс</a:t>
            </a:r>
            <a:r>
              <a:rPr lang="ru-RU" dirty="0"/>
              <a:t> понимается не имеющая аналогов в мире физическая (комплекс научного оборудования) или цифровая (информационная) инфраструктура, в том числе распределенного типа, функционирующая как единое целое и ориентированная на получение уникальных научных результатов, получение которых невозможно на других установках в мире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BFDBE-3288-4021-AE62-D3F323F0870E}"/>
              </a:ext>
            </a:extLst>
          </p:cNvPr>
          <p:cNvSpPr txBox="1"/>
          <p:nvPr/>
        </p:nvSpPr>
        <p:spPr>
          <a:xfrm>
            <a:off x="539552" y="3422771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/>
              <a:t>Участвует несколько сотен(тысяч) человек</a:t>
            </a:r>
          </a:p>
          <a:p>
            <a:pPr>
              <a:buClr>
                <a:srgbClr val="FF0000"/>
              </a:buClr>
            </a:pPr>
            <a:endParaRPr lang="ru-R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/>
              <a:t>Несколько (десятков) научных институтов</a:t>
            </a:r>
          </a:p>
          <a:p>
            <a:pPr>
              <a:buClr>
                <a:srgbClr val="FF0000"/>
              </a:buClr>
            </a:pPr>
            <a:endParaRPr lang="ru-R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/>
              <a:t>Несколько стран</a:t>
            </a:r>
          </a:p>
          <a:p>
            <a:pPr>
              <a:buClr>
                <a:srgbClr val="FF0000"/>
              </a:buClr>
            </a:pPr>
            <a:endParaRPr lang="ru-R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/>
              <a:t>Как правило, создание установки занимает до 10 лет или более</a:t>
            </a:r>
          </a:p>
          <a:p>
            <a:pPr>
              <a:buClr>
                <a:srgbClr val="FF0000"/>
              </a:buClr>
            </a:pPr>
            <a:endParaRPr lang="ru-R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/>
              <a:t>Эксплуатация установки 30-40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40032-349A-4913-91EE-34021FA23668}"/>
              </a:ext>
            </a:extLst>
          </p:cNvPr>
          <p:cNvSpPr txBox="1"/>
          <p:nvPr/>
        </p:nvSpPr>
        <p:spPr>
          <a:xfrm>
            <a:off x="0" y="0"/>
            <a:ext cx="428396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F1A22-04A4-4604-AE35-0307AD0BA41D}"/>
              </a:ext>
            </a:extLst>
          </p:cNvPr>
          <p:cNvSpPr txBox="1"/>
          <p:nvPr/>
        </p:nvSpPr>
        <p:spPr>
          <a:xfrm>
            <a:off x="4429307" y="30778"/>
            <a:ext cx="4391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– установки класса </a:t>
            </a:r>
            <a:r>
              <a:rPr lang="ru-RU" sz="2400" dirty="0" err="1"/>
              <a:t>мегасайенс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B7CA8-B1B3-4C2B-B569-A15CF2301C01}"/>
              </a:ext>
            </a:extLst>
          </p:cNvPr>
          <p:cNvSpPr txBox="1"/>
          <p:nvPr/>
        </p:nvSpPr>
        <p:spPr>
          <a:xfrm>
            <a:off x="539552" y="2924944"/>
            <a:ext cx="4605866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Мегасайенс</a:t>
            </a:r>
            <a:r>
              <a:rPr lang="ru-RU" dirty="0"/>
              <a:t> – проекты большого масштаба:</a:t>
            </a:r>
          </a:p>
        </p:txBody>
      </p:sp>
    </p:spTree>
    <p:extLst>
      <p:ext uri="{BB962C8B-B14F-4D97-AF65-F5344CB8AC3E}">
        <p14:creationId xmlns:p14="http://schemas.microsoft.com/office/powerpoint/2010/main" val="4030807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5E3037-B66D-494D-A308-7F6E0F436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44" y="0"/>
            <a:ext cx="4067944" cy="1919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C98343-07A8-4DF6-9AD4-D09A6CB1EF9C}"/>
              </a:ext>
            </a:extLst>
          </p:cNvPr>
          <p:cNvSpPr txBox="1"/>
          <p:nvPr/>
        </p:nvSpPr>
        <p:spPr>
          <a:xfrm>
            <a:off x="0" y="0"/>
            <a:ext cx="486003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Система электропитания магнитов</a:t>
            </a:r>
          </a:p>
        </p:txBody>
      </p:sp>
      <p:pic>
        <p:nvPicPr>
          <p:cNvPr id="5" name="Рисунок 4" descr="IMG_20191011_100323.jpg">
            <a:extLst>
              <a:ext uri="{FF2B5EF4-FFF2-40B4-BE49-F238E27FC236}">
                <a16:creationId xmlns:a16="http://schemas.microsoft.com/office/drawing/2014/main" id="{10255810-6AA3-45EA-B19C-6B7F60087E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6054"/>
            <a:ext cx="3131840" cy="2348880"/>
          </a:xfrm>
          <a:prstGeom prst="rect">
            <a:avLst/>
          </a:prstGeom>
        </p:spPr>
      </p:pic>
      <p:pic>
        <p:nvPicPr>
          <p:cNvPr id="9" name="Рисунок 8" descr="20191220_150955_пульт_сжат.jpg">
            <a:extLst>
              <a:ext uri="{FF2B5EF4-FFF2-40B4-BE49-F238E27FC236}">
                <a16:creationId xmlns:a16="http://schemas.microsoft.com/office/drawing/2014/main" id="{E3B23815-FD06-4F0F-A7B7-B53006B85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48" b="1449"/>
          <a:stretch>
            <a:fillRect/>
          </a:stretch>
        </p:blipFill>
        <p:spPr>
          <a:xfrm>
            <a:off x="6397395" y="4736070"/>
            <a:ext cx="2746026" cy="2121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E03E30-0A13-474D-8473-91679C6B4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" y="2834934"/>
            <a:ext cx="6397395" cy="33432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1C6E76-20C9-4A2D-BDAD-3C8FE364C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53839"/>
            <a:ext cx="4582725" cy="31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4EBAC-869C-4F68-A590-71241823C141}"/>
              </a:ext>
            </a:extLst>
          </p:cNvPr>
          <p:cNvSpPr txBox="1"/>
          <p:nvPr/>
        </p:nvSpPr>
        <p:spPr>
          <a:xfrm>
            <a:off x="1" y="0"/>
            <a:ext cx="3563888" cy="646331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Система электропитания магнитов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9DB19-25A1-4E23-8DA4-EBF3F74F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856"/>
            <a:ext cx="9144000" cy="5151144"/>
          </a:xfrm>
          <a:prstGeom prst="rect">
            <a:avLst/>
          </a:prstGeom>
        </p:spPr>
      </p:pic>
      <p:pic>
        <p:nvPicPr>
          <p:cNvPr id="5" name="Picture 2" descr="C:\Users\admin\Desktop\Доп_ист_10В-300А_Словакия_3_сж.jpg">
            <a:extLst>
              <a:ext uri="{FF2B5EF4-FFF2-40B4-BE49-F238E27FC236}">
                <a16:creationId xmlns:a16="http://schemas.microsoft.com/office/drawing/2014/main" id="{E04F6979-F26D-411A-AE29-487DE7CF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0688"/>
          <a:stretch>
            <a:fillRect/>
          </a:stretch>
        </p:blipFill>
        <p:spPr bwMode="auto">
          <a:xfrm>
            <a:off x="3779912" y="-29866"/>
            <a:ext cx="2286126" cy="1736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6" name="Picture 3" descr="C:\Users\admin\Desktop\Доп_ист_10В-300А_Карско_2_сж.jpg">
            <a:extLst>
              <a:ext uri="{FF2B5EF4-FFF2-40B4-BE49-F238E27FC236}">
                <a16:creationId xmlns:a16="http://schemas.microsoft.com/office/drawing/2014/main" id="{43E7950F-F58B-4422-ADFD-73F173AD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7566" y="16472"/>
            <a:ext cx="2487127" cy="1673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601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C6807-A757-49A9-B373-8A1918E416F8}"/>
              </a:ext>
            </a:extLst>
          </p:cNvPr>
          <p:cNvSpPr txBox="1"/>
          <p:nvPr/>
        </p:nvSpPr>
        <p:spPr>
          <a:xfrm>
            <a:off x="1" y="0"/>
            <a:ext cx="3563888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Система инжекции пучка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397A3-6EB1-4C5D-9B8A-0768FB2B0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587"/>
            <a:ext cx="8365380" cy="38631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FFBD71-29AD-4991-B1EF-6BBAAA805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-4522"/>
            <a:ext cx="3503464" cy="43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60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931C-B8FC-44F4-88E1-11B242CCE4CB}"/>
              </a:ext>
            </a:extLst>
          </p:cNvPr>
          <p:cNvSpPr txBox="1"/>
          <p:nvPr/>
        </p:nvSpPr>
        <p:spPr>
          <a:xfrm>
            <a:off x="1" y="0"/>
            <a:ext cx="3563888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Ускоряющая система</a:t>
            </a:r>
          </a:p>
        </p:txBody>
      </p:sp>
      <p:pic>
        <p:nvPicPr>
          <p:cNvPr id="3" name="Picture 2" descr="D:\Photos\Work\Проекты\NICA\Booster\RF\2018-04-19, Сборка с откачкой, ОИЯИ\DSC01328.JPG">
            <a:extLst>
              <a:ext uri="{FF2B5EF4-FFF2-40B4-BE49-F238E27FC236}">
                <a16:creationId xmlns:a16="http://schemas.microsoft.com/office/drawing/2014/main" id="{63EBDCEA-9066-48A5-BB04-37C0E9EE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26" y="0"/>
            <a:ext cx="3424980" cy="22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5CF46DD-1A6E-4451-8E6E-5F5568B7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5" y="4443327"/>
            <a:ext cx="4752528" cy="248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B822103B-5A1A-4CDA-8534-93A5A8CD3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60" y="4086023"/>
            <a:ext cx="1728192" cy="30777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rgbClr val="006600"/>
                </a:solidFill>
                <a:latin typeface="Arial" pitchFamily="34" charset="0"/>
              </a:rPr>
              <a:t>Сгусток частиц</a:t>
            </a:r>
            <a:endParaRPr lang="ru-RU" altLang="ru-RU" sz="1400" dirty="0">
              <a:solidFill>
                <a:srgbClr val="006600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A2A4186-CAE6-4C33-A009-C7ABF5B9FEDD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49536" y="4393800"/>
            <a:ext cx="154659" cy="161173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>
            <a:extLst>
              <a:ext uri="{FF2B5EF4-FFF2-40B4-BE49-F238E27FC236}">
                <a16:creationId xmlns:a16="http://schemas.microsoft.com/office/drawing/2014/main" id="{23233ED8-87AB-4E48-9EE0-816D0B6B6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61181" r="50000"/>
          <a:stretch/>
        </p:blipFill>
        <p:spPr bwMode="auto">
          <a:xfrm>
            <a:off x="2915816" y="5118250"/>
            <a:ext cx="792088" cy="74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3A0F27-4C25-40A7-BA05-478860846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202"/>
            <a:ext cx="5441206" cy="36597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2ED44-26DE-48CF-92E0-04D177E9E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73" y="2185777"/>
            <a:ext cx="4361731" cy="47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0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722F68-896B-4DBE-86E1-EC19BF430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" b="5116"/>
          <a:stretch/>
        </p:blipFill>
        <p:spPr>
          <a:xfrm>
            <a:off x="54925" y="2228181"/>
            <a:ext cx="8886316" cy="2457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086232-E1AD-43B9-9091-FEFEBE64F620}"/>
              </a:ext>
            </a:extLst>
          </p:cNvPr>
          <p:cNvSpPr txBox="1"/>
          <p:nvPr/>
        </p:nvSpPr>
        <p:spPr>
          <a:xfrm>
            <a:off x="-4250" y="0"/>
            <a:ext cx="414420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Comic Sans MS" panose="030F0702030302020204" pitchFamily="66" charset="0"/>
              </a:rPr>
              <a:t>Вывод из кольцевого ускорителя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7F3322-20AC-4EE9-A843-922190C5956E}"/>
              </a:ext>
            </a:extLst>
          </p:cNvPr>
          <p:cNvGrpSpPr/>
          <p:nvPr/>
        </p:nvGrpSpPr>
        <p:grpSpPr>
          <a:xfrm>
            <a:off x="108568" y="184666"/>
            <a:ext cx="9035432" cy="2001380"/>
            <a:chOff x="214282" y="1074790"/>
            <a:chExt cx="9035432" cy="2080472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2422869-1670-4D40-9C21-23BE0B4E9ED0}"/>
                </a:ext>
              </a:extLst>
            </p:cNvPr>
            <p:cNvGrpSpPr/>
            <p:nvPr/>
          </p:nvGrpSpPr>
          <p:grpSpPr>
            <a:xfrm>
              <a:off x="214282" y="1074790"/>
              <a:ext cx="8715436" cy="2080472"/>
              <a:chOff x="214282" y="1074790"/>
              <a:chExt cx="8715436" cy="2080472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6A2C3D5-D64F-4F70-B3B1-7D3B0C4E91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13" t="45503" r="26607" b="33655"/>
              <a:stretch/>
            </p:blipFill>
            <p:spPr bwMode="auto">
              <a:xfrm>
                <a:off x="459659" y="1074790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BBC4F20E-C0EC-45BE-ABF1-03886B704AF6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8" name="Прямая соединительная линия 7">
                  <a:extLst>
                    <a:ext uri="{FF2B5EF4-FFF2-40B4-BE49-F238E27FC236}">
                      <a16:creationId xmlns:a16="http://schemas.microsoft.com/office/drawing/2014/main" id="{8ED7B200-7B4F-4D9C-B136-3018824D5F9C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9" name="Дуга 8">
                  <a:extLst>
                    <a:ext uri="{FF2B5EF4-FFF2-40B4-BE49-F238E27FC236}">
                      <a16:creationId xmlns:a16="http://schemas.microsoft.com/office/drawing/2014/main" id="{0DF06B76-C789-404F-851B-10857C71BB01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0" name="Прямая со стрелкой 9">
                  <a:extLst>
                    <a:ext uri="{FF2B5EF4-FFF2-40B4-BE49-F238E27FC236}">
                      <a16:creationId xmlns:a16="http://schemas.microsoft.com/office/drawing/2014/main" id="{9A69B27F-7948-49AD-B100-97278FE374F1}"/>
                    </a:ext>
                  </a:extLst>
                </p:cNvPr>
                <p:cNvCxnSpPr>
                  <a:stCxn id="9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C5402B-57B9-43DF-A3B2-9CD2EF07F59E}"/>
                </a:ext>
              </a:extLst>
            </p:cNvPr>
            <p:cNvSpPr txBox="1"/>
            <p:nvPr/>
          </p:nvSpPr>
          <p:spPr>
            <a:xfrm rot="798557">
              <a:off x="8088755" y="2415903"/>
              <a:ext cx="1160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FC3520"/>
                  </a:solidFill>
                </a:rPr>
                <a:t>В Нуклотрон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E2A1DD-89AD-4EC8-83D8-F96ADA3D7801}"/>
                </a:ext>
              </a:extLst>
            </p:cNvPr>
            <p:cNvSpPr txBox="1"/>
            <p:nvPr/>
          </p:nvSpPr>
          <p:spPr>
            <a:xfrm>
              <a:off x="7035551" y="1400357"/>
              <a:ext cx="2000233" cy="2719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2A20EC"/>
                  </a:solidFill>
                </a:rPr>
                <a:t>Циркулирующий пучок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8E32FB-FD63-4E89-B6D8-6476DB014013}"/>
              </a:ext>
            </a:extLst>
          </p:cNvPr>
          <p:cNvSpPr txBox="1"/>
          <p:nvPr/>
        </p:nvSpPr>
        <p:spPr>
          <a:xfrm>
            <a:off x="6798084" y="-13347"/>
            <a:ext cx="233975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Вывод из Бустера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311523-1919-4022-9976-F29331E3F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797152"/>
            <a:ext cx="6208640" cy="20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3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2C5872-ECE8-40B0-827F-35EA067DFC49}"/>
              </a:ext>
            </a:extLst>
          </p:cNvPr>
          <p:cNvSpPr txBox="1"/>
          <p:nvPr/>
        </p:nvSpPr>
        <p:spPr>
          <a:xfrm>
            <a:off x="1" y="0"/>
            <a:ext cx="1835695" cy="92333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Система вывода пучка</a:t>
            </a:r>
          </a:p>
        </p:txBody>
      </p:sp>
      <p:pic>
        <p:nvPicPr>
          <p:cNvPr id="10" name="Picture 2" descr="C:\Users\ADmin\Desktop\20210918-_DSC4362.jpg">
            <a:extLst>
              <a:ext uri="{FF2B5EF4-FFF2-40B4-BE49-F238E27FC236}">
                <a16:creationId xmlns:a16="http://schemas.microsoft.com/office/drawing/2014/main" id="{80C3CDE6-8BD5-4A76-A825-22AA01D4A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</a:blip>
          <a:srcRect t="11717" r="13649"/>
          <a:stretch/>
        </p:blipFill>
        <p:spPr bwMode="auto">
          <a:xfrm>
            <a:off x="-25731" y="2972698"/>
            <a:ext cx="5318385" cy="388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0B7204-ECF5-4508-B00A-C3336D8C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183" y="0"/>
            <a:ext cx="7208613" cy="40050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EBFA-F94C-4AB7-8577-762035FC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93096"/>
            <a:ext cx="4536504" cy="2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D8984B-BB43-48BE-B0EA-7DBC69C93885}"/>
              </a:ext>
            </a:extLst>
          </p:cNvPr>
          <p:cNvSpPr txBox="1"/>
          <p:nvPr/>
        </p:nvSpPr>
        <p:spPr>
          <a:xfrm>
            <a:off x="0" y="0"/>
            <a:ext cx="5220072" cy="830997"/>
          </a:xfrm>
          <a:prstGeom prst="rect">
            <a:avLst/>
          </a:prstGeom>
          <a:solidFill>
            <a:srgbClr val="4A78F8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CC"/>
                </a:solidFill>
                <a:latin typeface="Comic Sans MS" panose="030F0702030302020204" pitchFamily="66" charset="0"/>
              </a:rPr>
              <a:t>Система управления комплексом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1FC7C60B-8E51-4F95-954A-A77A74A96EF3}"/>
              </a:ext>
            </a:extLst>
          </p:cNvPr>
          <p:cNvSpPr/>
          <p:nvPr/>
        </p:nvSpPr>
        <p:spPr>
          <a:xfrm>
            <a:off x="395536" y="1844824"/>
            <a:ext cx="8546240" cy="40324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86830" indent="-285750">
              <a:lnSpc>
                <a:spcPct val="90000"/>
              </a:lnSpc>
              <a:spcBef>
                <a:spcPts val="1001"/>
              </a:spcBef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ru-RU" sz="3600" strike="noStrike" spc="-1" dirty="0">
                <a:latin typeface="+mj-lt"/>
                <a:ea typeface="DejaVu Sans"/>
              </a:rPr>
              <a:t>Взаимодействие с аппаратными средствами</a:t>
            </a:r>
          </a:p>
          <a:p>
            <a:pPr marL="1080">
              <a:lnSpc>
                <a:spcPct val="90000"/>
              </a:lnSpc>
              <a:spcBef>
                <a:spcPts val="1001"/>
              </a:spcBef>
              <a:buClr>
                <a:srgbClr val="3333FF"/>
              </a:buClr>
            </a:pPr>
            <a:r>
              <a:rPr lang="ru-RU" sz="3600" strike="noStrike" spc="-1" dirty="0">
                <a:latin typeface="+mj-lt"/>
                <a:ea typeface="DejaVu Sans"/>
              </a:rPr>
              <a:t> </a:t>
            </a:r>
            <a:endParaRPr lang="ru-RU" sz="3600" strike="noStrike" spc="-1" dirty="0">
              <a:latin typeface="+mj-lt"/>
            </a:endParaRPr>
          </a:p>
          <a:p>
            <a:pPr marL="286830" indent="-285750">
              <a:lnSpc>
                <a:spcPct val="90000"/>
              </a:lnSpc>
              <a:spcBef>
                <a:spcPts val="1001"/>
              </a:spcBef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ru-RU" sz="3600" strike="noStrike" spc="-1" dirty="0">
                <a:latin typeface="+mj-lt"/>
                <a:ea typeface="DejaVu Sans"/>
              </a:rPr>
              <a:t>Взаимодействие с пользователем</a:t>
            </a:r>
          </a:p>
          <a:p>
            <a:pPr marL="1080">
              <a:lnSpc>
                <a:spcPct val="90000"/>
              </a:lnSpc>
              <a:spcBef>
                <a:spcPts val="1001"/>
              </a:spcBef>
              <a:buClr>
                <a:srgbClr val="3333FF"/>
              </a:buClr>
            </a:pPr>
            <a:endParaRPr lang="ru-RU" sz="3600" spc="-1" dirty="0">
              <a:latin typeface="+mj-lt"/>
            </a:endParaRPr>
          </a:p>
          <a:p>
            <a:pPr marL="286830" indent="-285750">
              <a:lnSpc>
                <a:spcPct val="90000"/>
              </a:lnSpc>
              <a:spcBef>
                <a:spcPts val="1001"/>
              </a:spcBef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ru-RU" sz="3600" strike="noStrike" spc="-1" dirty="0">
                <a:latin typeface="+mj-lt"/>
                <a:ea typeface="DejaVu Sans"/>
              </a:rPr>
              <a:t>Реализация логики работы, каждой конкретной установки и подсистемы</a:t>
            </a:r>
            <a:endParaRPr lang="ru-RU" sz="3600" strike="noStrike" spc="-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D9435-9255-429A-A225-0840DECEBCC6}"/>
              </a:ext>
            </a:extLst>
          </p:cNvPr>
          <p:cNvSpPr txBox="1"/>
          <p:nvPr/>
        </p:nvSpPr>
        <p:spPr>
          <a:xfrm>
            <a:off x="5292080" y="0"/>
            <a:ext cx="2028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66"/>
                </a:solidFill>
                <a:cs typeface="Arial" charset="0"/>
              </a:rPr>
              <a:t>- задачи: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42645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44C74-6932-47D5-97E5-6226D47B75BB}"/>
              </a:ext>
            </a:extLst>
          </p:cNvPr>
          <p:cNvSpPr txBox="1"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для самообучающихся) программ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38ADE-3FF9-448E-A890-8CFE74931F55}"/>
              </a:ext>
            </a:extLst>
          </p:cNvPr>
          <p:cNvSpPr txBox="1"/>
          <p:nvPr/>
        </p:nvSpPr>
        <p:spPr>
          <a:xfrm>
            <a:off x="5255568" y="5378"/>
            <a:ext cx="388843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Коррекция замкнутой орбиты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F912A5-1500-4D2F-AF29-4E13D561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17032"/>
            <a:ext cx="6568713" cy="28803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42BFF2-E522-4260-8563-3EA948AB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676805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0373F4-C9C3-4604-97D3-D6F1A795E753}"/>
              </a:ext>
            </a:extLst>
          </p:cNvPr>
          <p:cNvSpPr/>
          <p:nvPr/>
        </p:nvSpPr>
        <p:spPr>
          <a:xfrm>
            <a:off x="7081357" y="1028344"/>
            <a:ext cx="19442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Каждая частица в пучке колеблется вокруг замкнутой орбиты.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Идеальная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замкнутая орбита проходит по центру магнитов.</a:t>
            </a: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EFC776-4586-4AD2-A673-C01236D841A4}"/>
              </a:ext>
            </a:extLst>
          </p:cNvPr>
          <p:cNvSpPr/>
          <p:nvPr/>
        </p:nvSpPr>
        <p:spPr>
          <a:xfrm>
            <a:off x="3635896" y="4581128"/>
            <a:ext cx="1997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замкнутая орбита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проходит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центру магнитов. Она требует коррекции.</a:t>
            </a:r>
            <a:endParaRPr lang="en-US" sz="1200" dirty="0">
              <a:latin typeface="+mn-lt"/>
              <a:cs typeface="Arial" charset="0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5486F92B-828C-4260-8303-A311B5698D64}"/>
              </a:ext>
            </a:extLst>
          </p:cNvPr>
          <p:cNvSpPr/>
          <p:nvPr/>
        </p:nvSpPr>
        <p:spPr>
          <a:xfrm>
            <a:off x="6524167" y="3573017"/>
            <a:ext cx="2648311" cy="29432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28656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spc="-1" dirty="0">
                <a:solidFill>
                  <a:srgbClr val="3333FF"/>
                </a:solidFill>
                <a:latin typeface="Calibri" panose="020F0502020204030204" pitchFamily="34" charset="0"/>
                <a:ea typeface="Noto Sans CJK SC Regular"/>
                <a:cs typeface="Calibri" panose="020F0502020204030204" pitchFamily="34" charset="0"/>
              </a:rPr>
              <a:t>Сначала ее нужно измерить (мониторы положения пучка)</a:t>
            </a:r>
          </a:p>
          <a:p>
            <a:pPr marL="810">
              <a:lnSpc>
                <a:spcPct val="150000"/>
              </a:lnSpc>
              <a:buClr>
                <a:srgbClr val="FF0000"/>
              </a:buClr>
            </a:pPr>
            <a:endParaRPr lang="ru-RU" sz="1400" spc="-1" dirty="0">
              <a:solidFill>
                <a:srgbClr val="3333FF"/>
              </a:solidFill>
              <a:latin typeface="Calibri" panose="020F0502020204030204" pitchFamily="34" charset="0"/>
              <a:ea typeface="Noto Sans CJK SC Regular"/>
              <a:cs typeface="Calibri" panose="020F0502020204030204" pitchFamily="34" charset="0"/>
            </a:endParaRPr>
          </a:p>
          <a:p>
            <a:pPr marL="28656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spc="-1" dirty="0">
                <a:solidFill>
                  <a:srgbClr val="3333FF"/>
                </a:solidFill>
                <a:latin typeface="Calibri" panose="020F0502020204030204" pitchFamily="34" charset="0"/>
                <a:ea typeface="Noto Sans CJK SC Regular"/>
                <a:cs typeface="Calibri" panose="020F0502020204030204" pitchFamily="34" charset="0"/>
              </a:rPr>
              <a:t>Затем выполнить коррекцию при помощи корректирующих магнитов</a:t>
            </a:r>
          </a:p>
          <a:p>
            <a:pPr marL="810">
              <a:lnSpc>
                <a:spcPct val="150000"/>
              </a:lnSpc>
              <a:buClr>
                <a:srgbClr val="FF0000"/>
              </a:buClr>
            </a:pPr>
            <a:endParaRPr lang="ru-RU" sz="1400" spc="-1" dirty="0">
              <a:solidFill>
                <a:srgbClr val="3333FF"/>
              </a:solidFill>
              <a:latin typeface="Calibri" panose="020F0502020204030204" pitchFamily="34" charset="0"/>
              <a:ea typeface="Noto Sans CJK SC Regular"/>
              <a:cs typeface="Calibri" panose="020F0502020204030204" pitchFamily="34" charset="0"/>
            </a:endParaRPr>
          </a:p>
          <a:p>
            <a:pPr marL="28656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400" spc="-1" dirty="0">
                <a:solidFill>
                  <a:srgbClr val="3333FF"/>
                </a:solidFill>
                <a:latin typeface="Calibri" panose="020F0502020204030204" pitchFamily="34" charset="0"/>
                <a:ea typeface="Noto Sans CJK SC Regular"/>
                <a:cs typeface="Calibri" panose="020F0502020204030204" pitchFamily="34" charset="0"/>
              </a:rPr>
              <a:t>…потом снова измерить</a:t>
            </a:r>
            <a:endParaRPr lang="ru-RU" sz="14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A9D58-7C55-439F-8911-CF45F6E37FE4}"/>
              </a:ext>
            </a:extLst>
          </p:cNvPr>
          <p:cNvSpPr txBox="1"/>
          <p:nvPr/>
        </p:nvSpPr>
        <p:spPr>
          <a:xfrm>
            <a:off x="107504" y="3455422"/>
            <a:ext cx="2016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замкнутая орбита искажена</a:t>
            </a:r>
            <a:endParaRPr lang="ru-RU" sz="1400" dirty="0"/>
          </a:p>
        </p:txBody>
      </p:sp>
      <p:sp>
        <p:nvSpPr>
          <p:cNvPr id="11" name="Семиугольник 10">
            <a:extLst>
              <a:ext uri="{FF2B5EF4-FFF2-40B4-BE49-F238E27FC236}">
                <a16:creationId xmlns:a16="http://schemas.microsoft.com/office/drawing/2014/main" id="{C07BF6E7-5DA2-41E5-9B9B-F10EC73EC2AE}"/>
              </a:ext>
            </a:extLst>
          </p:cNvPr>
          <p:cNvSpPr/>
          <p:nvPr/>
        </p:nvSpPr>
        <p:spPr>
          <a:xfrm>
            <a:off x="4268813" y="4060552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емиугольник 11">
            <a:extLst>
              <a:ext uri="{FF2B5EF4-FFF2-40B4-BE49-F238E27FC236}">
                <a16:creationId xmlns:a16="http://schemas.microsoft.com/office/drawing/2014/main" id="{872EFA01-08A4-4F9D-B147-38DD6D6C90B9}"/>
              </a:ext>
            </a:extLst>
          </p:cNvPr>
          <p:cNvSpPr/>
          <p:nvPr/>
        </p:nvSpPr>
        <p:spPr>
          <a:xfrm>
            <a:off x="5724129" y="4492600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емиугольник 12">
            <a:extLst>
              <a:ext uri="{FF2B5EF4-FFF2-40B4-BE49-F238E27FC236}">
                <a16:creationId xmlns:a16="http://schemas.microsoft.com/office/drawing/2014/main" id="{36C7641D-BB34-43DD-BE3B-21CF3C21F978}"/>
              </a:ext>
            </a:extLst>
          </p:cNvPr>
          <p:cNvSpPr/>
          <p:nvPr/>
        </p:nvSpPr>
        <p:spPr>
          <a:xfrm>
            <a:off x="2779750" y="3978642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емиугольник 13">
            <a:extLst>
              <a:ext uri="{FF2B5EF4-FFF2-40B4-BE49-F238E27FC236}">
                <a16:creationId xmlns:a16="http://schemas.microsoft.com/office/drawing/2014/main" id="{CBE1FE5C-F4C8-4DEE-8800-52E4B886B500}"/>
              </a:ext>
            </a:extLst>
          </p:cNvPr>
          <p:cNvSpPr/>
          <p:nvPr/>
        </p:nvSpPr>
        <p:spPr>
          <a:xfrm>
            <a:off x="1475656" y="4233634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емиугольник 14">
            <a:extLst>
              <a:ext uri="{FF2B5EF4-FFF2-40B4-BE49-F238E27FC236}">
                <a16:creationId xmlns:a16="http://schemas.microsoft.com/office/drawing/2014/main" id="{A9CE5A4C-57ED-45DE-A4E9-B1E7682D2A46}"/>
              </a:ext>
            </a:extLst>
          </p:cNvPr>
          <p:cNvSpPr/>
          <p:nvPr/>
        </p:nvSpPr>
        <p:spPr>
          <a:xfrm>
            <a:off x="467544" y="4880897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емиугольник 15">
            <a:extLst>
              <a:ext uri="{FF2B5EF4-FFF2-40B4-BE49-F238E27FC236}">
                <a16:creationId xmlns:a16="http://schemas.microsoft.com/office/drawing/2014/main" id="{AB4C8EC0-C2C4-4F19-8BBB-2A4B02D71F4E}"/>
              </a:ext>
            </a:extLst>
          </p:cNvPr>
          <p:cNvSpPr/>
          <p:nvPr/>
        </p:nvSpPr>
        <p:spPr>
          <a:xfrm>
            <a:off x="6155079" y="4962105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емиугольник 16">
            <a:extLst>
              <a:ext uri="{FF2B5EF4-FFF2-40B4-BE49-F238E27FC236}">
                <a16:creationId xmlns:a16="http://schemas.microsoft.com/office/drawing/2014/main" id="{C8FF644D-D46B-48FB-A0AD-4E6B0933D84C}"/>
              </a:ext>
            </a:extLst>
          </p:cNvPr>
          <p:cNvSpPr/>
          <p:nvPr/>
        </p:nvSpPr>
        <p:spPr>
          <a:xfrm>
            <a:off x="5359239" y="5656173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емиугольник 17">
            <a:extLst>
              <a:ext uri="{FF2B5EF4-FFF2-40B4-BE49-F238E27FC236}">
                <a16:creationId xmlns:a16="http://schemas.microsoft.com/office/drawing/2014/main" id="{4889C73A-CE46-4043-8D78-B366B1BCFAC5}"/>
              </a:ext>
            </a:extLst>
          </p:cNvPr>
          <p:cNvSpPr/>
          <p:nvPr/>
        </p:nvSpPr>
        <p:spPr>
          <a:xfrm>
            <a:off x="4179932" y="5844173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емиугольник 18">
            <a:extLst>
              <a:ext uri="{FF2B5EF4-FFF2-40B4-BE49-F238E27FC236}">
                <a16:creationId xmlns:a16="http://schemas.microsoft.com/office/drawing/2014/main" id="{FCE5F1F4-AC1C-4314-B1AD-EC13BCFEFAED}"/>
              </a:ext>
            </a:extLst>
          </p:cNvPr>
          <p:cNvSpPr/>
          <p:nvPr/>
        </p:nvSpPr>
        <p:spPr>
          <a:xfrm>
            <a:off x="2235716" y="5845021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емиугольник 19">
            <a:extLst>
              <a:ext uri="{FF2B5EF4-FFF2-40B4-BE49-F238E27FC236}">
                <a16:creationId xmlns:a16="http://schemas.microsoft.com/office/drawing/2014/main" id="{A135CCC7-B571-4868-9EB5-2768244ECBBD}"/>
              </a:ext>
            </a:extLst>
          </p:cNvPr>
          <p:cNvSpPr/>
          <p:nvPr/>
        </p:nvSpPr>
        <p:spPr>
          <a:xfrm>
            <a:off x="970712" y="5481957"/>
            <a:ext cx="144016" cy="177056"/>
          </a:xfrm>
          <a:prstGeom prst="heptago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64187-470A-4FFD-A718-E181E76E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74114"/>
            <a:ext cx="9144000" cy="52591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287A3-CBE8-4480-AE97-BF1B7E98F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1656184" cy="2215969"/>
          </a:xfrm>
          <a:prstGeom prst="rect">
            <a:avLst/>
          </a:prstGeom>
        </p:spPr>
      </p:pic>
      <p:pic>
        <p:nvPicPr>
          <p:cNvPr id="5" name="Picture 3" descr="pickup 3D1">
            <a:extLst>
              <a:ext uri="{FF2B5EF4-FFF2-40B4-BE49-F238E27FC236}">
                <a16:creationId xmlns:a16="http://schemas.microsoft.com/office/drawing/2014/main" id="{5DB27C9F-7327-416F-A533-48509729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42" y="529349"/>
            <a:ext cx="3338377" cy="16895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F4FE5-8E5E-4661-B03C-A120CDAA6C1B}"/>
              </a:ext>
            </a:extLst>
          </p:cNvPr>
          <p:cNvSpPr txBox="1"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для самообучающихся) программ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04BAA-7277-4DD3-94D2-BE6F6DB7B101}"/>
              </a:ext>
            </a:extLst>
          </p:cNvPr>
          <p:cNvSpPr txBox="1"/>
          <p:nvPr/>
        </p:nvSpPr>
        <p:spPr>
          <a:xfrm>
            <a:off x="5255568" y="5378"/>
            <a:ext cx="388843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Измерение орбиты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2CF9710-B1D0-4DAB-860B-C80442F8258F}"/>
              </a:ext>
            </a:extLst>
          </p:cNvPr>
          <p:cNvGrpSpPr/>
          <p:nvPr/>
        </p:nvGrpSpPr>
        <p:grpSpPr>
          <a:xfrm>
            <a:off x="2699792" y="2775930"/>
            <a:ext cx="3856870" cy="1863192"/>
            <a:chOff x="7511998" y="916069"/>
            <a:chExt cx="4680002" cy="28720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0DA8A8-4C35-4330-869B-0A6D63687ACF}"/>
                    </a:ext>
                  </a:extLst>
                </p:cNvPr>
                <p:cNvSpPr txBox="1"/>
                <p:nvPr/>
              </p:nvSpPr>
              <p:spPr>
                <a:xfrm>
                  <a:off x="7511998" y="3266257"/>
                  <a:ext cx="4680001" cy="521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Гор. </a:t>
                  </a:r>
                  <a:r>
                    <a:rPr lang="ru-RU" sz="1600" b="1" dirty="0" err="1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замк</a:t>
                  </a:r>
                  <a:r>
                    <a:rPr lang="ru-RU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. </a:t>
                  </a:r>
                  <a:r>
                    <a:rPr lang="ru-RU" sz="1600" b="1" dirty="0" err="1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орб</a:t>
                  </a:r>
                  <a:r>
                    <a:rPr lang="ru-RU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. </a:t>
                  </a:r>
                  <a:r>
                    <a:rPr lang="en-US" sz="1400" b="1" dirty="0">
                      <a:solidFill>
                        <a:schemeClr val="tx1"/>
                      </a:solidFill>
                      <a:latin typeface="Georgia" panose="02040502050405020303" pitchFamily="18" charset="0"/>
                    </a:rPr>
                    <a:t>SD</a:t>
                  </a:r>
                  <a:r>
                    <a:rPr lang="en-US" sz="1400" b="1" dirty="0">
                      <a:cs typeface="Segoe UI" panose="020B05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en-US" sz="1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𝟎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𝟒</m:t>
                      </m:r>
                      <m:r>
                        <a:rPr lang="en-US" sz="1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÷</m:t>
                      </m:r>
                      <m:r>
                        <a:rPr lang="en-US" sz="1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𝟏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r>
                        <a:rPr lang="en-US" sz="1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𝟎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𝐦𝐦</m:t>
                      </m:r>
                    </m:oMath>
                  </a14:m>
                  <a:endParaRPr lang="en-US" sz="1400" b="1" dirty="0">
                    <a:solidFill>
                      <a:schemeClr val="tx1"/>
                    </a:solidFill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0DA8A8-4C35-4330-869B-0A6D63687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98" y="3266257"/>
                  <a:ext cx="4680001" cy="521872"/>
                </a:xfrm>
                <a:prstGeom prst="rect">
                  <a:avLst/>
                </a:prstGeom>
                <a:blipFill>
                  <a:blip r:embed="rId5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DF3C7D0-773B-4F76-9842-3F32BBC2D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000" y="916069"/>
              <a:ext cx="4680000" cy="235139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FE5134E-DEBE-4CCA-B46A-A71B01A0A0A9}"/>
              </a:ext>
            </a:extLst>
          </p:cNvPr>
          <p:cNvGrpSpPr/>
          <p:nvPr/>
        </p:nvGrpSpPr>
        <p:grpSpPr>
          <a:xfrm>
            <a:off x="2699792" y="4810184"/>
            <a:ext cx="3856870" cy="1863195"/>
            <a:chOff x="7511998" y="3702366"/>
            <a:chExt cx="4680002" cy="2872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F12B7CF-72A1-4377-8E7B-3BA9B07B362D}"/>
                    </a:ext>
                  </a:extLst>
                </p:cNvPr>
                <p:cNvSpPr txBox="1"/>
                <p:nvPr/>
              </p:nvSpPr>
              <p:spPr>
                <a:xfrm>
                  <a:off x="7511998" y="6052559"/>
                  <a:ext cx="4680002" cy="521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Верт</a:t>
                  </a:r>
                  <a:r>
                    <a:rPr lang="en-US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.</a:t>
                  </a:r>
                  <a:r>
                    <a:rPr lang="en-US" sz="14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 </a:t>
                  </a:r>
                  <a:r>
                    <a:rPr lang="ru-RU" sz="14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 </a:t>
                  </a:r>
                  <a:r>
                    <a:rPr lang="ru-RU" sz="1600" b="1" dirty="0" err="1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замкн</a:t>
                  </a:r>
                  <a:r>
                    <a:rPr lang="ru-RU" sz="16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. </a:t>
                  </a:r>
                  <a:r>
                    <a:rPr lang="ru-RU" sz="1600" b="1" dirty="0" err="1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орб</a:t>
                  </a:r>
                  <a:r>
                    <a:rPr lang="ru-RU" sz="14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. </a:t>
                  </a:r>
                  <a:r>
                    <a:rPr lang="en-US" sz="1400" b="1" dirty="0">
                      <a:solidFill>
                        <a:schemeClr val="tx1"/>
                      </a:solidFill>
                      <a:latin typeface="Georgia" panose="02040502050405020303" pitchFamily="18" charset="0"/>
                    </a:rPr>
                    <a:t>SD</a:t>
                  </a:r>
                  <a14:m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ru-RU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≤</m:t>
                      </m:r>
                      <m:r>
                        <a:rPr lang="en-US" sz="1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𝟎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𝟐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𝐦𝐦</m:t>
                      </m:r>
                    </m:oMath>
                  </a14:m>
                  <a:endParaRPr lang="en-US" sz="1400" b="1" dirty="0">
                    <a:solidFill>
                      <a:schemeClr val="tx1"/>
                    </a:solidFill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F12B7CF-72A1-4377-8E7B-3BA9B07B3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98" y="6052559"/>
                  <a:ext cx="4680002" cy="521872"/>
                </a:xfrm>
                <a:prstGeom prst="rect">
                  <a:avLst/>
                </a:prstGeom>
                <a:blipFill>
                  <a:blip r:embed="rId7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C5E6B3D-2BB0-4B9C-B520-DDE324B63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000" y="3702366"/>
              <a:ext cx="4680000" cy="2340000"/>
            </a:xfrm>
            <a:prstGeom prst="rect">
              <a:avLst/>
            </a:prstGeom>
          </p:spPr>
        </p:pic>
      </p:grp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0ABC1791-EF8D-41D9-93B9-1C8D369AC967}"/>
              </a:ext>
            </a:extLst>
          </p:cNvPr>
          <p:cNvCxnSpPr>
            <a:cxnSpLocks/>
          </p:cNvCxnSpPr>
          <p:nvPr/>
        </p:nvCxnSpPr>
        <p:spPr>
          <a:xfrm flipH="1">
            <a:off x="7092281" y="1222821"/>
            <a:ext cx="1380150" cy="1840823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CDF3532-529E-4B33-B9C0-E5496D1AC77A}"/>
              </a:ext>
            </a:extLst>
          </p:cNvPr>
          <p:cNvCxnSpPr>
            <a:cxnSpLocks/>
          </p:cNvCxnSpPr>
          <p:nvPr/>
        </p:nvCxnSpPr>
        <p:spPr>
          <a:xfrm flipH="1">
            <a:off x="6168726" y="1222821"/>
            <a:ext cx="2277504" cy="1414091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E49008D-D7B0-4F5D-B415-69F99D4B33E7}"/>
              </a:ext>
            </a:extLst>
          </p:cNvPr>
          <p:cNvCxnSpPr>
            <a:cxnSpLocks/>
          </p:cNvCxnSpPr>
          <p:nvPr/>
        </p:nvCxnSpPr>
        <p:spPr>
          <a:xfrm flipH="1">
            <a:off x="5220073" y="1250253"/>
            <a:ext cx="3226157" cy="1155542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9126B561-7629-41BE-8159-8A36E60B35F5}"/>
              </a:ext>
            </a:extLst>
          </p:cNvPr>
          <p:cNvCxnSpPr>
            <a:cxnSpLocks/>
          </p:cNvCxnSpPr>
          <p:nvPr/>
        </p:nvCxnSpPr>
        <p:spPr>
          <a:xfrm flipH="1">
            <a:off x="7786903" y="1222821"/>
            <a:ext cx="705878" cy="2566548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C5648D2-8FDD-4DCE-BE25-E5E877CC2044}"/>
              </a:ext>
            </a:extLst>
          </p:cNvPr>
          <p:cNvCxnSpPr>
            <a:cxnSpLocks/>
          </p:cNvCxnSpPr>
          <p:nvPr/>
        </p:nvCxnSpPr>
        <p:spPr>
          <a:xfrm flipH="1">
            <a:off x="8300062" y="1250253"/>
            <a:ext cx="192719" cy="3488376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0D04724C-147D-4344-89BA-D6F63CB055B0}"/>
              </a:ext>
            </a:extLst>
          </p:cNvPr>
          <p:cNvCxnSpPr>
            <a:cxnSpLocks/>
          </p:cNvCxnSpPr>
          <p:nvPr/>
        </p:nvCxnSpPr>
        <p:spPr>
          <a:xfrm flipH="1">
            <a:off x="8413522" y="1151906"/>
            <a:ext cx="131467" cy="4603942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B5915C4-3E85-4AC2-AD08-50A7F1683F35}"/>
              </a:ext>
            </a:extLst>
          </p:cNvPr>
          <p:cNvSpPr txBox="1"/>
          <p:nvPr/>
        </p:nvSpPr>
        <p:spPr>
          <a:xfrm>
            <a:off x="5342615" y="447399"/>
            <a:ext cx="297380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 положения пучка</a:t>
            </a:r>
          </a:p>
          <a:p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кольце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ACAE56B8-3A9B-4D81-9B6B-481697A6034E}"/>
              </a:ext>
            </a:extLst>
          </p:cNvPr>
          <p:cNvSpPr/>
          <p:nvPr/>
        </p:nvSpPr>
        <p:spPr>
          <a:xfrm rot="5400000" flipH="1">
            <a:off x="4301486" y="-898829"/>
            <a:ext cx="145421" cy="496855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7B0945-7273-4B64-AE30-4AEFABCB870B}"/>
              </a:ext>
            </a:extLst>
          </p:cNvPr>
          <p:cNvSpPr txBox="1"/>
          <p:nvPr/>
        </p:nvSpPr>
        <p:spPr>
          <a:xfrm>
            <a:off x="2382414" y="119761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22A5CB8-F753-4FD7-99B5-1827055B502F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3059832" y="3494493"/>
            <a:ext cx="3496830" cy="44146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1DF93C9-DC3C-4700-9FE5-59298D1AD2EC}"/>
              </a:ext>
            </a:extLst>
          </p:cNvPr>
          <p:cNvSpPr txBox="1"/>
          <p:nvPr/>
        </p:nvSpPr>
        <p:spPr>
          <a:xfrm>
            <a:off x="6541288" y="3262654"/>
            <a:ext cx="69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rgbClr val="0000CC"/>
              </a:solidFill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50565CE-BFDF-46B7-8BB7-F13B28032D68}"/>
              </a:ext>
            </a:extLst>
          </p:cNvPr>
          <p:cNvCxnSpPr>
            <a:cxnSpLocks/>
          </p:cNvCxnSpPr>
          <p:nvPr/>
        </p:nvCxnSpPr>
        <p:spPr>
          <a:xfrm>
            <a:off x="3044458" y="5514490"/>
            <a:ext cx="3496830" cy="44146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3C75032-F011-4640-87D1-16C2856A629F}"/>
              </a:ext>
            </a:extLst>
          </p:cNvPr>
          <p:cNvSpPr txBox="1"/>
          <p:nvPr/>
        </p:nvSpPr>
        <p:spPr>
          <a:xfrm>
            <a:off x="6525914" y="5282651"/>
            <a:ext cx="69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29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9B8268-FBF0-41A9-A49A-ABC5AE80E700}"/>
              </a:ext>
            </a:extLst>
          </p:cNvPr>
          <p:cNvSpPr txBox="1"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для самообучающихся) программ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94F8C-C92D-44E7-8A16-AEEB9B2D3AAC}"/>
              </a:ext>
            </a:extLst>
          </p:cNvPr>
          <p:cNvSpPr txBox="1"/>
          <p:nvPr/>
        </p:nvSpPr>
        <p:spPr>
          <a:xfrm>
            <a:off x="5255568" y="5378"/>
            <a:ext cx="3888432" cy="1015663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Вычисление токов корректоров и коррекция орбиты (автомат.)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F1BB4-DF2A-45CF-B2D2-6773719D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" y="2708920"/>
            <a:ext cx="5302814" cy="4032448"/>
          </a:xfrm>
          <a:prstGeom prst="rect">
            <a:avLst/>
          </a:prstGeom>
        </p:spPr>
      </p:pic>
      <p:sp>
        <p:nvSpPr>
          <p:cNvPr id="11" name="Дата 6">
            <a:extLst>
              <a:ext uri="{FF2B5EF4-FFF2-40B4-BE49-F238E27FC236}">
                <a16:creationId xmlns:a16="http://schemas.microsoft.com/office/drawing/2014/main" id="{A328628E-C73D-471A-8E92-8507C87F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175" y="3162901"/>
            <a:ext cx="2778035" cy="273844"/>
          </a:xfrm>
        </p:spPr>
        <p:txBody>
          <a:bodyPr/>
          <a:lstStyle/>
          <a:p>
            <a:r>
              <a:rPr lang="ru-RU" dirty="0"/>
              <a:t>M. </a:t>
            </a:r>
            <a:r>
              <a:rPr lang="ru-RU" dirty="0" err="1"/>
              <a:t>Shandov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. </a:t>
            </a:r>
            <a:r>
              <a:rPr lang="ru-RU" dirty="0" err="1"/>
              <a:t>al</a:t>
            </a:r>
            <a:r>
              <a:rPr lang="ru-RU" dirty="0"/>
              <a:t>, VBLHEP, JINR, Dubna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43A752-71BD-42F8-A8F1-6AB0E08E5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0573" y="989961"/>
            <a:ext cx="3776392" cy="22116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EB254D-7984-48C2-A23B-36D2D3666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588" y="3381957"/>
            <a:ext cx="3776392" cy="2211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9C3C36-577B-4987-884C-FFBC50D13442}"/>
                  </a:ext>
                </a:extLst>
              </p:cNvPr>
              <p:cNvSpPr txBox="1"/>
              <p:nvPr/>
            </p:nvSpPr>
            <p:spPr>
              <a:xfrm>
                <a:off x="313453" y="369333"/>
                <a:ext cx="4690595" cy="1959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/>
                <a:endParaRPr lang="en-US" sz="1800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𝒙𝒙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800" b="1" i="1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𝒚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𝒐𝒓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𝑧</m:t>
                          </m:r>
                        </m:e>
                      </m:acc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𝑹</m:t>
                      </m:r>
                      <m:acc>
                        <m:accPr>
                          <m:chr m:val="⃗"/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Θ</m:t>
                          </m:r>
                        </m:e>
                      </m:acc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18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0" lvl="1"/>
                <a:endParaRPr lang="en-US" sz="1800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𝒛𝒛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𝒛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𝒙𝒚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𝒚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9C3C36-577B-4987-884C-FFBC50D13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53" y="369333"/>
                <a:ext cx="4690595" cy="19597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9CDC28F-5A18-4217-A177-B656F3450639}"/>
              </a:ext>
            </a:extLst>
          </p:cNvPr>
          <p:cNvSpPr txBox="1"/>
          <p:nvPr/>
        </p:nvSpPr>
        <p:spPr>
          <a:xfrm>
            <a:off x="5580111" y="5632713"/>
            <a:ext cx="3678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 положения пучка -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Корректирующий магнит-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7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7B27E-4E2C-4C52-8AA4-0EA1C1A9FDDC}"/>
              </a:ext>
            </a:extLst>
          </p:cNvPr>
          <p:cNvSpPr txBox="1"/>
          <p:nvPr/>
        </p:nvSpPr>
        <p:spPr>
          <a:xfrm>
            <a:off x="0" y="0"/>
            <a:ext cx="536408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 в </a:t>
            </a:r>
            <a:r>
              <a:rPr lang="ru-RU" sz="2000" b="1" dirty="0" err="1">
                <a:latin typeface="Comic Sans MS" panose="030F0702030302020204" pitchFamily="66" charset="0"/>
              </a:rPr>
              <a:t>Росии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73B1B-FAB3-4392-A9C1-6E550AD54E0F}"/>
              </a:ext>
            </a:extLst>
          </p:cNvPr>
          <p:cNvSpPr txBox="1"/>
          <p:nvPr/>
        </p:nvSpPr>
        <p:spPr>
          <a:xfrm>
            <a:off x="5928" y="40011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Международный центр нейтронных исследований на базе </a:t>
            </a:r>
            <a:r>
              <a:rPr lang="ru-RU" dirty="0" err="1"/>
              <a:t>высокопоточного</a:t>
            </a:r>
            <a:r>
              <a:rPr lang="ru-RU" dirty="0"/>
              <a:t> реактора ПИК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32D917-6F9C-4A2D-9DDF-BAFD9B1A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" y="908721"/>
            <a:ext cx="4024546" cy="30243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40D97-C17C-45E7-89EC-021C2FD2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178" y="908721"/>
            <a:ext cx="4877546" cy="2973335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6C1CF0A2-C566-4BA3-A2EE-9A5D7358AE5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8458" y="4221088"/>
            <a:ext cx="8856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ФГБУ «Петербургский институт ядерной физики им.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Б. П. Константинова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» НИЦ «Курчатовский институт», г. Гатчина, Ленинградская область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994B9-E76A-4DC2-8731-A9125842726B}"/>
              </a:ext>
            </a:extLst>
          </p:cNvPr>
          <p:cNvSpPr txBox="1"/>
          <p:nvPr/>
        </p:nvSpPr>
        <p:spPr>
          <a:xfrm>
            <a:off x="6700951" y="30778"/>
            <a:ext cx="2178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2011—2024 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75B21-29F7-4D78-BB86-56521A909325}"/>
              </a:ext>
            </a:extLst>
          </p:cNvPr>
          <p:cNvSpPr txBox="1"/>
          <p:nvPr/>
        </p:nvSpPr>
        <p:spPr>
          <a:xfrm>
            <a:off x="282741" y="5271504"/>
            <a:ext cx="8856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Предназначен для изучения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Нейтрон"/>
              </a:rPr>
              <a:t>нейтронов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Нейтронное излучение"/>
              </a:rPr>
              <a:t>нейтронного излучения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изучения объектов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Микромир (физика)"/>
              </a:rPr>
              <a:t>микромира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к примеру: узлов кристаллической решётки; объектов, расположенных на расстоянии нескольких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Ангстрем"/>
              </a:rPr>
              <a:t>ангстрем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(10</a:t>
            </a:r>
            <a:r>
              <a:rPr lang="ru-RU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-8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см) друг от друга, а также многих других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Фундаментальная наука"/>
              </a:rPr>
              <a:t>фундаментальных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Прикладная наука"/>
              </a:rPr>
              <a:t>прикладных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научных исследований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677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B2F76D-BD05-4504-B478-8FA032062DA7}"/>
              </a:ext>
            </a:extLst>
          </p:cNvPr>
          <p:cNvSpPr txBox="1"/>
          <p:nvPr/>
        </p:nvSpPr>
        <p:spPr>
          <a:xfrm>
            <a:off x="0" y="0"/>
            <a:ext cx="8316416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Моделирование движения пучка (трекинг частиц через ускоритель)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A92D34-6E72-4856-8DC2-CEE938375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13"/>
          <a:stretch/>
        </p:blipFill>
        <p:spPr>
          <a:xfrm>
            <a:off x="107504" y="4437112"/>
            <a:ext cx="7055819" cy="222794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4C6C5C-08AE-4502-B898-96750359E0F9}"/>
              </a:ext>
            </a:extLst>
          </p:cNvPr>
          <p:cNvSpPr/>
          <p:nvPr/>
        </p:nvSpPr>
        <p:spPr>
          <a:xfrm>
            <a:off x="7157087" y="3861048"/>
            <a:ext cx="1873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оборотов</a:t>
            </a:r>
          </a:p>
          <a:p>
            <a:pPr algn="ctr">
              <a:defRPr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– выявить область устойчивого движения</a:t>
            </a:r>
            <a:endParaRPr lang="en-US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1578F-277F-4C6A-9CBE-BB1D93D41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5" y="416873"/>
            <a:ext cx="6516216" cy="40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6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30C014-2200-4686-BA23-61C4D501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3" y="195684"/>
            <a:ext cx="4188730" cy="347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410061C6-EAF3-448E-BC19-085C2BDD4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73" y="565137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≈16÷18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410061C6-EAF3-448E-BC19-085C2BDD4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73" y="565137"/>
                <a:ext cx="2890584" cy="523220"/>
              </a:xfrm>
              <a:prstGeom prst="rect">
                <a:avLst/>
              </a:prstGeom>
              <a:blipFill>
                <a:blip r:embed="rId3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20E17-A742-48EB-85DA-8B1B874C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6714" y="188640"/>
            <a:ext cx="4155161" cy="3477600"/>
          </a:xfrm>
          <a:prstGeom prst="rect">
            <a:avLst/>
          </a:prstGeom>
        </p:spPr>
      </p:pic>
      <p:sp>
        <p:nvSpPr>
          <p:cNvPr id="6" name="Стрелка вправо 48">
            <a:extLst>
              <a:ext uri="{FF2B5EF4-FFF2-40B4-BE49-F238E27FC236}">
                <a16:creationId xmlns:a16="http://schemas.microsoft.com/office/drawing/2014/main" id="{46029A6A-E948-47AD-8CFD-EE56A9FC2066}"/>
              </a:ext>
            </a:extLst>
          </p:cNvPr>
          <p:cNvSpPr/>
          <p:nvPr/>
        </p:nvSpPr>
        <p:spPr>
          <a:xfrm flipV="1">
            <a:off x="3802944" y="5021734"/>
            <a:ext cx="1111151" cy="400170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8ACD3-8C8C-4788-9B97-A01AA552DB15}"/>
              </a:ext>
            </a:extLst>
          </p:cNvPr>
          <p:cNvSpPr txBox="1"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по нелинейной динамике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6CFB06-B843-4859-A259-F304F2CEB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714" y="3846039"/>
            <a:ext cx="3626695" cy="2542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3B514D4C-3854-4DC4-8DC4-6B7DEC4CD4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0112" y="1404220"/>
                <a:ext cx="2427006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3B514D4C-3854-4DC4-8DC4-6B7DEC4CD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1404220"/>
                <a:ext cx="242700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248FDB-E572-4464-89A6-4FD7E130E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3794815"/>
            <a:ext cx="2398686" cy="2644577"/>
          </a:xfrm>
          <a:prstGeom prst="rect">
            <a:avLst/>
          </a:prstGeom>
        </p:spPr>
      </p:pic>
      <p:sp>
        <p:nvSpPr>
          <p:cNvPr id="12" name="Стрелка вправо 48">
            <a:extLst>
              <a:ext uri="{FF2B5EF4-FFF2-40B4-BE49-F238E27FC236}">
                <a16:creationId xmlns:a16="http://schemas.microsoft.com/office/drawing/2014/main" id="{171EEB87-3D5A-448B-A780-4970BF493608}"/>
              </a:ext>
            </a:extLst>
          </p:cNvPr>
          <p:cNvSpPr/>
          <p:nvPr/>
        </p:nvSpPr>
        <p:spPr>
          <a:xfrm flipV="1">
            <a:off x="4280796" y="2695533"/>
            <a:ext cx="1111151" cy="400170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8632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19" y="700386"/>
            <a:ext cx="3328041" cy="22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1177" y="0"/>
            <a:ext cx="435699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+mj-lt"/>
              </a:rPr>
              <a:t>Краевые поля квадрупольных магнитов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838"/>
            <a:ext cx="2049691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" y="2410919"/>
            <a:ext cx="2876794" cy="10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2B2295-4828-4E37-B1C5-DD830017A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682" y="369332"/>
            <a:ext cx="3052429" cy="2529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B9D7E0-BFEB-4A11-BD81-DA118998F9F3}"/>
              </a:ext>
            </a:extLst>
          </p:cNvPr>
          <p:cNvSpPr txBox="1"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по нелинейной динамике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A75918-060F-409A-A080-0453E6BA1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256" y="3467226"/>
            <a:ext cx="3067808" cy="25737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26E7BB-8C43-4E8B-A315-AAA1EDB7E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70" y="3584899"/>
            <a:ext cx="2898141" cy="242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8436F729-6062-48C8-B255-7518867CB0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624" y="6251628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8436F729-6062-48C8-B255-7518867CB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624" y="6251628"/>
                <a:ext cx="2890584" cy="523220"/>
              </a:xfrm>
              <a:prstGeom prst="rect">
                <a:avLst/>
              </a:prstGeom>
              <a:blipFill>
                <a:blip r:embed="rId8"/>
                <a:stretch>
                  <a:fillRect t="-12941" b="-3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8">
                <a:extLst>
                  <a:ext uri="{FF2B5EF4-FFF2-40B4-BE49-F238E27FC236}">
                    <a16:creationId xmlns:a16="http://schemas.microsoft.com/office/drawing/2014/main" id="{8F1E9B2B-39F3-4D89-9FC1-E7B1F034E5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4898" y="6282320"/>
                <a:ext cx="2774213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≈10÷11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8" name="TextBox 8">
                <a:extLst>
                  <a:ext uri="{FF2B5EF4-FFF2-40B4-BE49-F238E27FC236}">
                    <a16:creationId xmlns:a16="http://schemas.microsoft.com/office/drawing/2014/main" id="{8F1E9B2B-39F3-4D89-9FC1-E7B1F034E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898" y="6282320"/>
                <a:ext cx="2774213" cy="523220"/>
              </a:xfrm>
              <a:prstGeom prst="rect">
                <a:avLst/>
              </a:prstGeom>
              <a:blipFill>
                <a:blip r:embed="rId9"/>
                <a:stretch>
                  <a:fillRect t="-12941" b="-3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трелка вправо 24">
            <a:extLst>
              <a:ext uri="{FF2B5EF4-FFF2-40B4-BE49-F238E27FC236}">
                <a16:creationId xmlns:a16="http://schemas.microsoft.com/office/drawing/2014/main" id="{7D4A3A94-B5F6-4C82-86AF-0A865702D5F3}"/>
              </a:ext>
            </a:extLst>
          </p:cNvPr>
          <p:cNvSpPr/>
          <p:nvPr/>
        </p:nvSpPr>
        <p:spPr>
          <a:xfrm>
            <a:off x="3493551" y="6035260"/>
            <a:ext cx="1941517" cy="49412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F6547-458E-4D26-A8CA-4854ED07216A}"/>
              </a:ext>
            </a:extLst>
          </p:cNvPr>
          <p:cNvSpPr txBox="1"/>
          <p:nvPr/>
        </p:nvSpPr>
        <p:spPr>
          <a:xfrm>
            <a:off x="3550547" y="6405516"/>
            <a:ext cx="182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 err="1">
                <a:solidFill>
                  <a:srgbClr val="0000CC"/>
                </a:solidFill>
                <a:latin typeface="+mn-lt"/>
              </a:rPr>
              <a:t>октупольная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7EBDFB-E9AE-4D68-95B4-D1216FAACF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923" y="3374099"/>
            <a:ext cx="2648320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6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99D308A-B2B7-4894-8210-B93AD400C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596A29-265E-42B7-BAC8-D2F0DACF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835" y="474570"/>
            <a:ext cx="6474019" cy="21508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76A54E-1E5A-4556-B007-635BEFAA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3440984"/>
            <a:ext cx="7032924" cy="2365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063DED-1CB3-4E9F-8F7F-19E9C5C32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032" y="369332"/>
            <a:ext cx="2828532" cy="1605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B27696-9A08-416D-88FD-EB192FE99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852" y="4507079"/>
            <a:ext cx="2700499" cy="2259000"/>
          </a:xfrm>
          <a:prstGeom prst="rect">
            <a:avLst/>
          </a:prstGeom>
        </p:spPr>
      </p:pic>
      <p:sp>
        <p:nvSpPr>
          <p:cNvPr id="20" name="Стрелка вправо 48">
            <a:extLst>
              <a:ext uri="{FF2B5EF4-FFF2-40B4-BE49-F238E27FC236}">
                <a16:creationId xmlns:a16="http://schemas.microsoft.com/office/drawing/2014/main" id="{DBB59E64-192D-49AC-A3FB-3924074091E1}"/>
              </a:ext>
            </a:extLst>
          </p:cNvPr>
          <p:cNvSpPr/>
          <p:nvPr/>
        </p:nvSpPr>
        <p:spPr>
          <a:xfrm rot="10800000" flipV="1">
            <a:off x="5807691" y="4977133"/>
            <a:ext cx="1110682" cy="400109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2" name="Стрелка вправо 48">
            <a:extLst>
              <a:ext uri="{FF2B5EF4-FFF2-40B4-BE49-F238E27FC236}">
                <a16:creationId xmlns:a16="http://schemas.microsoft.com/office/drawing/2014/main" id="{974F8FB6-D1D0-47FE-9E77-6087D42F0BE9}"/>
              </a:ext>
            </a:extLst>
          </p:cNvPr>
          <p:cNvSpPr/>
          <p:nvPr/>
        </p:nvSpPr>
        <p:spPr>
          <a:xfrm rot="10800000" flipV="1">
            <a:off x="4362315" y="2699611"/>
            <a:ext cx="803324" cy="400109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4D067-699E-4D4B-9157-EEC96E1A1313}"/>
              </a:ext>
            </a:extLst>
          </p:cNvPr>
          <p:cNvSpPr txBox="1"/>
          <p:nvPr/>
        </p:nvSpPr>
        <p:spPr>
          <a:xfrm>
            <a:off x="1974333" y="3178354"/>
            <a:ext cx="2832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rgbClr val="FF0000"/>
                </a:solidFill>
                <a:latin typeface="+mn-lt"/>
              </a:rPr>
              <a:t>Коррекция </a:t>
            </a:r>
            <a:r>
              <a:rPr lang="ru-RU" altLang="ru-RU" sz="1400" dirty="0" err="1">
                <a:solidFill>
                  <a:srgbClr val="FF0000"/>
                </a:solidFill>
                <a:latin typeface="+mn-lt"/>
              </a:rPr>
              <a:t>октупольными</a:t>
            </a:r>
            <a:r>
              <a:rPr lang="ru-RU" altLang="ru-RU" sz="1400" dirty="0">
                <a:solidFill>
                  <a:srgbClr val="FF0000"/>
                </a:solidFill>
                <a:latin typeface="+mn-lt"/>
              </a:rPr>
              <a:t> полями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F1E5C6-E310-4B17-8849-245544F6AE8D}"/>
              </a:ext>
            </a:extLst>
          </p:cNvPr>
          <p:cNvSpPr txBox="1"/>
          <p:nvPr/>
        </p:nvSpPr>
        <p:spPr>
          <a:xfrm>
            <a:off x="501899" y="6119748"/>
            <a:ext cx="4607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ru-RU" altLang="ru-RU" sz="1800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Не подтверждается трекингом в </a:t>
            </a:r>
            <a:r>
              <a:rPr lang="ru-RU" altLang="ru-RU" dirty="0">
                <a:solidFill>
                  <a:srgbClr val="006600"/>
                </a:solidFill>
                <a:highlight>
                  <a:srgbClr val="FFFF00"/>
                </a:highlight>
              </a:rPr>
              <a:t>других программах</a:t>
            </a:r>
            <a:endParaRPr lang="en-US" altLang="ru-RU" sz="1800" dirty="0">
              <a:solidFill>
                <a:srgbClr val="006600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B4A151-218B-4EFF-97F4-A4CD528F1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8679" y="5694779"/>
            <a:ext cx="1420794" cy="11891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F33487-E168-4CC5-98EF-65DAFCC72968}"/>
              </a:ext>
            </a:extLst>
          </p:cNvPr>
          <p:cNvSpPr txBox="1"/>
          <p:nvPr/>
        </p:nvSpPr>
        <p:spPr>
          <a:xfrm>
            <a:off x="158181" y="2671619"/>
            <a:ext cx="3576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00CC"/>
                </a:solidFill>
                <a:latin typeface="+mn-lt"/>
              </a:rPr>
              <a:t>Искажение фазового объема</a:t>
            </a:r>
            <a:endParaRPr lang="ru-RU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302AEB-D268-4504-9B95-50DDB7348A94}"/>
              </a:ext>
            </a:extLst>
          </p:cNvPr>
          <p:cNvSpPr txBox="1"/>
          <p:nvPr/>
        </p:nvSpPr>
        <p:spPr>
          <a:xfrm>
            <a:off x="13360" y="6012"/>
            <a:ext cx="5220072" cy="369332"/>
          </a:xfrm>
          <a:prstGeom prst="rect">
            <a:avLst/>
          </a:prstGeom>
          <a:solidFill>
            <a:srgbClr val="FF66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Задачи по нелинейной динамике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712760-000C-4238-9149-9F3BE09A820D}"/>
              </a:ext>
            </a:extLst>
          </p:cNvPr>
          <p:cNvSpPr txBox="1"/>
          <p:nvPr/>
        </p:nvSpPr>
        <p:spPr>
          <a:xfrm>
            <a:off x="4811177" y="0"/>
            <a:ext cx="435699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+mj-lt"/>
              </a:rPr>
              <a:t>Трекинг через магниты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B4C0F-678C-42E6-A970-552F0FE27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2183150"/>
            <a:ext cx="3198823" cy="17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9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08A63-6C8C-4574-9173-A91BA7DC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10"/>
            <a:ext cx="9144000" cy="531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3552B-D583-4E2D-AD25-8144FF692DA9}"/>
              </a:ext>
            </a:extLst>
          </p:cNvPr>
          <p:cNvSpPr txBox="1"/>
          <p:nvPr/>
        </p:nvSpPr>
        <p:spPr>
          <a:xfrm>
            <a:off x="4995324" y="5999848"/>
            <a:ext cx="41486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Пульт управления ускорителем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6742-5FB1-41AF-B815-79414E3C2400}"/>
              </a:ext>
            </a:extLst>
          </p:cNvPr>
          <p:cNvSpPr txBox="1"/>
          <p:nvPr/>
        </p:nvSpPr>
        <p:spPr>
          <a:xfrm>
            <a:off x="0" y="0"/>
            <a:ext cx="349188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Виртуальный ускоритель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BBC8CB3-D51A-4B27-8F05-B7DD7F774702}"/>
              </a:ext>
            </a:extLst>
          </p:cNvPr>
          <p:cNvSpPr/>
          <p:nvPr/>
        </p:nvSpPr>
        <p:spPr>
          <a:xfrm>
            <a:off x="7092280" y="2204864"/>
            <a:ext cx="2051720" cy="165618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28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EB8EFC-D55C-4EA0-A6B3-A059153AA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466"/>
            <a:ext cx="6120680" cy="3857883"/>
          </a:xfrm>
          <a:prstGeom prst="rect">
            <a:avLst/>
          </a:prstGeom>
          <a:effectLst>
            <a:outerShdw blurRad="50800" dist="38100" dir="18900000" algn="bl" rotWithShape="0">
              <a:srgbClr val="00D000">
                <a:alpha val="97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52347-B5EC-4106-B49E-C2C7C5D3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85" y="1408960"/>
            <a:ext cx="6330115" cy="3462166"/>
          </a:xfrm>
          <a:prstGeom prst="rect">
            <a:avLst/>
          </a:prstGeom>
          <a:effectLst>
            <a:outerShdw blurRad="50800" dist="38100" dir="8100000" sx="101000" sy="101000" algn="tr" rotWithShape="0">
              <a:srgbClr val="66FF66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A473C-7D9F-49B9-9ED0-746463B4A069}"/>
              </a:ext>
            </a:extLst>
          </p:cNvPr>
          <p:cNvSpPr txBox="1"/>
          <p:nvPr/>
        </p:nvSpPr>
        <p:spPr>
          <a:xfrm>
            <a:off x="0" y="0"/>
            <a:ext cx="349188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Виртуальный ускоритель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D72C6-61D8-4273-89F9-C881EB08F4B8}"/>
              </a:ext>
            </a:extLst>
          </p:cNvPr>
          <p:cNvSpPr txBox="1"/>
          <p:nvPr/>
        </p:nvSpPr>
        <p:spPr>
          <a:xfrm>
            <a:off x="4788024" y="0"/>
            <a:ext cx="349188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+mj-lt"/>
              </a:rPr>
              <a:t>Быстрый</a:t>
            </a:r>
            <a:r>
              <a:rPr lang="ru-RU" b="1" dirty="0">
                <a:solidFill>
                  <a:srgbClr val="006600"/>
                </a:solidFill>
                <a:latin typeface="+mj-lt"/>
              </a:rPr>
              <a:t> трансформатор тока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ECA115-4DDB-46ED-B697-93FB9D07C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752" y="764704"/>
            <a:ext cx="2706381" cy="174684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DA336B8-263D-4771-A327-6A40DEBC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98" y="666650"/>
            <a:ext cx="2821052" cy="148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D8B894-FB05-4F2B-832B-05FB4852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60" y="777867"/>
            <a:ext cx="2687206" cy="137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48">
            <a:extLst>
              <a:ext uri="{FF2B5EF4-FFF2-40B4-BE49-F238E27FC236}">
                <a16:creationId xmlns:a16="http://schemas.microsoft.com/office/drawing/2014/main" id="{4E49AF9A-7E39-40E7-B90B-086FD3F08186}"/>
              </a:ext>
            </a:extLst>
          </p:cNvPr>
          <p:cNvSpPr/>
          <p:nvPr/>
        </p:nvSpPr>
        <p:spPr>
          <a:xfrm flipV="1">
            <a:off x="6021858" y="1167359"/>
            <a:ext cx="586395" cy="400170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12" name="Стрелка вправо 48">
            <a:extLst>
              <a:ext uri="{FF2B5EF4-FFF2-40B4-BE49-F238E27FC236}">
                <a16:creationId xmlns:a16="http://schemas.microsoft.com/office/drawing/2014/main" id="{5F3E8B07-0801-4001-A9C0-9249F1D94B92}"/>
              </a:ext>
            </a:extLst>
          </p:cNvPr>
          <p:cNvSpPr/>
          <p:nvPr/>
        </p:nvSpPr>
        <p:spPr>
          <a:xfrm rot="9165834" flipV="1">
            <a:off x="3400125" y="2122642"/>
            <a:ext cx="3028880" cy="235807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A7579-A5F4-4207-9025-B7A57C7D6C58}"/>
              </a:ext>
            </a:extLst>
          </p:cNvPr>
          <p:cNvSpPr txBox="1"/>
          <p:nvPr/>
        </p:nvSpPr>
        <p:spPr>
          <a:xfrm>
            <a:off x="5738045" y="861894"/>
            <a:ext cx="1270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66"/>
                </a:solidFill>
                <a:latin typeface="+mn-lt"/>
                <a:cs typeface="Arial" charset="0"/>
              </a:rPr>
              <a:t>0.0001с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83E075-5D25-46F6-B577-0672EFC6A443}"/>
              </a:ext>
            </a:extLst>
          </p:cNvPr>
          <p:cNvSpPr txBox="1"/>
          <p:nvPr/>
        </p:nvSpPr>
        <p:spPr>
          <a:xfrm>
            <a:off x="2051720" y="3669566"/>
            <a:ext cx="252028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00CC"/>
                </a:solidFill>
                <a:latin typeface="+mn-lt"/>
              </a:rPr>
              <a:t>Циркуляция пучка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24929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2E4CB0-260A-48D5-80FF-212121B5743B}"/>
              </a:ext>
            </a:extLst>
          </p:cNvPr>
          <p:cNvGrpSpPr/>
          <p:nvPr/>
        </p:nvGrpSpPr>
        <p:grpSpPr>
          <a:xfrm>
            <a:off x="323528" y="472137"/>
            <a:ext cx="8820472" cy="4831721"/>
            <a:chOff x="593320" y="764703"/>
            <a:chExt cx="8424936" cy="396044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FEC3AF1-9317-421C-B843-7EF2CF93F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2400" r="3538" b="20601"/>
            <a:stretch/>
          </p:blipFill>
          <p:spPr>
            <a:xfrm>
              <a:off x="593320" y="764703"/>
              <a:ext cx="8424936" cy="39604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DDEDF0-565B-41D9-A4FB-F9428B9CB432}"/>
                </a:ext>
              </a:extLst>
            </p:cNvPr>
            <p:cNvSpPr txBox="1"/>
            <p:nvPr/>
          </p:nvSpPr>
          <p:spPr>
            <a:xfrm rot="16200000">
              <a:off x="218212" y="2631340"/>
              <a:ext cx="1865954" cy="35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Particle number</a:t>
              </a:r>
              <a:endParaRPr lang="ru-RU" b="1" dirty="0">
                <a:solidFill>
                  <a:srgbClr val="92D05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12257E-1813-4C73-8C92-13D979BF4F50}"/>
                </a:ext>
              </a:extLst>
            </p:cNvPr>
            <p:cNvSpPr txBox="1"/>
            <p:nvPr/>
          </p:nvSpPr>
          <p:spPr>
            <a:xfrm>
              <a:off x="2483768" y="112474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7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10</a:t>
              </a:r>
              <a:r>
                <a:rPr lang="en-US" baseline="30000" dirty="0">
                  <a:solidFill>
                    <a:schemeClr val="bg1"/>
                  </a:solidFill>
                  <a:sym typeface="Symbol" panose="05050102010706020507" pitchFamily="18" charset="2"/>
                </a:rPr>
                <a:t>10</a:t>
              </a:r>
              <a:endParaRPr lang="ru-RU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4AF31458-FAE8-49B9-B754-2FB1FBEE82E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V="1">
              <a:off x="1329845" y="2276872"/>
              <a:ext cx="1801994" cy="533123"/>
            </a:xfrm>
            <a:prstGeom prst="straightConnector1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78E8D8-A4CF-46DC-825C-4DE132BB1E15}"/>
              </a:ext>
            </a:extLst>
          </p:cNvPr>
          <p:cNvSpPr txBox="1"/>
          <p:nvPr/>
        </p:nvSpPr>
        <p:spPr>
          <a:xfrm>
            <a:off x="570182" y="6022473"/>
            <a:ext cx="584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>
                <a:sym typeface="Symbol" panose="05050102010706020507" pitchFamily="18" charset="2"/>
              </a:rPr>
              <a:t>10</a:t>
            </a:r>
            <a:r>
              <a:rPr lang="en-US" baseline="30000" dirty="0">
                <a:sym typeface="Symbol" panose="05050102010706020507" pitchFamily="18" charset="2"/>
              </a:rPr>
              <a:t>10 </a:t>
            </a:r>
            <a:r>
              <a:rPr lang="ru-RU" dirty="0">
                <a:sym typeface="Symbol" panose="05050102010706020507" pitchFamily="18" charset="2"/>
              </a:rPr>
              <a:t>элементарных зарядов</a:t>
            </a:r>
            <a:r>
              <a:rPr lang="en-US" dirty="0"/>
              <a:t>~ 2</a:t>
            </a:r>
            <a:r>
              <a:rPr lang="en-US" dirty="0">
                <a:sym typeface="Symbol" panose="05050102010706020507" pitchFamily="18" charset="2"/>
              </a:rPr>
              <a:t>10</a:t>
            </a:r>
            <a:r>
              <a:rPr lang="en-US" baseline="30000" dirty="0">
                <a:sym typeface="Symbol" panose="05050102010706020507" pitchFamily="18" charset="2"/>
              </a:rPr>
              <a:t>9 </a:t>
            </a:r>
            <a:r>
              <a:rPr lang="en-US" dirty="0">
                <a:sym typeface="Symbol" panose="05050102010706020507" pitchFamily="18" charset="2"/>
              </a:rPr>
              <a:t>Au</a:t>
            </a:r>
            <a:r>
              <a:rPr lang="en-US" baseline="30000" dirty="0">
                <a:sym typeface="Symbol" panose="05050102010706020507" pitchFamily="18" charset="2"/>
              </a:rPr>
              <a:t>31+</a:t>
            </a:r>
          </a:p>
          <a:p>
            <a:r>
              <a:rPr lang="ru-RU" dirty="0">
                <a:sym typeface="Symbol" panose="05050102010706020507" pitchFamily="18" charset="2"/>
              </a:rPr>
              <a:t>Время жизни пучка</a:t>
            </a:r>
            <a:r>
              <a:rPr lang="en-US" dirty="0">
                <a:sym typeface="Symbol" panose="05050102010706020507" pitchFamily="18" charset="2"/>
              </a:rPr>
              <a:t>1,3 s, </a:t>
            </a:r>
            <a:r>
              <a:rPr lang="ru-RU" dirty="0">
                <a:sym typeface="Symbol" panose="05050102010706020507" pitchFamily="18" charset="2"/>
              </a:rPr>
              <a:t>соответствует давлению </a:t>
            </a:r>
            <a:r>
              <a:rPr lang="en-US" dirty="0">
                <a:sym typeface="Symbol" panose="05050102010706020507" pitchFamily="18" charset="2"/>
              </a:rPr>
              <a:t>210</a:t>
            </a:r>
            <a:r>
              <a:rPr lang="en-US" baseline="30000" dirty="0">
                <a:sym typeface="Symbol" panose="05050102010706020507" pitchFamily="18" charset="2"/>
              </a:rPr>
              <a:t>-8</a:t>
            </a:r>
            <a:r>
              <a:rPr lang="en-US" dirty="0">
                <a:sym typeface="Symbol" panose="05050102010706020507" pitchFamily="18" charset="2"/>
              </a:rPr>
              <a:t> Pa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1074A-C715-497C-860F-2E791AE5B4D9}"/>
              </a:ext>
            </a:extLst>
          </p:cNvPr>
          <p:cNvSpPr txBox="1"/>
          <p:nvPr/>
        </p:nvSpPr>
        <p:spPr>
          <a:xfrm>
            <a:off x="7321842" y="5286998"/>
            <a:ext cx="117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Время</a:t>
            </a:r>
            <a:r>
              <a:rPr lang="en-US" dirty="0"/>
              <a:t>, </a:t>
            </a:r>
            <a:r>
              <a:rPr lang="ru-RU" dirty="0" err="1"/>
              <a:t>мс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40C576-43AC-44B3-AFA7-5989BE0B5649}"/>
              </a:ext>
            </a:extLst>
          </p:cNvPr>
          <p:cNvSpPr txBox="1"/>
          <p:nvPr/>
        </p:nvSpPr>
        <p:spPr>
          <a:xfrm>
            <a:off x="7669582" y="4728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A5A9C-5050-4222-BA9D-E3BA6FAFAB78}"/>
              </a:ext>
            </a:extLst>
          </p:cNvPr>
          <p:cNvSpPr txBox="1"/>
          <p:nvPr/>
        </p:nvSpPr>
        <p:spPr>
          <a:xfrm rot="16200000">
            <a:off x="7207260" y="303563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Magnetic field</a:t>
            </a:r>
            <a:endParaRPr lang="ru-RU" b="1" dirty="0">
              <a:solidFill>
                <a:srgbClr val="92D050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A762BC1-C33F-436B-AA14-3A5D71CA10EB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508104" y="1829158"/>
            <a:ext cx="2376265" cy="1391139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E83DAF-7662-4F90-AB14-FCA3BE195C2E}"/>
              </a:ext>
            </a:extLst>
          </p:cNvPr>
          <p:cNvSpPr txBox="1"/>
          <p:nvPr/>
        </p:nvSpPr>
        <p:spPr>
          <a:xfrm>
            <a:off x="3779912" y="4370957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A20EC"/>
                </a:solidFill>
              </a:rPr>
              <a:t>PCT signal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B485D-8764-4DFB-8068-8E576075795B}"/>
              </a:ext>
            </a:extLst>
          </p:cNvPr>
          <p:cNvSpPr txBox="1"/>
          <p:nvPr/>
        </p:nvSpPr>
        <p:spPr>
          <a:xfrm>
            <a:off x="0" y="0"/>
            <a:ext cx="349188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Виртуальный ускоритель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99E12-D097-4302-A808-3FE5902AA80B}"/>
              </a:ext>
            </a:extLst>
          </p:cNvPr>
          <p:cNvSpPr txBox="1"/>
          <p:nvPr/>
        </p:nvSpPr>
        <p:spPr>
          <a:xfrm>
            <a:off x="4788024" y="0"/>
            <a:ext cx="4355976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+mj-lt"/>
              </a:rPr>
              <a:t>Параметрический</a:t>
            </a:r>
            <a:r>
              <a:rPr lang="ru-RU" b="1" dirty="0">
                <a:solidFill>
                  <a:srgbClr val="006600"/>
                </a:solidFill>
                <a:latin typeface="+mj-lt"/>
              </a:rPr>
              <a:t> трансформатор тока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194B50-D203-480D-9AF5-1ACCBDAFE934}"/>
              </a:ext>
            </a:extLst>
          </p:cNvPr>
          <p:cNvSpPr txBox="1"/>
          <p:nvPr/>
        </p:nvSpPr>
        <p:spPr>
          <a:xfrm>
            <a:off x="4711906" y="3101971"/>
            <a:ext cx="252028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00CC"/>
                </a:solidFill>
                <a:latin typeface="+mn-lt"/>
              </a:rPr>
              <a:t>Циркуляция пучка</a:t>
            </a:r>
            <a:endParaRPr lang="ru-RU" sz="2000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079FE31-6194-4155-865A-029724A28799}"/>
              </a:ext>
            </a:extLst>
          </p:cNvPr>
          <p:cNvCxnSpPr/>
          <p:nvPr/>
        </p:nvCxnSpPr>
        <p:spPr>
          <a:xfrm>
            <a:off x="2555776" y="5492651"/>
            <a:ext cx="4438293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287CC5-BAC3-46F7-B336-21E5773384CA}"/>
              </a:ext>
            </a:extLst>
          </p:cNvPr>
          <p:cNvSpPr txBox="1"/>
          <p:nvPr/>
        </p:nvSpPr>
        <p:spPr>
          <a:xfrm>
            <a:off x="5085477" y="5425497"/>
            <a:ext cx="106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2.5 с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21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78E1F-8F30-473A-B9AE-7ED3B8D1F9BC}"/>
              </a:ext>
            </a:extLst>
          </p:cNvPr>
          <p:cNvSpPr txBox="1"/>
          <p:nvPr/>
        </p:nvSpPr>
        <p:spPr>
          <a:xfrm>
            <a:off x="0" y="0"/>
            <a:ext cx="349188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omic Sans MS" panose="030F0702030302020204" pitchFamily="66" charset="0"/>
              </a:rPr>
              <a:t>Виртуальный ускоритель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7CF6F-90AF-4381-9A41-093AA5D0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9"/>
            <a:ext cx="2706381" cy="1669726"/>
          </a:xfrm>
          <a:prstGeom prst="rect">
            <a:avLst/>
          </a:prstGeom>
          <a:ln w="25400">
            <a:solidFill>
              <a:srgbClr val="0000C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6B1936-B257-4B41-A1E3-C116C8CB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36537" y="165999"/>
            <a:ext cx="2397536" cy="1547500"/>
          </a:xfrm>
          <a:prstGeom prst="rect">
            <a:avLst/>
          </a:prstGeom>
          <a:ln w="25400">
            <a:solidFill>
              <a:srgbClr val="0000C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6756EC-5F2F-4E90-8E06-9E525F4FB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561" y="2751299"/>
            <a:ext cx="2179973" cy="11923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632B43-1E4C-4739-AFCA-7FF080377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803" y="1890015"/>
            <a:ext cx="2499261" cy="3869823"/>
          </a:xfrm>
          <a:prstGeom prst="rect">
            <a:avLst/>
          </a:prstGeom>
          <a:effectLst>
            <a:outerShdw blurRad="50800" dist="50800" dir="5400000" sx="107000" sy="107000" algn="ctr" rotWithShape="0">
              <a:srgbClr val="4A78F8"/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444415-C68D-4C50-AC1E-1ED25C85E5E8}"/>
              </a:ext>
            </a:extLst>
          </p:cNvPr>
          <p:cNvSpPr/>
          <p:nvPr/>
        </p:nvSpPr>
        <p:spPr>
          <a:xfrm>
            <a:off x="152574" y="1060721"/>
            <a:ext cx="2401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модельных частиц</a:t>
            </a:r>
          </a:p>
          <a:p>
            <a:pPr algn="ctr">
              <a:defRPr/>
            </a:pPr>
            <a:r>
              <a:rPr lang="ru-RU" sz="1400" dirty="0">
                <a:solidFill>
                  <a:srgbClr val="000066"/>
                </a:solidFill>
                <a:cs typeface="Arial" charset="0"/>
              </a:rPr>
              <a:t>– трекинг через кольцо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19465A5-BBC8-45B7-9A83-F429E07586B8}"/>
              </a:ext>
            </a:extLst>
          </p:cNvPr>
          <p:cNvGrpSpPr/>
          <p:nvPr/>
        </p:nvGrpSpPr>
        <p:grpSpPr>
          <a:xfrm>
            <a:off x="6804249" y="3636654"/>
            <a:ext cx="2339751" cy="1752130"/>
            <a:chOff x="972533" y="1124744"/>
            <a:chExt cx="8424936" cy="506215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DEF2DC7-3538-4752-B89B-43DD3AA0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2400" r="3538" b="20601"/>
            <a:stretch/>
          </p:blipFill>
          <p:spPr>
            <a:xfrm>
              <a:off x="972533" y="2226455"/>
              <a:ext cx="8424936" cy="39604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DC97D6-AEFC-4922-99DB-279DB0E3D1CD}"/>
                </a:ext>
              </a:extLst>
            </p:cNvPr>
            <p:cNvSpPr txBox="1"/>
            <p:nvPr/>
          </p:nvSpPr>
          <p:spPr>
            <a:xfrm rot="16200000">
              <a:off x="218212" y="2631340"/>
              <a:ext cx="1865954" cy="357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Particle number</a:t>
              </a:r>
              <a:endParaRPr lang="ru-RU" b="1" dirty="0">
                <a:solidFill>
                  <a:srgbClr val="92D05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275ABA-8F5B-47EA-B634-8CC16DA98A7E}"/>
                </a:ext>
              </a:extLst>
            </p:cNvPr>
            <p:cNvSpPr txBox="1"/>
            <p:nvPr/>
          </p:nvSpPr>
          <p:spPr>
            <a:xfrm>
              <a:off x="2483768" y="112474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7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10</a:t>
              </a:r>
              <a:r>
                <a:rPr lang="en-US" baseline="30000" dirty="0">
                  <a:solidFill>
                    <a:schemeClr val="bg1"/>
                  </a:solidFill>
                  <a:sym typeface="Symbol" panose="05050102010706020507" pitchFamily="18" charset="2"/>
                </a:rPr>
                <a:t>10</a:t>
              </a:r>
              <a:endParaRPr lang="ru-RU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97504BCA-37CF-4432-9689-3843F365E0FE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V="1">
              <a:off x="1329845" y="2276872"/>
              <a:ext cx="1801994" cy="533123"/>
            </a:xfrm>
            <a:prstGeom prst="straightConnector1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E48B9314-8DA2-4FA1-85E9-53BAA888D57C}"/>
              </a:ext>
            </a:extLst>
          </p:cNvPr>
          <p:cNvSpPr/>
          <p:nvPr/>
        </p:nvSpPr>
        <p:spPr>
          <a:xfrm>
            <a:off x="2706380" y="1073311"/>
            <a:ext cx="3881844" cy="241933"/>
          </a:xfrm>
          <a:prstGeom prst="rightArrow">
            <a:avLst/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4BCBE-540B-4734-A5A4-13680A9E3E62}"/>
              </a:ext>
            </a:extLst>
          </p:cNvPr>
          <p:cNvSpPr txBox="1"/>
          <p:nvPr/>
        </p:nvSpPr>
        <p:spPr>
          <a:xfrm>
            <a:off x="154623" y="1799015"/>
            <a:ext cx="220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0066"/>
                </a:solidFill>
                <a:cs typeface="Arial" charset="0"/>
              </a:rPr>
              <a:t>п</a:t>
            </a:r>
            <a:r>
              <a:rPr lang="ru-RU" sz="1400" dirty="0">
                <a:solidFill>
                  <a:srgbClr val="000066"/>
                </a:solidFill>
                <a:latin typeface="+mn-lt"/>
                <a:cs typeface="Arial" charset="0"/>
              </a:rPr>
              <a:t>отери на апертуре</a:t>
            </a:r>
            <a:endParaRPr lang="en-US" sz="1400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FA1F0E-7D67-41D7-9610-50F5219326E9}"/>
              </a:ext>
            </a:extLst>
          </p:cNvPr>
          <p:cNvSpPr txBox="1"/>
          <p:nvPr/>
        </p:nvSpPr>
        <p:spPr>
          <a:xfrm>
            <a:off x="2558692" y="1254110"/>
            <a:ext cx="3789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  <a:cs typeface="Arial" charset="0"/>
              </a:rPr>
              <a:t>к</a:t>
            </a:r>
            <a:r>
              <a:rPr lang="ru-RU" sz="1400" dirty="0">
                <a:solidFill>
                  <a:srgbClr val="FF0000"/>
                </a:solidFill>
                <a:latin typeface="+mn-lt"/>
                <a:cs typeface="Arial" charset="0"/>
              </a:rPr>
              <a:t>оличество частиц</a:t>
            </a:r>
            <a:endParaRPr lang="en-US" sz="1400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0EC040-263E-4F3B-A1DA-F2C1EF40240F}"/>
              </a:ext>
            </a:extLst>
          </p:cNvPr>
          <p:cNvSpPr txBox="1"/>
          <p:nvPr/>
        </p:nvSpPr>
        <p:spPr>
          <a:xfrm>
            <a:off x="466060" y="3131407"/>
            <a:ext cx="1286929" cy="923330"/>
          </a:xfrm>
          <a:prstGeom prst="rect">
            <a:avLst/>
          </a:prstGeom>
          <a:solidFill>
            <a:srgbClr val="00D000"/>
          </a:solidFill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66"/>
                </a:solidFill>
                <a:highlight>
                  <a:srgbClr val="66FF66"/>
                </a:highlight>
                <a:cs typeface="Arial" charset="0"/>
              </a:rPr>
              <a:t>скрипт</a:t>
            </a:r>
          </a:p>
          <a:p>
            <a:r>
              <a:rPr lang="ru-RU" sz="1800" dirty="0">
                <a:solidFill>
                  <a:srgbClr val="000066"/>
                </a:solidFill>
                <a:highlight>
                  <a:srgbClr val="66FF66"/>
                </a:highlight>
                <a:cs typeface="Arial" charset="0"/>
              </a:rPr>
              <a:t>вакуумные потери</a:t>
            </a:r>
            <a:endParaRPr lang="ru-RU" dirty="0">
              <a:highlight>
                <a:srgbClr val="66FF66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5E397-C32D-4777-97BF-2234D8D2F13E}"/>
              </a:ext>
            </a:extLst>
          </p:cNvPr>
          <p:cNvSpPr txBox="1"/>
          <p:nvPr/>
        </p:nvSpPr>
        <p:spPr>
          <a:xfrm>
            <a:off x="6767366" y="1219201"/>
            <a:ext cx="220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0066"/>
                </a:solidFill>
                <a:cs typeface="Arial" charset="0"/>
              </a:rPr>
              <a:t>Калибровка, =</a:t>
            </a:r>
            <a:r>
              <a:rPr lang="en-US" sz="1400" dirty="0">
                <a:solidFill>
                  <a:srgbClr val="000066"/>
                </a:solidFill>
                <a:cs typeface="Arial" charset="0"/>
              </a:rPr>
              <a:t>&gt; </a:t>
            </a:r>
            <a:r>
              <a:rPr lang="ru-RU" sz="1400" dirty="0">
                <a:solidFill>
                  <a:srgbClr val="000066"/>
                </a:solidFill>
                <a:cs typeface="Arial" charset="0"/>
              </a:rPr>
              <a:t>величина сигнала</a:t>
            </a:r>
            <a:endParaRPr lang="en-US" sz="1400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47A6E81-2EF8-4EB8-A239-BB0B483C9053}"/>
              </a:ext>
            </a:extLst>
          </p:cNvPr>
          <p:cNvSpPr/>
          <p:nvPr/>
        </p:nvSpPr>
        <p:spPr>
          <a:xfrm rot="5400000">
            <a:off x="7512592" y="2189783"/>
            <a:ext cx="866611" cy="267076"/>
          </a:xfrm>
          <a:prstGeom prst="rightArrow">
            <a:avLst/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32EDB07B-AEC9-4A59-9DA3-271B5715D67B}"/>
              </a:ext>
            </a:extLst>
          </p:cNvPr>
          <p:cNvSpPr/>
          <p:nvPr/>
        </p:nvSpPr>
        <p:spPr>
          <a:xfrm rot="16200000" flipV="1">
            <a:off x="833074" y="2593890"/>
            <a:ext cx="791151" cy="177782"/>
          </a:xfrm>
          <a:prstGeom prst="rightArrow">
            <a:avLst/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5A43CC-DC9C-4608-B136-37D8FAD0A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" y="4845666"/>
            <a:ext cx="2344333" cy="1782714"/>
          </a:xfrm>
          <a:prstGeom prst="rect">
            <a:avLst/>
          </a:prstGeom>
          <a:ln w="22225">
            <a:solidFill>
              <a:srgbClr val="0000CC"/>
            </a:solidFill>
          </a:ln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6B9727AB-EDFB-4820-A7CC-259FA838B91C}"/>
              </a:ext>
            </a:extLst>
          </p:cNvPr>
          <p:cNvSpPr/>
          <p:nvPr/>
        </p:nvSpPr>
        <p:spPr>
          <a:xfrm rot="16200000" flipV="1">
            <a:off x="865072" y="3445578"/>
            <a:ext cx="2544668" cy="255505"/>
          </a:xfrm>
          <a:prstGeom prst="rightArrow">
            <a:avLst/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C5B010-2287-4510-AF24-CDE6E6B6D455}"/>
              </a:ext>
            </a:extLst>
          </p:cNvPr>
          <p:cNvSpPr txBox="1"/>
          <p:nvPr/>
        </p:nvSpPr>
        <p:spPr>
          <a:xfrm>
            <a:off x="7833733" y="235927"/>
            <a:ext cx="876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66"/>
                </a:solidFill>
                <a:highlight>
                  <a:srgbClr val="66FF66"/>
                </a:highlight>
                <a:cs typeface="Arial" charset="0"/>
              </a:rPr>
              <a:t>скрипт</a:t>
            </a:r>
          </a:p>
        </p:txBody>
      </p:sp>
      <p:sp>
        <p:nvSpPr>
          <p:cNvPr id="28" name="Стрелка: влево-вверх 27">
            <a:extLst>
              <a:ext uri="{FF2B5EF4-FFF2-40B4-BE49-F238E27FC236}">
                <a16:creationId xmlns:a16="http://schemas.microsoft.com/office/drawing/2014/main" id="{0D9EEA04-6657-468D-82F5-49068BCD2534}"/>
              </a:ext>
            </a:extLst>
          </p:cNvPr>
          <p:cNvSpPr/>
          <p:nvPr/>
        </p:nvSpPr>
        <p:spPr>
          <a:xfrm>
            <a:off x="2385510" y="5388784"/>
            <a:ext cx="6125284" cy="1133695"/>
          </a:xfrm>
          <a:prstGeom prst="leftUpArrow">
            <a:avLst>
              <a:gd name="adj1" fmla="val 13026"/>
              <a:gd name="adj2" fmla="val 20809"/>
              <a:gd name="adj3" fmla="val 25000"/>
            </a:avLst>
          </a:prstGeom>
          <a:solidFill>
            <a:srgbClr val="00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верх-вниз 30">
            <a:extLst>
              <a:ext uri="{FF2B5EF4-FFF2-40B4-BE49-F238E27FC236}">
                <a16:creationId xmlns:a16="http://schemas.microsoft.com/office/drawing/2014/main" id="{6CC7773F-C9B3-4E33-BF36-8CB76F862943}"/>
              </a:ext>
            </a:extLst>
          </p:cNvPr>
          <p:cNvSpPr/>
          <p:nvPr/>
        </p:nvSpPr>
        <p:spPr>
          <a:xfrm rot="18931363">
            <a:off x="2883219" y="1672219"/>
            <a:ext cx="288032" cy="1090127"/>
          </a:xfrm>
          <a:prstGeom prst="upDown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верх-вниз 32">
            <a:extLst>
              <a:ext uri="{FF2B5EF4-FFF2-40B4-BE49-F238E27FC236}">
                <a16:creationId xmlns:a16="http://schemas.microsoft.com/office/drawing/2014/main" id="{FC7F3D46-9CC0-4CCC-9DC6-C95858B1E4F2}"/>
              </a:ext>
            </a:extLst>
          </p:cNvPr>
          <p:cNvSpPr/>
          <p:nvPr/>
        </p:nvSpPr>
        <p:spPr>
          <a:xfrm rot="2594521">
            <a:off x="6242561" y="1415967"/>
            <a:ext cx="288032" cy="1170721"/>
          </a:xfrm>
          <a:prstGeom prst="upDown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верх-вниз 33">
            <a:extLst>
              <a:ext uri="{FF2B5EF4-FFF2-40B4-BE49-F238E27FC236}">
                <a16:creationId xmlns:a16="http://schemas.microsoft.com/office/drawing/2014/main" id="{201D83A0-B767-453C-81F4-1A5F3E05C463}"/>
              </a:ext>
            </a:extLst>
          </p:cNvPr>
          <p:cNvSpPr/>
          <p:nvPr/>
        </p:nvSpPr>
        <p:spPr>
          <a:xfrm rot="16200000">
            <a:off x="6283489" y="3477659"/>
            <a:ext cx="288032" cy="994882"/>
          </a:xfrm>
          <a:prstGeom prst="upDown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верх-вниз 34">
            <a:extLst>
              <a:ext uri="{FF2B5EF4-FFF2-40B4-BE49-F238E27FC236}">
                <a16:creationId xmlns:a16="http://schemas.microsoft.com/office/drawing/2014/main" id="{D21D7149-61DC-47B1-B8FF-1D18389264FF}"/>
              </a:ext>
            </a:extLst>
          </p:cNvPr>
          <p:cNvSpPr/>
          <p:nvPr/>
        </p:nvSpPr>
        <p:spPr>
          <a:xfrm rot="16200000">
            <a:off x="2385665" y="2802290"/>
            <a:ext cx="288032" cy="1636366"/>
          </a:xfrm>
          <a:prstGeom prst="upDown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верх-вниз 35">
            <a:extLst>
              <a:ext uri="{FF2B5EF4-FFF2-40B4-BE49-F238E27FC236}">
                <a16:creationId xmlns:a16="http://schemas.microsoft.com/office/drawing/2014/main" id="{B96E5109-95DE-484D-8624-47F8FAE04644}"/>
              </a:ext>
            </a:extLst>
          </p:cNvPr>
          <p:cNvSpPr/>
          <p:nvPr/>
        </p:nvSpPr>
        <p:spPr>
          <a:xfrm rot="3188037">
            <a:off x="2703965" y="3970119"/>
            <a:ext cx="288032" cy="1613396"/>
          </a:xfrm>
          <a:prstGeom prst="upDown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90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E2AC2-DBA0-4DF2-ABFF-95367258C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28"/>
            <a:ext cx="9144000" cy="63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5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EDBAB-EE72-4240-A173-31D2716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0"/>
            <a:ext cx="9166412" cy="6841273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17169F26-CA60-4792-AB49-E7615D5F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" y="2564904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Ключевые вехи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D16C13-DBBD-43F8-AB6E-3339473A9B83}"/>
              </a:ext>
            </a:extLst>
          </p:cNvPr>
          <p:cNvSpPr/>
          <p:nvPr/>
        </p:nvSpPr>
        <p:spPr>
          <a:xfrm>
            <a:off x="251520" y="620688"/>
            <a:ext cx="792088" cy="79208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5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2B600-7310-4F40-ABD8-E45BFC6B782B}"/>
              </a:ext>
            </a:extLst>
          </p:cNvPr>
          <p:cNvSpPr txBox="1"/>
          <p:nvPr/>
        </p:nvSpPr>
        <p:spPr>
          <a:xfrm>
            <a:off x="0" y="332656"/>
            <a:ext cx="493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Сибирский кольцевой источник фотонов СКИФ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B886A-92EA-4B9E-B4B0-57B57CC5FF9A}"/>
              </a:ext>
            </a:extLst>
          </p:cNvPr>
          <p:cNvSpPr txBox="1"/>
          <p:nvPr/>
        </p:nvSpPr>
        <p:spPr>
          <a:xfrm>
            <a:off x="0" y="0"/>
            <a:ext cx="55801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 в Рос</a:t>
            </a:r>
            <a:r>
              <a:rPr lang="en-US" sz="2000" b="1" dirty="0">
                <a:latin typeface="Comic Sans MS" panose="030F0702030302020204" pitchFamily="66" charset="0"/>
              </a:rPr>
              <a:t>c</a:t>
            </a:r>
            <a:r>
              <a:rPr lang="ru-RU" sz="2000" b="1" dirty="0" err="1">
                <a:latin typeface="Comic Sans MS" panose="030F0702030302020204" pitchFamily="66" charset="0"/>
              </a:rPr>
              <a:t>ии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55841-196C-4ADC-9868-0207F581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698209"/>
            <a:ext cx="5580112" cy="3221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BB789F-8B97-442F-BD73-8DC370C1D0B7}"/>
              </a:ext>
            </a:extLst>
          </p:cNvPr>
          <p:cNvSpPr txBox="1"/>
          <p:nvPr/>
        </p:nvSpPr>
        <p:spPr>
          <a:xfrm>
            <a:off x="4788024" y="438144"/>
            <a:ext cx="4101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Новосибирская область, Наукоград Кольцово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3BE0C-B18A-49AD-A4C0-5A1ED691F678}"/>
              </a:ext>
            </a:extLst>
          </p:cNvPr>
          <p:cNvSpPr txBox="1"/>
          <p:nvPr/>
        </p:nvSpPr>
        <p:spPr>
          <a:xfrm>
            <a:off x="7737707" y="30778"/>
            <a:ext cx="140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2018—2034</a:t>
            </a:r>
            <a:endParaRPr lang="ru-RU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886DB63-E2EC-4B16-8088-4020FD0A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4742"/>
            <a:ext cx="35638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Федеральный исследовательский центр «Институт катализа им.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Г. К. Борескова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191919"/>
                </a:solidFill>
                <a:effectLst/>
                <a:latin typeface="Roboto" panose="02000000000000000000" pitchFamily="2" charset="0"/>
              </a:rPr>
              <a:t> Сибирского отделения Российской академии наук»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BCA57-2043-426C-882C-7E362A72CDB0}"/>
              </a:ext>
            </a:extLst>
          </p:cNvPr>
          <p:cNvSpPr txBox="1"/>
          <p:nvPr/>
        </p:nvSpPr>
        <p:spPr>
          <a:xfrm>
            <a:off x="0" y="1801603"/>
            <a:ext cx="3419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CC"/>
                </a:solidFill>
                <a:effectLst/>
                <a:latin typeface="Roboto" panose="02000000000000000000" pitchFamily="2" charset="0"/>
              </a:rPr>
              <a:t> исследования с яркими и интенсивными пучками рентгеновского излучения во множестве областей — химии, физике, материаловедении, биологии, геологии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FD4705-ADE9-4AC8-86EC-0BA5401C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0639"/>
            <a:ext cx="3806745" cy="24252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1FFB79-EB9D-4137-B4E6-218780A9A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438" y="3980639"/>
            <a:ext cx="5192562" cy="276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1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6F5E51C-DD57-4134-B7BF-127435C4E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0742" cy="331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45206282-FC67-44E8-A68D-83234D3A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789" y="2795474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2007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657B2B-D1B7-4035-9683-B49CDCAE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88" y="3429000"/>
            <a:ext cx="6236912" cy="3429000"/>
          </a:xfrm>
          <a:prstGeom prst="rect">
            <a:avLst/>
          </a:prstGeom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B0D17CB6-B73D-40F9-B119-3277D74AF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771" y="6334780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2015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114328D5-32B6-46EF-A388-1150D0ADAC88}"/>
              </a:ext>
            </a:extLst>
          </p:cNvPr>
          <p:cNvGrpSpPr>
            <a:grpSpLocks/>
          </p:cNvGrpSpPr>
          <p:nvPr/>
        </p:nvGrpSpPr>
        <p:grpSpPr bwMode="auto">
          <a:xfrm>
            <a:off x="5540937" y="1017108"/>
            <a:ext cx="3634308" cy="2039976"/>
            <a:chOff x="-2640" y="1104"/>
            <a:chExt cx="5760" cy="4320"/>
          </a:xfrm>
        </p:grpSpPr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EDD3A3AC-B912-4861-B76D-63C204499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40" y="4920"/>
              <a:ext cx="5760" cy="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  <p:pic>
          <p:nvPicPr>
            <p:cNvPr id="8" name="Picture 40" descr="10July09_Facility_3D">
              <a:extLst>
                <a:ext uri="{FF2B5EF4-FFF2-40B4-BE49-F238E27FC236}">
                  <a16:creationId xmlns:a16="http://schemas.microsoft.com/office/drawing/2014/main" id="{95446DAA-A80C-4A35-9FA8-C56FB761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0" y="1356"/>
              <a:ext cx="5760" cy="364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A1143842-4943-4591-BF91-D8AB70596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116273">
              <a:off x="-24" y="3588"/>
              <a:ext cx="1437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baseline="0" dirty="0">
                  <a:solidFill>
                    <a:srgbClr val="FF0000"/>
                  </a:solidFill>
                  <a:latin typeface="Arial" pitchFamily="34" charset="0"/>
                </a:rPr>
                <a:t>Collider</a:t>
              </a:r>
              <a:endParaRPr lang="ru-RU" sz="1100" b="1" baseline="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baseline="0" dirty="0">
                  <a:solidFill>
                    <a:srgbClr val="FF0000"/>
                  </a:solidFill>
                  <a:latin typeface="Arial" pitchFamily="34" charset="0"/>
                </a:rPr>
                <a:t>2T- 534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050" b="1" baseline="0" dirty="0">
                  <a:solidFill>
                    <a:srgbClr val="FF0000"/>
                  </a:solidFill>
                  <a:latin typeface="Arial" pitchFamily="34" charset="0"/>
                </a:rPr>
                <a:t>(</a:t>
              </a:r>
              <a:r>
                <a:rPr lang="en-US" sz="1050" b="1" baseline="0" dirty="0" err="1">
                  <a:solidFill>
                    <a:srgbClr val="FF0000"/>
                  </a:solidFill>
                  <a:latin typeface="Arial" pitchFamily="34" charset="0"/>
                </a:rPr>
                <a:t>C</a:t>
              </a:r>
              <a:r>
                <a:rPr lang="en-US" sz="1050" b="1" baseline="-25000" dirty="0" err="1">
                  <a:solidFill>
                    <a:srgbClr val="FF0000"/>
                  </a:solidFill>
                  <a:latin typeface="Arial" pitchFamily="34" charset="0"/>
                </a:rPr>
                <a:t>Ring</a:t>
              </a:r>
              <a:r>
                <a:rPr lang="en-US" sz="1050" b="1" baseline="-25000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1050" b="1" baseline="0" dirty="0">
                  <a:solidFill>
                    <a:srgbClr val="FF0000"/>
                  </a:solidFill>
                  <a:latin typeface="Arial" pitchFamily="34" charset="0"/>
                </a:rPr>
                <a:t>= 534 m)</a:t>
              </a:r>
              <a:endParaRPr lang="ru-RU" sz="1050" b="1" baseline="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050" b="1" baseline="0" dirty="0">
                  <a:solidFill>
                    <a:srgbClr val="FF0000"/>
                  </a:solidFill>
                  <a:latin typeface="Arial" pitchFamily="34" charset="0"/>
                </a:rPr>
                <a:t>July</a:t>
              </a:r>
              <a:r>
                <a:rPr lang="ru-RU" sz="1050" b="1" baseline="0" dirty="0">
                  <a:solidFill>
                    <a:srgbClr val="FF0000"/>
                  </a:solidFill>
                  <a:latin typeface="Arial" pitchFamily="34" charset="0"/>
                </a:rPr>
                <a:t> 20</a:t>
              </a:r>
              <a:r>
                <a:rPr lang="en-US" sz="1050" b="1" baseline="0" dirty="0">
                  <a:solidFill>
                    <a:srgbClr val="FF0000"/>
                  </a:solidFill>
                  <a:latin typeface="Arial" pitchFamily="34" charset="0"/>
                </a:rPr>
                <a:t>1</a:t>
              </a:r>
              <a:r>
                <a:rPr lang="ru-RU" sz="1050" b="1" baseline="0" dirty="0">
                  <a:solidFill>
                    <a:srgbClr val="FF0000"/>
                  </a:solidFill>
                  <a:latin typeface="Arial" pitchFamily="34" charset="0"/>
                </a:rPr>
                <a:t>0</a:t>
              </a:r>
              <a:endParaRPr lang="ru-RU" sz="1100" b="1" baseline="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DD466F5D-8909-46AA-87AC-629AA23D2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40" y="1104"/>
              <a:ext cx="5760" cy="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258035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EDBAB-EE72-4240-A173-31D2716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0"/>
            <a:ext cx="9166412" cy="6841273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17169F26-CA60-4792-AB49-E7615D5F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" y="2564904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Ключевые вехи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85A78202-A666-47BA-B9AD-27677E62AF40}"/>
              </a:ext>
            </a:extLst>
          </p:cNvPr>
          <p:cNvSpPr/>
          <p:nvPr/>
        </p:nvSpPr>
        <p:spPr>
          <a:xfrm>
            <a:off x="1691680" y="270274"/>
            <a:ext cx="1928854" cy="360040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32E49-6905-4EEE-B074-57458C0D8EBF}"/>
              </a:ext>
            </a:extLst>
          </p:cNvPr>
          <p:cNvSpPr txBox="1"/>
          <p:nvPr/>
        </p:nvSpPr>
        <p:spPr>
          <a:xfrm>
            <a:off x="1763688" y="296405"/>
            <a:ext cx="192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Разработка </a:t>
            </a:r>
            <a:r>
              <a:rPr lang="en-US" altLang="ru-RU" sz="14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CDR MPD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556F496A-B4ED-4A74-B4C5-1D7D7B4B48B5}"/>
              </a:ext>
            </a:extLst>
          </p:cNvPr>
          <p:cNvSpPr/>
          <p:nvPr/>
        </p:nvSpPr>
        <p:spPr>
          <a:xfrm>
            <a:off x="1375178" y="670385"/>
            <a:ext cx="3168352" cy="612067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A0B74-8E81-4148-B83F-F0D2055E643A}"/>
              </a:ext>
            </a:extLst>
          </p:cNvPr>
          <p:cNvSpPr txBox="1"/>
          <p:nvPr/>
        </p:nvSpPr>
        <p:spPr>
          <a:xfrm>
            <a:off x="1634011" y="809874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Реализация НУКЛОТРОН-М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8545993-97DC-47EC-821E-5BE3BBAF18AB}"/>
              </a:ext>
            </a:extLst>
          </p:cNvPr>
          <p:cNvSpPr/>
          <p:nvPr/>
        </p:nvSpPr>
        <p:spPr>
          <a:xfrm>
            <a:off x="1421979" y="1593256"/>
            <a:ext cx="3168352" cy="612067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CFB1D-4ECE-4863-96DC-44FD750C4C5E}"/>
              </a:ext>
            </a:extLst>
          </p:cNvPr>
          <p:cNvSpPr txBox="1"/>
          <p:nvPr/>
        </p:nvSpPr>
        <p:spPr>
          <a:xfrm>
            <a:off x="1680812" y="1732745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Разработка </a:t>
            </a:r>
            <a:r>
              <a:rPr lang="en-US" sz="1400" b="1" dirty="0">
                <a:solidFill>
                  <a:srgbClr val="0000CC"/>
                </a:solidFill>
                <a:cs typeface="Arial" panose="020B0604020202020204" pitchFamily="34" charset="0"/>
              </a:rPr>
              <a:t>CDR/TDR NICA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AE3FC5A-9CF7-41E0-A2B7-905A7E6D7DC5}"/>
              </a:ext>
            </a:extLst>
          </p:cNvPr>
          <p:cNvSpPr/>
          <p:nvPr/>
        </p:nvSpPr>
        <p:spPr>
          <a:xfrm>
            <a:off x="3424761" y="1696282"/>
            <a:ext cx="864096" cy="79208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EDBAB-EE72-4240-A173-31D2716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0"/>
            <a:ext cx="9166412" cy="6841273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17169F26-CA60-4792-AB49-E7615D5F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" y="2564904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Ключевые вехи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D16C13-DBBD-43F8-AB6E-3339473A9B83}"/>
              </a:ext>
            </a:extLst>
          </p:cNvPr>
          <p:cNvSpPr/>
          <p:nvPr/>
        </p:nvSpPr>
        <p:spPr>
          <a:xfrm>
            <a:off x="7596336" y="2168860"/>
            <a:ext cx="792088" cy="79208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8545993-97DC-47EC-821E-5BE3BBAF18AB}"/>
              </a:ext>
            </a:extLst>
          </p:cNvPr>
          <p:cNvSpPr/>
          <p:nvPr/>
        </p:nvSpPr>
        <p:spPr>
          <a:xfrm>
            <a:off x="5364088" y="2258869"/>
            <a:ext cx="2952328" cy="612067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CFB1D-4ECE-4863-96DC-44FD750C4C5E}"/>
              </a:ext>
            </a:extLst>
          </p:cNvPr>
          <p:cNvSpPr txBox="1"/>
          <p:nvPr/>
        </p:nvSpPr>
        <p:spPr>
          <a:xfrm>
            <a:off x="5364088" y="2411015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  <a:cs typeface="Arial" panose="020B0604020202020204" pitchFamily="34" charset="0"/>
              </a:rPr>
              <a:t>Создание и запуск фабрики магнитов</a:t>
            </a:r>
            <a:endParaRPr lang="ru-RU" sz="1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E8FDF-44F4-4E08-BDC8-D3D29D9F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4860032" cy="27471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5BA8A8-4D43-4E56-87F5-9768E9654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608523"/>
            <a:ext cx="5613602" cy="3160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2DC23E-ADE7-4E1D-B110-AF9BB7BA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44" y="16603"/>
            <a:ext cx="4903401" cy="3310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88FED8-FEC5-48D9-B245-C3536E036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65687"/>
            <a:ext cx="5223024" cy="29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79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EDBAB-EE72-4240-A173-31D2716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0"/>
            <a:ext cx="9166412" cy="6841273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17169F26-CA60-4792-AB49-E7615D5F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" y="2564904"/>
            <a:ext cx="3261953" cy="523220"/>
          </a:xfrm>
          <a:prstGeom prst="rect">
            <a:avLst/>
          </a:prstGeom>
          <a:solidFill>
            <a:srgbClr val="9CAAEE">
              <a:alpha val="69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457200" indent="-457200" algn="ctr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Ключевые вехи</a:t>
            </a:r>
            <a:endParaRPr lang="en-US" altLang="ru-RU" sz="28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D16C13-DBBD-43F8-AB6E-3339473A9B83}"/>
              </a:ext>
            </a:extLst>
          </p:cNvPr>
          <p:cNvSpPr/>
          <p:nvPr/>
        </p:nvSpPr>
        <p:spPr>
          <a:xfrm>
            <a:off x="251520" y="3717032"/>
            <a:ext cx="864096" cy="86409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8545993-97DC-47EC-821E-5BE3BBAF18AB}"/>
              </a:ext>
            </a:extLst>
          </p:cNvPr>
          <p:cNvSpPr/>
          <p:nvPr/>
        </p:nvSpPr>
        <p:spPr>
          <a:xfrm>
            <a:off x="5266" y="5707125"/>
            <a:ext cx="7735086" cy="765956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CFB1D-4ECE-4863-96DC-44FD750C4C5E}"/>
              </a:ext>
            </a:extLst>
          </p:cNvPr>
          <p:cNvSpPr txBox="1"/>
          <p:nvPr/>
        </p:nvSpPr>
        <p:spPr>
          <a:xfrm>
            <a:off x="2339752" y="5865381"/>
            <a:ext cx="511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cs typeface="Arial" panose="020B0604020202020204" pitchFamily="34" charset="0"/>
              </a:rPr>
              <a:t>сооружение здания Коллайдера 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E1FEC-B02C-41EB-834C-2B5C8080968A}"/>
              </a:ext>
            </a:extLst>
          </p:cNvPr>
          <p:cNvSpPr txBox="1"/>
          <p:nvPr/>
        </p:nvSpPr>
        <p:spPr>
          <a:xfrm>
            <a:off x="11171" y="4625261"/>
            <a:ext cx="208823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CC"/>
                </a:solidFill>
                <a:cs typeface="Arial" panose="020B0604020202020204" pitchFamily="34" charset="0"/>
              </a:rPr>
              <a:t>Соглашение с правительством РФ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AC60EA8-F7F6-439E-9D67-0E680CA1B62C}"/>
              </a:ext>
            </a:extLst>
          </p:cNvPr>
          <p:cNvSpPr/>
          <p:nvPr/>
        </p:nvSpPr>
        <p:spPr>
          <a:xfrm>
            <a:off x="2483768" y="3761165"/>
            <a:ext cx="864096" cy="86409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5C175057-9590-4B8F-99D9-78334DC3721D}"/>
              </a:ext>
            </a:extLst>
          </p:cNvPr>
          <p:cNvSpPr/>
          <p:nvPr/>
        </p:nvSpPr>
        <p:spPr>
          <a:xfrm>
            <a:off x="1281411" y="3170597"/>
            <a:ext cx="3261954" cy="765956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88BE77-22CE-4757-AF89-03E3C171D2F0}"/>
              </a:ext>
            </a:extLst>
          </p:cNvPr>
          <p:cNvSpPr txBox="1"/>
          <p:nvPr/>
        </p:nvSpPr>
        <p:spPr>
          <a:xfrm>
            <a:off x="1634011" y="3335343"/>
            <a:ext cx="2577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cs typeface="Arial" panose="020B0604020202020204" pitchFamily="34" charset="0"/>
              </a:rPr>
              <a:t>Сооружение Бустера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F5BCD61-DFE0-4C1E-8B7B-BEDBFB4519D0}"/>
              </a:ext>
            </a:extLst>
          </p:cNvPr>
          <p:cNvSpPr/>
          <p:nvPr/>
        </p:nvSpPr>
        <p:spPr>
          <a:xfrm>
            <a:off x="4293713" y="3170597"/>
            <a:ext cx="864096" cy="86409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CFFF02A-FF66-4B2D-BA12-10C40D0DE748}"/>
              </a:ext>
            </a:extLst>
          </p:cNvPr>
          <p:cNvSpPr/>
          <p:nvPr/>
        </p:nvSpPr>
        <p:spPr>
          <a:xfrm>
            <a:off x="1835696" y="6193898"/>
            <a:ext cx="5544616" cy="553275"/>
          </a:xfrm>
          <a:prstGeom prst="righ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CC"/>
                </a:solidFill>
                <a:cs typeface="Arial" panose="020B0604020202020204" pitchFamily="34" charset="0"/>
              </a:rPr>
              <a:t>Создание Коллайдера 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8" grpId="0" animBg="1"/>
      <p:bldP spid="9" grpId="0" animBg="1"/>
      <p:bldP spid="10" grpId="0" animBg="1"/>
      <p:bldP spid="11" grpId="0"/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44777" y="758240"/>
            <a:ext cx="8168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endParaRPr lang="en-US" sz="1500" b="1" dirty="0">
              <a:solidFill>
                <a:srgbClr val="0000CC"/>
              </a:solidFill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22F3-253D-48A3-BE38-19E95402423D}" type="slidenum">
              <a:rPr lang="en-US" smtClean="0"/>
              <a:t>65</a:t>
            </a:fld>
            <a:endParaRPr lang="en-US" dirty="0"/>
          </a:p>
        </p:txBody>
      </p:sp>
      <p:pic>
        <p:nvPicPr>
          <p:cNvPr id="53" name="Picture 22" descr="dubna13-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" y="23208"/>
            <a:ext cx="1977906" cy="259911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760436" y="1433309"/>
            <a:ext cx="231527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50" b="1" dirty="0"/>
              <a:t>Дубна</a:t>
            </a:r>
          </a:p>
          <a:p>
            <a:pPr>
              <a:lnSpc>
                <a:spcPct val="150000"/>
              </a:lnSpc>
            </a:pPr>
            <a:r>
              <a:rPr lang="ru-RU" sz="1350" b="1" dirty="0"/>
              <a:t>Московская область</a:t>
            </a:r>
          </a:p>
          <a:p>
            <a:pPr>
              <a:lnSpc>
                <a:spcPct val="150000"/>
              </a:lnSpc>
            </a:pPr>
            <a:r>
              <a:rPr lang="ru-RU" sz="1350" b="1" dirty="0"/>
              <a:t>120 км от Москвы</a:t>
            </a:r>
            <a:endParaRPr lang="en-US" sz="1050" b="1" dirty="0"/>
          </a:p>
        </p:txBody>
      </p:sp>
      <p:pic>
        <p:nvPicPr>
          <p:cNvPr id="5133" name="Picture 13" descr="http://xn--j1aelj.xn--p1ai/img/punkt_gree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850513"/>
            <a:ext cx="390751" cy="3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3" descr="http://xn--j1aelj.xn--p1ai/img/punkt_gree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4455115"/>
            <a:ext cx="390751" cy="3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http://xn--j1aelj.xn--p1ai/img/punkt_gree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5049181"/>
            <a:ext cx="390751" cy="3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2171051" y="51531"/>
            <a:ext cx="1977906" cy="1986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b="1" dirty="0"/>
              <a:t>Река Волга</a:t>
            </a:r>
            <a:endParaRPr lang="en-US" sz="1500" b="1" dirty="0"/>
          </a:p>
          <a:p>
            <a:pPr>
              <a:lnSpc>
                <a:spcPct val="150000"/>
              </a:lnSpc>
            </a:pPr>
            <a:r>
              <a:rPr lang="ru-RU" sz="1500" b="1" dirty="0"/>
              <a:t>Река Дубна</a:t>
            </a:r>
            <a:endParaRPr lang="en-US" sz="1500" b="1" dirty="0"/>
          </a:p>
          <a:p>
            <a:pPr>
              <a:lnSpc>
                <a:spcPct val="150000"/>
              </a:lnSpc>
            </a:pPr>
            <a:r>
              <a:rPr lang="ru-RU" sz="1500" b="1" dirty="0"/>
              <a:t>Река Сестра</a:t>
            </a:r>
          </a:p>
          <a:p>
            <a:pPr>
              <a:lnSpc>
                <a:spcPct val="150000"/>
              </a:lnSpc>
            </a:pPr>
            <a:r>
              <a:rPr lang="ru-RU" sz="1500" b="1" dirty="0"/>
              <a:t>Канал им. Москвы</a:t>
            </a:r>
          </a:p>
          <a:p>
            <a:pPr>
              <a:lnSpc>
                <a:spcPct val="90000"/>
              </a:lnSpc>
            </a:pPr>
            <a:endParaRPr lang="en-US" sz="675" b="1" dirty="0"/>
          </a:p>
          <a:p>
            <a:pPr>
              <a:lnSpc>
                <a:spcPct val="90000"/>
              </a:lnSpc>
            </a:pPr>
            <a:r>
              <a:rPr lang="ru-RU" sz="1500" b="1" dirty="0"/>
              <a:t>Иваньковское водохранилище</a:t>
            </a:r>
            <a:endParaRPr lang="en-US" sz="15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" y="2195783"/>
            <a:ext cx="8471873" cy="4639009"/>
          </a:xfrm>
          <a:prstGeom prst="rect">
            <a:avLst/>
          </a:prstGeom>
        </p:spPr>
      </p:pic>
      <p:pic>
        <p:nvPicPr>
          <p:cNvPr id="25" name="Picture 11" descr="http://iconspot.ru/image.php?width=512&amp;height=512&amp;crop=none&amp;id=439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8534" y="1687480"/>
            <a:ext cx="1351667" cy="7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E0B394-CDBD-4946-AFC5-0F987BB27C18}"/>
              </a:ext>
            </a:extLst>
          </p:cNvPr>
          <p:cNvSpPr txBox="1"/>
          <p:nvPr/>
        </p:nvSpPr>
        <p:spPr>
          <a:xfrm>
            <a:off x="6201098" y="447107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73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2B600-7310-4F40-ABD8-E45BFC6B782B}"/>
              </a:ext>
            </a:extLst>
          </p:cNvPr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Комплекс сверхпроводящих колец на встречных пучках тяжелых ионов </a:t>
            </a:r>
            <a:r>
              <a:rPr lang="en-US" dirty="0"/>
              <a:t>NICA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B886A-92EA-4B9E-B4B0-57B57CC5FF9A}"/>
              </a:ext>
            </a:extLst>
          </p:cNvPr>
          <p:cNvSpPr txBox="1"/>
          <p:nvPr/>
        </p:nvSpPr>
        <p:spPr>
          <a:xfrm>
            <a:off x="0" y="0"/>
            <a:ext cx="55801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Большие физические установки в Рос</a:t>
            </a:r>
            <a:r>
              <a:rPr lang="en-US" sz="2000" b="1" dirty="0">
                <a:latin typeface="Comic Sans MS" panose="030F0702030302020204" pitchFamily="66" charset="0"/>
              </a:rPr>
              <a:t>c</a:t>
            </a:r>
            <a:r>
              <a:rPr lang="ru-RU" sz="2000" b="1" dirty="0" err="1">
                <a:latin typeface="Comic Sans MS" panose="030F0702030302020204" pitchFamily="66" charset="0"/>
              </a:rPr>
              <a:t>ии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9027E-88B7-47CF-8A16-A143E10BC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777409" cy="53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7B1807-20E0-4F11-8757-BFA158527CB1}"/>
              </a:ext>
            </a:extLst>
          </p:cNvPr>
          <p:cNvSpPr txBox="1"/>
          <p:nvPr/>
        </p:nvSpPr>
        <p:spPr>
          <a:xfrm>
            <a:off x="0" y="-2342"/>
            <a:ext cx="2123728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Комплекс </a:t>
            </a:r>
            <a:r>
              <a:rPr lang="en-US" dirty="0">
                <a:latin typeface="Comic Sans MS" panose="030F0702030302020204" pitchFamily="66" charset="0"/>
              </a:rPr>
              <a:t>NICA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BD1C0-6FFC-4C42-BFC3-A4A2C8AA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354"/>
            <a:ext cx="9144000" cy="5027292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259F52E-10A9-4A01-A9E1-67AAA2177B59}"/>
              </a:ext>
            </a:extLst>
          </p:cNvPr>
          <p:cNvSpPr/>
          <p:nvPr/>
        </p:nvSpPr>
        <p:spPr>
          <a:xfrm>
            <a:off x="899592" y="3717032"/>
            <a:ext cx="2376264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6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1439D-F801-4B9B-B085-7FDB5236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65"/>
            <a:ext cx="9144000" cy="51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7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29355</TotalTime>
  <Words>1460</Words>
  <Application>Microsoft Office PowerPoint</Application>
  <PresentationFormat>Экран (4:3)</PresentationFormat>
  <Paragraphs>298</Paragraphs>
  <Slides>65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8" baseType="lpstr">
      <vt:lpstr>Adonis</vt:lpstr>
      <vt:lpstr>Arial</vt:lpstr>
      <vt:lpstr>Bookman Old Style</vt:lpstr>
      <vt:lpstr>Calibri</vt:lpstr>
      <vt:lpstr>Cambria Math</vt:lpstr>
      <vt:lpstr>Comic Sans MS</vt:lpstr>
      <vt:lpstr>Courier New</vt:lpstr>
      <vt:lpstr>Georgia</vt:lpstr>
      <vt:lpstr>Roboto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Костромин</cp:lastModifiedBy>
  <cp:revision>285</cp:revision>
  <dcterms:created xsi:type="dcterms:W3CDTF">2017-05-08T18:34:24Z</dcterms:created>
  <dcterms:modified xsi:type="dcterms:W3CDTF">2024-10-10T15:26:58Z</dcterms:modified>
</cp:coreProperties>
</file>