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93" r:id="rId3"/>
    <p:sldId id="305" r:id="rId4"/>
    <p:sldId id="259" r:id="rId5"/>
    <p:sldId id="258" r:id="rId6"/>
    <p:sldId id="283" r:id="rId7"/>
    <p:sldId id="286" r:id="rId8"/>
    <p:sldId id="261" r:id="rId9"/>
    <p:sldId id="262" r:id="rId10"/>
    <p:sldId id="285" r:id="rId11"/>
    <p:sldId id="263" r:id="rId12"/>
    <p:sldId id="284" r:id="rId13"/>
    <p:sldId id="265" r:id="rId14"/>
    <p:sldId id="264" r:id="rId15"/>
    <p:sldId id="267" r:id="rId16"/>
    <p:sldId id="268" r:id="rId17"/>
    <p:sldId id="304" r:id="rId18"/>
    <p:sldId id="288" r:id="rId19"/>
    <p:sldId id="289" r:id="rId20"/>
    <p:sldId id="291" r:id="rId21"/>
    <p:sldId id="292" r:id="rId22"/>
    <p:sldId id="269" r:id="rId23"/>
    <p:sldId id="270" r:id="rId24"/>
    <p:sldId id="271" r:id="rId25"/>
    <p:sldId id="272" r:id="rId26"/>
    <p:sldId id="273" r:id="rId27"/>
    <p:sldId id="274" r:id="rId28"/>
    <p:sldId id="295" r:id="rId29"/>
    <p:sldId id="296" r:id="rId30"/>
    <p:sldId id="275" r:id="rId31"/>
    <p:sldId id="297" r:id="rId32"/>
    <p:sldId id="276" r:id="rId33"/>
    <p:sldId id="278" r:id="rId34"/>
    <p:sldId id="279" r:id="rId35"/>
    <p:sldId id="300" r:id="rId36"/>
    <p:sldId id="298" r:id="rId37"/>
    <p:sldId id="299" r:id="rId38"/>
    <p:sldId id="281" r:id="rId39"/>
    <p:sldId id="282" r:id="rId40"/>
    <p:sldId id="302" r:id="rId41"/>
    <p:sldId id="30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0F9C1B-C9A0-4824-A89D-8D00E73CB2FA}" v="26" dt="2024-12-02T09:02:33.957"/>
    <p1510:client id="{FADAB36B-AFCB-4369-9DAD-EC89BC5E526A}" v="1" dt="2024-12-02T09:03:24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84" d="100"/>
          <a:sy n="84" d="100"/>
        </p:scale>
        <p:origin x="55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Nozik" userId="188c02ae713a829a" providerId="Windows Live" clId="Web-{CD0F9C1B-C9A0-4824-A89D-8D00E73CB2FA}"/>
    <pc:docChg chg="modSld modMainMaster">
      <pc:chgData name="Alexander Nozik" userId="188c02ae713a829a" providerId="Windows Live" clId="Web-{CD0F9C1B-C9A0-4824-A89D-8D00E73CB2FA}" dt="2024-12-02T09:02:33.957" v="25"/>
      <pc:docMkLst>
        <pc:docMk/>
      </pc:docMkLst>
      <pc:sldChg chg="delSp">
        <pc:chgData name="Alexander Nozik" userId="188c02ae713a829a" providerId="Windows Live" clId="Web-{CD0F9C1B-C9A0-4824-A89D-8D00E73CB2FA}" dt="2024-12-02T08:59:01.966" v="0"/>
        <pc:sldMkLst>
          <pc:docMk/>
          <pc:sldMk cId="4086547247" sldId="256"/>
        </pc:sldMkLst>
        <pc:picChg chg="del">
          <ac:chgData name="Alexander Nozik" userId="188c02ae713a829a" providerId="Windows Live" clId="Web-{CD0F9C1B-C9A0-4824-A89D-8D00E73CB2FA}" dt="2024-12-02T08:59:01.966" v="0"/>
          <ac:picMkLst>
            <pc:docMk/>
            <pc:sldMk cId="4086547247" sldId="256"/>
            <ac:picMk id="5" creationId="{FB572A0E-ED2B-0DCA-00ED-BF491C372ACD}"/>
          </ac:picMkLst>
        </pc:pic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3075855337" sldId="258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3075855337" sldId="258"/>
            <ac:spMk id="5" creationId="{EB711CE6-E660-A6B4-3C44-9A18AD436EF0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3559845992" sldId="259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3559845992" sldId="259"/>
            <ac:spMk id="3" creationId="{E9735467-E912-A151-2F74-AC90A78DC94C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3838611278" sldId="261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3838611278" sldId="261"/>
            <ac:spMk id="4" creationId="{C0EAAEF9-7444-8E13-E991-2F3FDC33DF63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2480685999" sldId="262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2480685999" sldId="262"/>
            <ac:spMk id="5" creationId="{B613E602-B097-BA6C-1B9F-BDC923CAD842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489725917" sldId="263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489725917" sldId="263"/>
            <ac:spMk id="3" creationId="{6164AC9B-226D-9E4A-53CD-322392513D59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2879112626" sldId="264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2879112626" sldId="264"/>
            <ac:spMk id="5" creationId="{33B6BB06-6BB2-B269-20ED-FA344CC58F04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12244637" sldId="265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12244637" sldId="265"/>
            <ac:spMk id="5" creationId="{B54C56ED-3ADD-9FE8-DDF7-CE09C9EBF225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1941878438" sldId="267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1941878438" sldId="267"/>
            <ac:spMk id="10" creationId="{FEE97506-FE5C-58FC-69D1-7DD566BF93FC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3188579124" sldId="268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3188579124" sldId="268"/>
            <ac:spMk id="10" creationId="{F8C83D95-9FE9-B393-460D-27EEE5937E35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38893521" sldId="269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38893521" sldId="269"/>
            <ac:spMk id="3" creationId="{4B8A7744-326C-80E2-EB4D-553F9C7F9084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3804897747" sldId="270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3804897747" sldId="270"/>
            <ac:spMk id="3" creationId="{9AE9A13B-C655-A3F7-1491-83CC0C9A9138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1371588598" sldId="271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1371588598" sldId="271"/>
            <ac:spMk id="9" creationId="{826D42F6-576E-1C0F-08CC-9B31B4F64F00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2830365677" sldId="272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2830365677" sldId="272"/>
            <ac:spMk id="11" creationId="{CFCFCF45-AE06-CB7A-A754-0F6B3689E883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2093461274" sldId="273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2093461274" sldId="273"/>
            <ac:spMk id="8" creationId="{D8529E97-6EAE-10C2-73B6-DCE6A4F4923F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476850250" sldId="274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476850250" sldId="274"/>
            <ac:spMk id="3" creationId="{1D43587D-DC3F-A232-0422-C178E7BF0039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2278671126" sldId="275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2278671126" sldId="275"/>
            <ac:spMk id="3" creationId="{072552B9-5FC5-7AF4-B084-7023DFE71E69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3385604667" sldId="276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3385604667" sldId="276"/>
            <ac:spMk id="5" creationId="{7BD5DC68-6951-9A75-3468-1343C9D38724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1886825558" sldId="278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1886825558" sldId="278"/>
            <ac:spMk id="38" creationId="{3FC49061-4691-54A1-400D-915C89D65AF5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2615953026" sldId="279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2615953026" sldId="279"/>
            <ac:spMk id="5" creationId="{BCB3E229-BB60-4A47-5BDA-7BC60E938D6F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3513868342" sldId="281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3513868342" sldId="281"/>
            <ac:spMk id="11" creationId="{E56A2D23-51FA-66B0-40D4-8B199F29885A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1908761161" sldId="282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1908761161" sldId="282"/>
            <ac:spMk id="4" creationId="{CDAE2FB6-9C88-39F5-6733-B64D9D244EEC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3807568119" sldId="283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3807568119" sldId="283"/>
            <ac:spMk id="5" creationId="{3BC7BB89-6536-BD26-FF86-C2E086D7ECD1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2726952022" sldId="284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2726952022" sldId="284"/>
            <ac:spMk id="5" creationId="{8D401273-E7FD-65D5-CEB4-0B27EC567960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2670015051" sldId="285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2670015051" sldId="285"/>
            <ac:spMk id="3" creationId="{F3BD176C-6065-CB96-B7EB-6F8734CAAB99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3968328815" sldId="286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3968328815" sldId="286"/>
            <ac:spMk id="5" creationId="{D39EDCA1-8BC9-7C73-3C15-49A7BDC68AC7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466393698" sldId="288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466393698" sldId="288"/>
            <ac:spMk id="3" creationId="{72832AF5-5B69-1B44-6C20-B7F0594B34D0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738513875" sldId="289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738513875" sldId="289"/>
            <ac:spMk id="5" creationId="{8153D95F-5F31-DF49-A160-EB9ABCD4BAA1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3073778233" sldId="291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3073778233" sldId="291"/>
            <ac:spMk id="4" creationId="{59FCD11F-0EDB-C2FB-FC3E-CD51DD612427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4080773717" sldId="292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4080773717" sldId="292"/>
            <ac:spMk id="5" creationId="{DBEA7168-5D80-1E37-885C-EE7D81B9B6C0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1711296427" sldId="293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1711296427" sldId="293"/>
            <ac:spMk id="4" creationId="{E161F2BD-7847-2C92-0482-D209FCA9B49B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639827891" sldId="295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639827891" sldId="295"/>
            <ac:spMk id="3" creationId="{F6BAA7DF-7CBA-9E25-5D87-A7092FC4273B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2000925765" sldId="296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2000925765" sldId="296"/>
            <ac:spMk id="6" creationId="{9A4D98C6-5413-7D66-5F1D-4527193A7032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2922508146" sldId="297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2922508146" sldId="297"/>
            <ac:spMk id="10" creationId="{0527FA6E-E4E8-3D3E-CA52-989FF2953D9A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213989448" sldId="298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213989448" sldId="298"/>
            <ac:spMk id="6" creationId="{014246A5-6EDA-CC29-D649-79159583CE92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4141212809" sldId="299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4141212809" sldId="299"/>
            <ac:spMk id="12" creationId="{FA691647-AC48-521A-BD2A-75942300D311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3673346063" sldId="300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3673346063" sldId="300"/>
            <ac:spMk id="3" creationId="{632461A7-CB2E-7511-6DA0-011B502B2697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3532480741" sldId="302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3532480741" sldId="302"/>
            <ac:spMk id="3" creationId="{21C91DE7-97F0-0A6E-D226-0E912D246032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790568075" sldId="303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790568075" sldId="303"/>
            <ac:spMk id="3" creationId="{C152B175-E63B-0563-2409-A0F76D0B8EAB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2465097535" sldId="304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2465097535" sldId="304"/>
            <ac:spMk id="6" creationId="{27C57B5C-C5F4-3404-CDBB-A6DCDD31A358}"/>
          </ac:spMkLst>
        </pc:spChg>
      </pc:sldChg>
      <pc:sldChg chg="modSp">
        <pc:chgData name="Alexander Nozik" userId="188c02ae713a829a" providerId="Windows Live" clId="Web-{CD0F9C1B-C9A0-4824-A89D-8D00E73CB2FA}" dt="2024-12-02T09:02:33.957" v="25"/>
        <pc:sldMkLst>
          <pc:docMk/>
          <pc:sldMk cId="2635045587" sldId="305"/>
        </pc:sld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k cId="2635045587" sldId="305"/>
            <ac:spMk id="6" creationId="{469A86EC-154E-080C-5C4D-1C0AA93E6DCB}"/>
          </ac:spMkLst>
        </pc:spChg>
      </pc:sldChg>
      <pc:sldMasterChg chg="modSp mod modSldLayout">
        <pc:chgData name="Alexander Nozik" userId="188c02ae713a829a" providerId="Windows Live" clId="Web-{CD0F9C1B-C9A0-4824-A89D-8D00E73CB2FA}" dt="2024-12-02T09:02:33.957" v="25"/>
        <pc:sldMasterMkLst>
          <pc:docMk/>
          <pc:sldMasterMk cId="3226408849" sldId="2147483648"/>
        </pc:sldMasterMkLst>
        <pc:spChg chg="mod">
          <ac:chgData name="Alexander Nozik" userId="188c02ae713a829a" providerId="Windows Live" clId="Web-{CD0F9C1B-C9A0-4824-A89D-8D00E73CB2FA}" dt="2024-12-02T09:02:33.957" v="25"/>
          <ac:spMkLst>
            <pc:docMk/>
            <pc:sldMasterMk cId="3226408849" sldId="2147483648"/>
            <ac:spMk id="5" creationId="{DBDF198E-CB60-1210-F2C4-C6F3E9D20395}"/>
          </ac:spMkLst>
        </pc:spChg>
        <pc:sldLayoutChg chg="modSp mod">
          <pc:chgData name="Alexander Nozik" userId="188c02ae713a829a" providerId="Windows Live" clId="Web-{CD0F9C1B-C9A0-4824-A89D-8D00E73CB2FA}" dt="2024-12-02T09:02:33.957" v="25"/>
          <pc:sldLayoutMkLst>
            <pc:docMk/>
            <pc:sldMasterMk cId="3226408849" sldId="2147483648"/>
            <pc:sldLayoutMk cId="2126564423" sldId="2147483649"/>
          </pc:sldLayoutMkLst>
          <pc:spChg chg="mod">
            <ac:chgData name="Alexander Nozik" userId="188c02ae713a829a" providerId="Windows Live" clId="Web-{CD0F9C1B-C9A0-4824-A89D-8D00E73CB2FA}" dt="2024-12-02T09:02:33.957" v="25"/>
            <ac:spMkLst>
              <pc:docMk/>
              <pc:sldMasterMk cId="3226408849" sldId="2147483648"/>
              <pc:sldLayoutMk cId="2126564423" sldId="2147483649"/>
              <ac:spMk id="5" creationId="{DFA72B3E-2079-0CCC-9250-52CA87CD9577}"/>
            </ac:spMkLst>
          </pc:spChg>
        </pc:sldLayoutChg>
        <pc:sldLayoutChg chg="modSp mod">
          <pc:chgData name="Alexander Nozik" userId="188c02ae713a829a" providerId="Windows Live" clId="Web-{CD0F9C1B-C9A0-4824-A89D-8D00E73CB2FA}" dt="2024-12-02T09:02:33.957" v="25"/>
          <pc:sldLayoutMkLst>
            <pc:docMk/>
            <pc:sldMasterMk cId="3226408849" sldId="2147483648"/>
            <pc:sldLayoutMk cId="1181448252" sldId="2147483650"/>
          </pc:sldLayoutMkLst>
          <pc:spChg chg="mod">
            <ac:chgData name="Alexander Nozik" userId="188c02ae713a829a" providerId="Windows Live" clId="Web-{CD0F9C1B-C9A0-4824-A89D-8D00E73CB2FA}" dt="2024-12-02T09:02:33.957" v="25"/>
            <ac:spMkLst>
              <pc:docMk/>
              <pc:sldMasterMk cId="3226408849" sldId="2147483648"/>
              <pc:sldLayoutMk cId="1181448252" sldId="2147483650"/>
              <ac:spMk id="5" creationId="{A852BE0C-3056-25CB-EC8A-F5EFB8EDB9F0}"/>
            </ac:spMkLst>
          </pc:spChg>
        </pc:sldLayoutChg>
        <pc:sldLayoutChg chg="modSp mod">
          <pc:chgData name="Alexander Nozik" userId="188c02ae713a829a" providerId="Windows Live" clId="Web-{CD0F9C1B-C9A0-4824-A89D-8D00E73CB2FA}" dt="2024-12-02T09:02:33.957" v="25"/>
          <pc:sldLayoutMkLst>
            <pc:docMk/>
            <pc:sldMasterMk cId="3226408849" sldId="2147483648"/>
            <pc:sldLayoutMk cId="2985570724" sldId="2147483651"/>
          </pc:sldLayoutMkLst>
          <pc:spChg chg="mod">
            <ac:chgData name="Alexander Nozik" userId="188c02ae713a829a" providerId="Windows Live" clId="Web-{CD0F9C1B-C9A0-4824-A89D-8D00E73CB2FA}" dt="2024-12-02T09:02:33.957" v="25"/>
            <ac:spMkLst>
              <pc:docMk/>
              <pc:sldMasterMk cId="3226408849" sldId="2147483648"/>
              <pc:sldLayoutMk cId="2985570724" sldId="2147483651"/>
              <ac:spMk id="5" creationId="{53DE570F-4C3B-B78F-F2ED-ADFA77A45DF4}"/>
            </ac:spMkLst>
          </pc:spChg>
        </pc:sldLayoutChg>
        <pc:sldLayoutChg chg="modSp mod">
          <pc:chgData name="Alexander Nozik" userId="188c02ae713a829a" providerId="Windows Live" clId="Web-{CD0F9C1B-C9A0-4824-A89D-8D00E73CB2FA}" dt="2024-12-02T09:02:33.957" v="25"/>
          <pc:sldLayoutMkLst>
            <pc:docMk/>
            <pc:sldMasterMk cId="3226408849" sldId="2147483648"/>
            <pc:sldLayoutMk cId="597497626" sldId="2147483652"/>
          </pc:sldLayoutMkLst>
          <pc:spChg chg="mod">
            <ac:chgData name="Alexander Nozik" userId="188c02ae713a829a" providerId="Windows Live" clId="Web-{CD0F9C1B-C9A0-4824-A89D-8D00E73CB2FA}" dt="2024-12-02T09:02:33.957" v="25"/>
            <ac:spMkLst>
              <pc:docMk/>
              <pc:sldMasterMk cId="3226408849" sldId="2147483648"/>
              <pc:sldLayoutMk cId="597497626" sldId="2147483652"/>
              <ac:spMk id="6" creationId="{B0BED5A0-8DD5-12C2-CE23-DA7FDC32329A}"/>
            </ac:spMkLst>
          </pc:spChg>
        </pc:sldLayoutChg>
        <pc:sldLayoutChg chg="modSp mod">
          <pc:chgData name="Alexander Nozik" userId="188c02ae713a829a" providerId="Windows Live" clId="Web-{CD0F9C1B-C9A0-4824-A89D-8D00E73CB2FA}" dt="2024-12-02T09:02:33.957" v="25"/>
          <pc:sldLayoutMkLst>
            <pc:docMk/>
            <pc:sldMasterMk cId="3226408849" sldId="2147483648"/>
            <pc:sldLayoutMk cId="3054692506" sldId="2147483653"/>
          </pc:sldLayoutMkLst>
          <pc:spChg chg="mod">
            <ac:chgData name="Alexander Nozik" userId="188c02ae713a829a" providerId="Windows Live" clId="Web-{CD0F9C1B-C9A0-4824-A89D-8D00E73CB2FA}" dt="2024-12-02T09:02:33.957" v="25"/>
            <ac:spMkLst>
              <pc:docMk/>
              <pc:sldMasterMk cId="3226408849" sldId="2147483648"/>
              <pc:sldLayoutMk cId="3054692506" sldId="2147483653"/>
              <ac:spMk id="8" creationId="{F3476C4D-15AB-AD25-A89E-CAE6C219CE99}"/>
            </ac:spMkLst>
          </pc:spChg>
        </pc:sldLayoutChg>
        <pc:sldLayoutChg chg="modSp mod">
          <pc:chgData name="Alexander Nozik" userId="188c02ae713a829a" providerId="Windows Live" clId="Web-{CD0F9C1B-C9A0-4824-A89D-8D00E73CB2FA}" dt="2024-12-02T09:02:33.957" v="25"/>
          <pc:sldLayoutMkLst>
            <pc:docMk/>
            <pc:sldMasterMk cId="3226408849" sldId="2147483648"/>
            <pc:sldLayoutMk cId="354429392" sldId="2147483654"/>
          </pc:sldLayoutMkLst>
          <pc:spChg chg="mod">
            <ac:chgData name="Alexander Nozik" userId="188c02ae713a829a" providerId="Windows Live" clId="Web-{CD0F9C1B-C9A0-4824-A89D-8D00E73CB2FA}" dt="2024-12-02T09:02:33.957" v="25"/>
            <ac:spMkLst>
              <pc:docMk/>
              <pc:sldMasterMk cId="3226408849" sldId="2147483648"/>
              <pc:sldLayoutMk cId="354429392" sldId="2147483654"/>
              <ac:spMk id="4" creationId="{1DF478B0-6336-B0AA-D803-AE36E3C79E7B}"/>
            </ac:spMkLst>
          </pc:spChg>
        </pc:sldLayoutChg>
        <pc:sldLayoutChg chg="modSp mod">
          <pc:chgData name="Alexander Nozik" userId="188c02ae713a829a" providerId="Windows Live" clId="Web-{CD0F9C1B-C9A0-4824-A89D-8D00E73CB2FA}" dt="2024-12-02T09:02:33.957" v="25"/>
          <pc:sldLayoutMkLst>
            <pc:docMk/>
            <pc:sldMasterMk cId="3226408849" sldId="2147483648"/>
            <pc:sldLayoutMk cId="2815385189" sldId="2147483655"/>
          </pc:sldLayoutMkLst>
          <pc:spChg chg="mod">
            <ac:chgData name="Alexander Nozik" userId="188c02ae713a829a" providerId="Windows Live" clId="Web-{CD0F9C1B-C9A0-4824-A89D-8D00E73CB2FA}" dt="2024-12-02T09:02:33.957" v="25"/>
            <ac:spMkLst>
              <pc:docMk/>
              <pc:sldMasterMk cId="3226408849" sldId="2147483648"/>
              <pc:sldLayoutMk cId="2815385189" sldId="2147483655"/>
              <ac:spMk id="3" creationId="{D10B1CAE-5F10-D1E1-0521-3A931293E591}"/>
            </ac:spMkLst>
          </pc:spChg>
        </pc:sldLayoutChg>
        <pc:sldLayoutChg chg="modSp mod">
          <pc:chgData name="Alexander Nozik" userId="188c02ae713a829a" providerId="Windows Live" clId="Web-{CD0F9C1B-C9A0-4824-A89D-8D00E73CB2FA}" dt="2024-12-02T09:02:33.957" v="25"/>
          <pc:sldLayoutMkLst>
            <pc:docMk/>
            <pc:sldMasterMk cId="3226408849" sldId="2147483648"/>
            <pc:sldLayoutMk cId="3068819364" sldId="2147483656"/>
          </pc:sldLayoutMkLst>
          <pc:spChg chg="mod">
            <ac:chgData name="Alexander Nozik" userId="188c02ae713a829a" providerId="Windows Live" clId="Web-{CD0F9C1B-C9A0-4824-A89D-8D00E73CB2FA}" dt="2024-12-02T09:02:33.957" v="25"/>
            <ac:spMkLst>
              <pc:docMk/>
              <pc:sldMasterMk cId="3226408849" sldId="2147483648"/>
              <pc:sldLayoutMk cId="3068819364" sldId="2147483656"/>
              <ac:spMk id="6" creationId="{848B967A-5BF2-A9C2-68A2-C731E112C600}"/>
            </ac:spMkLst>
          </pc:spChg>
        </pc:sldLayoutChg>
        <pc:sldLayoutChg chg="modSp mod">
          <pc:chgData name="Alexander Nozik" userId="188c02ae713a829a" providerId="Windows Live" clId="Web-{CD0F9C1B-C9A0-4824-A89D-8D00E73CB2FA}" dt="2024-12-02T09:02:33.957" v="25"/>
          <pc:sldLayoutMkLst>
            <pc:docMk/>
            <pc:sldMasterMk cId="3226408849" sldId="2147483648"/>
            <pc:sldLayoutMk cId="1746697036" sldId="2147483657"/>
          </pc:sldLayoutMkLst>
          <pc:spChg chg="mod">
            <ac:chgData name="Alexander Nozik" userId="188c02ae713a829a" providerId="Windows Live" clId="Web-{CD0F9C1B-C9A0-4824-A89D-8D00E73CB2FA}" dt="2024-12-02T09:02:33.957" v="25"/>
            <ac:spMkLst>
              <pc:docMk/>
              <pc:sldMasterMk cId="3226408849" sldId="2147483648"/>
              <pc:sldLayoutMk cId="1746697036" sldId="2147483657"/>
              <ac:spMk id="6" creationId="{962247F5-52B1-57A0-45D1-B4B7F0ACC7A3}"/>
            </ac:spMkLst>
          </pc:spChg>
        </pc:sldLayoutChg>
        <pc:sldLayoutChg chg="modSp mod">
          <pc:chgData name="Alexander Nozik" userId="188c02ae713a829a" providerId="Windows Live" clId="Web-{CD0F9C1B-C9A0-4824-A89D-8D00E73CB2FA}" dt="2024-12-02T09:02:33.957" v="25"/>
          <pc:sldLayoutMkLst>
            <pc:docMk/>
            <pc:sldMasterMk cId="3226408849" sldId="2147483648"/>
            <pc:sldLayoutMk cId="3320337171" sldId="2147483658"/>
          </pc:sldLayoutMkLst>
          <pc:spChg chg="mod">
            <ac:chgData name="Alexander Nozik" userId="188c02ae713a829a" providerId="Windows Live" clId="Web-{CD0F9C1B-C9A0-4824-A89D-8D00E73CB2FA}" dt="2024-12-02T09:02:33.957" v="25"/>
            <ac:spMkLst>
              <pc:docMk/>
              <pc:sldMasterMk cId="3226408849" sldId="2147483648"/>
              <pc:sldLayoutMk cId="3320337171" sldId="2147483658"/>
              <ac:spMk id="5" creationId="{D9A499F3-CDEB-2592-1304-0B4B05EC7391}"/>
            </ac:spMkLst>
          </pc:spChg>
        </pc:sldLayoutChg>
        <pc:sldLayoutChg chg="modSp mod">
          <pc:chgData name="Alexander Nozik" userId="188c02ae713a829a" providerId="Windows Live" clId="Web-{CD0F9C1B-C9A0-4824-A89D-8D00E73CB2FA}" dt="2024-12-02T09:02:33.957" v="25"/>
          <pc:sldLayoutMkLst>
            <pc:docMk/>
            <pc:sldMasterMk cId="3226408849" sldId="2147483648"/>
            <pc:sldLayoutMk cId="2109187818" sldId="2147483659"/>
          </pc:sldLayoutMkLst>
          <pc:spChg chg="mod">
            <ac:chgData name="Alexander Nozik" userId="188c02ae713a829a" providerId="Windows Live" clId="Web-{CD0F9C1B-C9A0-4824-A89D-8D00E73CB2FA}" dt="2024-12-02T09:02:33.957" v="25"/>
            <ac:spMkLst>
              <pc:docMk/>
              <pc:sldMasterMk cId="3226408849" sldId="2147483648"/>
              <pc:sldLayoutMk cId="2109187818" sldId="2147483659"/>
              <ac:spMk id="5" creationId="{00CBE9FE-0009-D16B-8972-CA9B53B48C7F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66293-4DA0-4F40-9223-C6CE45546F1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CC4F0-D85F-401D-A094-5BED532F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0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7280-6C38-8163-752C-52B1BF044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3E49E-BC3C-F987-C625-F7D4E83DB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1E09B-0DE8-7C24-D913-236AF0B8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3BC4-84E8-4777-A890-070D49E05210}" type="datetime1">
              <a:rPr lang="ru-RU" smtClean="0"/>
              <a:t>02.12.2024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72B3E-2079-0CCC-9250-52CA87CD9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5ACDB-3A2F-1B14-4B12-746D078B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03BA-1A48-489B-B572-310F5BC1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6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DADB-70B2-FD90-FE4E-0E00D4D6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929A1-AAD4-4985-AECD-9BE92B2B2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09F63-AFA4-29CA-7A84-E1CDB5A6C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ECDD-52AA-459B-B30E-074B3DBAF468}" type="datetime1">
              <a:rPr lang="ru-RU" smtClean="0"/>
              <a:t>02.12.2024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499F3-CDEB-2592-1304-0B4B05EC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A0F9A-262F-71E6-33F1-5E857A73F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03BA-1A48-489B-B572-310F5BC1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3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F264BA-9F79-38BD-DAFF-AF7E24B1C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89FE9-7C1C-D105-65B5-95D03C7F2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5CA06-A8B3-F830-AC60-929435FA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F3F2-5F03-440C-B850-C715A33C1FB6}" type="datetime1">
              <a:rPr lang="ru-RU" smtClean="0"/>
              <a:t>02.12.2024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BE9FE-0009-D16B-8972-CA9B53B48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0F11-6BB5-1EC9-B993-EE445F3B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03BA-1A48-489B-B572-310F5BC1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EE086-BB41-5F5B-A795-796A11EE5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72EBE-ED93-6067-207D-147A99D84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E0BB9-B057-641A-D675-314D3746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6D5F-7F4F-4412-B645-5A0D55742A5B}" type="datetime1">
              <a:rPr lang="ru-RU" smtClean="0"/>
              <a:t>02.12.2024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2BE0C-3056-25CB-EC8A-F5EFB8ED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1B568-A5CB-8304-A3CD-6431F9E83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03BA-1A48-489B-B572-310F5BC1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4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69DA-1AA1-6AB4-D6FD-2487B3EE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CF96B-2AD7-C1E6-D99C-D4D3C27FA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2C9A1-351D-FBF2-E114-05C04D91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EB66-76D1-42C0-9396-8B40E0FA85F4}" type="datetime1">
              <a:rPr lang="ru-RU" smtClean="0"/>
              <a:t>02.12.2024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E570F-4C3B-B78F-F2ED-ADFA77A4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ADB8D-38BB-D7ED-B1E9-609FC68A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03BA-1A48-489B-B572-310F5BC1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7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66031-1978-1C68-925F-51023BDF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7C7D6-4599-B8BF-6834-CE9927681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85972-9E6C-5033-CBD5-2319D4F0A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006CF-68B4-60ED-E4C8-188E18EFE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1F03-9039-4220-9EF3-0696C7833F2F}" type="datetime1">
              <a:rPr lang="ru-RU" smtClean="0"/>
              <a:t>02.12.2024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ED5A0-8DD5-12C2-CE23-DA7FDC32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46101-320C-588F-256E-715A7D7A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03BA-1A48-489B-B572-310F5BC1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9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573AE-90BB-0477-3A7C-D478B4C2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45FCC-5D37-B61B-FBF4-FEF27BD6F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6282-0FC8-726B-CF33-AF1676725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B4AB4-361B-6CCA-525B-FD62447D5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F66E1-D434-65CB-0508-0D0F5DCB6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DCEE1-623A-5C53-57C6-10491127E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C7E3-C18A-4C3B-9C69-F89B8A8DF1EB}" type="datetime1">
              <a:rPr lang="ru-RU" smtClean="0"/>
              <a:t>02.12.2024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76C4D-15AB-AD25-A89E-CAE6C219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1EE4F3-FA50-A510-0026-29FFA88C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03BA-1A48-489B-B572-310F5BC1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9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B42DB-957B-D1F7-CFDA-2EC26936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0780B9-1A4C-DE34-49E1-570F32D5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0003-72A5-4598-A9A9-E0575B804E1B}" type="datetime1">
              <a:rPr lang="ru-RU" smtClean="0"/>
              <a:t>02.12.2024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F478B0-6336-B0AA-D803-AE36E3C7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236A0-4A37-EE4B-CDE3-A9425066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03BA-1A48-489B-B572-310F5BC1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6B16FA-59A4-BAD3-1CAC-FD8F0601C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B0D0-038E-4996-AB0F-451A27B1C0C3}" type="datetime1">
              <a:rPr lang="ru-RU" smtClean="0"/>
              <a:t>02.12.2024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0B1CAE-5F10-D1E1-0521-3A931293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E65EE-428F-5DF7-ED97-AA20697C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03BA-1A48-489B-B572-310F5BC1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8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DBC5-703A-E99C-7E3B-3DFD09EF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B6F77-D73A-2A7F-0628-652258CA6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FE7B4-F5F2-ECC3-1248-01F92D1D2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1792C-ACF8-B9B6-4270-65A35DC53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4387-1AC0-48CB-86DD-E1B11631CDD9}" type="datetime1">
              <a:rPr lang="ru-RU" smtClean="0"/>
              <a:t>02.12.2024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967A-5BF2-A9C2-68A2-C731E112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BE84C-8426-236B-A342-BDE84649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03BA-1A48-489B-B572-310F5BC1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1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3463-D47C-337E-5A1B-409BAABFA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9ABD6A-2F1F-911E-6D32-9EC48DFF32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79CB2-F722-8D6E-09FD-19F65609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C7C64-919B-891D-D6E4-6775F116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F762-AF12-4363-913A-774F27554EEF}" type="datetime1">
              <a:rPr lang="ru-RU" smtClean="0"/>
              <a:t>02.12.2024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247F5-52B1-57A0-45D1-B4B7F0AC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2B169-2E3D-216F-66A5-3ED74883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03BA-1A48-489B-B572-310F5BC1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9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F572D6-9D65-AD9D-720F-E9D4B2AE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C0B12-0F7B-97D7-CA92-C373CAD17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A10A4-346B-AB21-1A11-68B7FFEBA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2A47C-C876-4049-9828-D0ED227AF9E4}" type="datetime1">
              <a:rPr lang="ru-RU" smtClean="0"/>
              <a:t>02.12.2024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F198E-CB60-1210-F2C4-C6F3E9D20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Процессор метаданых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B74C9-0094-51EB-A641-28867D126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A03BA-1A48-489B-B572-310F5BC1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0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unstable_affliction?utm_source=unsplash&amp;utm_medium=referral&amp;utm_content=creditCopyText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nsplash.com/s/photos/infrastructure?utm_source=unsplash&amp;utm_medium=referral&amp;utm_content=creditCopyTex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bridgeofnoon?utm_source=unsplash&amp;utm_medium=referral&amp;utm_content=creditCopyTex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nsplash.com/s/photos/entangled?utm_source=unsplash&amp;utm_medium=referral&amp;utm_content=creditCopyTex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est-for-physics/axionlib/blob/master/examples/axionSpectrum.xml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108.503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prog.center/people/Nozi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s://twitter.com/noraltavi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ciProgCentre/dataforge-core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ciProgCentre/plotly.k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ohugo.io/content-management/organization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hugo.io/templates/lists/" TargetMode="Externa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ciProgCentre/snark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ciProgCentre/spc-site" TargetMode="External"/><Relationship Id="rId2" Type="http://schemas.openxmlformats.org/officeDocument/2006/relationships/hyperlink" Target="https://github.com/SciProgCentre/snark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ciProgCentre/controls.k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1.svg"/><Relationship Id="rId2" Type="http://schemas.openxmlformats.org/officeDocument/2006/relationships/hyperlink" Target="https://sciprog.center/people/Nozik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hyperlink" Target="https://unsplash.com/s/photos/faucet?utm_source=unsplash&amp;utm_medium=referral&amp;utm_content=creditCopyText" TargetMode="External"/><Relationship Id="rId4" Type="http://schemas.openxmlformats.org/officeDocument/2006/relationships/hyperlink" Target="https://unsplash.com/@theblowup?utm_source=unsplash&amp;utm_medium=referral&amp;utm_content=creditCopyTex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otlin/kotlin-spark-api/blob/release/examples/src/main/kotlin/org/jetbrains/kotlinx/spark/examples/Collect.k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est-for-physics/axionlib/blob/master/examples/opticsBench.r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airflow/blob/main/airflow/example_dags/example_complex.p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ciProgCentre/kmath/blob/dev/.github/workflows/build.y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01F1CEA4-5DA0-41E1-A743-4F227AE62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645694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7D1A722-B699-4DA0-B7AC-F06CC81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643383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C0D298-47AC-4912-8022-B969E573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385730"/>
            <a:ext cx="1128382" cy="847206"/>
            <a:chOff x="5307830" y="325570"/>
            <a:chExt cx="1128382" cy="84720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F8ED9F95-2ADE-4C89-BD97-AF7DB8DB3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DD52534-E915-42C0-890A-5B19A15B5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1E9AE86-E5FF-46E4-BE50-58DD19A22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071858"/>
            <a:ext cx="8109718" cy="4786143"/>
          </a:xfrm>
          <a:custGeom>
            <a:avLst/>
            <a:gdLst>
              <a:gd name="connsiteX0" fmla="*/ 7381313 w 8109718"/>
              <a:gd name="connsiteY0" fmla="*/ 1839459 h 4786143"/>
              <a:gd name="connsiteX1" fmla="*/ 7381313 w 8109718"/>
              <a:gd name="connsiteY1" fmla="*/ 1853646 h 4786143"/>
              <a:gd name="connsiteX2" fmla="*/ 7379359 w 8109718"/>
              <a:gd name="connsiteY2" fmla="*/ 1846552 h 4786143"/>
              <a:gd name="connsiteX3" fmla="*/ 1321854 w 8109718"/>
              <a:gd name="connsiteY3" fmla="*/ 0 h 4786143"/>
              <a:gd name="connsiteX4" fmla="*/ 5365317 w 8109718"/>
              <a:gd name="connsiteY4" fmla="*/ 0 h 4786143"/>
              <a:gd name="connsiteX5" fmla="*/ 5985373 w 8109718"/>
              <a:gd name="connsiteY5" fmla="*/ 365439 h 4786143"/>
              <a:gd name="connsiteX6" fmla="*/ 8011470 w 8109718"/>
              <a:gd name="connsiteY6" fmla="*/ 3854515 h 4786143"/>
              <a:gd name="connsiteX7" fmla="*/ 8011470 w 8109718"/>
              <a:gd name="connsiteY7" fmla="*/ 4567993 h 4786143"/>
              <a:gd name="connsiteX8" fmla="*/ 7904625 w 8109718"/>
              <a:gd name="connsiteY8" fmla="*/ 4751987 h 4786143"/>
              <a:gd name="connsiteX9" fmla="*/ 7884791 w 8109718"/>
              <a:gd name="connsiteY9" fmla="*/ 4786143 h 4786143"/>
              <a:gd name="connsiteX10" fmla="*/ 0 w 8109718"/>
              <a:gd name="connsiteY10" fmla="*/ 4786143 h 4786143"/>
              <a:gd name="connsiteX11" fmla="*/ 0 w 8109718"/>
              <a:gd name="connsiteY11" fmla="*/ 1564110 h 4786143"/>
              <a:gd name="connsiteX12" fmla="*/ 27177 w 8109718"/>
              <a:gd name="connsiteY12" fmla="*/ 1517107 h 4786143"/>
              <a:gd name="connsiteX13" fmla="*/ 693065 w 8109718"/>
              <a:gd name="connsiteY13" fmla="*/ 365439 h 4786143"/>
              <a:gd name="connsiteX14" fmla="*/ 1321854 w 8109718"/>
              <a:gd name="connsiteY14" fmla="*/ 0 h 47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786143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04625" y="4751987"/>
                </a:cubicBezTo>
                <a:lnTo>
                  <a:pt x="7884791" y="4786143"/>
                </a:lnTo>
                <a:lnTo>
                  <a:pt x="0" y="4786143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6CB11-8650-AAE6-D70A-ABC63D3A9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430" y="3495470"/>
            <a:ext cx="5386661" cy="2650888"/>
          </a:xfrm>
        </p:spPr>
        <p:txBody>
          <a:bodyPr anchor="ctr">
            <a:normAutofit/>
          </a:bodyPr>
          <a:lstStyle/>
          <a:p>
            <a:pPr algn="l"/>
            <a:r>
              <a:rPr lang="ru-RU" sz="4600" b="1" i="0">
                <a:solidFill>
                  <a:schemeClr val="bg1"/>
                </a:solidFill>
                <a:effectLst/>
                <a:latin typeface="Golos"/>
              </a:rPr>
              <a:t>Процессор метаданных для сбора и анализа данных</a:t>
            </a:r>
            <a:endParaRPr lang="en-US" sz="46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CDA4A-AF4E-C3E8-1955-9CAEE64DF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6387" y="1309942"/>
            <a:ext cx="2138900" cy="1261316"/>
          </a:xfrm>
        </p:spPr>
        <p:txBody>
          <a:bodyPr anchor="ctr"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Александр Нозик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МФТИ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47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weapon&#10;&#10;Description automatically generated">
            <a:extLst>
              <a:ext uri="{FF2B5EF4-FFF2-40B4-BE49-F238E27FC236}">
                <a16:creationId xmlns:a16="http://schemas.microsoft.com/office/drawing/2014/main" id="{35116EA8-F20F-9FA4-4A84-1DFC95E58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76" y="1825625"/>
            <a:ext cx="10240648" cy="4351338"/>
          </a:xfr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0F1AD0-5BFC-36F8-243A-0BEB6DE562AF}"/>
              </a:ext>
            </a:extLst>
          </p:cNvPr>
          <p:cNvCxnSpPr/>
          <p:nvPr/>
        </p:nvCxnSpPr>
        <p:spPr>
          <a:xfrm>
            <a:off x="8608979" y="1420238"/>
            <a:ext cx="330740" cy="1478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53CC12C-75F6-2895-9DB6-9FC41B39C5AC}"/>
              </a:ext>
            </a:extLst>
          </p:cNvPr>
          <p:cNvSpPr txBox="1"/>
          <p:nvPr/>
        </p:nvSpPr>
        <p:spPr>
          <a:xfrm>
            <a:off x="8266577" y="103287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EB02A8-49FC-55FC-F407-9BBBEFCF0FCD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5560243" y="1807598"/>
            <a:ext cx="244979" cy="1496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F143A7E-9FD6-235A-AA14-15862E091226}"/>
              </a:ext>
            </a:extLst>
          </p:cNvPr>
          <p:cNvSpPr txBox="1"/>
          <p:nvPr/>
        </p:nvSpPr>
        <p:spPr>
          <a:xfrm>
            <a:off x="5132080" y="1438266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27A11A-7C01-87C5-5812-3BF77633050C}"/>
              </a:ext>
            </a:extLst>
          </p:cNvPr>
          <p:cNvCxnSpPr/>
          <p:nvPr/>
        </p:nvCxnSpPr>
        <p:spPr>
          <a:xfrm>
            <a:off x="6545999" y="883629"/>
            <a:ext cx="330740" cy="1478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CC46429-07CF-01E3-E0DA-F170228DAD3D}"/>
              </a:ext>
            </a:extLst>
          </p:cNvPr>
          <p:cNvSpPr txBox="1"/>
          <p:nvPr/>
        </p:nvSpPr>
        <p:spPr>
          <a:xfrm>
            <a:off x="6203597" y="496270"/>
            <a:ext cx="58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9F4E07-1E72-8B47-9DFB-A0FE6413C451}"/>
              </a:ext>
            </a:extLst>
          </p:cNvPr>
          <p:cNvCxnSpPr/>
          <p:nvPr/>
        </p:nvCxnSpPr>
        <p:spPr>
          <a:xfrm>
            <a:off x="2154994" y="1438265"/>
            <a:ext cx="330740" cy="1478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B864A6-929C-8570-6A8C-376127850D15}"/>
              </a:ext>
            </a:extLst>
          </p:cNvPr>
          <p:cNvSpPr txBox="1"/>
          <p:nvPr/>
        </p:nvSpPr>
        <p:spPr>
          <a:xfrm>
            <a:off x="1812592" y="1050906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8A9403-BCEB-35F4-4682-5C40F3A87152}"/>
              </a:ext>
            </a:extLst>
          </p:cNvPr>
          <p:cNvSpPr txBox="1"/>
          <p:nvPr/>
        </p:nvSpPr>
        <p:spPr>
          <a:xfrm>
            <a:off x="3179844" y="2159540"/>
            <a:ext cx="138845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Environment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46AA0A-B268-2118-A6B2-97D50F33D3D4}"/>
              </a:ext>
            </a:extLst>
          </p:cNvPr>
          <p:cNvSpPr txBox="1"/>
          <p:nvPr/>
        </p:nvSpPr>
        <p:spPr>
          <a:xfrm>
            <a:off x="3974795" y="4001294"/>
            <a:ext cx="1189621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Dispatcher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692D89-4DE3-9F07-E0BF-0AB76F7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8FFC-0D9B-48C7-9A35-42400FB9C065}" type="datetime1">
              <a:rPr lang="ru-RU" smtClean="0"/>
              <a:t>02.12.2024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D176C-6065-CB96-B7EB-6F8734CA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1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433F75-73AF-28C7-BAFF-53767C044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Тело процесса</a:t>
            </a:r>
            <a:r>
              <a:rPr lang="en-US" dirty="0"/>
              <a:t> (</a:t>
            </a:r>
            <a:r>
              <a:rPr lang="ru-RU" dirty="0"/>
              <a:t>задача)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CA1ED75-06D0-F135-85D8-CC331A1D1A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 каждой задачи есть:</a:t>
            </a:r>
          </a:p>
          <a:p>
            <a:pPr lvl="1"/>
            <a:r>
              <a:rPr lang="ru-RU" dirty="0"/>
              <a:t>Входные данные</a:t>
            </a:r>
          </a:p>
          <a:p>
            <a:pPr lvl="1"/>
            <a:r>
              <a:rPr lang="ru-RU" dirty="0"/>
              <a:t>Входной тип (если повезло)</a:t>
            </a:r>
          </a:p>
          <a:p>
            <a:pPr lvl="1"/>
            <a:r>
              <a:rPr lang="ru-RU" dirty="0"/>
              <a:t>Выходные данные</a:t>
            </a:r>
          </a:p>
          <a:p>
            <a:pPr lvl="1"/>
            <a:r>
              <a:rPr lang="ru-RU" dirty="0"/>
              <a:t>Выходной тип</a:t>
            </a:r>
          </a:p>
          <a:p>
            <a:pPr lvl="1"/>
            <a:r>
              <a:rPr lang="ru-RU" dirty="0"/>
              <a:t>Побочные эффекты</a:t>
            </a:r>
          </a:p>
          <a:p>
            <a:pPr marL="0" indent="0">
              <a:buNone/>
            </a:pPr>
            <a:r>
              <a:rPr lang="ru-RU" dirty="0"/>
              <a:t>Тело надо держать в чистоте (избегать неконтролируемых побочных эффектов</a:t>
            </a:r>
            <a:r>
              <a:rPr lang="en-US" dirty="0"/>
              <a:t>)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2EAA221F-B4EE-173D-85F4-0EFE8BC6C6D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sum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by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task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&lt;Int&gt;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workspace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.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logger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.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info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"Starting sum"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res = from(square).</a:t>
            </a: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foldToData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0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l, r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-&gt;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 +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r.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value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"sum"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 res)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averageByGroup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by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task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&lt;Int&gt;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evenSum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=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workspace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.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data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.</a:t>
            </a: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filterByType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&lt;Int&gt;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name, _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-&gt;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name.toString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().</a:t>
            </a: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toInt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() %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2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==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0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.</a:t>
            </a: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foldToData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0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l, r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-&gt;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 +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r.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value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"even"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evenSum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oddSum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=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workspace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.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data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.</a:t>
            </a: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filterByType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&lt;Int&gt;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name, _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-&gt;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name.toString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().</a:t>
            </a: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toInt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() %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2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==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1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.</a:t>
            </a: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foldToData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0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l, r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-&gt;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 +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r.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value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"odd"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oddSum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4A84545-5FF8-624E-7C4A-187D799E7107}"/>
              </a:ext>
            </a:extLst>
          </p:cNvPr>
          <p:cNvCxnSpPr>
            <a:cxnSpLocks/>
          </p:cNvCxnSpPr>
          <p:nvPr/>
        </p:nvCxnSpPr>
        <p:spPr>
          <a:xfrm flipH="1">
            <a:off x="3492843" y="2496065"/>
            <a:ext cx="3171568" cy="1095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A2F4F82-74DF-705B-2F5D-EA67DD2A2B62}"/>
              </a:ext>
            </a:extLst>
          </p:cNvPr>
          <p:cNvCxnSpPr/>
          <p:nvPr/>
        </p:nvCxnSpPr>
        <p:spPr>
          <a:xfrm flipH="1">
            <a:off x="4654378" y="2883243"/>
            <a:ext cx="2010033" cy="708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5B1C2D-2222-F9AB-78BF-FC2107C05782}"/>
              </a:ext>
            </a:extLst>
          </p:cNvPr>
          <p:cNvCxnSpPr>
            <a:cxnSpLocks/>
          </p:cNvCxnSpPr>
          <p:nvPr/>
        </p:nvCxnSpPr>
        <p:spPr>
          <a:xfrm flipH="1">
            <a:off x="2883243" y="3303373"/>
            <a:ext cx="3781168" cy="1186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0308C15-4964-C743-C34E-4C09AF28C3BF}"/>
              </a:ext>
            </a:extLst>
          </p:cNvPr>
          <p:cNvCxnSpPr>
            <a:cxnSpLocks/>
          </p:cNvCxnSpPr>
          <p:nvPr/>
        </p:nvCxnSpPr>
        <p:spPr>
          <a:xfrm flipH="1" flipV="1">
            <a:off x="3336324" y="3517557"/>
            <a:ext cx="3328087" cy="131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E35FB68-ACBB-0F6C-7F5C-03225FAF1942}"/>
              </a:ext>
            </a:extLst>
          </p:cNvPr>
          <p:cNvCxnSpPr/>
          <p:nvPr/>
        </p:nvCxnSpPr>
        <p:spPr>
          <a:xfrm flipH="1" flipV="1">
            <a:off x="4357816" y="2438400"/>
            <a:ext cx="2306595" cy="1562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13D621-3888-2DBC-1B2D-8EE76B87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950E-7246-465B-AB4B-1605C587A2FF}" type="datetime1">
              <a:rPr lang="ru-RU" smtClean="0"/>
              <a:t>02.12.2024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4AC9B-226D-9E4A-53CD-32239251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25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55BD2-EA42-4045-7B5C-FA119E8C9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Окружение процесса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12D4C-3EF4-B268-61B4-F19543665E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Каждому </a:t>
            </a:r>
            <a:r>
              <a:rPr lang="ru-RU" strike="sngStrike" dirty="0"/>
              <a:t>человеку</a:t>
            </a:r>
            <a:r>
              <a:rPr lang="ru-RU" dirty="0"/>
              <a:t> процессу нужно окружение.</a:t>
            </a:r>
          </a:p>
          <a:p>
            <a:r>
              <a:rPr lang="ru-RU" dirty="0"/>
              <a:t>Окружение процесса содержит информацию, нужную для выполнения процесса, но не обязательную для его описания.</a:t>
            </a:r>
          </a:p>
          <a:p>
            <a:r>
              <a:rPr lang="ru-RU" dirty="0"/>
              <a:t>Важные элементы окружения:</a:t>
            </a:r>
          </a:p>
          <a:p>
            <a:pPr lvl="1"/>
            <a:r>
              <a:rPr lang="en-US" dirty="0"/>
              <a:t>Dispatcher</a:t>
            </a:r>
            <a:r>
              <a:rPr lang="ru-RU" dirty="0"/>
              <a:t>. Определяет как будут запускаться процессы.</a:t>
            </a:r>
          </a:p>
          <a:p>
            <a:pPr lvl="1"/>
            <a:r>
              <a:rPr lang="en-US" dirty="0"/>
              <a:t>Scheduler</a:t>
            </a:r>
            <a:r>
              <a:rPr lang="ru-RU" dirty="0"/>
              <a:t> (планировщик)</a:t>
            </a:r>
            <a:r>
              <a:rPr lang="en-US" dirty="0"/>
              <a:t>. </a:t>
            </a:r>
            <a:r>
              <a:rPr lang="ru-RU" dirty="0"/>
              <a:t>Определяет в како порядке выполняются процессы.</a:t>
            </a:r>
          </a:p>
          <a:p>
            <a:pPr lvl="1"/>
            <a:r>
              <a:rPr lang="en-US" dirty="0"/>
              <a:t>Logger. </a:t>
            </a:r>
            <a:r>
              <a:rPr lang="ru-RU" dirty="0"/>
              <a:t>Дает доступ к общей системе логирования.</a:t>
            </a:r>
            <a:endParaRPr lang="en-US" dirty="0"/>
          </a:p>
        </p:txBody>
      </p:sp>
      <p:pic>
        <p:nvPicPr>
          <p:cNvPr id="8" name="Content Placeholder 7" descr="Aerial view of a city&#10;&#10;Description automatically generated with medium confidence">
            <a:extLst>
              <a:ext uri="{FF2B5EF4-FFF2-40B4-BE49-F238E27FC236}">
                <a16:creationId xmlns:a16="http://schemas.microsoft.com/office/drawing/2014/main" id="{B122F7C6-14ED-9142-0A15-9D1CA5F7C1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9372"/>
            <a:ext cx="5181600" cy="388384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BBC5AA-4408-9B18-DEE1-B09E7185A4FE}"/>
              </a:ext>
            </a:extLst>
          </p:cNvPr>
          <p:cNvSpPr txBox="1"/>
          <p:nvPr/>
        </p:nvSpPr>
        <p:spPr>
          <a:xfrm>
            <a:off x="6172200" y="6176963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Ivan Bandura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7CC72-FEB4-3DAA-F92D-270FE9A25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E00D-DF80-4B22-897E-CC1270E9851B}" type="datetime1">
              <a:rPr lang="ru-RU" smtClean="0"/>
              <a:t>02.12.2024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01273-E7FD-65D5-CEB4-0B27EC56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52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DF481-389B-C55F-FF2D-C757D7D3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289146"/>
            <a:ext cx="4153626" cy="4279709"/>
          </a:xfrm>
        </p:spPr>
        <p:txBody>
          <a:bodyPr anchor="ctr">
            <a:normAutofit/>
          </a:bodyPr>
          <a:lstStyle/>
          <a:p>
            <a:pPr algn="r"/>
            <a:r>
              <a:rPr lang="ru-RU" sz="5400">
                <a:solidFill>
                  <a:schemeClr val="bg1"/>
                </a:solidFill>
              </a:rPr>
              <a:t>Зависимости процесса</a:t>
            </a:r>
            <a:endParaRPr lang="en-US" sz="540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2BF2FB-8A96-4B53-86A0-04755C545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93D4739-55F8-4E73-8F98-AF42D54BD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AA190F-FB42-4BED-8AA1-A5A01B43C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74B07-9181-ABD5-3FCC-2E0A6305B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4140" y="1854600"/>
            <a:ext cx="4776711" cy="4000691"/>
          </a:xfrm>
        </p:spPr>
        <p:txBody>
          <a:bodyPr anchor="ctr">
            <a:normAutofit/>
          </a:bodyPr>
          <a:lstStyle/>
          <a:p>
            <a:r>
              <a:rPr lang="ru-RU" sz="1800" dirty="0"/>
              <a:t>Есть зависимости между процессами в смысле порядка выполнения.</a:t>
            </a:r>
            <a:endParaRPr lang="en-US" sz="1800" dirty="0"/>
          </a:p>
          <a:p>
            <a:r>
              <a:rPr lang="ru-RU" sz="1800" dirty="0"/>
              <a:t>А есть зависимости в смысле данных. Их можно передавать по-разному:</a:t>
            </a:r>
          </a:p>
          <a:p>
            <a:pPr lvl="1"/>
            <a:r>
              <a:rPr lang="ru-RU" sz="1800" dirty="0"/>
              <a:t>Через окружение. Есть общее изменяемое состояние, которое каждая задача меняет. (</a:t>
            </a:r>
            <a:r>
              <a:rPr lang="en-US" sz="1800" dirty="0"/>
              <a:t>Make, Gradle)</a:t>
            </a:r>
          </a:p>
          <a:p>
            <a:pPr lvl="1"/>
            <a:r>
              <a:rPr lang="ru-RU" sz="1800" dirty="0"/>
              <a:t>Через внешнее хранилище</a:t>
            </a:r>
            <a:r>
              <a:rPr lang="ru-RU" sz="1800" strike="sngStrike" dirty="0"/>
              <a:t>, то есть никак</a:t>
            </a:r>
            <a:r>
              <a:rPr lang="ru-RU" sz="1800" dirty="0"/>
              <a:t>. (</a:t>
            </a:r>
            <a:r>
              <a:rPr lang="en-US" sz="1800" dirty="0" err="1"/>
              <a:t>Github</a:t>
            </a:r>
            <a:r>
              <a:rPr lang="en-US" sz="1800" dirty="0"/>
              <a:t> Actions)</a:t>
            </a:r>
          </a:p>
          <a:p>
            <a:pPr lvl="1"/>
            <a:r>
              <a:rPr lang="ru-RU" sz="1800" dirty="0"/>
              <a:t>Напрямую, то есть явно. (</a:t>
            </a:r>
            <a:r>
              <a:rPr lang="en-US" sz="1800" dirty="0"/>
              <a:t>Spark)</a:t>
            </a:r>
          </a:p>
          <a:p>
            <a:pPr lvl="1"/>
            <a:r>
              <a:rPr lang="ru-RU" sz="1800" dirty="0"/>
              <a:t>Ленивым образом из других процессов. (???)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2716B-4CEE-A889-6382-7F3776C5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6D31-038B-4BF7-8E0C-C8EBBC7AD710}" type="datetime1">
              <a:rPr lang="ru-RU" smtClean="0"/>
              <a:t>02.12.2024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C56ED-3ADD-9FE8-DDF7-CE09C9EB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11C8-D6E5-0936-9B93-0857487D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Конфигурация процесса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EDC5C-7646-3081-B793-8F18C8903A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Конфигурация в коде</a:t>
            </a:r>
          </a:p>
          <a:p>
            <a:r>
              <a:rPr lang="ru-RU" dirty="0"/>
              <a:t>Конфигурация при помощи модели (дополнительный шаг в выполнении)</a:t>
            </a:r>
          </a:p>
          <a:p>
            <a:r>
              <a:rPr lang="ru-RU" dirty="0"/>
              <a:t>Конфигурация в виде внешней структуры (</a:t>
            </a:r>
            <a:r>
              <a:rPr lang="en-US" dirty="0" err="1"/>
              <a:t>json</a:t>
            </a:r>
            <a:r>
              <a:rPr lang="en-US" dirty="0"/>
              <a:t>, </a:t>
            </a:r>
            <a:r>
              <a:rPr lang="en-US" dirty="0" err="1"/>
              <a:t>yaml</a:t>
            </a:r>
            <a:r>
              <a:rPr lang="en-US" dirty="0"/>
              <a:t>, xml).</a:t>
            </a:r>
          </a:p>
        </p:txBody>
      </p:sp>
      <p:pic>
        <p:nvPicPr>
          <p:cNvPr id="14" name="Content Placeholder 13" descr="A picture containing building, outdoor, street, person&#10;&#10;Description automatically generated">
            <a:extLst>
              <a:ext uri="{FF2B5EF4-FFF2-40B4-BE49-F238E27FC236}">
                <a16:creationId xmlns:a16="http://schemas.microsoft.com/office/drawing/2014/main" id="{8CC8C4DC-9FDA-5F00-D087-7B910B14D9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4" y="1825625"/>
            <a:ext cx="2885732" cy="435133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F9BD18-AE01-A978-ABA4-7F989FD85B93}"/>
              </a:ext>
            </a:extLst>
          </p:cNvPr>
          <p:cNvSpPr txBox="1"/>
          <p:nvPr/>
        </p:nvSpPr>
        <p:spPr>
          <a:xfrm>
            <a:off x="7320134" y="6123442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Photo by </a:t>
            </a:r>
            <a:r>
              <a:rPr lang="en-US" dirty="0" err="1">
                <a:hlinkClick r:id="rId3"/>
              </a:rPr>
              <a:t>Brijender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Dua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0E6F5-BB2B-FD00-ACB6-295316A1E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6F9-D56C-4577-8B6F-293EDBE8E75A}" type="datetime1">
              <a:rPr lang="ru-RU" smtClean="0"/>
              <a:t>02.12.2024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6BB06-6BB2-B269-20ED-FA344CC5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12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6B9258-4577-4C9D-99D8-B97113E0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Конфигурирование при помощи кода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E9311C1-D4D9-F629-49B3-FD469B6AB03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2632624"/>
            <a:ext cx="7217229" cy="3323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job(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"Deploy"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 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startOn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gitPush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{ enabled =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false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}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container(image =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"gradle:jdk17-alpine"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 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env[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"SPC_HOST"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] = Params(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spc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-host"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env[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"SPC_USER"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] = Secrets(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spc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-webmaster-user"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env[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"SPC_ID"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] = Secrets(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spc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-webmaster-id"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kotlinScript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{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api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-&gt;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api.space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().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projects.automation.deployments.start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   project =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api.projectIdentifier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(),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targetIdentifier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=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TargetIdentifier.Key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spc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-site"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),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   version =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"current"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  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// automatically update deployment status based on a status of a job</a:t>
            </a:r>
            <a:b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syncWithAutomationJob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=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true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api.gradle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uploadDistribution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}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}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80DE0-D494-CCCB-3F40-D122D5E3EE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Самый гибкий вариант, но</a:t>
            </a:r>
          </a:p>
          <a:p>
            <a:pPr lvl="1"/>
            <a:r>
              <a:rPr lang="ru-RU" dirty="0"/>
              <a:t>Как понимать какой конфигурации соответствует какой результат?</a:t>
            </a:r>
          </a:p>
          <a:p>
            <a:pPr lvl="1"/>
            <a:r>
              <a:rPr lang="ru-RU" dirty="0"/>
              <a:t>Как кэшировать результаты?</a:t>
            </a:r>
          </a:p>
          <a:p>
            <a:pPr lvl="1"/>
            <a:r>
              <a:rPr lang="ru-RU" dirty="0"/>
              <a:t>Как передать конфигурацию на удаленный исполнитель?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4B147-DE12-AD14-7CB8-A86EB41DE8C5}"/>
              </a:ext>
            </a:extLst>
          </p:cNvPr>
          <p:cNvSpPr txBox="1"/>
          <p:nvPr/>
        </p:nvSpPr>
        <p:spPr>
          <a:xfrm>
            <a:off x="1049382" y="1859793"/>
            <a:ext cx="404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Да, это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space.kts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24EC942-3C8D-D03F-7ECE-561CDE98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3DF5-0787-4BB4-AD87-F5E08FB5B75F}" type="datetime1">
              <a:rPr lang="ru-RU" smtClean="0"/>
              <a:t>02.12.2024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EE97506-FE5C-58FC-69D1-7DD566BF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7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DAC8A-DD73-57BD-8EDB-34870549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Конфигурирование при помощи файла</a:t>
            </a: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0E59714-70CA-0FD1-188A-700B4C330AA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5031556" y="2151727"/>
            <a:ext cx="7032694" cy="25545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&lt;!-- Created by Sebastian Hoof (8/2020) --&gt;</a:t>
            </a:r>
            <a:b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&lt;!-- Example file with multiple '</a:t>
            </a: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TRestAxionSpectrum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' tags --&gt;</a:t>
            </a:r>
            <a:b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TRestAxionSpectra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&lt;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TRestAxionSpectrum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="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analyticalSpectrum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verboseLevel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="warning"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&lt;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parameter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="mode"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value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="analytical"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/&gt;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&lt;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parameter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="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named_approx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value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="arXiv_0702006_Primakoff"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/&gt;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&lt;/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TRestAxionSpectrum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&lt;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TRestAxionSpectrum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="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tabulatedSpectrum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verboseLevel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="debug"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&lt;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parameter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="mode"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value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="table"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/&gt;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&lt;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parameter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="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spectrumTableFileName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value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="Primakoff_Gianotti_202008.dat"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/&gt;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&lt;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parameter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="g1ref"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value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=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1.0e-10 /&gt;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&lt;!-- Important to set this to zero to end up selecting the correct table mode --&gt;</a:t>
            </a:r>
            <a:b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parameter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="g2ref"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value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=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0 /&gt;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&lt;/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TRestAxionSpectrum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&lt;/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TRestAxionSpectra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D0E00-F862-978B-B874-B0C62B9885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Все легко кэшируется и передается, но</a:t>
            </a:r>
          </a:p>
          <a:p>
            <a:pPr lvl="1"/>
            <a:r>
              <a:rPr lang="ru-RU" dirty="0"/>
              <a:t>Беда с типами</a:t>
            </a:r>
          </a:p>
          <a:p>
            <a:pPr lvl="1"/>
            <a:r>
              <a:rPr lang="ru-RU" dirty="0"/>
              <a:t>Ветвления? Циклы?</a:t>
            </a:r>
          </a:p>
          <a:p>
            <a:pPr lvl="1"/>
            <a:r>
              <a:rPr lang="ru-RU" dirty="0"/>
              <a:t>Как тестировать?</a:t>
            </a:r>
          </a:p>
          <a:p>
            <a:pPr lvl="1"/>
            <a:r>
              <a:rPr lang="ru-RU" dirty="0"/>
              <a:t>Программирование на </a:t>
            </a:r>
            <a:r>
              <a:rPr lang="en-US" dirty="0"/>
              <a:t>XML?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63DF54-8314-06D7-E0CB-84AC4A607012}"/>
              </a:ext>
            </a:extLst>
          </p:cNvPr>
          <p:cNvSpPr txBox="1"/>
          <p:nvPr/>
        </p:nvSpPr>
        <p:spPr>
          <a:xfrm>
            <a:off x="5031556" y="4844145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https://github.com/rest-for-physics/axionlib/blob/master/examples/axionSpectrum.xml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A539AA6-7320-F256-F90E-3BED83A7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357-6447-46D5-A86F-FDD132C97B87}" type="datetime1">
              <a:rPr lang="ru-RU" smtClean="0"/>
              <a:t>02.12.2024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8C83D95-9FE9-B393-460D-27EEE5937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79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C1AA2EF-5205-A76A-5FFD-53CB953B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Конфигурирование при помощи модели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811C415-3F34-4BE8-C7CA-5D75C6E701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/>
              <a:t>Используем скрипт для конфигурирования внутренней модели.</a:t>
            </a:r>
          </a:p>
          <a:p>
            <a:r>
              <a:rPr lang="ru-RU"/>
              <a:t>Модель при этом является декларативной</a:t>
            </a:r>
          </a:p>
          <a:p>
            <a:r>
              <a:rPr lang="ru-RU"/>
              <a:t>Но</a:t>
            </a:r>
          </a:p>
          <a:p>
            <a:pPr lvl="1"/>
            <a:r>
              <a:rPr lang="ru-RU"/>
              <a:t>Порядок конфигурирования может быть проблемой.</a:t>
            </a:r>
          </a:p>
          <a:p>
            <a:pPr lvl="1"/>
            <a:r>
              <a:rPr lang="ru-RU"/>
              <a:t>Воспроизводимость не идеальна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A600B-F2B3-E103-23E6-BF927422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538-8C3F-4E56-82CD-B90D3A7BA3C3}" type="datetime1">
              <a:rPr lang="ru-RU" smtClean="0"/>
              <a:t>02.12.2024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57B5C-C5F4-3404-CDBB-A6DCDD31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B37E9E88-2DE7-1799-1A21-746D7062A6E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readme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readmeTemplate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= file(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"docs/templates/README-TEMPLATE.md"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ksciencePublish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pom(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"https://github.com/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SciProgCentre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kmath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useApache2Licence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useSPCTeam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github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dataforge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-core"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SciProgCentre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space(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if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isInDevelopment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 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"https://maven.pkg.jetbrains.space/mipt-npm/p/sci/dev"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else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"https://maven.pkg.jetbrains.space/mipt-npm/p/sci/release"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sonatype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apiValidation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nonPublicMarkers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.add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space.kscience.dataforge.misc.DFExperimental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97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206DF79-99C2-282A-9337-7B397198E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14" y="1270007"/>
            <a:ext cx="5845097" cy="43179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Зачем</a:t>
            </a: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5D0C50-CABB-C393-6DA6-85A8AD9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2278" y="2251873"/>
            <a:ext cx="3681454" cy="235425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CC35F1-8817-9B7D-CC64-F0B3B121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08A4-522B-4B9F-8FB4-42DE692C89A7}" type="datetime1">
              <a:rPr lang="ru-RU" smtClean="0"/>
              <a:t>02.12.2024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32AF5-5B69-1B44-6C20-B7F0594B3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3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3C32E4-CA78-35E4-C663-0C7CF388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Troitsk nu-mass</a:t>
            </a:r>
            <a:endParaRPr lang="en-US" dirty="0"/>
          </a:p>
        </p:txBody>
      </p:sp>
      <p:pic>
        <p:nvPicPr>
          <p:cNvPr id="2" name="Объект 5">
            <a:extLst>
              <a:ext uri="{FF2B5EF4-FFF2-40B4-BE49-F238E27FC236}">
                <a16:creationId xmlns:a16="http://schemas.microsoft.com/office/drawing/2014/main" id="{5D8B5074-FD5A-E44C-C81A-86F06AEE4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87" y="1411230"/>
            <a:ext cx="6524625" cy="2295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C03451-F374-FABE-66B0-359DDAAB8641}"/>
              </a:ext>
            </a:extLst>
          </p:cNvPr>
          <p:cNvSpPr txBox="1"/>
          <p:nvPr/>
        </p:nvSpPr>
        <p:spPr>
          <a:xfrm>
            <a:off x="3048785" y="3875697"/>
            <a:ext cx="60944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Эксперимент начат в 1985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Несмотря на свой относительно небольшой размер, это один из самых технически сложных экспериментов в мире.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Лучший результат по прямому ограничению на массу электронного нейтрино.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AA92DB-604C-BBD7-E0CE-91B7C621CE48}"/>
              </a:ext>
            </a:extLst>
          </p:cNvPr>
          <p:cNvSpPr txBox="1"/>
          <p:nvPr/>
        </p:nvSpPr>
        <p:spPr>
          <a:xfrm>
            <a:off x="4789714" y="5800176"/>
            <a:ext cx="3178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https://arxiv.org/abs/1108.5034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50EE4-3886-8A58-CB2D-62CDBFDE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E6A6-A383-4C6C-BB33-00E7448C3EED}" type="datetime1">
              <a:rPr lang="ru-RU" smtClean="0"/>
              <a:t>02.12.2024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3D95F-5F31-DF49-A160-EB9ABCD4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1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4B874C19-9B23-4B12-823E-D67615A9B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43949" cy="6858000"/>
          </a:xfrm>
          <a:custGeom>
            <a:avLst/>
            <a:gdLst>
              <a:gd name="connsiteX0" fmla="*/ 956085 w 7743949"/>
              <a:gd name="connsiteY0" fmla="*/ 2071857 h 6858000"/>
              <a:gd name="connsiteX1" fmla="*/ 4999548 w 7743949"/>
              <a:gd name="connsiteY1" fmla="*/ 2071857 h 6858000"/>
              <a:gd name="connsiteX2" fmla="*/ 5619604 w 7743949"/>
              <a:gd name="connsiteY2" fmla="*/ 2437296 h 6858000"/>
              <a:gd name="connsiteX3" fmla="*/ 7645701 w 7743949"/>
              <a:gd name="connsiteY3" fmla="*/ 5926372 h 6858000"/>
              <a:gd name="connsiteX4" fmla="*/ 7645701 w 7743949"/>
              <a:gd name="connsiteY4" fmla="*/ 6639850 h 6858000"/>
              <a:gd name="connsiteX5" fmla="*/ 7538856 w 7743949"/>
              <a:gd name="connsiteY5" fmla="*/ 6823844 h 6858000"/>
              <a:gd name="connsiteX6" fmla="*/ 7519022 w 7743949"/>
              <a:gd name="connsiteY6" fmla="*/ 6858000 h 6858000"/>
              <a:gd name="connsiteX7" fmla="*/ 0 w 7743949"/>
              <a:gd name="connsiteY7" fmla="*/ 6858000 h 6858000"/>
              <a:gd name="connsiteX8" fmla="*/ 0 w 7743949"/>
              <a:gd name="connsiteY8" fmla="*/ 3003362 h 6858000"/>
              <a:gd name="connsiteX9" fmla="*/ 144017 w 7743949"/>
              <a:gd name="connsiteY9" fmla="*/ 2754282 h 6858000"/>
              <a:gd name="connsiteX10" fmla="*/ 327296 w 7743949"/>
              <a:gd name="connsiteY10" fmla="*/ 2437296 h 6858000"/>
              <a:gd name="connsiteX11" fmla="*/ 956085 w 7743949"/>
              <a:gd name="connsiteY11" fmla="*/ 2071857 h 6858000"/>
              <a:gd name="connsiteX12" fmla="*/ 6281397 w 7743949"/>
              <a:gd name="connsiteY12" fmla="*/ 1163923 h 6858000"/>
              <a:gd name="connsiteX13" fmla="*/ 7148441 w 7743949"/>
              <a:gd name="connsiteY13" fmla="*/ 1163923 h 6858000"/>
              <a:gd name="connsiteX14" fmla="*/ 7281401 w 7743949"/>
              <a:gd name="connsiteY14" fmla="*/ 1242285 h 6858000"/>
              <a:gd name="connsiteX15" fmla="*/ 7715859 w 7743949"/>
              <a:gd name="connsiteY15" fmla="*/ 1990451 h 6858000"/>
              <a:gd name="connsiteX16" fmla="*/ 7715859 w 7743949"/>
              <a:gd name="connsiteY16" fmla="*/ 2143443 h 6858000"/>
              <a:gd name="connsiteX17" fmla="*/ 7281401 w 7743949"/>
              <a:gd name="connsiteY17" fmla="*/ 2891610 h 6858000"/>
              <a:gd name="connsiteX18" fmla="*/ 7148441 w 7743949"/>
              <a:gd name="connsiteY18" fmla="*/ 2969971 h 6858000"/>
              <a:gd name="connsiteX19" fmla="*/ 6281397 w 7743949"/>
              <a:gd name="connsiteY19" fmla="*/ 2969971 h 6858000"/>
              <a:gd name="connsiteX20" fmla="*/ 6146565 w 7743949"/>
              <a:gd name="connsiteY20" fmla="*/ 2891610 h 6858000"/>
              <a:gd name="connsiteX21" fmla="*/ 5713979 w 7743949"/>
              <a:gd name="connsiteY21" fmla="*/ 2143443 h 6858000"/>
              <a:gd name="connsiteX22" fmla="*/ 5713979 w 7743949"/>
              <a:gd name="connsiteY22" fmla="*/ 1990451 h 6858000"/>
              <a:gd name="connsiteX23" fmla="*/ 6146565 w 7743949"/>
              <a:gd name="connsiteY23" fmla="*/ 1242285 h 6858000"/>
              <a:gd name="connsiteX24" fmla="*/ 6281397 w 7743949"/>
              <a:gd name="connsiteY24" fmla="*/ 1163923 h 6858000"/>
              <a:gd name="connsiteX25" fmla="*/ 0 w 7743949"/>
              <a:gd name="connsiteY25" fmla="*/ 0 h 6858000"/>
              <a:gd name="connsiteX26" fmla="*/ 6600525 w 7743949"/>
              <a:gd name="connsiteY26" fmla="*/ 0 h 6858000"/>
              <a:gd name="connsiteX27" fmla="*/ 6486618 w 7743949"/>
              <a:gd name="connsiteY27" fmla="*/ 196155 h 6858000"/>
              <a:gd name="connsiteX28" fmla="*/ 5677553 w 7743949"/>
              <a:gd name="connsiteY28" fmla="*/ 1589421 h 6858000"/>
              <a:gd name="connsiteX29" fmla="*/ 5057496 w 7743949"/>
              <a:gd name="connsiteY29" fmla="*/ 1954861 h 6858000"/>
              <a:gd name="connsiteX30" fmla="*/ 1014033 w 7743949"/>
              <a:gd name="connsiteY30" fmla="*/ 1954861 h 6858000"/>
              <a:gd name="connsiteX31" fmla="*/ 385244 w 7743949"/>
              <a:gd name="connsiteY31" fmla="*/ 1589421 h 6858000"/>
              <a:gd name="connsiteX32" fmla="*/ 69234 w 7743949"/>
              <a:gd name="connsiteY32" fmla="*/ 1042874 h 6858000"/>
              <a:gd name="connsiteX33" fmla="*/ 0 w 7743949"/>
              <a:gd name="connsiteY33" fmla="*/ 923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7C18B-F55A-4BB0-88A7-3E25A2F96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4" y="349858"/>
            <a:ext cx="4761461" cy="13517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Обо мне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538BA3-5ED6-49F7-AE4B-42CC5AF4E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745" y="2863018"/>
            <a:ext cx="5319733" cy="33044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Director of SPC @ MIPT.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(suspend) Team lead @ JetBrains Research.</a:t>
            </a:r>
          </a:p>
          <a:p>
            <a:r>
              <a:rPr lang="en-US" sz="2000" dirty="0">
                <a:solidFill>
                  <a:schemeClr val="bg1"/>
                </a:solidFill>
              </a:rPr>
              <a:t>Physicist-programmer.</a:t>
            </a:r>
          </a:p>
          <a:p>
            <a:r>
              <a:rPr lang="en-US" sz="2000" dirty="0">
                <a:solidFill>
                  <a:schemeClr val="bg1"/>
                </a:solidFill>
              </a:rPr>
              <a:t>PhD in particle physics.</a:t>
            </a:r>
          </a:p>
          <a:p>
            <a:r>
              <a:rPr lang="en-US" sz="2000" dirty="0">
                <a:solidFill>
                  <a:schemeClr val="bg1"/>
                </a:solidFill>
              </a:rPr>
              <a:t>Teacher.</a:t>
            </a:r>
          </a:p>
          <a:p>
            <a:r>
              <a:rPr lang="en-US" sz="2000" dirty="0">
                <a:solidFill>
                  <a:schemeClr val="bg1"/>
                </a:solidFill>
              </a:rPr>
              <a:t>(suspend) Google developer expert.</a:t>
            </a:r>
          </a:p>
          <a:p>
            <a:r>
              <a:rPr lang="en-US" sz="2000" dirty="0">
                <a:solidFill>
                  <a:schemeClr val="bg1"/>
                </a:solidFill>
              </a:rPr>
              <a:t>Moscow KUG leader.</a:t>
            </a:r>
          </a:p>
        </p:txBody>
      </p:sp>
      <p:pic>
        <p:nvPicPr>
          <p:cNvPr id="5122" name="Picture 2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C2505A64-76CE-40AF-9852-600F2A245B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6576" y="1261638"/>
            <a:ext cx="3858600" cy="385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A04E18-6CF3-BC81-CB8B-0483C45874B7}"/>
              </a:ext>
            </a:extLst>
          </p:cNvPr>
          <p:cNvSpPr txBox="1"/>
          <p:nvPr/>
        </p:nvSpPr>
        <p:spPr>
          <a:xfrm>
            <a:off x="7856097" y="51143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hlinkClick r:id="rId3"/>
              </a:rPr>
              <a:t>https://sciprog.center/people/Nozik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  <a:hlinkClick r:id="rId4"/>
              </a:rPr>
              <a:t>https://twitter.com/noraltavir</a:t>
            </a:r>
            <a:r>
              <a:rPr lang="en-US" sz="180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9D6D8D8-1F61-EBB8-AB21-81C3157FC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33" y="1435206"/>
            <a:ext cx="1271019" cy="127101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A447AA-F626-BADF-FF3B-E3EA977B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5077-2765-414D-B478-2EE60CB01D03}" type="datetime1">
              <a:rPr lang="ru-RU" smtClean="0"/>
              <a:t>02.12.2024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1F2BD-7847-2C92-0482-D209FCA9B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96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C61D7-765D-AF40-EA4C-1A3B0AA4C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NuMass</a:t>
            </a:r>
            <a:r>
              <a:rPr lang="en-US" dirty="0"/>
              <a:t> </a:t>
            </a:r>
            <a:r>
              <a:rPr lang="ru-RU" dirty="0"/>
              <a:t>Анализ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2E5F63-FD0B-BB9D-8938-6668FC136A6F}"/>
              </a:ext>
            </a:extLst>
          </p:cNvPr>
          <p:cNvSpPr/>
          <p:nvPr/>
        </p:nvSpPr>
        <p:spPr>
          <a:xfrm>
            <a:off x="838200" y="1690689"/>
            <a:ext cx="1163595" cy="42076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DA6DA9-0FD1-E7CB-BEAC-51BE2AA3ADE3}"/>
              </a:ext>
            </a:extLst>
          </p:cNvPr>
          <p:cNvSpPr/>
          <p:nvPr/>
        </p:nvSpPr>
        <p:spPr>
          <a:xfrm>
            <a:off x="2164491" y="3486795"/>
            <a:ext cx="105444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FD68CD-7B11-5391-E199-E9C1C2A65D3C}"/>
              </a:ext>
            </a:extLst>
          </p:cNvPr>
          <p:cNvSpPr/>
          <p:nvPr/>
        </p:nvSpPr>
        <p:spPr>
          <a:xfrm>
            <a:off x="3381628" y="3486795"/>
            <a:ext cx="1054443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Analyze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8AC4E5-1E3D-387C-7F6F-46377C0E4AE9}"/>
              </a:ext>
            </a:extLst>
          </p:cNvPr>
          <p:cNvSpPr/>
          <p:nvPr/>
        </p:nvSpPr>
        <p:spPr>
          <a:xfrm>
            <a:off x="10054282" y="3411430"/>
            <a:ext cx="1054443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0A6C28-037E-3713-85D2-22059CBACE1B}"/>
              </a:ext>
            </a:extLst>
          </p:cNvPr>
          <p:cNvSpPr/>
          <p:nvPr/>
        </p:nvSpPr>
        <p:spPr>
          <a:xfrm>
            <a:off x="3381629" y="1857374"/>
            <a:ext cx="1149179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Histogram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ECD05E-4F45-FE6C-C96B-6181F9EB1ED5}"/>
              </a:ext>
            </a:extLst>
          </p:cNvPr>
          <p:cNvSpPr/>
          <p:nvPr/>
        </p:nvSpPr>
        <p:spPr>
          <a:xfrm>
            <a:off x="3381629" y="5027530"/>
            <a:ext cx="1054443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521D44-AC2F-0BE0-27ED-5D0669212674}"/>
              </a:ext>
            </a:extLst>
          </p:cNvPr>
          <p:cNvSpPr/>
          <p:nvPr/>
        </p:nvSpPr>
        <p:spPr>
          <a:xfrm>
            <a:off x="4619360" y="4181486"/>
            <a:ext cx="105444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Monitor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57185D-C371-8BD4-11CF-C34626B64AA7}"/>
              </a:ext>
            </a:extLst>
          </p:cNvPr>
          <p:cNvSpPr/>
          <p:nvPr/>
        </p:nvSpPr>
        <p:spPr>
          <a:xfrm>
            <a:off x="4592585" y="2749509"/>
            <a:ext cx="105444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Empty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92B137-CF82-75E9-33DA-443495916873}"/>
              </a:ext>
            </a:extLst>
          </p:cNvPr>
          <p:cNvSpPr/>
          <p:nvPr/>
        </p:nvSpPr>
        <p:spPr>
          <a:xfrm>
            <a:off x="6874480" y="2683345"/>
            <a:ext cx="105444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SubstractEmpty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BE0A1B-4D78-F7CC-9FAE-D249E11968B2}"/>
              </a:ext>
            </a:extLst>
          </p:cNvPr>
          <p:cNvSpPr/>
          <p:nvPr/>
        </p:nvSpPr>
        <p:spPr>
          <a:xfrm>
            <a:off x="8209016" y="3250089"/>
            <a:ext cx="1140942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Transform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29570D-7B7D-818B-18FD-5CBA9ECCCD45}"/>
              </a:ext>
            </a:extLst>
          </p:cNvPr>
          <p:cNvSpPr/>
          <p:nvPr/>
        </p:nvSpPr>
        <p:spPr>
          <a:xfrm>
            <a:off x="10299357" y="4168607"/>
            <a:ext cx="1054443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7CBD76-34CB-4E5F-506A-71D2EF16AE6F}"/>
              </a:ext>
            </a:extLst>
          </p:cNvPr>
          <p:cNvSpPr/>
          <p:nvPr/>
        </p:nvSpPr>
        <p:spPr>
          <a:xfrm>
            <a:off x="10674177" y="4908214"/>
            <a:ext cx="105444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FitScan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B7B31-C8CF-3C30-D991-4A8318802724}"/>
              </a:ext>
            </a:extLst>
          </p:cNvPr>
          <p:cNvSpPr/>
          <p:nvPr/>
        </p:nvSpPr>
        <p:spPr>
          <a:xfrm>
            <a:off x="6808569" y="4168607"/>
            <a:ext cx="105444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BDF776-2FB8-2BAA-CA8F-4F150D80E480}"/>
              </a:ext>
            </a:extLst>
          </p:cNvPr>
          <p:cNvSpPr/>
          <p:nvPr/>
        </p:nvSpPr>
        <p:spPr>
          <a:xfrm>
            <a:off x="5649089" y="1915298"/>
            <a:ext cx="105444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A13C32-48A9-2D51-6291-49A0F7058C69}"/>
              </a:ext>
            </a:extLst>
          </p:cNvPr>
          <p:cNvSpPr/>
          <p:nvPr/>
        </p:nvSpPr>
        <p:spPr>
          <a:xfrm>
            <a:off x="5820037" y="3425976"/>
            <a:ext cx="105444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Merge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EA70F6E-6BC1-847D-23DB-C4A79FE38BA3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001795" y="3791595"/>
            <a:ext cx="162696" cy="2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D9C80D3-23E8-7D3D-7E61-C308F01DE28C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3218934" y="3791595"/>
            <a:ext cx="1626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D6EC126-05AE-C6EF-5907-15DA757ADDB3}"/>
              </a:ext>
            </a:extLst>
          </p:cNvPr>
          <p:cNvCxnSpPr>
            <a:stCxn id="7" idx="0"/>
            <a:endCxn id="12" idx="1"/>
          </p:cNvCxnSpPr>
          <p:nvPr/>
        </p:nvCxnSpPr>
        <p:spPr>
          <a:xfrm flipV="1">
            <a:off x="2691713" y="2162174"/>
            <a:ext cx="689916" cy="1324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51842B4-1D81-5806-6154-895EF2BECB92}"/>
              </a:ext>
            </a:extLst>
          </p:cNvPr>
          <p:cNvCxnSpPr>
            <a:stCxn id="7" idx="2"/>
            <a:endCxn id="13" idx="1"/>
          </p:cNvCxnSpPr>
          <p:nvPr/>
        </p:nvCxnSpPr>
        <p:spPr>
          <a:xfrm>
            <a:off x="2691713" y="4096395"/>
            <a:ext cx="689916" cy="1235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00DB8A4-701F-F7D1-EC00-AE391E9FCB4D}"/>
              </a:ext>
            </a:extLst>
          </p:cNvPr>
          <p:cNvCxnSpPr>
            <a:stCxn id="8" idx="0"/>
            <a:endCxn id="15" idx="1"/>
          </p:cNvCxnSpPr>
          <p:nvPr/>
        </p:nvCxnSpPr>
        <p:spPr>
          <a:xfrm flipV="1">
            <a:off x="3908850" y="3054309"/>
            <a:ext cx="683735" cy="432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4BBBF75-D528-8495-21E7-FB8DE79D327C}"/>
              </a:ext>
            </a:extLst>
          </p:cNvPr>
          <p:cNvCxnSpPr>
            <a:stCxn id="8" idx="2"/>
            <a:endCxn id="14" idx="1"/>
          </p:cNvCxnSpPr>
          <p:nvPr/>
        </p:nvCxnSpPr>
        <p:spPr>
          <a:xfrm>
            <a:off x="3908850" y="4096395"/>
            <a:ext cx="710510" cy="389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4107AC8-424E-BE0C-FB1E-DF0DA6EC043B}"/>
              </a:ext>
            </a:extLst>
          </p:cNvPr>
          <p:cNvCxnSpPr>
            <a:stCxn id="8" idx="3"/>
            <a:endCxn id="23" idx="1"/>
          </p:cNvCxnSpPr>
          <p:nvPr/>
        </p:nvCxnSpPr>
        <p:spPr>
          <a:xfrm flipV="1">
            <a:off x="4436071" y="3730776"/>
            <a:ext cx="1383966" cy="60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D4CB6B4-FE0A-9469-A719-82DCB9F0DDEB}"/>
              </a:ext>
            </a:extLst>
          </p:cNvPr>
          <p:cNvCxnSpPr>
            <a:stCxn id="15" idx="0"/>
            <a:endCxn id="22" idx="1"/>
          </p:cNvCxnSpPr>
          <p:nvPr/>
        </p:nvCxnSpPr>
        <p:spPr>
          <a:xfrm flipV="1">
            <a:off x="5119807" y="2220098"/>
            <a:ext cx="529282" cy="529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38C4A5C-47C8-476E-9981-A5AA71356BDB}"/>
              </a:ext>
            </a:extLst>
          </p:cNvPr>
          <p:cNvCxnSpPr>
            <a:stCxn id="22" idx="3"/>
            <a:endCxn id="16" idx="0"/>
          </p:cNvCxnSpPr>
          <p:nvPr/>
        </p:nvCxnSpPr>
        <p:spPr>
          <a:xfrm>
            <a:off x="6703532" y="2220098"/>
            <a:ext cx="698170" cy="463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3BA6C6D-90AB-6853-AEF4-CA6743990583}"/>
              </a:ext>
            </a:extLst>
          </p:cNvPr>
          <p:cNvCxnSpPr>
            <a:stCxn id="23" idx="3"/>
            <a:endCxn id="16" idx="2"/>
          </p:cNvCxnSpPr>
          <p:nvPr/>
        </p:nvCxnSpPr>
        <p:spPr>
          <a:xfrm flipV="1">
            <a:off x="6874480" y="3292945"/>
            <a:ext cx="527222" cy="437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CE136F8-1E67-A6D6-D6FE-42D6B1AF2507}"/>
              </a:ext>
            </a:extLst>
          </p:cNvPr>
          <p:cNvCxnSpPr>
            <a:stCxn id="14" idx="3"/>
            <a:endCxn id="21" idx="1"/>
          </p:cNvCxnSpPr>
          <p:nvPr/>
        </p:nvCxnSpPr>
        <p:spPr>
          <a:xfrm flipV="1">
            <a:off x="5673803" y="4473407"/>
            <a:ext cx="1134766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4436914-0718-50C0-7D09-C8DEFB18ED0C}"/>
              </a:ext>
            </a:extLst>
          </p:cNvPr>
          <p:cNvCxnSpPr>
            <a:stCxn id="21" idx="3"/>
            <a:endCxn id="18" idx="2"/>
          </p:cNvCxnSpPr>
          <p:nvPr/>
        </p:nvCxnSpPr>
        <p:spPr>
          <a:xfrm flipV="1">
            <a:off x="7863012" y="3859689"/>
            <a:ext cx="916475" cy="613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841375B-A3CA-BA74-6E6F-DD3D1E866E58}"/>
              </a:ext>
            </a:extLst>
          </p:cNvPr>
          <p:cNvCxnSpPr>
            <a:stCxn id="16" idx="3"/>
            <a:endCxn id="18" idx="0"/>
          </p:cNvCxnSpPr>
          <p:nvPr/>
        </p:nvCxnSpPr>
        <p:spPr>
          <a:xfrm>
            <a:off x="7928923" y="2988145"/>
            <a:ext cx="850564" cy="261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5937693-37E3-1292-251C-3B222907DEFA}"/>
              </a:ext>
            </a:extLst>
          </p:cNvPr>
          <p:cNvCxnSpPr>
            <a:stCxn id="18" idx="3"/>
            <a:endCxn id="9" idx="1"/>
          </p:cNvCxnSpPr>
          <p:nvPr/>
        </p:nvCxnSpPr>
        <p:spPr>
          <a:xfrm>
            <a:off x="9349958" y="3554889"/>
            <a:ext cx="704324" cy="161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40A0DA0-E570-9D79-CD05-B90D78DE40A3}"/>
              </a:ext>
            </a:extLst>
          </p:cNvPr>
          <p:cNvCxnSpPr>
            <a:stCxn id="9" idx="2"/>
            <a:endCxn id="19" idx="0"/>
          </p:cNvCxnSpPr>
          <p:nvPr/>
        </p:nvCxnSpPr>
        <p:spPr>
          <a:xfrm>
            <a:off x="10581504" y="4021030"/>
            <a:ext cx="245075" cy="147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9321AE0-B4AA-F0CC-D697-C751DF4460E5}"/>
              </a:ext>
            </a:extLst>
          </p:cNvPr>
          <p:cNvCxnSpPr>
            <a:stCxn id="19" idx="2"/>
            <a:endCxn id="20" idx="0"/>
          </p:cNvCxnSpPr>
          <p:nvPr/>
        </p:nvCxnSpPr>
        <p:spPr>
          <a:xfrm>
            <a:off x="10826579" y="4778207"/>
            <a:ext cx="374820" cy="130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E1840032-651D-B24F-0AC4-297F9FBEC580}"/>
              </a:ext>
            </a:extLst>
          </p:cNvPr>
          <p:cNvSpPr/>
          <p:nvPr/>
        </p:nvSpPr>
        <p:spPr>
          <a:xfrm>
            <a:off x="8466447" y="928688"/>
            <a:ext cx="1970894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 in parallel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19BB6AF-E12F-63E8-1AD9-6890E29BB377}"/>
              </a:ext>
            </a:extLst>
          </p:cNvPr>
          <p:cNvSpPr/>
          <p:nvPr/>
        </p:nvSpPr>
        <p:spPr>
          <a:xfrm>
            <a:off x="1408670" y="3871784"/>
            <a:ext cx="7724169" cy="2420886"/>
          </a:xfrm>
          <a:custGeom>
            <a:avLst/>
            <a:gdLst>
              <a:gd name="connsiteX0" fmla="*/ 0 w 7724169"/>
              <a:gd name="connsiteY0" fmla="*/ 2051221 h 2420886"/>
              <a:gd name="connsiteX1" fmla="*/ 3822357 w 7724169"/>
              <a:gd name="connsiteY1" fmla="*/ 2405448 h 2420886"/>
              <a:gd name="connsiteX2" fmla="*/ 7414054 w 7724169"/>
              <a:gd name="connsiteY2" fmla="*/ 1598140 h 2420886"/>
              <a:gd name="connsiteX3" fmla="*/ 7554098 w 7724169"/>
              <a:gd name="connsiteY3" fmla="*/ 0 h 242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4169" h="2420886">
                <a:moveTo>
                  <a:pt x="0" y="2051221"/>
                </a:moveTo>
                <a:cubicBezTo>
                  <a:pt x="1293340" y="2266091"/>
                  <a:pt x="2586681" y="2480962"/>
                  <a:pt x="3822357" y="2405448"/>
                </a:cubicBezTo>
                <a:cubicBezTo>
                  <a:pt x="5058033" y="2329935"/>
                  <a:pt x="6792097" y="1999048"/>
                  <a:pt x="7414054" y="1598140"/>
                </a:cubicBezTo>
                <a:cubicBezTo>
                  <a:pt x="8036011" y="1197232"/>
                  <a:pt x="7525266" y="186724"/>
                  <a:pt x="7554098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2BF8188-C79B-DADF-AE85-3CDF3726EBC4}"/>
              </a:ext>
            </a:extLst>
          </p:cNvPr>
          <p:cNvSpPr txBox="1"/>
          <p:nvPr/>
        </p:nvSpPr>
        <p:spPr>
          <a:xfrm rot="20732018">
            <a:off x="6725009" y="5891466"/>
            <a:ext cx="181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Slow control data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2EF1CB-3972-8F0B-E41D-D8358E72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CE59-3733-42DF-B7EB-8E466B904A70}" type="datetime1">
              <a:rPr lang="ru-RU" smtClean="0"/>
              <a:t>02.12.2024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CD11F-0EDB-C2FB-FC3E-CD51DD61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78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6FB3-9764-F7DB-073B-A15D259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к системе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75E33-0191-A217-555E-CB4FF214F2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Валидация конфигурации до начала анализа.</a:t>
            </a:r>
          </a:p>
          <a:p>
            <a:r>
              <a:rPr lang="ru-RU" dirty="0">
                <a:solidFill>
                  <a:srgbClr val="FF0000"/>
                </a:solidFill>
              </a:rPr>
              <a:t>Полная воспроизводимость. Каждой конфигурации соответствует ее результат. При изменении конфигурации должен генерироваться другой результат.</a:t>
            </a:r>
          </a:p>
          <a:p>
            <a:r>
              <a:rPr lang="ru-RU" dirty="0">
                <a:solidFill>
                  <a:srgbClr val="FF0000"/>
                </a:solidFill>
              </a:rPr>
              <a:t>Гибкая индивидуальная настройка для отдельных наборов данных</a:t>
            </a:r>
          </a:p>
          <a:p>
            <a:r>
              <a:rPr lang="ru-RU" dirty="0">
                <a:solidFill>
                  <a:schemeClr val="accent1"/>
                </a:solidFill>
              </a:rPr>
              <a:t>Кэширование промежуточных результатов в зависимости от конфигурации.</a:t>
            </a:r>
          </a:p>
          <a:p>
            <a:r>
              <a:rPr lang="ru-RU" dirty="0">
                <a:solidFill>
                  <a:schemeClr val="accent1"/>
                </a:solidFill>
              </a:rPr>
              <a:t>Удаленное выполнение отдельных задач (гетерогенные вычисления).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BB6E6A-4F4B-9E6D-417B-A3CE7766F9FE}"/>
              </a:ext>
            </a:extLst>
          </p:cNvPr>
          <p:cNvCxnSpPr>
            <a:cxnSpLocks/>
          </p:cNvCxnSpPr>
          <p:nvPr/>
        </p:nvCxnSpPr>
        <p:spPr>
          <a:xfrm flipH="1">
            <a:off x="5609968" y="2692489"/>
            <a:ext cx="1532238" cy="512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20AB2D-CACA-2BA3-13BB-7350E3ECE798}"/>
              </a:ext>
            </a:extLst>
          </p:cNvPr>
          <p:cNvSpPr txBox="1"/>
          <p:nvPr/>
        </p:nvSpPr>
        <p:spPr>
          <a:xfrm>
            <a:off x="7290487" y="2435225"/>
            <a:ext cx="435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Конфигурирование в коде не годится. Не возможно сравнивать конфигурации.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27ED3F-BB6C-4B0A-B133-6EC2160427EE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6019800" y="2022713"/>
            <a:ext cx="1270687" cy="89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0E9AF63-C8CD-32AE-EDE4-3E0F7C8ED5FD}"/>
              </a:ext>
            </a:extLst>
          </p:cNvPr>
          <p:cNvSpPr txBox="1"/>
          <p:nvPr/>
        </p:nvSpPr>
        <p:spPr>
          <a:xfrm>
            <a:off x="7290487" y="1788894"/>
            <a:ext cx="419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Нужна валидация водных и выходных типов данных.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72F6DE-EDF9-9A6D-0D8B-49F8036E60AB}"/>
              </a:ext>
            </a:extLst>
          </p:cNvPr>
          <p:cNvCxnSpPr>
            <a:cxnSpLocks/>
          </p:cNvCxnSpPr>
          <p:nvPr/>
        </p:nvCxnSpPr>
        <p:spPr>
          <a:xfrm flipH="1">
            <a:off x="5406083" y="4455917"/>
            <a:ext cx="1554892" cy="370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4223415-D1DE-F472-F870-C8CF97971FCA}"/>
              </a:ext>
            </a:extLst>
          </p:cNvPr>
          <p:cNvSpPr txBox="1"/>
          <p:nvPr/>
        </p:nvSpPr>
        <p:spPr>
          <a:xfrm>
            <a:off x="7290487" y="4273491"/>
            <a:ext cx="435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Нужна </a:t>
            </a:r>
            <a:r>
              <a:rPr lang="ru-RU" dirty="0" err="1"/>
              <a:t>сериализация</a:t>
            </a:r>
            <a:r>
              <a:rPr lang="ru-RU" dirty="0"/>
              <a:t> конфигурации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1AF1C8-3577-E539-CB2A-09ED5856E72B}"/>
              </a:ext>
            </a:extLst>
          </p:cNvPr>
          <p:cNvCxnSpPr>
            <a:cxnSpLocks/>
          </p:cNvCxnSpPr>
          <p:nvPr/>
        </p:nvCxnSpPr>
        <p:spPr>
          <a:xfrm flipH="1">
            <a:off x="5814884" y="3563735"/>
            <a:ext cx="1327322" cy="532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D3CB476-31EF-DE04-4907-1B2C17833BC1}"/>
              </a:ext>
            </a:extLst>
          </p:cNvPr>
          <p:cNvSpPr txBox="1"/>
          <p:nvPr/>
        </p:nvSpPr>
        <p:spPr>
          <a:xfrm>
            <a:off x="7290487" y="3220354"/>
            <a:ext cx="4357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Возможность наследования конфигураций и использования </a:t>
            </a:r>
            <a:r>
              <a:rPr lang="en-US" dirty="0"/>
              <a:t>convention over configuration.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3D9C76-D50F-5E0C-B7BA-A248A2A92234}"/>
              </a:ext>
            </a:extLst>
          </p:cNvPr>
          <p:cNvCxnSpPr>
            <a:cxnSpLocks/>
          </p:cNvCxnSpPr>
          <p:nvPr/>
        </p:nvCxnSpPr>
        <p:spPr>
          <a:xfrm flipH="1">
            <a:off x="5880787" y="5383559"/>
            <a:ext cx="1261419" cy="316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F81376C-7400-9773-5738-910F7D352F04}"/>
              </a:ext>
            </a:extLst>
          </p:cNvPr>
          <p:cNvSpPr txBox="1"/>
          <p:nvPr/>
        </p:nvSpPr>
        <p:spPr>
          <a:xfrm>
            <a:off x="7285339" y="5206609"/>
            <a:ext cx="435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Модульная </a:t>
            </a:r>
            <a:r>
              <a:rPr lang="ru-RU" dirty="0" err="1"/>
              <a:t>сериализация</a:t>
            </a:r>
            <a:r>
              <a:rPr lang="ru-RU" dirty="0"/>
              <a:t> данных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A654F-BD03-005A-7A88-2D359193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BB11-03D2-40B2-9803-092E3FE960F8}" type="datetime1">
              <a:rPr lang="ru-RU" smtClean="0"/>
              <a:t>02.12.2024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A7168-5D80-1E37-885C-EE7D81B9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7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  <p:bldP spid="24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5559B67-962C-4D55-F251-3BE6C242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14" y="1270007"/>
            <a:ext cx="5845097" cy="43179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Процессор метаданных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1D724C-0A78-6380-C167-8890FD2A7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2278" y="2251873"/>
            <a:ext cx="3681454" cy="235425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B3A3E9-9C0A-254D-35D8-C977AF4B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204F-1F40-4B25-96AE-D4C30006E503}" type="datetime1">
              <a:rPr lang="ru-RU" smtClean="0"/>
              <a:t>02.12.2024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8A7744-326C-80E2-EB4D-553F9C7F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08AEC8-6CD2-69C2-0284-9AFD25DF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Всё есть данные или метаданные!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B97D3D-661E-3758-D8C3-CC98F6467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Данные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7F3D30-4C91-1A04-7BE4-64BC76023F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Бинарники</a:t>
            </a:r>
            <a:endParaRPr lang="ru-RU" dirty="0"/>
          </a:p>
          <a:p>
            <a:r>
              <a:rPr lang="ru-RU" dirty="0"/>
              <a:t>Текст</a:t>
            </a:r>
          </a:p>
          <a:p>
            <a:r>
              <a:rPr lang="en-US" dirty="0"/>
              <a:t>In-memory</a:t>
            </a:r>
            <a:r>
              <a:rPr lang="ru-RU" dirty="0"/>
              <a:t> объекты (без возможности </a:t>
            </a:r>
            <a:r>
              <a:rPr lang="ru-RU" dirty="0" err="1"/>
              <a:t>сериализации</a:t>
            </a:r>
            <a:r>
              <a:rPr lang="ru-RU" dirty="0"/>
              <a:t>).</a:t>
            </a:r>
          </a:p>
          <a:p>
            <a:endParaRPr lang="ru-RU" dirty="0"/>
          </a:p>
          <a:p>
            <a:r>
              <a:rPr lang="ru-RU" dirty="0">
                <a:solidFill>
                  <a:schemeClr val="accent2"/>
                </a:solidFill>
              </a:rPr>
              <a:t>Все, что не метаданные.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C34957-D056-1126-0AE0-58A49A853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Метаданные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E4D1EB-DBBE-892B-D92E-69B3D85B512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Дерево значений (</a:t>
            </a:r>
            <a:r>
              <a:rPr lang="en-US" dirty="0"/>
              <a:t>String, Number, Boolean, List).</a:t>
            </a:r>
          </a:p>
          <a:p>
            <a:endParaRPr lang="ru-RU" dirty="0"/>
          </a:p>
          <a:p>
            <a:r>
              <a:rPr lang="ru-RU" dirty="0"/>
              <a:t>Можно формально сравнивать.</a:t>
            </a:r>
          </a:p>
          <a:p>
            <a:r>
              <a:rPr lang="ru-RU" dirty="0"/>
              <a:t>Можно брать под-дерево.</a:t>
            </a:r>
          </a:p>
          <a:p>
            <a:r>
              <a:rPr lang="ru-RU" dirty="0"/>
              <a:t>Можно накладывать.</a:t>
            </a:r>
          </a:p>
          <a:p>
            <a:r>
              <a:rPr lang="ru-RU" dirty="0"/>
              <a:t>Можно копировать с модификацией (добавлять поле).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B7E6A-E3C0-20CC-A83F-AAAC6CAF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185D-1D44-47DE-B5F8-6DB3C9EB1161}" type="datetime1">
              <a:rPr lang="ru-RU" smtClean="0"/>
              <a:t>02.12.2024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E9A13B-C655-A3F7-1491-83CC0C9A9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9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7186-ABEF-3516-97C0-2A896F13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Пропагация</a:t>
            </a:r>
            <a:r>
              <a:rPr lang="ru-RU" dirty="0"/>
              <a:t> метаданных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43AEE1-BF3A-3746-4B01-2468F74A2922}"/>
              </a:ext>
            </a:extLst>
          </p:cNvPr>
          <p:cNvSpPr/>
          <p:nvPr/>
        </p:nvSpPr>
        <p:spPr>
          <a:xfrm>
            <a:off x="1136821" y="3929454"/>
            <a:ext cx="1491048" cy="6590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  <a:r>
              <a:rPr lang="ru-RU" dirty="0"/>
              <a:t> 1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F7C8D5-3F12-195F-94A5-3C2D4D3B490D}"/>
              </a:ext>
            </a:extLst>
          </p:cNvPr>
          <p:cNvSpPr/>
          <p:nvPr/>
        </p:nvSpPr>
        <p:spPr>
          <a:xfrm>
            <a:off x="1136821" y="3525800"/>
            <a:ext cx="1491048" cy="4036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5C7450-CF3D-105C-7A96-8EDC6C7B7597}"/>
              </a:ext>
            </a:extLst>
          </p:cNvPr>
          <p:cNvSpPr/>
          <p:nvPr/>
        </p:nvSpPr>
        <p:spPr>
          <a:xfrm>
            <a:off x="4246605" y="3929454"/>
            <a:ext cx="1491048" cy="6590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  <a:r>
              <a:rPr lang="ru-RU" dirty="0"/>
              <a:t> 2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D6075-B69D-6FD3-49BD-6931AB74A1BD}"/>
              </a:ext>
            </a:extLst>
          </p:cNvPr>
          <p:cNvSpPr/>
          <p:nvPr/>
        </p:nvSpPr>
        <p:spPr>
          <a:xfrm>
            <a:off x="4246605" y="3525800"/>
            <a:ext cx="1491048" cy="4036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07D8CD0-DBF0-4A83-4CD8-708618E23296}"/>
              </a:ext>
            </a:extLst>
          </p:cNvPr>
          <p:cNvSpPr/>
          <p:nvPr/>
        </p:nvSpPr>
        <p:spPr>
          <a:xfrm>
            <a:off x="2691713" y="4090091"/>
            <a:ext cx="1491047" cy="337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62997F-205F-D998-A7C5-14D82E823005}"/>
              </a:ext>
            </a:extLst>
          </p:cNvPr>
          <p:cNvCxnSpPr>
            <a:cxnSpLocks/>
          </p:cNvCxnSpPr>
          <p:nvPr/>
        </p:nvCxnSpPr>
        <p:spPr>
          <a:xfrm flipH="1">
            <a:off x="3437236" y="3310869"/>
            <a:ext cx="278029" cy="70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27D01E7-A61B-7F7B-F075-CB4510C76B4D}"/>
              </a:ext>
            </a:extLst>
          </p:cNvPr>
          <p:cNvSpPr txBox="1"/>
          <p:nvPr/>
        </p:nvSpPr>
        <p:spPr>
          <a:xfrm>
            <a:off x="3101541" y="2387539"/>
            <a:ext cx="2178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Задача использует метаданные для конфигурации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A0B6C4-433D-2F9C-3E49-71C3FC029664}"/>
              </a:ext>
            </a:extLst>
          </p:cNvPr>
          <p:cNvSpPr/>
          <p:nvPr/>
        </p:nvSpPr>
        <p:spPr>
          <a:xfrm>
            <a:off x="7366687" y="3929454"/>
            <a:ext cx="1491048" cy="6590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  <a:r>
              <a:rPr lang="ru-RU" dirty="0"/>
              <a:t> 2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1E7E88-8DE1-D8AE-3B10-5C6F31BE9EAA}"/>
              </a:ext>
            </a:extLst>
          </p:cNvPr>
          <p:cNvSpPr/>
          <p:nvPr/>
        </p:nvSpPr>
        <p:spPr>
          <a:xfrm>
            <a:off x="7366687" y="3525800"/>
            <a:ext cx="1491048" cy="4036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 2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342D8A3-26B9-E1D0-6289-8E7EAD5D7D0C}"/>
              </a:ext>
            </a:extLst>
          </p:cNvPr>
          <p:cNvSpPr/>
          <p:nvPr/>
        </p:nvSpPr>
        <p:spPr>
          <a:xfrm>
            <a:off x="5806646" y="3558751"/>
            <a:ext cx="1491047" cy="337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FDF55B1-DF46-9961-ED8A-0CAE8A886EA8}"/>
              </a:ext>
            </a:extLst>
          </p:cNvPr>
          <p:cNvCxnSpPr>
            <a:cxnSpLocks/>
          </p:cNvCxnSpPr>
          <p:nvPr/>
        </p:nvCxnSpPr>
        <p:spPr>
          <a:xfrm flipH="1">
            <a:off x="6552169" y="2971677"/>
            <a:ext cx="359378" cy="488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4CF3359-6DBB-DAE6-B490-5926912DAF9D}"/>
              </a:ext>
            </a:extLst>
          </p:cNvPr>
          <p:cNvSpPr txBox="1"/>
          <p:nvPr/>
        </p:nvSpPr>
        <p:spPr>
          <a:xfrm>
            <a:off x="6911547" y="1771348"/>
            <a:ext cx="2178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Изменение метаданных. В общем случае до вычислений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085EBC-F289-E1BD-DDD6-1A5C3FB960D8}"/>
              </a:ext>
            </a:extLst>
          </p:cNvPr>
          <p:cNvSpPr/>
          <p:nvPr/>
        </p:nvSpPr>
        <p:spPr>
          <a:xfrm>
            <a:off x="906163" y="1690688"/>
            <a:ext cx="8097794" cy="457830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FC233E-995F-CB43-2ABB-10FF3E5B4303}"/>
              </a:ext>
            </a:extLst>
          </p:cNvPr>
          <p:cNvSpPr txBox="1"/>
          <p:nvPr/>
        </p:nvSpPr>
        <p:spPr>
          <a:xfrm>
            <a:off x="7297693" y="5797517"/>
            <a:ext cx="149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Default Meta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7A0354-AC66-CCB2-5A70-1592529E6924}"/>
              </a:ext>
            </a:extLst>
          </p:cNvPr>
          <p:cNvCxnSpPr/>
          <p:nvPr/>
        </p:nvCxnSpPr>
        <p:spPr>
          <a:xfrm flipH="1" flipV="1">
            <a:off x="6552169" y="3929454"/>
            <a:ext cx="814518" cy="1868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D7FBEB8-783D-4060-652C-F62E4CA8F204}"/>
              </a:ext>
            </a:extLst>
          </p:cNvPr>
          <p:cNvSpPr txBox="1"/>
          <p:nvPr/>
        </p:nvSpPr>
        <p:spPr>
          <a:xfrm>
            <a:off x="3964973" y="5105538"/>
            <a:ext cx="3545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Используются умолчания если нужного нет в </a:t>
            </a:r>
            <a:r>
              <a:rPr lang="ru-RU" dirty="0" err="1"/>
              <a:t>матаданных</a:t>
            </a:r>
            <a:r>
              <a:rPr lang="ru-RU" dirty="0"/>
              <a:t> данных.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C938E1-8530-B700-E370-C8CFFBC33ACD}"/>
              </a:ext>
            </a:extLst>
          </p:cNvPr>
          <p:cNvSpPr txBox="1"/>
          <p:nvPr/>
        </p:nvSpPr>
        <p:spPr>
          <a:xfrm>
            <a:off x="9067801" y="2450408"/>
            <a:ext cx="22633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Результат каждой стадии полностью определяется входными данными, метаданными и метаданными окружения.</a:t>
            </a:r>
          </a:p>
          <a:p>
            <a:endParaRPr lang="ru-RU" dirty="0"/>
          </a:p>
          <a:p>
            <a:r>
              <a:rPr lang="ru-RU" dirty="0"/>
              <a:t>Можно вызвать на другой машине и будет то же самое.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82451-5241-2FC0-5FA9-140D1117F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775-4453-4F34-BB36-C37EB39C744C}" type="datetime1">
              <a:rPr lang="ru-RU" smtClean="0"/>
              <a:t>02.12.2024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6D42F6-576E-1C0F-08CC-9B31B4F6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8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20" grpId="0" animBg="1"/>
      <p:bldP spid="21" grpId="0" animBg="1"/>
      <p:bldP spid="22" grpId="0" animBg="1"/>
      <p:bldP spid="27" grpId="0"/>
      <p:bldP spid="29" grpId="0" animBg="1"/>
      <p:bldP spid="30" grpId="0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538D-3159-9FAD-D6A7-8EFAE45A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Наложение метаданных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D2F739-CBC3-4F0A-06F0-889EF70258FF}"/>
                  </a:ext>
                </a:extLst>
              </p:cNvPr>
              <p:cNvSpPr/>
              <p:nvPr/>
            </p:nvSpPr>
            <p:spPr>
              <a:xfrm>
                <a:off x="980303" y="1935892"/>
                <a:ext cx="1647567" cy="6507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Data 1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D2F739-CBC3-4F0A-06F0-889EF70258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03" y="1935892"/>
                <a:ext cx="1647567" cy="650789"/>
              </a:xfrm>
              <a:prstGeom prst="rect">
                <a:avLst/>
              </a:prstGeom>
              <a:blipFill>
                <a:blip r:embed="rId2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B07F5BC-0749-6D42-10FC-D2BABB2F7CF1}"/>
                  </a:ext>
                </a:extLst>
              </p:cNvPr>
              <p:cNvSpPr/>
              <p:nvPr/>
            </p:nvSpPr>
            <p:spPr>
              <a:xfrm>
                <a:off x="980303" y="2739081"/>
                <a:ext cx="1647567" cy="6507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Data 2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B07F5BC-0749-6D42-10FC-D2BABB2F7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03" y="2739081"/>
                <a:ext cx="1647567" cy="650789"/>
              </a:xfrm>
              <a:prstGeom prst="rect">
                <a:avLst/>
              </a:prstGeom>
              <a:blipFill>
                <a:blip r:embed="rId3"/>
                <a:stretch>
                  <a:fillRect t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1FFCED-113D-3AB7-61C6-CBA59653F12E}"/>
                  </a:ext>
                </a:extLst>
              </p:cNvPr>
              <p:cNvSpPr/>
              <p:nvPr/>
            </p:nvSpPr>
            <p:spPr>
              <a:xfrm>
                <a:off x="980302" y="3542270"/>
                <a:ext cx="1647567" cy="6507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Data 3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1FFCED-113D-3AB7-61C6-CBA59653F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02" y="3542270"/>
                <a:ext cx="1647567" cy="650789"/>
              </a:xfrm>
              <a:prstGeom prst="rect">
                <a:avLst/>
              </a:prstGeom>
              <a:blipFill>
                <a:blip r:embed="rId4"/>
                <a:stretch>
                  <a:fillRect t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DD13C4C-08C5-5E66-AED7-24D05A90FB42}"/>
                  </a:ext>
                </a:extLst>
              </p:cNvPr>
              <p:cNvSpPr/>
              <p:nvPr/>
            </p:nvSpPr>
            <p:spPr>
              <a:xfrm>
                <a:off x="980302" y="4345459"/>
                <a:ext cx="1647567" cy="6507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Data 4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DD13C4C-08C5-5E66-AED7-24D05A90FB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02" y="4345459"/>
                <a:ext cx="1647567" cy="650789"/>
              </a:xfrm>
              <a:prstGeom prst="rect">
                <a:avLst/>
              </a:prstGeom>
              <a:blipFill>
                <a:blip r:embed="rId5"/>
                <a:stretch>
                  <a:fillRect t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27C42AE-3DD2-7E06-7089-093BD01D7F58}"/>
                  </a:ext>
                </a:extLst>
              </p:cNvPr>
              <p:cNvSpPr/>
              <p:nvPr/>
            </p:nvSpPr>
            <p:spPr>
              <a:xfrm>
                <a:off x="980302" y="5148648"/>
                <a:ext cx="1647567" cy="6507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Data 5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27C42AE-3DD2-7E06-7089-093BD01D7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02" y="5148648"/>
                <a:ext cx="1647567" cy="650789"/>
              </a:xfrm>
              <a:prstGeom prst="rect">
                <a:avLst/>
              </a:prstGeom>
              <a:blipFill>
                <a:blip r:embed="rId6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A916A8F0-787A-8A99-3E4F-7C0DC8C8D4BF}"/>
              </a:ext>
            </a:extLst>
          </p:cNvPr>
          <p:cNvSpPr/>
          <p:nvPr/>
        </p:nvSpPr>
        <p:spPr>
          <a:xfrm>
            <a:off x="3130378" y="3680253"/>
            <a:ext cx="1861752" cy="374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6BC5D5-B877-A742-B201-5D2C29082619}"/>
              </a:ext>
            </a:extLst>
          </p:cNvPr>
          <p:cNvSpPr txBox="1"/>
          <p:nvPr/>
        </p:nvSpPr>
        <p:spPr>
          <a:xfrm>
            <a:off x="5659395" y="1690688"/>
            <a:ext cx="569440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Так как метаданные – это формализуемая структура, их можно наследовать.</a:t>
            </a:r>
          </a:p>
          <a:p>
            <a:endParaRPr lang="ru-RU" sz="1400" dirty="0"/>
          </a:p>
          <a:p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// Action meta</a:t>
            </a:r>
            <a:b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"type"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"transform"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"alpha"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1.2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//Data meta</a:t>
            </a:r>
            <a:b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data1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{},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data2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{},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data3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{},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data4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alpha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2.3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data5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{}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sz="14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4F7BAF0-DC39-56C0-B32F-249D33F01DF5}"/>
              </a:ext>
            </a:extLst>
          </p:cNvPr>
          <p:cNvSpPr/>
          <p:nvPr/>
        </p:nvSpPr>
        <p:spPr>
          <a:xfrm>
            <a:off x="7142205" y="3155092"/>
            <a:ext cx="1253457" cy="1029730"/>
          </a:xfrm>
          <a:custGeom>
            <a:avLst/>
            <a:gdLst>
              <a:gd name="connsiteX0" fmla="*/ 0 w 1253457"/>
              <a:gd name="connsiteY0" fmla="*/ 1029730 h 1029730"/>
              <a:gd name="connsiteX1" fmla="*/ 1252152 w 1253457"/>
              <a:gd name="connsiteY1" fmla="*/ 617838 h 1029730"/>
              <a:gd name="connsiteX2" fmla="*/ 238898 w 1253457"/>
              <a:gd name="connsiteY2" fmla="*/ 0 h 102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3457" h="1029730">
                <a:moveTo>
                  <a:pt x="0" y="1029730"/>
                </a:moveTo>
                <a:cubicBezTo>
                  <a:pt x="606168" y="909595"/>
                  <a:pt x="1212336" y="789460"/>
                  <a:pt x="1252152" y="617838"/>
                </a:cubicBezTo>
                <a:cubicBezTo>
                  <a:pt x="1291968" y="446216"/>
                  <a:pt x="409147" y="97481"/>
                  <a:pt x="238898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A8A1D3-2E92-9FA3-7F35-B73BC5E06B10}"/>
              </a:ext>
            </a:extLst>
          </p:cNvPr>
          <p:cNvSpPr txBox="1"/>
          <p:nvPr/>
        </p:nvSpPr>
        <p:spPr>
          <a:xfrm>
            <a:off x="8395662" y="3080088"/>
            <a:ext cx="3016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Используем умолчания для всех данных, для которых нет явного определения поля.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8C749E-79D3-05BB-DFF8-D367CC66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DCA2-D370-443F-A724-D56244748A2C}" type="datetime1">
              <a:rPr lang="ru-RU" smtClean="0"/>
              <a:t>02.12.2024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FCFCF45-AE06-CB7A-A754-0F6B3689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65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EEC74-3C5A-A073-08ED-E4217BBD4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Сериализация</a:t>
            </a:r>
            <a:r>
              <a:rPr lang="ru-RU" dirty="0"/>
              <a:t> и воспроизводимость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E8CF5-77A7-B446-D874-01586B2D1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Входные параметры задачи</a:t>
            </a:r>
            <a:endParaRPr lang="en-US" dirty="0"/>
          </a:p>
          <a:p>
            <a:pPr lvl="1"/>
            <a:r>
              <a:rPr lang="ru-RU" dirty="0"/>
              <a:t>Метаданные задачи</a:t>
            </a:r>
          </a:p>
          <a:p>
            <a:pPr lvl="1"/>
            <a:r>
              <a:rPr lang="ru-RU" dirty="0"/>
              <a:t>Метаданные данных</a:t>
            </a:r>
          </a:p>
          <a:p>
            <a:pPr lvl="1"/>
            <a:r>
              <a:rPr lang="ru-RU" dirty="0"/>
              <a:t>Тело данных</a:t>
            </a:r>
          </a:p>
          <a:p>
            <a:pPr lvl="1"/>
            <a:endParaRPr lang="ru-RU" dirty="0"/>
          </a:p>
          <a:p>
            <a:r>
              <a:rPr lang="ru-RU" dirty="0"/>
              <a:t>Если данные </a:t>
            </a:r>
            <a:r>
              <a:rPr lang="ru-RU" dirty="0" err="1"/>
              <a:t>сериализуются</a:t>
            </a:r>
            <a:r>
              <a:rPr lang="ru-RU" dirty="0"/>
              <a:t>, то</a:t>
            </a:r>
          </a:p>
          <a:p>
            <a:pPr lvl="1"/>
            <a:r>
              <a:rPr lang="ru-RU" dirty="0"/>
              <a:t>Можно кэшировать результаты по метаданным (на самом деле кэшировать можно и если данные не </a:t>
            </a:r>
            <a:r>
              <a:rPr lang="ru-RU" dirty="0" err="1"/>
              <a:t>сериализуются</a:t>
            </a:r>
            <a:r>
              <a:rPr lang="ru-RU" dirty="0"/>
              <a:t>).</a:t>
            </a:r>
          </a:p>
          <a:p>
            <a:pPr lvl="1"/>
            <a:r>
              <a:rPr lang="ru-RU" dirty="0"/>
              <a:t>Можно произвести вычисления всей задаче на удаленном узле.</a:t>
            </a:r>
          </a:p>
          <a:p>
            <a:pPr lvl="1"/>
            <a:r>
              <a:rPr lang="ru-RU" dirty="0"/>
              <a:t>Можно проводить частичные вычисления (на основе </a:t>
            </a:r>
            <a:r>
              <a:rPr lang="ru-RU" dirty="0" err="1"/>
              <a:t>дифов</a:t>
            </a:r>
            <a:r>
              <a:rPr lang="ru-RU" dirty="0"/>
              <a:t> метаданных).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88FA2-95DE-426E-02F8-FB591B9596FB}"/>
              </a:ext>
            </a:extLst>
          </p:cNvPr>
          <p:cNvSpPr txBox="1"/>
          <p:nvPr/>
        </p:nvSpPr>
        <p:spPr>
          <a:xfrm>
            <a:off x="4580237" y="2298357"/>
            <a:ext cx="3978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 </a:t>
            </a:r>
            <a:r>
              <a:rPr lang="ru-RU" dirty="0" err="1">
                <a:solidFill>
                  <a:schemeClr val="accent1"/>
                </a:solidFill>
              </a:rPr>
              <a:t>сериализуется</a:t>
            </a:r>
            <a:r>
              <a:rPr lang="ru-RU" dirty="0">
                <a:solidFill>
                  <a:schemeClr val="accent1"/>
                </a:solidFill>
              </a:rPr>
              <a:t> по определению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A55F5A-787A-C499-9338-9D32B3D73D91}"/>
              </a:ext>
            </a:extLst>
          </p:cNvPr>
          <p:cNvSpPr txBox="1"/>
          <p:nvPr/>
        </p:nvSpPr>
        <p:spPr>
          <a:xfrm>
            <a:off x="4580237" y="2667689"/>
            <a:ext cx="3978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 </a:t>
            </a:r>
            <a:r>
              <a:rPr lang="ru-RU" dirty="0" err="1">
                <a:solidFill>
                  <a:schemeClr val="accent1"/>
                </a:solidFill>
              </a:rPr>
              <a:t>сериализуется</a:t>
            </a:r>
            <a:r>
              <a:rPr lang="ru-RU" dirty="0">
                <a:solidFill>
                  <a:schemeClr val="accent1"/>
                </a:solidFill>
              </a:rPr>
              <a:t> по определению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EF97EE-85B4-4B71-7010-6BE00E98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D7DD-475D-4652-8916-60EF7281CBCE}" type="datetime1">
              <a:rPr lang="ru-RU" smtClean="0"/>
              <a:t>02.12.2024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29E97-6EAE-10C2-73B6-DCE6A4F4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6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804BFBB-947A-4A29-1EBA-CA1C2EA1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14" y="1270007"/>
            <a:ext cx="5845097" cy="43179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Реализация в DataForge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34D08-2343-8688-2A4B-5DA9A7E38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6283" y="4595921"/>
            <a:ext cx="7990303" cy="9920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https://github.com/SciProgCentre/dataforge-core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5ABFE-3BFD-5D6F-7D77-5B3BDA0A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273E-348F-4E24-884A-220DE4BBB705}" type="datetime1">
              <a:rPr lang="ru-RU" smtClean="0"/>
              <a:t>02.12.2024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3587D-DC3F-A232-0422-C178E7BF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50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851D50-4071-5624-8126-49F50969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метаданных</a:t>
            </a: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71D1F4A-8D3A-701F-014A-A88A2FD4E4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767632"/>
            <a:ext cx="3218234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enum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class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ValueType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NUMBER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STRING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BOOLEAN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LIST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NULL</a:t>
            </a:r>
            <a:b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kumimoji="0" lang="ru-RU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" panose="02000009000000000000" pitchFamily="49" charset="0"/>
              <a:cs typeface="JetBrains Mono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en-US" sz="1000" dirty="0">
              <a:solidFill>
                <a:srgbClr val="000000"/>
              </a:solidFill>
              <a:latin typeface="JetBrains Mono" panose="02000009000000000000" pitchFamily="49" charset="0"/>
              <a:cs typeface="JetBrains Mono" panose="02000009000000000000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interface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Value 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value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Any?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type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ValueType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" panose="02000009000000000000" pitchFamily="49" charset="0"/>
              <a:cs typeface="JetBrains Mono" panose="02000009000000000000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// …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dirty="0">
                <a:solidFill>
                  <a:srgbClr val="000000"/>
                </a:solidFill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kumimoji="0" lang="ru-RU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" panose="02000009000000000000" pitchFamily="49" charset="0"/>
              <a:cs typeface="JetBrains Mono" panose="02000009000000000000" pitchFamily="49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C45CB36-EAAE-A319-FA83-4E861849B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09606"/>
            <a:ext cx="4304251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interface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Meta{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value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Value?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items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Map&lt;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NameToken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 Meta&gt;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dirty="0">
                <a:solidFill>
                  <a:srgbClr val="000000"/>
                </a:solidFill>
                <a:latin typeface="JetBrains Mono" panose="02000009000000000000" pitchFamily="49" charset="0"/>
                <a:cs typeface="JetBrains Mono" panose="02000009000000000000" pitchFamily="49" charset="0"/>
              </a:rPr>
              <a:t>    //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08E77DBD-C822-7446-5ADF-D93680879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451" y="1767632"/>
            <a:ext cx="40345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meta[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aNode.otherNode</a:t>
            </a:r>
            <a:r>
              <a:rPr lang="en-US" altLang="en-US" sz="1000" b="1" dirty="0">
                <a:solidFill>
                  <a:srgbClr val="008000"/>
                </a:solidFill>
                <a:latin typeface="JetBrains Mono" panose="02000009000000000000" pitchFamily="49" charset="0"/>
                <a:cs typeface="JetBrains Mono" panose="02000009000000000000" pitchFamily="49" charset="0"/>
              </a:rPr>
              <a:t>[2]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.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otherValue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].</a:t>
            </a: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boolean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7F3221-A499-9F8E-ECE6-85B5C2146F3A}"/>
              </a:ext>
            </a:extLst>
          </p:cNvPr>
          <p:cNvSpPr txBox="1"/>
          <p:nvPr/>
        </p:nvSpPr>
        <p:spPr>
          <a:xfrm>
            <a:off x="838200" y="1398300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Значения (</a:t>
            </a:r>
            <a:r>
              <a:rPr lang="en-US" dirty="0"/>
              <a:t>Value)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771332-3555-4403-3054-3A482EBAD858}"/>
              </a:ext>
            </a:extLst>
          </p:cNvPr>
          <p:cNvSpPr txBox="1"/>
          <p:nvPr/>
        </p:nvSpPr>
        <p:spPr>
          <a:xfrm>
            <a:off x="838199" y="3540274"/>
            <a:ext cx="184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Структура (</a:t>
            </a:r>
            <a:r>
              <a:rPr lang="en-US" dirty="0"/>
              <a:t>Meta)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550B5B-482F-934D-4E32-535C3B577F61}"/>
              </a:ext>
            </a:extLst>
          </p:cNvPr>
          <p:cNvSpPr txBox="1"/>
          <p:nvPr/>
        </p:nvSpPr>
        <p:spPr>
          <a:xfrm>
            <a:off x="5142451" y="1398300"/>
            <a:ext cx="86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Доступ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463E10-D46E-6B91-B8A3-5158C40942F1}"/>
              </a:ext>
            </a:extLst>
          </p:cNvPr>
          <p:cNvCxnSpPr>
            <a:cxnSpLocks/>
          </p:cNvCxnSpPr>
          <p:nvPr/>
        </p:nvCxnSpPr>
        <p:spPr>
          <a:xfrm flipH="1">
            <a:off x="7891849" y="1252533"/>
            <a:ext cx="597668" cy="515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7AE2E41-0D6B-6FF7-A830-6B96261106B2}"/>
              </a:ext>
            </a:extLst>
          </p:cNvPr>
          <p:cNvSpPr txBox="1"/>
          <p:nvPr/>
        </p:nvSpPr>
        <p:spPr>
          <a:xfrm>
            <a:off x="8388556" y="1034666"/>
            <a:ext cx="175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16C0DC8-E27D-6BBD-6EAA-3FF4086DD82D}"/>
              </a:ext>
            </a:extLst>
          </p:cNvPr>
          <p:cNvCxnSpPr/>
          <p:nvPr/>
        </p:nvCxnSpPr>
        <p:spPr>
          <a:xfrm flipV="1">
            <a:off x="5947719" y="2013853"/>
            <a:ext cx="148281" cy="492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E11A88E-99D1-DADB-D8DF-0E5B4B7F7463}"/>
              </a:ext>
            </a:extLst>
          </p:cNvPr>
          <p:cNvSpPr txBox="1"/>
          <p:nvPr/>
        </p:nvSpPr>
        <p:spPr>
          <a:xfrm>
            <a:off x="5142451" y="2493833"/>
            <a:ext cx="353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Разделитель сегментов имени</a:t>
            </a:r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806DB1A-409A-96B7-2A10-1568F84551F1}"/>
              </a:ext>
            </a:extLst>
          </p:cNvPr>
          <p:cNvCxnSpPr/>
          <p:nvPr/>
        </p:nvCxnSpPr>
        <p:spPr>
          <a:xfrm flipH="1">
            <a:off x="7010400" y="1398300"/>
            <a:ext cx="149301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C015F0F-82F9-A597-99B6-AE40C0DD403E}"/>
              </a:ext>
            </a:extLst>
          </p:cNvPr>
          <p:cNvSpPr txBox="1"/>
          <p:nvPr/>
        </p:nvSpPr>
        <p:spPr>
          <a:xfrm>
            <a:off x="6754516" y="1067867"/>
            <a:ext cx="89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Индекс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8611AA-BF32-A912-0AAD-44E9886E9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F70-75DA-43FD-9CAF-E604780E4A58}" type="datetime1">
              <a:rPr lang="ru-RU" smtClean="0"/>
              <a:t>02.12.2024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AA7DF-7CBA-9E25-5D87-A7092FC4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C68A42F-8BDA-09ED-B8A8-599D709CD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474" y="3632783"/>
            <a:ext cx="4471852" cy="16312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class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Bins : Scheme() 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b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var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start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Number?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by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number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var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end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Number?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by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number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dirty="0">
                <a:solidFill>
                  <a:srgbClr val="000000"/>
                </a:solidFill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var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size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Number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by </a:t>
            </a: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numberGreaterThan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0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companion object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SchemeSpec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&lt;Bins&gt;(::Bins)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BBB96-E846-9BEF-6497-1D5DA402EAEE}"/>
              </a:ext>
            </a:extLst>
          </p:cNvPr>
          <p:cNvSpPr txBox="1"/>
          <p:nvPr/>
        </p:nvSpPr>
        <p:spPr>
          <a:xfrm>
            <a:off x="5917473" y="3261305"/>
            <a:ext cx="524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 еще можно делать </a:t>
            </a:r>
            <a:r>
              <a:rPr lang="ru-RU" dirty="0" err="1"/>
              <a:t>типо</a:t>
            </a:r>
            <a:r>
              <a:rPr lang="ru-RU" dirty="0"/>
              <a:t>-безопасные схемы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45CE01-93F3-3674-F696-52C9808AE09A}"/>
              </a:ext>
            </a:extLst>
          </p:cNvPr>
          <p:cNvSpPr txBox="1"/>
          <p:nvPr/>
        </p:nvSpPr>
        <p:spPr>
          <a:xfrm>
            <a:off x="5917473" y="519926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https://github.com/SciProgCentre/plotly.kt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982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3CDB-A573-EA7E-9904-8AEFBD0A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данных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26733FA-0272-447A-2E0B-748CA2AFA9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90688"/>
            <a:ext cx="3185487" cy="1015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interface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Data&lt;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out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999D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 : Goal&lt;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999D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type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KType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b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meta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Meta</a:t>
            </a:r>
            <a:endParaRPr kumimoji="0" lang="ru-RU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JetBrains Mono" panose="02000009000000000000" pitchFamily="49" charset="0"/>
              <a:cs typeface="JetBrains Mono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//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dirty="0">
                <a:solidFill>
                  <a:srgbClr val="000000"/>
                </a:solidFill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31F587-32C8-18C1-605A-DFF3F7B0B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157832"/>
            <a:ext cx="8732108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interface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Goal&lt;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out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999D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 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dependencies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Collection&lt;Goal&lt;*&gt;&gt;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deferred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Deferred&lt;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999D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&gt;?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fun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async(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coroutineScope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CoroutineScope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): Deferred&lt;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999D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fun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reset()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dirty="0">
                <a:solidFill>
                  <a:srgbClr val="000000"/>
                </a:solidFill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1593A0-88FD-1005-E446-60EF67D2DB39}"/>
              </a:ext>
            </a:extLst>
          </p:cNvPr>
          <p:cNvCxnSpPr>
            <a:cxnSpLocks/>
          </p:cNvCxnSpPr>
          <p:nvPr/>
        </p:nvCxnSpPr>
        <p:spPr>
          <a:xfrm flipH="1" flipV="1">
            <a:off x="3130378" y="1985319"/>
            <a:ext cx="2323071" cy="79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58D06DA-638D-E210-2620-FDA314FB98CB}"/>
              </a:ext>
            </a:extLst>
          </p:cNvPr>
          <p:cNvSpPr txBox="1"/>
          <p:nvPr/>
        </p:nvSpPr>
        <p:spPr>
          <a:xfrm>
            <a:off x="5445211" y="1876707"/>
            <a:ext cx="490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Тип известен до запуска вычислений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22F5C7-B884-03F0-FF25-F17397472866}"/>
              </a:ext>
            </a:extLst>
          </p:cNvPr>
          <p:cNvCxnSpPr>
            <a:cxnSpLocks/>
          </p:cNvCxnSpPr>
          <p:nvPr/>
        </p:nvCxnSpPr>
        <p:spPr>
          <a:xfrm flipH="1" flipV="1">
            <a:off x="2961503" y="2286017"/>
            <a:ext cx="2323071" cy="79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9612124-13D1-1FA2-0ED0-8331058A87D6}"/>
              </a:ext>
            </a:extLst>
          </p:cNvPr>
          <p:cNvSpPr txBox="1"/>
          <p:nvPr/>
        </p:nvSpPr>
        <p:spPr>
          <a:xfrm>
            <a:off x="5276336" y="2177405"/>
            <a:ext cx="490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Метаданные (в общем случае) известны до запуска вычислений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AA6134-51C3-1EF3-49FB-2E86A894AA62}"/>
              </a:ext>
            </a:extLst>
          </p:cNvPr>
          <p:cNvCxnSpPr>
            <a:cxnSpLocks/>
          </p:cNvCxnSpPr>
          <p:nvPr/>
        </p:nvCxnSpPr>
        <p:spPr>
          <a:xfrm flipH="1" flipV="1">
            <a:off x="4102443" y="4234249"/>
            <a:ext cx="1993557" cy="560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EF14A20-513F-C5E2-2987-5BC15D8B5EA3}"/>
              </a:ext>
            </a:extLst>
          </p:cNvPr>
          <p:cNvSpPr txBox="1"/>
          <p:nvPr/>
        </p:nvSpPr>
        <p:spPr>
          <a:xfrm>
            <a:off x="6170141" y="4635160"/>
            <a:ext cx="437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Непереводимая игра слов на </a:t>
            </a:r>
            <a:r>
              <a:rPr lang="en-US" dirty="0"/>
              <a:t>Kotlin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9598D0-6D2A-DB31-A5D5-D01A07725CB6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4728519" y="3259545"/>
            <a:ext cx="1960605" cy="169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36A4DD4-6D70-06E0-5DB6-611B94C32318}"/>
              </a:ext>
            </a:extLst>
          </p:cNvPr>
          <p:cNvSpPr txBox="1"/>
          <p:nvPr/>
        </p:nvSpPr>
        <p:spPr>
          <a:xfrm>
            <a:off x="6689124" y="2936379"/>
            <a:ext cx="437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Зависимости известны заранее и могут быть вычислены параллельно</a:t>
            </a:r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4FB765C-45AE-6A45-FF18-0C0897CAAB3B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2446638" y="4572000"/>
            <a:ext cx="1313935" cy="97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6EF794D-5276-A34F-8E5A-EC5256E927D2}"/>
              </a:ext>
            </a:extLst>
          </p:cNvPr>
          <p:cNvSpPr txBox="1"/>
          <p:nvPr/>
        </p:nvSpPr>
        <p:spPr>
          <a:xfrm>
            <a:off x="3760573" y="5364444"/>
            <a:ext cx="437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Почему бы и нет?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46737-3AD8-E087-26B4-51F02E7E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5A93-452D-481F-85F6-3ADC60980E87}" type="datetime1">
              <a:rPr lang="ru-RU" smtClean="0"/>
              <a:t>02.12.2024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D98C6-5413-7D66-5F1D-4527193A7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2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8" grpId="0"/>
      <p:bldP spid="20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2C04A3B-82BA-D74A-C96D-764338CE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будет?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A73CB1-D7D1-C338-7586-FA1A64713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Pipline</a:t>
            </a:r>
            <a:r>
              <a:rPr lang="en-US" dirty="0"/>
              <a:t>-</a:t>
            </a:r>
            <a:r>
              <a:rPr lang="ru-RU" dirty="0"/>
              <a:t>ы</a:t>
            </a:r>
            <a:r>
              <a:rPr lang="en-US" dirty="0"/>
              <a:t> </a:t>
            </a:r>
            <a:r>
              <a:rPr lang="ru-RU" dirty="0"/>
              <a:t>вокруг нас.</a:t>
            </a:r>
          </a:p>
          <a:p>
            <a:r>
              <a:rPr lang="en-US" dirty="0" err="1"/>
              <a:t>Pipelineathomy</a:t>
            </a:r>
            <a:r>
              <a:rPr lang="ru-RU" dirty="0"/>
              <a:t> (вводы, выводы, типы, окружение, зависимости).</a:t>
            </a:r>
          </a:p>
          <a:p>
            <a:r>
              <a:rPr lang="ru-RU" dirty="0"/>
              <a:t>Способы конфигурирования процессов.</a:t>
            </a:r>
          </a:p>
          <a:p>
            <a:r>
              <a:rPr lang="ru-RU" dirty="0"/>
              <a:t>Зачем вообще нужно сложное конфигурирование?</a:t>
            </a:r>
          </a:p>
          <a:p>
            <a:r>
              <a:rPr lang="ru-RU" dirty="0"/>
              <a:t>Концепция процессора метаданных (в чем заключается и что дает).</a:t>
            </a:r>
          </a:p>
          <a:p>
            <a:r>
              <a:rPr lang="ru-RU" dirty="0"/>
              <a:t>Реализация концепции в </a:t>
            </a:r>
            <a:r>
              <a:rPr lang="en-US" dirty="0"/>
              <a:t>DataForge</a:t>
            </a:r>
            <a:r>
              <a:rPr lang="ru-RU" dirty="0"/>
              <a:t>:</a:t>
            </a:r>
            <a:endParaRPr lang="en-US" dirty="0"/>
          </a:p>
          <a:p>
            <a:pPr lvl="1"/>
            <a:r>
              <a:rPr lang="ru-RU" dirty="0"/>
              <a:t>Структура данных и метаданных</a:t>
            </a:r>
          </a:p>
          <a:p>
            <a:pPr lvl="1"/>
            <a:r>
              <a:rPr lang="ru-RU" dirty="0"/>
              <a:t>Конфигурирование задач</a:t>
            </a:r>
          </a:p>
          <a:p>
            <a:pPr lvl="1"/>
            <a:r>
              <a:rPr lang="en-US" dirty="0"/>
              <a:t>Push </a:t>
            </a:r>
            <a:r>
              <a:rPr lang="ru-RU" dirty="0"/>
              <a:t>и </a:t>
            </a:r>
            <a:r>
              <a:rPr lang="en-US" dirty="0"/>
              <a:t>Pull </a:t>
            </a:r>
            <a:r>
              <a:rPr lang="ru-RU" dirty="0"/>
              <a:t>модели</a:t>
            </a:r>
          </a:p>
          <a:p>
            <a:r>
              <a:rPr lang="ru-RU" dirty="0"/>
              <a:t>Примеры использования:</a:t>
            </a:r>
          </a:p>
          <a:p>
            <a:pPr lvl="1"/>
            <a:r>
              <a:rPr lang="ru-RU" dirty="0"/>
              <a:t>Обработка данных в физике</a:t>
            </a:r>
          </a:p>
          <a:p>
            <a:pPr lvl="1"/>
            <a:r>
              <a:rPr lang="ru-RU" dirty="0"/>
              <a:t>Генератор сайтов и отчетов</a:t>
            </a:r>
          </a:p>
          <a:p>
            <a:pPr lvl="1"/>
            <a:r>
              <a:rPr lang="en-US" dirty="0"/>
              <a:t>[WIP]</a:t>
            </a:r>
            <a:r>
              <a:rPr lang="ru-RU" dirty="0"/>
              <a:t> Системы сбора данных</a:t>
            </a:r>
          </a:p>
          <a:p>
            <a:pPr lvl="1"/>
            <a:endParaRPr lang="ru-RU" dirty="0"/>
          </a:p>
          <a:p>
            <a:endParaRPr lang="ru-RU" dirty="0"/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480A4-18F6-D8F6-BCD5-821DBF19E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CB25-9FFC-41BC-9F2E-C4A4B0427FEA}" type="datetime1">
              <a:rPr lang="ru-RU" smtClean="0"/>
              <a:t>02.12.2024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A86EC-154E-080C-5C4D-1C0AA93E6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45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71AFEF-9935-CE47-59FF-AA91867D1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Тяни-толкай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4DF56-DBA2-58B6-90C4-0C53D6786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Push-</a:t>
            </a:r>
            <a:r>
              <a:rPr lang="ru-RU" dirty="0"/>
              <a:t>модель</a:t>
            </a:r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8F20AB7-55E6-97E1-7A5E-1ACE9ED705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609139" y="2505075"/>
            <a:ext cx="3619084" cy="368458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927C11-844A-8D51-674A-2C7589344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Pull-</a:t>
            </a:r>
            <a:r>
              <a:rPr lang="ru-RU" dirty="0"/>
              <a:t>модель</a:t>
            </a:r>
            <a:endParaRPr lang="en-US" dirty="0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67D6867E-FD7C-8A19-6853-2803608C4FC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0070" y="2505075"/>
            <a:ext cx="2547447" cy="368458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B162C7-B9D3-ACB5-BB79-8A096C8AB328}"/>
              </a:ext>
            </a:extLst>
          </p:cNvPr>
          <p:cNvCxnSpPr>
            <a:cxnSpLocks/>
          </p:cNvCxnSpPr>
          <p:nvPr/>
        </p:nvCxnSpPr>
        <p:spPr>
          <a:xfrm>
            <a:off x="1828800" y="3039762"/>
            <a:ext cx="601362" cy="279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7F207F8-CF37-0D39-56D0-36581A0A164D}"/>
              </a:ext>
            </a:extLst>
          </p:cNvPr>
          <p:cNvSpPr txBox="1"/>
          <p:nvPr/>
        </p:nvSpPr>
        <p:spPr>
          <a:xfrm>
            <a:off x="510929" y="2895167"/>
            <a:ext cx="1482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Запихиваем данные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A0A94-9AFC-D3C8-596C-9110BBC1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4346-F2FE-45A7-8DC6-03D4FCD60BAE}" type="datetime1">
              <a:rPr lang="ru-RU" smtClean="0"/>
              <a:t>02.12.2024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552B9-5FC5-7AF4-B084-7023DFE71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2D22C4-ACB4-1ACC-ECAC-EC4E9ABC29BF}"/>
              </a:ext>
            </a:extLst>
          </p:cNvPr>
          <p:cNvCxnSpPr/>
          <p:nvPr/>
        </p:nvCxnSpPr>
        <p:spPr>
          <a:xfrm flipV="1">
            <a:off x="7689669" y="5251269"/>
            <a:ext cx="1132114" cy="252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C74B0E-6214-D821-D6EB-8555DD61DE5F}"/>
              </a:ext>
            </a:extLst>
          </p:cNvPr>
          <p:cNvSpPr txBox="1"/>
          <p:nvPr/>
        </p:nvSpPr>
        <p:spPr>
          <a:xfrm>
            <a:off x="6320690" y="5272694"/>
            <a:ext cx="136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Вытягиваем результаты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A077-70BC-0FD7-21FE-9D6A855B2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1. Построение графа зависимостей</a:t>
            </a: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D7C3CE0-5425-DA28-6A4B-8ED4979BAC0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1877635"/>
            <a:ext cx="6340197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square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by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task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&lt;Int&gt;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pipeFrom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&lt;Int&gt;())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arg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 name, meta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-&gt;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if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(meta[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testFlag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].</a:t>
            </a: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boolean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==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true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 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</a:t>
            </a: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println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"Side effect"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}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workspace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.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logger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.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info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 "Starting square on $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 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arg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*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arg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linear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by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task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&lt;Int&gt;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pipeFrom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&lt;Int&gt;())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arg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 name, _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-&gt;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workspace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.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logger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.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info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 "Starting linear on $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 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arg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* 2 + 1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fullSquare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by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task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&lt;Int&gt;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squareData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= from(square)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linearData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= from(linear)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squareData.</a:t>
            </a: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forEach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data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-&gt;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newData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Data&lt;Int&gt; =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data.</a:t>
            </a: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combine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linearData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[data.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]!!)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l, r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-&gt;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 + r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data(data.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newData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24ABDEE-5FDA-D751-AB46-838942963133}"/>
              </a:ext>
            </a:extLst>
          </p:cNvPr>
          <p:cNvCxnSpPr/>
          <p:nvPr/>
        </p:nvCxnSpPr>
        <p:spPr>
          <a:xfrm flipH="1" flipV="1">
            <a:off x="4572000" y="2168434"/>
            <a:ext cx="2606397" cy="113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0E9A16-F48F-202A-FCAC-59DBF0AA0046}"/>
              </a:ext>
            </a:extLst>
          </p:cNvPr>
          <p:cNvSpPr txBox="1"/>
          <p:nvPr/>
        </p:nvSpPr>
        <p:spPr>
          <a:xfrm>
            <a:off x="7178397" y="2168434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Граф данных вычисляется до того, как вычисляются сами данные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0845B4-AE46-82F1-5255-E73EF3F07E06}"/>
              </a:ext>
            </a:extLst>
          </p:cNvPr>
          <p:cNvCxnSpPr/>
          <p:nvPr/>
        </p:nvCxnSpPr>
        <p:spPr>
          <a:xfrm flipH="1">
            <a:off x="5329646" y="2814765"/>
            <a:ext cx="1848751" cy="886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75D50E-5B0C-EB2A-9D3E-077E93730F4F}"/>
              </a:ext>
            </a:extLst>
          </p:cNvPr>
          <p:cNvCxnSpPr/>
          <p:nvPr/>
        </p:nvCxnSpPr>
        <p:spPr>
          <a:xfrm flipH="1">
            <a:off x="4232366" y="2743200"/>
            <a:ext cx="3222171" cy="2037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F3E85BE-3D99-96C3-7FED-5842CECF4349}"/>
              </a:ext>
            </a:extLst>
          </p:cNvPr>
          <p:cNvSpPr/>
          <p:nvPr/>
        </p:nvSpPr>
        <p:spPr>
          <a:xfrm>
            <a:off x="7367451" y="3701143"/>
            <a:ext cx="1010195" cy="2264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63F6F5-0FA9-E4BD-52A1-2CC970AAD9AA}"/>
              </a:ext>
            </a:extLst>
          </p:cNvPr>
          <p:cNvSpPr/>
          <p:nvPr/>
        </p:nvSpPr>
        <p:spPr>
          <a:xfrm>
            <a:off x="7367450" y="3927566"/>
            <a:ext cx="1010195" cy="461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Lazy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0DABE3-23CB-44BA-71C6-42405FB5FC86}"/>
              </a:ext>
            </a:extLst>
          </p:cNvPr>
          <p:cNvSpPr/>
          <p:nvPr/>
        </p:nvSpPr>
        <p:spPr>
          <a:xfrm>
            <a:off x="9387840" y="3701143"/>
            <a:ext cx="1010195" cy="2264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55F7C-88D7-89AA-A557-1486591E9E7A}"/>
              </a:ext>
            </a:extLst>
          </p:cNvPr>
          <p:cNvSpPr/>
          <p:nvPr/>
        </p:nvSpPr>
        <p:spPr>
          <a:xfrm>
            <a:off x="9387839" y="3927566"/>
            <a:ext cx="1010195" cy="461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Lazy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109E04-8B3A-6267-C6F9-3C9F20685341}"/>
              </a:ext>
            </a:extLst>
          </p:cNvPr>
          <p:cNvSpPr/>
          <p:nvPr/>
        </p:nvSpPr>
        <p:spPr>
          <a:xfrm>
            <a:off x="8377645" y="5040367"/>
            <a:ext cx="1010195" cy="2264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CA6A7A-FE73-DD95-7B93-D6739B28C7E0}"/>
              </a:ext>
            </a:extLst>
          </p:cNvPr>
          <p:cNvSpPr/>
          <p:nvPr/>
        </p:nvSpPr>
        <p:spPr>
          <a:xfrm>
            <a:off x="8377644" y="5266790"/>
            <a:ext cx="1010195" cy="461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Lazy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6D26FE5-13D1-25CD-9952-FAB6CB3D5544}"/>
              </a:ext>
            </a:extLst>
          </p:cNvPr>
          <p:cNvCxnSpPr>
            <a:stCxn id="24" idx="0"/>
            <a:endCxn id="23" idx="2"/>
          </p:cNvCxnSpPr>
          <p:nvPr/>
        </p:nvCxnSpPr>
        <p:spPr>
          <a:xfrm flipV="1">
            <a:off x="8882743" y="4389120"/>
            <a:ext cx="1010194" cy="651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82BE1C9-B063-3E75-77D3-267CE0249C39}"/>
              </a:ext>
            </a:extLst>
          </p:cNvPr>
          <p:cNvCxnSpPr>
            <a:stCxn id="24" idx="0"/>
            <a:endCxn id="21" idx="2"/>
          </p:cNvCxnSpPr>
          <p:nvPr/>
        </p:nvCxnSpPr>
        <p:spPr>
          <a:xfrm flipH="1" flipV="1">
            <a:off x="7872548" y="4389120"/>
            <a:ext cx="1010195" cy="651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C68261C-16E3-A0BF-23D4-3A6332693C25}"/>
              </a:ext>
            </a:extLst>
          </p:cNvPr>
          <p:cNvCxnSpPr/>
          <p:nvPr/>
        </p:nvCxnSpPr>
        <p:spPr>
          <a:xfrm flipH="1">
            <a:off x="2612571" y="1628503"/>
            <a:ext cx="1341120" cy="478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750C116-2838-D25C-E82E-A978A88699B5}"/>
              </a:ext>
            </a:extLst>
          </p:cNvPr>
          <p:cNvSpPr txBox="1"/>
          <p:nvPr/>
        </p:nvSpPr>
        <p:spPr>
          <a:xfrm>
            <a:off x="3953691" y="1383659"/>
            <a:ext cx="486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Данные фильтруются по типу до запуска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BD670-8566-EB9F-CFE5-DA98C1A20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6603-3BB0-4E71-80B7-49D2AA23E866}" type="datetime1">
              <a:rPr lang="ru-RU" smtClean="0"/>
              <a:t>02.12.2024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527FA6E-E4E8-3D3E-CA52-989FF295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0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A077-70BC-0FD7-21FE-9D6A855B2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2. Запуск вычислений.</a:t>
            </a: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D7C3CE0-5425-DA28-6A4B-8ED4979BAC0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square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by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task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&lt;Int&gt;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pipeFrom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&lt;Int&gt;())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arg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 name, meta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-&gt;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if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(meta[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testFlag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].</a:t>
            </a: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boolean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==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true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 {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</a:t>
            </a: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println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"Side effect"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}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workspace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.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logger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.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info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"Starting square on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$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arg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*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arg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linear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by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task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&lt;Int&gt;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pipeFrom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&lt;Int&gt;())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arg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 name, _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-&gt;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workspace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.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logger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.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info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"Starting linear on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$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arg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*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2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+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1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fullSquare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by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task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&lt;Int&gt;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squareData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= from(square)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linearData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= from(linear)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squareData.</a:t>
            </a: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forEach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data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-&gt;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val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newData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Data&lt;Int&gt; =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data.</a:t>
            </a: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combine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linearData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[data.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]!!)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l, r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-&gt;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 + r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data(data.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newData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21BE373-E744-7CFB-121F-6D182CDEB53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8783866" y="1825625"/>
            <a:ext cx="256993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workspace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.produce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fullSquare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7429EC2-F3C9-E5A7-C3B7-F2082DA4DA42}"/>
              </a:ext>
            </a:extLst>
          </p:cNvPr>
          <p:cNvSpPr/>
          <p:nvPr/>
        </p:nvSpPr>
        <p:spPr>
          <a:xfrm>
            <a:off x="3640183" y="2072640"/>
            <a:ext cx="6296297" cy="2817914"/>
          </a:xfrm>
          <a:custGeom>
            <a:avLst/>
            <a:gdLst>
              <a:gd name="connsiteX0" fmla="*/ 6296297 w 6296297"/>
              <a:gd name="connsiteY0" fmla="*/ 0 h 2817914"/>
              <a:gd name="connsiteX1" fmla="*/ 2786743 w 6296297"/>
              <a:gd name="connsiteY1" fmla="*/ 2551611 h 2817914"/>
              <a:gd name="connsiteX2" fmla="*/ 0 w 6296297"/>
              <a:gd name="connsiteY2" fmla="*/ 2612571 h 281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6297" h="2817914">
                <a:moveTo>
                  <a:pt x="6296297" y="0"/>
                </a:moveTo>
                <a:cubicBezTo>
                  <a:pt x="5066211" y="1058091"/>
                  <a:pt x="3836126" y="2116183"/>
                  <a:pt x="2786743" y="2551611"/>
                </a:cubicBezTo>
                <a:cubicBezTo>
                  <a:pt x="1737360" y="2987039"/>
                  <a:pt x="868680" y="2799805"/>
                  <a:pt x="0" y="2612571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CDF23BA-868B-D392-D2C0-46151BC73E83}"/>
              </a:ext>
            </a:extLst>
          </p:cNvPr>
          <p:cNvSpPr/>
          <p:nvPr/>
        </p:nvSpPr>
        <p:spPr>
          <a:xfrm>
            <a:off x="337060" y="2238103"/>
            <a:ext cx="890849" cy="3074126"/>
          </a:xfrm>
          <a:custGeom>
            <a:avLst/>
            <a:gdLst>
              <a:gd name="connsiteX0" fmla="*/ 890849 w 890849"/>
              <a:gd name="connsiteY0" fmla="*/ 3074126 h 3074126"/>
              <a:gd name="connsiteX1" fmla="*/ 2574 w 890849"/>
              <a:gd name="connsiteY1" fmla="*/ 2116183 h 3074126"/>
              <a:gd name="connsiteX2" fmla="*/ 673134 w 890849"/>
              <a:gd name="connsiteY2" fmla="*/ 0 h 307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849" h="3074126">
                <a:moveTo>
                  <a:pt x="890849" y="3074126"/>
                </a:moveTo>
                <a:cubicBezTo>
                  <a:pt x="464854" y="2851331"/>
                  <a:pt x="38860" y="2628537"/>
                  <a:pt x="2574" y="2116183"/>
                </a:cubicBezTo>
                <a:cubicBezTo>
                  <a:pt x="-33712" y="1603829"/>
                  <a:pt x="319711" y="801914"/>
                  <a:pt x="673134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9AC9DF-8486-7854-D1F3-4F41456F764A}"/>
              </a:ext>
            </a:extLst>
          </p:cNvPr>
          <p:cNvSpPr/>
          <p:nvPr/>
        </p:nvSpPr>
        <p:spPr>
          <a:xfrm>
            <a:off x="308437" y="3544390"/>
            <a:ext cx="948093" cy="1793965"/>
          </a:xfrm>
          <a:custGeom>
            <a:avLst/>
            <a:gdLst>
              <a:gd name="connsiteX0" fmla="*/ 948093 w 948093"/>
              <a:gd name="connsiteY0" fmla="*/ 1793965 h 1793965"/>
              <a:gd name="connsiteX1" fmla="*/ 7567 w 948093"/>
              <a:gd name="connsiteY1" fmla="*/ 1219200 h 1793965"/>
              <a:gd name="connsiteX2" fmla="*/ 582333 w 948093"/>
              <a:gd name="connsiteY2" fmla="*/ 0 h 179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8093" h="1793965">
                <a:moveTo>
                  <a:pt x="948093" y="1793965"/>
                </a:moveTo>
                <a:cubicBezTo>
                  <a:pt x="508310" y="1656079"/>
                  <a:pt x="68527" y="1518194"/>
                  <a:pt x="7567" y="1219200"/>
                </a:cubicBezTo>
                <a:cubicBezTo>
                  <a:pt x="-53393" y="920206"/>
                  <a:pt x="264470" y="460103"/>
                  <a:pt x="582333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F70BB4-6210-F56A-2724-216FB39A2D27}"/>
              </a:ext>
            </a:extLst>
          </p:cNvPr>
          <p:cNvSpPr txBox="1"/>
          <p:nvPr/>
        </p:nvSpPr>
        <p:spPr>
          <a:xfrm>
            <a:off x="7889966" y="3910149"/>
            <a:ext cx="3884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Если типы не стыкуются, ничего не начнется.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Если данные не вызваны, они не будут вычислены.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18849-5069-1097-3134-7835FB3D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F45-D990-4FEF-84CE-D1FDD2EF8B11}" type="datetime1">
              <a:rPr lang="ru-RU" smtClean="0"/>
              <a:t>02.12.2024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5DC68-6951-9A75-3468-1343C9D3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0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2" grpId="0" animBg="1"/>
      <p:bldP spid="13" grpId="0" animBg="1"/>
      <p:bldP spid="14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460AD91-CA1E-3975-8E4D-50E707401CFF}"/>
              </a:ext>
            </a:extLst>
          </p:cNvPr>
          <p:cNvSpPr/>
          <p:nvPr/>
        </p:nvSpPr>
        <p:spPr>
          <a:xfrm>
            <a:off x="2560319" y="1833154"/>
            <a:ext cx="2542904" cy="3901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DD252-2FEF-B24D-95D5-20F39E4D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3. Кэширование, масштабирование, распределенные вычисления.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0A7CD6-FF58-2D4F-A55E-4467DE59360B}"/>
              </a:ext>
            </a:extLst>
          </p:cNvPr>
          <p:cNvSpPr/>
          <p:nvPr/>
        </p:nvSpPr>
        <p:spPr>
          <a:xfrm>
            <a:off x="838200" y="1959429"/>
            <a:ext cx="1600200" cy="809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173FC3-5468-88D1-9BF1-92D641F833BF}"/>
              </a:ext>
            </a:extLst>
          </p:cNvPr>
          <p:cNvSpPr/>
          <p:nvPr/>
        </p:nvSpPr>
        <p:spPr>
          <a:xfrm>
            <a:off x="838200" y="2769326"/>
            <a:ext cx="1600200" cy="809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47D579-D0BA-F860-E0FD-F770C7663C61}"/>
              </a:ext>
            </a:extLst>
          </p:cNvPr>
          <p:cNvSpPr/>
          <p:nvPr/>
        </p:nvSpPr>
        <p:spPr>
          <a:xfrm>
            <a:off x="838200" y="3579223"/>
            <a:ext cx="1600200" cy="809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B23563-025C-3726-7F6D-102F4A8923E6}"/>
              </a:ext>
            </a:extLst>
          </p:cNvPr>
          <p:cNvSpPr/>
          <p:nvPr/>
        </p:nvSpPr>
        <p:spPr>
          <a:xfrm>
            <a:off x="5222967" y="1959429"/>
            <a:ext cx="1600200" cy="809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161D02-1BB9-51CF-A181-AD77E78EDA0C}"/>
              </a:ext>
            </a:extLst>
          </p:cNvPr>
          <p:cNvSpPr/>
          <p:nvPr/>
        </p:nvSpPr>
        <p:spPr>
          <a:xfrm>
            <a:off x="5222967" y="2769326"/>
            <a:ext cx="1600200" cy="809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DB7A2B-0309-C385-52C9-30563BDC054A}"/>
              </a:ext>
            </a:extLst>
          </p:cNvPr>
          <p:cNvSpPr/>
          <p:nvPr/>
        </p:nvSpPr>
        <p:spPr>
          <a:xfrm>
            <a:off x="5222967" y="3579223"/>
            <a:ext cx="1600200" cy="809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C78F5CD-2887-C26A-5295-12F90E5B8F33}"/>
              </a:ext>
            </a:extLst>
          </p:cNvPr>
          <p:cNvSpPr/>
          <p:nvPr/>
        </p:nvSpPr>
        <p:spPr>
          <a:xfrm>
            <a:off x="2791095" y="2973977"/>
            <a:ext cx="2211977" cy="400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DE47831-B74D-FD38-C44F-8071654A52DF}"/>
              </a:ext>
            </a:extLst>
          </p:cNvPr>
          <p:cNvSpPr/>
          <p:nvPr/>
        </p:nvSpPr>
        <p:spPr>
          <a:xfrm>
            <a:off x="2791096" y="3783874"/>
            <a:ext cx="2211976" cy="400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B2C1C0-E070-FE93-4A9F-8A324A640076}"/>
              </a:ext>
            </a:extLst>
          </p:cNvPr>
          <p:cNvSpPr txBox="1"/>
          <p:nvPr/>
        </p:nvSpPr>
        <p:spPr>
          <a:xfrm>
            <a:off x="2725780" y="4201885"/>
            <a:ext cx="2342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Нет сайд-эффектов.</a:t>
            </a:r>
            <a:br>
              <a:rPr lang="ru-RU" dirty="0"/>
            </a:br>
            <a:r>
              <a:rPr lang="ru-RU" dirty="0"/>
              <a:t>Можно обрабатывать параллельно без дополнительной конфигурации.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1BD680-661C-4457-AB89-E1A3684DE0C5}"/>
              </a:ext>
            </a:extLst>
          </p:cNvPr>
          <p:cNvSpPr/>
          <p:nvPr/>
        </p:nvSpPr>
        <p:spPr>
          <a:xfrm>
            <a:off x="9753600" y="1959429"/>
            <a:ext cx="1600200" cy="809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118AB4-1412-8151-2E6C-F2C69CE786C9}"/>
              </a:ext>
            </a:extLst>
          </p:cNvPr>
          <p:cNvSpPr/>
          <p:nvPr/>
        </p:nvSpPr>
        <p:spPr>
          <a:xfrm>
            <a:off x="9753600" y="2769326"/>
            <a:ext cx="1600200" cy="809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A8FD75-3EB8-0F81-524A-A5BFC6832447}"/>
              </a:ext>
            </a:extLst>
          </p:cNvPr>
          <p:cNvSpPr/>
          <p:nvPr/>
        </p:nvSpPr>
        <p:spPr>
          <a:xfrm>
            <a:off x="9753600" y="3579223"/>
            <a:ext cx="1600200" cy="809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752D2C0-D5B7-B865-A8FE-418B209DDC16}"/>
              </a:ext>
            </a:extLst>
          </p:cNvPr>
          <p:cNvSpPr/>
          <p:nvPr/>
        </p:nvSpPr>
        <p:spPr>
          <a:xfrm rot="2856642">
            <a:off x="6731889" y="4663706"/>
            <a:ext cx="1179675" cy="400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AA39F27-F94B-E81B-3E30-302445AD9667}"/>
              </a:ext>
            </a:extLst>
          </p:cNvPr>
          <p:cNvSpPr/>
          <p:nvPr/>
        </p:nvSpPr>
        <p:spPr>
          <a:xfrm rot="18900000">
            <a:off x="8665203" y="4666836"/>
            <a:ext cx="1179675" cy="400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DA90B5-6861-FA3F-4DAD-900F29C28031}"/>
              </a:ext>
            </a:extLst>
          </p:cNvPr>
          <p:cNvSpPr txBox="1"/>
          <p:nvPr/>
        </p:nvSpPr>
        <p:spPr>
          <a:xfrm>
            <a:off x="5731226" y="4898571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Сериализация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425713-FE72-33AF-A0D2-66DBA2CC2C1F}"/>
              </a:ext>
            </a:extLst>
          </p:cNvPr>
          <p:cNvSpPr txBox="1"/>
          <p:nvPr/>
        </p:nvSpPr>
        <p:spPr>
          <a:xfrm>
            <a:off x="9298838" y="4937225"/>
            <a:ext cx="182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Десериализация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2F34BE-2109-AF08-6AFF-AF1F31F61920}"/>
              </a:ext>
            </a:extLst>
          </p:cNvPr>
          <p:cNvSpPr/>
          <p:nvPr/>
        </p:nvSpPr>
        <p:spPr>
          <a:xfrm>
            <a:off x="7428381" y="5353983"/>
            <a:ext cx="1600200" cy="8098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Удаленное исполнение</a:t>
            </a:r>
            <a:endParaRPr lang="en-US" dirty="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D68ACF3-1EEE-D14F-08DD-516FB4BADB01}"/>
              </a:ext>
            </a:extLst>
          </p:cNvPr>
          <p:cNvSpPr/>
          <p:nvPr/>
        </p:nvSpPr>
        <p:spPr>
          <a:xfrm>
            <a:off x="9244157" y="2214122"/>
            <a:ext cx="265611" cy="400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C4FE45-B511-ED26-C6B1-763F4738169D}"/>
              </a:ext>
            </a:extLst>
          </p:cNvPr>
          <p:cNvSpPr txBox="1"/>
          <p:nvPr/>
        </p:nvSpPr>
        <p:spPr>
          <a:xfrm>
            <a:off x="7066998" y="1958223"/>
            <a:ext cx="2403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входе только метаданные. Можно кэшировать.</a:t>
            </a:r>
            <a:endParaRPr lang="en-US" dirty="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9DF20318-21C9-DAB8-C8EA-B1D58AC45FAB}"/>
              </a:ext>
            </a:extLst>
          </p:cNvPr>
          <p:cNvSpPr/>
          <p:nvPr/>
        </p:nvSpPr>
        <p:spPr>
          <a:xfrm>
            <a:off x="2721436" y="2168434"/>
            <a:ext cx="2211977" cy="400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905FDAB2-82E4-5306-B197-2F6715F2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60AA-73F1-4B5C-AF51-69818866CF20}" type="datetime1">
              <a:rPr lang="ru-RU" smtClean="0"/>
              <a:t>02.12.2024</a:t>
            </a:fld>
            <a:endParaRPr lang="en-US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3FC49061-4691-54A1-400D-915C89D65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25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50057F-BADB-4AC7-498C-8FADB3C6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14" y="1270007"/>
            <a:ext cx="5845097" cy="43179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Примеры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2DE10-B89D-C1B5-18C8-1742D4CF8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2278" y="2251873"/>
            <a:ext cx="3681454" cy="235425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0F900A-C196-4C82-CE83-28FF79260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91E3-01BD-4B63-8D19-D5DBABF6EEAB}" type="datetime1">
              <a:rPr lang="ru-RU" smtClean="0"/>
              <a:t>02.12.2024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3E229-BB60-4A47-5BDA-7BC60E93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53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ABDCDD-F86D-DACB-C2F0-A3D61E1B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там в науке (</a:t>
            </a:r>
            <a:r>
              <a:rPr lang="en-US" dirty="0" err="1"/>
              <a:t>Troitsk</a:t>
            </a:r>
            <a:r>
              <a:rPr lang="en-US" dirty="0"/>
              <a:t> nu-mass</a:t>
            </a:r>
            <a:r>
              <a:rPr lang="ru-RU" dirty="0"/>
              <a:t>)?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6B5959-6DF0-6F4D-491C-BDFFA07FFF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Данные хранятся вместе с метаданными.</a:t>
            </a:r>
          </a:p>
          <a:p>
            <a:r>
              <a:rPr lang="ru-RU" dirty="0"/>
              <a:t>Метаданные в читаемом человеком формате.</a:t>
            </a:r>
          </a:p>
          <a:p>
            <a:r>
              <a:rPr lang="ru-RU" dirty="0"/>
              <a:t>Транспортный формат совпадает с форматом хранения.</a:t>
            </a:r>
          </a:p>
          <a:p>
            <a:r>
              <a:rPr lang="ru-RU" dirty="0"/>
              <a:t>Быстрый поиск по заголовкам файлов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EFF4CBC-FE0B-EFCD-BC29-1886A9AE0C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2615" y="1825625"/>
            <a:ext cx="4092769" cy="4351338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BDD8F9-24C3-3A62-2601-61AB60F07D1B}"/>
              </a:ext>
            </a:extLst>
          </p:cNvPr>
          <p:cNvSpPr txBox="1"/>
          <p:nvPr/>
        </p:nvSpPr>
        <p:spPr>
          <a:xfrm>
            <a:off x="1262931" y="1456293"/>
            <a:ext cx="570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Бинарный (не обязательно) заголовок.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0C365-ED45-D827-FB33-2A92F56980E4}"/>
              </a:ext>
            </a:extLst>
          </p:cNvPr>
          <p:cNvSpPr txBox="1"/>
          <p:nvPr/>
        </p:nvSpPr>
        <p:spPr>
          <a:xfrm rot="17391428">
            <a:off x="3383724" y="3066117"/>
            <a:ext cx="146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Метаданные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A6AD85-F378-82B1-E568-EF639E8FC737}"/>
              </a:ext>
            </a:extLst>
          </p:cNvPr>
          <p:cNvSpPr txBox="1"/>
          <p:nvPr/>
        </p:nvSpPr>
        <p:spPr>
          <a:xfrm>
            <a:off x="2205445" y="5992297"/>
            <a:ext cx="122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Данные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0CFC18-DFC7-D0CA-E82F-B05E142A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76BC-EC34-487D-9E5E-026337E77AC1}" type="datetime1">
              <a:rPr lang="ru-RU" smtClean="0"/>
              <a:t>02.12.2024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461A7-CB2E-7511-6DA0-011B502B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4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8" grpId="0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16DE56-7EA5-3A06-D4CC-6460A39E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Генератор отчетов и сайтов</a:t>
            </a:r>
            <a:r>
              <a:rPr lang="en-US" dirty="0"/>
              <a:t> (</a:t>
            </a:r>
            <a:r>
              <a:rPr lang="ru-RU" dirty="0"/>
              <a:t>классика</a:t>
            </a:r>
            <a:r>
              <a:rPr lang="en-US" dirty="0"/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A675BF-7BFD-B17D-D75F-411F4FB61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93339"/>
            <a:ext cx="28575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E5213A-5559-B3E5-10A4-C616BE99BE45}"/>
              </a:ext>
            </a:extLst>
          </p:cNvPr>
          <p:cNvSpPr txBox="1"/>
          <p:nvPr/>
        </p:nvSpPr>
        <p:spPr>
          <a:xfrm>
            <a:off x="482781" y="5179439"/>
            <a:ext cx="35683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https://gohugo.io/content-management/organization/</a:t>
            </a:r>
            <a:endParaRPr lang="en-US" sz="1200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CF4FA0D-1EC9-3A38-0F3D-AFC931CC017C}"/>
              </a:ext>
            </a:extLst>
          </p:cNvPr>
          <p:cNvSpPr/>
          <p:nvPr/>
        </p:nvSpPr>
        <p:spPr>
          <a:xfrm>
            <a:off x="3866605" y="3534099"/>
            <a:ext cx="3378926" cy="505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A5A411-E647-4835-00DF-B7F36B423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118" y="1314956"/>
            <a:ext cx="2773788" cy="17744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0608D5-15D6-E6B3-FF58-FB4068857B1B}"/>
              </a:ext>
            </a:extLst>
          </p:cNvPr>
          <p:cNvSpPr txBox="1"/>
          <p:nvPr/>
        </p:nvSpPr>
        <p:spPr>
          <a:xfrm>
            <a:off x="4267525" y="3089365"/>
            <a:ext cx="23409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https://gohugo.io/templates/lists/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90EBF8-DBF4-003A-C442-560AC99A293A}"/>
              </a:ext>
            </a:extLst>
          </p:cNvPr>
          <p:cNvSpPr txBox="1"/>
          <p:nvPr/>
        </p:nvSpPr>
        <p:spPr>
          <a:xfrm>
            <a:off x="4051118" y="4101737"/>
            <a:ext cx="33789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Прогоняем через фиксированные преобразования.</a:t>
            </a:r>
          </a:p>
          <a:p>
            <a:endParaRPr lang="ru-RU" dirty="0"/>
          </a:p>
          <a:p>
            <a:r>
              <a:rPr lang="ru-RU" dirty="0"/>
              <a:t>Можно использовать модули. Управление модулями через метаданные или скрипты.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0D0FB-4F94-DB3C-FC71-34FF0E30D4E3}"/>
              </a:ext>
            </a:extLst>
          </p:cNvPr>
          <p:cNvSpPr txBox="1"/>
          <p:nvPr/>
        </p:nvSpPr>
        <p:spPr>
          <a:xfrm>
            <a:off x="7797000" y="2093339"/>
            <a:ext cx="33789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assets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blog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content1.html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content2.html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posts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post1.html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post2.html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Index.html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D292E-D9DD-8428-549C-E4804F68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6291-77F3-443E-A034-C1C23BA63E32}" type="datetime1">
              <a:rPr lang="ru-RU" smtClean="0"/>
              <a:t>02.12.2024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246A5-6EDA-CC29-D649-79159583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9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AF44-5D79-DFCA-C479-AACE4CDE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Генератор отчетов и сайтов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26B040-AB33-6E0A-F5C2-F1E12011555E}"/>
              </a:ext>
            </a:extLst>
          </p:cNvPr>
          <p:cNvSpPr txBox="1"/>
          <p:nvPr/>
        </p:nvSpPr>
        <p:spPr>
          <a:xfrm>
            <a:off x="838200" y="13213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https://github.com/SciProgCentre/snark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DC415-E38D-7698-F93D-1B19A3A43C22}"/>
              </a:ext>
            </a:extLst>
          </p:cNvPr>
          <p:cNvSpPr/>
          <p:nvPr/>
        </p:nvSpPr>
        <p:spPr>
          <a:xfrm>
            <a:off x="838200" y="2168433"/>
            <a:ext cx="1132114" cy="478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71B93F-41D3-FCE3-17D8-AEF2081BF8ED}"/>
              </a:ext>
            </a:extLst>
          </p:cNvPr>
          <p:cNvSpPr/>
          <p:nvPr/>
        </p:nvSpPr>
        <p:spPr>
          <a:xfrm>
            <a:off x="838200" y="1911529"/>
            <a:ext cx="1132114" cy="2569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2F4997-9FB1-BDCE-7E99-98C603827F58}"/>
              </a:ext>
            </a:extLst>
          </p:cNvPr>
          <p:cNvSpPr/>
          <p:nvPr/>
        </p:nvSpPr>
        <p:spPr>
          <a:xfrm>
            <a:off x="838200" y="3167023"/>
            <a:ext cx="1132114" cy="478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6A5361-97BF-E6EA-7018-A251A6978B6F}"/>
              </a:ext>
            </a:extLst>
          </p:cNvPr>
          <p:cNvSpPr/>
          <p:nvPr/>
        </p:nvSpPr>
        <p:spPr>
          <a:xfrm>
            <a:off x="838200" y="2910119"/>
            <a:ext cx="1132114" cy="2569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F88AAC-6C08-DA8B-566E-AF29B9FA33CD}"/>
              </a:ext>
            </a:extLst>
          </p:cNvPr>
          <p:cNvSpPr/>
          <p:nvPr/>
        </p:nvSpPr>
        <p:spPr>
          <a:xfrm>
            <a:off x="838200" y="4159316"/>
            <a:ext cx="1132114" cy="478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50C4F-8B23-8A5A-2A05-215CD99F7966}"/>
              </a:ext>
            </a:extLst>
          </p:cNvPr>
          <p:cNvSpPr/>
          <p:nvPr/>
        </p:nvSpPr>
        <p:spPr>
          <a:xfrm>
            <a:off x="838200" y="3902412"/>
            <a:ext cx="1132114" cy="2569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2A7A62AC-F507-290B-5B62-934CEA1E5578}"/>
              </a:ext>
            </a:extLst>
          </p:cNvPr>
          <p:cNvSpPr/>
          <p:nvPr/>
        </p:nvSpPr>
        <p:spPr>
          <a:xfrm flipH="1">
            <a:off x="2257698" y="2956441"/>
            <a:ext cx="1101045" cy="7162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443F45-8515-4750-4A6A-F6DE24C8FC7F}"/>
              </a:ext>
            </a:extLst>
          </p:cNvPr>
          <p:cNvSpPr txBox="1"/>
          <p:nvPr/>
        </p:nvSpPr>
        <p:spPr>
          <a:xfrm>
            <a:off x="559526" y="4894705"/>
            <a:ext cx="1863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Файлы в директории с метаданными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44CFBE-DE21-2046-BAB7-13B32D31FE5E}"/>
              </a:ext>
            </a:extLst>
          </p:cNvPr>
          <p:cNvSpPr/>
          <p:nvPr/>
        </p:nvSpPr>
        <p:spPr>
          <a:xfrm>
            <a:off x="4321629" y="5085319"/>
            <a:ext cx="1132114" cy="478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40CAD5-CBFF-775D-0611-D271F37A0C7F}"/>
              </a:ext>
            </a:extLst>
          </p:cNvPr>
          <p:cNvSpPr/>
          <p:nvPr/>
        </p:nvSpPr>
        <p:spPr>
          <a:xfrm>
            <a:off x="4321629" y="4828415"/>
            <a:ext cx="1132114" cy="2569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</a:t>
            </a: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C4B16EF8-95FF-2C3C-0772-5B269C616D47}"/>
              </a:ext>
            </a:extLst>
          </p:cNvPr>
          <p:cNvSpPr/>
          <p:nvPr/>
        </p:nvSpPr>
        <p:spPr>
          <a:xfrm rot="8498292">
            <a:off x="4591501" y="4174681"/>
            <a:ext cx="1031565" cy="4707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5314A3-A03A-B2B4-B4B6-F4F0D70A05EA}"/>
              </a:ext>
            </a:extLst>
          </p:cNvPr>
          <p:cNvSpPr txBox="1"/>
          <p:nvPr/>
        </p:nvSpPr>
        <p:spPr>
          <a:xfrm>
            <a:off x="5529943" y="4379378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Обогащение сгенерированными данными</a:t>
            </a:r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D7FE87A-B675-AD5C-57C6-FB823B9333ED}"/>
              </a:ext>
            </a:extLst>
          </p:cNvPr>
          <p:cNvSpPr/>
          <p:nvPr/>
        </p:nvSpPr>
        <p:spPr>
          <a:xfrm>
            <a:off x="3539740" y="2768410"/>
            <a:ext cx="1706880" cy="1085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Парсинг</a:t>
            </a:r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7410436-18F2-DA90-ECAB-20D6864B84AA}"/>
              </a:ext>
            </a:extLst>
          </p:cNvPr>
          <p:cNvSpPr/>
          <p:nvPr/>
        </p:nvSpPr>
        <p:spPr>
          <a:xfrm>
            <a:off x="5731035" y="2805132"/>
            <a:ext cx="1706880" cy="1085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Организация структуры</a:t>
            </a:r>
            <a:endParaRPr lang="en-US" dirty="0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C0B5DB29-ACC6-8F14-6CCB-A5F9F1E9CD42}"/>
              </a:ext>
            </a:extLst>
          </p:cNvPr>
          <p:cNvSpPr/>
          <p:nvPr/>
        </p:nvSpPr>
        <p:spPr>
          <a:xfrm flipH="1">
            <a:off x="5312229" y="3167023"/>
            <a:ext cx="345577" cy="3693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CD07657-EBA1-7A71-4231-BD33767EF68B}"/>
              </a:ext>
            </a:extLst>
          </p:cNvPr>
          <p:cNvSpPr/>
          <p:nvPr/>
        </p:nvSpPr>
        <p:spPr>
          <a:xfrm>
            <a:off x="8983687" y="2805132"/>
            <a:ext cx="1706880" cy="1085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Статическая генерация</a:t>
            </a:r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C7625D5-CD52-B958-F037-022FEF87A377}"/>
              </a:ext>
            </a:extLst>
          </p:cNvPr>
          <p:cNvSpPr/>
          <p:nvPr/>
        </p:nvSpPr>
        <p:spPr>
          <a:xfrm>
            <a:off x="8983687" y="1625838"/>
            <a:ext cx="1706880" cy="1085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Сервер</a:t>
            </a:r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4D38D4F-FB1E-237B-64C7-C4E3CC640FEE}"/>
              </a:ext>
            </a:extLst>
          </p:cNvPr>
          <p:cNvSpPr/>
          <p:nvPr/>
        </p:nvSpPr>
        <p:spPr>
          <a:xfrm>
            <a:off x="8983687" y="3984426"/>
            <a:ext cx="1706880" cy="1085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Отчет</a:t>
            </a:r>
            <a:endParaRPr lang="en-US" dirty="0"/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6A6D23C4-86CF-1E08-12AD-B96F02A8C6ED}"/>
              </a:ext>
            </a:extLst>
          </p:cNvPr>
          <p:cNvSpPr/>
          <p:nvPr/>
        </p:nvSpPr>
        <p:spPr>
          <a:xfrm flipH="1">
            <a:off x="7592492" y="3167023"/>
            <a:ext cx="1236617" cy="3693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7981C941-6CFB-8E79-3C67-E2C88B0ED34D}"/>
              </a:ext>
            </a:extLst>
          </p:cNvPr>
          <p:cNvSpPr/>
          <p:nvPr/>
        </p:nvSpPr>
        <p:spPr>
          <a:xfrm rot="9000000">
            <a:off x="7473535" y="2293955"/>
            <a:ext cx="1236617" cy="3693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Left 32">
            <a:extLst>
              <a:ext uri="{FF2B5EF4-FFF2-40B4-BE49-F238E27FC236}">
                <a16:creationId xmlns:a16="http://schemas.microsoft.com/office/drawing/2014/main" id="{7A38988B-EC77-B566-D1E2-31210DF10286}"/>
              </a:ext>
            </a:extLst>
          </p:cNvPr>
          <p:cNvSpPr/>
          <p:nvPr/>
        </p:nvSpPr>
        <p:spPr>
          <a:xfrm rot="12600000">
            <a:off x="7473536" y="4075137"/>
            <a:ext cx="1236617" cy="3693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346B1A-40B2-2C6E-F061-9A680881BFA9}"/>
              </a:ext>
            </a:extLst>
          </p:cNvPr>
          <p:cNvCxnSpPr>
            <a:cxnSpLocks/>
          </p:cNvCxnSpPr>
          <p:nvPr/>
        </p:nvCxnSpPr>
        <p:spPr>
          <a:xfrm>
            <a:off x="4432663" y="2326647"/>
            <a:ext cx="0" cy="384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E533FDC-9906-4774-8860-14AD0004BDA9}"/>
              </a:ext>
            </a:extLst>
          </p:cNvPr>
          <p:cNvSpPr txBox="1"/>
          <p:nvPr/>
        </p:nvSpPr>
        <p:spPr>
          <a:xfrm>
            <a:off x="3208314" y="1911529"/>
            <a:ext cx="252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Плагины для форматов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60F0C1-F230-65B9-8014-66C64F6F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1685-6DF3-4897-8FDF-9BD89D56505E}" type="datetime1">
              <a:rPr lang="ru-RU" smtClean="0"/>
              <a:t>02.12.2024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A691647-AC48-521A-BD2A-75942300D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1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1" grpId="0" animBg="1"/>
      <p:bldP spid="22" grpId="0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AF44-5D79-DFCA-C479-AACE4CDE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Генератор отчетов и сайтов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26B040-AB33-6E0A-F5C2-F1E12011555E}"/>
              </a:ext>
            </a:extLst>
          </p:cNvPr>
          <p:cNvSpPr txBox="1"/>
          <p:nvPr/>
        </p:nvSpPr>
        <p:spPr>
          <a:xfrm>
            <a:off x="838200" y="13213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https://github.com/SciProgCentre/snark</a:t>
            </a:r>
            <a:endParaRPr lang="ru-RU" dirty="0"/>
          </a:p>
          <a:p>
            <a:r>
              <a:rPr lang="en-US" dirty="0">
                <a:hlinkClick r:id="rId3"/>
              </a:rPr>
              <a:t>https://github.com/SciProgCentre/spc-site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DC415-E38D-7698-F93D-1B19A3A43C22}"/>
              </a:ext>
            </a:extLst>
          </p:cNvPr>
          <p:cNvSpPr/>
          <p:nvPr/>
        </p:nvSpPr>
        <p:spPr>
          <a:xfrm>
            <a:off x="838200" y="2229396"/>
            <a:ext cx="1132114" cy="478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71B93F-41D3-FCE3-17D8-AEF2081BF8ED}"/>
              </a:ext>
            </a:extLst>
          </p:cNvPr>
          <p:cNvSpPr/>
          <p:nvPr/>
        </p:nvSpPr>
        <p:spPr>
          <a:xfrm>
            <a:off x="838200" y="1972492"/>
            <a:ext cx="1132114" cy="2569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2F4997-9FB1-BDCE-7E99-98C603827F58}"/>
              </a:ext>
            </a:extLst>
          </p:cNvPr>
          <p:cNvSpPr/>
          <p:nvPr/>
        </p:nvSpPr>
        <p:spPr>
          <a:xfrm>
            <a:off x="838200" y="3227986"/>
            <a:ext cx="1132114" cy="478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6A5361-97BF-E6EA-7018-A251A6978B6F}"/>
              </a:ext>
            </a:extLst>
          </p:cNvPr>
          <p:cNvSpPr/>
          <p:nvPr/>
        </p:nvSpPr>
        <p:spPr>
          <a:xfrm>
            <a:off x="838200" y="2971082"/>
            <a:ext cx="1132114" cy="2569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F88AAC-6C08-DA8B-566E-AF29B9FA33CD}"/>
              </a:ext>
            </a:extLst>
          </p:cNvPr>
          <p:cNvSpPr/>
          <p:nvPr/>
        </p:nvSpPr>
        <p:spPr>
          <a:xfrm>
            <a:off x="838200" y="4220279"/>
            <a:ext cx="1132114" cy="478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50C4F-8B23-8A5A-2A05-215CD99F7966}"/>
              </a:ext>
            </a:extLst>
          </p:cNvPr>
          <p:cNvSpPr/>
          <p:nvPr/>
        </p:nvSpPr>
        <p:spPr>
          <a:xfrm>
            <a:off x="838200" y="3963375"/>
            <a:ext cx="1132114" cy="2569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2A7A62AC-F507-290B-5B62-934CEA1E5578}"/>
              </a:ext>
            </a:extLst>
          </p:cNvPr>
          <p:cNvSpPr/>
          <p:nvPr/>
        </p:nvSpPr>
        <p:spPr>
          <a:xfrm>
            <a:off x="2257698" y="2956441"/>
            <a:ext cx="1101045" cy="7162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Запрос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443F45-8515-4750-4A6A-F6DE24C8FC7F}"/>
              </a:ext>
            </a:extLst>
          </p:cNvPr>
          <p:cNvSpPr txBox="1"/>
          <p:nvPr/>
        </p:nvSpPr>
        <p:spPr>
          <a:xfrm>
            <a:off x="559526" y="4955668"/>
            <a:ext cx="1863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Файлы в директории с метаданными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44CFBE-DE21-2046-BAB7-13B32D31FE5E}"/>
              </a:ext>
            </a:extLst>
          </p:cNvPr>
          <p:cNvSpPr/>
          <p:nvPr/>
        </p:nvSpPr>
        <p:spPr>
          <a:xfrm>
            <a:off x="4321629" y="5085319"/>
            <a:ext cx="1132114" cy="478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40CAD5-CBFF-775D-0611-D271F37A0C7F}"/>
              </a:ext>
            </a:extLst>
          </p:cNvPr>
          <p:cNvSpPr/>
          <p:nvPr/>
        </p:nvSpPr>
        <p:spPr>
          <a:xfrm>
            <a:off x="4321629" y="4828415"/>
            <a:ext cx="1132114" cy="2569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</a:t>
            </a: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C4B16EF8-95FF-2C3C-0772-5B269C616D47}"/>
              </a:ext>
            </a:extLst>
          </p:cNvPr>
          <p:cNvSpPr/>
          <p:nvPr/>
        </p:nvSpPr>
        <p:spPr>
          <a:xfrm rot="19298292">
            <a:off x="4591501" y="4174681"/>
            <a:ext cx="1031565" cy="4707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5314A3-A03A-B2B4-B4B6-F4F0D70A05EA}"/>
              </a:ext>
            </a:extLst>
          </p:cNvPr>
          <p:cNvSpPr txBox="1"/>
          <p:nvPr/>
        </p:nvSpPr>
        <p:spPr>
          <a:xfrm>
            <a:off x="5529943" y="4379378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Обогащение сгенерированными данными</a:t>
            </a:r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D7FE87A-B675-AD5C-57C6-FB823B9333ED}"/>
              </a:ext>
            </a:extLst>
          </p:cNvPr>
          <p:cNvSpPr/>
          <p:nvPr/>
        </p:nvSpPr>
        <p:spPr>
          <a:xfrm>
            <a:off x="3539740" y="2768410"/>
            <a:ext cx="1706880" cy="1085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Парсинг</a:t>
            </a:r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7410436-18F2-DA90-ECAB-20D6864B84AA}"/>
              </a:ext>
            </a:extLst>
          </p:cNvPr>
          <p:cNvSpPr/>
          <p:nvPr/>
        </p:nvSpPr>
        <p:spPr>
          <a:xfrm>
            <a:off x="5731035" y="2805132"/>
            <a:ext cx="1706880" cy="1085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Организация структуры</a:t>
            </a:r>
            <a:endParaRPr lang="en-US" dirty="0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C0B5DB29-ACC6-8F14-6CCB-A5F9F1E9CD42}"/>
              </a:ext>
            </a:extLst>
          </p:cNvPr>
          <p:cNvSpPr/>
          <p:nvPr/>
        </p:nvSpPr>
        <p:spPr>
          <a:xfrm>
            <a:off x="5312229" y="3167023"/>
            <a:ext cx="345577" cy="3693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C7625D5-CD52-B958-F037-022FEF87A377}"/>
              </a:ext>
            </a:extLst>
          </p:cNvPr>
          <p:cNvSpPr/>
          <p:nvPr/>
        </p:nvSpPr>
        <p:spPr>
          <a:xfrm>
            <a:off x="8983687" y="1625838"/>
            <a:ext cx="1706880" cy="1085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Сервер</a:t>
            </a:r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4D38D4F-FB1E-237B-64C7-C4E3CC640FEE}"/>
              </a:ext>
            </a:extLst>
          </p:cNvPr>
          <p:cNvSpPr/>
          <p:nvPr/>
        </p:nvSpPr>
        <p:spPr>
          <a:xfrm>
            <a:off x="8983687" y="3984426"/>
            <a:ext cx="1706880" cy="1085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Отчет</a:t>
            </a:r>
            <a:endParaRPr lang="en-US" dirty="0"/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7981C941-6CFB-8E79-3C67-E2C88B0ED34D}"/>
              </a:ext>
            </a:extLst>
          </p:cNvPr>
          <p:cNvSpPr/>
          <p:nvPr/>
        </p:nvSpPr>
        <p:spPr>
          <a:xfrm rot="19800000">
            <a:off x="7473535" y="2293955"/>
            <a:ext cx="1236617" cy="3693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Left 32">
            <a:extLst>
              <a:ext uri="{FF2B5EF4-FFF2-40B4-BE49-F238E27FC236}">
                <a16:creationId xmlns:a16="http://schemas.microsoft.com/office/drawing/2014/main" id="{7A38988B-EC77-B566-D1E2-31210DF10286}"/>
              </a:ext>
            </a:extLst>
          </p:cNvPr>
          <p:cNvSpPr/>
          <p:nvPr/>
        </p:nvSpPr>
        <p:spPr>
          <a:xfrm rot="1800000">
            <a:off x="7473536" y="4075137"/>
            <a:ext cx="1236617" cy="3693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D61D2FF-34D3-86E7-7126-36AD59DDA582}"/>
              </a:ext>
            </a:extLst>
          </p:cNvPr>
          <p:cNvCxnSpPr>
            <a:cxnSpLocks/>
          </p:cNvCxnSpPr>
          <p:nvPr/>
        </p:nvCxnSpPr>
        <p:spPr>
          <a:xfrm flipH="1" flipV="1">
            <a:off x="2116183" y="4093029"/>
            <a:ext cx="627017" cy="821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82DBDA2-0C1C-0670-797E-5F1AA5745C92}"/>
              </a:ext>
            </a:extLst>
          </p:cNvPr>
          <p:cNvSpPr txBox="1"/>
          <p:nvPr/>
        </p:nvSpPr>
        <p:spPr>
          <a:xfrm>
            <a:off x="2342606" y="495566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Дата изменения</a:t>
            </a:r>
            <a:endParaRPr lang="en-US" dirty="0"/>
          </a:p>
        </p:txBody>
      </p:sp>
      <p:sp>
        <p:nvSpPr>
          <p:cNvPr id="41" name="Arrow: Left 40">
            <a:extLst>
              <a:ext uri="{FF2B5EF4-FFF2-40B4-BE49-F238E27FC236}">
                <a16:creationId xmlns:a16="http://schemas.microsoft.com/office/drawing/2014/main" id="{C42458B5-D480-7ED3-DB03-412417416F31}"/>
              </a:ext>
            </a:extLst>
          </p:cNvPr>
          <p:cNvSpPr/>
          <p:nvPr/>
        </p:nvSpPr>
        <p:spPr>
          <a:xfrm>
            <a:off x="2342606" y="2188201"/>
            <a:ext cx="2385356" cy="45845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Обновление данных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121C20-2D0B-338D-F25E-D0461DB01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F200-534D-4DE8-B810-3026ABC876D1}" type="datetime1">
              <a:rPr lang="ru-RU" smtClean="0"/>
              <a:t>02.12.2024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6A2D23-51FA-66B0-40D4-8B199F29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604B-A2E8-6C61-ED6B-F713B7CD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 данных (</a:t>
            </a:r>
            <a:r>
              <a:rPr lang="en-US" dirty="0"/>
              <a:t>WIP)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0602C9F-D6A8-84FF-B14F-A4ADEEBB126F}"/>
              </a:ext>
            </a:extLst>
          </p:cNvPr>
          <p:cNvSpPr/>
          <p:nvPr/>
        </p:nvSpPr>
        <p:spPr>
          <a:xfrm>
            <a:off x="838200" y="1976846"/>
            <a:ext cx="2253343" cy="957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Реактивный </a:t>
            </a:r>
            <a:br>
              <a:rPr lang="ru-RU" dirty="0"/>
            </a:br>
            <a:r>
              <a:rPr lang="ru-RU" dirty="0"/>
              <a:t>поток данных</a:t>
            </a:r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3118696-3D24-3AE0-7FB5-68D7823BF8D9}"/>
              </a:ext>
            </a:extLst>
          </p:cNvPr>
          <p:cNvSpPr/>
          <p:nvPr/>
        </p:nvSpPr>
        <p:spPr>
          <a:xfrm>
            <a:off x="838200" y="3429000"/>
            <a:ext cx="2253343" cy="957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Реактивный </a:t>
            </a:r>
            <a:br>
              <a:rPr lang="ru-RU" dirty="0"/>
            </a:br>
            <a:r>
              <a:rPr lang="ru-RU" dirty="0"/>
              <a:t>поток данных</a:t>
            </a:r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80152E8-0A5F-87B8-B3E4-9FDD1D3F2E19}"/>
              </a:ext>
            </a:extLst>
          </p:cNvPr>
          <p:cNvSpPr/>
          <p:nvPr/>
        </p:nvSpPr>
        <p:spPr>
          <a:xfrm>
            <a:off x="838200" y="4881154"/>
            <a:ext cx="2253343" cy="957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Реактивный </a:t>
            </a:r>
            <a:br>
              <a:rPr lang="ru-RU" dirty="0"/>
            </a:br>
            <a:r>
              <a:rPr lang="ru-RU" dirty="0"/>
              <a:t>поток данных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733D80-20A4-9028-7D0B-FF2ABAD82718}"/>
              </a:ext>
            </a:extLst>
          </p:cNvPr>
          <p:cNvSpPr/>
          <p:nvPr/>
        </p:nvSpPr>
        <p:spPr>
          <a:xfrm>
            <a:off x="3152503" y="1976846"/>
            <a:ext cx="2020388" cy="957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Накопитель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668043-AB42-7ADA-B597-AD9C69679F97}"/>
              </a:ext>
            </a:extLst>
          </p:cNvPr>
          <p:cNvSpPr/>
          <p:nvPr/>
        </p:nvSpPr>
        <p:spPr>
          <a:xfrm>
            <a:off x="5878285" y="1976845"/>
            <a:ext cx="2020388" cy="957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Обработчик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17F298-3FB3-A3B8-193F-D379B5FE3BDB}"/>
              </a:ext>
            </a:extLst>
          </p:cNvPr>
          <p:cNvSpPr/>
          <p:nvPr/>
        </p:nvSpPr>
        <p:spPr>
          <a:xfrm>
            <a:off x="8604067" y="1976844"/>
            <a:ext cx="2020388" cy="9579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База данных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024F01-579B-B9D4-FB50-9A5789FC99D9}"/>
              </a:ext>
            </a:extLst>
          </p:cNvPr>
          <p:cNvSpPr/>
          <p:nvPr/>
        </p:nvSpPr>
        <p:spPr>
          <a:xfrm>
            <a:off x="8604067" y="3428999"/>
            <a:ext cx="2020388" cy="9579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Dashboard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75CA5-2E8E-C9C9-4B02-98244C7B43E6}"/>
              </a:ext>
            </a:extLst>
          </p:cNvPr>
          <p:cNvSpPr/>
          <p:nvPr/>
        </p:nvSpPr>
        <p:spPr>
          <a:xfrm>
            <a:off x="3152503" y="3428998"/>
            <a:ext cx="2020388" cy="957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Преобразователь</a:t>
            </a:r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A9D2F87-4E33-A0DE-A5E6-6763A04F4563}"/>
              </a:ext>
            </a:extLst>
          </p:cNvPr>
          <p:cNvSpPr/>
          <p:nvPr/>
        </p:nvSpPr>
        <p:spPr>
          <a:xfrm rot="16200000">
            <a:off x="3976007" y="2702922"/>
            <a:ext cx="373380" cy="957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6D0DE32-942E-C54F-F0F0-2126F9A2DD89}"/>
              </a:ext>
            </a:extLst>
          </p:cNvPr>
          <p:cNvSpPr/>
          <p:nvPr/>
        </p:nvSpPr>
        <p:spPr>
          <a:xfrm>
            <a:off x="5242559" y="1976843"/>
            <a:ext cx="566058" cy="957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6B7226D-234E-3308-67E9-DB6DC0CBCF6C}"/>
              </a:ext>
            </a:extLst>
          </p:cNvPr>
          <p:cNvSpPr/>
          <p:nvPr/>
        </p:nvSpPr>
        <p:spPr>
          <a:xfrm>
            <a:off x="7968341" y="1976842"/>
            <a:ext cx="566058" cy="957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794AF94-FCD4-B44F-3843-1097826446E0}"/>
              </a:ext>
            </a:extLst>
          </p:cNvPr>
          <p:cNvSpPr/>
          <p:nvPr/>
        </p:nvSpPr>
        <p:spPr>
          <a:xfrm rot="2700000">
            <a:off x="7898673" y="2806948"/>
            <a:ext cx="566058" cy="957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ED6016-CE91-B637-A4CA-0C014DA1A403}"/>
              </a:ext>
            </a:extLst>
          </p:cNvPr>
          <p:cNvSpPr/>
          <p:nvPr/>
        </p:nvSpPr>
        <p:spPr>
          <a:xfrm>
            <a:off x="3152503" y="4881150"/>
            <a:ext cx="2020388" cy="957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Обработчик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FFF97B7-7866-852B-1541-14CFF7D1BB54}"/>
              </a:ext>
            </a:extLst>
          </p:cNvPr>
          <p:cNvSpPr/>
          <p:nvPr/>
        </p:nvSpPr>
        <p:spPr>
          <a:xfrm>
            <a:off x="5329646" y="2429691"/>
            <a:ext cx="6077231" cy="4024811"/>
          </a:xfrm>
          <a:custGeom>
            <a:avLst/>
            <a:gdLst>
              <a:gd name="connsiteX0" fmla="*/ 5442857 w 6077231"/>
              <a:gd name="connsiteY0" fmla="*/ 0 h 4024811"/>
              <a:gd name="connsiteX1" fmla="*/ 5974080 w 6077231"/>
              <a:gd name="connsiteY1" fmla="*/ 3230880 h 4024811"/>
              <a:gd name="connsiteX2" fmla="*/ 3631474 w 6077231"/>
              <a:gd name="connsiteY2" fmla="*/ 4023360 h 4024811"/>
              <a:gd name="connsiteX3" fmla="*/ 0 w 6077231"/>
              <a:gd name="connsiteY3" fmla="*/ 3387635 h 402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7231" h="4024811">
                <a:moveTo>
                  <a:pt x="5442857" y="0"/>
                </a:moveTo>
                <a:cubicBezTo>
                  <a:pt x="5859417" y="1280160"/>
                  <a:pt x="6275977" y="2560320"/>
                  <a:pt x="5974080" y="3230880"/>
                </a:cubicBezTo>
                <a:cubicBezTo>
                  <a:pt x="5672183" y="3901440"/>
                  <a:pt x="4627154" y="3997234"/>
                  <a:pt x="3631474" y="4023360"/>
                </a:cubicBezTo>
                <a:cubicBezTo>
                  <a:pt x="2635794" y="4049486"/>
                  <a:pt x="1317897" y="3718560"/>
                  <a:pt x="0" y="3387635"/>
                </a:cubicBez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61A7870-7797-70B3-5648-1703D4CCDD41}"/>
              </a:ext>
            </a:extLst>
          </p:cNvPr>
          <p:cNvSpPr/>
          <p:nvPr/>
        </p:nvSpPr>
        <p:spPr>
          <a:xfrm rot="20664435">
            <a:off x="5968652" y="4323802"/>
            <a:ext cx="2085705" cy="957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05A268-0001-602C-45A8-17700E6BF285}"/>
              </a:ext>
            </a:extLst>
          </p:cNvPr>
          <p:cNvSpPr txBox="1"/>
          <p:nvPr/>
        </p:nvSpPr>
        <p:spPr>
          <a:xfrm>
            <a:off x="838200" y="13135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+ </a:t>
            </a:r>
            <a:r>
              <a:rPr lang="en-US" dirty="0">
                <a:hlinkClick r:id="rId2"/>
              </a:rPr>
              <a:t>https://github.com/SciProgCentre/controls.kt</a:t>
            </a: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4D2AA35-52ED-D7DC-A617-FD73D97BC7BD}"/>
              </a:ext>
            </a:extLst>
          </p:cNvPr>
          <p:cNvCxnSpPr/>
          <p:nvPr/>
        </p:nvCxnSpPr>
        <p:spPr>
          <a:xfrm flipH="1">
            <a:off x="5982789" y="1313566"/>
            <a:ext cx="853440" cy="454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9EC720C-A0A3-00E2-A5AD-2461CEDCD467}"/>
              </a:ext>
            </a:extLst>
          </p:cNvPr>
          <p:cNvSpPr txBox="1"/>
          <p:nvPr/>
        </p:nvSpPr>
        <p:spPr>
          <a:xfrm>
            <a:off x="6934199" y="1018903"/>
            <a:ext cx="4143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Метаданные транслируются по цепочке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B16B8-BEB4-D40A-FF00-BA836FF9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58DD-24A5-4747-92CA-62AB2A25F54B}" type="datetime1">
              <a:rPr lang="ru-RU" smtClean="0"/>
              <a:t>02.12.2024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E2FB6-9C88-39F5-6733-B64D9D244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6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Вид сверху на металлические трубы">
            <a:extLst>
              <a:ext uri="{FF2B5EF4-FFF2-40B4-BE49-F238E27FC236}">
                <a16:creationId xmlns:a16="http://schemas.microsoft.com/office/drawing/2014/main" id="{6EBC3EA3-AADF-AACD-7EC2-A899A249C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03" r="2314" b="-2"/>
          <a:stretch/>
        </p:blipFill>
        <p:spPr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DED09-4BC3-BCCF-3397-B45159742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3747" y="1408814"/>
            <a:ext cx="5683102" cy="22352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Везде трубы! </a:t>
            </a:r>
            <a:br>
              <a:rPr lang="en-US" sz="5000">
                <a:solidFill>
                  <a:srgbClr val="FFFFFF"/>
                </a:solidFill>
              </a:rPr>
            </a:br>
            <a:r>
              <a:rPr lang="en-US" sz="5000">
                <a:solidFill>
                  <a:srgbClr val="FFFFFF"/>
                </a:solidFill>
              </a:rPr>
              <a:t>(pipeline-ы, процессы?)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7BCC9-58B8-9E21-905C-921BF96F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508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0096091-557F-45F8-9407-F8DCAA26DE6C}" type="datetime1">
              <a:rPr lang="ru-RU" smtClean="0">
                <a:solidFill>
                  <a:srgbClr val="898989"/>
                </a:solidFill>
                <a:latin typeface="Calibri" panose="020F0502020204030204"/>
              </a:rPr>
              <a:t>02.12.2024</a:t>
            </a:fld>
            <a:endParaRPr lang="en-US">
              <a:solidFill>
                <a:srgbClr val="898989"/>
              </a:solidFill>
              <a:latin typeface="Calibri" panose="020F050202020403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735467-E912-A151-2F74-AC90A78D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1648" y="635508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Процессор метаданых</a:t>
            </a:r>
            <a:endParaRPr lang="en-US" kern="1200">
              <a:solidFill>
                <a:srgbClr val="898989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845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4EE9F7-6C59-58DE-00DC-DF3D5443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289146"/>
            <a:ext cx="4153626" cy="4279709"/>
          </a:xfrm>
        </p:spPr>
        <p:txBody>
          <a:bodyPr anchor="ctr">
            <a:normAutofit/>
          </a:bodyPr>
          <a:lstStyle/>
          <a:p>
            <a:pPr algn="r"/>
            <a:r>
              <a:rPr lang="ru-RU" sz="5400">
                <a:solidFill>
                  <a:schemeClr val="bg1"/>
                </a:solidFill>
              </a:rPr>
              <a:t>Выводы</a:t>
            </a:r>
            <a:endParaRPr lang="en-US" sz="5400">
              <a:solidFill>
                <a:schemeClr val="bg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2BF2FB-8A96-4B53-86A0-04755C545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893D4739-55F8-4E73-8F98-AF42D54BD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A1AA190F-FB42-4BED-8AA1-A5A01B43C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C91DE7-97F0-0A6E-D226-0E912D24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5897" y="405350"/>
            <a:ext cx="4776711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ru-RU" sz="1100">
                <a:solidFill>
                  <a:schemeClr val="tx1">
                    <a:alpha val="80000"/>
                  </a:schemeClr>
                </a:solidFill>
              </a:rPr>
              <a:t>Процессор метаданых</a:t>
            </a:r>
            <a:endParaRPr lang="en-US" sz="11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230A1B-0569-08E9-9D7F-E447A24EA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4140" y="1500482"/>
            <a:ext cx="5181036" cy="4387619"/>
          </a:xfrm>
        </p:spPr>
        <p:txBody>
          <a:bodyPr anchor="ctr">
            <a:normAutofit/>
          </a:bodyPr>
          <a:lstStyle/>
          <a:p>
            <a:r>
              <a:rPr lang="ru-RU" sz="1600" dirty="0"/>
              <a:t>Концепция процессора метаданных накладывает ряд ограничений на организацию </a:t>
            </a:r>
            <a:r>
              <a:rPr lang="ru-RU" sz="1600" dirty="0" err="1"/>
              <a:t>пайплайна</a:t>
            </a:r>
            <a:r>
              <a:rPr lang="ru-RU" sz="1600" dirty="0"/>
              <a:t> (вычислимость метаданных до начала процесса, отсутствие скриптов).</a:t>
            </a:r>
          </a:p>
          <a:p>
            <a:r>
              <a:rPr lang="ru-RU" sz="1600" dirty="0"/>
              <a:t>Формализация метаданных позволяет радикально увеличить воспроизводимость результатов.</a:t>
            </a:r>
          </a:p>
          <a:p>
            <a:r>
              <a:rPr lang="ru-RU" sz="1600" dirty="0"/>
              <a:t>Формализованные результаты легко кэшировать.</a:t>
            </a:r>
          </a:p>
          <a:p>
            <a:r>
              <a:rPr lang="ru-RU" sz="1600" dirty="0"/>
              <a:t>Задачи можно выполнять удаленно.</a:t>
            </a:r>
          </a:p>
          <a:p>
            <a:r>
              <a:rPr lang="en-US" sz="1600" dirty="0"/>
              <a:t>Pull-</a:t>
            </a:r>
            <a:r>
              <a:rPr lang="ru-RU" sz="1600" dirty="0"/>
              <a:t>модель дает новые возможности в смысле комбинирования </a:t>
            </a:r>
            <a:r>
              <a:rPr lang="ru-RU" sz="1600" dirty="0" err="1"/>
              <a:t>пайплайнов</a:t>
            </a:r>
            <a:r>
              <a:rPr lang="ru-RU" sz="1600" dirty="0"/>
              <a:t> и их оптимизации.</a:t>
            </a:r>
          </a:p>
          <a:p>
            <a:r>
              <a:rPr lang="ru-RU" sz="1600" dirty="0"/>
              <a:t>Динамические источники позволяют работать с обновляемыми данными (тут еще много работы).</a:t>
            </a:r>
            <a:endParaRPr lang="en-US" sz="1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FBFBF2-ECE7-7978-DD85-AD78620219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2424" y="5522976"/>
            <a:ext cx="123676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3E624CD2-E22F-4929-BBA8-986CAA7BDB59}" type="datetime1">
              <a:rPr lang="ru-RU" sz="1100" smtClean="0">
                <a:solidFill>
                  <a:schemeClr val="tx1">
                    <a:alpha val="80000"/>
                  </a:schemeClr>
                </a:solidFill>
              </a:rPr>
              <a:t>02.12.2024</a:t>
            </a:fld>
            <a:endParaRPr lang="en-US" sz="11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80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1EAA89-701A-BBBF-DCBE-1B16C58D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028" y="3376123"/>
            <a:ext cx="4515147" cy="15292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Если</a:t>
            </a:r>
            <a:r>
              <a:rPr lang="en-US" sz="3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в </a:t>
            </a:r>
            <a:r>
              <a:rPr lang="en-US" sz="3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кране</a:t>
            </a:r>
            <a:r>
              <a:rPr lang="en-US" sz="3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3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нет</a:t>
            </a:r>
            <a:r>
              <a:rPr lang="en-US" sz="3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3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воды</a:t>
            </a:r>
            <a:r>
              <a:rPr lang="en-US" sz="3400" b="1" dirty="0">
                <a:ln w="22225">
                  <a:solidFill>
                    <a:schemeClr val="accent2"/>
                  </a:solidFill>
                  <a:prstDash val="solid"/>
                </a:ln>
              </a:rPr>
              <a:t>…</a:t>
            </a:r>
            <a:br>
              <a:rPr lang="ru-RU" sz="3400" b="1" dirty="0">
                <a:ln w="22225">
                  <a:solidFill>
                    <a:schemeClr val="accent2"/>
                  </a:solidFill>
                  <a:prstDash val="solid"/>
                </a:ln>
              </a:rPr>
            </a:b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значит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кто-то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настроил</a:t>
            </a:r>
            <a:r>
              <a:rPr lang="en-US" sz="3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пайплайн</a:t>
            </a:r>
            <a:endParaRPr lang="en-US" sz="3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22A4F7-64E8-A803-47C9-5F02CCF0E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9886" y="4905356"/>
            <a:ext cx="4165290" cy="617620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hlinkClick r:id="rId2"/>
              </a:rPr>
              <a:t>https://sciprog.center/people/Nozik</a:t>
            </a:r>
            <a:endParaRPr lang="en-US" sz="2000" dirty="0">
              <a:solidFill>
                <a:schemeClr val="bg1"/>
              </a:solidFill>
            </a:endParaRPr>
          </a:p>
          <a:p>
            <a:pPr algn="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 descr="A water spouting out of a fire hydrant&#10;&#10;Description automatically generated with medium confidence">
            <a:extLst>
              <a:ext uri="{FF2B5EF4-FFF2-40B4-BE49-F238E27FC236}">
                <a16:creationId xmlns:a16="http://schemas.microsoft.com/office/drawing/2014/main" id="{7FF66848-87C6-5813-DA2A-CE7E6FFDE4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3" b="12539"/>
          <a:stretch/>
        </p:blipFill>
        <p:spPr>
          <a:xfrm>
            <a:off x="-2192" y="10"/>
            <a:ext cx="843634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A4DC16-5BF2-0671-52AD-6269EDB651C9}"/>
              </a:ext>
            </a:extLst>
          </p:cNvPr>
          <p:cNvSpPr txBox="1"/>
          <p:nvPr/>
        </p:nvSpPr>
        <p:spPr>
          <a:xfrm>
            <a:off x="6564531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Photo by </a:t>
            </a:r>
            <a:r>
              <a:rPr lang="en-US" dirty="0">
                <a:hlinkClick r:id="rId4"/>
              </a:rPr>
              <a:t>the blowup</a:t>
            </a:r>
            <a:r>
              <a:rPr lang="en-US" dirty="0"/>
              <a:t> on </a:t>
            </a:r>
            <a:r>
              <a:rPr lang="en-US" dirty="0" err="1">
                <a:hlinkClick r:id="rId5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4DAFD-A96B-D7B9-FA9D-97A99412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9820-8EE3-404F-ACD5-48E3AE250609}" type="datetime1">
              <a:rPr lang="ru-RU" smtClean="0"/>
              <a:t>02.12.2024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2B175-E63B-0563-2409-A0F76D0B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DE5B742-E590-9373-629B-80D6B5F29D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77175" y="5292725"/>
            <a:ext cx="30289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E29E-9492-64C6-367B-4A41721F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Процессы анализа данных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3058C-20BC-4DE9-0157-B421F15EE0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map-reduce</a:t>
            </a:r>
            <a:r>
              <a:rPr lang="ru-RU" dirty="0"/>
              <a:t> анализ</a:t>
            </a:r>
            <a:r>
              <a:rPr lang="en-US" dirty="0"/>
              <a:t>.</a:t>
            </a:r>
            <a:endParaRPr lang="ru-RU" dirty="0"/>
          </a:p>
          <a:p>
            <a:pPr lvl="1"/>
            <a:r>
              <a:rPr lang="ru-RU" dirty="0"/>
              <a:t>Берем одномерный набор данных с достаточно простой структурой.</a:t>
            </a:r>
          </a:p>
          <a:p>
            <a:pPr lvl="1"/>
            <a:r>
              <a:rPr lang="ru-RU" dirty="0"/>
              <a:t>Делаем операции отображения и объединения.</a:t>
            </a:r>
          </a:p>
          <a:p>
            <a:pPr lvl="1"/>
            <a:r>
              <a:rPr lang="ru-RU" dirty="0"/>
              <a:t>Пихаем в еще одну достаточно простую структуру.</a:t>
            </a:r>
          </a:p>
          <a:p>
            <a:pPr lvl="1"/>
            <a:r>
              <a:rPr lang="en-US" dirty="0"/>
              <a:t>Profit.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94C42B-0054-4563-3743-C1F902C5FB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05923"/>
            <a:ext cx="5181600" cy="399074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FDCD7E-4074-3C85-8C05-08A4BAEC6AD6}"/>
              </a:ext>
            </a:extLst>
          </p:cNvPr>
          <p:cNvSpPr txBox="1"/>
          <p:nvPr/>
        </p:nvSpPr>
        <p:spPr>
          <a:xfrm>
            <a:off x="6172200" y="5942567"/>
            <a:ext cx="60943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https://github.com/Kotlin/kotlin-spark-api/blob/release/examples/src/main/kotlin/org/jetbrains/kotlinx/spark/examples/Collect.kt</a:t>
            </a:r>
            <a:endParaRPr lang="en-US" sz="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1724F3-86B3-E667-926E-C79D4E447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05F8-63BD-47F6-AD4D-B78C2BCB104E}" type="datetime1">
              <a:rPr lang="ru-RU" smtClean="0"/>
              <a:t>02.12.2024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11CE6-E660-A6B4-3C44-9A18AD43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5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FC67-2273-2283-50F2-906A160F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Процессы анализа данных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A53EE-A7A4-74C7-A7B8-5AC5827A1F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Автоматизированная обработка больших данных.</a:t>
            </a:r>
          </a:p>
          <a:p>
            <a:pPr lvl="1"/>
            <a:r>
              <a:rPr lang="ru-RU" dirty="0"/>
              <a:t>Берем очень много сложных данных.</a:t>
            </a:r>
          </a:p>
          <a:p>
            <a:pPr lvl="1"/>
            <a:r>
              <a:rPr lang="ru-RU" dirty="0"/>
              <a:t>Делаем стадии обработки</a:t>
            </a:r>
          </a:p>
          <a:p>
            <a:pPr lvl="1"/>
            <a:r>
              <a:rPr lang="ru-RU" dirty="0"/>
              <a:t>Делаем (очередную) самодельную систему конфигурирования.</a:t>
            </a:r>
          </a:p>
          <a:p>
            <a:pPr lvl="1"/>
            <a:r>
              <a:rPr lang="ru-RU" dirty="0"/>
              <a:t>Запускаем все на кластере.</a:t>
            </a:r>
          </a:p>
          <a:p>
            <a:pPr lvl="1"/>
            <a:r>
              <a:rPr lang="en-US" dirty="0"/>
              <a:t>Profit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EFAABD-2594-4E87-C944-3A1449A4EC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30367"/>
            <a:ext cx="5181600" cy="354185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DDEAE2-0980-1758-7408-3C6C279F48ED}"/>
              </a:ext>
            </a:extLst>
          </p:cNvPr>
          <p:cNvSpPr txBox="1"/>
          <p:nvPr/>
        </p:nvSpPr>
        <p:spPr>
          <a:xfrm>
            <a:off x="6172200" y="5772220"/>
            <a:ext cx="60943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https://github.com/rest-for-physics/axionlib/blob/master/examples/opticsBench.rml</a:t>
            </a:r>
            <a:endParaRPr lang="en-US" sz="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C60ED-0172-5157-CFCA-5DF4EEE4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07A3-2F8D-42BF-B2B7-F04041B533CC}" type="datetime1">
              <a:rPr lang="ru-RU" smtClean="0"/>
              <a:t>02.12.2024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BB89-6536-BD26-FF86-C2E086D7E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68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CD3D3-2F24-753E-1296-DC416DE2F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Процессы в автоматизации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ABC30-6EA0-724C-0685-5A6EDFCCBC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Автоматизированная обработка событий</a:t>
            </a:r>
          </a:p>
          <a:p>
            <a:pPr lvl="1"/>
            <a:r>
              <a:rPr lang="ru-RU" dirty="0"/>
              <a:t>Берем источник событий.</a:t>
            </a:r>
          </a:p>
          <a:p>
            <a:pPr lvl="1"/>
            <a:r>
              <a:rPr lang="ru-RU" dirty="0"/>
              <a:t>Строим граф зависимостей между ними.</a:t>
            </a:r>
          </a:p>
          <a:p>
            <a:pPr lvl="1"/>
            <a:r>
              <a:rPr lang="ru-RU" dirty="0"/>
              <a:t>Запускаем на планировщике задач.</a:t>
            </a:r>
          </a:p>
          <a:p>
            <a:pPr lvl="1"/>
            <a:r>
              <a:rPr lang="en-US" dirty="0"/>
              <a:t>Profit.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3102A0-5844-4821-AB60-491D1CEC2D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2130" y="1825625"/>
            <a:ext cx="4521739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C1CF69-00A3-D714-FFEC-25657E087A99}"/>
              </a:ext>
            </a:extLst>
          </p:cNvPr>
          <p:cNvSpPr txBox="1"/>
          <p:nvPr/>
        </p:nvSpPr>
        <p:spPr>
          <a:xfrm>
            <a:off x="6502130" y="6176963"/>
            <a:ext cx="60943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https://github.com/apache/airflow/blob/main/airflow/example_dags/example_complex.py</a:t>
            </a:r>
            <a:endParaRPr lang="en-US" sz="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D0269-D449-B19F-3FE2-53A04F2F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5BE9-7DBE-4FEB-9745-F90C874731C3}" type="datetime1">
              <a:rPr lang="ru-RU" smtClean="0"/>
              <a:t>02.12.2024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EDCA1-8BC9-7C73-3C15-49A7BDC6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2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F90D-FC31-F135-8F4A-830C66AF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Процессы работы с кодом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326DA7-1E1B-E3ED-FD80-31FEA72E4E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8068" y="1825625"/>
            <a:ext cx="3521864" cy="4351338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3EED9A-4E12-7B80-FD67-A7FC5AF39B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Сборка и </a:t>
            </a:r>
            <a:r>
              <a:rPr lang="en-US" dirty="0"/>
              <a:t>CD</a:t>
            </a:r>
            <a:endParaRPr lang="ru-RU" dirty="0"/>
          </a:p>
          <a:p>
            <a:pPr lvl="1"/>
            <a:r>
              <a:rPr lang="ru-RU" dirty="0"/>
              <a:t>Берем директорию с кодом (код – это тоже данные).</a:t>
            </a:r>
          </a:p>
          <a:p>
            <a:pPr lvl="1"/>
            <a:r>
              <a:rPr lang="ru-RU" dirty="0"/>
              <a:t>Делаем преобразования файлов (используя другие директории).</a:t>
            </a:r>
          </a:p>
          <a:p>
            <a:pPr lvl="1"/>
            <a:r>
              <a:rPr lang="ru-RU" dirty="0"/>
              <a:t>Возможно делаем операции с внешними сервисами.</a:t>
            </a:r>
          </a:p>
          <a:p>
            <a:pPr lvl="1"/>
            <a:r>
              <a:rPr lang="en-US" dirty="0"/>
              <a:t>Profit.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D2F2F4-AD1C-6E03-7C18-962D3C643A87}"/>
              </a:ext>
            </a:extLst>
          </p:cNvPr>
          <p:cNvSpPr txBox="1"/>
          <p:nvPr/>
        </p:nvSpPr>
        <p:spPr>
          <a:xfrm>
            <a:off x="1668068" y="6176963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https://github.com/SciProgCentre/kmath/blob/dev/.github/workflows/build.yml</a:t>
            </a:r>
            <a:endParaRPr lang="en-US" sz="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CC37DD-E782-89BF-659B-02BAE873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3790-03B1-4E31-8188-5B8B08A39B70}" type="datetime1">
              <a:rPr lang="ru-RU" smtClean="0"/>
              <a:t>02.12.2024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AAEF9-7444-8E13-E991-2F3FDC33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1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10B9B3-0440-7822-B112-6E24D601D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14" y="1270007"/>
            <a:ext cx="5845097" cy="43179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Процессология (pipelineatomy)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721B1-DA06-0FFB-C226-C43873659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2278" y="2251873"/>
            <a:ext cx="3681454" cy="235425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7955D2-ECAC-9132-D864-BDB9C7046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7C3C-2A5C-4962-95CE-4AC71F56CEB9}" type="datetime1">
              <a:rPr lang="ru-RU" smtClean="0"/>
              <a:t>02.12.2024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3E602-B097-BA6C-1B9F-BDC923CA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Процессор метаданых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85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3063</Words>
  <Application>Microsoft Office PowerPoint</Application>
  <PresentationFormat>Widescreen</PresentationFormat>
  <Paragraphs>428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Golos</vt:lpstr>
      <vt:lpstr>JetBrains Mono</vt:lpstr>
      <vt:lpstr>Office Theme</vt:lpstr>
      <vt:lpstr>Процессор метаданных для сбора и анализа данных</vt:lpstr>
      <vt:lpstr>Обо мне</vt:lpstr>
      <vt:lpstr>Что будет?</vt:lpstr>
      <vt:lpstr>Везде трубы!  (pipeline-ы, процессы?)</vt:lpstr>
      <vt:lpstr>Процессы анализа данных</vt:lpstr>
      <vt:lpstr>Процессы анализа данных</vt:lpstr>
      <vt:lpstr>Процессы в автоматизации</vt:lpstr>
      <vt:lpstr>Процессы работы с кодом</vt:lpstr>
      <vt:lpstr>Процессология (pipelineatomy)</vt:lpstr>
      <vt:lpstr>PowerPoint Presentation</vt:lpstr>
      <vt:lpstr>Тело процесса (задача)</vt:lpstr>
      <vt:lpstr>Окружение процесса</vt:lpstr>
      <vt:lpstr>Зависимости процесса</vt:lpstr>
      <vt:lpstr>Конфигурация процесса</vt:lpstr>
      <vt:lpstr>Конфигурирование при помощи кода</vt:lpstr>
      <vt:lpstr>Конфигурирование при помощи файла</vt:lpstr>
      <vt:lpstr>Конфигурирование при помощи модели</vt:lpstr>
      <vt:lpstr>Зачем?</vt:lpstr>
      <vt:lpstr>Troitsk nu-mass</vt:lpstr>
      <vt:lpstr>NuMass Анализ</vt:lpstr>
      <vt:lpstr>Требования к системе</vt:lpstr>
      <vt:lpstr>Процессор метаданных</vt:lpstr>
      <vt:lpstr>Всё есть данные или метаданные!</vt:lpstr>
      <vt:lpstr>Пропагация метаданных</vt:lpstr>
      <vt:lpstr>Наложение метаданных</vt:lpstr>
      <vt:lpstr>Сериализация и воспроизводимость</vt:lpstr>
      <vt:lpstr>Реализация в DataForge</vt:lpstr>
      <vt:lpstr>Структура метаданных</vt:lpstr>
      <vt:lpstr>Структура данных</vt:lpstr>
      <vt:lpstr>Тяни-толкай</vt:lpstr>
      <vt:lpstr>Шаг 1. Построение графа зависимостей</vt:lpstr>
      <vt:lpstr>Шаг 2. Запуск вычислений.</vt:lpstr>
      <vt:lpstr>Шаг 3. Кэширование, масштабирование, распределенные вычисления.</vt:lpstr>
      <vt:lpstr>Примеры</vt:lpstr>
      <vt:lpstr>Что там в науке (Troitsk nu-mass)?</vt:lpstr>
      <vt:lpstr>Генератор отчетов и сайтов (классика)</vt:lpstr>
      <vt:lpstr>Генератор отчетов и сайтов</vt:lpstr>
      <vt:lpstr>Генератор отчетов и сайтов</vt:lpstr>
      <vt:lpstr>Сбор данных (WIP)</vt:lpstr>
      <vt:lpstr>Выводы</vt:lpstr>
      <vt:lpstr>Если в кране нет воды… …значит кто-то не настроил пайплайн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Процессор метаданных для сбора и анализа данных</dc:title>
  <dc:creator>Alexander Nozik</dc:creator>
  <cp:lastModifiedBy>Alexander Nozik</cp:lastModifiedBy>
  <cp:revision>13</cp:revision>
  <dcterms:created xsi:type="dcterms:W3CDTF">2022-09-18T06:48:19Z</dcterms:created>
  <dcterms:modified xsi:type="dcterms:W3CDTF">2024-12-02T09:03:33Z</dcterms:modified>
</cp:coreProperties>
</file>