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handoutMasterIdLst>
    <p:handoutMasterId r:id="rId52"/>
  </p:handoutMasterIdLst>
  <p:sldIdLst>
    <p:sldId id="1079" r:id="rId2"/>
    <p:sldId id="3356" r:id="rId3"/>
    <p:sldId id="3419" r:id="rId4"/>
    <p:sldId id="3364" r:id="rId5"/>
    <p:sldId id="3429" r:id="rId6"/>
    <p:sldId id="3442" r:id="rId7"/>
    <p:sldId id="3426" r:id="rId8"/>
    <p:sldId id="3362" r:id="rId9"/>
    <p:sldId id="1094" r:id="rId10"/>
    <p:sldId id="1096" r:id="rId11"/>
    <p:sldId id="1098" r:id="rId12"/>
    <p:sldId id="3425" r:id="rId13"/>
    <p:sldId id="1107" r:id="rId14"/>
    <p:sldId id="1110" r:id="rId15"/>
    <p:sldId id="1111" r:id="rId16"/>
    <p:sldId id="1112" r:id="rId17"/>
    <p:sldId id="3445" r:id="rId18"/>
    <p:sldId id="3444" r:id="rId19"/>
    <p:sldId id="3443" r:id="rId20"/>
    <p:sldId id="1113" r:id="rId21"/>
    <p:sldId id="3439" r:id="rId22"/>
    <p:sldId id="3430" r:id="rId23"/>
    <p:sldId id="1099" r:id="rId24"/>
    <p:sldId id="1114" r:id="rId25"/>
    <p:sldId id="1142" r:id="rId26"/>
    <p:sldId id="1143" r:id="rId27"/>
    <p:sldId id="3433" r:id="rId28"/>
    <p:sldId id="3435" r:id="rId29"/>
    <p:sldId id="3436" r:id="rId30"/>
    <p:sldId id="3363" r:id="rId31"/>
    <p:sldId id="3431" r:id="rId32"/>
    <p:sldId id="3432" r:id="rId33"/>
    <p:sldId id="3440" r:id="rId34"/>
    <p:sldId id="3437" r:id="rId35"/>
    <p:sldId id="3352" r:id="rId36"/>
    <p:sldId id="3441" r:id="rId37"/>
    <p:sldId id="3434" r:id="rId38"/>
    <p:sldId id="3379" r:id="rId39"/>
    <p:sldId id="3427" r:id="rId40"/>
    <p:sldId id="1131" r:id="rId41"/>
    <p:sldId id="3428" r:id="rId42"/>
    <p:sldId id="1097" r:id="rId43"/>
    <p:sldId id="3438" r:id="rId44"/>
    <p:sldId id="1453" r:id="rId45"/>
    <p:sldId id="3371" r:id="rId46"/>
    <p:sldId id="3392" r:id="rId47"/>
    <p:sldId id="3424" r:id="rId48"/>
    <p:sldId id="3418" r:id="rId49"/>
    <p:sldId id="3410" r:id="rId50"/>
  </p:sldIdLst>
  <p:sldSz cx="9906000" cy="6858000" type="A4"/>
  <p:notesSz cx="6858000" cy="9144000"/>
  <p:defaultText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fessional" initials="P" lastIdx="0" clrIdx="0">
    <p:extLst>
      <p:ext uri="{19B8F6BF-5375-455C-9EA6-DF929625EA0E}">
        <p15:presenceInfo xmlns:p15="http://schemas.microsoft.com/office/powerpoint/2012/main" userId="Profession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73" autoAdjust="0"/>
    <p:restoredTop sz="94672" autoAdjust="0"/>
  </p:normalViewPr>
  <p:slideViewPr>
    <p:cSldViewPr>
      <p:cViewPr>
        <p:scale>
          <a:sx n="100" d="100"/>
          <a:sy n="100" d="100"/>
        </p:scale>
        <p:origin x="2060" y="125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125" d="100"/>
          <a:sy n="125" d="100"/>
        </p:scale>
        <p:origin x="3880"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0BE9639F-457D-4DD1-963A-1A3C46215F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2C14952C-D1E9-438C-8431-8A367018DB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20463-1797-4C11-910E-5A8A9D7B41E9}" type="datetimeFigureOut">
              <a:rPr lang="ru-RU" smtClean="0"/>
              <a:t>01.12.2024</a:t>
            </a:fld>
            <a:endParaRPr lang="ru-RU"/>
          </a:p>
        </p:txBody>
      </p:sp>
      <p:sp>
        <p:nvSpPr>
          <p:cNvPr id="4" name="Нижний колонтитул 3">
            <a:extLst>
              <a:ext uri="{FF2B5EF4-FFF2-40B4-BE49-F238E27FC236}">
                <a16:creationId xmlns:a16="http://schemas.microsoft.com/office/drawing/2014/main" id="{BCBA7F9C-76A6-4BE4-9AE2-ACFC1712A6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6" name="Номер слайда 5">
            <a:extLst>
              <a:ext uri="{FF2B5EF4-FFF2-40B4-BE49-F238E27FC236}">
                <a16:creationId xmlns:a16="http://schemas.microsoft.com/office/drawing/2014/main" id="{3A0B993D-8656-4D23-8177-B545E715D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43F15D-427B-464D-A3F3-0C061A7CA47D}" type="slidenum">
              <a:rPr lang="ru-RU" smtClean="0"/>
              <a:t>‹#›</a:t>
            </a:fld>
            <a:endParaRPr lang="ru-RU"/>
          </a:p>
        </p:txBody>
      </p:sp>
    </p:spTree>
    <p:extLst>
      <p:ext uri="{BB962C8B-B14F-4D97-AF65-F5344CB8AC3E}">
        <p14:creationId xmlns:p14="http://schemas.microsoft.com/office/powerpoint/2010/main" val="1525540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63A4EC-4B71-44DE-A387-366C03E05821}" type="datetimeFigureOut">
              <a:rPr lang="ru-RU" smtClean="0"/>
              <a:pPr/>
              <a:t>01.12.2024</a:t>
            </a:fld>
            <a:endParaRPr lang="ru-RU"/>
          </a:p>
        </p:txBody>
      </p:sp>
      <p:sp>
        <p:nvSpPr>
          <p:cNvPr id="4" name="Образ слайда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2A151F-D67D-4185-AA95-2D86D9C43F56}"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8"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5" algn="l" defTabSz="914296" rtl="0" eaLnBrk="1" latinLnBrk="0" hangingPunct="1">
      <a:defRPr sz="1200" kern="1200">
        <a:solidFill>
          <a:schemeClr val="tx1"/>
        </a:solidFill>
        <a:latin typeface="+mn-lt"/>
        <a:ea typeface="+mn-ea"/>
        <a:cs typeface="+mn-cs"/>
      </a:defRPr>
    </a:lvl4pPr>
    <a:lvl5pPr marL="1828592" algn="l" defTabSz="914296" rtl="0" eaLnBrk="1" latinLnBrk="0" hangingPunct="1">
      <a:defRPr sz="1200" kern="1200">
        <a:solidFill>
          <a:schemeClr val="tx1"/>
        </a:solidFill>
        <a:latin typeface="+mn-lt"/>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E2A151F-D67D-4185-AA95-2D86D9C43F56}" type="slidenum">
              <a:rPr lang="ru-RU" smtClean="0"/>
              <a:pPr/>
              <a:t>38</a:t>
            </a:fld>
            <a:endParaRPr lang="ru-RU"/>
          </a:p>
        </p:txBody>
      </p:sp>
    </p:spTree>
    <p:extLst>
      <p:ext uri="{BB962C8B-B14F-4D97-AF65-F5344CB8AC3E}">
        <p14:creationId xmlns:p14="http://schemas.microsoft.com/office/powerpoint/2010/main" val="103437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E2A151F-D67D-4185-AA95-2D86D9C43F56}" type="slidenum">
              <a:rPr lang="ru-RU" smtClean="0"/>
              <a:pPr/>
              <a:t>45</a:t>
            </a:fld>
            <a:endParaRPr lang="ru-RU"/>
          </a:p>
        </p:txBody>
      </p:sp>
    </p:spTree>
    <p:extLst>
      <p:ext uri="{BB962C8B-B14F-4D97-AF65-F5344CB8AC3E}">
        <p14:creationId xmlns:p14="http://schemas.microsoft.com/office/powerpoint/2010/main" val="424747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8664" y="0"/>
            <a:ext cx="7236805" cy="620688"/>
          </a:xfrm>
        </p:spPr>
        <p:txBody>
          <a:bodyPr/>
          <a:lstStyle>
            <a:lvl1pPr>
              <a:defRPr sz="4000"/>
            </a:lvl1pPr>
          </a:lstStyle>
          <a:p>
            <a:r>
              <a:rPr lang="ru-RU" dirty="0"/>
              <a:t>Образец заголовка</a:t>
            </a:r>
          </a:p>
        </p:txBody>
      </p:sp>
      <p:sp>
        <p:nvSpPr>
          <p:cNvPr id="3" name="Содержимое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err="1"/>
              <a:t>Четвертый</a:t>
            </a:r>
            <a:r>
              <a:rPr lang="ru-RU" dirty="0"/>
              <a:t> уровень</a:t>
            </a:r>
          </a:p>
          <a:p>
            <a:pPr lvl="4"/>
            <a:r>
              <a:rPr lang="ru-RU" dirty="0"/>
              <a:t>Пятый уровень</a:t>
            </a:r>
          </a:p>
        </p:txBody>
      </p:sp>
      <p:sp>
        <p:nvSpPr>
          <p:cNvPr id="4" name="Дата 3"/>
          <p:cNvSpPr>
            <a:spLocks noGrp="1"/>
          </p:cNvSpPr>
          <p:nvPr>
            <p:ph type="dt" sz="half" idx="10"/>
          </p:nvPr>
        </p:nvSpPr>
        <p:spPr>
          <a:xfrm>
            <a:off x="4423090" y="6478695"/>
            <a:ext cx="2311400" cy="365125"/>
          </a:xfrm>
          <a:prstGeom prst="rect">
            <a:avLst/>
          </a:prstGeom>
        </p:spPr>
        <p:txBody>
          <a:bodyPr/>
          <a:lstStyle>
            <a:lvl1pPr>
              <a:defRPr sz="1200">
                <a:solidFill>
                  <a:srgbClr val="002060"/>
                </a:solidFill>
              </a:defRPr>
            </a:lvl1pPr>
          </a:lstStyle>
          <a:p>
            <a:fld id="{DE993B46-95FC-4738-A92B-26DD4965FB34}" type="datetime1">
              <a:rPr lang="ru-RU" smtClean="0"/>
              <a:pPr/>
              <a:t>01.12.2024</a:t>
            </a:fld>
            <a:endParaRPr lang="ru-RU" dirty="0"/>
          </a:p>
        </p:txBody>
      </p:sp>
      <p:sp>
        <p:nvSpPr>
          <p:cNvPr id="5" name="Нижний колонтитул 4"/>
          <p:cNvSpPr>
            <a:spLocks noGrp="1"/>
          </p:cNvSpPr>
          <p:nvPr>
            <p:ph type="ftr" sz="quarter" idx="11"/>
          </p:nvPr>
        </p:nvSpPr>
        <p:spPr>
          <a:xfrm>
            <a:off x="0" y="6453336"/>
            <a:ext cx="3440832" cy="404664"/>
          </a:xfrm>
          <a:prstGeom prst="rect">
            <a:avLst/>
          </a:prstGeom>
        </p:spPr>
        <p:txBody>
          <a:bodyPr/>
          <a:lstStyle>
            <a:lvl1pPr>
              <a:defRPr sz="1200">
                <a:solidFill>
                  <a:srgbClr val="002060"/>
                </a:solidFill>
              </a:defRPr>
            </a:lvl1pPr>
          </a:lstStyle>
          <a:p>
            <a:r>
              <a:rPr lang="en-US"/>
              <a:t>At the Frontiers of Particle Physics, MLIT IT School</a:t>
            </a:r>
            <a:endParaRPr lang="ru-RU" dirty="0"/>
          </a:p>
        </p:txBody>
      </p:sp>
      <p:sp>
        <p:nvSpPr>
          <p:cNvPr id="6" name="Номер слайда 5"/>
          <p:cNvSpPr>
            <a:spLocks noGrp="1"/>
          </p:cNvSpPr>
          <p:nvPr>
            <p:ph type="sldNum" sz="quarter" idx="12"/>
          </p:nvPr>
        </p:nvSpPr>
        <p:spPr>
          <a:xfrm>
            <a:off x="9273479" y="6492875"/>
            <a:ext cx="657943" cy="365125"/>
          </a:xfrm>
          <a:prstGeom prst="rect">
            <a:avLst/>
          </a:prstGeom>
        </p:spPr>
        <p:txBody>
          <a:bodyPr/>
          <a:lstStyle>
            <a:lvl1pPr>
              <a:defRPr sz="1200">
                <a:solidFill>
                  <a:srgbClr val="002060"/>
                </a:solidFill>
              </a:defRPr>
            </a:lvl1pPr>
          </a:lstStyle>
          <a:p>
            <a:fld id="{921B4A73-5931-42FD-882D-05F401D05453}"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F27572A-D28F-48C3-831C-3038A58C64E6}" type="datetime1">
              <a:rPr lang="ru-RU" smtClean="0"/>
              <a:t>01.12.2024</a:t>
            </a:fld>
            <a:endParaRPr lang="ru-RU"/>
          </a:p>
        </p:txBody>
      </p:sp>
      <p:sp>
        <p:nvSpPr>
          <p:cNvPr id="3" name="Нижний колонтитул 2"/>
          <p:cNvSpPr>
            <a:spLocks noGrp="1"/>
          </p:cNvSpPr>
          <p:nvPr>
            <p:ph type="ftr" sz="quarter" idx="11"/>
          </p:nvPr>
        </p:nvSpPr>
        <p:spPr/>
        <p:txBody>
          <a:bodyPr/>
          <a:lstStyle/>
          <a:p>
            <a:r>
              <a:rPr lang="en-US"/>
              <a:t>Sergei Shmatov, At the Frontiers of Particle Physics, MLIT IT School</a:t>
            </a:r>
            <a:endParaRPr lang="ru-RU"/>
          </a:p>
        </p:txBody>
      </p:sp>
      <p:sp>
        <p:nvSpPr>
          <p:cNvPr id="4" name="Номер слайда 3"/>
          <p:cNvSpPr>
            <a:spLocks noGrp="1"/>
          </p:cNvSpPr>
          <p:nvPr>
            <p:ph type="sldNum" sz="quarter" idx="12"/>
          </p:nvPr>
        </p:nvSpPr>
        <p:spPr/>
        <p:txBody>
          <a:bodyPr/>
          <a:lstStyle/>
          <a:p>
            <a:fld id="{921B4A73-5931-42FD-882D-05F401D0545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8665" y="0"/>
            <a:ext cx="7236804" cy="620688"/>
          </a:xfrm>
          <a:prstGeom prst="rect">
            <a:avLst/>
          </a:prstGeom>
        </p:spPr>
        <p:txBody>
          <a:bodyPr vert="horz" lIns="91429" tIns="45715" rIns="91429" bIns="45715" rtlCol="0" anchor="ctr">
            <a:noAutofit/>
          </a:bodyPr>
          <a:lstStyle/>
          <a:p>
            <a:r>
              <a:rPr lang="ru-RU" dirty="0"/>
              <a:t>Образец заголовка</a:t>
            </a:r>
          </a:p>
        </p:txBody>
      </p:sp>
      <p:sp>
        <p:nvSpPr>
          <p:cNvPr id="3" name="Текст 2"/>
          <p:cNvSpPr>
            <a:spLocks noGrp="1"/>
          </p:cNvSpPr>
          <p:nvPr>
            <p:ph type="body" idx="1"/>
          </p:nvPr>
        </p:nvSpPr>
        <p:spPr>
          <a:xfrm>
            <a:off x="495300" y="1600203"/>
            <a:ext cx="8915400" cy="4525963"/>
          </a:xfrm>
          <a:prstGeom prst="rect">
            <a:avLst/>
          </a:prstGeom>
        </p:spPr>
        <p:txBody>
          <a:bodyPr vert="horz" lIns="91429" tIns="45715" rIns="91429" bIns="45715"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err="1"/>
              <a:t>Четвертый</a:t>
            </a:r>
            <a:r>
              <a:rPr lang="ru-RU" dirty="0"/>
              <a:t> уровень</a:t>
            </a:r>
          </a:p>
          <a:p>
            <a:pPr lvl="4"/>
            <a:r>
              <a:rPr lang="ru-RU" dirty="0"/>
              <a:t>Пятый уровень</a:t>
            </a:r>
          </a:p>
        </p:txBody>
      </p:sp>
      <p:sp>
        <p:nvSpPr>
          <p:cNvPr id="4" name="Дата 3"/>
          <p:cNvSpPr>
            <a:spLocks noGrp="1"/>
          </p:cNvSpPr>
          <p:nvPr>
            <p:ph type="dt" sz="half" idx="2"/>
          </p:nvPr>
        </p:nvSpPr>
        <p:spPr>
          <a:xfrm>
            <a:off x="495300" y="6356352"/>
            <a:ext cx="23114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4862536D-56AF-454A-BB10-E380FF579F7F}" type="datetime1">
              <a:rPr lang="ru-RU" smtClean="0"/>
              <a:t>01.12.2024</a:t>
            </a:fld>
            <a:endParaRPr lang="ru-RU" dirty="0"/>
          </a:p>
        </p:txBody>
      </p:sp>
      <p:sp>
        <p:nvSpPr>
          <p:cNvPr id="5" name="Нижний колонтитул 4"/>
          <p:cNvSpPr>
            <a:spLocks noGrp="1"/>
          </p:cNvSpPr>
          <p:nvPr>
            <p:ph type="ftr" sz="quarter" idx="3"/>
          </p:nvPr>
        </p:nvSpPr>
        <p:spPr>
          <a:xfrm>
            <a:off x="3384550" y="6356352"/>
            <a:ext cx="31369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r>
              <a:rPr lang="en-US"/>
              <a:t>Sergei Shmatov, At the Frontiers of Particle Physics, MLIT IT School</a:t>
            </a:r>
            <a:endParaRPr lang="ru-RU" dirty="0"/>
          </a:p>
        </p:txBody>
      </p:sp>
      <p:sp>
        <p:nvSpPr>
          <p:cNvPr id="6" name="Номер слайда 5"/>
          <p:cNvSpPr>
            <a:spLocks noGrp="1"/>
          </p:cNvSpPr>
          <p:nvPr>
            <p:ph type="sldNum" sz="quarter" idx="4"/>
          </p:nvPr>
        </p:nvSpPr>
        <p:spPr>
          <a:xfrm>
            <a:off x="7099300" y="6356352"/>
            <a:ext cx="23114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921B4A73-5931-42FD-882D-05F401D05453}" type="slidenum">
              <a:rPr lang="ru-RU" smtClean="0"/>
              <a:pPr/>
              <a:t>‹#›</a:t>
            </a:fld>
            <a:endParaRPr lang="ru-RU" dirty="0"/>
          </a:p>
        </p:txBody>
      </p:sp>
      <p:pic>
        <p:nvPicPr>
          <p:cNvPr id="13314" name="Picture 2" descr="Photo | Joint Institute for Nuclear Research"/>
          <p:cNvPicPr>
            <a:picLocks noChangeAspect="1" noChangeArrowheads="1"/>
          </p:cNvPicPr>
          <p:nvPr userDrawn="1"/>
        </p:nvPicPr>
        <p:blipFill>
          <a:blip r:embed="rId4" cstate="print"/>
          <a:srcRect/>
          <a:stretch>
            <a:fillRect/>
          </a:stretch>
        </p:blipFill>
        <p:spPr bwMode="auto">
          <a:xfrm>
            <a:off x="8985448" y="5"/>
            <a:ext cx="920552" cy="764703"/>
          </a:xfrm>
          <a:prstGeom prst="rect">
            <a:avLst/>
          </a:prstGeom>
          <a:noFill/>
        </p:spPr>
      </p:pic>
      <p:cxnSp>
        <p:nvCxnSpPr>
          <p:cNvPr id="8" name="Прямая соединительная линия 7">
            <a:extLst>
              <a:ext uri="{FF2B5EF4-FFF2-40B4-BE49-F238E27FC236}">
                <a16:creationId xmlns:a16="http://schemas.microsoft.com/office/drawing/2014/main" id="{597222A3-B7A2-4259-9EED-E842034FA8E1}"/>
              </a:ext>
            </a:extLst>
          </p:cNvPr>
          <p:cNvCxnSpPr>
            <a:cxnSpLocks/>
          </p:cNvCxnSpPr>
          <p:nvPr userDrawn="1"/>
        </p:nvCxnSpPr>
        <p:spPr>
          <a:xfrm>
            <a:off x="344488" y="6525344"/>
            <a:ext cx="91450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0D5D5479-B03B-4CF7-97A6-EEBDC59EC59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71400"/>
            <a:ext cx="1550687" cy="1047761"/>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5" r:id="rId2"/>
  </p:sldLayoutIdLst>
  <p:hf hdr="0"/>
  <p:txStyles>
    <p:titleStyle>
      <a:lvl1pPr algn="ctr" defTabSz="914296" rtl="0" eaLnBrk="1" latinLnBrk="0" hangingPunct="1">
        <a:spcBef>
          <a:spcPct val="0"/>
        </a:spcBef>
        <a:buNone/>
        <a:defRPr sz="3800" b="1" kern="1200">
          <a:solidFill>
            <a:schemeClr val="tx2">
              <a:lumMod val="75000"/>
            </a:schemeClr>
          </a:solidFill>
          <a:latin typeface="+mj-lt"/>
          <a:ea typeface="+mj-ea"/>
          <a:cs typeface="+mj-cs"/>
        </a:defRPr>
      </a:lvl1pPr>
    </p:titleStyle>
    <p:bodyStyle>
      <a:lvl1pPr marL="342861" indent="-342861" algn="l" defTabSz="91429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6" indent="-285717" algn="l" defTabSz="91429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0" indent="-228574" algn="l" defTabSz="914296"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600017"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66"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hmatov@jinr.ru" TargetMode="External"/><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hyperlink" Target="mailto:shmatov@cern.ch"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w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emf"/></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emf"/><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1.xml"/><Relationship Id="rId4" Type="http://schemas.openxmlformats.org/officeDocument/2006/relationships/image" Target="../media/image63.gif"/></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twiki.cern.ch/twiki/bin/view/CMSPublic/PhysicsResultsMUO" TargetMode="External"/><Relationship Id="rId7" Type="http://schemas.openxmlformats.org/officeDocument/2006/relationships/image" Target="../media/image71.emf"/><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en.wikipedia.org/wiki/Algorithm" TargetMode="Externa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jpeg"/></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hyperlink" Target="http://www.jinr.ru/posts/jinr-long-term-development-strategy-up-to-2030-and-beyon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adron">
            <a:extLst>
              <a:ext uri="{FF2B5EF4-FFF2-40B4-BE49-F238E27FC236}">
                <a16:creationId xmlns:a16="http://schemas.microsoft.com/office/drawing/2014/main" id="{2829F6F5-4DD8-450B-B879-8CB1B0798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1" y="476672"/>
            <a:ext cx="4816629" cy="419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9">
            <a:extLst>
              <a:ext uri="{FF2B5EF4-FFF2-40B4-BE49-F238E27FC236}">
                <a16:creationId xmlns:a16="http://schemas.microsoft.com/office/drawing/2014/main" id="{89E759EB-822F-4B7C-80AA-F264E59727E2}"/>
              </a:ext>
            </a:extLst>
          </p:cNvPr>
          <p:cNvSpPr txBox="1">
            <a:spLocks noChangeArrowheads="1"/>
          </p:cNvSpPr>
          <p:nvPr/>
        </p:nvSpPr>
        <p:spPr bwMode="auto">
          <a:xfrm>
            <a:off x="766830" y="5627335"/>
            <a:ext cx="769620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spcAft>
                <a:spcPts val="600"/>
              </a:spcAft>
              <a:buNone/>
            </a:pPr>
            <a:r>
              <a:rPr lang="en-US" sz="2400" b="1" dirty="0">
                <a:solidFill>
                  <a:schemeClr val="bg1"/>
                </a:solidFill>
                <a:latin typeface="+mj-lt"/>
                <a:ea typeface="+mj-ea"/>
              </a:rPr>
              <a:t>MLIT, JINR, </a:t>
            </a:r>
            <a:r>
              <a:rPr lang="en-US" sz="2400" b="1" dirty="0" err="1">
                <a:solidFill>
                  <a:schemeClr val="bg1"/>
                </a:solidFill>
                <a:latin typeface="+mj-lt"/>
                <a:ea typeface="+mj-ea"/>
              </a:rPr>
              <a:t>Dubna</a:t>
            </a:r>
            <a:r>
              <a:rPr lang="en-US" sz="2400" b="1" dirty="0">
                <a:solidFill>
                  <a:schemeClr val="bg1"/>
                </a:solidFill>
                <a:latin typeface="+mj-lt"/>
                <a:ea typeface="+mj-ea"/>
              </a:rPr>
              <a:t> </a:t>
            </a:r>
          </a:p>
          <a:p>
            <a:pPr algn="ctr">
              <a:spcBef>
                <a:spcPct val="0"/>
              </a:spcBef>
              <a:spcAft>
                <a:spcPts val="600"/>
              </a:spcAft>
              <a:buNone/>
            </a:pPr>
            <a:r>
              <a:rPr lang="en-US" altLang="ru-RU" sz="2400" b="1" dirty="0">
                <a:solidFill>
                  <a:schemeClr val="bg1"/>
                </a:solidFill>
                <a:latin typeface="+mj-lt"/>
                <a:ea typeface="+mj-ea"/>
              </a:rPr>
              <a:t>1</a:t>
            </a:r>
            <a:r>
              <a:rPr lang="ru-RU" altLang="ru-RU" sz="2400" b="1" dirty="0">
                <a:solidFill>
                  <a:schemeClr val="bg1"/>
                </a:solidFill>
                <a:latin typeface="+mj-lt"/>
                <a:ea typeface="+mj-ea"/>
              </a:rPr>
              <a:t>6</a:t>
            </a:r>
            <a:r>
              <a:rPr lang="en-US" altLang="ru-RU" sz="2400" b="1" dirty="0">
                <a:solidFill>
                  <a:schemeClr val="bg1"/>
                </a:solidFill>
                <a:latin typeface="+mj-lt"/>
                <a:ea typeface="+mj-ea"/>
              </a:rPr>
              <a:t>-2</a:t>
            </a:r>
            <a:r>
              <a:rPr lang="ru-RU" altLang="ru-RU" sz="2400" b="1" dirty="0">
                <a:solidFill>
                  <a:schemeClr val="bg1"/>
                </a:solidFill>
                <a:latin typeface="+mj-lt"/>
                <a:ea typeface="+mj-ea"/>
              </a:rPr>
              <a:t>0</a:t>
            </a:r>
            <a:r>
              <a:rPr lang="en-US" altLang="ru-RU" sz="2400" b="1" dirty="0">
                <a:solidFill>
                  <a:schemeClr val="bg1"/>
                </a:solidFill>
                <a:latin typeface="+mj-lt"/>
                <a:ea typeface="+mj-ea"/>
              </a:rPr>
              <a:t> October</a:t>
            </a:r>
            <a:r>
              <a:rPr lang="ru-RU" altLang="ru-RU" sz="2400" b="1" dirty="0">
                <a:solidFill>
                  <a:schemeClr val="bg1"/>
                </a:solidFill>
                <a:latin typeface="+mj-lt"/>
                <a:ea typeface="+mj-ea"/>
              </a:rPr>
              <a:t>, 2023</a:t>
            </a:r>
            <a:endParaRPr lang="en-AU" altLang="ru-RU" sz="2400" b="1" dirty="0">
              <a:solidFill>
                <a:schemeClr val="bg1"/>
              </a:solidFill>
              <a:latin typeface="+mj-lt"/>
              <a:ea typeface="+mj-ea"/>
            </a:endParaRPr>
          </a:p>
        </p:txBody>
      </p:sp>
      <p:pic>
        <p:nvPicPr>
          <p:cNvPr id="5" name="Рисунок 4">
            <a:extLst>
              <a:ext uri="{FF2B5EF4-FFF2-40B4-BE49-F238E27FC236}">
                <a16:creationId xmlns:a16="http://schemas.microsoft.com/office/drawing/2014/main" id="{EED66480-0B29-426A-8496-CB977A5AE0D3}"/>
              </a:ext>
            </a:extLst>
          </p:cNvPr>
          <p:cNvPicPr>
            <a:picLocks noChangeAspect="1"/>
          </p:cNvPicPr>
          <p:nvPr/>
        </p:nvPicPr>
        <p:blipFill>
          <a:blip r:embed="rId3"/>
          <a:stretch>
            <a:fillRect/>
          </a:stretch>
        </p:blipFill>
        <p:spPr>
          <a:xfrm>
            <a:off x="4804216" y="-15133"/>
            <a:ext cx="5101783" cy="1374264"/>
          </a:xfrm>
          <a:prstGeom prst="rect">
            <a:avLst/>
          </a:prstGeom>
        </p:spPr>
      </p:pic>
      <p:pic>
        <p:nvPicPr>
          <p:cNvPr id="8" name="Рисунок 7">
            <a:extLst>
              <a:ext uri="{FF2B5EF4-FFF2-40B4-BE49-F238E27FC236}">
                <a16:creationId xmlns:a16="http://schemas.microsoft.com/office/drawing/2014/main" id="{E1E6F4F4-1A5D-4583-B8D5-CB18577B09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1078" y="1366932"/>
            <a:ext cx="5101783" cy="3301412"/>
          </a:xfrm>
          <a:prstGeom prst="rect">
            <a:avLst/>
          </a:prstGeom>
        </p:spPr>
      </p:pic>
      <p:sp>
        <p:nvSpPr>
          <p:cNvPr id="11" name="Text Box 9">
            <a:extLst>
              <a:ext uri="{FF2B5EF4-FFF2-40B4-BE49-F238E27FC236}">
                <a16:creationId xmlns:a16="http://schemas.microsoft.com/office/drawing/2014/main" id="{7360C8A6-A3E8-47CD-8BAA-8C69C3D62600}"/>
              </a:ext>
            </a:extLst>
          </p:cNvPr>
          <p:cNvSpPr txBox="1">
            <a:spLocks noChangeArrowheads="1"/>
          </p:cNvSpPr>
          <p:nvPr/>
        </p:nvSpPr>
        <p:spPr bwMode="auto">
          <a:xfrm>
            <a:off x="766830" y="5627335"/>
            <a:ext cx="769620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spcAft>
                <a:spcPts val="600"/>
              </a:spcAft>
              <a:buNone/>
            </a:pPr>
            <a:r>
              <a:rPr lang="en-US" sz="2400" b="1" dirty="0">
                <a:solidFill>
                  <a:schemeClr val="bg1"/>
                </a:solidFill>
                <a:latin typeface="+mj-lt"/>
                <a:ea typeface="+mj-ea"/>
              </a:rPr>
              <a:t>MLIT, JINR, </a:t>
            </a:r>
            <a:r>
              <a:rPr lang="en-US" sz="2400" b="1" dirty="0" err="1">
                <a:solidFill>
                  <a:schemeClr val="bg1"/>
                </a:solidFill>
                <a:latin typeface="+mj-lt"/>
                <a:ea typeface="+mj-ea"/>
              </a:rPr>
              <a:t>Dubna</a:t>
            </a:r>
            <a:r>
              <a:rPr lang="en-US" sz="2400" b="1" dirty="0">
                <a:solidFill>
                  <a:schemeClr val="bg1"/>
                </a:solidFill>
                <a:latin typeface="+mj-lt"/>
                <a:ea typeface="+mj-ea"/>
              </a:rPr>
              <a:t> </a:t>
            </a:r>
          </a:p>
          <a:p>
            <a:pPr algn="ctr">
              <a:spcBef>
                <a:spcPct val="0"/>
              </a:spcBef>
              <a:spcAft>
                <a:spcPts val="600"/>
              </a:spcAft>
              <a:buNone/>
            </a:pPr>
            <a:r>
              <a:rPr lang="en-US" altLang="ru-RU" sz="2400" b="1" dirty="0">
                <a:solidFill>
                  <a:schemeClr val="bg1"/>
                </a:solidFill>
                <a:latin typeface="+mj-lt"/>
                <a:ea typeface="+mj-ea"/>
              </a:rPr>
              <a:t>7 October</a:t>
            </a:r>
            <a:r>
              <a:rPr lang="ru-RU" altLang="ru-RU" sz="2400" b="1" dirty="0">
                <a:solidFill>
                  <a:schemeClr val="bg1"/>
                </a:solidFill>
                <a:latin typeface="+mj-lt"/>
                <a:ea typeface="+mj-ea"/>
              </a:rPr>
              <a:t>, 202</a:t>
            </a:r>
            <a:r>
              <a:rPr lang="en-US" altLang="ru-RU" sz="2400" b="1" dirty="0">
                <a:solidFill>
                  <a:schemeClr val="bg1"/>
                </a:solidFill>
                <a:latin typeface="+mj-lt"/>
                <a:ea typeface="+mj-ea"/>
              </a:rPr>
              <a:t>4</a:t>
            </a:r>
            <a:endParaRPr lang="en-AU" altLang="ru-RU" sz="2400" b="1" dirty="0">
              <a:solidFill>
                <a:schemeClr val="bg1"/>
              </a:solidFill>
              <a:latin typeface="+mj-lt"/>
              <a:ea typeface="+mj-ea"/>
            </a:endParaRPr>
          </a:p>
        </p:txBody>
      </p:sp>
      <p:sp>
        <p:nvSpPr>
          <p:cNvPr id="12" name="Rectangle 5">
            <a:extLst>
              <a:ext uri="{FF2B5EF4-FFF2-40B4-BE49-F238E27FC236}">
                <a16:creationId xmlns:a16="http://schemas.microsoft.com/office/drawing/2014/main" id="{39BD1D9E-87B0-4D73-AD87-816CE6233409}"/>
              </a:ext>
            </a:extLst>
          </p:cNvPr>
          <p:cNvSpPr txBox="1">
            <a:spLocks noChangeArrowheads="1"/>
          </p:cNvSpPr>
          <p:nvPr/>
        </p:nvSpPr>
        <p:spPr>
          <a:xfrm>
            <a:off x="1020627" y="1700808"/>
            <a:ext cx="7820805" cy="888266"/>
          </a:xfrm>
          <a:prstGeom prst="rect">
            <a:avLst/>
          </a:prstGeom>
        </p:spPr>
        <p:txBody>
          <a:bodyPr vert="horz" lIns="91429" tIns="45715" rIns="91429" bIns="45715" rtlCol="0" anchor="ctr">
            <a:noAutofit/>
          </a:bodyPr>
          <a:lstStyle>
            <a:lvl1pPr algn="ctr" defTabSz="914296" rtl="0" eaLnBrk="1" latinLnBrk="0" hangingPunct="1">
              <a:spcBef>
                <a:spcPct val="0"/>
              </a:spcBef>
              <a:buNone/>
              <a:defRPr sz="4000" b="1" kern="1200">
                <a:solidFill>
                  <a:schemeClr val="tx2">
                    <a:lumMod val="75000"/>
                  </a:schemeClr>
                </a:solidFill>
                <a:latin typeface="+mj-lt"/>
                <a:ea typeface="+mj-ea"/>
                <a:cs typeface="+mj-cs"/>
              </a:defRPr>
            </a:lvl1pPr>
          </a:lstStyle>
          <a:p>
            <a:r>
              <a:rPr lang="en-US" dirty="0">
                <a:solidFill>
                  <a:srgbClr val="C00000"/>
                </a:solidFill>
                <a:effectLst>
                  <a:outerShdw blurRad="38100" dist="38100" dir="2700000" algn="tl">
                    <a:srgbClr val="C0C0C0"/>
                  </a:outerShdw>
                </a:effectLst>
                <a:cs typeface="Arial" pitchFamily="34" charset="0"/>
              </a:rPr>
              <a:t>Computing in High Energy Physics</a:t>
            </a:r>
            <a:endParaRPr lang="en-US" altLang="ru-RU" dirty="0">
              <a:solidFill>
                <a:srgbClr val="C00000"/>
              </a:solidFill>
              <a:effectLst>
                <a:outerShdw blurRad="38100" dist="38100" dir="2700000" algn="tl">
                  <a:srgbClr val="C0C0C0"/>
                </a:outerShdw>
              </a:effectLst>
              <a:cs typeface="Arial" pitchFamily="34" charset="0"/>
            </a:endParaRPr>
          </a:p>
        </p:txBody>
      </p:sp>
      <p:pic>
        <p:nvPicPr>
          <p:cNvPr id="14" name="Рисунок 13">
            <a:extLst>
              <a:ext uri="{FF2B5EF4-FFF2-40B4-BE49-F238E27FC236}">
                <a16:creationId xmlns:a16="http://schemas.microsoft.com/office/drawing/2014/main" id="{1090F7D2-844E-4D46-92AB-EC4A89D3E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144" y="4668344"/>
            <a:ext cx="3368824" cy="2187509"/>
          </a:xfrm>
          <a:prstGeom prst="rect">
            <a:avLst/>
          </a:prstGeom>
        </p:spPr>
      </p:pic>
      <p:pic>
        <p:nvPicPr>
          <p:cNvPr id="15" name="Рисунок 14">
            <a:extLst>
              <a:ext uri="{FF2B5EF4-FFF2-40B4-BE49-F238E27FC236}">
                <a16:creationId xmlns:a16="http://schemas.microsoft.com/office/drawing/2014/main" id="{4793ADCC-6859-46BA-B050-3FC085399C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1968" y="4668344"/>
            <a:ext cx="3347871" cy="2187509"/>
          </a:xfrm>
          <a:prstGeom prst="rect">
            <a:avLst/>
          </a:prstGeom>
        </p:spPr>
      </p:pic>
      <p:pic>
        <p:nvPicPr>
          <p:cNvPr id="16" name="Рисунок 15">
            <a:extLst>
              <a:ext uri="{FF2B5EF4-FFF2-40B4-BE49-F238E27FC236}">
                <a16:creationId xmlns:a16="http://schemas.microsoft.com/office/drawing/2014/main" id="{D888A31A-1F9B-49DB-BDBF-AD99C2E31C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5" y="4653136"/>
            <a:ext cx="3232803" cy="2204864"/>
          </a:xfrm>
          <a:prstGeom prst="rect">
            <a:avLst/>
          </a:prstGeom>
        </p:spPr>
      </p:pic>
      <p:sp>
        <p:nvSpPr>
          <p:cNvPr id="7" name="Text Box 6">
            <a:extLst>
              <a:ext uri="{FF2B5EF4-FFF2-40B4-BE49-F238E27FC236}">
                <a16:creationId xmlns:a16="http://schemas.microsoft.com/office/drawing/2014/main" id="{C8249F1D-84E0-4803-811B-3D6986571100}"/>
              </a:ext>
            </a:extLst>
          </p:cNvPr>
          <p:cNvSpPr txBox="1">
            <a:spLocks noChangeArrowheads="1"/>
          </p:cNvSpPr>
          <p:nvPr/>
        </p:nvSpPr>
        <p:spPr bwMode="auto">
          <a:xfrm>
            <a:off x="397305" y="2715651"/>
            <a:ext cx="8535326" cy="707876"/>
          </a:xfrm>
          <a:prstGeom prst="rect">
            <a:avLst/>
          </a:prstGeom>
          <a:noFill/>
          <a:ln w="9525">
            <a:noFill/>
            <a:miter lim="800000"/>
            <a:headEnd/>
            <a:tailEnd/>
          </a:ln>
        </p:spPr>
        <p:txBody>
          <a:bodyPr lIns="91429" tIns="45715" rIns="91429" bIns="45715">
            <a:spAutoFit/>
          </a:bodyPr>
          <a:lstStyle/>
          <a:p>
            <a:pPr algn="ctr" eaLnBrk="1" hangingPunct="1">
              <a:buFont typeface="Wingdings" pitchFamily="2" charset="2"/>
              <a:buNone/>
            </a:pPr>
            <a:r>
              <a:rPr lang="en-US" altLang="ru-RU" sz="2000" dirty="0">
                <a:solidFill>
                  <a:schemeClr val="bg1"/>
                </a:solidFill>
                <a:cs typeface="Arial" pitchFamily="34" charset="0"/>
              </a:rPr>
              <a:t>Sergei </a:t>
            </a:r>
            <a:r>
              <a:rPr lang="en-US" altLang="ru-RU" sz="2000" dirty="0" err="1">
                <a:solidFill>
                  <a:schemeClr val="bg1"/>
                </a:solidFill>
                <a:cs typeface="Arial" pitchFamily="34" charset="0"/>
              </a:rPr>
              <a:t>Shmatov</a:t>
            </a:r>
            <a:r>
              <a:rPr lang="ru-RU" altLang="ru-RU" sz="2000" dirty="0">
                <a:solidFill>
                  <a:schemeClr val="bg1"/>
                </a:solidFill>
                <a:cs typeface="Arial" pitchFamily="34" charset="0"/>
              </a:rPr>
              <a:t> (</a:t>
            </a:r>
            <a:r>
              <a:rPr lang="en-US" altLang="ru-RU" sz="2000" dirty="0">
                <a:solidFill>
                  <a:schemeClr val="bg1"/>
                </a:solidFill>
                <a:cs typeface="Arial" pitchFamily="34" charset="0"/>
              </a:rPr>
              <a:t>MLIT JINR, </a:t>
            </a:r>
            <a:r>
              <a:rPr lang="en-US" altLang="ru-RU" sz="2000" dirty="0" err="1">
                <a:solidFill>
                  <a:schemeClr val="bg1"/>
                </a:solidFill>
                <a:cs typeface="Arial" pitchFamily="34" charset="0"/>
              </a:rPr>
              <a:t>Dubna</a:t>
            </a:r>
            <a:r>
              <a:rPr lang="ru-RU" altLang="ru-RU" sz="2000" dirty="0">
                <a:solidFill>
                  <a:schemeClr val="bg1"/>
                </a:solidFill>
                <a:cs typeface="Arial" pitchFamily="34" charset="0"/>
              </a:rPr>
              <a:t>)</a:t>
            </a:r>
            <a:endParaRPr lang="en-US" altLang="ru-RU" sz="2000" dirty="0">
              <a:solidFill>
                <a:schemeClr val="bg1"/>
              </a:solidFill>
              <a:cs typeface="Arial" pitchFamily="34" charset="0"/>
            </a:endParaRPr>
          </a:p>
          <a:p>
            <a:pPr algn="ctr"/>
            <a:r>
              <a:rPr lang="en-US" altLang="ru-RU" sz="2000" dirty="0">
                <a:solidFill>
                  <a:schemeClr val="bg1"/>
                </a:solidFill>
                <a:cs typeface="Arial" pitchFamily="34" charset="0"/>
                <a:hlinkClick r:id="rId8">
                  <a:extLst>
                    <a:ext uri="{A12FA001-AC4F-418D-AE19-62706E023703}">
                      <ahyp:hlinkClr xmlns:ahyp="http://schemas.microsoft.com/office/drawing/2018/hyperlinkcolor" val="tx"/>
                    </a:ext>
                  </a:extLst>
                </a:hlinkClick>
              </a:rPr>
              <a:t>shmatov@jinr.ru</a:t>
            </a:r>
            <a:r>
              <a:rPr lang="en-US" altLang="ru-RU" sz="2000" dirty="0">
                <a:solidFill>
                  <a:schemeClr val="bg1"/>
                </a:solidFill>
                <a:cs typeface="Arial" pitchFamily="34" charset="0"/>
              </a:rPr>
              <a:t>   </a:t>
            </a:r>
            <a:r>
              <a:rPr lang="en-US" altLang="ru-RU" sz="2000" dirty="0">
                <a:solidFill>
                  <a:schemeClr val="bg1"/>
                </a:solidFill>
                <a:cs typeface="Arial" pitchFamily="34" charset="0"/>
                <a:hlinkClick r:id="rId9">
                  <a:extLst>
                    <a:ext uri="{A12FA001-AC4F-418D-AE19-62706E023703}">
                      <ahyp:hlinkClr xmlns:ahyp="http://schemas.microsoft.com/office/drawing/2018/hyperlinkcolor" val="tx"/>
                    </a:ext>
                  </a:extLst>
                </a:hlinkClick>
              </a:rPr>
              <a:t>shmatov@cern.ch</a:t>
            </a:r>
            <a:r>
              <a:rPr lang="en-US" altLang="ru-RU" sz="2000" dirty="0">
                <a:solidFill>
                  <a:schemeClr val="bg1"/>
                </a:solidFill>
                <a:cs typeface="Arial" pitchFamily="34" charset="0"/>
              </a:rPr>
              <a:t> </a:t>
            </a:r>
            <a:endParaRPr lang="ru-RU" altLang="ru-RU" sz="2000" dirty="0">
              <a:solidFill>
                <a:schemeClr val="bg1"/>
              </a:solidFill>
              <a:cs typeface="Arial" pitchFamily="34" charset="0"/>
            </a:endParaRPr>
          </a:p>
        </p:txBody>
      </p:sp>
      <p:sp>
        <p:nvSpPr>
          <p:cNvPr id="17" name="Text Box 9">
            <a:extLst>
              <a:ext uri="{FF2B5EF4-FFF2-40B4-BE49-F238E27FC236}">
                <a16:creationId xmlns:a16="http://schemas.microsoft.com/office/drawing/2014/main" id="{4EF21EBA-538D-4E61-9E38-B7B83A9D582A}"/>
              </a:ext>
            </a:extLst>
          </p:cNvPr>
          <p:cNvSpPr txBox="1">
            <a:spLocks noChangeArrowheads="1"/>
          </p:cNvSpPr>
          <p:nvPr/>
        </p:nvSpPr>
        <p:spPr bwMode="auto">
          <a:xfrm>
            <a:off x="919230" y="5779735"/>
            <a:ext cx="769620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spcAft>
                <a:spcPts val="600"/>
              </a:spcAft>
              <a:buNone/>
            </a:pPr>
            <a:r>
              <a:rPr lang="en-US" sz="2400" b="1" dirty="0">
                <a:solidFill>
                  <a:schemeClr val="bg1"/>
                </a:solidFill>
                <a:latin typeface="+mj-lt"/>
                <a:ea typeface="+mj-ea"/>
              </a:rPr>
              <a:t>MLIT, JINR, </a:t>
            </a:r>
            <a:r>
              <a:rPr lang="en-US" sz="2400" b="1" dirty="0" err="1">
                <a:solidFill>
                  <a:schemeClr val="bg1"/>
                </a:solidFill>
                <a:latin typeface="+mj-lt"/>
                <a:ea typeface="+mj-ea"/>
              </a:rPr>
              <a:t>Dubna</a:t>
            </a:r>
            <a:r>
              <a:rPr lang="en-US" sz="2400" b="1" dirty="0">
                <a:solidFill>
                  <a:schemeClr val="bg1"/>
                </a:solidFill>
                <a:latin typeface="+mj-lt"/>
                <a:ea typeface="+mj-ea"/>
              </a:rPr>
              <a:t> </a:t>
            </a:r>
          </a:p>
          <a:p>
            <a:pPr algn="ctr">
              <a:spcBef>
                <a:spcPct val="0"/>
              </a:spcBef>
              <a:spcAft>
                <a:spcPts val="600"/>
              </a:spcAft>
              <a:buNone/>
            </a:pPr>
            <a:r>
              <a:rPr lang="en-US" altLang="ru-RU" sz="2400" b="1" dirty="0">
                <a:solidFill>
                  <a:schemeClr val="bg1"/>
                </a:solidFill>
                <a:latin typeface="+mj-lt"/>
                <a:ea typeface="+mj-ea"/>
              </a:rPr>
              <a:t>2 December</a:t>
            </a:r>
            <a:r>
              <a:rPr lang="ru-RU" altLang="ru-RU" sz="2400" b="1" dirty="0">
                <a:solidFill>
                  <a:schemeClr val="bg1"/>
                </a:solidFill>
                <a:latin typeface="+mj-lt"/>
                <a:ea typeface="+mj-ea"/>
              </a:rPr>
              <a:t>, 202</a:t>
            </a:r>
            <a:r>
              <a:rPr lang="en-US" altLang="ru-RU" sz="2400" b="1" dirty="0">
                <a:solidFill>
                  <a:schemeClr val="bg1"/>
                </a:solidFill>
                <a:latin typeface="+mj-lt"/>
                <a:ea typeface="+mj-ea"/>
              </a:rPr>
              <a:t>4</a:t>
            </a:r>
            <a:endParaRPr lang="en-AU" altLang="ru-RU" sz="2400" b="1" dirty="0">
              <a:solidFill>
                <a:schemeClr val="bg1"/>
              </a:solidFill>
              <a:latin typeface="+mj-lt"/>
              <a:ea typeface="+mj-ea"/>
            </a:endParaRPr>
          </a:p>
        </p:txBody>
      </p:sp>
      <p:pic>
        <p:nvPicPr>
          <p:cNvPr id="18" name="Рисунок 17">
            <a:extLst>
              <a:ext uri="{FF2B5EF4-FFF2-40B4-BE49-F238E27FC236}">
                <a16:creationId xmlns:a16="http://schemas.microsoft.com/office/drawing/2014/main" id="{B7A20BB5-2208-4EEF-8DC1-30AB95C5E11D}"/>
              </a:ext>
            </a:extLst>
          </p:cNvPr>
          <p:cNvPicPr>
            <a:picLocks noChangeAspect="1"/>
          </p:cNvPicPr>
          <p:nvPr/>
        </p:nvPicPr>
        <p:blipFill>
          <a:blip r:embed="rId10"/>
          <a:stretch>
            <a:fillRect/>
          </a:stretch>
        </p:blipFill>
        <p:spPr>
          <a:xfrm>
            <a:off x="-26582" y="-29403"/>
            <a:ext cx="4873787" cy="13963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Mosaic of Collisions </a:t>
            </a:r>
            <a:endParaRPr lang="en-US" sz="3000" b="1" dirty="0">
              <a:solidFill>
                <a:schemeClr val="tx2">
                  <a:lumMod val="75000"/>
                </a:schemeClr>
              </a:solidFill>
              <a:latin typeface="+mj-lt"/>
              <a:ea typeface="+mj-ea"/>
              <a:cs typeface="+mj-cs"/>
            </a:endParaRPr>
          </a:p>
        </p:txBody>
      </p:sp>
      <p:pic>
        <p:nvPicPr>
          <p:cNvPr id="7" name="Picture 2">
            <a:extLst>
              <a:ext uri="{FF2B5EF4-FFF2-40B4-BE49-F238E27FC236}">
                <a16:creationId xmlns:a16="http://schemas.microsoft.com/office/drawing/2014/main" id="{2A7051A0-5FA2-443E-BFC8-F4B24DAC3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908050"/>
            <a:ext cx="822325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Номер слайда 5">
            <a:extLst>
              <a:ext uri="{FF2B5EF4-FFF2-40B4-BE49-F238E27FC236}">
                <a16:creationId xmlns:a16="http://schemas.microsoft.com/office/drawing/2014/main" id="{56AF8A7A-D7C4-4E56-B33C-10BF1F1C972F}"/>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10</a:t>
            </a:fld>
            <a:endParaRPr lang="en-US" altLang="ru-RU" dirty="0"/>
          </a:p>
        </p:txBody>
      </p:sp>
      <p:sp>
        <p:nvSpPr>
          <p:cNvPr id="13" name="Дата 3">
            <a:extLst>
              <a:ext uri="{FF2B5EF4-FFF2-40B4-BE49-F238E27FC236}">
                <a16:creationId xmlns:a16="http://schemas.microsoft.com/office/drawing/2014/main" id="{C1D5306B-C49E-4DA3-9BC2-B5A45BB837B4}"/>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1" name="Нижний колонтитул 1">
            <a:extLst>
              <a:ext uri="{FF2B5EF4-FFF2-40B4-BE49-F238E27FC236}">
                <a16:creationId xmlns:a16="http://schemas.microsoft.com/office/drawing/2014/main" id="{472590DB-4240-48E4-93DD-904C482E400C}"/>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691273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1928664" y="3176"/>
            <a:ext cx="7200800" cy="581025"/>
          </a:xfrm>
          <a:prstGeom prst="rect">
            <a:avLst/>
          </a:prstGeom>
          <a:noFill/>
          <a:ln w="9525">
            <a:noFill/>
            <a:miter lim="800000"/>
            <a:headEnd/>
            <a:tailEnd/>
          </a:ln>
          <a:effectLst/>
        </p:spPr>
        <p:txBody>
          <a:bodyPr anchor="ctr"/>
          <a:lstStyle/>
          <a:p>
            <a:pPr algn="ctr">
              <a:defRPr/>
            </a:pPr>
            <a:r>
              <a:rPr lang="en-US" sz="3000" b="1" dirty="0">
                <a:solidFill>
                  <a:schemeClr val="tx2">
                    <a:lumMod val="75000"/>
                  </a:schemeClr>
                </a:solidFill>
                <a:latin typeface="+mj-lt"/>
                <a:ea typeface="+mj-ea"/>
                <a:cs typeface="+mj-cs"/>
              </a:rPr>
              <a:t>Modus Operandi for Experiments</a:t>
            </a:r>
          </a:p>
        </p:txBody>
      </p:sp>
      <p:sp>
        <p:nvSpPr>
          <p:cNvPr id="7" name="Прямоугольник 6">
            <a:extLst>
              <a:ext uri="{FF2B5EF4-FFF2-40B4-BE49-F238E27FC236}">
                <a16:creationId xmlns:a16="http://schemas.microsoft.com/office/drawing/2014/main" id="{D5BA0E55-9B48-47BD-A698-73B20437E328}"/>
              </a:ext>
            </a:extLst>
          </p:cNvPr>
          <p:cNvSpPr/>
          <p:nvPr/>
        </p:nvSpPr>
        <p:spPr>
          <a:xfrm>
            <a:off x="179388" y="765175"/>
            <a:ext cx="4176712" cy="708025"/>
          </a:xfrm>
          <a:prstGeom prst="rect">
            <a:avLst/>
          </a:prstGeom>
        </p:spPr>
        <p:txBody>
          <a:bodyPr>
            <a:spAutoFit/>
          </a:bodyPr>
          <a:lstStyle/>
          <a:p>
            <a:pPr>
              <a:spcBef>
                <a:spcPct val="20000"/>
              </a:spcBef>
              <a:defRPr/>
            </a:pPr>
            <a:r>
              <a:rPr lang="en-US" sz="2000" dirty="0">
                <a:solidFill>
                  <a:srgbClr val="002060"/>
                </a:solidFill>
                <a:latin typeface="Arial" charset="0"/>
                <a:ea typeface="Arial" charset="0"/>
                <a:cs typeface="Arial" charset="0"/>
              </a:rPr>
              <a:t>Onion structure of detector layers placed in B-field</a:t>
            </a:r>
            <a:endParaRPr lang="en-US" sz="2000" dirty="0">
              <a:solidFill>
                <a:srgbClr val="002060"/>
              </a:solidFill>
              <a:effectLst>
                <a:outerShdw blurRad="38100" dist="38100" dir="2700000" algn="tl">
                  <a:srgbClr val="000000"/>
                </a:outerShdw>
              </a:effectLst>
              <a:latin typeface="Arial" charset="0"/>
              <a:ea typeface="Arial" charset="0"/>
              <a:cs typeface="Arial" charset="0"/>
            </a:endParaRPr>
          </a:p>
        </p:txBody>
      </p:sp>
      <p:pic>
        <p:nvPicPr>
          <p:cNvPr id="10" name="Picture 4">
            <a:extLst>
              <a:ext uri="{FF2B5EF4-FFF2-40B4-BE49-F238E27FC236}">
                <a16:creationId xmlns:a16="http://schemas.microsoft.com/office/drawing/2014/main" id="{0479F5DE-8531-4855-A3BA-F1280978A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984" y="713018"/>
            <a:ext cx="4840002" cy="574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 name="Рисунок 10">
            <a:extLst>
              <a:ext uri="{FF2B5EF4-FFF2-40B4-BE49-F238E27FC236}">
                <a16:creationId xmlns:a16="http://schemas.microsoft.com/office/drawing/2014/main" id="{E4B3A609-82BA-47D9-A660-73993ABD2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88" y="1879327"/>
            <a:ext cx="4485580" cy="3412739"/>
          </a:xfrm>
          <a:prstGeom prst="rect">
            <a:avLst/>
          </a:prstGeom>
        </p:spPr>
      </p:pic>
      <p:sp>
        <p:nvSpPr>
          <p:cNvPr id="12" name="Номер слайда 5">
            <a:extLst>
              <a:ext uri="{FF2B5EF4-FFF2-40B4-BE49-F238E27FC236}">
                <a16:creationId xmlns:a16="http://schemas.microsoft.com/office/drawing/2014/main" id="{D10F5C93-1E48-4459-B4AF-0226ADFDA043}"/>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11</a:t>
            </a:fld>
            <a:endParaRPr lang="en-US" altLang="ru-RU" dirty="0"/>
          </a:p>
        </p:txBody>
      </p:sp>
      <p:sp>
        <p:nvSpPr>
          <p:cNvPr id="13" name="Дата 3">
            <a:extLst>
              <a:ext uri="{FF2B5EF4-FFF2-40B4-BE49-F238E27FC236}">
                <a16:creationId xmlns:a16="http://schemas.microsoft.com/office/drawing/2014/main" id="{BC5FA119-847D-4DB2-A4E2-4E8A4465BF80}"/>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4" name="Нижний колонтитул 1">
            <a:extLst>
              <a:ext uri="{FF2B5EF4-FFF2-40B4-BE49-F238E27FC236}">
                <a16:creationId xmlns:a16="http://schemas.microsoft.com/office/drawing/2014/main" id="{A0B7AE38-2173-4360-BF90-06424E72D2B4}"/>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944526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8E6FB4A9-DB24-4E2B-96FD-19C1AF0A9448}"/>
              </a:ext>
            </a:extLst>
          </p:cNvPr>
          <p:cNvSpPr txBox="1">
            <a:spLocks noChangeArrowheads="1"/>
          </p:cNvSpPr>
          <p:nvPr/>
        </p:nvSpPr>
        <p:spPr bwMode="auto">
          <a:xfrm>
            <a:off x="704528" y="836712"/>
            <a:ext cx="82819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0" lang="en-US" altLang="ru-RU" sz="3600" dirty="0">
                <a:solidFill>
                  <a:srgbClr val="FF0000"/>
                </a:solidFill>
                <a:latin typeface="Comic Sans MS" panose="030F0702030302020204" pitchFamily="66" charset="0"/>
              </a:rPr>
              <a:t>Event Selection and Data Flow</a:t>
            </a:r>
          </a:p>
        </p:txBody>
      </p:sp>
      <p:pic>
        <p:nvPicPr>
          <p:cNvPr id="12" name="Рисунок 11">
            <a:extLst>
              <a:ext uri="{FF2B5EF4-FFF2-40B4-BE49-F238E27FC236}">
                <a16:creationId xmlns:a16="http://schemas.microsoft.com/office/drawing/2014/main" id="{40197C35-D5C5-42FA-A2C3-8124AD307F09}"/>
              </a:ext>
            </a:extLst>
          </p:cNvPr>
          <p:cNvPicPr>
            <a:picLocks noChangeAspect="1"/>
          </p:cNvPicPr>
          <p:nvPr/>
        </p:nvPicPr>
        <p:blipFill>
          <a:blip r:embed="rId2"/>
          <a:stretch>
            <a:fillRect/>
          </a:stretch>
        </p:blipFill>
        <p:spPr>
          <a:xfrm>
            <a:off x="1977405" y="1916832"/>
            <a:ext cx="5375126" cy="3443862"/>
          </a:xfrm>
          <a:prstGeom prst="rect">
            <a:avLst/>
          </a:prstGeom>
        </p:spPr>
      </p:pic>
      <p:sp>
        <p:nvSpPr>
          <p:cNvPr id="8" name="Номер слайда 5">
            <a:extLst>
              <a:ext uri="{FF2B5EF4-FFF2-40B4-BE49-F238E27FC236}">
                <a16:creationId xmlns:a16="http://schemas.microsoft.com/office/drawing/2014/main" id="{1B59BAB6-96A8-43E0-B68E-798895952C07}"/>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12</a:t>
            </a:fld>
            <a:endParaRPr lang="en-US" altLang="ru-RU" dirty="0"/>
          </a:p>
        </p:txBody>
      </p:sp>
      <p:sp>
        <p:nvSpPr>
          <p:cNvPr id="9" name="Дата 3">
            <a:extLst>
              <a:ext uri="{FF2B5EF4-FFF2-40B4-BE49-F238E27FC236}">
                <a16:creationId xmlns:a16="http://schemas.microsoft.com/office/drawing/2014/main" id="{ECBB49A5-0F29-4A30-AF13-003FFC275A23}"/>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0" name="Нижний колонтитул 1">
            <a:extLst>
              <a:ext uri="{FF2B5EF4-FFF2-40B4-BE49-F238E27FC236}">
                <a16:creationId xmlns:a16="http://schemas.microsoft.com/office/drawing/2014/main" id="{4DA17D3A-ADCF-4448-8CE5-4AE165D1FB4C}"/>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119266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632520" y="3176"/>
            <a:ext cx="8352928" cy="581025"/>
          </a:xfrm>
          <a:prstGeom prst="rect">
            <a:avLst/>
          </a:prstGeom>
          <a:noFill/>
          <a:ln w="9525">
            <a:noFill/>
            <a:miter lim="800000"/>
            <a:headEnd/>
            <a:tailEnd/>
          </a:ln>
          <a:effectLst/>
        </p:spPr>
        <p:txBody>
          <a:bodyPr anchor="ctr"/>
          <a:lstStyle/>
          <a:p>
            <a:pPr algn="ctr">
              <a:defRPr/>
            </a:pPr>
            <a:r>
              <a:rPr lang="en-US" sz="3000" b="1" dirty="0">
                <a:solidFill>
                  <a:schemeClr val="tx2">
                    <a:lumMod val="75000"/>
                  </a:schemeClr>
                </a:solidFill>
                <a:latin typeface="+mj-lt"/>
                <a:ea typeface="+mj-ea"/>
                <a:cs typeface="+mj-cs"/>
              </a:rPr>
              <a:t>Physics Processes at LHC</a:t>
            </a:r>
          </a:p>
        </p:txBody>
      </p:sp>
      <p:pic>
        <p:nvPicPr>
          <p:cNvPr id="8" name="Picture 4">
            <a:extLst>
              <a:ext uri="{FF2B5EF4-FFF2-40B4-BE49-F238E27FC236}">
                <a16:creationId xmlns:a16="http://schemas.microsoft.com/office/drawing/2014/main" id="{888B8A15-FE8D-4721-BE03-C93F5AF4F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06" y="764704"/>
            <a:ext cx="8189275" cy="540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Номер слайда 5">
            <a:extLst>
              <a:ext uri="{FF2B5EF4-FFF2-40B4-BE49-F238E27FC236}">
                <a16:creationId xmlns:a16="http://schemas.microsoft.com/office/drawing/2014/main" id="{5C7130F5-8375-4F1A-ADE4-6360B5F91C54}"/>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13</a:t>
            </a:fld>
            <a:endParaRPr lang="en-US" altLang="ru-RU" dirty="0"/>
          </a:p>
        </p:txBody>
      </p:sp>
      <p:sp>
        <p:nvSpPr>
          <p:cNvPr id="13" name="Дата 3">
            <a:extLst>
              <a:ext uri="{FF2B5EF4-FFF2-40B4-BE49-F238E27FC236}">
                <a16:creationId xmlns:a16="http://schemas.microsoft.com/office/drawing/2014/main" id="{48310DA7-E47B-4C98-BDD8-C9E347BAFA36}"/>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0" name="Нижний колонтитул 1">
            <a:extLst>
              <a:ext uri="{FF2B5EF4-FFF2-40B4-BE49-F238E27FC236}">
                <a16:creationId xmlns:a16="http://schemas.microsoft.com/office/drawing/2014/main" id="{1049FA75-60FF-4384-B918-BFE94FE1EB9A}"/>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145527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Multi-Layer Selection and Triggering</a:t>
            </a:r>
            <a:endParaRPr lang="en-US" sz="3000" b="1" dirty="0">
              <a:solidFill>
                <a:schemeClr val="tx2">
                  <a:lumMod val="75000"/>
                </a:schemeClr>
              </a:solidFill>
              <a:latin typeface="+mj-lt"/>
              <a:ea typeface="+mj-ea"/>
              <a:cs typeface="+mj-cs"/>
            </a:endParaRPr>
          </a:p>
        </p:txBody>
      </p:sp>
      <p:sp>
        <p:nvSpPr>
          <p:cNvPr id="6" name="Rectangle 3">
            <a:extLst>
              <a:ext uri="{FF2B5EF4-FFF2-40B4-BE49-F238E27FC236}">
                <a16:creationId xmlns:a16="http://schemas.microsoft.com/office/drawing/2014/main" id="{07CB2EDE-4FF7-42D5-966E-0EF70387B59E}"/>
              </a:ext>
            </a:extLst>
          </p:cNvPr>
          <p:cNvSpPr txBox="1">
            <a:spLocks noChangeArrowheads="1"/>
          </p:cNvSpPr>
          <p:nvPr/>
        </p:nvSpPr>
        <p:spPr>
          <a:xfrm>
            <a:off x="1835150" y="693738"/>
            <a:ext cx="5067300" cy="5472112"/>
          </a:xfrm>
          <a:prstGeom prst="rect">
            <a:avLst/>
          </a:prstGeom>
        </p:spPr>
        <p:txBody>
          <a:bodyPr vert="horz" lIns="91429" tIns="45715" rIns="91429" bIns="45715" rtlCol="0">
            <a:normAutofit/>
          </a:bodyPr>
          <a:lstStyle>
            <a:lvl1pPr marL="342861" indent="-342861" algn="l" defTabSz="91429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6" indent="-285717" algn="l" defTabSz="91429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0" indent="-228574" algn="l" defTabSz="914296"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600017"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66"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Tx/>
              <a:buNone/>
              <a:defRPr/>
            </a:pPr>
            <a:endParaRPr lang="en-GB" sz="2000"/>
          </a:p>
          <a:p>
            <a:pPr>
              <a:lnSpc>
                <a:spcPct val="80000"/>
              </a:lnSpc>
              <a:buFont typeface="Wingdings" charset="0"/>
              <a:buChar char="q"/>
              <a:defRPr/>
            </a:pPr>
            <a:r>
              <a:rPr lang="en-GB" sz="2000" u="sng"/>
              <a:t>Level-1:</a:t>
            </a:r>
            <a:r>
              <a:rPr lang="en-GB" sz="2000"/>
              <a:t> </a:t>
            </a:r>
          </a:p>
          <a:p>
            <a:pPr marL="0" indent="0">
              <a:lnSpc>
                <a:spcPct val="80000"/>
              </a:lnSpc>
              <a:buFont typeface="Wingdings" charset="0"/>
              <a:buNone/>
              <a:defRPr/>
            </a:pPr>
            <a:r>
              <a:rPr lang="en-GB" sz="2000"/>
              <a:t>     Hardware selection is comprised </a:t>
            </a:r>
          </a:p>
          <a:p>
            <a:pPr marL="0" indent="0">
              <a:lnSpc>
                <a:spcPct val="80000"/>
              </a:lnSpc>
              <a:buFont typeface="Wingdings" charset="0"/>
              <a:buNone/>
              <a:defRPr/>
            </a:pPr>
            <a:r>
              <a:rPr lang="en-GB" sz="2000"/>
              <a:t>     of custom electronics that process </a:t>
            </a:r>
          </a:p>
          <a:p>
            <a:pPr marL="0" indent="0">
              <a:lnSpc>
                <a:spcPct val="80000"/>
              </a:lnSpc>
              <a:buFont typeface="Wingdings" charset="0"/>
              <a:buNone/>
              <a:defRPr/>
            </a:pPr>
            <a:r>
              <a:rPr lang="en-GB" sz="2000"/>
              <a:t>     data from detectors, rough cutoffs </a:t>
            </a:r>
            <a:endParaRPr lang="ru-RU" sz="2000" u="sng"/>
          </a:p>
          <a:p>
            <a:pPr marL="0" indent="0">
              <a:lnSpc>
                <a:spcPct val="80000"/>
              </a:lnSpc>
              <a:buFont typeface="Wingdings" charset="0"/>
              <a:buNone/>
              <a:defRPr/>
            </a:pPr>
            <a:endParaRPr lang="ru-RU" sz="2000" u="sng"/>
          </a:p>
          <a:p>
            <a:pPr marL="0" indent="0">
              <a:lnSpc>
                <a:spcPct val="80000"/>
              </a:lnSpc>
              <a:buFont typeface="Wingdings" charset="0"/>
              <a:buNone/>
              <a:defRPr/>
            </a:pPr>
            <a:endParaRPr lang="ru-RU" sz="2000" u="sng"/>
          </a:p>
          <a:p>
            <a:pPr marL="0" indent="0">
              <a:lnSpc>
                <a:spcPct val="80000"/>
              </a:lnSpc>
              <a:buFont typeface="Wingdings" charset="0"/>
              <a:buNone/>
              <a:defRPr/>
            </a:pPr>
            <a:endParaRPr lang="en-US" sz="2000" u="sng"/>
          </a:p>
          <a:p>
            <a:pPr marL="0" indent="0">
              <a:lnSpc>
                <a:spcPct val="80000"/>
              </a:lnSpc>
              <a:buFont typeface="Wingdings" charset="0"/>
              <a:buNone/>
              <a:defRPr/>
            </a:pPr>
            <a:endParaRPr lang="ru-RU" sz="2000" u="sng"/>
          </a:p>
          <a:p>
            <a:pPr>
              <a:lnSpc>
                <a:spcPct val="80000"/>
              </a:lnSpc>
              <a:buFont typeface="Wingdings" charset="0"/>
              <a:buChar char="q"/>
              <a:defRPr/>
            </a:pPr>
            <a:r>
              <a:rPr lang="en-GB" sz="2000" u="sng"/>
              <a:t>High Level Trigger:</a:t>
            </a:r>
            <a:r>
              <a:rPr lang="en-GB" sz="2000"/>
              <a:t> </a:t>
            </a:r>
            <a:endParaRPr lang="ru-RU" sz="2000"/>
          </a:p>
          <a:p>
            <a:pPr marL="0" indent="0">
              <a:lnSpc>
                <a:spcPct val="80000"/>
              </a:lnSpc>
              <a:buFont typeface="Wingdings" charset="0"/>
              <a:buNone/>
              <a:defRPr/>
            </a:pPr>
            <a:r>
              <a:rPr lang="ru-RU" sz="2000"/>
              <a:t>     </a:t>
            </a:r>
            <a:r>
              <a:rPr lang="en-GB" sz="2000"/>
              <a:t>Software selection</a:t>
            </a:r>
            <a:r>
              <a:rPr lang="ru-RU" sz="2000"/>
              <a:t> </a:t>
            </a:r>
            <a:r>
              <a:rPr lang="en-US" sz="2000"/>
              <a:t>based on          </a:t>
            </a:r>
          </a:p>
          <a:p>
            <a:pPr marL="0" indent="0">
              <a:lnSpc>
                <a:spcPct val="80000"/>
              </a:lnSpc>
              <a:buFont typeface="Wingdings" charset="0"/>
              <a:buNone/>
              <a:defRPr/>
            </a:pPr>
            <a:r>
              <a:rPr lang="en-US" sz="2000"/>
              <a:t>     reconstruction of physics objects,</a:t>
            </a:r>
          </a:p>
          <a:p>
            <a:pPr marL="0" indent="0">
              <a:lnSpc>
                <a:spcPct val="80000"/>
              </a:lnSpc>
              <a:buFont typeface="Wingdings" charset="0"/>
              <a:buNone/>
              <a:defRPr/>
            </a:pPr>
            <a:r>
              <a:rPr lang="en-US" sz="2000"/>
              <a:t>     event topology</a:t>
            </a:r>
            <a:endParaRPr lang="en-US" sz="2000" dirty="0"/>
          </a:p>
        </p:txBody>
      </p:sp>
      <p:pic>
        <p:nvPicPr>
          <p:cNvPr id="8" name="Picture 4">
            <a:extLst>
              <a:ext uri="{FF2B5EF4-FFF2-40B4-BE49-F238E27FC236}">
                <a16:creationId xmlns:a16="http://schemas.microsoft.com/office/drawing/2014/main" id="{8957DFA4-A63F-44B4-9BD5-FF5FDF9CACD6}"/>
              </a:ext>
            </a:extLst>
          </p:cNvPr>
          <p:cNvPicPr>
            <a:picLocks noChangeAspect="1" noChangeArrowheads="1"/>
          </p:cNvPicPr>
          <p:nvPr/>
        </p:nvPicPr>
        <p:blipFill>
          <a:blip r:embed="rId2">
            <a:lum bright="-50000" contrast="60000"/>
            <a:extLst>
              <a:ext uri="{28A0092B-C50C-407E-A947-70E740481C1C}">
                <a14:useLocalDpi xmlns:a14="http://schemas.microsoft.com/office/drawing/2010/main" val="0"/>
              </a:ext>
            </a:extLst>
          </a:blip>
          <a:srcRect/>
          <a:stretch>
            <a:fillRect/>
          </a:stretch>
        </p:blipFill>
        <p:spPr>
          <a:xfrm>
            <a:off x="6151563" y="2924175"/>
            <a:ext cx="2884487" cy="3529013"/>
          </a:xfrm>
          <a:prstGeom prst="rect">
            <a:avLst/>
          </a:prstGeom>
          <a:noFill/>
        </p:spPr>
      </p:pic>
      <p:pic>
        <p:nvPicPr>
          <p:cNvPr id="10" name="Picture 5">
            <a:extLst>
              <a:ext uri="{FF2B5EF4-FFF2-40B4-BE49-F238E27FC236}">
                <a16:creationId xmlns:a16="http://schemas.microsoft.com/office/drawing/2014/main" id="{5811444F-3C6A-4D36-A03D-D77B7268A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18351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7E67CE39-277A-4A3C-B41B-225E63AB5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2708275"/>
            <a:ext cx="16573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64D857C4-C68B-4648-A9F8-796A5F2213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530725"/>
            <a:ext cx="1728788"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9E9280A2-CE4A-4AF5-BB38-C350C54BAD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773113"/>
            <a:ext cx="266382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Номер слайда 5">
            <a:extLst>
              <a:ext uri="{FF2B5EF4-FFF2-40B4-BE49-F238E27FC236}">
                <a16:creationId xmlns:a16="http://schemas.microsoft.com/office/drawing/2014/main" id="{9F05CA2D-F2F6-4E76-A3CF-FE3FE3ABAC55}"/>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14</a:t>
            </a:fld>
            <a:endParaRPr lang="en-US" altLang="ru-RU" dirty="0"/>
          </a:p>
        </p:txBody>
      </p:sp>
      <p:sp>
        <p:nvSpPr>
          <p:cNvPr id="18" name="Дата 3">
            <a:extLst>
              <a:ext uri="{FF2B5EF4-FFF2-40B4-BE49-F238E27FC236}">
                <a16:creationId xmlns:a16="http://schemas.microsoft.com/office/drawing/2014/main" id="{3351A93E-E317-4D76-BD96-5A0FAD6B62E6}"/>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5" name="Нижний колонтитул 1">
            <a:extLst>
              <a:ext uri="{FF2B5EF4-FFF2-40B4-BE49-F238E27FC236}">
                <a16:creationId xmlns:a16="http://schemas.microsoft.com/office/drawing/2014/main" id="{B3150A42-E8BA-4883-8C0F-B53293579D4A}"/>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4271374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Trigger Rates</a:t>
            </a:r>
            <a:endParaRPr lang="en-US" sz="3000" b="1" dirty="0">
              <a:solidFill>
                <a:schemeClr val="tx2">
                  <a:lumMod val="75000"/>
                </a:schemeClr>
              </a:solidFill>
              <a:latin typeface="+mj-lt"/>
              <a:ea typeface="+mj-ea"/>
              <a:cs typeface="+mj-cs"/>
            </a:endParaRPr>
          </a:p>
        </p:txBody>
      </p:sp>
      <p:grpSp>
        <p:nvGrpSpPr>
          <p:cNvPr id="14" name="Group 2069">
            <a:extLst>
              <a:ext uri="{FF2B5EF4-FFF2-40B4-BE49-F238E27FC236}">
                <a16:creationId xmlns:a16="http://schemas.microsoft.com/office/drawing/2014/main" id="{73EE3170-F673-4B24-8125-85C7383616AD}"/>
              </a:ext>
            </a:extLst>
          </p:cNvPr>
          <p:cNvGrpSpPr>
            <a:grpSpLocks/>
          </p:cNvGrpSpPr>
          <p:nvPr/>
        </p:nvGrpSpPr>
        <p:grpSpPr bwMode="auto">
          <a:xfrm>
            <a:off x="704528" y="836513"/>
            <a:ext cx="8391525" cy="5184775"/>
            <a:chOff x="1733" y="775"/>
            <a:chExt cx="4495" cy="3307"/>
          </a:xfrm>
        </p:grpSpPr>
        <p:sp>
          <p:nvSpPr>
            <p:cNvPr id="15" name="Freeform 2070">
              <a:extLst>
                <a:ext uri="{FF2B5EF4-FFF2-40B4-BE49-F238E27FC236}">
                  <a16:creationId xmlns:a16="http://schemas.microsoft.com/office/drawing/2014/main" id="{FD4A7951-A140-47D0-B90B-93F3D1C77D0B}"/>
                </a:ext>
              </a:extLst>
            </p:cNvPr>
            <p:cNvSpPr>
              <a:spLocks/>
            </p:cNvSpPr>
            <p:nvPr/>
          </p:nvSpPr>
          <p:spPr bwMode="blackWhite">
            <a:xfrm rot="-193952">
              <a:off x="2189" y="1035"/>
              <a:ext cx="4039" cy="2827"/>
            </a:xfrm>
            <a:custGeom>
              <a:avLst/>
              <a:gdLst>
                <a:gd name="T0" fmla="*/ 426 w 3233"/>
                <a:gd name="T1" fmla="*/ 2827 h 2055"/>
                <a:gd name="T2" fmla="*/ 1001 w 3233"/>
                <a:gd name="T3" fmla="*/ 2241 h 2055"/>
                <a:gd name="T4" fmla="*/ 1326 w 3233"/>
                <a:gd name="T5" fmla="*/ 2035 h 2055"/>
                <a:gd name="T6" fmla="*/ 1740 w 3233"/>
                <a:gd name="T7" fmla="*/ 1919 h 2055"/>
                <a:gd name="T8" fmla="*/ 2531 w 3233"/>
                <a:gd name="T9" fmla="*/ 1689 h 2055"/>
                <a:gd name="T10" fmla="*/ 3123 w 3233"/>
                <a:gd name="T11" fmla="*/ 1619 h 2055"/>
                <a:gd name="T12" fmla="*/ 4039 w 3233"/>
                <a:gd name="T13" fmla="*/ 1521 h 2055"/>
                <a:gd name="T14" fmla="*/ 214 w 3233"/>
                <a:gd name="T15" fmla="*/ 0 h 2055"/>
                <a:gd name="T16" fmla="*/ 336 w 3233"/>
                <a:gd name="T17" fmla="*/ 797 h 2055"/>
                <a:gd name="T18" fmla="*/ 329 w 3233"/>
                <a:gd name="T19" fmla="*/ 1350 h 2055"/>
                <a:gd name="T20" fmla="*/ 280 w 3233"/>
                <a:gd name="T21" fmla="*/ 1845 h 2055"/>
                <a:gd name="T22" fmla="*/ 190 w 3233"/>
                <a:gd name="T23" fmla="*/ 2208 h 2055"/>
                <a:gd name="T24" fmla="*/ 4 w 3233"/>
                <a:gd name="T25" fmla="*/ 2637 h 2055"/>
                <a:gd name="T26" fmla="*/ 211 w 3233"/>
                <a:gd name="T27" fmla="*/ 2728 h 2055"/>
                <a:gd name="T28" fmla="*/ 426 w 3233"/>
                <a:gd name="T29" fmla="*/ 2827 h 20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3" h="2055">
                  <a:moveTo>
                    <a:pt x="341" y="2055"/>
                  </a:moveTo>
                  <a:cubicBezTo>
                    <a:pt x="446" y="1996"/>
                    <a:pt x="681" y="1725"/>
                    <a:pt x="801" y="1629"/>
                  </a:cubicBezTo>
                  <a:cubicBezTo>
                    <a:pt x="921" y="1533"/>
                    <a:pt x="962" y="1518"/>
                    <a:pt x="1061" y="1479"/>
                  </a:cubicBezTo>
                  <a:cubicBezTo>
                    <a:pt x="1160" y="1440"/>
                    <a:pt x="1233" y="1437"/>
                    <a:pt x="1393" y="1395"/>
                  </a:cubicBezTo>
                  <a:cubicBezTo>
                    <a:pt x="1554" y="1353"/>
                    <a:pt x="1841" y="1264"/>
                    <a:pt x="2026" y="1228"/>
                  </a:cubicBezTo>
                  <a:cubicBezTo>
                    <a:pt x="2211" y="1192"/>
                    <a:pt x="2299" y="1197"/>
                    <a:pt x="2500" y="1177"/>
                  </a:cubicBezTo>
                  <a:cubicBezTo>
                    <a:pt x="2701" y="1157"/>
                    <a:pt x="3024" y="1131"/>
                    <a:pt x="3233" y="1106"/>
                  </a:cubicBezTo>
                  <a:cubicBezTo>
                    <a:pt x="2845" y="910"/>
                    <a:pt x="660" y="105"/>
                    <a:pt x="171" y="0"/>
                  </a:cubicBezTo>
                  <a:cubicBezTo>
                    <a:pt x="218" y="210"/>
                    <a:pt x="254" y="416"/>
                    <a:pt x="269" y="579"/>
                  </a:cubicBezTo>
                  <a:cubicBezTo>
                    <a:pt x="284" y="742"/>
                    <a:pt x="271" y="854"/>
                    <a:pt x="263" y="981"/>
                  </a:cubicBezTo>
                  <a:cubicBezTo>
                    <a:pt x="256" y="1108"/>
                    <a:pt x="243" y="1237"/>
                    <a:pt x="224" y="1341"/>
                  </a:cubicBezTo>
                  <a:cubicBezTo>
                    <a:pt x="206" y="1445"/>
                    <a:pt x="189" y="1509"/>
                    <a:pt x="152" y="1605"/>
                  </a:cubicBezTo>
                  <a:cubicBezTo>
                    <a:pt x="115" y="1701"/>
                    <a:pt x="0" y="1854"/>
                    <a:pt x="3" y="1917"/>
                  </a:cubicBezTo>
                  <a:lnTo>
                    <a:pt x="169" y="1983"/>
                  </a:lnTo>
                  <a:lnTo>
                    <a:pt x="341" y="2055"/>
                  </a:lnTo>
                  <a:close/>
                </a:path>
              </a:pathLst>
            </a:custGeom>
            <a:gradFill rotWithShape="0">
              <a:gsLst>
                <a:gs pos="0">
                  <a:srgbClr val="CC52F2"/>
                </a:gs>
                <a:gs pos="100000">
                  <a:srgbClr val="570870"/>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2075" tIns="46038" rIns="92075" bIns="46038" anchor="ctr"/>
            <a:lstStyle/>
            <a:p>
              <a:pPr>
                <a:defRPr/>
              </a:pPr>
              <a:endParaRPr lang="ru-RU"/>
            </a:p>
          </p:txBody>
        </p:sp>
        <p:sp>
          <p:nvSpPr>
            <p:cNvPr id="16" name="Freeform 2071">
              <a:extLst>
                <a:ext uri="{FF2B5EF4-FFF2-40B4-BE49-F238E27FC236}">
                  <a16:creationId xmlns:a16="http://schemas.microsoft.com/office/drawing/2014/main" id="{E8088487-605C-482B-8D8D-81480C2217F6}"/>
                </a:ext>
              </a:extLst>
            </p:cNvPr>
            <p:cNvSpPr>
              <a:spLocks/>
            </p:cNvSpPr>
            <p:nvPr/>
          </p:nvSpPr>
          <p:spPr bwMode="blackWhite">
            <a:xfrm rot="-377781">
              <a:off x="2233" y="3192"/>
              <a:ext cx="1112" cy="890"/>
            </a:xfrm>
            <a:custGeom>
              <a:avLst/>
              <a:gdLst>
                <a:gd name="T0" fmla="*/ 154 w 533"/>
                <a:gd name="T1" fmla="*/ 174 h 460"/>
                <a:gd name="T2" fmla="*/ 0 w 533"/>
                <a:gd name="T3" fmla="*/ 0 h 460"/>
                <a:gd name="T4" fmla="*/ 100 w 533"/>
                <a:gd name="T5" fmla="*/ 890 h 460"/>
                <a:gd name="T6" fmla="*/ 1112 w 533"/>
                <a:gd name="T7" fmla="*/ 488 h 460"/>
                <a:gd name="T8" fmla="*/ 830 w 533"/>
                <a:gd name="T9" fmla="*/ 430 h 460"/>
                <a:gd name="T10" fmla="*/ 154 w 533"/>
                <a:gd name="T11" fmla="*/ 174 h 4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3" h="460">
                  <a:moveTo>
                    <a:pt x="74" y="90"/>
                  </a:moveTo>
                  <a:lnTo>
                    <a:pt x="0" y="0"/>
                  </a:lnTo>
                  <a:lnTo>
                    <a:pt x="48" y="460"/>
                  </a:lnTo>
                  <a:lnTo>
                    <a:pt x="533" y="252"/>
                  </a:lnTo>
                  <a:lnTo>
                    <a:pt x="398" y="222"/>
                  </a:lnTo>
                  <a:lnTo>
                    <a:pt x="74" y="90"/>
                  </a:lnTo>
                  <a:close/>
                </a:path>
              </a:pathLst>
            </a:custGeom>
            <a:solidFill>
              <a:srgbClr val="CE45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2075" tIns="46038" rIns="92075" bIns="46038" anchor="ctr"/>
            <a:lstStyle/>
            <a:p>
              <a:pPr>
                <a:defRPr/>
              </a:pPr>
              <a:endParaRPr lang="ru-RU"/>
            </a:p>
          </p:txBody>
        </p:sp>
        <p:pic>
          <p:nvPicPr>
            <p:cNvPr id="17" name="Picture 2072" descr="page15">
              <a:extLst>
                <a:ext uri="{FF2B5EF4-FFF2-40B4-BE49-F238E27FC236}">
                  <a16:creationId xmlns:a16="http://schemas.microsoft.com/office/drawing/2014/main" id="{99D6117D-2E80-413E-880C-40F271DC2CB6}"/>
                </a:ext>
              </a:extLst>
            </p:cNvPr>
            <p:cNvPicPr>
              <a:picLocks noChangeAspect="1" noChangeArrowheads="1"/>
            </p:cNvPicPr>
            <p:nvPr/>
          </p:nvPicPr>
          <p:blipFill>
            <a:blip r:embed="rId2">
              <a:clrChange>
                <a:clrFrom>
                  <a:srgbClr val="580878"/>
                </a:clrFrom>
                <a:clrTo>
                  <a:srgbClr val="580878">
                    <a:alpha val="0"/>
                  </a:srgbClr>
                </a:clrTo>
              </a:clrChange>
              <a:extLst>
                <a:ext uri="{28A0092B-C50C-407E-A947-70E740481C1C}">
                  <a14:useLocalDpi xmlns:a14="http://schemas.microsoft.com/office/drawing/2010/main" val="0"/>
                </a:ext>
              </a:extLst>
            </a:blip>
            <a:srcRect/>
            <a:stretch>
              <a:fillRect/>
            </a:stretch>
          </p:blipFill>
          <p:spPr bwMode="auto">
            <a:xfrm>
              <a:off x="2770" y="775"/>
              <a:ext cx="2869"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073">
              <a:extLst>
                <a:ext uri="{FF2B5EF4-FFF2-40B4-BE49-F238E27FC236}">
                  <a16:creationId xmlns:a16="http://schemas.microsoft.com/office/drawing/2014/main" id="{142E5045-B09F-4646-B4FE-27BC831C5D7D}"/>
                </a:ext>
              </a:extLst>
            </p:cNvPr>
            <p:cNvSpPr>
              <a:spLocks noChangeArrowheads="1"/>
            </p:cNvSpPr>
            <p:nvPr/>
          </p:nvSpPr>
          <p:spPr bwMode="blackWhite">
            <a:xfrm rot="1272726">
              <a:off x="2231" y="2262"/>
              <a:ext cx="2876" cy="272"/>
            </a:xfrm>
            <a:prstGeom prst="rect">
              <a:avLst/>
            </a:prstGeom>
            <a:solidFill>
              <a:schemeClr val="bg1"/>
            </a:solidFill>
            <a:ln w="12700">
              <a:solidFill>
                <a:schemeClr val="tx1"/>
              </a:solidFill>
              <a:miter lim="800000"/>
              <a:headEnd/>
              <a:tailEnd/>
            </a:ln>
          </p:spPr>
          <p:txBody>
            <a:bodyPr wrap="none" lIns="92075" tIns="46038" rIns="92075" bIns="46038"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spcBef>
                  <a:spcPct val="10000"/>
                </a:spcBef>
                <a:spcAft>
                  <a:spcPct val="10000"/>
                </a:spcAft>
              </a:pPr>
              <a:r>
                <a:rPr lang="en-GB" altLang="ru-RU" sz="2000" dirty="0">
                  <a:latin typeface="News Gothic MT" charset="0"/>
                </a:rPr>
                <a:t>Level 1 - Special Hardware</a:t>
              </a:r>
            </a:p>
          </p:txBody>
        </p:sp>
        <p:sp>
          <p:nvSpPr>
            <p:cNvPr id="19" name="Rectangle 2074">
              <a:extLst>
                <a:ext uri="{FF2B5EF4-FFF2-40B4-BE49-F238E27FC236}">
                  <a16:creationId xmlns:a16="http://schemas.microsoft.com/office/drawing/2014/main" id="{203FE77F-88F1-4FB8-B979-F32E0764A5B2}"/>
                </a:ext>
              </a:extLst>
            </p:cNvPr>
            <p:cNvSpPr>
              <a:spLocks noChangeArrowheads="1"/>
            </p:cNvSpPr>
            <p:nvPr/>
          </p:nvSpPr>
          <p:spPr bwMode="blackWhite">
            <a:xfrm rot="1273665">
              <a:off x="1967" y="2769"/>
              <a:ext cx="2875" cy="278"/>
            </a:xfrm>
            <a:prstGeom prst="rect">
              <a:avLst/>
            </a:prstGeom>
            <a:solidFill>
              <a:schemeClr val="bg1"/>
            </a:solidFill>
            <a:ln w="12700">
              <a:solidFill>
                <a:schemeClr val="tx1"/>
              </a:solidFill>
              <a:miter lim="800000"/>
              <a:headEnd/>
              <a:tailEnd/>
            </a:ln>
          </p:spPr>
          <p:txBody>
            <a:bodyPr wrap="none" lIns="92075" tIns="46038" rIns="92075" bIns="46038"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spcBef>
                  <a:spcPct val="10000"/>
                </a:spcBef>
                <a:spcAft>
                  <a:spcPct val="10000"/>
                </a:spcAft>
              </a:pPr>
              <a:r>
                <a:rPr lang="en-GB" altLang="ru-RU" sz="2000">
                  <a:latin typeface="News Gothic MT" charset="0"/>
                </a:rPr>
                <a:t>Level 2 - Embedded Processors</a:t>
              </a:r>
            </a:p>
          </p:txBody>
        </p:sp>
        <p:sp>
          <p:nvSpPr>
            <p:cNvPr id="20" name="Text Box 2075">
              <a:extLst>
                <a:ext uri="{FF2B5EF4-FFF2-40B4-BE49-F238E27FC236}">
                  <a16:creationId xmlns:a16="http://schemas.microsoft.com/office/drawing/2014/main" id="{3BBC7658-4FCF-4204-ABFE-9990034E50A6}"/>
                </a:ext>
              </a:extLst>
            </p:cNvPr>
            <p:cNvSpPr txBox="1">
              <a:spLocks noChangeArrowheads="1"/>
            </p:cNvSpPr>
            <p:nvPr/>
          </p:nvSpPr>
          <p:spPr bwMode="blackWhite">
            <a:xfrm rot="1238878">
              <a:off x="2917" y="1990"/>
              <a:ext cx="1691" cy="275"/>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nchor="ctr">
              <a:spAutoFit/>
            </a:bodyPr>
            <a:lstStyle/>
            <a:p>
              <a:pPr algn="ctr">
                <a:lnSpc>
                  <a:spcPct val="90000"/>
                </a:lnSpc>
                <a:defRPr/>
              </a:pPr>
              <a:r>
                <a:rPr lang="en-GB">
                  <a:effectLst>
                    <a:outerShdw blurRad="38100" dist="38100" dir="2700000" algn="tl">
                      <a:srgbClr val="DDDDDD"/>
                    </a:outerShdw>
                  </a:effectLst>
                  <a:latin typeface="News Gothic MT" charset="0"/>
                  <a:ea typeface="Arial" charset="0"/>
                  <a:cs typeface="Arial" charset="0"/>
                </a:rPr>
                <a:t>40 MHz  </a:t>
              </a:r>
              <a:r>
                <a:rPr lang="en-GB" sz="1800">
                  <a:solidFill>
                    <a:srgbClr val="FFCC00"/>
                  </a:solidFill>
                  <a:effectLst>
                    <a:outerShdw blurRad="38100" dist="38100" dir="2700000" algn="tl">
                      <a:srgbClr val="DDDDDD"/>
                    </a:outerShdw>
                  </a:effectLst>
                  <a:latin typeface="News Gothic MT" charset="0"/>
                  <a:ea typeface="Arial" charset="0"/>
                  <a:cs typeface="Arial" charset="0"/>
                </a:rPr>
                <a:t>(1000 TB/sec)</a:t>
              </a:r>
              <a:endParaRPr lang="en-GB">
                <a:solidFill>
                  <a:srgbClr val="E9E400"/>
                </a:solidFill>
                <a:effectLst>
                  <a:outerShdw blurRad="38100" dist="38100" dir="2700000" algn="tl">
                    <a:srgbClr val="DDDDDD"/>
                  </a:outerShdw>
                </a:effectLst>
                <a:latin typeface="News Gothic MT" charset="0"/>
                <a:ea typeface="Arial" charset="0"/>
                <a:cs typeface="Arial" charset="0"/>
              </a:endParaRPr>
            </a:p>
          </p:txBody>
        </p:sp>
        <p:sp>
          <p:nvSpPr>
            <p:cNvPr id="21" name="Rectangle 2076">
              <a:extLst>
                <a:ext uri="{FF2B5EF4-FFF2-40B4-BE49-F238E27FC236}">
                  <a16:creationId xmlns:a16="http://schemas.microsoft.com/office/drawing/2014/main" id="{70B078C6-31A0-488C-8CA6-91E2E614D6DF}"/>
                </a:ext>
              </a:extLst>
            </p:cNvPr>
            <p:cNvSpPr>
              <a:spLocks noChangeArrowheads="1"/>
            </p:cNvSpPr>
            <p:nvPr/>
          </p:nvSpPr>
          <p:spPr bwMode="blackWhite">
            <a:xfrm rot="1272835">
              <a:off x="1733" y="3233"/>
              <a:ext cx="2875" cy="272"/>
            </a:xfrm>
            <a:prstGeom prst="rect">
              <a:avLst/>
            </a:prstGeom>
            <a:solidFill>
              <a:schemeClr val="bg1"/>
            </a:solidFill>
            <a:ln w="12700">
              <a:solidFill>
                <a:schemeClr val="tx1"/>
              </a:solidFill>
              <a:miter lim="800000"/>
              <a:headEnd/>
              <a:tailEnd/>
            </a:ln>
          </p:spPr>
          <p:txBody>
            <a:bodyPr wrap="none" lIns="92075" tIns="46038" rIns="92075" bIns="46038" anchor="ct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10000"/>
                </a:spcBef>
                <a:spcAft>
                  <a:spcPct val="10000"/>
                </a:spcAft>
                <a:buFontTx/>
                <a:buNone/>
              </a:pPr>
              <a:r>
                <a:rPr kumimoji="0" lang="en-GB" altLang="ru-RU" sz="2000">
                  <a:latin typeface="News Gothic MT" charset="0"/>
                </a:rPr>
                <a:t>Level 3 – Farm of commodity CPUs</a:t>
              </a:r>
            </a:p>
          </p:txBody>
        </p:sp>
        <p:sp>
          <p:nvSpPr>
            <p:cNvPr id="22" name="Text Box 2077">
              <a:extLst>
                <a:ext uri="{FF2B5EF4-FFF2-40B4-BE49-F238E27FC236}">
                  <a16:creationId xmlns:a16="http://schemas.microsoft.com/office/drawing/2014/main" id="{2DE0F658-3025-4C50-9C60-B83853165555}"/>
                </a:ext>
              </a:extLst>
            </p:cNvPr>
            <p:cNvSpPr txBox="1">
              <a:spLocks noChangeArrowheads="1"/>
            </p:cNvSpPr>
            <p:nvPr/>
          </p:nvSpPr>
          <p:spPr bwMode="blackWhite">
            <a:xfrm rot="1241475">
              <a:off x="2561" y="2487"/>
              <a:ext cx="1770" cy="272"/>
            </a:xfrm>
            <a:prstGeom prst="rect">
              <a:avLst/>
            </a:prstGeom>
            <a:noFill/>
            <a:ln>
              <a:noFill/>
            </a:ln>
            <a:effectLst/>
            <a:extLst>
              <a:ext uri="{909E8E84-426E-40dd-AFC4-6F175D3DCCD1}"/>
              <a:ext uri="{91240B29-F687-4f45-9708-019B960494DF}"/>
              <a:ext uri="{AF507438-7753-43e0-B8FC-AC1667EBCBE1}"/>
            </a:extLst>
          </p:spPr>
          <p:txBody>
            <a:bodyPr lIns="92075" tIns="46038" rIns="92075" bIns="46038" anchor="ctr">
              <a:spAutoFit/>
            </a:bodyPr>
            <a:lstStyle/>
            <a:p>
              <a:pPr algn="ctr">
                <a:lnSpc>
                  <a:spcPct val="90000"/>
                </a:lnSpc>
                <a:defRPr/>
              </a:pPr>
              <a:r>
                <a:rPr lang="en-GB" dirty="0">
                  <a:effectLst>
                    <a:outerShdw blurRad="38100" dist="38100" dir="2700000" algn="tl">
                      <a:srgbClr val="DDDDDD"/>
                    </a:outerShdw>
                  </a:effectLst>
                  <a:latin typeface="News Gothic MT" charset="0"/>
                  <a:ea typeface="Arial" charset="0"/>
                  <a:cs typeface="Arial" charset="0"/>
                </a:rPr>
                <a:t>75 </a:t>
              </a:r>
              <a:r>
                <a:rPr lang="en-GB" dirty="0" err="1">
                  <a:effectLst>
                    <a:outerShdw blurRad="38100" dist="38100" dir="2700000" algn="tl">
                      <a:srgbClr val="DDDDDD"/>
                    </a:outerShdw>
                  </a:effectLst>
                  <a:latin typeface="News Gothic MT" charset="0"/>
                  <a:ea typeface="Arial" charset="0"/>
                  <a:cs typeface="Arial" charset="0"/>
                </a:rPr>
                <a:t>KHz</a:t>
              </a:r>
              <a:r>
                <a:rPr lang="en-GB" dirty="0">
                  <a:effectLst>
                    <a:outerShdw blurRad="38100" dist="38100" dir="2700000" algn="tl">
                      <a:srgbClr val="DDDDDD"/>
                    </a:outerShdw>
                  </a:effectLst>
                  <a:latin typeface="News Gothic MT" charset="0"/>
                  <a:ea typeface="Arial" charset="0"/>
                  <a:cs typeface="Arial" charset="0"/>
                </a:rPr>
                <a:t> </a:t>
              </a:r>
              <a:r>
                <a:rPr lang="en-GB" sz="1800" dirty="0">
                  <a:solidFill>
                    <a:srgbClr val="FFCC00"/>
                  </a:solidFill>
                  <a:effectLst>
                    <a:outerShdw blurRad="38100" dist="38100" dir="2700000" algn="tl">
                      <a:srgbClr val="DDDDDD"/>
                    </a:outerShdw>
                  </a:effectLst>
                  <a:latin typeface="News Gothic MT" charset="0"/>
                  <a:ea typeface="Arial" charset="0"/>
                  <a:cs typeface="Arial" charset="0"/>
                </a:rPr>
                <a:t>(75 GB/sec)</a:t>
              </a:r>
              <a:endParaRPr lang="en-GB" sz="1800" dirty="0">
                <a:solidFill>
                  <a:srgbClr val="E9E400"/>
                </a:solidFill>
                <a:effectLst>
                  <a:outerShdw blurRad="38100" dist="38100" dir="2700000" algn="tl">
                    <a:srgbClr val="DDDDDD"/>
                  </a:outerShdw>
                </a:effectLst>
                <a:latin typeface="News Gothic MT" charset="0"/>
                <a:ea typeface="Arial" charset="0"/>
                <a:cs typeface="Arial" charset="0"/>
              </a:endParaRPr>
            </a:p>
          </p:txBody>
        </p:sp>
        <p:sp>
          <p:nvSpPr>
            <p:cNvPr id="23" name="Text Box 2078">
              <a:extLst>
                <a:ext uri="{FF2B5EF4-FFF2-40B4-BE49-F238E27FC236}">
                  <a16:creationId xmlns:a16="http://schemas.microsoft.com/office/drawing/2014/main" id="{CAB0AE58-8B94-4881-BE19-9B2161563450}"/>
                </a:ext>
              </a:extLst>
            </p:cNvPr>
            <p:cNvSpPr txBox="1">
              <a:spLocks noChangeArrowheads="1"/>
            </p:cNvSpPr>
            <p:nvPr/>
          </p:nvSpPr>
          <p:spPr bwMode="blackWhite">
            <a:xfrm rot="1240530">
              <a:off x="2573" y="2961"/>
              <a:ext cx="1249" cy="27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nchor="ctr">
              <a:spAutoFit/>
            </a:bodyPr>
            <a:lstStyle/>
            <a:p>
              <a:pPr algn="ctr">
                <a:lnSpc>
                  <a:spcPct val="90000"/>
                </a:lnSpc>
                <a:defRPr/>
              </a:pPr>
              <a:r>
                <a:rPr lang="en-GB" sz="2200">
                  <a:effectLst>
                    <a:outerShdw blurRad="38100" dist="38100" dir="2700000" algn="tl">
                      <a:srgbClr val="DDDDDD"/>
                    </a:outerShdw>
                  </a:effectLst>
                  <a:latin typeface="News Gothic MT" charset="0"/>
                  <a:ea typeface="Arial" charset="0"/>
                  <a:cs typeface="Arial" charset="0"/>
                </a:rPr>
                <a:t>5 KHz</a:t>
              </a:r>
              <a:r>
                <a:rPr lang="en-GB">
                  <a:effectLst>
                    <a:outerShdw blurRad="38100" dist="38100" dir="2700000" algn="tl">
                      <a:srgbClr val="DDDDDD"/>
                    </a:outerShdw>
                  </a:effectLst>
                  <a:latin typeface="News Gothic MT" charset="0"/>
                  <a:ea typeface="Arial" charset="0"/>
                  <a:cs typeface="Arial" charset="0"/>
                </a:rPr>
                <a:t> </a:t>
              </a:r>
              <a:r>
                <a:rPr lang="en-GB" sz="1800">
                  <a:solidFill>
                    <a:srgbClr val="FFCC00"/>
                  </a:solidFill>
                  <a:effectLst>
                    <a:outerShdw blurRad="38100" dist="38100" dir="2700000" algn="tl">
                      <a:srgbClr val="DDDDDD"/>
                    </a:outerShdw>
                  </a:effectLst>
                  <a:latin typeface="News Gothic MT" charset="0"/>
                  <a:ea typeface="Arial" charset="0"/>
                  <a:cs typeface="Arial" charset="0"/>
                </a:rPr>
                <a:t>(5 GB/sec)</a:t>
              </a:r>
              <a:endParaRPr lang="en-GB" sz="1800">
                <a:solidFill>
                  <a:srgbClr val="FF0000"/>
                </a:solidFill>
                <a:effectLst>
                  <a:outerShdw blurRad="38100" dist="38100" dir="2700000" algn="tl">
                    <a:srgbClr val="DDDDDD"/>
                  </a:outerShdw>
                </a:effectLst>
                <a:latin typeface="News Gothic MT" charset="0"/>
                <a:ea typeface="Arial" charset="0"/>
                <a:cs typeface="Arial" charset="0"/>
              </a:endParaRPr>
            </a:p>
          </p:txBody>
        </p:sp>
        <p:sp>
          <p:nvSpPr>
            <p:cNvPr id="24" name="Text Box 2079">
              <a:extLst>
                <a:ext uri="{FF2B5EF4-FFF2-40B4-BE49-F238E27FC236}">
                  <a16:creationId xmlns:a16="http://schemas.microsoft.com/office/drawing/2014/main" id="{0D331BA8-6E24-4A94-B762-EAD53447A882}"/>
                </a:ext>
              </a:extLst>
            </p:cNvPr>
            <p:cNvSpPr txBox="1">
              <a:spLocks noChangeArrowheads="1"/>
            </p:cNvSpPr>
            <p:nvPr/>
          </p:nvSpPr>
          <p:spPr bwMode="blackWhite">
            <a:xfrm rot="1244256">
              <a:off x="1954" y="3462"/>
              <a:ext cx="1959" cy="257"/>
            </a:xfrm>
            <a:prstGeom prst="rect">
              <a:avLst/>
            </a:prstGeom>
            <a:noFill/>
            <a:ln>
              <a:noFill/>
            </a:ln>
            <a:effectLst/>
            <a:extLst>
              <a:ext uri="{909E8E84-426E-40dd-AFC4-6F175D3DCCD1}"/>
              <a:ext uri="{91240B29-F687-4f45-9708-019B960494DF}"/>
              <a:ext uri="{AF507438-7753-43e0-B8FC-AC1667EBCBE1}"/>
            </a:extLst>
          </p:spPr>
          <p:txBody>
            <a:bodyPr lIns="92075" tIns="46038" rIns="92075" bIns="46038" anchor="ctr">
              <a:spAutoFit/>
            </a:bodyPr>
            <a:lstStyle/>
            <a:p>
              <a:pPr algn="ctr">
                <a:lnSpc>
                  <a:spcPct val="90000"/>
                </a:lnSpc>
                <a:defRPr/>
              </a:pPr>
              <a:r>
                <a:rPr lang="en-GB" sz="2200">
                  <a:effectLst>
                    <a:outerShdw blurRad="38100" dist="38100" dir="2700000" algn="tl">
                      <a:srgbClr val="DDDDDD"/>
                    </a:outerShdw>
                  </a:effectLst>
                  <a:latin typeface="News Gothic MT" charset="0"/>
                  <a:ea typeface="Arial" charset="0"/>
                  <a:cs typeface="Arial" charset="0"/>
                </a:rPr>
                <a:t>100 Hz  </a:t>
              </a:r>
              <a:r>
                <a:rPr lang="en-GB" sz="1800">
                  <a:solidFill>
                    <a:srgbClr val="FFCC00"/>
                  </a:solidFill>
                  <a:effectLst>
                    <a:outerShdw blurRad="38100" dist="38100" dir="2700000" algn="tl">
                      <a:srgbClr val="DDDDDD"/>
                    </a:outerShdw>
                  </a:effectLst>
                  <a:latin typeface="News Gothic MT" charset="0"/>
                  <a:ea typeface="Arial" charset="0"/>
                  <a:cs typeface="Arial" charset="0"/>
                </a:rPr>
                <a:t>(100 MB/sec)</a:t>
              </a:r>
              <a:endParaRPr lang="en-GB">
                <a:solidFill>
                  <a:srgbClr val="FF0000"/>
                </a:solidFill>
                <a:effectLst>
                  <a:outerShdw blurRad="38100" dist="38100" dir="2700000" algn="tl">
                    <a:srgbClr val="DDDDDD"/>
                  </a:outerShdw>
                </a:effectLst>
                <a:latin typeface="News Gothic MT" charset="0"/>
                <a:ea typeface="Arial" charset="0"/>
                <a:cs typeface="Arial" charset="0"/>
              </a:endParaRPr>
            </a:p>
          </p:txBody>
        </p:sp>
        <p:sp>
          <p:nvSpPr>
            <p:cNvPr id="25" name="Text Box 2080">
              <a:extLst>
                <a:ext uri="{FF2B5EF4-FFF2-40B4-BE49-F238E27FC236}">
                  <a16:creationId xmlns:a16="http://schemas.microsoft.com/office/drawing/2014/main" id="{EBD667AB-24BB-4C64-95A1-482A18030E5A}"/>
                </a:ext>
              </a:extLst>
            </p:cNvPr>
            <p:cNvSpPr txBox="1">
              <a:spLocks noChangeArrowheads="1"/>
            </p:cNvSpPr>
            <p:nvPr/>
          </p:nvSpPr>
          <p:spPr bwMode="blackWhite">
            <a:xfrm rot="1265067">
              <a:off x="2013" y="3583"/>
              <a:ext cx="1149" cy="380"/>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nchor="ct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a:lnSpc>
                  <a:spcPct val="90000"/>
                </a:lnSpc>
                <a:defRPr/>
              </a:pPr>
              <a:r>
                <a:rPr lang="en-GB" altLang="ru-RU" sz="1800">
                  <a:effectLst>
                    <a:outerShdw blurRad="38100" dist="38100" dir="2700000" algn="tl">
                      <a:srgbClr val="C0C0C0"/>
                    </a:outerShdw>
                  </a:effectLst>
                  <a:latin typeface="News Gothic MT" charset="0"/>
                </a:rPr>
                <a:t>Data Recording &amp;</a:t>
              </a:r>
            </a:p>
            <a:p>
              <a:pPr algn="ctr">
                <a:lnSpc>
                  <a:spcPct val="90000"/>
                </a:lnSpc>
                <a:defRPr/>
              </a:pPr>
              <a:r>
                <a:rPr lang="en-GB" altLang="ru-RU" sz="1800">
                  <a:effectLst>
                    <a:outerShdw blurRad="38100" dist="38100" dir="2700000" algn="tl">
                      <a:srgbClr val="C0C0C0"/>
                    </a:outerShdw>
                  </a:effectLst>
                  <a:latin typeface="News Gothic MT" charset="0"/>
                </a:rPr>
                <a:t>Offline Analysis</a:t>
              </a:r>
            </a:p>
          </p:txBody>
        </p:sp>
      </p:grpSp>
      <p:sp>
        <p:nvSpPr>
          <p:cNvPr id="29" name="Номер слайда 5">
            <a:extLst>
              <a:ext uri="{FF2B5EF4-FFF2-40B4-BE49-F238E27FC236}">
                <a16:creationId xmlns:a16="http://schemas.microsoft.com/office/drawing/2014/main" id="{660710C3-C146-48AD-B5FE-09FB66F914AB}"/>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15</a:t>
            </a:fld>
            <a:endParaRPr lang="en-US" altLang="ru-RU" dirty="0"/>
          </a:p>
        </p:txBody>
      </p:sp>
      <p:sp>
        <p:nvSpPr>
          <p:cNvPr id="30" name="Дата 3">
            <a:extLst>
              <a:ext uri="{FF2B5EF4-FFF2-40B4-BE49-F238E27FC236}">
                <a16:creationId xmlns:a16="http://schemas.microsoft.com/office/drawing/2014/main" id="{44E4D71C-238A-4287-89A9-F32649159C69}"/>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27" name="Нижний колонтитул 1">
            <a:extLst>
              <a:ext uri="{FF2B5EF4-FFF2-40B4-BE49-F238E27FC236}">
                <a16:creationId xmlns:a16="http://schemas.microsoft.com/office/drawing/2014/main" id="{A4A7C64A-7094-4CA6-8162-7009D57A5D68}"/>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782073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Data Flows</a:t>
            </a:r>
            <a:endParaRPr lang="en-US" sz="3000" b="1" dirty="0">
              <a:solidFill>
                <a:schemeClr val="tx2">
                  <a:lumMod val="75000"/>
                </a:schemeClr>
              </a:solidFill>
              <a:latin typeface="+mj-lt"/>
              <a:ea typeface="+mj-ea"/>
              <a:cs typeface="+mj-cs"/>
            </a:endParaRPr>
          </a:p>
        </p:txBody>
      </p:sp>
      <p:pic>
        <p:nvPicPr>
          <p:cNvPr id="6" name="Picture 2">
            <a:extLst>
              <a:ext uri="{FF2B5EF4-FFF2-40B4-BE49-F238E27FC236}">
                <a16:creationId xmlns:a16="http://schemas.microsoft.com/office/drawing/2014/main" id="{F65172C1-E797-449F-9F1A-308763118F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64" y="899047"/>
            <a:ext cx="650875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a:extLst>
              <a:ext uri="{FF2B5EF4-FFF2-40B4-BE49-F238E27FC236}">
                <a16:creationId xmlns:a16="http://schemas.microsoft.com/office/drawing/2014/main" id="{E1D10130-D9A8-4F18-9153-D14769F6F21A}"/>
              </a:ext>
            </a:extLst>
          </p:cNvPr>
          <p:cNvSpPr>
            <a:spLocks noChangeArrowheads="1"/>
          </p:cNvSpPr>
          <p:nvPr/>
        </p:nvSpPr>
        <p:spPr bwMode="auto">
          <a:xfrm>
            <a:off x="5817096" y="1503488"/>
            <a:ext cx="1766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kumimoji="0" lang="en-US" altLang="ru-RU" sz="2400">
                <a:solidFill>
                  <a:srgbClr val="FD3303"/>
                </a:solidFill>
              </a:rPr>
              <a:t>~</a:t>
            </a:r>
            <a:r>
              <a:rPr kumimoji="0" lang="ru-RU" altLang="ru-RU" sz="2400">
                <a:solidFill>
                  <a:srgbClr val="FD3303"/>
                </a:solidFill>
              </a:rPr>
              <a:t> </a:t>
            </a:r>
            <a:r>
              <a:rPr kumimoji="0" lang="en-US" altLang="ru-RU" sz="2400">
                <a:solidFill>
                  <a:srgbClr val="FD3303"/>
                </a:solidFill>
              </a:rPr>
              <a:t>3PB/year</a:t>
            </a:r>
            <a:endParaRPr kumimoji="0" lang="ru-RU" altLang="ru-RU" sz="2400">
              <a:solidFill>
                <a:srgbClr val="FD3303"/>
              </a:solidFill>
            </a:endParaRPr>
          </a:p>
        </p:txBody>
      </p:sp>
      <p:sp>
        <p:nvSpPr>
          <p:cNvPr id="10" name="Прямоугольник 7">
            <a:extLst>
              <a:ext uri="{FF2B5EF4-FFF2-40B4-BE49-F238E27FC236}">
                <a16:creationId xmlns:a16="http://schemas.microsoft.com/office/drawing/2014/main" id="{ED92AD05-1609-4B42-8382-FEA4FB00D510}"/>
              </a:ext>
            </a:extLst>
          </p:cNvPr>
          <p:cNvSpPr>
            <a:spLocks noChangeArrowheads="1"/>
          </p:cNvSpPr>
          <p:nvPr/>
        </p:nvSpPr>
        <p:spPr bwMode="auto">
          <a:xfrm>
            <a:off x="7164388" y="2781300"/>
            <a:ext cx="1766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kumimoji="0" lang="en-US" altLang="ru-RU" sz="2400">
                <a:solidFill>
                  <a:srgbClr val="FD3303"/>
                </a:solidFill>
              </a:rPr>
              <a:t>~</a:t>
            </a:r>
            <a:r>
              <a:rPr kumimoji="0" lang="ru-RU" altLang="ru-RU" sz="2400">
                <a:solidFill>
                  <a:srgbClr val="FD3303"/>
                </a:solidFill>
              </a:rPr>
              <a:t> </a:t>
            </a:r>
            <a:r>
              <a:rPr kumimoji="0" lang="en-US" altLang="ru-RU" sz="2400">
                <a:solidFill>
                  <a:srgbClr val="FD3303"/>
                </a:solidFill>
              </a:rPr>
              <a:t>3PB/year</a:t>
            </a:r>
            <a:endParaRPr kumimoji="0" lang="ru-RU" altLang="ru-RU" sz="2400">
              <a:solidFill>
                <a:srgbClr val="FD3303"/>
              </a:solidFill>
            </a:endParaRPr>
          </a:p>
        </p:txBody>
      </p:sp>
      <p:pic>
        <p:nvPicPr>
          <p:cNvPr id="11" name="Picture 4" descr="Grid-CDstack">
            <a:extLst>
              <a:ext uri="{FF2B5EF4-FFF2-40B4-BE49-F238E27FC236}">
                <a16:creationId xmlns:a16="http://schemas.microsoft.com/office/drawing/2014/main" id="{9F42F7AA-2176-4897-B3B5-7918B47D9CF9}"/>
              </a:ext>
            </a:extLst>
          </p:cNvPr>
          <p:cNvPicPr>
            <a:picLocks noChangeAspect="1" noChangeArrowheads="1"/>
          </p:cNvPicPr>
          <p:nvPr/>
        </p:nvPicPr>
        <p:blipFill>
          <a:blip r:embed="rId3"/>
          <a:srcRect/>
          <a:stretch>
            <a:fillRect/>
          </a:stretch>
        </p:blipFill>
        <p:spPr bwMode="auto">
          <a:xfrm>
            <a:off x="6223659" y="1908697"/>
            <a:ext cx="3333750" cy="3333750"/>
          </a:xfrm>
          <a:prstGeom prst="rect">
            <a:avLst/>
          </a:prstGeom>
          <a:noFill/>
          <a:ln w="9525">
            <a:noFill/>
            <a:miter lim="800000"/>
            <a:headEnd/>
            <a:tailEnd/>
          </a:ln>
        </p:spPr>
      </p:pic>
      <p:sp>
        <p:nvSpPr>
          <p:cNvPr id="12" name="ZoneTexte 7">
            <a:extLst>
              <a:ext uri="{FF2B5EF4-FFF2-40B4-BE49-F238E27FC236}">
                <a16:creationId xmlns:a16="http://schemas.microsoft.com/office/drawing/2014/main" id="{0E3B785C-F979-449B-B9CF-537B16C1D352}"/>
              </a:ext>
            </a:extLst>
          </p:cNvPr>
          <p:cNvSpPr txBox="1">
            <a:spLocks noChangeArrowheads="1"/>
          </p:cNvSpPr>
          <p:nvPr/>
        </p:nvSpPr>
        <p:spPr bwMode="auto">
          <a:xfrm>
            <a:off x="6012421" y="5990882"/>
            <a:ext cx="3796232" cy="461665"/>
          </a:xfrm>
          <a:prstGeom prst="rect">
            <a:avLst/>
          </a:prstGeom>
          <a:solidFill>
            <a:schemeClr val="accent3"/>
          </a:solidFill>
          <a:ln w="9525">
            <a:noFill/>
            <a:miter lim="800000"/>
            <a:headEnd/>
            <a:tailEnd/>
          </a:ln>
        </p:spPr>
        <p:txBody>
          <a:bodyPr wrap="none">
            <a:prstTxWarp prst="textNoShape">
              <a:avLst/>
            </a:prstTxWarp>
            <a:spAutoFit/>
          </a:bodyPr>
          <a:lstStyle/>
          <a:p>
            <a:r>
              <a:rPr lang="fr-FR" sz="2400" dirty="0">
                <a:solidFill>
                  <a:srgbClr val="FF0000"/>
                </a:solidFill>
                <a:latin typeface="Helvetica" charset="0"/>
              </a:rPr>
              <a:t>Big Data/GRID </a:t>
            </a:r>
            <a:r>
              <a:rPr lang="fr-FR" sz="2400" dirty="0" err="1">
                <a:solidFill>
                  <a:srgbClr val="FF0000"/>
                </a:solidFill>
                <a:latin typeface="Helvetica" charset="0"/>
              </a:rPr>
              <a:t>Computing</a:t>
            </a:r>
            <a:endParaRPr lang="fr-FR" sz="2400" dirty="0">
              <a:solidFill>
                <a:srgbClr val="FF0000"/>
              </a:solidFill>
              <a:latin typeface="Helvetica" charset="0"/>
            </a:endParaRPr>
          </a:p>
        </p:txBody>
      </p:sp>
      <p:sp>
        <p:nvSpPr>
          <p:cNvPr id="13" name="Flèche vers la droite 8">
            <a:extLst>
              <a:ext uri="{FF2B5EF4-FFF2-40B4-BE49-F238E27FC236}">
                <a16:creationId xmlns:a16="http://schemas.microsoft.com/office/drawing/2014/main" id="{FAB72608-1F3D-4E4E-BF02-6711057BCFF7}"/>
              </a:ext>
            </a:extLst>
          </p:cNvPr>
          <p:cNvSpPr>
            <a:spLocks noChangeArrowheads="1"/>
          </p:cNvSpPr>
          <p:nvPr/>
        </p:nvSpPr>
        <p:spPr bwMode="auto">
          <a:xfrm rot="5400000">
            <a:off x="7595457" y="5251040"/>
            <a:ext cx="550985" cy="795338"/>
          </a:xfrm>
          <a:prstGeom prst="rightArrow">
            <a:avLst>
              <a:gd name="adj1" fmla="val 50000"/>
              <a:gd name="adj2" fmla="val 50000"/>
            </a:avLst>
          </a:prstGeom>
          <a:solidFill>
            <a:srgbClr val="FF0000"/>
          </a:solidFill>
          <a:ln w="47625">
            <a:solidFill>
              <a:srgbClr val="FF0000"/>
            </a:solidFill>
            <a:round/>
            <a:headEnd/>
            <a:tailEnd/>
          </a:ln>
        </p:spPr>
        <p:txBody>
          <a:bodyPr>
            <a:prstTxWarp prst="textNoShape">
              <a:avLst/>
            </a:prstTxWarp>
            <a:spAutoFit/>
          </a:bodyPr>
          <a:lstStyle/>
          <a:p>
            <a:endParaRPr lang="en-GB"/>
          </a:p>
        </p:txBody>
      </p:sp>
      <p:sp>
        <p:nvSpPr>
          <p:cNvPr id="17" name="Номер слайда 5">
            <a:extLst>
              <a:ext uri="{FF2B5EF4-FFF2-40B4-BE49-F238E27FC236}">
                <a16:creationId xmlns:a16="http://schemas.microsoft.com/office/drawing/2014/main" id="{99C34B49-B376-4CB9-88E3-A10AFFCDE9D4}"/>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16</a:t>
            </a:fld>
            <a:endParaRPr lang="en-US" altLang="ru-RU" dirty="0"/>
          </a:p>
        </p:txBody>
      </p:sp>
      <p:sp>
        <p:nvSpPr>
          <p:cNvPr id="18" name="Дата 3">
            <a:extLst>
              <a:ext uri="{FF2B5EF4-FFF2-40B4-BE49-F238E27FC236}">
                <a16:creationId xmlns:a16="http://schemas.microsoft.com/office/drawing/2014/main" id="{74EB8411-9F00-4002-A80E-095E7824E1A2}"/>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5" name="Нижний колонтитул 1">
            <a:extLst>
              <a:ext uri="{FF2B5EF4-FFF2-40B4-BE49-F238E27FC236}">
                <a16:creationId xmlns:a16="http://schemas.microsoft.com/office/drawing/2014/main" id="{019B182A-3F41-46BD-997B-D2C847046ECF}"/>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928347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F0C5DFE-B2B5-4EAB-B4C5-773831D79A8D}"/>
              </a:ext>
            </a:extLst>
          </p:cNvPr>
          <p:cNvSpPr txBox="1">
            <a:spLocks noChangeArrowheads="1"/>
          </p:cNvSpPr>
          <p:nvPr/>
        </p:nvSpPr>
        <p:spPr bwMode="auto">
          <a:xfrm>
            <a:off x="1352600" y="44582"/>
            <a:ext cx="7560840" cy="576106"/>
          </a:xfrm>
          <a:prstGeom prst="rect">
            <a:avLst/>
          </a:prstGeom>
          <a:noFill/>
          <a:ln w="9525">
            <a:noFill/>
            <a:miter lim="800000"/>
            <a:headEnd/>
            <a:tailEnd/>
          </a:ln>
          <a:effectLst/>
        </p:spPr>
        <p:txBody>
          <a:bodyPr anchor="ctr"/>
          <a:lstStyle/>
          <a:p>
            <a:pPr algn="ctr">
              <a:defRPr/>
            </a:pPr>
            <a:r>
              <a:rPr lang="en-US" sz="2400" b="1" dirty="0">
                <a:solidFill>
                  <a:schemeClr val="tx2">
                    <a:lumMod val="75000"/>
                  </a:schemeClr>
                </a:solidFill>
                <a:latin typeface="+mj-lt"/>
                <a:ea typeface="+mj-ea"/>
                <a:cs typeface="+mj-cs"/>
              </a:rPr>
              <a:t> </a:t>
            </a:r>
            <a:r>
              <a:rPr lang="en-US" sz="3000" b="1" dirty="0">
                <a:solidFill>
                  <a:schemeClr val="tx2">
                    <a:lumMod val="75000"/>
                  </a:schemeClr>
                </a:solidFill>
                <a:latin typeface="+mj-lt"/>
                <a:ea typeface="+mj-ea"/>
                <a:cs typeface="+mj-cs"/>
              </a:rPr>
              <a:t>The Worldwide LHC Computing Grid </a:t>
            </a:r>
          </a:p>
        </p:txBody>
      </p:sp>
      <p:sp>
        <p:nvSpPr>
          <p:cNvPr id="12" name="Номер слайда 5">
            <a:extLst>
              <a:ext uri="{FF2B5EF4-FFF2-40B4-BE49-F238E27FC236}">
                <a16:creationId xmlns:a16="http://schemas.microsoft.com/office/drawing/2014/main" id="{8ED6A226-D0D6-4168-86DC-27EDB23E8542}"/>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17</a:t>
            </a:fld>
            <a:endParaRPr lang="en-US" altLang="ru-RU" dirty="0"/>
          </a:p>
        </p:txBody>
      </p:sp>
      <p:sp>
        <p:nvSpPr>
          <p:cNvPr id="14" name="Дата 3">
            <a:extLst>
              <a:ext uri="{FF2B5EF4-FFF2-40B4-BE49-F238E27FC236}">
                <a16:creationId xmlns:a16="http://schemas.microsoft.com/office/drawing/2014/main" id="{10C16DED-9A1E-4F25-823A-753EA634DC6C}"/>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5" name="Нижний колонтитул 1">
            <a:extLst>
              <a:ext uri="{FF2B5EF4-FFF2-40B4-BE49-F238E27FC236}">
                <a16:creationId xmlns:a16="http://schemas.microsoft.com/office/drawing/2014/main" id="{B3BE0E47-A11E-427D-9DAB-33F7AB65E608}"/>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
        <p:nvSpPr>
          <p:cNvPr id="8" name="Номер слайда 3">
            <a:extLst>
              <a:ext uri="{FF2B5EF4-FFF2-40B4-BE49-F238E27FC236}">
                <a16:creationId xmlns:a16="http://schemas.microsoft.com/office/drawing/2014/main" id="{56E19B45-42D2-4C25-A41C-F506D427FF71}"/>
              </a:ext>
            </a:extLst>
          </p:cNvPr>
          <p:cNvSpPr txBox="1">
            <a:spLocks/>
          </p:cNvSpPr>
          <p:nvPr/>
        </p:nvSpPr>
        <p:spPr>
          <a:xfrm>
            <a:off x="9440914" y="6525457"/>
            <a:ext cx="2743200" cy="365125"/>
          </a:xfrm>
          <a:prstGeom prst="rect">
            <a:avLst/>
          </a:prstGeom>
        </p:spPr>
        <p:txBody>
          <a:bodyPr vert="horz" lIns="91429" tIns="45715" rIns="91429" bIns="45715" rtlCol="0" anchor="ctr"/>
          <a:lstStyle>
            <a:defPPr>
              <a:defRPr lang="ru-RU"/>
            </a:defPPr>
            <a:lvl1pPr marL="0" algn="r" defTabSz="914296" rtl="0" eaLnBrk="1" latinLnBrk="0" hangingPunct="1">
              <a:defRPr sz="1200" kern="1200">
                <a:solidFill>
                  <a:schemeClr val="tx1">
                    <a:tint val="75000"/>
                  </a:schemeClr>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a:lstStyle>
          <a:p>
            <a:fld id="{0528AAB8-6B0B-42CC-91F5-49948E541453}" type="slidenum">
              <a:rPr lang="ru-RU" smtClean="0"/>
              <a:pPr/>
              <a:t>17</a:t>
            </a:fld>
            <a:endParaRPr lang="ru-RU"/>
          </a:p>
        </p:txBody>
      </p:sp>
      <p:sp>
        <p:nvSpPr>
          <p:cNvPr id="9" name="Нижний колонтитул 11">
            <a:extLst>
              <a:ext uri="{FF2B5EF4-FFF2-40B4-BE49-F238E27FC236}">
                <a16:creationId xmlns:a16="http://schemas.microsoft.com/office/drawing/2014/main" id="{5EDC1A93-A06F-4604-8173-B67F779EDA0F}"/>
              </a:ext>
            </a:extLst>
          </p:cNvPr>
          <p:cNvSpPr txBox="1">
            <a:spLocks/>
          </p:cNvSpPr>
          <p:nvPr/>
        </p:nvSpPr>
        <p:spPr>
          <a:xfrm>
            <a:off x="7886" y="6282420"/>
            <a:ext cx="4114800" cy="365125"/>
          </a:xfrm>
          <a:prstGeom prst="rect">
            <a:avLst/>
          </a:prstGeom>
        </p:spPr>
        <p:txBody>
          <a:bodyPr vert="horz" lIns="91429" tIns="45715" rIns="91429" bIns="45715" rtlCol="0" anchor="ctr"/>
          <a:lstStyle>
            <a:defPPr>
              <a:defRPr lang="ru-RU"/>
            </a:defPPr>
            <a:lvl1pPr marL="0" algn="ctr" defTabSz="914296" rtl="0" eaLnBrk="1" latinLnBrk="0" hangingPunct="1">
              <a:defRPr sz="1200" kern="1200">
                <a:solidFill>
                  <a:schemeClr val="tx1">
                    <a:tint val="75000"/>
                  </a:schemeClr>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a:lstStyle>
          <a:p>
            <a:r>
              <a:rPr lang="en-US"/>
              <a:t>Workshop on Information Technology in Natural Science</a:t>
            </a:r>
            <a:endParaRPr lang="ru-RU" dirty="0"/>
          </a:p>
        </p:txBody>
      </p:sp>
      <p:sp>
        <p:nvSpPr>
          <p:cNvPr id="10" name="TextBox 9">
            <a:extLst>
              <a:ext uri="{FF2B5EF4-FFF2-40B4-BE49-F238E27FC236}">
                <a16:creationId xmlns:a16="http://schemas.microsoft.com/office/drawing/2014/main" id="{32E71050-CC50-41C2-A7C7-08C61DF4493F}"/>
              </a:ext>
            </a:extLst>
          </p:cNvPr>
          <p:cNvSpPr txBox="1"/>
          <p:nvPr/>
        </p:nvSpPr>
        <p:spPr>
          <a:xfrm>
            <a:off x="4225355" y="1287631"/>
            <a:ext cx="5696197" cy="1277273"/>
          </a:xfrm>
          <a:prstGeom prst="rect">
            <a:avLst/>
          </a:prstGeom>
          <a:noFill/>
        </p:spPr>
        <p:txBody>
          <a:bodyPr wrap="square">
            <a:spAutoFit/>
          </a:bodyPr>
          <a:lstStyle/>
          <a:p>
            <a:endParaRPr lang="en" sz="500" dirty="0">
              <a:solidFill>
                <a:srgbClr val="002060"/>
              </a:solidFill>
            </a:endParaRPr>
          </a:p>
          <a:p>
            <a:r>
              <a:rPr lang="en" sz="1800" dirty="0">
                <a:solidFill>
                  <a:srgbClr val="002060"/>
                </a:solidFill>
                <a:effectLst/>
                <a:latin typeface="CIDFont+F8"/>
              </a:rPr>
              <a:t>The mission of the WLCG project is to provide global computing resources to store, distribute and analyze the </a:t>
            </a:r>
            <a:r>
              <a:rPr lang="en" sz="1800" dirty="0">
                <a:solidFill>
                  <a:srgbClr val="C00000"/>
                </a:solidFill>
                <a:effectLst/>
                <a:latin typeface="CIDFont+F8"/>
              </a:rPr>
              <a:t>~50-70 Petabytes</a:t>
            </a:r>
            <a:r>
              <a:rPr lang="en" sz="1800" dirty="0">
                <a:solidFill>
                  <a:srgbClr val="002060"/>
                </a:solidFill>
                <a:effectLst/>
                <a:latin typeface="CIDFont+F8"/>
              </a:rPr>
              <a:t> of data expected every year of operations from the Large Hadron Collider. </a:t>
            </a:r>
            <a:endParaRPr lang="en" dirty="0">
              <a:solidFill>
                <a:srgbClr val="002060"/>
              </a:solidFill>
              <a:effectLst/>
            </a:endParaRPr>
          </a:p>
        </p:txBody>
      </p:sp>
      <p:pic>
        <p:nvPicPr>
          <p:cNvPr id="11" name="Рисунок 10">
            <a:extLst>
              <a:ext uri="{FF2B5EF4-FFF2-40B4-BE49-F238E27FC236}">
                <a16:creationId xmlns:a16="http://schemas.microsoft.com/office/drawing/2014/main" id="{1104590F-86B6-452A-8845-7A6B55F48630}"/>
              </a:ext>
            </a:extLst>
          </p:cNvPr>
          <p:cNvPicPr>
            <a:picLocks noChangeAspect="1"/>
          </p:cNvPicPr>
          <p:nvPr/>
        </p:nvPicPr>
        <p:blipFill>
          <a:blip r:embed="rId2"/>
          <a:stretch>
            <a:fillRect/>
          </a:stretch>
        </p:blipFill>
        <p:spPr>
          <a:xfrm>
            <a:off x="4298655" y="3585940"/>
            <a:ext cx="2194902" cy="2349671"/>
          </a:xfrm>
          <a:prstGeom prst="rect">
            <a:avLst/>
          </a:prstGeom>
        </p:spPr>
      </p:pic>
      <p:pic>
        <p:nvPicPr>
          <p:cNvPr id="13" name="Рисунок 12">
            <a:extLst>
              <a:ext uri="{FF2B5EF4-FFF2-40B4-BE49-F238E27FC236}">
                <a16:creationId xmlns:a16="http://schemas.microsoft.com/office/drawing/2014/main" id="{02190622-36EF-4C6C-97B9-BD0E5DE0AC9B}"/>
              </a:ext>
            </a:extLst>
          </p:cNvPr>
          <p:cNvPicPr>
            <a:picLocks noChangeAspect="1"/>
          </p:cNvPicPr>
          <p:nvPr/>
        </p:nvPicPr>
        <p:blipFill>
          <a:blip r:embed="rId3"/>
          <a:stretch>
            <a:fillRect/>
          </a:stretch>
        </p:blipFill>
        <p:spPr>
          <a:xfrm>
            <a:off x="77044" y="5800363"/>
            <a:ext cx="4368800" cy="1003300"/>
          </a:xfrm>
          <a:prstGeom prst="rect">
            <a:avLst/>
          </a:prstGeom>
        </p:spPr>
      </p:pic>
      <p:sp>
        <p:nvSpPr>
          <p:cNvPr id="16" name="TextBox 15">
            <a:extLst>
              <a:ext uri="{FF2B5EF4-FFF2-40B4-BE49-F238E27FC236}">
                <a16:creationId xmlns:a16="http://schemas.microsoft.com/office/drawing/2014/main" id="{DA7EBA9B-8CC2-4197-A0A7-EF8073F31055}"/>
              </a:ext>
            </a:extLst>
          </p:cNvPr>
          <p:cNvSpPr txBox="1"/>
          <p:nvPr/>
        </p:nvSpPr>
        <p:spPr>
          <a:xfrm>
            <a:off x="56456" y="620688"/>
            <a:ext cx="9738516" cy="923330"/>
          </a:xfrm>
          <a:prstGeom prst="rect">
            <a:avLst/>
          </a:prstGeom>
          <a:noFill/>
        </p:spPr>
        <p:txBody>
          <a:bodyPr wrap="square">
            <a:spAutoFit/>
          </a:bodyPr>
          <a:lstStyle/>
          <a:p>
            <a:r>
              <a:rPr lang="en" sz="1800" dirty="0">
                <a:solidFill>
                  <a:srgbClr val="C00000"/>
                </a:solidFill>
                <a:effectLst/>
              </a:rPr>
              <a:t>WLCG</a:t>
            </a:r>
            <a:r>
              <a:rPr lang="en" sz="1800" dirty="0">
                <a:solidFill>
                  <a:srgbClr val="002060"/>
                </a:solidFill>
                <a:effectLst/>
              </a:rPr>
              <a:t> is an International collaboration to distribute and analyze LHC data. Integrates computer centers worldwide that provide computing and storage resource into a single infrastructure accessible by all LHC physicists</a:t>
            </a:r>
          </a:p>
        </p:txBody>
      </p:sp>
      <p:pic>
        <p:nvPicPr>
          <p:cNvPr id="17" name="Рисунок 16">
            <a:extLst>
              <a:ext uri="{FF2B5EF4-FFF2-40B4-BE49-F238E27FC236}">
                <a16:creationId xmlns:a16="http://schemas.microsoft.com/office/drawing/2014/main" id="{3DF6644B-3DA9-42B8-9704-9A6B15309ABF}"/>
              </a:ext>
            </a:extLst>
          </p:cNvPr>
          <p:cNvPicPr>
            <a:picLocks noChangeAspect="1"/>
          </p:cNvPicPr>
          <p:nvPr/>
        </p:nvPicPr>
        <p:blipFill>
          <a:blip r:embed="rId4"/>
          <a:stretch>
            <a:fillRect/>
          </a:stretch>
        </p:blipFill>
        <p:spPr>
          <a:xfrm>
            <a:off x="6385618" y="3616780"/>
            <a:ext cx="3391918" cy="2404271"/>
          </a:xfrm>
          <a:prstGeom prst="rect">
            <a:avLst/>
          </a:prstGeom>
        </p:spPr>
      </p:pic>
      <p:sp>
        <p:nvSpPr>
          <p:cNvPr id="18" name="TextBox 17">
            <a:extLst>
              <a:ext uri="{FF2B5EF4-FFF2-40B4-BE49-F238E27FC236}">
                <a16:creationId xmlns:a16="http://schemas.microsoft.com/office/drawing/2014/main" id="{C53A0D96-E802-4D13-824A-E9420726EE1D}"/>
              </a:ext>
            </a:extLst>
          </p:cNvPr>
          <p:cNvSpPr txBox="1"/>
          <p:nvPr/>
        </p:nvSpPr>
        <p:spPr>
          <a:xfrm>
            <a:off x="4511409" y="2650623"/>
            <a:ext cx="5194119" cy="646331"/>
          </a:xfrm>
          <a:prstGeom prst="rect">
            <a:avLst/>
          </a:prstGeom>
          <a:noFill/>
        </p:spPr>
        <p:txBody>
          <a:bodyPr wrap="square">
            <a:spAutoFit/>
          </a:bodyPr>
          <a:lstStyle/>
          <a:p>
            <a:r>
              <a:rPr lang="en" sz="1800" dirty="0">
                <a:solidFill>
                  <a:srgbClr val="BF0000"/>
                </a:solidFill>
                <a:effectLst/>
                <a:latin typeface="CIDFont+F7"/>
              </a:rPr>
              <a:t>WLCG computing enabled physicists to announce the discovery of the Higgs Boson. </a:t>
            </a:r>
            <a:endParaRPr lang="en" dirty="0">
              <a:effectLst/>
            </a:endParaRPr>
          </a:p>
        </p:txBody>
      </p:sp>
      <p:pic>
        <p:nvPicPr>
          <p:cNvPr id="19" name="Рисунок 18">
            <a:extLst>
              <a:ext uri="{FF2B5EF4-FFF2-40B4-BE49-F238E27FC236}">
                <a16:creationId xmlns:a16="http://schemas.microsoft.com/office/drawing/2014/main" id="{2FCB673A-C4E6-4BB8-9DFA-86E11CCEA7B1}"/>
              </a:ext>
            </a:extLst>
          </p:cNvPr>
          <p:cNvPicPr>
            <a:picLocks noChangeAspect="1"/>
          </p:cNvPicPr>
          <p:nvPr/>
        </p:nvPicPr>
        <p:blipFill>
          <a:blip r:embed="rId5"/>
          <a:stretch>
            <a:fillRect/>
          </a:stretch>
        </p:blipFill>
        <p:spPr>
          <a:xfrm>
            <a:off x="128464" y="1466995"/>
            <a:ext cx="4278130" cy="4264761"/>
          </a:xfrm>
          <a:prstGeom prst="rect">
            <a:avLst/>
          </a:prstGeom>
        </p:spPr>
      </p:pic>
    </p:spTree>
    <p:extLst>
      <p:ext uri="{BB962C8B-B14F-4D97-AF65-F5344CB8AC3E}">
        <p14:creationId xmlns:p14="http://schemas.microsoft.com/office/powerpoint/2010/main" val="394639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F0C5DFE-B2B5-4EAB-B4C5-773831D79A8D}"/>
              </a:ext>
            </a:extLst>
          </p:cNvPr>
          <p:cNvSpPr txBox="1">
            <a:spLocks noChangeArrowheads="1"/>
          </p:cNvSpPr>
          <p:nvPr/>
        </p:nvSpPr>
        <p:spPr bwMode="auto">
          <a:xfrm>
            <a:off x="1352600" y="44582"/>
            <a:ext cx="7560840" cy="720122"/>
          </a:xfrm>
          <a:prstGeom prst="rect">
            <a:avLst/>
          </a:prstGeom>
          <a:noFill/>
          <a:ln w="9525">
            <a:noFill/>
            <a:miter lim="800000"/>
            <a:headEnd/>
            <a:tailEnd/>
          </a:ln>
          <a:effectLst/>
        </p:spPr>
        <p:txBody>
          <a:bodyPr anchor="ctr"/>
          <a:lstStyle/>
          <a:p>
            <a:pPr algn="ctr">
              <a:defRPr/>
            </a:pPr>
            <a:r>
              <a:rPr lang="en-US" sz="2400" b="1" dirty="0">
                <a:solidFill>
                  <a:schemeClr val="tx2">
                    <a:lumMod val="75000"/>
                  </a:schemeClr>
                </a:solidFill>
                <a:latin typeface="+mj-lt"/>
                <a:ea typeface="+mj-ea"/>
                <a:cs typeface="+mj-cs"/>
              </a:rPr>
              <a:t> </a:t>
            </a:r>
            <a:r>
              <a:rPr lang="en-US" sz="2800" b="1" dirty="0">
                <a:solidFill>
                  <a:schemeClr val="tx2">
                    <a:lumMod val="75000"/>
                  </a:schemeClr>
                </a:solidFill>
                <a:latin typeface="+mj-lt"/>
                <a:ea typeface="+mj-ea"/>
                <a:cs typeface="+mj-cs"/>
              </a:rPr>
              <a:t>Multifunctional Information and Computing Complex in LIT JINR</a:t>
            </a:r>
          </a:p>
        </p:txBody>
      </p:sp>
      <p:sp>
        <p:nvSpPr>
          <p:cNvPr id="12" name="Номер слайда 5">
            <a:extLst>
              <a:ext uri="{FF2B5EF4-FFF2-40B4-BE49-F238E27FC236}">
                <a16:creationId xmlns:a16="http://schemas.microsoft.com/office/drawing/2014/main" id="{8ED6A226-D0D6-4168-86DC-27EDB23E8542}"/>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18</a:t>
            </a:fld>
            <a:endParaRPr lang="en-US" altLang="ru-RU" dirty="0"/>
          </a:p>
        </p:txBody>
      </p:sp>
      <p:sp>
        <p:nvSpPr>
          <p:cNvPr id="14" name="Дата 3">
            <a:extLst>
              <a:ext uri="{FF2B5EF4-FFF2-40B4-BE49-F238E27FC236}">
                <a16:creationId xmlns:a16="http://schemas.microsoft.com/office/drawing/2014/main" id="{10C16DED-9A1E-4F25-823A-753EA634DC6C}"/>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5" name="Нижний колонтитул 1">
            <a:extLst>
              <a:ext uri="{FF2B5EF4-FFF2-40B4-BE49-F238E27FC236}">
                <a16:creationId xmlns:a16="http://schemas.microsoft.com/office/drawing/2014/main" id="{B3BE0E47-A11E-427D-9DAB-33F7AB65E608}"/>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pic>
        <p:nvPicPr>
          <p:cNvPr id="3" name="Рисунок 2">
            <a:extLst>
              <a:ext uri="{FF2B5EF4-FFF2-40B4-BE49-F238E27FC236}">
                <a16:creationId xmlns:a16="http://schemas.microsoft.com/office/drawing/2014/main" id="{4B5264AF-812E-4EDA-90D3-90789E2CE88C}"/>
              </a:ext>
            </a:extLst>
          </p:cNvPr>
          <p:cNvPicPr>
            <a:picLocks noChangeAspect="1"/>
          </p:cNvPicPr>
          <p:nvPr/>
        </p:nvPicPr>
        <p:blipFill>
          <a:blip r:embed="rId2"/>
          <a:stretch>
            <a:fillRect/>
          </a:stretch>
        </p:blipFill>
        <p:spPr>
          <a:xfrm>
            <a:off x="200472" y="969924"/>
            <a:ext cx="9686354" cy="5411404"/>
          </a:xfrm>
          <a:prstGeom prst="rect">
            <a:avLst/>
          </a:prstGeom>
        </p:spPr>
      </p:pic>
    </p:spTree>
    <p:extLst>
      <p:ext uri="{BB962C8B-B14F-4D97-AF65-F5344CB8AC3E}">
        <p14:creationId xmlns:p14="http://schemas.microsoft.com/office/powerpoint/2010/main" val="2490602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F0C5DFE-B2B5-4EAB-B4C5-773831D79A8D}"/>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What Do We Expect?</a:t>
            </a:r>
            <a:endParaRPr lang="en-US" sz="3000" b="1" dirty="0">
              <a:solidFill>
                <a:schemeClr val="tx2">
                  <a:lumMod val="75000"/>
                </a:schemeClr>
              </a:solidFill>
              <a:latin typeface="+mj-lt"/>
              <a:ea typeface="+mj-ea"/>
              <a:cs typeface="+mj-cs"/>
            </a:endParaRPr>
          </a:p>
        </p:txBody>
      </p:sp>
      <p:pic>
        <p:nvPicPr>
          <p:cNvPr id="6" name="Рисунок 5">
            <a:extLst>
              <a:ext uri="{FF2B5EF4-FFF2-40B4-BE49-F238E27FC236}">
                <a16:creationId xmlns:a16="http://schemas.microsoft.com/office/drawing/2014/main" id="{8814E035-5F80-44C0-8768-F95C4DF0F176}"/>
              </a:ext>
            </a:extLst>
          </p:cNvPr>
          <p:cNvPicPr>
            <a:picLocks noChangeAspect="1"/>
          </p:cNvPicPr>
          <p:nvPr/>
        </p:nvPicPr>
        <p:blipFill>
          <a:blip r:embed="rId2"/>
          <a:stretch>
            <a:fillRect/>
          </a:stretch>
        </p:blipFill>
        <p:spPr>
          <a:xfrm>
            <a:off x="272480" y="1176950"/>
            <a:ext cx="4968552" cy="3764218"/>
          </a:xfrm>
          <a:prstGeom prst="rect">
            <a:avLst/>
          </a:prstGeom>
        </p:spPr>
      </p:pic>
      <p:sp>
        <p:nvSpPr>
          <p:cNvPr id="7" name="TextBox 17">
            <a:extLst>
              <a:ext uri="{FF2B5EF4-FFF2-40B4-BE49-F238E27FC236}">
                <a16:creationId xmlns:a16="http://schemas.microsoft.com/office/drawing/2014/main" id="{2BCD066B-1FF4-460B-BB30-4E9BD4317A14}"/>
              </a:ext>
            </a:extLst>
          </p:cNvPr>
          <p:cNvSpPr txBox="1">
            <a:spLocks noChangeArrowheads="1"/>
          </p:cNvSpPr>
          <p:nvPr/>
        </p:nvSpPr>
        <p:spPr bwMode="auto">
          <a:xfrm>
            <a:off x="128464" y="773172"/>
            <a:ext cx="2340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0" lang="en-US" altLang="ru-RU" sz="1800" dirty="0">
                <a:solidFill>
                  <a:srgbClr val="C00000"/>
                </a:solidFill>
                <a:latin typeface="Times New Roman" panose="02020603050405020304" pitchFamily="18" charset="0"/>
                <a:ea typeface="MS PGothic" panose="020B0600070205080204" pitchFamily="34" charset="-128"/>
              </a:rPr>
              <a:t>CMS @ LHC Example</a:t>
            </a:r>
            <a:endParaRPr kumimoji="0" lang="ru-RU" altLang="ru-RU" sz="1800" dirty="0">
              <a:solidFill>
                <a:srgbClr val="C00000"/>
              </a:solidFill>
              <a:latin typeface="Times New Roman" panose="02020603050405020304" pitchFamily="18" charset="0"/>
              <a:ea typeface="MS PGothic" panose="020B0600070205080204" pitchFamily="34" charset="-128"/>
            </a:endParaRPr>
          </a:p>
        </p:txBody>
      </p:sp>
      <p:pic>
        <p:nvPicPr>
          <p:cNvPr id="8" name="Рисунок 7">
            <a:extLst>
              <a:ext uri="{FF2B5EF4-FFF2-40B4-BE49-F238E27FC236}">
                <a16:creationId xmlns:a16="http://schemas.microsoft.com/office/drawing/2014/main" id="{07FD5F1D-4D5B-498E-8997-933E8C85BD75}"/>
              </a:ext>
            </a:extLst>
          </p:cNvPr>
          <p:cNvPicPr>
            <a:picLocks noChangeAspect="1"/>
          </p:cNvPicPr>
          <p:nvPr/>
        </p:nvPicPr>
        <p:blipFill>
          <a:blip r:embed="rId3"/>
          <a:stretch>
            <a:fillRect/>
          </a:stretch>
        </p:blipFill>
        <p:spPr>
          <a:xfrm>
            <a:off x="5169024" y="1303652"/>
            <a:ext cx="4686333" cy="3501055"/>
          </a:xfrm>
          <a:prstGeom prst="rect">
            <a:avLst/>
          </a:prstGeom>
        </p:spPr>
      </p:pic>
      <p:sp>
        <p:nvSpPr>
          <p:cNvPr id="9" name="TextBox 8">
            <a:extLst>
              <a:ext uri="{FF2B5EF4-FFF2-40B4-BE49-F238E27FC236}">
                <a16:creationId xmlns:a16="http://schemas.microsoft.com/office/drawing/2014/main" id="{99C9740F-2191-44E6-82C6-459E76BE6C2A}"/>
              </a:ext>
            </a:extLst>
          </p:cNvPr>
          <p:cNvSpPr txBox="1"/>
          <p:nvPr/>
        </p:nvSpPr>
        <p:spPr>
          <a:xfrm>
            <a:off x="495300" y="4941168"/>
            <a:ext cx="8634164" cy="1169551"/>
          </a:xfrm>
          <a:prstGeom prst="rect">
            <a:avLst/>
          </a:prstGeom>
          <a:noFill/>
        </p:spPr>
        <p:txBody>
          <a:bodyPr wrap="square" rtlCol="0">
            <a:spAutoFit/>
          </a:bodyPr>
          <a:lstStyle/>
          <a:p>
            <a:pPr marL="914348" lvl="1" indent="-457200">
              <a:buFont typeface="Wingdings" panose="05000000000000000000" pitchFamily="2" charset="2"/>
              <a:buChar char="§"/>
            </a:pPr>
            <a:r>
              <a:rPr lang="en-US" sz="2000" dirty="0">
                <a:solidFill>
                  <a:srgbClr val="002060"/>
                </a:solidFill>
              </a:rPr>
              <a:t>Facing up to the exabyte (10</a:t>
            </a:r>
            <a:r>
              <a:rPr lang="en-US" sz="2000" baseline="30000" dirty="0">
                <a:solidFill>
                  <a:srgbClr val="002060"/>
                </a:solidFill>
              </a:rPr>
              <a:t>18</a:t>
            </a:r>
            <a:r>
              <a:rPr lang="en-US" sz="2000" dirty="0">
                <a:solidFill>
                  <a:srgbClr val="002060"/>
                </a:solidFill>
              </a:rPr>
              <a:t> bytes) era </a:t>
            </a:r>
            <a:r>
              <a:rPr lang="en-US" sz="2000" dirty="0">
                <a:solidFill>
                  <a:srgbClr val="002060"/>
                </a:solidFill>
                <a:sym typeface="Symbol" panose="05050102010706020507" pitchFamily="18" charset="2"/>
              </a:rPr>
              <a:t> </a:t>
            </a:r>
            <a:r>
              <a:rPr lang="en-US" sz="2000" dirty="0">
                <a:solidFill>
                  <a:srgbClr val="002060"/>
                </a:solidFill>
              </a:rPr>
              <a:t>required computing capacity is roughly 10 times higher than today</a:t>
            </a:r>
          </a:p>
          <a:p>
            <a:pPr marL="914348" lvl="1" indent="-457200">
              <a:buFont typeface="Wingdings" panose="05000000000000000000" pitchFamily="2" charset="2"/>
              <a:buChar char="§"/>
            </a:pPr>
            <a:endParaRPr lang="ru-RU" sz="1000" dirty="0">
              <a:solidFill>
                <a:srgbClr val="002060"/>
              </a:solidFill>
            </a:endParaRPr>
          </a:p>
          <a:p>
            <a:pPr marL="914348" lvl="1" indent="-457200">
              <a:buFont typeface="Wingdings" panose="05000000000000000000" pitchFamily="2" charset="2"/>
              <a:buChar char="§"/>
            </a:pPr>
            <a:r>
              <a:rPr lang="en-US" sz="2000" dirty="0">
                <a:solidFill>
                  <a:srgbClr val="002060"/>
                </a:solidFill>
              </a:rPr>
              <a:t>an improvement of around a factor 10 in processing capabilities</a:t>
            </a:r>
            <a:endParaRPr lang="ru-RU" sz="2000" dirty="0">
              <a:solidFill>
                <a:srgbClr val="002060"/>
              </a:solidFill>
            </a:endParaRPr>
          </a:p>
        </p:txBody>
      </p:sp>
      <p:sp>
        <p:nvSpPr>
          <p:cNvPr id="10" name="Номер слайда 5">
            <a:extLst>
              <a:ext uri="{FF2B5EF4-FFF2-40B4-BE49-F238E27FC236}">
                <a16:creationId xmlns:a16="http://schemas.microsoft.com/office/drawing/2014/main" id="{10E54ABC-299D-48B0-8C22-8D26A4A60BE6}"/>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19</a:t>
            </a:fld>
            <a:endParaRPr lang="en-US" altLang="ru-RU" dirty="0"/>
          </a:p>
        </p:txBody>
      </p:sp>
      <p:sp>
        <p:nvSpPr>
          <p:cNvPr id="11" name="Дата 3">
            <a:extLst>
              <a:ext uri="{FF2B5EF4-FFF2-40B4-BE49-F238E27FC236}">
                <a16:creationId xmlns:a16="http://schemas.microsoft.com/office/drawing/2014/main" id="{AACD8810-2F8F-4046-A194-55B7529450C2}"/>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3" name="Нижний колонтитул 1">
            <a:extLst>
              <a:ext uri="{FF2B5EF4-FFF2-40B4-BE49-F238E27FC236}">
                <a16:creationId xmlns:a16="http://schemas.microsoft.com/office/drawing/2014/main" id="{E76CFFDE-F891-4CC7-95E9-1BF67D83AEF6}"/>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319199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69398F10-5E2E-4BBD-8D24-F2D79EA195C9}"/>
              </a:ext>
            </a:extLst>
          </p:cNvPr>
          <p:cNvSpPr>
            <a:spLocks noGrp="1" noChangeArrowheads="1"/>
          </p:cNvSpPr>
          <p:nvPr>
            <p:ph type="title"/>
          </p:nvPr>
        </p:nvSpPr>
        <p:spPr>
          <a:xfrm>
            <a:off x="1856656" y="0"/>
            <a:ext cx="7128792" cy="685800"/>
          </a:xfrm>
        </p:spPr>
        <p:txBody>
          <a:bodyPr/>
          <a:lstStyle/>
          <a:p>
            <a:r>
              <a:rPr lang="en-US" altLang="ru-RU" sz="3000" dirty="0"/>
              <a:t>What Do Particle Physicists Do?</a:t>
            </a:r>
          </a:p>
        </p:txBody>
      </p:sp>
      <p:sp>
        <p:nvSpPr>
          <p:cNvPr id="2" name="Прямоугольник 1">
            <a:extLst>
              <a:ext uri="{FF2B5EF4-FFF2-40B4-BE49-F238E27FC236}">
                <a16:creationId xmlns:a16="http://schemas.microsoft.com/office/drawing/2014/main" id="{E9631025-2910-490E-8B9C-3127DA21BE31}"/>
              </a:ext>
            </a:extLst>
          </p:cNvPr>
          <p:cNvSpPr/>
          <p:nvPr/>
        </p:nvSpPr>
        <p:spPr>
          <a:xfrm>
            <a:off x="6624208" y="836712"/>
            <a:ext cx="3128933" cy="461665"/>
          </a:xfrm>
          <a:prstGeom prst="rect">
            <a:avLst/>
          </a:prstGeom>
        </p:spPr>
        <p:txBody>
          <a:bodyPr wrap="none">
            <a:spAutoFit/>
          </a:bodyPr>
          <a:lstStyle/>
          <a:p>
            <a:r>
              <a:rPr lang="en-US" altLang="ru-RU" sz="2400" dirty="0">
                <a:solidFill>
                  <a:srgbClr val="C00000"/>
                </a:solidFill>
              </a:rPr>
              <a:t>Some eternal questions</a:t>
            </a:r>
            <a:endParaRPr lang="ru-RU" sz="2400" dirty="0">
              <a:solidFill>
                <a:srgbClr val="C00000"/>
              </a:solidFill>
            </a:endParaRPr>
          </a:p>
        </p:txBody>
      </p:sp>
      <p:sp>
        <p:nvSpPr>
          <p:cNvPr id="13" name="Rectangle 3">
            <a:extLst>
              <a:ext uri="{FF2B5EF4-FFF2-40B4-BE49-F238E27FC236}">
                <a16:creationId xmlns:a16="http://schemas.microsoft.com/office/drawing/2014/main" id="{047AF992-BFC1-41D5-AA09-4CDE4FC3D1BC}"/>
              </a:ext>
            </a:extLst>
          </p:cNvPr>
          <p:cNvSpPr txBox="1">
            <a:spLocks noChangeArrowheads="1"/>
          </p:cNvSpPr>
          <p:nvPr/>
        </p:nvSpPr>
        <p:spPr>
          <a:xfrm>
            <a:off x="272480" y="655236"/>
            <a:ext cx="8712968" cy="2272899"/>
          </a:xfrm>
          <a:prstGeom prst="rect">
            <a:avLst/>
          </a:prstGeom>
        </p:spPr>
        <p:txBody>
          <a:bodyPr vert="horz" lIns="91429" tIns="45715" rIns="91429" bIns="45715" rtlCol="0">
            <a:noAutofit/>
          </a:bodyPr>
          <a:lstStyle>
            <a:lvl1pPr marL="342861" indent="-342861" algn="l" defTabSz="91429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6" indent="-285717" algn="l" defTabSz="91429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0" indent="-228574" algn="l" defTabSz="914296"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600017"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66"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US" altLang="ru-RU" sz="2000" dirty="0">
                <a:solidFill>
                  <a:srgbClr val="002060"/>
                </a:solidFill>
              </a:rPr>
              <a:t>People have long asked,</a:t>
            </a:r>
          </a:p>
          <a:p>
            <a:pPr lvl="1">
              <a:buFont typeface="Wingdings" panose="05000000000000000000" pitchFamily="2" charset="2"/>
              <a:buChar char="§"/>
            </a:pPr>
            <a:r>
              <a:rPr lang="en-US" altLang="ru-RU" sz="2000" dirty="0">
                <a:solidFill>
                  <a:srgbClr val="002060"/>
                </a:solidFill>
              </a:rPr>
              <a:t>"What is the world made of?”</a:t>
            </a:r>
          </a:p>
          <a:p>
            <a:pPr lvl="1">
              <a:buFont typeface="Wingdings" panose="05000000000000000000" pitchFamily="2" charset="2"/>
              <a:buChar char="§"/>
            </a:pPr>
            <a:r>
              <a:rPr lang="en-US" altLang="ru-RU" sz="2000" dirty="0">
                <a:solidFill>
                  <a:srgbClr val="002060"/>
                </a:solidFill>
              </a:rPr>
              <a:t>"What holds it together?”</a:t>
            </a:r>
          </a:p>
          <a:p>
            <a:endParaRPr lang="en-US" altLang="ru-RU" sz="1000" dirty="0">
              <a:solidFill>
                <a:srgbClr val="002060"/>
              </a:solidFill>
            </a:endParaRPr>
          </a:p>
          <a:p>
            <a:pPr marL="0" indent="0">
              <a:buNone/>
            </a:pPr>
            <a:r>
              <a:rPr lang="en-US" altLang="ru-RU" sz="2000" dirty="0">
                <a:solidFill>
                  <a:srgbClr val="002060"/>
                </a:solidFill>
              </a:rPr>
              <a:t>Physicists hope to fill in their answers to these questions through the analysis of data from High Energy Physics experiments</a:t>
            </a:r>
          </a:p>
        </p:txBody>
      </p:sp>
      <p:sp>
        <p:nvSpPr>
          <p:cNvPr id="19" name="Номер слайда 5">
            <a:extLst>
              <a:ext uri="{FF2B5EF4-FFF2-40B4-BE49-F238E27FC236}">
                <a16:creationId xmlns:a16="http://schemas.microsoft.com/office/drawing/2014/main" id="{CEDF90AC-E297-4157-9779-93171EA690CC}"/>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a:t>
            </a:fld>
            <a:endParaRPr lang="en-US" altLang="ru-RU" dirty="0"/>
          </a:p>
        </p:txBody>
      </p:sp>
      <p:sp>
        <p:nvSpPr>
          <p:cNvPr id="20" name="Дата 3">
            <a:extLst>
              <a:ext uri="{FF2B5EF4-FFF2-40B4-BE49-F238E27FC236}">
                <a16:creationId xmlns:a16="http://schemas.microsoft.com/office/drawing/2014/main" id="{92D16456-0604-41CE-ADC4-C6A6AB65692D}"/>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2" name="Нижний колонтитул 1">
            <a:extLst>
              <a:ext uri="{FF2B5EF4-FFF2-40B4-BE49-F238E27FC236}">
                <a16:creationId xmlns:a16="http://schemas.microsoft.com/office/drawing/2014/main" id="{F59E5D3D-B8E1-41B5-AC39-4B3F8176194A}"/>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
        <p:nvSpPr>
          <p:cNvPr id="14" name="Text Box 4">
            <a:extLst>
              <a:ext uri="{FF2B5EF4-FFF2-40B4-BE49-F238E27FC236}">
                <a16:creationId xmlns:a16="http://schemas.microsoft.com/office/drawing/2014/main" id="{A951F54C-1E99-4B19-BBA9-23F13007EA89}"/>
              </a:ext>
            </a:extLst>
          </p:cNvPr>
          <p:cNvSpPr txBox="1">
            <a:spLocks noChangeArrowheads="1"/>
          </p:cNvSpPr>
          <p:nvPr/>
        </p:nvSpPr>
        <p:spPr bwMode="auto">
          <a:xfrm>
            <a:off x="232624" y="2679883"/>
            <a:ext cx="9583290" cy="67710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0" hangingPunct="0">
              <a:lnSpc>
                <a:spcPct val="95000"/>
              </a:lnSpc>
              <a:spcBef>
                <a:spcPct val="20000"/>
              </a:spcBef>
              <a:buClr>
                <a:srgbClr val="600000"/>
              </a:buClr>
            </a:pPr>
            <a:r>
              <a:rPr lang="en-US" altLang="zh-CN" sz="2000" dirty="0">
                <a:solidFill>
                  <a:srgbClr val="002060"/>
                </a:solidFill>
                <a:ea typeface="SimSun" panose="02010600030101010101" pitchFamily="2" charset="-122"/>
              </a:rPr>
              <a:t>P</a:t>
            </a:r>
            <a:r>
              <a:rPr lang="en-US" altLang="ru-RU" sz="2000" dirty="0">
                <a:solidFill>
                  <a:srgbClr val="002060"/>
                </a:solidFill>
              </a:rPr>
              <a:t>article physics have focused on the inner space</a:t>
            </a:r>
            <a:r>
              <a:rPr lang="en-US" altLang="zh-CN" sz="2000" dirty="0">
                <a:solidFill>
                  <a:srgbClr val="002060"/>
                </a:solidFill>
                <a:ea typeface="SimSun" panose="02010600030101010101" pitchFamily="2" charset="-122"/>
              </a:rPr>
              <a:t> frontier, </a:t>
            </a:r>
            <a:r>
              <a:rPr lang="en-US" altLang="ru-RU" sz="2000" dirty="0">
                <a:solidFill>
                  <a:srgbClr val="002060"/>
                </a:solidFill>
              </a:rPr>
              <a:t>pursuing the questions of the construction of matter and the fundamental forces at the smallest scale accessible.</a:t>
            </a:r>
            <a:endParaRPr lang="en-US" altLang="zh-CN" sz="2000" dirty="0">
              <a:ea typeface="SimSun" panose="02010600030101010101" pitchFamily="2" charset="-122"/>
            </a:endParaRPr>
          </a:p>
        </p:txBody>
      </p:sp>
      <p:pic>
        <p:nvPicPr>
          <p:cNvPr id="4" name="Рисунок 3">
            <a:extLst>
              <a:ext uri="{FF2B5EF4-FFF2-40B4-BE49-F238E27FC236}">
                <a16:creationId xmlns:a16="http://schemas.microsoft.com/office/drawing/2014/main" id="{547087EA-9357-4530-9DB6-7307AAABCAFE}"/>
              </a:ext>
            </a:extLst>
          </p:cNvPr>
          <p:cNvPicPr>
            <a:picLocks noChangeAspect="1"/>
          </p:cNvPicPr>
          <p:nvPr/>
        </p:nvPicPr>
        <p:blipFill>
          <a:blip r:embed="rId2"/>
          <a:stretch>
            <a:fillRect/>
          </a:stretch>
        </p:blipFill>
        <p:spPr>
          <a:xfrm>
            <a:off x="200472" y="3284984"/>
            <a:ext cx="5402024" cy="3053085"/>
          </a:xfrm>
          <a:prstGeom prst="rect">
            <a:avLst/>
          </a:prstGeom>
        </p:spPr>
      </p:pic>
      <p:pic>
        <p:nvPicPr>
          <p:cNvPr id="23" name="Рисунок 22">
            <a:extLst>
              <a:ext uri="{FF2B5EF4-FFF2-40B4-BE49-F238E27FC236}">
                <a16:creationId xmlns:a16="http://schemas.microsoft.com/office/drawing/2014/main" id="{D5AE9399-94C4-4D72-9283-5810B1118817}"/>
              </a:ext>
            </a:extLst>
          </p:cNvPr>
          <p:cNvPicPr>
            <a:picLocks noChangeAspect="1"/>
          </p:cNvPicPr>
          <p:nvPr/>
        </p:nvPicPr>
        <p:blipFill>
          <a:blip r:embed="rId3"/>
          <a:stretch>
            <a:fillRect/>
          </a:stretch>
        </p:blipFill>
        <p:spPr>
          <a:xfrm>
            <a:off x="6207562" y="3546784"/>
            <a:ext cx="2777886" cy="2781094"/>
          </a:xfrm>
          <a:prstGeom prst="rect">
            <a:avLst/>
          </a:prstGeom>
        </p:spPr>
      </p:pic>
    </p:spTree>
    <p:extLst>
      <p:ext uri="{BB962C8B-B14F-4D97-AF65-F5344CB8AC3E}">
        <p14:creationId xmlns:p14="http://schemas.microsoft.com/office/powerpoint/2010/main" val="3913226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Data Processing and Analysis </a:t>
            </a:r>
            <a:endParaRPr lang="en-US" sz="3000" b="1" dirty="0">
              <a:solidFill>
                <a:schemeClr val="tx2">
                  <a:lumMod val="75000"/>
                </a:schemeClr>
              </a:solidFill>
              <a:latin typeface="+mj-lt"/>
              <a:ea typeface="+mj-ea"/>
              <a:cs typeface="+mj-cs"/>
            </a:endParaRPr>
          </a:p>
        </p:txBody>
      </p:sp>
      <p:pic>
        <p:nvPicPr>
          <p:cNvPr id="6" name="Picture 19">
            <a:extLst>
              <a:ext uri="{FF2B5EF4-FFF2-40B4-BE49-F238E27FC236}">
                <a16:creationId xmlns:a16="http://schemas.microsoft.com/office/drawing/2014/main" id="{5CB8037B-9E8F-4047-AF4E-FC27415AC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841" y="3839419"/>
            <a:ext cx="3332981" cy="290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FD43A769-4B26-4717-9D7F-051C852D5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980728"/>
            <a:ext cx="30988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4DA2B5E8-62EB-4240-BC33-1422186377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150" y="995015"/>
            <a:ext cx="171132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2">
            <a:extLst>
              <a:ext uri="{FF2B5EF4-FFF2-40B4-BE49-F238E27FC236}">
                <a16:creationId xmlns:a16="http://schemas.microsoft.com/office/drawing/2014/main" id="{DBC45745-9F5C-4178-9C9B-E7BEBA29A113}"/>
              </a:ext>
            </a:extLst>
          </p:cNvPr>
          <p:cNvSpPr txBox="1">
            <a:spLocks noChangeArrowheads="1"/>
          </p:cNvSpPr>
          <p:nvPr/>
        </p:nvSpPr>
        <p:spPr bwMode="auto">
          <a:xfrm>
            <a:off x="11552" y="5674543"/>
            <a:ext cx="283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0" lang="en-US" altLang="ru-RU" sz="1800" dirty="0">
                <a:solidFill>
                  <a:srgbClr val="C00000"/>
                </a:solidFill>
                <a:latin typeface="Times New Roman" panose="02020603050405020304" pitchFamily="18" charset="0"/>
                <a:ea typeface="MS PGothic" panose="020B0600070205080204" pitchFamily="34" charset="-128"/>
              </a:rPr>
              <a:t>Calibration/Condition/</a:t>
            </a:r>
            <a:r>
              <a:rPr kumimoji="0" lang="en-US" altLang="ru-RU" sz="1800" dirty="0" err="1">
                <a:solidFill>
                  <a:srgbClr val="C00000"/>
                </a:solidFill>
                <a:latin typeface="Times New Roman" panose="02020603050405020304" pitchFamily="18" charset="0"/>
                <a:ea typeface="MS PGothic" panose="020B0600070205080204" pitchFamily="34" charset="-128"/>
              </a:rPr>
              <a:t>etc</a:t>
            </a:r>
            <a:r>
              <a:rPr kumimoji="0" lang="en-US" altLang="ru-RU" sz="1800" dirty="0">
                <a:solidFill>
                  <a:srgbClr val="C00000"/>
                </a:solidFill>
                <a:latin typeface="Times New Roman" panose="02020603050405020304" pitchFamily="18" charset="0"/>
                <a:ea typeface="MS PGothic" panose="020B0600070205080204" pitchFamily="34" charset="-128"/>
              </a:rPr>
              <a:t> </a:t>
            </a:r>
          </a:p>
          <a:p>
            <a:pPr algn="ctr">
              <a:spcBef>
                <a:spcPct val="0"/>
              </a:spcBef>
              <a:buFontTx/>
              <a:buNone/>
            </a:pPr>
            <a:r>
              <a:rPr kumimoji="0" lang="en-US" altLang="ru-RU" sz="1800" dirty="0">
                <a:solidFill>
                  <a:srgbClr val="C00000"/>
                </a:solidFill>
                <a:latin typeface="Times New Roman" panose="02020603050405020304" pitchFamily="18" charset="0"/>
                <a:ea typeface="MS PGothic" panose="020B0600070205080204" pitchFamily="34" charset="-128"/>
              </a:rPr>
              <a:t>Data Bases</a:t>
            </a:r>
            <a:endParaRPr kumimoji="0" lang="ru-RU" altLang="ru-RU" sz="1800" dirty="0">
              <a:solidFill>
                <a:srgbClr val="C00000"/>
              </a:solidFill>
              <a:latin typeface="Times New Roman" panose="02020603050405020304" pitchFamily="18" charset="0"/>
              <a:ea typeface="MS PGothic" panose="020B0600070205080204" pitchFamily="34" charset="-128"/>
            </a:endParaRPr>
          </a:p>
        </p:txBody>
      </p:sp>
      <p:pic>
        <p:nvPicPr>
          <p:cNvPr id="12" name="Picture 7">
            <a:extLst>
              <a:ext uri="{FF2B5EF4-FFF2-40B4-BE49-F238E27FC236}">
                <a16:creationId xmlns:a16="http://schemas.microsoft.com/office/drawing/2014/main" id="{F63DB802-7C96-43C6-8C39-9590F482C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79" y="3933056"/>
            <a:ext cx="2225675"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4">
            <a:extLst>
              <a:ext uri="{FF2B5EF4-FFF2-40B4-BE49-F238E27FC236}">
                <a16:creationId xmlns:a16="http://schemas.microsoft.com/office/drawing/2014/main" id="{C7562BF8-9B0F-40ED-A242-FB9EDD7D8293}"/>
              </a:ext>
            </a:extLst>
          </p:cNvPr>
          <p:cNvSpPr txBox="1">
            <a:spLocks noChangeArrowheads="1"/>
          </p:cNvSpPr>
          <p:nvPr/>
        </p:nvSpPr>
        <p:spPr bwMode="auto">
          <a:xfrm>
            <a:off x="541055" y="572492"/>
            <a:ext cx="1194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0" lang="en-US" altLang="ru-RU" sz="1800" dirty="0">
                <a:solidFill>
                  <a:srgbClr val="C00000"/>
                </a:solidFill>
                <a:latin typeface="Times New Roman" panose="02020603050405020304" pitchFamily="18" charset="0"/>
                <a:ea typeface="MS PGothic" panose="020B0600070205080204" pitchFamily="34" charset="-128"/>
              </a:rPr>
              <a:t>RAW Data</a:t>
            </a:r>
            <a:endParaRPr kumimoji="0" lang="ru-RU" altLang="ru-RU" sz="1800" dirty="0">
              <a:solidFill>
                <a:srgbClr val="C00000"/>
              </a:solidFill>
              <a:latin typeface="Times New Roman" panose="02020603050405020304" pitchFamily="18" charset="0"/>
              <a:ea typeface="MS PGothic" panose="020B0600070205080204" pitchFamily="34" charset="-128"/>
            </a:endParaRPr>
          </a:p>
        </p:txBody>
      </p:sp>
      <p:sp>
        <p:nvSpPr>
          <p:cNvPr id="14" name="TextBox 15">
            <a:extLst>
              <a:ext uri="{FF2B5EF4-FFF2-40B4-BE49-F238E27FC236}">
                <a16:creationId xmlns:a16="http://schemas.microsoft.com/office/drawing/2014/main" id="{18A210C2-78EE-4F73-8D6E-6310BC8BCA36}"/>
              </a:ext>
            </a:extLst>
          </p:cNvPr>
          <p:cNvSpPr txBox="1">
            <a:spLocks noChangeArrowheads="1"/>
          </p:cNvSpPr>
          <p:nvPr/>
        </p:nvSpPr>
        <p:spPr bwMode="auto">
          <a:xfrm>
            <a:off x="3006852" y="548680"/>
            <a:ext cx="158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0" lang="en-US" altLang="ru-RU" sz="1800" dirty="0">
                <a:solidFill>
                  <a:srgbClr val="C00000"/>
                </a:solidFill>
                <a:latin typeface="Times New Roman" panose="02020603050405020304" pitchFamily="18" charset="0"/>
                <a:ea typeface="MS PGothic" panose="020B0600070205080204" pitchFamily="34" charset="-128"/>
              </a:rPr>
              <a:t>Reconstruction</a:t>
            </a:r>
            <a:endParaRPr kumimoji="0" lang="ru-RU" altLang="ru-RU" sz="1800" dirty="0">
              <a:solidFill>
                <a:srgbClr val="C00000"/>
              </a:solidFill>
              <a:latin typeface="Times New Roman" panose="02020603050405020304" pitchFamily="18" charset="0"/>
              <a:ea typeface="MS PGothic" panose="020B0600070205080204" pitchFamily="34" charset="-128"/>
            </a:endParaRPr>
          </a:p>
        </p:txBody>
      </p:sp>
      <p:pic>
        <p:nvPicPr>
          <p:cNvPr id="15" name="Picture 8">
            <a:extLst>
              <a:ext uri="{FF2B5EF4-FFF2-40B4-BE49-F238E27FC236}">
                <a16:creationId xmlns:a16="http://schemas.microsoft.com/office/drawing/2014/main" id="{52855086-5AFE-4E0F-8107-0A0FA9D61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000" y="980728"/>
            <a:ext cx="2809875"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7">
            <a:extLst>
              <a:ext uri="{FF2B5EF4-FFF2-40B4-BE49-F238E27FC236}">
                <a16:creationId xmlns:a16="http://schemas.microsoft.com/office/drawing/2014/main" id="{F76D36CA-3742-442E-B559-B3C386D0B836}"/>
              </a:ext>
            </a:extLst>
          </p:cNvPr>
          <p:cNvSpPr txBox="1">
            <a:spLocks noChangeArrowheads="1"/>
          </p:cNvSpPr>
          <p:nvPr/>
        </p:nvSpPr>
        <p:spPr bwMode="auto">
          <a:xfrm>
            <a:off x="6522243" y="609184"/>
            <a:ext cx="1703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0" lang="en-US" altLang="ru-RU" sz="1800" dirty="0">
                <a:solidFill>
                  <a:srgbClr val="C00000"/>
                </a:solidFill>
                <a:latin typeface="Times New Roman" panose="02020603050405020304" pitchFamily="18" charset="0"/>
                <a:ea typeface="MS PGothic" panose="020B0600070205080204" pitchFamily="34" charset="-128"/>
              </a:rPr>
              <a:t>Event Selection</a:t>
            </a:r>
            <a:endParaRPr kumimoji="0" lang="ru-RU" altLang="ru-RU" sz="1800" dirty="0">
              <a:solidFill>
                <a:srgbClr val="C00000"/>
              </a:solidFill>
              <a:latin typeface="Times New Roman" panose="02020603050405020304" pitchFamily="18" charset="0"/>
              <a:ea typeface="MS PGothic" panose="020B0600070205080204" pitchFamily="34" charset="-128"/>
            </a:endParaRPr>
          </a:p>
        </p:txBody>
      </p:sp>
      <p:pic>
        <p:nvPicPr>
          <p:cNvPr id="17" name="Picture 11">
            <a:extLst>
              <a:ext uri="{FF2B5EF4-FFF2-40B4-BE49-F238E27FC236}">
                <a16:creationId xmlns:a16="http://schemas.microsoft.com/office/drawing/2014/main" id="{5131C6E3-FB44-4EFE-BA5F-FC3970EB4D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9122" y="4498098"/>
            <a:ext cx="3441251" cy="213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2">
            <a:extLst>
              <a:ext uri="{FF2B5EF4-FFF2-40B4-BE49-F238E27FC236}">
                <a16:creationId xmlns:a16="http://schemas.microsoft.com/office/drawing/2014/main" id="{129CF81A-B644-4CB8-A474-8C30F96EA7D0}"/>
              </a:ext>
            </a:extLst>
          </p:cNvPr>
          <p:cNvSpPr txBox="1">
            <a:spLocks noChangeArrowheads="1"/>
          </p:cNvSpPr>
          <p:nvPr/>
        </p:nvSpPr>
        <p:spPr bwMode="auto">
          <a:xfrm>
            <a:off x="4239419" y="3934797"/>
            <a:ext cx="19800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0" lang="en-US" altLang="ru-RU" sz="1800" dirty="0">
                <a:solidFill>
                  <a:srgbClr val="C00000"/>
                </a:solidFill>
                <a:latin typeface="Times New Roman" panose="02020603050405020304" pitchFamily="18" charset="0"/>
                <a:ea typeface="MS PGothic" panose="020B0600070205080204" pitchFamily="34" charset="-128"/>
              </a:rPr>
              <a:t>Detector Response </a:t>
            </a:r>
          </a:p>
          <a:p>
            <a:pPr algn="ctr">
              <a:spcBef>
                <a:spcPct val="0"/>
              </a:spcBef>
              <a:buFontTx/>
              <a:buNone/>
            </a:pPr>
            <a:r>
              <a:rPr kumimoji="0" lang="en-US" altLang="ru-RU" sz="1800" dirty="0">
                <a:solidFill>
                  <a:srgbClr val="C00000"/>
                </a:solidFill>
                <a:latin typeface="Times New Roman" panose="02020603050405020304" pitchFamily="18" charset="0"/>
                <a:ea typeface="MS PGothic" panose="020B0600070205080204" pitchFamily="34" charset="-128"/>
              </a:rPr>
              <a:t>Simulation</a:t>
            </a:r>
          </a:p>
        </p:txBody>
      </p:sp>
      <p:sp>
        <p:nvSpPr>
          <p:cNvPr id="19" name="Стрелка вправо 23">
            <a:extLst>
              <a:ext uri="{FF2B5EF4-FFF2-40B4-BE49-F238E27FC236}">
                <a16:creationId xmlns:a16="http://schemas.microsoft.com/office/drawing/2014/main" id="{36D255BF-48E2-49B4-A460-7E165FCBECA4}"/>
              </a:ext>
            </a:extLst>
          </p:cNvPr>
          <p:cNvSpPr>
            <a:spLocks noChangeArrowheads="1"/>
          </p:cNvSpPr>
          <p:nvPr/>
        </p:nvSpPr>
        <p:spPr bwMode="auto">
          <a:xfrm>
            <a:off x="1957706" y="1663353"/>
            <a:ext cx="363538" cy="433387"/>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kumimoji="0" lang="ru-RU" altLang="ru-RU" sz="2400"/>
          </a:p>
        </p:txBody>
      </p:sp>
      <p:sp>
        <p:nvSpPr>
          <p:cNvPr id="20" name="Стрелка вправо 24">
            <a:extLst>
              <a:ext uri="{FF2B5EF4-FFF2-40B4-BE49-F238E27FC236}">
                <a16:creationId xmlns:a16="http://schemas.microsoft.com/office/drawing/2014/main" id="{B40996E9-F1E7-4656-98E2-6ABD36B7E3AF}"/>
              </a:ext>
            </a:extLst>
          </p:cNvPr>
          <p:cNvSpPr>
            <a:spLocks noChangeArrowheads="1"/>
          </p:cNvSpPr>
          <p:nvPr/>
        </p:nvSpPr>
        <p:spPr bwMode="auto">
          <a:xfrm>
            <a:off x="5572125" y="1663353"/>
            <a:ext cx="361950" cy="433387"/>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kumimoji="0" lang="ru-RU" altLang="ru-RU" sz="2400"/>
          </a:p>
        </p:txBody>
      </p:sp>
      <p:sp>
        <p:nvSpPr>
          <p:cNvPr id="21" name="Стрелка вправо 25">
            <a:extLst>
              <a:ext uri="{FF2B5EF4-FFF2-40B4-BE49-F238E27FC236}">
                <a16:creationId xmlns:a16="http://schemas.microsoft.com/office/drawing/2014/main" id="{065AFC42-8635-4491-8C80-18BE4F710113}"/>
              </a:ext>
            </a:extLst>
          </p:cNvPr>
          <p:cNvSpPr>
            <a:spLocks noChangeArrowheads="1"/>
          </p:cNvSpPr>
          <p:nvPr/>
        </p:nvSpPr>
        <p:spPr bwMode="auto">
          <a:xfrm>
            <a:off x="5889104" y="5750198"/>
            <a:ext cx="363538" cy="431800"/>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kumimoji="0" lang="ru-RU" altLang="ru-RU" sz="2400"/>
          </a:p>
        </p:txBody>
      </p:sp>
      <p:sp>
        <p:nvSpPr>
          <p:cNvPr id="22" name="Стрелка вправо 26">
            <a:extLst>
              <a:ext uri="{FF2B5EF4-FFF2-40B4-BE49-F238E27FC236}">
                <a16:creationId xmlns:a16="http://schemas.microsoft.com/office/drawing/2014/main" id="{58FDDF1D-A017-4FE8-BC53-F082CDC32BD4}"/>
              </a:ext>
            </a:extLst>
          </p:cNvPr>
          <p:cNvSpPr>
            <a:spLocks noChangeArrowheads="1"/>
          </p:cNvSpPr>
          <p:nvPr/>
        </p:nvSpPr>
        <p:spPr bwMode="auto">
          <a:xfrm rot="5400000">
            <a:off x="7475661" y="3178904"/>
            <a:ext cx="393700" cy="398462"/>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kumimoji="0" lang="ru-RU" altLang="ru-RU" sz="2400"/>
          </a:p>
        </p:txBody>
      </p:sp>
      <p:sp>
        <p:nvSpPr>
          <p:cNvPr id="27" name="Стрелка вправо 25">
            <a:extLst>
              <a:ext uri="{FF2B5EF4-FFF2-40B4-BE49-F238E27FC236}">
                <a16:creationId xmlns:a16="http://schemas.microsoft.com/office/drawing/2014/main" id="{ACC04F6C-377E-44DE-B4B0-D2054D77967F}"/>
              </a:ext>
            </a:extLst>
          </p:cNvPr>
          <p:cNvSpPr>
            <a:spLocks noChangeArrowheads="1"/>
          </p:cNvSpPr>
          <p:nvPr/>
        </p:nvSpPr>
        <p:spPr bwMode="auto">
          <a:xfrm>
            <a:off x="4239419" y="5747925"/>
            <a:ext cx="363538" cy="431800"/>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kumimoji="0" lang="ru-RU" altLang="ru-RU" sz="2400"/>
          </a:p>
        </p:txBody>
      </p:sp>
      <p:sp>
        <p:nvSpPr>
          <p:cNvPr id="28" name="TextBox 22">
            <a:extLst>
              <a:ext uri="{FF2B5EF4-FFF2-40B4-BE49-F238E27FC236}">
                <a16:creationId xmlns:a16="http://schemas.microsoft.com/office/drawing/2014/main" id="{52A86231-3E20-4721-92DA-02C8B3FB0206}"/>
              </a:ext>
            </a:extLst>
          </p:cNvPr>
          <p:cNvSpPr txBox="1">
            <a:spLocks noChangeArrowheads="1"/>
          </p:cNvSpPr>
          <p:nvPr/>
        </p:nvSpPr>
        <p:spPr bwMode="auto">
          <a:xfrm>
            <a:off x="2237939" y="3788783"/>
            <a:ext cx="20570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0" lang="en-US" altLang="ru-RU" sz="1800" dirty="0">
                <a:solidFill>
                  <a:srgbClr val="C00000"/>
                </a:solidFill>
                <a:latin typeface="Times New Roman" panose="02020603050405020304" pitchFamily="18" charset="0"/>
                <a:ea typeface="MS PGothic" panose="020B0600070205080204" pitchFamily="34" charset="-128"/>
              </a:rPr>
              <a:t>Theory/</a:t>
            </a:r>
            <a:r>
              <a:rPr kumimoji="0" lang="ru-RU" altLang="ru-RU" sz="1800" dirty="0">
                <a:solidFill>
                  <a:srgbClr val="C00000"/>
                </a:solidFill>
                <a:latin typeface="Times New Roman" panose="02020603050405020304" pitchFamily="18" charset="0"/>
                <a:ea typeface="MS PGothic" panose="020B0600070205080204" pitchFamily="34" charset="-128"/>
              </a:rPr>
              <a:t> </a:t>
            </a:r>
          </a:p>
          <a:p>
            <a:pPr algn="ctr">
              <a:spcBef>
                <a:spcPct val="0"/>
              </a:spcBef>
              <a:buFontTx/>
              <a:buNone/>
            </a:pPr>
            <a:r>
              <a:rPr kumimoji="0" lang="en-US" altLang="ru-RU" sz="1800" dirty="0">
                <a:solidFill>
                  <a:srgbClr val="C00000"/>
                </a:solidFill>
                <a:latin typeface="Times New Roman" panose="02020603050405020304" pitchFamily="18" charset="0"/>
                <a:ea typeface="MS PGothic" panose="020B0600070205080204" pitchFamily="34" charset="-128"/>
              </a:rPr>
              <a:t>Monte Carlo Simulation</a:t>
            </a:r>
          </a:p>
        </p:txBody>
      </p:sp>
      <p:cxnSp>
        <p:nvCxnSpPr>
          <p:cNvPr id="30" name="Прямая соединительная линия 29">
            <a:extLst>
              <a:ext uri="{FF2B5EF4-FFF2-40B4-BE49-F238E27FC236}">
                <a16:creationId xmlns:a16="http://schemas.microsoft.com/office/drawing/2014/main" id="{CC489DE1-DF78-48C5-B7A9-F15981EEDE98}"/>
              </a:ext>
            </a:extLst>
          </p:cNvPr>
          <p:cNvCxnSpPr>
            <a:cxnSpLocks/>
          </p:cNvCxnSpPr>
          <p:nvPr/>
        </p:nvCxnSpPr>
        <p:spPr>
          <a:xfrm>
            <a:off x="1566677" y="3453839"/>
            <a:ext cx="4462834"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34" name="Стрелка: влево-вправо 33">
            <a:extLst>
              <a:ext uri="{FF2B5EF4-FFF2-40B4-BE49-F238E27FC236}">
                <a16:creationId xmlns:a16="http://schemas.microsoft.com/office/drawing/2014/main" id="{C3617605-FC18-4E32-A351-1250445BD377}"/>
              </a:ext>
            </a:extLst>
          </p:cNvPr>
          <p:cNvSpPr/>
          <p:nvPr/>
        </p:nvSpPr>
        <p:spPr>
          <a:xfrm rot="5400000">
            <a:off x="4942648" y="3554345"/>
            <a:ext cx="471015" cy="33260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трелка: влево-вправо 34">
            <a:extLst>
              <a:ext uri="{FF2B5EF4-FFF2-40B4-BE49-F238E27FC236}">
                <a16:creationId xmlns:a16="http://schemas.microsoft.com/office/drawing/2014/main" id="{F545D14C-408B-424E-9B90-C0C8F203A1DD}"/>
              </a:ext>
            </a:extLst>
          </p:cNvPr>
          <p:cNvSpPr/>
          <p:nvPr/>
        </p:nvSpPr>
        <p:spPr>
          <a:xfrm rot="5400000">
            <a:off x="3659658" y="3027191"/>
            <a:ext cx="471015" cy="33260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Стрелка: влево-вправо 37">
            <a:extLst>
              <a:ext uri="{FF2B5EF4-FFF2-40B4-BE49-F238E27FC236}">
                <a16:creationId xmlns:a16="http://schemas.microsoft.com/office/drawing/2014/main" id="{7896FF33-B77B-4476-AD22-1C456C7F22F8}"/>
              </a:ext>
            </a:extLst>
          </p:cNvPr>
          <p:cNvSpPr/>
          <p:nvPr/>
        </p:nvSpPr>
        <p:spPr>
          <a:xfrm rot="5400000">
            <a:off x="1582065" y="3570214"/>
            <a:ext cx="471015" cy="332603"/>
          </a:xfrm>
          <a:prstGeom prst="leftRightArrow">
            <a:avLst>
              <a:gd name="adj1" fmla="val 50000"/>
              <a:gd name="adj2" fmla="val 52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Номер слайда 5">
            <a:extLst>
              <a:ext uri="{FF2B5EF4-FFF2-40B4-BE49-F238E27FC236}">
                <a16:creationId xmlns:a16="http://schemas.microsoft.com/office/drawing/2014/main" id="{20D59596-C6CD-4B73-9163-EF5CAC1C833F}"/>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20</a:t>
            </a:fld>
            <a:endParaRPr lang="en-US" altLang="ru-RU" dirty="0"/>
          </a:p>
        </p:txBody>
      </p:sp>
      <p:sp>
        <p:nvSpPr>
          <p:cNvPr id="31" name="Дата 3">
            <a:extLst>
              <a:ext uri="{FF2B5EF4-FFF2-40B4-BE49-F238E27FC236}">
                <a16:creationId xmlns:a16="http://schemas.microsoft.com/office/drawing/2014/main" id="{4559BD73-58B3-42E9-B6C8-2C72CECC8FFC}"/>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32" name="Нижний колонтитул 1">
            <a:extLst>
              <a:ext uri="{FF2B5EF4-FFF2-40B4-BE49-F238E27FC236}">
                <a16:creationId xmlns:a16="http://schemas.microsoft.com/office/drawing/2014/main" id="{CABB936F-7E39-4D96-B04B-9A5256D3E273}"/>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016749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1928664" y="3176"/>
            <a:ext cx="7128792" cy="581025"/>
          </a:xfrm>
          <a:prstGeom prst="rect">
            <a:avLst/>
          </a:prstGeom>
          <a:noFill/>
          <a:ln w="9525">
            <a:noFill/>
            <a:miter lim="800000"/>
            <a:headEnd/>
            <a:tailEnd/>
          </a:ln>
          <a:effectLst/>
        </p:spPr>
        <p:txBody>
          <a:bodyPr anchor="ctr"/>
          <a:lstStyle/>
          <a:p>
            <a:pPr algn="ctr">
              <a:defRPr/>
            </a:pPr>
            <a:r>
              <a:rPr lang="en-US" sz="3000" b="1" dirty="0">
                <a:solidFill>
                  <a:schemeClr val="tx2">
                    <a:lumMod val="75000"/>
                  </a:schemeClr>
                </a:solidFill>
                <a:latin typeface="+mj-lt"/>
                <a:ea typeface="+mj-ea"/>
                <a:cs typeface="+mj-cs"/>
              </a:rPr>
              <a:t>Data Model and Data Flow through Tiers </a:t>
            </a:r>
          </a:p>
        </p:txBody>
      </p:sp>
      <p:pic>
        <p:nvPicPr>
          <p:cNvPr id="3" name="Рисунок 2">
            <a:extLst>
              <a:ext uri="{FF2B5EF4-FFF2-40B4-BE49-F238E27FC236}">
                <a16:creationId xmlns:a16="http://schemas.microsoft.com/office/drawing/2014/main" id="{A09B161E-B7D7-4910-B018-7CF61C66B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8" y="764704"/>
            <a:ext cx="5457056" cy="2669988"/>
          </a:xfrm>
          <a:prstGeom prst="rect">
            <a:avLst/>
          </a:prstGeom>
        </p:spPr>
      </p:pic>
      <p:pic>
        <p:nvPicPr>
          <p:cNvPr id="6" name="Рисунок 5">
            <a:extLst>
              <a:ext uri="{FF2B5EF4-FFF2-40B4-BE49-F238E27FC236}">
                <a16:creationId xmlns:a16="http://schemas.microsoft.com/office/drawing/2014/main" id="{13DBA662-9057-4AEE-B9C9-987E4AB5F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504" y="3549707"/>
            <a:ext cx="5241032" cy="2921808"/>
          </a:xfrm>
          <a:prstGeom prst="rect">
            <a:avLst/>
          </a:prstGeom>
        </p:spPr>
      </p:pic>
      <p:sp>
        <p:nvSpPr>
          <p:cNvPr id="7" name="Прямоугольник 6">
            <a:extLst>
              <a:ext uri="{FF2B5EF4-FFF2-40B4-BE49-F238E27FC236}">
                <a16:creationId xmlns:a16="http://schemas.microsoft.com/office/drawing/2014/main" id="{9E3523EF-4922-4858-B6C3-F1C87F5B5556}"/>
              </a:ext>
            </a:extLst>
          </p:cNvPr>
          <p:cNvSpPr/>
          <p:nvPr/>
        </p:nvSpPr>
        <p:spPr>
          <a:xfrm>
            <a:off x="53256" y="3523237"/>
            <a:ext cx="4539704" cy="2893100"/>
          </a:xfrm>
          <a:prstGeom prst="rect">
            <a:avLst/>
          </a:prstGeom>
        </p:spPr>
        <p:txBody>
          <a:bodyPr wrap="square">
            <a:spAutoFit/>
          </a:bodyPr>
          <a:lstStyle/>
          <a:p>
            <a:pPr marL="285750" indent="-285750">
              <a:buFont typeface="Wingdings" panose="05000000000000000000" pitchFamily="2" charset="2"/>
              <a:buChar char="§"/>
            </a:pPr>
            <a:r>
              <a:rPr lang="en-US" dirty="0">
                <a:solidFill>
                  <a:srgbClr val="002060"/>
                </a:solidFill>
              </a:rPr>
              <a:t>T0 </a:t>
            </a:r>
            <a:r>
              <a:rPr lang="en-US" dirty="0">
                <a:solidFill>
                  <a:srgbClr val="002060"/>
                </a:solidFill>
                <a:sym typeface="Symbol" panose="05050102010706020507" pitchFamily="18" charset="2"/>
              </a:rPr>
              <a:t></a:t>
            </a:r>
            <a:r>
              <a:rPr lang="en-US" dirty="0">
                <a:solidFill>
                  <a:srgbClr val="002060"/>
                </a:solidFill>
              </a:rPr>
              <a:t> T1 </a:t>
            </a:r>
          </a:p>
          <a:p>
            <a:pPr marL="432000" indent="-285750">
              <a:buFont typeface="Wingdings" panose="05000000000000000000" pitchFamily="2" charset="2"/>
              <a:buChar char="ü"/>
            </a:pPr>
            <a:r>
              <a:rPr lang="en-US" sz="1600" dirty="0">
                <a:solidFill>
                  <a:srgbClr val="002060"/>
                </a:solidFill>
              </a:rPr>
              <a:t>scheduled, time-critical, will be continuous during data-taking periods </a:t>
            </a:r>
          </a:p>
          <a:p>
            <a:pPr marL="432000" indent="-285750">
              <a:buFont typeface="Wingdings" panose="05000000000000000000" pitchFamily="2" charset="2"/>
              <a:buChar char="ü"/>
            </a:pPr>
            <a:r>
              <a:rPr lang="en-US" sz="1600" dirty="0">
                <a:solidFill>
                  <a:srgbClr val="002060"/>
                </a:solidFill>
              </a:rPr>
              <a:t>reliable transfer needed for fast access to new data, and to ensure that data is stored safely </a:t>
            </a:r>
          </a:p>
          <a:p>
            <a:pPr marL="432000" indent="-285750">
              <a:buFont typeface="Wingdings" panose="05000000000000000000" pitchFamily="2" charset="2"/>
              <a:buChar char="ü"/>
            </a:pPr>
            <a:endParaRPr lang="en-US" sz="800" dirty="0">
              <a:solidFill>
                <a:srgbClr val="002060"/>
              </a:solidFill>
            </a:endParaRPr>
          </a:p>
          <a:p>
            <a:pPr marL="285750" indent="-285750">
              <a:buFont typeface="Wingdings" panose="05000000000000000000" pitchFamily="2" charset="2"/>
              <a:buChar char="§"/>
            </a:pPr>
            <a:r>
              <a:rPr lang="en-US" dirty="0">
                <a:solidFill>
                  <a:srgbClr val="002060"/>
                </a:solidFill>
              </a:rPr>
              <a:t>T1 </a:t>
            </a:r>
            <a:r>
              <a:rPr lang="en-US" dirty="0">
                <a:solidFill>
                  <a:srgbClr val="002060"/>
                </a:solidFill>
                <a:sym typeface="Symbol" panose="05050102010706020507" pitchFamily="18" charset="2"/>
              </a:rPr>
              <a:t></a:t>
            </a:r>
            <a:r>
              <a:rPr lang="en-US" dirty="0">
                <a:solidFill>
                  <a:srgbClr val="002060"/>
                </a:solidFill>
              </a:rPr>
              <a:t> T1: </a:t>
            </a:r>
          </a:p>
          <a:p>
            <a:pPr marL="432000" indent="-342900">
              <a:buFont typeface="Wingdings" panose="05000000000000000000" pitchFamily="2" charset="2"/>
              <a:buChar char="ü"/>
            </a:pPr>
            <a:r>
              <a:rPr lang="en-US" sz="1600" dirty="0">
                <a:solidFill>
                  <a:srgbClr val="002060"/>
                </a:solidFill>
              </a:rPr>
              <a:t>redistributing data, generally after reprocessing (e.g. processing with improved algorithms) </a:t>
            </a:r>
          </a:p>
          <a:p>
            <a:pPr marL="285750" indent="-285750">
              <a:buFont typeface="Wingdings" panose="05000000000000000000" pitchFamily="2" charset="2"/>
              <a:buChar char="§"/>
            </a:pPr>
            <a:endParaRPr lang="en-US" sz="800" dirty="0">
              <a:solidFill>
                <a:srgbClr val="002060"/>
              </a:solidFill>
            </a:endParaRPr>
          </a:p>
          <a:p>
            <a:pPr marL="285750" indent="-285750">
              <a:buFont typeface="Wingdings" panose="05000000000000000000" pitchFamily="2" charset="2"/>
              <a:buChar char="§"/>
            </a:pPr>
            <a:r>
              <a:rPr lang="en-US" dirty="0">
                <a:solidFill>
                  <a:srgbClr val="002060"/>
                </a:solidFill>
              </a:rPr>
              <a:t>T1 </a:t>
            </a:r>
            <a:r>
              <a:rPr lang="en-US" dirty="0">
                <a:solidFill>
                  <a:srgbClr val="002060"/>
                </a:solidFill>
                <a:sym typeface="Symbol" panose="05050102010706020507" pitchFamily="18" charset="2"/>
              </a:rPr>
              <a:t></a:t>
            </a:r>
            <a:r>
              <a:rPr lang="en-US" dirty="0">
                <a:solidFill>
                  <a:srgbClr val="002060"/>
                </a:solidFill>
              </a:rPr>
              <a:t> T2: </a:t>
            </a:r>
          </a:p>
          <a:p>
            <a:pPr marL="432000" indent="-285750">
              <a:buFont typeface="Wingdings" panose="05000000000000000000" pitchFamily="2" charset="2"/>
              <a:buChar char="ü"/>
            </a:pPr>
            <a:r>
              <a:rPr lang="en-US" sz="1600" dirty="0">
                <a:solidFill>
                  <a:srgbClr val="002060"/>
                </a:solidFill>
              </a:rPr>
              <a:t>Data for analysis at Tier-2s </a:t>
            </a:r>
          </a:p>
        </p:txBody>
      </p:sp>
      <p:pic>
        <p:nvPicPr>
          <p:cNvPr id="33" name="Рисунок 32">
            <a:extLst>
              <a:ext uri="{FF2B5EF4-FFF2-40B4-BE49-F238E27FC236}">
                <a16:creationId xmlns:a16="http://schemas.microsoft.com/office/drawing/2014/main" id="{803A9F5F-73BA-4CF0-8980-A987F54F9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089" y="610947"/>
            <a:ext cx="4160912" cy="2710445"/>
          </a:xfrm>
          <a:prstGeom prst="rect">
            <a:avLst/>
          </a:prstGeom>
        </p:spPr>
      </p:pic>
      <p:sp>
        <p:nvSpPr>
          <p:cNvPr id="10" name="Номер слайда 5">
            <a:extLst>
              <a:ext uri="{FF2B5EF4-FFF2-40B4-BE49-F238E27FC236}">
                <a16:creationId xmlns:a16="http://schemas.microsoft.com/office/drawing/2014/main" id="{5A660B7D-5B20-48C5-A6E9-BE77577FAF2E}"/>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21</a:t>
            </a:fld>
            <a:endParaRPr lang="en-US" altLang="ru-RU" dirty="0"/>
          </a:p>
        </p:txBody>
      </p:sp>
      <p:sp>
        <p:nvSpPr>
          <p:cNvPr id="11" name="Дата 3">
            <a:extLst>
              <a:ext uri="{FF2B5EF4-FFF2-40B4-BE49-F238E27FC236}">
                <a16:creationId xmlns:a16="http://schemas.microsoft.com/office/drawing/2014/main" id="{34265926-B64B-4536-BAEE-0553E6864CFF}"/>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2" name="Нижний колонтитул 1">
            <a:extLst>
              <a:ext uri="{FF2B5EF4-FFF2-40B4-BE49-F238E27FC236}">
                <a16:creationId xmlns:a16="http://schemas.microsoft.com/office/drawing/2014/main" id="{A624A498-FF9E-4A0C-849A-2136DFD77840}"/>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011256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8E6FB4A9-DB24-4E2B-96FD-19C1AF0A9448}"/>
              </a:ext>
            </a:extLst>
          </p:cNvPr>
          <p:cNvSpPr txBox="1">
            <a:spLocks noChangeArrowheads="1"/>
          </p:cNvSpPr>
          <p:nvPr/>
        </p:nvSpPr>
        <p:spPr bwMode="auto">
          <a:xfrm>
            <a:off x="1784648" y="679597"/>
            <a:ext cx="63367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0" lang="en-US" altLang="ru-RU" sz="3600" dirty="0">
                <a:solidFill>
                  <a:srgbClr val="FF0000"/>
                </a:solidFill>
                <a:latin typeface="Comic Sans MS" panose="030F0702030302020204" pitchFamily="66" charset="0"/>
              </a:rPr>
              <a:t>Event Reconstruction</a:t>
            </a:r>
          </a:p>
        </p:txBody>
      </p:sp>
      <p:pic>
        <p:nvPicPr>
          <p:cNvPr id="3" name="Рисунок 2">
            <a:extLst>
              <a:ext uri="{FF2B5EF4-FFF2-40B4-BE49-F238E27FC236}">
                <a16:creationId xmlns:a16="http://schemas.microsoft.com/office/drawing/2014/main" id="{2BA0E025-B6BA-4BA8-BFBC-19B756795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396" y="2528914"/>
            <a:ext cx="3780133" cy="3744416"/>
          </a:xfrm>
          <a:prstGeom prst="rect">
            <a:avLst/>
          </a:prstGeom>
        </p:spPr>
      </p:pic>
      <p:sp>
        <p:nvSpPr>
          <p:cNvPr id="11" name="Прямоугольник 3">
            <a:extLst>
              <a:ext uri="{FF2B5EF4-FFF2-40B4-BE49-F238E27FC236}">
                <a16:creationId xmlns:a16="http://schemas.microsoft.com/office/drawing/2014/main" id="{1B2A5F28-CE4D-4C57-AB6C-AE2E68E1BDE5}"/>
              </a:ext>
            </a:extLst>
          </p:cNvPr>
          <p:cNvSpPr>
            <a:spLocks noChangeArrowheads="1"/>
          </p:cNvSpPr>
          <p:nvPr/>
        </p:nvSpPr>
        <p:spPr bwMode="auto">
          <a:xfrm>
            <a:off x="0" y="1950802"/>
            <a:ext cx="5745088" cy="1892826"/>
          </a:xfrm>
          <a:prstGeom prst="rect">
            <a:avLst/>
          </a:prstGeom>
          <a:noFill/>
          <a:ln>
            <a:noFill/>
          </a:ln>
          <a:extLst>
            <a:ext uri="{909E8E84-426E-40dd-AFC4-6F175D3DCCD1}"/>
            <a:ext uri="{91240B29-F687-4f45-9708-019B960494DF}"/>
          </a:extLst>
        </p:spPr>
        <p:txBody>
          <a:bodyPr wrap="square">
            <a:spAutoFit/>
          </a:bodyPr>
          <a:lstStyle/>
          <a:p>
            <a:pPr marL="457252" indent="-457200">
              <a:spcBef>
                <a:spcPts val="600"/>
              </a:spcBef>
              <a:buFont typeface="Wingdings" panose="05000000000000000000" pitchFamily="2" charset="2"/>
              <a:buChar char="§"/>
              <a:defRPr/>
            </a:pPr>
            <a:r>
              <a:rPr lang="en-US" sz="2000" dirty="0">
                <a:solidFill>
                  <a:srgbClr val="002060"/>
                </a:solidFill>
              </a:rPr>
              <a:t>Reconstruction (mathematical methods/algorithms/SW)</a:t>
            </a:r>
          </a:p>
          <a:p>
            <a:pPr marL="914400" lvl="1" indent="-457200">
              <a:buFont typeface="Wingdings" panose="05000000000000000000" pitchFamily="2" charset="2"/>
              <a:buChar char="ü"/>
              <a:defRPr/>
            </a:pPr>
            <a:r>
              <a:rPr lang="en-US" dirty="0">
                <a:solidFill>
                  <a:srgbClr val="002060"/>
                </a:solidFill>
              </a:rPr>
              <a:t>physics objects - stable particles (e, </a:t>
            </a:r>
            <a:r>
              <a:rPr lang="el-GR" dirty="0">
                <a:solidFill>
                  <a:srgbClr val="002060"/>
                </a:solidFill>
              </a:rPr>
              <a:t>μ</a:t>
            </a:r>
            <a:r>
              <a:rPr lang="en-US" dirty="0">
                <a:solidFill>
                  <a:srgbClr val="002060"/>
                </a:solidFill>
              </a:rPr>
              <a:t>, </a:t>
            </a:r>
            <a:r>
              <a:rPr lang="el-GR" dirty="0">
                <a:solidFill>
                  <a:srgbClr val="002060"/>
                </a:solidFill>
                <a:sym typeface="Symbol" panose="05050102010706020507" pitchFamily="18" charset="2"/>
              </a:rPr>
              <a:t></a:t>
            </a:r>
            <a:r>
              <a:rPr lang="en-US" dirty="0">
                <a:solidFill>
                  <a:srgbClr val="002060"/>
                </a:solidFill>
              </a:rPr>
              <a:t>), clusters of particles (energy), vertexes, </a:t>
            </a:r>
            <a:r>
              <a:rPr lang="en-US" dirty="0" err="1">
                <a:solidFill>
                  <a:srgbClr val="002060"/>
                </a:solidFill>
              </a:rPr>
              <a:t>etc</a:t>
            </a:r>
            <a:endParaRPr lang="en-US" dirty="0">
              <a:solidFill>
                <a:srgbClr val="002060"/>
              </a:solidFill>
            </a:endParaRPr>
          </a:p>
          <a:p>
            <a:pPr marL="914400" lvl="1" indent="-457200">
              <a:buFont typeface="Wingdings" panose="05000000000000000000" pitchFamily="2" charset="2"/>
              <a:buChar char="ü"/>
              <a:defRPr/>
            </a:pPr>
            <a:r>
              <a:rPr lang="en-US" dirty="0">
                <a:solidFill>
                  <a:srgbClr val="002060"/>
                </a:solidFill>
              </a:rPr>
              <a:t>unstable particles/ physics  processes</a:t>
            </a:r>
          </a:p>
          <a:p>
            <a:pPr marL="457200" lvl="1">
              <a:spcBef>
                <a:spcPts val="600"/>
              </a:spcBef>
              <a:defRPr/>
            </a:pPr>
            <a:r>
              <a:rPr lang="en-US" dirty="0">
                <a:solidFill>
                  <a:srgbClr val="002060"/>
                </a:solidFill>
              </a:rPr>
              <a:t>        </a:t>
            </a:r>
          </a:p>
        </p:txBody>
      </p:sp>
      <p:pic>
        <p:nvPicPr>
          <p:cNvPr id="14" name="Рисунок 13">
            <a:extLst>
              <a:ext uri="{FF2B5EF4-FFF2-40B4-BE49-F238E27FC236}">
                <a16:creationId xmlns:a16="http://schemas.microsoft.com/office/drawing/2014/main" id="{BB58A5B4-773A-4AA9-A4D7-781AD8B1D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31" y="3929827"/>
            <a:ext cx="4627700" cy="2330927"/>
          </a:xfrm>
          <a:prstGeom prst="rect">
            <a:avLst/>
          </a:prstGeom>
        </p:spPr>
      </p:pic>
      <p:sp>
        <p:nvSpPr>
          <p:cNvPr id="15" name="Прямоугольник 3">
            <a:extLst>
              <a:ext uri="{FF2B5EF4-FFF2-40B4-BE49-F238E27FC236}">
                <a16:creationId xmlns:a16="http://schemas.microsoft.com/office/drawing/2014/main" id="{1342A253-D2CD-4E13-907A-776590A5ECE0}"/>
              </a:ext>
            </a:extLst>
          </p:cNvPr>
          <p:cNvSpPr>
            <a:spLocks noChangeArrowheads="1"/>
          </p:cNvSpPr>
          <p:nvPr/>
        </p:nvSpPr>
        <p:spPr bwMode="auto">
          <a:xfrm>
            <a:off x="5457057" y="1950603"/>
            <a:ext cx="4248472" cy="1138773"/>
          </a:xfrm>
          <a:prstGeom prst="rect">
            <a:avLst/>
          </a:prstGeom>
          <a:noFill/>
          <a:ln>
            <a:noFill/>
          </a:ln>
          <a:extLst>
            <a:ext uri="{909E8E84-426E-40dd-AFC4-6F175D3DCCD1}"/>
            <a:ext uri="{91240B29-F687-4f45-9708-019B960494DF}"/>
          </a:extLst>
        </p:spPr>
        <p:txBody>
          <a:bodyPr wrap="square">
            <a:spAutoFit/>
          </a:bodyPr>
          <a:lstStyle/>
          <a:p>
            <a:pPr marL="457252" indent="-457200">
              <a:spcBef>
                <a:spcPts val="600"/>
              </a:spcBef>
              <a:buFont typeface="Wingdings" panose="05000000000000000000" pitchFamily="2" charset="2"/>
              <a:buChar char="§"/>
              <a:defRPr/>
            </a:pPr>
            <a:r>
              <a:rPr lang="en-US" sz="2000" dirty="0">
                <a:solidFill>
                  <a:srgbClr val="002060"/>
                </a:solidFill>
              </a:rPr>
              <a:t>Data Processing</a:t>
            </a:r>
          </a:p>
          <a:p>
            <a:pPr marL="52">
              <a:spcBef>
                <a:spcPts val="600"/>
              </a:spcBef>
              <a:defRPr/>
            </a:pPr>
            <a:r>
              <a:rPr lang="en-US" sz="2000" dirty="0">
                <a:solidFill>
                  <a:srgbClr val="002060"/>
                </a:solidFill>
              </a:rPr>
              <a:t>  </a:t>
            </a:r>
          </a:p>
          <a:p>
            <a:pPr marL="457252" indent="-457200">
              <a:spcBef>
                <a:spcPts val="600"/>
              </a:spcBef>
              <a:buFont typeface="Wingdings" panose="05000000000000000000" pitchFamily="2" charset="2"/>
              <a:buChar char="§"/>
              <a:defRPr/>
            </a:pPr>
            <a:endParaRPr lang="en-US" dirty="0">
              <a:solidFill>
                <a:srgbClr val="002060"/>
              </a:solidFill>
            </a:endParaRPr>
          </a:p>
        </p:txBody>
      </p:sp>
      <p:sp>
        <p:nvSpPr>
          <p:cNvPr id="10" name="Номер слайда 5">
            <a:extLst>
              <a:ext uri="{FF2B5EF4-FFF2-40B4-BE49-F238E27FC236}">
                <a16:creationId xmlns:a16="http://schemas.microsoft.com/office/drawing/2014/main" id="{1FECD8F7-B16F-4418-A1E9-575B1B498C0F}"/>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22</a:t>
            </a:fld>
            <a:endParaRPr lang="en-US" altLang="ru-RU" dirty="0"/>
          </a:p>
        </p:txBody>
      </p:sp>
      <p:sp>
        <p:nvSpPr>
          <p:cNvPr id="12" name="Дата 3">
            <a:extLst>
              <a:ext uri="{FF2B5EF4-FFF2-40B4-BE49-F238E27FC236}">
                <a16:creationId xmlns:a16="http://schemas.microsoft.com/office/drawing/2014/main" id="{EB348701-F33F-4147-92CC-C0B30F952F82}"/>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3" name="Нижний колонтитул 1">
            <a:extLst>
              <a:ext uri="{FF2B5EF4-FFF2-40B4-BE49-F238E27FC236}">
                <a16:creationId xmlns:a16="http://schemas.microsoft.com/office/drawing/2014/main" id="{30BDEAC8-6B29-46A5-8E0C-893F93DC9DC1}"/>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768821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sz="3000" b="1" dirty="0">
                <a:solidFill>
                  <a:schemeClr val="tx2">
                    <a:lumMod val="75000"/>
                  </a:schemeClr>
                </a:solidFill>
                <a:latin typeface="+mj-lt"/>
                <a:ea typeface="+mj-ea"/>
                <a:cs typeface="+mj-cs"/>
              </a:rPr>
              <a:t>Particles in Detectors</a:t>
            </a:r>
          </a:p>
        </p:txBody>
      </p:sp>
      <p:grpSp>
        <p:nvGrpSpPr>
          <p:cNvPr id="10" name="Group 2">
            <a:extLst>
              <a:ext uri="{FF2B5EF4-FFF2-40B4-BE49-F238E27FC236}">
                <a16:creationId xmlns:a16="http://schemas.microsoft.com/office/drawing/2014/main" id="{89640ED2-D494-4FBC-9D4C-8F24048B79EF}"/>
              </a:ext>
            </a:extLst>
          </p:cNvPr>
          <p:cNvGrpSpPr>
            <a:grpSpLocks/>
          </p:cNvGrpSpPr>
          <p:nvPr/>
        </p:nvGrpSpPr>
        <p:grpSpPr bwMode="auto">
          <a:xfrm>
            <a:off x="416495" y="692696"/>
            <a:ext cx="9001001" cy="5770563"/>
            <a:chOff x="272" y="451"/>
            <a:chExt cx="4908" cy="3635"/>
          </a:xfrm>
        </p:grpSpPr>
        <p:pic>
          <p:nvPicPr>
            <p:cNvPr id="11" name="Picture 3" descr="CMS_Slice">
              <a:extLst>
                <a:ext uri="{FF2B5EF4-FFF2-40B4-BE49-F238E27FC236}">
                  <a16:creationId xmlns:a16="http://schemas.microsoft.com/office/drawing/2014/main" id="{AB7768AF-A7BB-492A-AD02-116C99C9E0E5}"/>
                </a:ext>
              </a:extLst>
            </p:cNvPr>
            <p:cNvPicPr>
              <a:picLocks noChangeArrowheads="1"/>
            </p:cNvPicPr>
            <p:nvPr/>
          </p:nvPicPr>
          <p:blipFill>
            <a:blip r:embed="rId2"/>
            <a:srcRect/>
            <a:stretch>
              <a:fillRect/>
            </a:stretch>
          </p:blipFill>
          <p:spPr bwMode="auto">
            <a:xfrm>
              <a:off x="272" y="816"/>
              <a:ext cx="4908" cy="2880"/>
            </a:xfrm>
            <a:prstGeom prst="rect">
              <a:avLst/>
            </a:prstGeom>
            <a:noFill/>
            <a:ln w="9525">
              <a:noFill/>
              <a:miter lim="800000"/>
              <a:headEnd/>
              <a:tailEnd/>
            </a:ln>
          </p:spPr>
        </p:pic>
        <p:sp>
          <p:nvSpPr>
            <p:cNvPr id="12" name="Text Box 4">
              <a:extLst>
                <a:ext uri="{FF2B5EF4-FFF2-40B4-BE49-F238E27FC236}">
                  <a16:creationId xmlns:a16="http://schemas.microsoft.com/office/drawing/2014/main" id="{B1E0E34D-968D-4BBA-B8F0-9C9292A4AB69}"/>
                </a:ext>
              </a:extLst>
            </p:cNvPr>
            <p:cNvSpPr txBox="1">
              <a:spLocks noChangeArrowheads="1"/>
            </p:cNvSpPr>
            <p:nvPr/>
          </p:nvSpPr>
          <p:spPr bwMode="auto">
            <a:xfrm>
              <a:off x="934" y="451"/>
              <a:ext cx="1172" cy="332"/>
            </a:xfrm>
            <a:prstGeom prst="rect">
              <a:avLst/>
            </a:prstGeom>
            <a:solidFill>
              <a:srgbClr val="4FA63B"/>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Electromagnetic Calorimeter</a:t>
              </a:r>
            </a:p>
          </p:txBody>
        </p:sp>
        <p:sp>
          <p:nvSpPr>
            <p:cNvPr id="13" name="Text Box 5">
              <a:extLst>
                <a:ext uri="{FF2B5EF4-FFF2-40B4-BE49-F238E27FC236}">
                  <a16:creationId xmlns:a16="http://schemas.microsoft.com/office/drawing/2014/main" id="{3BE36C2A-9D5E-4D7F-826D-21C604CD3A09}"/>
                </a:ext>
              </a:extLst>
            </p:cNvPr>
            <p:cNvSpPr txBox="1">
              <a:spLocks noChangeArrowheads="1"/>
            </p:cNvSpPr>
            <p:nvPr/>
          </p:nvSpPr>
          <p:spPr bwMode="auto">
            <a:xfrm>
              <a:off x="689" y="3696"/>
              <a:ext cx="886" cy="198"/>
            </a:xfrm>
            <a:prstGeom prst="rect">
              <a:avLst/>
            </a:prstGeom>
            <a:solidFill>
              <a:srgbClr val="E3C9AE"/>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Inner Tracker </a:t>
              </a:r>
            </a:p>
          </p:txBody>
        </p:sp>
        <p:sp>
          <p:nvSpPr>
            <p:cNvPr id="14" name="Text Box 6">
              <a:extLst>
                <a:ext uri="{FF2B5EF4-FFF2-40B4-BE49-F238E27FC236}">
                  <a16:creationId xmlns:a16="http://schemas.microsoft.com/office/drawing/2014/main" id="{3B75B994-6AC3-4C80-991A-625C28FB0E02}"/>
                </a:ext>
              </a:extLst>
            </p:cNvPr>
            <p:cNvSpPr txBox="1">
              <a:spLocks noChangeArrowheads="1"/>
            </p:cNvSpPr>
            <p:nvPr/>
          </p:nvSpPr>
          <p:spPr bwMode="auto">
            <a:xfrm>
              <a:off x="3834" y="499"/>
              <a:ext cx="1197" cy="198"/>
            </a:xfrm>
            <a:prstGeom prst="rect">
              <a:avLst/>
            </a:prstGeom>
            <a:solidFill>
              <a:srgbClr val="FFCC66"/>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Muon Spectrometer</a:t>
              </a:r>
            </a:p>
          </p:txBody>
        </p:sp>
        <p:sp>
          <p:nvSpPr>
            <p:cNvPr id="15" name="Text Box 7">
              <a:extLst>
                <a:ext uri="{FF2B5EF4-FFF2-40B4-BE49-F238E27FC236}">
                  <a16:creationId xmlns:a16="http://schemas.microsoft.com/office/drawing/2014/main" id="{3D24B6FA-F6CB-43E5-AAFA-A622FE57D1CF}"/>
                </a:ext>
              </a:extLst>
            </p:cNvPr>
            <p:cNvSpPr txBox="1">
              <a:spLocks noChangeArrowheads="1"/>
            </p:cNvSpPr>
            <p:nvPr/>
          </p:nvSpPr>
          <p:spPr bwMode="auto">
            <a:xfrm>
              <a:off x="2188" y="3888"/>
              <a:ext cx="642" cy="198"/>
            </a:xfrm>
            <a:prstGeom prst="rect">
              <a:avLst/>
            </a:prstGeom>
            <a:solidFill>
              <a:srgbClr val="8B8380"/>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Magnet</a:t>
              </a:r>
            </a:p>
          </p:txBody>
        </p:sp>
        <p:sp>
          <p:nvSpPr>
            <p:cNvPr id="16" name="Line 8">
              <a:extLst>
                <a:ext uri="{FF2B5EF4-FFF2-40B4-BE49-F238E27FC236}">
                  <a16:creationId xmlns:a16="http://schemas.microsoft.com/office/drawing/2014/main" id="{2009FD7A-6F2C-4B10-9802-90D01FAF507D}"/>
                </a:ext>
              </a:extLst>
            </p:cNvPr>
            <p:cNvSpPr>
              <a:spLocks noChangeShapeType="1"/>
            </p:cNvSpPr>
            <p:nvPr/>
          </p:nvSpPr>
          <p:spPr bwMode="auto">
            <a:xfrm flipH="1">
              <a:off x="1425" y="787"/>
              <a:ext cx="81" cy="912"/>
            </a:xfrm>
            <a:prstGeom prst="line">
              <a:avLst/>
            </a:prstGeom>
            <a:noFill/>
            <a:ln w="38100">
              <a:solidFill>
                <a:srgbClr val="33B039"/>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17" name="Line 9">
              <a:extLst>
                <a:ext uri="{FF2B5EF4-FFF2-40B4-BE49-F238E27FC236}">
                  <a16:creationId xmlns:a16="http://schemas.microsoft.com/office/drawing/2014/main" id="{71E2A51F-4F40-4152-89AC-560CF7F97CF1}"/>
                </a:ext>
              </a:extLst>
            </p:cNvPr>
            <p:cNvSpPr>
              <a:spLocks noChangeShapeType="1"/>
            </p:cNvSpPr>
            <p:nvPr/>
          </p:nvSpPr>
          <p:spPr bwMode="auto">
            <a:xfrm flipV="1">
              <a:off x="2544" y="3024"/>
              <a:ext cx="133" cy="864"/>
            </a:xfrm>
            <a:prstGeom prst="line">
              <a:avLst/>
            </a:prstGeom>
            <a:noFill/>
            <a:ln w="38100">
              <a:solidFill>
                <a:srgbClr val="716C68"/>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18" name="Line 10">
              <a:extLst>
                <a:ext uri="{FF2B5EF4-FFF2-40B4-BE49-F238E27FC236}">
                  <a16:creationId xmlns:a16="http://schemas.microsoft.com/office/drawing/2014/main" id="{99A9E269-D1A6-4FE7-904F-53E1BA1A298B}"/>
                </a:ext>
              </a:extLst>
            </p:cNvPr>
            <p:cNvSpPr>
              <a:spLocks noChangeShapeType="1"/>
            </p:cNvSpPr>
            <p:nvPr/>
          </p:nvSpPr>
          <p:spPr bwMode="auto">
            <a:xfrm flipH="1">
              <a:off x="2038" y="787"/>
              <a:ext cx="330" cy="672"/>
            </a:xfrm>
            <a:prstGeom prst="line">
              <a:avLst/>
            </a:prstGeom>
            <a:noFill/>
            <a:ln w="38100">
              <a:solidFill>
                <a:srgbClr val="FFFF33"/>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19" name="Line 11">
              <a:extLst>
                <a:ext uri="{FF2B5EF4-FFF2-40B4-BE49-F238E27FC236}">
                  <a16:creationId xmlns:a16="http://schemas.microsoft.com/office/drawing/2014/main" id="{69EF2BC5-4A7F-42D7-90FA-8CEFAFD6A4A3}"/>
                </a:ext>
              </a:extLst>
            </p:cNvPr>
            <p:cNvSpPr>
              <a:spLocks noChangeShapeType="1"/>
            </p:cNvSpPr>
            <p:nvPr/>
          </p:nvSpPr>
          <p:spPr bwMode="auto">
            <a:xfrm>
              <a:off x="4656" y="691"/>
              <a:ext cx="286" cy="960"/>
            </a:xfrm>
            <a:prstGeom prst="line">
              <a:avLst/>
            </a:prstGeom>
            <a:noFill/>
            <a:ln w="38100">
              <a:solidFill>
                <a:srgbClr val="FFCC66"/>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20" name="Text Box 12">
              <a:extLst>
                <a:ext uri="{FF2B5EF4-FFF2-40B4-BE49-F238E27FC236}">
                  <a16:creationId xmlns:a16="http://schemas.microsoft.com/office/drawing/2014/main" id="{4FBB695C-D095-4E5C-8502-9FDA837ED426}"/>
                </a:ext>
              </a:extLst>
            </p:cNvPr>
            <p:cNvSpPr txBox="1">
              <a:spLocks noChangeArrowheads="1"/>
            </p:cNvSpPr>
            <p:nvPr/>
          </p:nvSpPr>
          <p:spPr bwMode="auto">
            <a:xfrm>
              <a:off x="3024" y="3840"/>
              <a:ext cx="798" cy="198"/>
            </a:xfrm>
            <a:prstGeom prst="rect">
              <a:avLst/>
            </a:prstGeom>
            <a:solidFill>
              <a:srgbClr val="ED261F"/>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Return flux</a:t>
              </a:r>
            </a:p>
          </p:txBody>
        </p:sp>
        <p:sp>
          <p:nvSpPr>
            <p:cNvPr id="21" name="Line 13">
              <a:extLst>
                <a:ext uri="{FF2B5EF4-FFF2-40B4-BE49-F238E27FC236}">
                  <a16:creationId xmlns:a16="http://schemas.microsoft.com/office/drawing/2014/main" id="{15A79705-54F6-44FE-BD1E-DDB5F18B48C0}"/>
                </a:ext>
              </a:extLst>
            </p:cNvPr>
            <p:cNvSpPr>
              <a:spLocks noChangeShapeType="1"/>
            </p:cNvSpPr>
            <p:nvPr/>
          </p:nvSpPr>
          <p:spPr bwMode="auto">
            <a:xfrm flipV="1">
              <a:off x="3258" y="2833"/>
              <a:ext cx="222" cy="960"/>
            </a:xfrm>
            <a:prstGeom prst="line">
              <a:avLst/>
            </a:prstGeom>
            <a:noFill/>
            <a:ln w="38100">
              <a:solidFill>
                <a:srgbClr val="CD120D"/>
              </a:solidFill>
              <a:round/>
              <a:headEnd/>
              <a:tailEnd type="triangle" w="med" len="med"/>
            </a:ln>
            <a:effectLst>
              <a:outerShdw dist="12700" dir="2700000" algn="ctr" rotWithShape="0">
                <a:schemeClr val="tx1">
                  <a:alpha val="73000"/>
                </a:schemeClr>
              </a:outerShdw>
            </a:effectLst>
          </p:spPr>
          <p:txBody>
            <a:bodyPr wrap="none" anchor="ctr"/>
            <a:lstStyle/>
            <a:p>
              <a:pPr>
                <a:defRPr/>
              </a:pPr>
              <a:endParaRPr lang="en-US" sz="1800">
                <a:solidFill>
                  <a:schemeClr val="tx1"/>
                </a:solidFill>
                <a:latin typeface="Arial" pitchFamily="34" charset="0"/>
              </a:endParaRPr>
            </a:p>
          </p:txBody>
        </p:sp>
        <p:sp>
          <p:nvSpPr>
            <p:cNvPr id="22" name="Line 14">
              <a:extLst>
                <a:ext uri="{FF2B5EF4-FFF2-40B4-BE49-F238E27FC236}">
                  <a16:creationId xmlns:a16="http://schemas.microsoft.com/office/drawing/2014/main" id="{50874AEA-09F2-42F7-95F9-0683D75BF1D7}"/>
                </a:ext>
              </a:extLst>
            </p:cNvPr>
            <p:cNvSpPr>
              <a:spLocks noChangeShapeType="1"/>
            </p:cNvSpPr>
            <p:nvPr/>
          </p:nvSpPr>
          <p:spPr bwMode="auto">
            <a:xfrm flipV="1">
              <a:off x="1043" y="2545"/>
              <a:ext cx="133" cy="1152"/>
            </a:xfrm>
            <a:prstGeom prst="line">
              <a:avLst/>
            </a:prstGeom>
            <a:noFill/>
            <a:ln w="28575">
              <a:solidFill>
                <a:schemeClr val="tx1"/>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23" name="Line 15">
              <a:extLst>
                <a:ext uri="{FF2B5EF4-FFF2-40B4-BE49-F238E27FC236}">
                  <a16:creationId xmlns:a16="http://schemas.microsoft.com/office/drawing/2014/main" id="{A05EDF6E-A38D-4FF1-969F-7AF056D82623}"/>
                </a:ext>
              </a:extLst>
            </p:cNvPr>
            <p:cNvSpPr>
              <a:spLocks noChangeShapeType="1"/>
            </p:cNvSpPr>
            <p:nvPr/>
          </p:nvSpPr>
          <p:spPr bwMode="auto">
            <a:xfrm flipH="1" flipV="1">
              <a:off x="3020" y="2467"/>
              <a:ext cx="106" cy="1326"/>
            </a:xfrm>
            <a:prstGeom prst="line">
              <a:avLst/>
            </a:prstGeom>
            <a:noFill/>
            <a:ln w="38100">
              <a:solidFill>
                <a:srgbClr val="CD120D"/>
              </a:solidFill>
              <a:round/>
              <a:headEnd/>
              <a:tailEnd type="triangle" w="med" len="med"/>
            </a:ln>
            <a:effectLst>
              <a:outerShdw dist="12700" dir="2700000" algn="ctr" rotWithShape="0">
                <a:schemeClr val="tx1">
                  <a:alpha val="73000"/>
                </a:schemeClr>
              </a:outerShdw>
            </a:effectLst>
          </p:spPr>
          <p:txBody>
            <a:bodyPr wrap="none" anchor="ctr"/>
            <a:lstStyle/>
            <a:p>
              <a:pPr>
                <a:defRPr/>
              </a:pPr>
              <a:endParaRPr lang="en-US" sz="1800">
                <a:solidFill>
                  <a:schemeClr val="tx1"/>
                </a:solidFill>
                <a:latin typeface="Arial" pitchFamily="34" charset="0"/>
              </a:endParaRPr>
            </a:p>
          </p:txBody>
        </p:sp>
        <p:sp>
          <p:nvSpPr>
            <p:cNvPr id="24" name="Line 16">
              <a:extLst>
                <a:ext uri="{FF2B5EF4-FFF2-40B4-BE49-F238E27FC236}">
                  <a16:creationId xmlns:a16="http://schemas.microsoft.com/office/drawing/2014/main" id="{1C6E7D00-B9B2-439F-860F-718FBD82669D}"/>
                </a:ext>
              </a:extLst>
            </p:cNvPr>
            <p:cNvSpPr>
              <a:spLocks noChangeShapeType="1"/>
            </p:cNvSpPr>
            <p:nvPr/>
          </p:nvSpPr>
          <p:spPr bwMode="auto">
            <a:xfrm flipV="1">
              <a:off x="3391" y="3025"/>
              <a:ext cx="576" cy="768"/>
            </a:xfrm>
            <a:prstGeom prst="line">
              <a:avLst/>
            </a:prstGeom>
            <a:noFill/>
            <a:ln w="38100">
              <a:solidFill>
                <a:srgbClr val="CD120D"/>
              </a:solidFill>
              <a:round/>
              <a:headEnd/>
              <a:tailEnd type="triangle" w="med" len="med"/>
            </a:ln>
            <a:effectLst>
              <a:outerShdw dist="12700" dir="2700000" algn="ctr" rotWithShape="0">
                <a:schemeClr val="tx1">
                  <a:alpha val="73000"/>
                </a:schemeClr>
              </a:outerShdw>
            </a:effectLst>
          </p:spPr>
          <p:txBody>
            <a:bodyPr wrap="none" anchor="ctr"/>
            <a:lstStyle/>
            <a:p>
              <a:pPr>
                <a:defRPr/>
              </a:pPr>
              <a:endParaRPr lang="en-US" sz="1800">
                <a:solidFill>
                  <a:schemeClr val="tx1"/>
                </a:solidFill>
                <a:latin typeface="Arial" pitchFamily="34" charset="0"/>
              </a:endParaRPr>
            </a:p>
          </p:txBody>
        </p:sp>
        <p:sp>
          <p:nvSpPr>
            <p:cNvPr id="25" name="Line 17">
              <a:extLst>
                <a:ext uri="{FF2B5EF4-FFF2-40B4-BE49-F238E27FC236}">
                  <a16:creationId xmlns:a16="http://schemas.microsoft.com/office/drawing/2014/main" id="{BA2672C9-029A-4F95-BE6C-A7E127ABD825}"/>
                </a:ext>
              </a:extLst>
            </p:cNvPr>
            <p:cNvSpPr>
              <a:spLocks noChangeShapeType="1"/>
            </p:cNvSpPr>
            <p:nvPr/>
          </p:nvSpPr>
          <p:spPr bwMode="auto">
            <a:xfrm flipH="1">
              <a:off x="4288" y="691"/>
              <a:ext cx="205" cy="912"/>
            </a:xfrm>
            <a:prstGeom prst="line">
              <a:avLst/>
            </a:prstGeom>
            <a:noFill/>
            <a:ln w="38100">
              <a:solidFill>
                <a:srgbClr val="FFCC66"/>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26" name="Line 18">
              <a:extLst>
                <a:ext uri="{FF2B5EF4-FFF2-40B4-BE49-F238E27FC236}">
                  <a16:creationId xmlns:a16="http://schemas.microsoft.com/office/drawing/2014/main" id="{AB555582-6EE4-40A4-9B8E-4DEDB620DC67}"/>
                </a:ext>
              </a:extLst>
            </p:cNvPr>
            <p:cNvSpPr>
              <a:spLocks noChangeShapeType="1"/>
            </p:cNvSpPr>
            <p:nvPr/>
          </p:nvSpPr>
          <p:spPr bwMode="auto">
            <a:xfrm flipH="1">
              <a:off x="3633" y="691"/>
              <a:ext cx="655" cy="1008"/>
            </a:xfrm>
            <a:prstGeom prst="line">
              <a:avLst/>
            </a:prstGeom>
            <a:noFill/>
            <a:ln w="38100">
              <a:solidFill>
                <a:srgbClr val="FFCC66"/>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27" name="Line 19">
              <a:extLst>
                <a:ext uri="{FF2B5EF4-FFF2-40B4-BE49-F238E27FC236}">
                  <a16:creationId xmlns:a16="http://schemas.microsoft.com/office/drawing/2014/main" id="{973F6695-AE07-413E-9583-EB1DD7F3CB50}"/>
                </a:ext>
              </a:extLst>
            </p:cNvPr>
            <p:cNvSpPr>
              <a:spLocks noChangeShapeType="1"/>
            </p:cNvSpPr>
            <p:nvPr/>
          </p:nvSpPr>
          <p:spPr bwMode="auto">
            <a:xfrm flipH="1">
              <a:off x="3184" y="691"/>
              <a:ext cx="858" cy="864"/>
            </a:xfrm>
            <a:prstGeom prst="line">
              <a:avLst/>
            </a:prstGeom>
            <a:noFill/>
            <a:ln w="38100">
              <a:solidFill>
                <a:srgbClr val="FFCC66"/>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28" name="Line 20">
              <a:extLst>
                <a:ext uri="{FF2B5EF4-FFF2-40B4-BE49-F238E27FC236}">
                  <a16:creationId xmlns:a16="http://schemas.microsoft.com/office/drawing/2014/main" id="{FFBD0353-89EE-498C-BA61-33276D3A84DA}"/>
                </a:ext>
              </a:extLst>
            </p:cNvPr>
            <p:cNvSpPr>
              <a:spLocks noChangeShapeType="1"/>
            </p:cNvSpPr>
            <p:nvPr/>
          </p:nvSpPr>
          <p:spPr bwMode="auto">
            <a:xfrm flipV="1">
              <a:off x="3524" y="3217"/>
              <a:ext cx="1064" cy="576"/>
            </a:xfrm>
            <a:prstGeom prst="line">
              <a:avLst/>
            </a:prstGeom>
            <a:noFill/>
            <a:ln w="38100">
              <a:solidFill>
                <a:srgbClr val="CD120D"/>
              </a:solidFill>
              <a:round/>
              <a:headEnd/>
              <a:tailEnd type="triangle" w="med" len="med"/>
            </a:ln>
            <a:effectLst>
              <a:outerShdw dist="12700" dir="2700000" algn="ctr" rotWithShape="0">
                <a:schemeClr val="tx1">
                  <a:alpha val="73000"/>
                </a:schemeClr>
              </a:outerShdw>
            </a:effectLst>
          </p:spPr>
          <p:txBody>
            <a:bodyPr wrap="none" anchor="ctr"/>
            <a:lstStyle/>
            <a:p>
              <a:pPr>
                <a:defRPr/>
              </a:pPr>
              <a:endParaRPr lang="en-US" sz="1800">
                <a:solidFill>
                  <a:schemeClr val="tx1"/>
                </a:solidFill>
                <a:latin typeface="Arial" pitchFamily="34" charset="0"/>
              </a:endParaRPr>
            </a:p>
          </p:txBody>
        </p:sp>
        <p:sp>
          <p:nvSpPr>
            <p:cNvPr id="29" name="Text Box 21">
              <a:extLst>
                <a:ext uri="{FF2B5EF4-FFF2-40B4-BE49-F238E27FC236}">
                  <a16:creationId xmlns:a16="http://schemas.microsoft.com/office/drawing/2014/main" id="{77617946-E54D-4EFE-9593-DE3D73345489}"/>
                </a:ext>
              </a:extLst>
            </p:cNvPr>
            <p:cNvSpPr txBox="1">
              <a:spLocks noChangeArrowheads="1"/>
            </p:cNvSpPr>
            <p:nvPr/>
          </p:nvSpPr>
          <p:spPr bwMode="auto">
            <a:xfrm>
              <a:off x="2161" y="547"/>
              <a:ext cx="1098" cy="332"/>
            </a:xfrm>
            <a:prstGeom prst="rect">
              <a:avLst/>
            </a:prstGeom>
            <a:solidFill>
              <a:srgbClr val="FFFF33"/>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Hadron Calorimeter </a:t>
              </a:r>
            </a:p>
          </p:txBody>
        </p:sp>
      </p:grpSp>
      <p:sp>
        <p:nvSpPr>
          <p:cNvPr id="33" name="Номер слайда 5">
            <a:extLst>
              <a:ext uri="{FF2B5EF4-FFF2-40B4-BE49-F238E27FC236}">
                <a16:creationId xmlns:a16="http://schemas.microsoft.com/office/drawing/2014/main" id="{D2A7F2AD-2786-43AB-AF76-BDABAF383CC2}"/>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23</a:t>
            </a:fld>
            <a:endParaRPr lang="en-US" altLang="ru-RU" dirty="0"/>
          </a:p>
        </p:txBody>
      </p:sp>
      <p:sp>
        <p:nvSpPr>
          <p:cNvPr id="34" name="Дата 3">
            <a:extLst>
              <a:ext uri="{FF2B5EF4-FFF2-40B4-BE49-F238E27FC236}">
                <a16:creationId xmlns:a16="http://schemas.microsoft.com/office/drawing/2014/main" id="{F0EF7CF7-5818-4E02-BC6D-074B769D7CF7}"/>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31" name="Нижний колонтитул 1">
            <a:extLst>
              <a:ext uri="{FF2B5EF4-FFF2-40B4-BE49-F238E27FC236}">
                <a16:creationId xmlns:a16="http://schemas.microsoft.com/office/drawing/2014/main" id="{E5BF526E-9BD3-4581-AB7C-5980E1962B55}"/>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608220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1856656" y="39663"/>
            <a:ext cx="7200800" cy="581025"/>
          </a:xfrm>
          <a:prstGeom prst="rect">
            <a:avLst/>
          </a:prstGeom>
          <a:noFill/>
          <a:ln w="9525">
            <a:noFill/>
            <a:miter lim="800000"/>
            <a:headEnd/>
            <a:tailEnd/>
          </a:ln>
          <a:effectLst/>
        </p:spPr>
        <p:txBody>
          <a:bodyPr anchor="ctr"/>
          <a:lstStyle/>
          <a:p>
            <a:pPr algn="ctr">
              <a:defRPr/>
            </a:pPr>
            <a:r>
              <a:rPr lang="en-US" sz="3000" b="1" dirty="0">
                <a:solidFill>
                  <a:schemeClr val="tx2">
                    <a:lumMod val="75000"/>
                  </a:schemeClr>
                </a:solidFill>
                <a:latin typeface="+mj-lt"/>
                <a:ea typeface="+mj-ea"/>
                <a:cs typeface="+mj-cs"/>
              </a:rPr>
              <a:t>Muon Track and </a:t>
            </a:r>
            <a:r>
              <a:rPr lang="en-US" sz="3000" b="1" dirty="0" err="1">
                <a:solidFill>
                  <a:schemeClr val="tx2">
                    <a:lumMod val="75000"/>
                  </a:schemeClr>
                </a:solidFill>
                <a:latin typeface="+mj-lt"/>
                <a:ea typeface="+mj-ea"/>
                <a:cs typeface="+mj-cs"/>
              </a:rPr>
              <a:t>Dumuons</a:t>
            </a:r>
            <a:r>
              <a:rPr lang="en-US" sz="3000" b="1" dirty="0">
                <a:solidFill>
                  <a:schemeClr val="tx2">
                    <a:lumMod val="75000"/>
                  </a:schemeClr>
                </a:solidFill>
                <a:latin typeface="+mj-lt"/>
                <a:ea typeface="+mj-ea"/>
                <a:cs typeface="+mj-cs"/>
              </a:rPr>
              <a:t> Reconstruction</a:t>
            </a:r>
          </a:p>
        </p:txBody>
      </p:sp>
      <p:sp>
        <p:nvSpPr>
          <p:cNvPr id="8" name="Text Box 16">
            <a:extLst>
              <a:ext uri="{FF2B5EF4-FFF2-40B4-BE49-F238E27FC236}">
                <a16:creationId xmlns:a16="http://schemas.microsoft.com/office/drawing/2014/main" id="{027DFD4E-E5FE-49CA-85A6-446B9C992FFC}"/>
              </a:ext>
            </a:extLst>
          </p:cNvPr>
          <p:cNvSpPr txBox="1">
            <a:spLocks noChangeArrowheads="1"/>
          </p:cNvSpPr>
          <p:nvPr/>
        </p:nvSpPr>
        <p:spPr bwMode="auto">
          <a:xfrm>
            <a:off x="158754" y="584201"/>
            <a:ext cx="92587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eaLnBrk="1" hangingPunct="1">
              <a:spcBef>
                <a:spcPct val="25000"/>
              </a:spcBef>
              <a:buClr>
                <a:schemeClr val="tx1"/>
              </a:buClr>
              <a:buFont typeface="Wingdings" panose="05000000000000000000" pitchFamily="2" charset="2"/>
              <a:buNone/>
            </a:pPr>
            <a:r>
              <a:rPr kumimoji="0" lang="en-US" altLang="ru-RU" sz="2000" b="0" dirty="0">
                <a:solidFill>
                  <a:srgbClr val="FF0000"/>
                </a:solidFill>
                <a:latin typeface="+mn-lt"/>
              </a:rPr>
              <a:t>CMS Muon System shows a excellent performance to detect different </a:t>
            </a:r>
            <a:r>
              <a:rPr kumimoji="0" lang="en-US" altLang="ru-RU" sz="2000" dirty="0">
                <a:solidFill>
                  <a:srgbClr val="FF0000"/>
                </a:solidFill>
                <a:latin typeface="+mn-lt"/>
              </a:rPr>
              <a:t>resonances</a:t>
            </a:r>
            <a:endParaRPr kumimoji="0" lang="en-US" altLang="ru-RU" sz="2000" b="0" dirty="0">
              <a:solidFill>
                <a:srgbClr val="FF0000"/>
              </a:solidFill>
              <a:latin typeface="+mn-lt"/>
            </a:endParaRPr>
          </a:p>
        </p:txBody>
      </p:sp>
      <p:pic>
        <p:nvPicPr>
          <p:cNvPr id="13" name="Picture 15">
            <a:extLst>
              <a:ext uri="{FF2B5EF4-FFF2-40B4-BE49-F238E27FC236}">
                <a16:creationId xmlns:a16="http://schemas.microsoft.com/office/drawing/2014/main" id="{26A69C5A-2D08-4193-A0F4-DFEA7ED2F2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2246" y="3172467"/>
            <a:ext cx="40322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6">
            <a:extLst>
              <a:ext uri="{FF2B5EF4-FFF2-40B4-BE49-F238E27FC236}">
                <a16:creationId xmlns:a16="http://schemas.microsoft.com/office/drawing/2014/main" id="{68EF1C6A-9389-4899-8A76-D208A7CC88BA}"/>
              </a:ext>
            </a:extLst>
          </p:cNvPr>
          <p:cNvSpPr>
            <a:spLocks noChangeArrowheads="1"/>
          </p:cNvSpPr>
          <p:nvPr/>
        </p:nvSpPr>
        <p:spPr bwMode="auto">
          <a:xfrm>
            <a:off x="8517658" y="3357589"/>
            <a:ext cx="1366838" cy="341313"/>
          </a:xfrm>
          <a:prstGeom prst="rect">
            <a:avLst/>
          </a:prstGeom>
          <a:noFill/>
          <a:ln>
            <a:noFill/>
          </a:ln>
          <a:effectLst>
            <a:prstShdw prst="shdw17" dist="17961" dir="2700000">
              <a:srgbClr val="99997A">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kumimoji="0" lang="en-US" altLang="ru-RU" sz="1600" dirty="0">
                <a:solidFill>
                  <a:srgbClr val="184B81"/>
                </a:solidFill>
                <a:ea typeface="MS PGothic" panose="020B0600070205080204" pitchFamily="34" charset="-128"/>
              </a:rPr>
              <a:t>Dec 2010</a:t>
            </a:r>
          </a:p>
        </p:txBody>
      </p:sp>
      <p:sp>
        <p:nvSpPr>
          <p:cNvPr id="15" name="Прямоугольник 16">
            <a:extLst>
              <a:ext uri="{FF2B5EF4-FFF2-40B4-BE49-F238E27FC236}">
                <a16:creationId xmlns:a16="http://schemas.microsoft.com/office/drawing/2014/main" id="{B13C19C9-F426-471E-87B5-4FA7DCC7B2D8}"/>
              </a:ext>
            </a:extLst>
          </p:cNvPr>
          <p:cNvSpPr>
            <a:spLocks noChangeArrowheads="1"/>
          </p:cNvSpPr>
          <p:nvPr/>
        </p:nvSpPr>
        <p:spPr bwMode="auto">
          <a:xfrm>
            <a:off x="158755" y="5923548"/>
            <a:ext cx="92890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kumimoji="0" lang="en-US" altLang="ru-RU" sz="1600" dirty="0">
                <a:hlinkClick r:id="rId3"/>
              </a:rPr>
              <a:t>https://twiki.cern.ch/twiki/bin/view/CMSPublic/PhysicsResultsMUO</a:t>
            </a:r>
            <a:r>
              <a:rPr kumimoji="0" lang="en-US" altLang="ru-RU" sz="1600" dirty="0"/>
              <a:t> </a:t>
            </a:r>
            <a:endParaRPr kumimoji="0" lang="ru-RU" altLang="ru-RU" sz="1600" dirty="0"/>
          </a:p>
        </p:txBody>
      </p:sp>
      <p:pic>
        <p:nvPicPr>
          <p:cNvPr id="16" name="Picture 16">
            <a:extLst>
              <a:ext uri="{FF2B5EF4-FFF2-40B4-BE49-F238E27FC236}">
                <a16:creationId xmlns:a16="http://schemas.microsoft.com/office/drawing/2014/main" id="{EB21DB11-D075-4CE7-A317-956946E83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777" y="1047539"/>
            <a:ext cx="3820812" cy="198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2F04222A-66DB-47BF-AC07-B3D2BECDC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15" y="1116915"/>
            <a:ext cx="2592288" cy="2785202"/>
          </a:xfrm>
          <a:prstGeom prst="rect">
            <a:avLst/>
          </a:prstGeom>
        </p:spPr>
      </p:pic>
      <p:pic>
        <p:nvPicPr>
          <p:cNvPr id="18" name="Picture 17">
            <a:extLst>
              <a:ext uri="{FF2B5EF4-FFF2-40B4-BE49-F238E27FC236}">
                <a16:creationId xmlns:a16="http://schemas.microsoft.com/office/drawing/2014/main" id="{51F7F558-8C48-45F9-8F42-0E16AB0F1C35}"/>
              </a:ext>
            </a:extLst>
          </p:cNvPr>
          <p:cNvPicPr>
            <a:picLocks noChangeAspect="1"/>
          </p:cNvPicPr>
          <p:nvPr/>
        </p:nvPicPr>
        <p:blipFill>
          <a:blip r:embed="rId6"/>
          <a:stretch>
            <a:fillRect/>
          </a:stretch>
        </p:blipFill>
        <p:spPr>
          <a:xfrm>
            <a:off x="6757589" y="1259073"/>
            <a:ext cx="3114931" cy="1108916"/>
          </a:xfrm>
          <a:prstGeom prst="rect">
            <a:avLst/>
          </a:prstGeom>
        </p:spPr>
      </p:pic>
      <p:pic>
        <p:nvPicPr>
          <p:cNvPr id="19" name="Picture 18">
            <a:extLst>
              <a:ext uri="{FF2B5EF4-FFF2-40B4-BE49-F238E27FC236}">
                <a16:creationId xmlns:a16="http://schemas.microsoft.com/office/drawing/2014/main" id="{6156F6A5-E576-4080-9970-EBE1D2F30C94}"/>
              </a:ext>
            </a:extLst>
          </p:cNvPr>
          <p:cNvPicPr>
            <a:picLocks noChangeAspect="1"/>
          </p:cNvPicPr>
          <p:nvPr/>
        </p:nvPicPr>
        <p:blipFill>
          <a:blip r:embed="rId7"/>
          <a:stretch>
            <a:fillRect/>
          </a:stretch>
        </p:blipFill>
        <p:spPr>
          <a:xfrm>
            <a:off x="2733203" y="3005742"/>
            <a:ext cx="2573783" cy="2785202"/>
          </a:xfrm>
          <a:prstGeom prst="rect">
            <a:avLst/>
          </a:prstGeom>
        </p:spPr>
      </p:pic>
      <p:pic>
        <p:nvPicPr>
          <p:cNvPr id="20" name="Picture 19">
            <a:extLst>
              <a:ext uri="{FF2B5EF4-FFF2-40B4-BE49-F238E27FC236}">
                <a16:creationId xmlns:a16="http://schemas.microsoft.com/office/drawing/2014/main" id="{95E23E36-2263-4FBC-898A-F71E461CBAEB}"/>
              </a:ext>
            </a:extLst>
          </p:cNvPr>
          <p:cNvPicPr>
            <a:picLocks noChangeAspect="1"/>
          </p:cNvPicPr>
          <p:nvPr/>
        </p:nvPicPr>
        <p:blipFill>
          <a:blip r:embed="rId8"/>
          <a:stretch>
            <a:fillRect/>
          </a:stretch>
        </p:blipFill>
        <p:spPr>
          <a:xfrm>
            <a:off x="279015" y="4261492"/>
            <a:ext cx="2181225" cy="647700"/>
          </a:xfrm>
          <a:prstGeom prst="rect">
            <a:avLst/>
          </a:prstGeom>
        </p:spPr>
      </p:pic>
      <p:sp>
        <p:nvSpPr>
          <p:cNvPr id="21" name="Arrow: Right 20">
            <a:extLst>
              <a:ext uri="{FF2B5EF4-FFF2-40B4-BE49-F238E27FC236}">
                <a16:creationId xmlns:a16="http://schemas.microsoft.com/office/drawing/2014/main" id="{1D76517B-D7EF-4596-9146-8A738F0FA866}"/>
              </a:ext>
            </a:extLst>
          </p:cNvPr>
          <p:cNvSpPr/>
          <p:nvPr/>
        </p:nvSpPr>
        <p:spPr>
          <a:xfrm>
            <a:off x="5306986" y="4224158"/>
            <a:ext cx="366094" cy="428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48D6D658-98DC-4A40-95E6-3DD553F752F6}"/>
              </a:ext>
            </a:extLst>
          </p:cNvPr>
          <p:cNvSpPr/>
          <p:nvPr/>
        </p:nvSpPr>
        <p:spPr>
          <a:xfrm>
            <a:off x="7761312" y="2555819"/>
            <a:ext cx="432048" cy="3879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Рисунок 22">
            <a:extLst>
              <a:ext uri="{FF2B5EF4-FFF2-40B4-BE49-F238E27FC236}">
                <a16:creationId xmlns:a16="http://schemas.microsoft.com/office/drawing/2014/main" id="{ABE43397-D146-4BDD-B9CF-AE0225B2FE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3902" y="4857293"/>
            <a:ext cx="523554" cy="523554"/>
          </a:xfrm>
          <a:prstGeom prst="rect">
            <a:avLst/>
          </a:prstGeom>
        </p:spPr>
      </p:pic>
      <p:pic>
        <p:nvPicPr>
          <p:cNvPr id="24" name="Рисунок 23">
            <a:extLst>
              <a:ext uri="{FF2B5EF4-FFF2-40B4-BE49-F238E27FC236}">
                <a16:creationId xmlns:a16="http://schemas.microsoft.com/office/drawing/2014/main" id="{5613B27F-875D-457D-8918-20C2E8AF4C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8813" y="3958134"/>
            <a:ext cx="523554" cy="523554"/>
          </a:xfrm>
          <a:prstGeom prst="rect">
            <a:avLst/>
          </a:prstGeom>
        </p:spPr>
      </p:pic>
      <p:pic>
        <p:nvPicPr>
          <p:cNvPr id="25" name="Рисунок 24">
            <a:extLst>
              <a:ext uri="{FF2B5EF4-FFF2-40B4-BE49-F238E27FC236}">
                <a16:creationId xmlns:a16="http://schemas.microsoft.com/office/drawing/2014/main" id="{DC904F56-40EB-472D-8B43-94A85944E2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1232" y="3933056"/>
            <a:ext cx="523554" cy="523554"/>
          </a:xfrm>
          <a:prstGeom prst="rect">
            <a:avLst/>
          </a:prstGeom>
        </p:spPr>
      </p:pic>
      <p:sp>
        <p:nvSpPr>
          <p:cNvPr id="29" name="Номер слайда 5">
            <a:extLst>
              <a:ext uri="{FF2B5EF4-FFF2-40B4-BE49-F238E27FC236}">
                <a16:creationId xmlns:a16="http://schemas.microsoft.com/office/drawing/2014/main" id="{32D8FEF8-84C4-4D97-AE3D-EAA60503D488}"/>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24</a:t>
            </a:fld>
            <a:endParaRPr lang="en-US" altLang="ru-RU" dirty="0"/>
          </a:p>
        </p:txBody>
      </p:sp>
      <p:sp>
        <p:nvSpPr>
          <p:cNvPr id="30" name="Дата 3">
            <a:extLst>
              <a:ext uri="{FF2B5EF4-FFF2-40B4-BE49-F238E27FC236}">
                <a16:creationId xmlns:a16="http://schemas.microsoft.com/office/drawing/2014/main" id="{DF1B0789-C344-4B88-B745-F23CA3BC0976}"/>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27" name="Нижний колонтитул 1">
            <a:extLst>
              <a:ext uri="{FF2B5EF4-FFF2-40B4-BE49-F238E27FC236}">
                <a16:creationId xmlns:a16="http://schemas.microsoft.com/office/drawing/2014/main" id="{F89BB29A-7A75-4A9D-BFF3-77F58B543C51}"/>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640205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sz="3000" b="1" dirty="0">
                <a:solidFill>
                  <a:schemeClr val="tx2">
                    <a:lumMod val="75000"/>
                  </a:schemeClr>
                </a:solidFill>
                <a:latin typeface="+mj-lt"/>
                <a:ea typeface="+mj-ea"/>
                <a:cs typeface="+mj-cs"/>
              </a:rPr>
              <a:t>Jet Finding</a:t>
            </a:r>
          </a:p>
        </p:txBody>
      </p:sp>
      <p:pic>
        <p:nvPicPr>
          <p:cNvPr id="3" name="Рисунок 2">
            <a:extLst>
              <a:ext uri="{FF2B5EF4-FFF2-40B4-BE49-F238E27FC236}">
                <a16:creationId xmlns:a16="http://schemas.microsoft.com/office/drawing/2014/main" id="{280033FD-013A-4588-AC64-591CDF029525}"/>
              </a:ext>
            </a:extLst>
          </p:cNvPr>
          <p:cNvPicPr>
            <a:picLocks noChangeAspect="1"/>
          </p:cNvPicPr>
          <p:nvPr/>
        </p:nvPicPr>
        <p:blipFill>
          <a:blip r:embed="rId2"/>
          <a:stretch>
            <a:fillRect/>
          </a:stretch>
        </p:blipFill>
        <p:spPr>
          <a:xfrm>
            <a:off x="354371" y="802914"/>
            <a:ext cx="8424936" cy="5650422"/>
          </a:xfrm>
          <a:prstGeom prst="rect">
            <a:avLst/>
          </a:prstGeom>
        </p:spPr>
      </p:pic>
      <p:sp>
        <p:nvSpPr>
          <p:cNvPr id="11" name="Номер слайда 5">
            <a:extLst>
              <a:ext uri="{FF2B5EF4-FFF2-40B4-BE49-F238E27FC236}">
                <a16:creationId xmlns:a16="http://schemas.microsoft.com/office/drawing/2014/main" id="{B376F312-CBBE-46C6-BBCC-0B47DB17DE3B}"/>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25</a:t>
            </a:fld>
            <a:endParaRPr lang="en-US" altLang="ru-RU" dirty="0"/>
          </a:p>
        </p:txBody>
      </p:sp>
      <p:sp>
        <p:nvSpPr>
          <p:cNvPr id="12" name="Дата 3">
            <a:extLst>
              <a:ext uri="{FF2B5EF4-FFF2-40B4-BE49-F238E27FC236}">
                <a16:creationId xmlns:a16="http://schemas.microsoft.com/office/drawing/2014/main" id="{1116CC4F-D955-4C63-A87F-BA8B40CF37B7}"/>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8" name="Нижний колонтитул 1">
            <a:extLst>
              <a:ext uri="{FF2B5EF4-FFF2-40B4-BE49-F238E27FC236}">
                <a16:creationId xmlns:a16="http://schemas.microsoft.com/office/drawing/2014/main" id="{B0442060-9243-4149-A53A-C0C0F0464D56}"/>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406139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GB" sz="3000" b="1" dirty="0">
                <a:solidFill>
                  <a:schemeClr val="tx2">
                    <a:lumMod val="75000"/>
                  </a:schemeClr>
                </a:solidFill>
                <a:latin typeface="+mj-lt"/>
                <a:ea typeface="+mj-ea"/>
                <a:cs typeface="+mj-cs"/>
              </a:rPr>
              <a:t>Global Event Reconstruction</a:t>
            </a:r>
            <a:endParaRPr lang="en-US" sz="3000" b="1" dirty="0">
              <a:solidFill>
                <a:schemeClr val="tx2">
                  <a:lumMod val="75000"/>
                </a:schemeClr>
              </a:solidFill>
              <a:latin typeface="+mj-lt"/>
              <a:ea typeface="+mj-ea"/>
              <a:cs typeface="+mj-cs"/>
            </a:endParaRPr>
          </a:p>
        </p:txBody>
      </p:sp>
      <p:pic>
        <p:nvPicPr>
          <p:cNvPr id="8" name="Espace réservé du contenu 3" descr="Screen Shot 2014-08-27 at 2.43.45 PM.png">
            <a:extLst>
              <a:ext uri="{FF2B5EF4-FFF2-40B4-BE49-F238E27FC236}">
                <a16:creationId xmlns:a16="http://schemas.microsoft.com/office/drawing/2014/main" id="{E069B488-D9EF-45B4-A1F1-C845B053F1C6}"/>
              </a:ext>
            </a:extLst>
          </p:cNvPr>
          <p:cNvPicPr>
            <a:picLocks noGrp="1" noChangeAspect="1"/>
          </p:cNvPicPr>
          <p:nvPr>
            <p:ph idx="1"/>
          </p:nvPr>
        </p:nvPicPr>
        <p:blipFill>
          <a:blip r:embed="rId2"/>
          <a:stretch>
            <a:fillRect/>
          </a:stretch>
        </p:blipFill>
        <p:spPr>
          <a:xfrm>
            <a:off x="128464" y="1340768"/>
            <a:ext cx="9318943" cy="5160914"/>
          </a:xfrm>
        </p:spPr>
      </p:pic>
      <p:sp>
        <p:nvSpPr>
          <p:cNvPr id="10" name="ZoneTexte 4">
            <a:extLst>
              <a:ext uri="{FF2B5EF4-FFF2-40B4-BE49-F238E27FC236}">
                <a16:creationId xmlns:a16="http://schemas.microsoft.com/office/drawing/2014/main" id="{E30C73BD-4917-48F2-82F3-68838D6C4918}"/>
              </a:ext>
            </a:extLst>
          </p:cNvPr>
          <p:cNvSpPr txBox="1"/>
          <p:nvPr/>
        </p:nvSpPr>
        <p:spPr>
          <a:xfrm>
            <a:off x="488504" y="755412"/>
            <a:ext cx="6965449" cy="369332"/>
          </a:xfrm>
          <a:prstGeom prst="rect">
            <a:avLst/>
          </a:prstGeom>
          <a:solidFill>
            <a:schemeClr val="accent3"/>
          </a:solidFill>
        </p:spPr>
        <p:txBody>
          <a:bodyPr wrap="square" rtlCol="0">
            <a:spAutoFit/>
          </a:bodyPr>
          <a:lstStyle/>
          <a:p>
            <a:r>
              <a:rPr lang="en-GB" dirty="0">
                <a:solidFill>
                  <a:srgbClr val="FF0000"/>
                </a:solidFill>
              </a:rPr>
              <a:t>Using all information of the detector together for optimal measurement</a:t>
            </a:r>
          </a:p>
        </p:txBody>
      </p:sp>
      <p:sp>
        <p:nvSpPr>
          <p:cNvPr id="14" name="Номер слайда 5">
            <a:extLst>
              <a:ext uri="{FF2B5EF4-FFF2-40B4-BE49-F238E27FC236}">
                <a16:creationId xmlns:a16="http://schemas.microsoft.com/office/drawing/2014/main" id="{C6D64C78-1E94-4A4B-8AF2-041F09527C99}"/>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26</a:t>
            </a:fld>
            <a:endParaRPr lang="en-US" altLang="ru-RU" dirty="0"/>
          </a:p>
        </p:txBody>
      </p:sp>
      <p:sp>
        <p:nvSpPr>
          <p:cNvPr id="15" name="Дата 3">
            <a:extLst>
              <a:ext uri="{FF2B5EF4-FFF2-40B4-BE49-F238E27FC236}">
                <a16:creationId xmlns:a16="http://schemas.microsoft.com/office/drawing/2014/main" id="{DAC5F470-DBE8-494B-ACC8-DDBB4F3A6B36}"/>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2" name="Нижний колонтитул 1">
            <a:extLst>
              <a:ext uri="{FF2B5EF4-FFF2-40B4-BE49-F238E27FC236}">
                <a16:creationId xmlns:a16="http://schemas.microsoft.com/office/drawing/2014/main" id="{858845B8-302F-4342-A45C-FBB70B692BD1}"/>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992163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sz="3000" b="1" dirty="0">
                <a:solidFill>
                  <a:schemeClr val="tx2">
                    <a:lumMod val="75000"/>
                  </a:schemeClr>
                </a:solidFill>
                <a:latin typeface="+mj-lt"/>
                <a:ea typeface="+mj-ea"/>
                <a:cs typeface="+mj-cs"/>
              </a:rPr>
              <a:t>Machine Learning</a:t>
            </a:r>
          </a:p>
        </p:txBody>
      </p:sp>
      <p:pic>
        <p:nvPicPr>
          <p:cNvPr id="6" name="Picture 3">
            <a:extLst>
              <a:ext uri="{FF2B5EF4-FFF2-40B4-BE49-F238E27FC236}">
                <a16:creationId xmlns:a16="http://schemas.microsoft.com/office/drawing/2014/main" id="{EE491984-4F6E-4ED7-BEA5-B0339857755A}"/>
              </a:ext>
            </a:extLst>
          </p:cNvPr>
          <p:cNvPicPr>
            <a:picLocks noChangeAspect="1"/>
          </p:cNvPicPr>
          <p:nvPr/>
        </p:nvPicPr>
        <p:blipFill>
          <a:blip r:embed="rId2"/>
          <a:stretch>
            <a:fillRect/>
          </a:stretch>
        </p:blipFill>
        <p:spPr>
          <a:xfrm>
            <a:off x="13119" y="688577"/>
            <a:ext cx="4701458" cy="2812432"/>
          </a:xfrm>
          <a:prstGeom prst="rect">
            <a:avLst/>
          </a:prstGeom>
        </p:spPr>
      </p:pic>
      <p:pic>
        <p:nvPicPr>
          <p:cNvPr id="7" name="Picture 3">
            <a:extLst>
              <a:ext uri="{FF2B5EF4-FFF2-40B4-BE49-F238E27FC236}">
                <a16:creationId xmlns:a16="http://schemas.microsoft.com/office/drawing/2014/main" id="{CCB30B82-1708-4CAB-B5E0-D0C20F8C0D02}"/>
              </a:ext>
            </a:extLst>
          </p:cNvPr>
          <p:cNvPicPr>
            <a:picLocks noChangeAspect="1"/>
          </p:cNvPicPr>
          <p:nvPr/>
        </p:nvPicPr>
        <p:blipFill>
          <a:blip r:embed="rId3"/>
          <a:stretch>
            <a:fillRect/>
          </a:stretch>
        </p:blipFill>
        <p:spPr>
          <a:xfrm>
            <a:off x="4593991" y="688576"/>
            <a:ext cx="5155713" cy="2740424"/>
          </a:xfrm>
          <a:prstGeom prst="rect">
            <a:avLst/>
          </a:prstGeom>
        </p:spPr>
      </p:pic>
      <p:pic>
        <p:nvPicPr>
          <p:cNvPr id="8" name="Picture 4">
            <a:extLst>
              <a:ext uri="{FF2B5EF4-FFF2-40B4-BE49-F238E27FC236}">
                <a16:creationId xmlns:a16="http://schemas.microsoft.com/office/drawing/2014/main" id="{2025A30F-CA35-4DD2-9F57-952C5C8C3FB5}"/>
              </a:ext>
            </a:extLst>
          </p:cNvPr>
          <p:cNvPicPr>
            <a:picLocks noChangeAspect="1"/>
          </p:cNvPicPr>
          <p:nvPr/>
        </p:nvPicPr>
        <p:blipFill>
          <a:blip r:embed="rId4"/>
          <a:stretch>
            <a:fillRect/>
          </a:stretch>
        </p:blipFill>
        <p:spPr>
          <a:xfrm>
            <a:off x="56456" y="3627072"/>
            <a:ext cx="4291809" cy="2857651"/>
          </a:xfrm>
          <a:prstGeom prst="rect">
            <a:avLst/>
          </a:prstGeom>
        </p:spPr>
      </p:pic>
      <p:pic>
        <p:nvPicPr>
          <p:cNvPr id="10" name="Рисунок 9">
            <a:extLst>
              <a:ext uri="{FF2B5EF4-FFF2-40B4-BE49-F238E27FC236}">
                <a16:creationId xmlns:a16="http://schemas.microsoft.com/office/drawing/2014/main" id="{3FB001E0-48E0-45BC-ACDA-4F761307EF91}"/>
              </a:ext>
            </a:extLst>
          </p:cNvPr>
          <p:cNvPicPr>
            <a:picLocks noChangeAspect="1"/>
          </p:cNvPicPr>
          <p:nvPr/>
        </p:nvPicPr>
        <p:blipFill>
          <a:blip r:embed="rId5"/>
          <a:stretch>
            <a:fillRect/>
          </a:stretch>
        </p:blipFill>
        <p:spPr>
          <a:xfrm>
            <a:off x="4711414" y="3425546"/>
            <a:ext cx="4350616" cy="2928299"/>
          </a:xfrm>
          <a:prstGeom prst="rect">
            <a:avLst/>
          </a:prstGeom>
        </p:spPr>
      </p:pic>
      <p:sp>
        <p:nvSpPr>
          <p:cNvPr id="14" name="Номер слайда 5">
            <a:extLst>
              <a:ext uri="{FF2B5EF4-FFF2-40B4-BE49-F238E27FC236}">
                <a16:creationId xmlns:a16="http://schemas.microsoft.com/office/drawing/2014/main" id="{C028986C-5765-4516-9E1D-2075C620C228}"/>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27</a:t>
            </a:fld>
            <a:endParaRPr lang="en-US" altLang="ru-RU" dirty="0"/>
          </a:p>
        </p:txBody>
      </p:sp>
      <p:sp>
        <p:nvSpPr>
          <p:cNvPr id="15" name="Дата 3">
            <a:extLst>
              <a:ext uri="{FF2B5EF4-FFF2-40B4-BE49-F238E27FC236}">
                <a16:creationId xmlns:a16="http://schemas.microsoft.com/office/drawing/2014/main" id="{51921682-13D2-42B4-B737-35921BCB388C}"/>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2" name="Нижний колонтитул 1">
            <a:extLst>
              <a:ext uri="{FF2B5EF4-FFF2-40B4-BE49-F238E27FC236}">
                <a16:creationId xmlns:a16="http://schemas.microsoft.com/office/drawing/2014/main" id="{71E671D3-73FE-47B6-9D66-587951902835}"/>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022192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1928664" y="3176"/>
            <a:ext cx="7128792"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Example of h </a:t>
            </a:r>
            <a:r>
              <a:rPr lang="el-GR" altLang="ru-RU" sz="3000" b="1" dirty="0">
                <a:solidFill>
                  <a:schemeClr val="tx2">
                    <a:lumMod val="75000"/>
                  </a:schemeClr>
                </a:solidFill>
                <a:sym typeface="Symbol" panose="05050102010706020507" pitchFamily="18" charset="2"/>
              </a:rPr>
              <a:t></a:t>
            </a:r>
            <a:r>
              <a:rPr lang="en-US" altLang="ru-RU" sz="3000" b="1" dirty="0">
                <a:solidFill>
                  <a:schemeClr val="tx2">
                    <a:lumMod val="75000"/>
                  </a:schemeClr>
                </a:solidFill>
                <a:latin typeface="+mj-lt"/>
                <a:ea typeface="+mj-ea"/>
                <a:cs typeface="+mj-cs"/>
              </a:rPr>
              <a:t> ZZ </a:t>
            </a:r>
            <a:r>
              <a:rPr lang="el-GR" altLang="ru-RU" sz="3000" b="1" dirty="0">
                <a:solidFill>
                  <a:schemeClr val="tx2">
                    <a:lumMod val="75000"/>
                  </a:schemeClr>
                </a:solidFill>
                <a:sym typeface="Symbol" panose="05050102010706020507" pitchFamily="18" charset="2"/>
              </a:rPr>
              <a:t></a:t>
            </a:r>
            <a:r>
              <a:rPr lang="en-US" altLang="ru-RU" sz="3000" b="1" dirty="0">
                <a:solidFill>
                  <a:schemeClr val="tx2">
                    <a:lumMod val="75000"/>
                  </a:schemeClr>
                </a:solidFill>
                <a:latin typeface="+mj-lt"/>
                <a:ea typeface="+mj-ea"/>
                <a:cs typeface="+mj-cs"/>
              </a:rPr>
              <a:t> 2e 2</a:t>
            </a:r>
            <a:r>
              <a:rPr lang="el-GR" altLang="ru-RU" sz="3000" b="1" dirty="0">
                <a:solidFill>
                  <a:schemeClr val="tx2">
                    <a:lumMod val="75000"/>
                  </a:schemeClr>
                </a:solidFill>
                <a:latin typeface="+mj-lt"/>
                <a:ea typeface="+mj-ea"/>
                <a:cs typeface="+mj-cs"/>
              </a:rPr>
              <a:t>μ</a:t>
            </a:r>
            <a:endParaRPr lang="en-US" sz="3000" b="1" dirty="0">
              <a:solidFill>
                <a:schemeClr val="tx2">
                  <a:lumMod val="75000"/>
                </a:schemeClr>
              </a:solidFill>
              <a:latin typeface="+mj-lt"/>
              <a:ea typeface="+mj-ea"/>
              <a:cs typeface="+mj-cs"/>
            </a:endParaRPr>
          </a:p>
        </p:txBody>
      </p:sp>
      <p:pic>
        <p:nvPicPr>
          <p:cNvPr id="4" name="Рисунок 3">
            <a:extLst>
              <a:ext uri="{FF2B5EF4-FFF2-40B4-BE49-F238E27FC236}">
                <a16:creationId xmlns:a16="http://schemas.microsoft.com/office/drawing/2014/main" id="{C5F7AAF8-C3CC-449D-8248-59646A4CF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29" y="980728"/>
            <a:ext cx="9261141" cy="5209392"/>
          </a:xfrm>
          <a:prstGeom prst="rect">
            <a:avLst/>
          </a:prstGeom>
        </p:spPr>
      </p:pic>
      <p:sp>
        <p:nvSpPr>
          <p:cNvPr id="7" name="Номер слайда 5">
            <a:extLst>
              <a:ext uri="{FF2B5EF4-FFF2-40B4-BE49-F238E27FC236}">
                <a16:creationId xmlns:a16="http://schemas.microsoft.com/office/drawing/2014/main" id="{89167FFC-58B7-4627-AFA8-F5AF94E2E041}"/>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28</a:t>
            </a:fld>
            <a:endParaRPr lang="en-US" altLang="ru-RU" dirty="0"/>
          </a:p>
        </p:txBody>
      </p:sp>
      <p:sp>
        <p:nvSpPr>
          <p:cNvPr id="8" name="Дата 3">
            <a:extLst>
              <a:ext uri="{FF2B5EF4-FFF2-40B4-BE49-F238E27FC236}">
                <a16:creationId xmlns:a16="http://schemas.microsoft.com/office/drawing/2014/main" id="{FFE52ADA-D3EA-46C3-911D-9F827BA28B5A}"/>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0" name="Нижний колонтитул 1">
            <a:extLst>
              <a:ext uri="{FF2B5EF4-FFF2-40B4-BE49-F238E27FC236}">
                <a16:creationId xmlns:a16="http://schemas.microsoft.com/office/drawing/2014/main" id="{B2D290F7-CB84-4230-A880-BBF8FE24906D}"/>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632473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1928664" y="3176"/>
            <a:ext cx="7128792"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Example of h </a:t>
            </a:r>
            <a:r>
              <a:rPr lang="el-GR" altLang="ru-RU" sz="3000" b="1" dirty="0">
                <a:solidFill>
                  <a:schemeClr val="tx2">
                    <a:lumMod val="75000"/>
                  </a:schemeClr>
                </a:solidFill>
                <a:sym typeface="Symbol" panose="05050102010706020507" pitchFamily="18" charset="2"/>
              </a:rPr>
              <a:t></a:t>
            </a:r>
            <a:r>
              <a:rPr lang="en-US" altLang="ru-RU" sz="3000" b="1" dirty="0">
                <a:solidFill>
                  <a:schemeClr val="tx2">
                    <a:lumMod val="75000"/>
                  </a:schemeClr>
                </a:solidFill>
                <a:latin typeface="+mj-lt"/>
                <a:ea typeface="+mj-ea"/>
                <a:cs typeface="+mj-cs"/>
              </a:rPr>
              <a:t> 2</a:t>
            </a:r>
            <a:r>
              <a:rPr lang="en-US" altLang="ru-RU" sz="3000" b="1" dirty="0">
                <a:solidFill>
                  <a:schemeClr val="tx2">
                    <a:lumMod val="75000"/>
                  </a:schemeClr>
                </a:solidFill>
                <a:latin typeface="+mj-lt"/>
                <a:ea typeface="+mj-ea"/>
                <a:cs typeface="+mj-cs"/>
                <a:sym typeface="Symbol" panose="05050102010706020507" pitchFamily="18" charset="2"/>
              </a:rPr>
              <a:t></a:t>
            </a:r>
            <a:endParaRPr lang="en-US" sz="3000" b="1" dirty="0">
              <a:solidFill>
                <a:schemeClr val="tx2">
                  <a:lumMod val="75000"/>
                </a:schemeClr>
              </a:solidFill>
              <a:latin typeface="+mj-lt"/>
              <a:ea typeface="+mj-ea"/>
              <a:cs typeface="+mj-cs"/>
            </a:endParaRPr>
          </a:p>
        </p:txBody>
      </p:sp>
      <p:pic>
        <p:nvPicPr>
          <p:cNvPr id="3" name="Рисунок 2">
            <a:extLst>
              <a:ext uri="{FF2B5EF4-FFF2-40B4-BE49-F238E27FC236}">
                <a16:creationId xmlns:a16="http://schemas.microsoft.com/office/drawing/2014/main" id="{5B24D4E3-8089-4FF5-8943-2FBF3B720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20" y="670358"/>
            <a:ext cx="8572500" cy="5715000"/>
          </a:xfrm>
          <a:prstGeom prst="rect">
            <a:avLst/>
          </a:prstGeom>
        </p:spPr>
      </p:pic>
      <p:sp>
        <p:nvSpPr>
          <p:cNvPr id="7" name="Номер слайда 5">
            <a:extLst>
              <a:ext uri="{FF2B5EF4-FFF2-40B4-BE49-F238E27FC236}">
                <a16:creationId xmlns:a16="http://schemas.microsoft.com/office/drawing/2014/main" id="{B9918E7F-8650-41F9-9C6A-571A500AA8BA}"/>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29</a:t>
            </a:fld>
            <a:endParaRPr lang="en-US" altLang="ru-RU" dirty="0"/>
          </a:p>
        </p:txBody>
      </p:sp>
      <p:sp>
        <p:nvSpPr>
          <p:cNvPr id="8" name="Дата 3">
            <a:extLst>
              <a:ext uri="{FF2B5EF4-FFF2-40B4-BE49-F238E27FC236}">
                <a16:creationId xmlns:a16="http://schemas.microsoft.com/office/drawing/2014/main" id="{8449EBD9-BA04-41C4-8462-7E5DC2ADF611}"/>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0" name="Нижний колонтитул 1">
            <a:extLst>
              <a:ext uri="{FF2B5EF4-FFF2-40B4-BE49-F238E27FC236}">
                <a16:creationId xmlns:a16="http://schemas.microsoft.com/office/drawing/2014/main" id="{8569E92D-A79C-497D-A849-2AE79DD574C4}"/>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896782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69398F10-5E2E-4BBD-8D24-F2D79EA195C9}"/>
              </a:ext>
            </a:extLst>
          </p:cNvPr>
          <p:cNvSpPr>
            <a:spLocks noGrp="1" noChangeArrowheads="1"/>
          </p:cNvSpPr>
          <p:nvPr>
            <p:ph type="title"/>
          </p:nvPr>
        </p:nvSpPr>
        <p:spPr>
          <a:xfrm>
            <a:off x="1856656" y="0"/>
            <a:ext cx="7128792" cy="685800"/>
          </a:xfrm>
        </p:spPr>
        <p:txBody>
          <a:bodyPr/>
          <a:lstStyle/>
          <a:p>
            <a:r>
              <a:rPr lang="en-US" altLang="ru-RU" sz="3000" dirty="0"/>
              <a:t>Do Physicists Really Need Computers?</a:t>
            </a:r>
          </a:p>
        </p:txBody>
      </p:sp>
      <p:sp>
        <p:nvSpPr>
          <p:cNvPr id="19" name="Номер слайда 5">
            <a:extLst>
              <a:ext uri="{FF2B5EF4-FFF2-40B4-BE49-F238E27FC236}">
                <a16:creationId xmlns:a16="http://schemas.microsoft.com/office/drawing/2014/main" id="{CEDF90AC-E297-4157-9779-93171EA690CC}"/>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a:t>
            </a:fld>
            <a:endParaRPr lang="en-US" altLang="ru-RU" dirty="0"/>
          </a:p>
        </p:txBody>
      </p:sp>
      <p:sp>
        <p:nvSpPr>
          <p:cNvPr id="20" name="Дата 3">
            <a:extLst>
              <a:ext uri="{FF2B5EF4-FFF2-40B4-BE49-F238E27FC236}">
                <a16:creationId xmlns:a16="http://schemas.microsoft.com/office/drawing/2014/main" id="{92D16456-0604-41CE-ADC4-C6A6AB65692D}"/>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3" name="Прямоугольник 2">
            <a:extLst>
              <a:ext uri="{FF2B5EF4-FFF2-40B4-BE49-F238E27FC236}">
                <a16:creationId xmlns:a16="http://schemas.microsoft.com/office/drawing/2014/main" id="{8FF462EC-F540-4004-A668-9AA6BBE18A45}"/>
              </a:ext>
            </a:extLst>
          </p:cNvPr>
          <p:cNvSpPr/>
          <p:nvPr/>
        </p:nvSpPr>
        <p:spPr>
          <a:xfrm>
            <a:off x="200472" y="836712"/>
            <a:ext cx="9165468" cy="1446550"/>
          </a:xfrm>
          <a:prstGeom prst="rect">
            <a:avLst/>
          </a:prstGeom>
        </p:spPr>
        <p:txBody>
          <a:bodyPr wrap="square">
            <a:spAutoFit/>
          </a:bodyPr>
          <a:lstStyle/>
          <a:p>
            <a:pPr>
              <a:spcBef>
                <a:spcPct val="20000"/>
              </a:spcBef>
            </a:pPr>
            <a:r>
              <a:rPr lang="en-US" sz="2000" dirty="0">
                <a:solidFill>
                  <a:srgbClr val="002060"/>
                </a:solidFill>
              </a:rPr>
              <a:t>Computing is any goal-oriented activity requiring, benefiting from, or creating computing machinery (c) Wiki</a:t>
            </a:r>
          </a:p>
          <a:p>
            <a:pPr marL="800048" lvl="1" indent="-342900">
              <a:spcBef>
                <a:spcPct val="20000"/>
              </a:spcBef>
              <a:buFont typeface="Wingdings" panose="05000000000000000000" pitchFamily="2" charset="2"/>
              <a:buChar char="§"/>
            </a:pPr>
            <a:r>
              <a:rPr lang="en-US" sz="2000" dirty="0">
                <a:solidFill>
                  <a:srgbClr val="002060"/>
                </a:solidFill>
              </a:rPr>
              <a:t>general-purposed devices (computers/laptops/mobile</a:t>
            </a:r>
            <a:r>
              <a:rPr lang="ru-RU" sz="2000" dirty="0">
                <a:solidFill>
                  <a:srgbClr val="002060"/>
                </a:solidFill>
              </a:rPr>
              <a:t>..</a:t>
            </a:r>
            <a:r>
              <a:rPr lang="en-US" sz="2000" dirty="0">
                <a:solidFill>
                  <a:srgbClr val="002060"/>
                </a:solidFill>
              </a:rPr>
              <a:t>) and software</a:t>
            </a:r>
          </a:p>
          <a:p>
            <a:pPr marL="800048" lvl="1" indent="-342900">
              <a:spcBef>
                <a:spcPct val="20000"/>
              </a:spcBef>
              <a:buFont typeface="Wingdings" panose="05000000000000000000" pitchFamily="2" charset="2"/>
              <a:buChar char="§"/>
            </a:pPr>
            <a:r>
              <a:rPr lang="en-US" sz="2000" dirty="0">
                <a:solidFill>
                  <a:srgbClr val="002060"/>
                </a:solidFill>
              </a:rPr>
              <a:t>dedicated tools</a:t>
            </a:r>
            <a:endParaRPr lang="en-US" sz="2000" dirty="0">
              <a:solidFill>
                <a:srgbClr val="002060"/>
              </a:solidFill>
              <a:hlinkClick r:id="rId2" tooltip="Algorithm">
                <a:extLst>
                  <a:ext uri="{A12FA001-AC4F-418D-AE19-62706E023703}">
                    <ahyp:hlinkClr xmlns:ahyp="http://schemas.microsoft.com/office/drawing/2018/hyperlinkcolor" val="tx"/>
                  </a:ext>
                </a:extLst>
              </a:hlinkClick>
            </a:endParaRPr>
          </a:p>
        </p:txBody>
      </p:sp>
      <p:pic>
        <p:nvPicPr>
          <p:cNvPr id="6" name="Рисунок 5">
            <a:extLst>
              <a:ext uri="{FF2B5EF4-FFF2-40B4-BE49-F238E27FC236}">
                <a16:creationId xmlns:a16="http://schemas.microsoft.com/office/drawing/2014/main" id="{7FA1F517-1A6C-43F2-9578-58A397806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64" y="4091136"/>
            <a:ext cx="4320480" cy="2362200"/>
          </a:xfrm>
          <a:prstGeom prst="rect">
            <a:avLst/>
          </a:prstGeom>
        </p:spPr>
      </p:pic>
      <p:sp>
        <p:nvSpPr>
          <p:cNvPr id="7" name="Прямоугольник 6">
            <a:extLst>
              <a:ext uri="{FF2B5EF4-FFF2-40B4-BE49-F238E27FC236}">
                <a16:creationId xmlns:a16="http://schemas.microsoft.com/office/drawing/2014/main" id="{ABD60774-6ACC-4D6F-80C3-6EB202610A2C}"/>
              </a:ext>
            </a:extLst>
          </p:cNvPr>
          <p:cNvSpPr/>
          <p:nvPr/>
        </p:nvSpPr>
        <p:spPr>
          <a:xfrm>
            <a:off x="405880" y="2494983"/>
            <a:ext cx="3739480" cy="1224951"/>
          </a:xfrm>
          <a:prstGeom prst="rect">
            <a:avLst/>
          </a:prstGeom>
        </p:spPr>
        <p:txBody>
          <a:bodyPr wrap="square">
            <a:spAutoFit/>
          </a:bodyPr>
          <a:lstStyle/>
          <a:p>
            <a:pPr>
              <a:spcBef>
                <a:spcPct val="20000"/>
              </a:spcBef>
            </a:pPr>
            <a:r>
              <a:rPr lang="en-US" sz="1600" dirty="0">
                <a:solidFill>
                  <a:srgbClr val="C00000"/>
                </a:solidFill>
              </a:rPr>
              <a:t>Bubble chamber, </a:t>
            </a:r>
            <a:r>
              <a:rPr lang="en-US" sz="1600" dirty="0" err="1">
                <a:solidFill>
                  <a:srgbClr val="C00000"/>
                </a:solidFill>
              </a:rPr>
              <a:t>Synchrophasotron</a:t>
            </a:r>
            <a:r>
              <a:rPr lang="en-US" sz="1600" dirty="0">
                <a:solidFill>
                  <a:srgbClr val="C00000"/>
                </a:solidFill>
              </a:rPr>
              <a:t> (JINR), </a:t>
            </a:r>
          </a:p>
          <a:p>
            <a:pPr>
              <a:spcBef>
                <a:spcPct val="20000"/>
              </a:spcBef>
            </a:pPr>
            <a:r>
              <a:rPr lang="ru-RU" sz="1600" baseline="30000" dirty="0">
                <a:solidFill>
                  <a:srgbClr val="C00000"/>
                </a:solidFill>
              </a:rPr>
              <a:t>22</a:t>
            </a:r>
            <a:r>
              <a:rPr lang="ru-RU" sz="1600" dirty="0">
                <a:solidFill>
                  <a:srgbClr val="C00000"/>
                </a:solidFill>
              </a:rPr>
              <a:t>Ne (</a:t>
            </a:r>
            <a:r>
              <a:rPr lang="en-US" sz="1600" dirty="0">
                <a:solidFill>
                  <a:srgbClr val="C00000"/>
                </a:solidFill>
              </a:rPr>
              <a:t>p</a:t>
            </a:r>
            <a:r>
              <a:rPr lang="ru-RU" sz="1600" dirty="0">
                <a:solidFill>
                  <a:srgbClr val="C00000"/>
                </a:solidFill>
              </a:rPr>
              <a:t>=92,4 ГэВ/с) </a:t>
            </a:r>
            <a:r>
              <a:rPr lang="en-US" sz="1600" dirty="0">
                <a:solidFill>
                  <a:srgbClr val="C00000"/>
                </a:solidFill>
              </a:rPr>
              <a:t>+ </a:t>
            </a:r>
            <a:r>
              <a:rPr lang="ru-RU" sz="1600" dirty="0">
                <a:solidFill>
                  <a:srgbClr val="C00000"/>
                </a:solidFill>
              </a:rPr>
              <a:t>Та</a:t>
            </a:r>
            <a:r>
              <a:rPr lang="en-US" sz="1600" dirty="0">
                <a:solidFill>
                  <a:srgbClr val="C00000"/>
                </a:solidFill>
              </a:rPr>
              <a:t> </a:t>
            </a:r>
          </a:p>
          <a:p>
            <a:pPr marL="742898" lvl="1" indent="-285750">
              <a:spcBef>
                <a:spcPct val="20000"/>
              </a:spcBef>
              <a:buFont typeface="Wingdings" panose="05000000000000000000" pitchFamily="2" charset="2"/>
              <a:buChar char="§"/>
            </a:pPr>
            <a:r>
              <a:rPr lang="en-US" sz="1600" dirty="0">
                <a:solidFill>
                  <a:srgbClr val="C00000"/>
                </a:solidFill>
              </a:rPr>
              <a:t>50 particles</a:t>
            </a:r>
          </a:p>
          <a:p>
            <a:pPr marL="742898" lvl="1" indent="-285750">
              <a:spcBef>
                <a:spcPct val="20000"/>
              </a:spcBef>
              <a:buFont typeface="Wingdings" panose="05000000000000000000" pitchFamily="2" charset="2"/>
              <a:buChar char="§"/>
            </a:pPr>
            <a:r>
              <a:rPr lang="en-US" sz="1600" dirty="0">
                <a:solidFill>
                  <a:srgbClr val="C00000"/>
                </a:solidFill>
              </a:rPr>
              <a:t>only one photo per second </a:t>
            </a:r>
          </a:p>
        </p:txBody>
      </p:sp>
      <p:pic>
        <p:nvPicPr>
          <p:cNvPr id="10" name="Рисунок 9">
            <a:extLst>
              <a:ext uri="{FF2B5EF4-FFF2-40B4-BE49-F238E27FC236}">
                <a16:creationId xmlns:a16="http://schemas.microsoft.com/office/drawing/2014/main" id="{F8C22F01-3523-464B-B5CE-D0BE48BDE3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5048" y="4048267"/>
            <a:ext cx="4088902" cy="2405069"/>
          </a:xfrm>
          <a:prstGeom prst="rect">
            <a:avLst/>
          </a:prstGeom>
        </p:spPr>
      </p:pic>
      <p:sp>
        <p:nvSpPr>
          <p:cNvPr id="17" name="Прямоугольник 16">
            <a:extLst>
              <a:ext uri="{FF2B5EF4-FFF2-40B4-BE49-F238E27FC236}">
                <a16:creationId xmlns:a16="http://schemas.microsoft.com/office/drawing/2014/main" id="{246C0784-3BCE-42A2-B114-5471523D26C9}"/>
              </a:ext>
            </a:extLst>
          </p:cNvPr>
          <p:cNvSpPr/>
          <p:nvPr/>
        </p:nvSpPr>
        <p:spPr>
          <a:xfrm>
            <a:off x="5313040" y="2492896"/>
            <a:ext cx="4520950" cy="1520416"/>
          </a:xfrm>
          <a:prstGeom prst="rect">
            <a:avLst/>
          </a:prstGeom>
        </p:spPr>
        <p:txBody>
          <a:bodyPr wrap="square">
            <a:spAutoFit/>
          </a:bodyPr>
          <a:lstStyle/>
          <a:p>
            <a:pPr>
              <a:spcBef>
                <a:spcPct val="20000"/>
              </a:spcBef>
            </a:pPr>
            <a:r>
              <a:rPr lang="en-US" sz="1600" dirty="0">
                <a:solidFill>
                  <a:srgbClr val="C00000"/>
                </a:solidFill>
              </a:rPr>
              <a:t>CMS @ LHC, </a:t>
            </a:r>
            <a:r>
              <a:rPr lang="en-US" sz="1600" dirty="0" err="1">
                <a:solidFill>
                  <a:srgbClr val="C00000"/>
                </a:solidFill>
              </a:rPr>
              <a:t>PbPb</a:t>
            </a:r>
            <a:r>
              <a:rPr lang="en-US" sz="1600" dirty="0">
                <a:solidFill>
                  <a:srgbClr val="C00000"/>
                </a:solidFill>
              </a:rPr>
              <a:t> (5,5 </a:t>
            </a:r>
            <a:r>
              <a:rPr lang="en-US" sz="1600" dirty="0" err="1">
                <a:solidFill>
                  <a:srgbClr val="C00000"/>
                </a:solidFill>
              </a:rPr>
              <a:t>TeV</a:t>
            </a:r>
            <a:r>
              <a:rPr lang="en-US" sz="1600" dirty="0">
                <a:solidFill>
                  <a:srgbClr val="C00000"/>
                </a:solidFill>
              </a:rPr>
              <a:t>), RUN3</a:t>
            </a:r>
          </a:p>
          <a:p>
            <a:pPr marL="285750" indent="-285750">
              <a:spcBef>
                <a:spcPct val="20000"/>
              </a:spcBef>
              <a:buFont typeface="Wingdings" panose="05000000000000000000" pitchFamily="2" charset="2"/>
              <a:buChar char="§"/>
            </a:pPr>
            <a:r>
              <a:rPr lang="en-US" sz="1600" dirty="0">
                <a:solidFill>
                  <a:srgbClr val="C00000"/>
                </a:solidFill>
              </a:rPr>
              <a:t>thousands particles</a:t>
            </a:r>
          </a:p>
          <a:p>
            <a:pPr marL="285750" indent="-285750">
              <a:spcBef>
                <a:spcPct val="20000"/>
              </a:spcBef>
              <a:buFont typeface="Wingdings" panose="05000000000000000000" pitchFamily="2" charset="2"/>
              <a:buChar char="§"/>
            </a:pPr>
            <a:r>
              <a:rPr lang="en-US" sz="1600" dirty="0">
                <a:solidFill>
                  <a:srgbClr val="C00000"/>
                </a:solidFill>
              </a:rPr>
              <a:t>140 million electronic channels</a:t>
            </a:r>
          </a:p>
          <a:p>
            <a:pPr marL="285750" indent="-285750">
              <a:spcBef>
                <a:spcPct val="20000"/>
              </a:spcBef>
              <a:buFont typeface="Wingdings" panose="05000000000000000000" pitchFamily="2" charset="2"/>
              <a:buChar char="§"/>
            </a:pPr>
            <a:r>
              <a:rPr lang="en-US" sz="1600" dirty="0">
                <a:solidFill>
                  <a:srgbClr val="C00000"/>
                </a:solidFill>
              </a:rPr>
              <a:t>3-dimensional “camera” able to shot 40 million “pictures” per second</a:t>
            </a:r>
            <a:endParaRPr lang="ru-RU" sz="1600" dirty="0">
              <a:solidFill>
                <a:srgbClr val="C00000"/>
              </a:solidFill>
            </a:endParaRPr>
          </a:p>
        </p:txBody>
      </p:sp>
      <p:sp>
        <p:nvSpPr>
          <p:cNvPr id="13" name="Нижний колонтитул 1">
            <a:extLst>
              <a:ext uri="{FF2B5EF4-FFF2-40B4-BE49-F238E27FC236}">
                <a16:creationId xmlns:a16="http://schemas.microsoft.com/office/drawing/2014/main" id="{05661100-461C-4096-8551-CD49C17262FF}"/>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494790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1928664" y="3176"/>
            <a:ext cx="7128792"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Challenge to the Detector/SW (Example)  </a:t>
            </a:r>
            <a:endParaRPr lang="en-US" sz="3000" b="1" dirty="0">
              <a:solidFill>
                <a:schemeClr val="tx2">
                  <a:lumMod val="75000"/>
                </a:schemeClr>
              </a:solidFill>
              <a:latin typeface="+mj-lt"/>
              <a:ea typeface="+mj-ea"/>
              <a:cs typeface="+mj-cs"/>
            </a:endParaRPr>
          </a:p>
        </p:txBody>
      </p:sp>
      <p:pic>
        <p:nvPicPr>
          <p:cNvPr id="3" name="Picture 2">
            <a:extLst>
              <a:ext uri="{FF2B5EF4-FFF2-40B4-BE49-F238E27FC236}">
                <a16:creationId xmlns:a16="http://schemas.microsoft.com/office/drawing/2014/main" id="{79A44A39-B890-4E75-B350-96548683C73D}"/>
              </a:ext>
            </a:extLst>
          </p:cNvPr>
          <p:cNvPicPr>
            <a:picLocks noChangeAspect="1"/>
          </p:cNvPicPr>
          <p:nvPr/>
        </p:nvPicPr>
        <p:blipFill>
          <a:blip r:embed="rId2"/>
          <a:stretch>
            <a:fillRect/>
          </a:stretch>
        </p:blipFill>
        <p:spPr>
          <a:xfrm>
            <a:off x="1" y="980728"/>
            <a:ext cx="5025008" cy="5120411"/>
          </a:xfrm>
          <a:prstGeom prst="rect">
            <a:avLst/>
          </a:prstGeom>
        </p:spPr>
      </p:pic>
      <p:pic>
        <p:nvPicPr>
          <p:cNvPr id="7" name="Picture 6">
            <a:extLst>
              <a:ext uri="{FF2B5EF4-FFF2-40B4-BE49-F238E27FC236}">
                <a16:creationId xmlns:a16="http://schemas.microsoft.com/office/drawing/2014/main" id="{CB4CBB5A-BE77-46A2-9B73-10CB66744A3A}"/>
              </a:ext>
            </a:extLst>
          </p:cNvPr>
          <p:cNvPicPr>
            <a:picLocks noChangeAspect="1"/>
          </p:cNvPicPr>
          <p:nvPr/>
        </p:nvPicPr>
        <p:blipFill>
          <a:blip r:embed="rId3"/>
          <a:stretch>
            <a:fillRect/>
          </a:stretch>
        </p:blipFill>
        <p:spPr>
          <a:xfrm>
            <a:off x="5090736" y="539419"/>
            <a:ext cx="4713878" cy="5769901"/>
          </a:xfrm>
          <a:prstGeom prst="rect">
            <a:avLst/>
          </a:prstGeom>
        </p:spPr>
      </p:pic>
      <p:sp>
        <p:nvSpPr>
          <p:cNvPr id="10" name="Номер слайда 5">
            <a:extLst>
              <a:ext uri="{FF2B5EF4-FFF2-40B4-BE49-F238E27FC236}">
                <a16:creationId xmlns:a16="http://schemas.microsoft.com/office/drawing/2014/main" id="{4F687B57-2643-4E55-A2BC-3DA06C748BE4}"/>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30</a:t>
            </a:fld>
            <a:endParaRPr lang="en-US" altLang="ru-RU" dirty="0"/>
          </a:p>
        </p:txBody>
      </p:sp>
      <p:sp>
        <p:nvSpPr>
          <p:cNvPr id="11" name="Дата 3">
            <a:extLst>
              <a:ext uri="{FF2B5EF4-FFF2-40B4-BE49-F238E27FC236}">
                <a16:creationId xmlns:a16="http://schemas.microsoft.com/office/drawing/2014/main" id="{CDDA33AD-484A-4DFB-A427-174895E63684}"/>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2" name="Нижний колонтитул 1">
            <a:extLst>
              <a:ext uri="{FF2B5EF4-FFF2-40B4-BE49-F238E27FC236}">
                <a16:creationId xmlns:a16="http://schemas.microsoft.com/office/drawing/2014/main" id="{B1EBADA7-3A5F-494E-9CA3-A485A694D1FB}"/>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669262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8E6FB4A9-DB24-4E2B-96FD-19C1AF0A9448}"/>
              </a:ext>
            </a:extLst>
          </p:cNvPr>
          <p:cNvSpPr txBox="1">
            <a:spLocks noChangeArrowheads="1"/>
          </p:cNvSpPr>
          <p:nvPr/>
        </p:nvSpPr>
        <p:spPr bwMode="auto">
          <a:xfrm>
            <a:off x="164468" y="682210"/>
            <a:ext cx="95770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0" lang="en-US" altLang="ru-RU" sz="3600" dirty="0">
                <a:solidFill>
                  <a:srgbClr val="FF0000"/>
                </a:solidFill>
                <a:latin typeface="Comic Sans MS" panose="030F0702030302020204" pitchFamily="66" charset="0"/>
              </a:rPr>
              <a:t>Data Analysis</a:t>
            </a:r>
          </a:p>
        </p:txBody>
      </p:sp>
      <p:pic>
        <p:nvPicPr>
          <p:cNvPr id="8" name="Рисунок 7">
            <a:extLst>
              <a:ext uri="{FF2B5EF4-FFF2-40B4-BE49-F238E27FC236}">
                <a16:creationId xmlns:a16="http://schemas.microsoft.com/office/drawing/2014/main" id="{863C8F94-94A6-4D45-99F4-98064BB45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88" y="3036806"/>
            <a:ext cx="3024336" cy="3459614"/>
          </a:xfrm>
          <a:prstGeom prst="rect">
            <a:avLst/>
          </a:prstGeom>
        </p:spPr>
      </p:pic>
      <p:pic>
        <p:nvPicPr>
          <p:cNvPr id="3" name="Рисунок 2">
            <a:extLst>
              <a:ext uri="{FF2B5EF4-FFF2-40B4-BE49-F238E27FC236}">
                <a16:creationId xmlns:a16="http://schemas.microsoft.com/office/drawing/2014/main" id="{EE4D5083-F1C1-4685-9B62-F3C456B04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888" y="2003548"/>
            <a:ext cx="5364088" cy="4023066"/>
          </a:xfrm>
          <a:prstGeom prst="rect">
            <a:avLst/>
          </a:prstGeom>
        </p:spPr>
      </p:pic>
      <p:sp>
        <p:nvSpPr>
          <p:cNvPr id="11" name="Прямоугольник 3">
            <a:extLst>
              <a:ext uri="{FF2B5EF4-FFF2-40B4-BE49-F238E27FC236}">
                <a16:creationId xmlns:a16="http://schemas.microsoft.com/office/drawing/2014/main" id="{21C910A6-7783-4628-83B7-34B27D8D251E}"/>
              </a:ext>
            </a:extLst>
          </p:cNvPr>
          <p:cNvSpPr>
            <a:spLocks noChangeArrowheads="1"/>
          </p:cNvSpPr>
          <p:nvPr/>
        </p:nvSpPr>
        <p:spPr bwMode="auto">
          <a:xfrm>
            <a:off x="128464" y="1575663"/>
            <a:ext cx="3780420" cy="1277273"/>
          </a:xfrm>
          <a:prstGeom prst="rect">
            <a:avLst/>
          </a:prstGeom>
          <a:noFill/>
          <a:ln>
            <a:noFill/>
          </a:ln>
          <a:extLst>
            <a:ext uri="{909E8E84-426E-40dd-AFC4-6F175D3DCCD1}"/>
            <a:ext uri="{91240B29-F687-4f45-9708-019B960494DF}"/>
          </a:extLst>
        </p:spPr>
        <p:txBody>
          <a:bodyPr wrap="square">
            <a:spAutoFit/>
          </a:bodyPr>
          <a:lstStyle/>
          <a:p>
            <a:pPr marL="457252" indent="-457200">
              <a:spcBef>
                <a:spcPts val="600"/>
              </a:spcBef>
              <a:buFont typeface="Wingdings" panose="05000000000000000000" pitchFamily="2" charset="2"/>
              <a:buChar char="§"/>
              <a:defRPr/>
            </a:pPr>
            <a:r>
              <a:rPr lang="en-US" dirty="0">
                <a:solidFill>
                  <a:srgbClr val="002060"/>
                </a:solidFill>
              </a:rPr>
              <a:t>Data</a:t>
            </a:r>
            <a:r>
              <a:rPr lang="ru-RU" dirty="0">
                <a:solidFill>
                  <a:srgbClr val="002060"/>
                </a:solidFill>
              </a:rPr>
              <a:t> </a:t>
            </a:r>
            <a:r>
              <a:rPr lang="en-US" dirty="0">
                <a:solidFill>
                  <a:srgbClr val="002060"/>
                </a:solidFill>
              </a:rPr>
              <a:t>vs Theory</a:t>
            </a:r>
            <a:r>
              <a:rPr lang="ru-RU" dirty="0">
                <a:solidFill>
                  <a:srgbClr val="002060"/>
                </a:solidFill>
              </a:rPr>
              <a:t> </a:t>
            </a:r>
            <a:r>
              <a:rPr lang="ru-RU" dirty="0">
                <a:solidFill>
                  <a:srgbClr val="002060"/>
                </a:solidFill>
                <a:sym typeface="Symbol" panose="05050102010706020507" pitchFamily="18" charset="2"/>
              </a:rPr>
              <a:t> </a:t>
            </a:r>
            <a:r>
              <a:rPr lang="en-US" dirty="0">
                <a:solidFill>
                  <a:srgbClr val="002060"/>
                </a:solidFill>
              </a:rPr>
              <a:t>which theories you believe vs.</a:t>
            </a:r>
            <a:r>
              <a:rPr lang="ru-RU" dirty="0">
                <a:solidFill>
                  <a:srgbClr val="002060"/>
                </a:solidFill>
              </a:rPr>
              <a:t> </a:t>
            </a:r>
            <a:r>
              <a:rPr lang="en-US" dirty="0">
                <a:solidFill>
                  <a:srgbClr val="002060"/>
                </a:solidFill>
              </a:rPr>
              <a:t>reject</a:t>
            </a:r>
          </a:p>
          <a:p>
            <a:pPr marL="457252" indent="-457200">
              <a:spcBef>
                <a:spcPts val="600"/>
              </a:spcBef>
              <a:buFont typeface="Wingdings" panose="05000000000000000000" pitchFamily="2" charset="2"/>
              <a:buChar char="§"/>
              <a:defRPr/>
            </a:pPr>
            <a:r>
              <a:rPr lang="en-US" dirty="0">
                <a:solidFill>
                  <a:srgbClr val="002060"/>
                </a:solidFill>
              </a:rPr>
              <a:t>Significance of final results </a:t>
            </a:r>
            <a:r>
              <a:rPr lang="ru-RU" dirty="0">
                <a:solidFill>
                  <a:srgbClr val="002060"/>
                </a:solidFill>
                <a:sym typeface="Symbol" panose="05050102010706020507" pitchFamily="18" charset="2"/>
              </a:rPr>
              <a:t> </a:t>
            </a:r>
            <a:r>
              <a:rPr lang="en-US" dirty="0">
                <a:solidFill>
                  <a:srgbClr val="002060"/>
                </a:solidFill>
                <a:sym typeface="Symbol" panose="05050102010706020507" pitchFamily="18" charset="2"/>
              </a:rPr>
              <a:t>do you trust your analysis or not?</a:t>
            </a:r>
            <a:r>
              <a:rPr lang="en-US" dirty="0">
                <a:solidFill>
                  <a:srgbClr val="002060"/>
                </a:solidFill>
              </a:rPr>
              <a:t>     </a:t>
            </a:r>
          </a:p>
        </p:txBody>
      </p:sp>
      <p:sp>
        <p:nvSpPr>
          <p:cNvPr id="9" name="Номер слайда 5">
            <a:extLst>
              <a:ext uri="{FF2B5EF4-FFF2-40B4-BE49-F238E27FC236}">
                <a16:creationId xmlns:a16="http://schemas.microsoft.com/office/drawing/2014/main" id="{D36F38A6-C0AD-4A3E-8FC7-AEE41837CA16}"/>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31</a:t>
            </a:fld>
            <a:endParaRPr lang="en-US" altLang="ru-RU" dirty="0"/>
          </a:p>
        </p:txBody>
      </p:sp>
      <p:sp>
        <p:nvSpPr>
          <p:cNvPr id="10" name="Дата 3">
            <a:extLst>
              <a:ext uri="{FF2B5EF4-FFF2-40B4-BE49-F238E27FC236}">
                <a16:creationId xmlns:a16="http://schemas.microsoft.com/office/drawing/2014/main" id="{403EF9A9-F30D-4349-A0AE-C0B90D4C4545}"/>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3" name="Нижний колонтитул 1">
            <a:extLst>
              <a:ext uri="{FF2B5EF4-FFF2-40B4-BE49-F238E27FC236}">
                <a16:creationId xmlns:a16="http://schemas.microsoft.com/office/drawing/2014/main" id="{4DE2EA58-4AE3-4659-A922-D8F6A032AE28}"/>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681484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8E6FB4A9-DB24-4E2B-96FD-19C1AF0A9448}"/>
              </a:ext>
            </a:extLst>
          </p:cNvPr>
          <p:cNvSpPr txBox="1">
            <a:spLocks noChangeArrowheads="1"/>
          </p:cNvSpPr>
          <p:nvPr/>
        </p:nvSpPr>
        <p:spPr bwMode="auto">
          <a:xfrm>
            <a:off x="-87560" y="260648"/>
            <a:ext cx="986509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0" lang="en-US" altLang="ru-RU" sz="3600" dirty="0">
                <a:solidFill>
                  <a:srgbClr val="FF0000"/>
                </a:solidFill>
                <a:latin typeface="Comic Sans MS" panose="030F0702030302020204" pitchFamily="66" charset="0"/>
              </a:rPr>
              <a:t>Data Analysis:</a:t>
            </a:r>
          </a:p>
          <a:p>
            <a:pPr algn="ctr" eaLnBrk="1" hangingPunct="1">
              <a:spcBef>
                <a:spcPct val="0"/>
              </a:spcBef>
              <a:buFontTx/>
              <a:buNone/>
            </a:pPr>
            <a:r>
              <a:rPr kumimoji="0" lang="en-US" altLang="ru-RU" sz="3600" dirty="0">
                <a:solidFill>
                  <a:srgbClr val="FF0000"/>
                </a:solidFill>
                <a:latin typeface="Comic Sans MS" panose="030F0702030302020204" pitchFamily="66" charset="0"/>
              </a:rPr>
              <a:t>Theory and Modeling (Monte Carlo Simulation)</a:t>
            </a:r>
          </a:p>
        </p:txBody>
      </p:sp>
      <p:pic>
        <p:nvPicPr>
          <p:cNvPr id="21" name="Рисунок 20">
            <a:extLst>
              <a:ext uri="{FF2B5EF4-FFF2-40B4-BE49-F238E27FC236}">
                <a16:creationId xmlns:a16="http://schemas.microsoft.com/office/drawing/2014/main" id="{071C9EEA-23E0-4725-A219-CD9522504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8" y="2060848"/>
            <a:ext cx="4680520" cy="4010025"/>
          </a:xfrm>
          <a:prstGeom prst="rect">
            <a:avLst/>
          </a:prstGeom>
        </p:spPr>
      </p:pic>
      <p:sp>
        <p:nvSpPr>
          <p:cNvPr id="29" name="TextBox 28">
            <a:extLst>
              <a:ext uri="{FF2B5EF4-FFF2-40B4-BE49-F238E27FC236}">
                <a16:creationId xmlns:a16="http://schemas.microsoft.com/office/drawing/2014/main" id="{888716FC-DA23-491B-8869-94B6D2371139}"/>
              </a:ext>
            </a:extLst>
          </p:cNvPr>
          <p:cNvSpPr txBox="1"/>
          <p:nvPr/>
        </p:nvSpPr>
        <p:spPr>
          <a:xfrm>
            <a:off x="272480" y="2014974"/>
            <a:ext cx="4680520" cy="1323439"/>
          </a:xfrm>
          <a:prstGeom prst="rect">
            <a:avLst/>
          </a:prstGeom>
          <a:noFill/>
        </p:spPr>
        <p:txBody>
          <a:bodyPr wrap="square" rtlCol="0">
            <a:spAutoFit/>
          </a:bodyPr>
          <a:lstStyle/>
          <a:p>
            <a:r>
              <a:rPr lang="en-US" sz="2000" dirty="0">
                <a:solidFill>
                  <a:srgbClr val="002060"/>
                </a:solidFill>
              </a:rPr>
              <a:t>Three main goals</a:t>
            </a:r>
          </a:p>
          <a:p>
            <a:pPr marL="914348" lvl="1" indent="-457200">
              <a:buFont typeface="Wingdings" panose="05000000000000000000" pitchFamily="2" charset="2"/>
              <a:buChar char="§"/>
            </a:pPr>
            <a:r>
              <a:rPr lang="en-US" sz="2000" dirty="0">
                <a:solidFill>
                  <a:srgbClr val="002060"/>
                </a:solidFill>
              </a:rPr>
              <a:t>experiment planning</a:t>
            </a:r>
          </a:p>
          <a:p>
            <a:pPr marL="914348" lvl="1" indent="-457200">
              <a:buFont typeface="Wingdings" panose="05000000000000000000" pitchFamily="2" charset="2"/>
              <a:buChar char="§"/>
            </a:pPr>
            <a:r>
              <a:rPr lang="en-US" sz="2000" dirty="0">
                <a:solidFill>
                  <a:srgbClr val="002060"/>
                </a:solidFill>
              </a:rPr>
              <a:t>algorithm's training</a:t>
            </a:r>
            <a:endParaRPr lang="ru-RU" sz="2000" dirty="0">
              <a:solidFill>
                <a:srgbClr val="002060"/>
              </a:solidFill>
            </a:endParaRPr>
          </a:p>
          <a:p>
            <a:pPr marL="914348" lvl="1" indent="-457200">
              <a:buFont typeface="Wingdings" panose="05000000000000000000" pitchFamily="2" charset="2"/>
              <a:buChar char="§"/>
            </a:pPr>
            <a:r>
              <a:rPr lang="en-US" sz="2000" dirty="0">
                <a:solidFill>
                  <a:srgbClr val="002060"/>
                </a:solidFill>
              </a:rPr>
              <a:t>data/MC comparison</a:t>
            </a:r>
            <a:endParaRPr lang="ru-RU" sz="2000" dirty="0">
              <a:solidFill>
                <a:srgbClr val="002060"/>
              </a:solidFill>
            </a:endParaRPr>
          </a:p>
        </p:txBody>
      </p:sp>
      <p:sp>
        <p:nvSpPr>
          <p:cNvPr id="8" name="Номер слайда 5">
            <a:extLst>
              <a:ext uri="{FF2B5EF4-FFF2-40B4-BE49-F238E27FC236}">
                <a16:creationId xmlns:a16="http://schemas.microsoft.com/office/drawing/2014/main" id="{8FA22988-95D3-4CFB-948E-CDB331D60586}"/>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32</a:t>
            </a:fld>
            <a:endParaRPr lang="en-US" altLang="ru-RU" dirty="0"/>
          </a:p>
        </p:txBody>
      </p:sp>
      <p:sp>
        <p:nvSpPr>
          <p:cNvPr id="9" name="Дата 3">
            <a:extLst>
              <a:ext uri="{FF2B5EF4-FFF2-40B4-BE49-F238E27FC236}">
                <a16:creationId xmlns:a16="http://schemas.microsoft.com/office/drawing/2014/main" id="{3C79D5E0-330A-4FC5-835A-29E0CF58216E}"/>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2" name="TextBox 11">
            <a:extLst>
              <a:ext uri="{FF2B5EF4-FFF2-40B4-BE49-F238E27FC236}">
                <a16:creationId xmlns:a16="http://schemas.microsoft.com/office/drawing/2014/main" id="{C18E1137-6FBD-44F9-8000-59DD60104C76}"/>
              </a:ext>
            </a:extLst>
          </p:cNvPr>
          <p:cNvSpPr txBox="1"/>
          <p:nvPr/>
        </p:nvSpPr>
        <p:spPr>
          <a:xfrm>
            <a:off x="272480" y="3689911"/>
            <a:ext cx="4680520" cy="2246769"/>
          </a:xfrm>
          <a:prstGeom prst="rect">
            <a:avLst/>
          </a:prstGeom>
          <a:noFill/>
        </p:spPr>
        <p:txBody>
          <a:bodyPr wrap="square" rtlCol="0">
            <a:spAutoFit/>
          </a:bodyPr>
          <a:lstStyle/>
          <a:p>
            <a:r>
              <a:rPr lang="en-US" sz="2000" dirty="0">
                <a:solidFill>
                  <a:srgbClr val="002060"/>
                </a:solidFill>
              </a:rPr>
              <a:t>Digital Twin of Experiments</a:t>
            </a:r>
          </a:p>
          <a:p>
            <a:pPr marL="914348" lvl="1" indent="-457200">
              <a:buFont typeface="Wingdings" panose="05000000000000000000" pitchFamily="2" charset="2"/>
              <a:buChar char="§"/>
            </a:pPr>
            <a:r>
              <a:rPr lang="en-US" sz="2000" dirty="0">
                <a:solidFill>
                  <a:srgbClr val="002060"/>
                </a:solidFill>
              </a:rPr>
              <a:t>physics in a collision point</a:t>
            </a:r>
          </a:p>
          <a:p>
            <a:pPr marL="914348" lvl="1" indent="-457200">
              <a:buFont typeface="Wingdings" panose="05000000000000000000" pitchFamily="2" charset="2"/>
              <a:buChar char="§"/>
            </a:pPr>
            <a:r>
              <a:rPr lang="en-US" sz="2000" dirty="0">
                <a:solidFill>
                  <a:srgbClr val="002060"/>
                </a:solidFill>
              </a:rPr>
              <a:t>models of detector systems</a:t>
            </a:r>
          </a:p>
          <a:p>
            <a:pPr marL="914348" lvl="1" indent="-457200">
              <a:buFont typeface="Wingdings" panose="05000000000000000000" pitchFamily="2" charset="2"/>
              <a:buChar char="§"/>
            </a:pPr>
            <a:r>
              <a:rPr lang="en-US" sz="2000" dirty="0">
                <a:solidFill>
                  <a:srgbClr val="002060"/>
                </a:solidFill>
              </a:rPr>
              <a:t>response from detectors including digitization </a:t>
            </a:r>
          </a:p>
          <a:p>
            <a:pPr marL="914348" lvl="1" indent="-457200">
              <a:buFont typeface="Wingdings" panose="05000000000000000000" pitchFamily="2" charset="2"/>
              <a:buChar char="§"/>
            </a:pPr>
            <a:r>
              <a:rPr lang="en-US" sz="2000" dirty="0">
                <a:solidFill>
                  <a:srgbClr val="002060"/>
                </a:solidFill>
              </a:rPr>
              <a:t>processing of MC data (simulation of data flow)</a:t>
            </a:r>
            <a:endParaRPr lang="ru-RU" sz="2000" dirty="0">
              <a:solidFill>
                <a:srgbClr val="002060"/>
              </a:solidFill>
            </a:endParaRPr>
          </a:p>
        </p:txBody>
      </p:sp>
      <p:sp>
        <p:nvSpPr>
          <p:cNvPr id="10" name="Нижний колонтитул 1">
            <a:extLst>
              <a:ext uri="{FF2B5EF4-FFF2-40B4-BE49-F238E27FC236}">
                <a16:creationId xmlns:a16="http://schemas.microsoft.com/office/drawing/2014/main" id="{DBE6E8D3-C939-40BA-B363-C5091C80291A}"/>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317656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31B7547F-C8B0-466C-A774-81136A756B0F}"/>
              </a:ext>
            </a:extLst>
          </p:cNvPr>
          <p:cNvSpPr txBox="1">
            <a:spLocks noChangeArrowheads="1"/>
          </p:cNvSpPr>
          <p:nvPr/>
        </p:nvSpPr>
        <p:spPr bwMode="auto">
          <a:xfrm>
            <a:off x="2000672" y="-25322"/>
            <a:ext cx="7056784" cy="581025"/>
          </a:xfrm>
          <a:prstGeom prst="rect">
            <a:avLst/>
          </a:prstGeom>
          <a:noFill/>
          <a:ln w="9525">
            <a:noFill/>
            <a:miter lim="800000"/>
            <a:headEnd/>
            <a:tailEnd/>
          </a:ln>
          <a:effectLst/>
        </p:spPr>
        <p:txBody>
          <a:bodyPr anchor="ctr"/>
          <a:lstStyle/>
          <a:p>
            <a:pPr algn="ctr">
              <a:defRPr/>
            </a:pPr>
            <a:r>
              <a:rPr lang="en-GB" sz="3000" b="1" dirty="0">
                <a:solidFill>
                  <a:schemeClr val="tx2">
                    <a:lumMod val="75000"/>
                  </a:schemeClr>
                </a:solidFill>
                <a:latin typeface="+mj-lt"/>
                <a:ea typeface="+mj-ea"/>
                <a:cs typeface="+mj-cs"/>
              </a:rPr>
              <a:t>Cha</a:t>
            </a:r>
            <a:r>
              <a:rPr lang="en-US" sz="3000" b="1" dirty="0" err="1">
                <a:solidFill>
                  <a:schemeClr val="tx2">
                    <a:lumMod val="75000"/>
                  </a:schemeClr>
                </a:solidFill>
                <a:latin typeface="+mj-lt"/>
                <a:ea typeface="+mj-ea"/>
                <a:cs typeface="+mj-cs"/>
              </a:rPr>
              <a:t>i</a:t>
            </a:r>
            <a:r>
              <a:rPr lang="en-GB" sz="3000" b="1" dirty="0">
                <a:solidFill>
                  <a:schemeClr val="tx2">
                    <a:lumMod val="75000"/>
                  </a:schemeClr>
                </a:solidFill>
                <a:latin typeface="+mj-lt"/>
                <a:ea typeface="+mj-ea"/>
                <a:cs typeface="+mj-cs"/>
              </a:rPr>
              <a:t>n of Simulation</a:t>
            </a:r>
            <a:endParaRPr lang="en-US" sz="3000" b="1" dirty="0">
              <a:solidFill>
                <a:schemeClr val="tx2">
                  <a:lumMod val="75000"/>
                </a:schemeClr>
              </a:solidFill>
              <a:latin typeface="+mj-lt"/>
              <a:ea typeface="+mj-ea"/>
              <a:cs typeface="+mj-cs"/>
            </a:endParaRPr>
          </a:p>
        </p:txBody>
      </p:sp>
      <p:pic>
        <p:nvPicPr>
          <p:cNvPr id="7" name="Рисунок 6">
            <a:extLst>
              <a:ext uri="{FF2B5EF4-FFF2-40B4-BE49-F238E27FC236}">
                <a16:creationId xmlns:a16="http://schemas.microsoft.com/office/drawing/2014/main" id="{D836B72C-8256-486B-AE9B-0DC669CB3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43" y="2276872"/>
            <a:ext cx="9346172" cy="3960440"/>
          </a:xfrm>
          <a:prstGeom prst="rect">
            <a:avLst/>
          </a:prstGeom>
        </p:spPr>
      </p:pic>
      <p:sp>
        <p:nvSpPr>
          <p:cNvPr id="22" name="TextBox 21">
            <a:extLst>
              <a:ext uri="{FF2B5EF4-FFF2-40B4-BE49-F238E27FC236}">
                <a16:creationId xmlns:a16="http://schemas.microsoft.com/office/drawing/2014/main" id="{7D38993D-2126-4D6D-98E4-CC1E720EEEA8}"/>
              </a:ext>
            </a:extLst>
          </p:cNvPr>
          <p:cNvSpPr txBox="1"/>
          <p:nvPr/>
        </p:nvSpPr>
        <p:spPr>
          <a:xfrm>
            <a:off x="704366" y="1340768"/>
            <a:ext cx="1944378" cy="646331"/>
          </a:xfrm>
          <a:prstGeom prst="rect">
            <a:avLst/>
          </a:prstGeom>
          <a:noFill/>
        </p:spPr>
        <p:txBody>
          <a:bodyPr wrap="none" rtlCol="0">
            <a:spAutoFit/>
          </a:bodyPr>
          <a:lstStyle/>
          <a:p>
            <a:pPr algn="ctr"/>
            <a:r>
              <a:rPr lang="en-US" dirty="0">
                <a:solidFill>
                  <a:srgbClr val="C00000"/>
                </a:solidFill>
              </a:rPr>
              <a:t>Physics Processes</a:t>
            </a:r>
          </a:p>
          <a:p>
            <a:pPr algn="ctr"/>
            <a:r>
              <a:rPr lang="en-US" dirty="0">
                <a:solidFill>
                  <a:srgbClr val="C00000"/>
                </a:solidFill>
              </a:rPr>
              <a:t>(Event Generators</a:t>
            </a:r>
            <a:r>
              <a:rPr lang="en-US" dirty="0"/>
              <a:t>)</a:t>
            </a:r>
            <a:endParaRPr lang="ru-RU" dirty="0"/>
          </a:p>
        </p:txBody>
      </p:sp>
      <p:sp>
        <p:nvSpPr>
          <p:cNvPr id="23" name="TextBox 22">
            <a:extLst>
              <a:ext uri="{FF2B5EF4-FFF2-40B4-BE49-F238E27FC236}">
                <a16:creationId xmlns:a16="http://schemas.microsoft.com/office/drawing/2014/main" id="{2E96F2EF-2C9E-4138-9237-7E721798F7E1}"/>
              </a:ext>
            </a:extLst>
          </p:cNvPr>
          <p:cNvSpPr txBox="1"/>
          <p:nvPr/>
        </p:nvSpPr>
        <p:spPr>
          <a:xfrm>
            <a:off x="3151501" y="1342509"/>
            <a:ext cx="3387145" cy="646331"/>
          </a:xfrm>
          <a:prstGeom prst="rect">
            <a:avLst/>
          </a:prstGeom>
          <a:noFill/>
        </p:spPr>
        <p:txBody>
          <a:bodyPr wrap="none" rtlCol="0">
            <a:spAutoFit/>
          </a:bodyPr>
          <a:lstStyle/>
          <a:p>
            <a:pPr algn="ctr"/>
            <a:r>
              <a:rPr lang="en-US" dirty="0">
                <a:solidFill>
                  <a:srgbClr val="C00000"/>
                </a:solidFill>
              </a:rPr>
              <a:t>Detector Response</a:t>
            </a:r>
          </a:p>
          <a:p>
            <a:pPr algn="ctr"/>
            <a:r>
              <a:rPr lang="en-US" dirty="0">
                <a:solidFill>
                  <a:srgbClr val="C00000"/>
                </a:solidFill>
              </a:rPr>
              <a:t>(tracing a particle through matter</a:t>
            </a:r>
            <a:r>
              <a:rPr lang="en-US" dirty="0"/>
              <a:t>)</a:t>
            </a:r>
            <a:endParaRPr lang="ru-RU" dirty="0"/>
          </a:p>
        </p:txBody>
      </p:sp>
      <p:sp>
        <p:nvSpPr>
          <p:cNvPr id="24" name="TextBox 23">
            <a:extLst>
              <a:ext uri="{FF2B5EF4-FFF2-40B4-BE49-F238E27FC236}">
                <a16:creationId xmlns:a16="http://schemas.microsoft.com/office/drawing/2014/main" id="{2BF977FD-54EB-4C8E-AC5F-05B26E35FB8D}"/>
              </a:ext>
            </a:extLst>
          </p:cNvPr>
          <p:cNvSpPr txBox="1"/>
          <p:nvPr/>
        </p:nvSpPr>
        <p:spPr>
          <a:xfrm>
            <a:off x="7531462" y="1403484"/>
            <a:ext cx="1598002" cy="369332"/>
          </a:xfrm>
          <a:prstGeom prst="rect">
            <a:avLst/>
          </a:prstGeom>
          <a:noFill/>
        </p:spPr>
        <p:txBody>
          <a:bodyPr wrap="none" rtlCol="0">
            <a:spAutoFit/>
          </a:bodyPr>
          <a:lstStyle/>
          <a:p>
            <a:pPr algn="ctr"/>
            <a:r>
              <a:rPr lang="en-US" dirty="0">
                <a:solidFill>
                  <a:srgbClr val="C00000"/>
                </a:solidFill>
              </a:rPr>
              <a:t>Reconstruction</a:t>
            </a:r>
            <a:endParaRPr lang="ru-RU" dirty="0"/>
          </a:p>
        </p:txBody>
      </p:sp>
      <p:sp>
        <p:nvSpPr>
          <p:cNvPr id="25" name="Стрелка: вправо 24">
            <a:extLst>
              <a:ext uri="{FF2B5EF4-FFF2-40B4-BE49-F238E27FC236}">
                <a16:creationId xmlns:a16="http://schemas.microsoft.com/office/drawing/2014/main" id="{902304F0-415B-49D5-BB25-CD7EA97679B3}"/>
              </a:ext>
            </a:extLst>
          </p:cNvPr>
          <p:cNvSpPr/>
          <p:nvPr/>
        </p:nvSpPr>
        <p:spPr>
          <a:xfrm>
            <a:off x="2792760" y="1484784"/>
            <a:ext cx="288032" cy="306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право 25">
            <a:extLst>
              <a:ext uri="{FF2B5EF4-FFF2-40B4-BE49-F238E27FC236}">
                <a16:creationId xmlns:a16="http://schemas.microsoft.com/office/drawing/2014/main" id="{DA1AAD62-1104-4BA1-8327-600CDEBD8D09}"/>
              </a:ext>
            </a:extLst>
          </p:cNvPr>
          <p:cNvSpPr/>
          <p:nvPr/>
        </p:nvSpPr>
        <p:spPr>
          <a:xfrm>
            <a:off x="6753200" y="1556792"/>
            <a:ext cx="288032" cy="306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29C90312-FD02-469B-9123-CDD0F6DECD58}"/>
              </a:ext>
            </a:extLst>
          </p:cNvPr>
          <p:cNvSpPr txBox="1"/>
          <p:nvPr/>
        </p:nvSpPr>
        <p:spPr>
          <a:xfrm>
            <a:off x="6233532" y="1109935"/>
            <a:ext cx="1127681" cy="369332"/>
          </a:xfrm>
          <a:prstGeom prst="rect">
            <a:avLst/>
          </a:prstGeom>
          <a:noFill/>
        </p:spPr>
        <p:txBody>
          <a:bodyPr wrap="none" rtlCol="0">
            <a:spAutoFit/>
          </a:bodyPr>
          <a:lstStyle/>
          <a:p>
            <a:r>
              <a:rPr lang="en-US" dirty="0">
                <a:solidFill>
                  <a:srgbClr val="002060"/>
                </a:solidFill>
              </a:rPr>
              <a:t>RAW Data</a:t>
            </a:r>
            <a:endParaRPr lang="ru-RU" dirty="0">
              <a:solidFill>
                <a:srgbClr val="002060"/>
              </a:solidFill>
            </a:endParaRPr>
          </a:p>
        </p:txBody>
      </p:sp>
      <p:sp>
        <p:nvSpPr>
          <p:cNvPr id="28" name="TextBox 27">
            <a:extLst>
              <a:ext uri="{FF2B5EF4-FFF2-40B4-BE49-F238E27FC236}">
                <a16:creationId xmlns:a16="http://schemas.microsoft.com/office/drawing/2014/main" id="{630BDBA1-37F0-4002-A0F9-B11934786C33}"/>
              </a:ext>
            </a:extLst>
          </p:cNvPr>
          <p:cNvSpPr txBox="1"/>
          <p:nvPr/>
        </p:nvSpPr>
        <p:spPr>
          <a:xfrm>
            <a:off x="2360712" y="1052736"/>
            <a:ext cx="1027717" cy="369332"/>
          </a:xfrm>
          <a:prstGeom prst="rect">
            <a:avLst/>
          </a:prstGeom>
          <a:noFill/>
        </p:spPr>
        <p:txBody>
          <a:bodyPr wrap="none" rtlCol="0">
            <a:spAutoFit/>
          </a:bodyPr>
          <a:lstStyle/>
          <a:p>
            <a:r>
              <a:rPr lang="en-US" dirty="0">
                <a:solidFill>
                  <a:srgbClr val="002060"/>
                </a:solidFill>
              </a:rPr>
              <a:t>LHE Data</a:t>
            </a:r>
            <a:endParaRPr lang="ru-RU" dirty="0">
              <a:solidFill>
                <a:srgbClr val="002060"/>
              </a:solidFill>
            </a:endParaRPr>
          </a:p>
        </p:txBody>
      </p:sp>
      <p:sp>
        <p:nvSpPr>
          <p:cNvPr id="17" name="Номер слайда 5">
            <a:extLst>
              <a:ext uri="{FF2B5EF4-FFF2-40B4-BE49-F238E27FC236}">
                <a16:creationId xmlns:a16="http://schemas.microsoft.com/office/drawing/2014/main" id="{942CE73B-8F35-4A67-9663-33B69BF7AE8F}"/>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33</a:t>
            </a:fld>
            <a:endParaRPr lang="en-US" altLang="ru-RU" dirty="0"/>
          </a:p>
        </p:txBody>
      </p:sp>
      <p:sp>
        <p:nvSpPr>
          <p:cNvPr id="18" name="Дата 3">
            <a:extLst>
              <a:ext uri="{FF2B5EF4-FFF2-40B4-BE49-F238E27FC236}">
                <a16:creationId xmlns:a16="http://schemas.microsoft.com/office/drawing/2014/main" id="{B48CD6E0-C3DC-4452-BE20-CDF2807E75FF}"/>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6" name="Нижний колонтитул 1">
            <a:extLst>
              <a:ext uri="{FF2B5EF4-FFF2-40B4-BE49-F238E27FC236}">
                <a16:creationId xmlns:a16="http://schemas.microsoft.com/office/drawing/2014/main" id="{F610560B-CA29-4C49-93A4-4EDA71C17C4E}"/>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196804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3" descr="Screen Shot 2016-07-21 at 18.56.32.png">
            <a:extLst>
              <a:ext uri="{FF2B5EF4-FFF2-40B4-BE49-F238E27FC236}">
                <a16:creationId xmlns:a16="http://schemas.microsoft.com/office/drawing/2014/main" id="{C3DDDE94-9C16-4840-9CF0-F31C4E94516B}"/>
              </a:ext>
            </a:extLst>
          </p:cNvPr>
          <p:cNvPicPr>
            <a:picLocks noChangeAspect="1"/>
          </p:cNvPicPr>
          <p:nvPr/>
        </p:nvPicPr>
        <p:blipFill>
          <a:blip r:embed="rId2"/>
          <a:stretch>
            <a:fillRect/>
          </a:stretch>
        </p:blipFill>
        <p:spPr>
          <a:xfrm>
            <a:off x="776536" y="980728"/>
            <a:ext cx="7776864" cy="4991380"/>
          </a:xfrm>
          <a:prstGeom prst="rect">
            <a:avLst/>
          </a:prstGeom>
        </p:spPr>
      </p:pic>
      <p:sp>
        <p:nvSpPr>
          <p:cNvPr id="14" name="Rectangle 3">
            <a:extLst>
              <a:ext uri="{FF2B5EF4-FFF2-40B4-BE49-F238E27FC236}">
                <a16:creationId xmlns:a16="http://schemas.microsoft.com/office/drawing/2014/main" id="{31B7547F-C8B0-466C-A774-81136A756B0F}"/>
              </a:ext>
            </a:extLst>
          </p:cNvPr>
          <p:cNvSpPr txBox="1">
            <a:spLocks noChangeArrowheads="1"/>
          </p:cNvSpPr>
          <p:nvPr/>
        </p:nvSpPr>
        <p:spPr bwMode="auto">
          <a:xfrm>
            <a:off x="2000672" y="-25322"/>
            <a:ext cx="7056784" cy="581025"/>
          </a:xfrm>
          <a:prstGeom prst="rect">
            <a:avLst/>
          </a:prstGeom>
          <a:noFill/>
          <a:ln w="9525">
            <a:noFill/>
            <a:miter lim="800000"/>
            <a:headEnd/>
            <a:tailEnd/>
          </a:ln>
          <a:effectLst/>
        </p:spPr>
        <p:txBody>
          <a:bodyPr anchor="ctr"/>
          <a:lstStyle/>
          <a:p>
            <a:pPr algn="ctr">
              <a:defRPr/>
            </a:pPr>
            <a:r>
              <a:rPr lang="en-GB" sz="3000" b="1" dirty="0">
                <a:solidFill>
                  <a:schemeClr val="tx2">
                    <a:lumMod val="75000"/>
                  </a:schemeClr>
                </a:solidFill>
                <a:latin typeface="+mj-lt"/>
                <a:ea typeface="+mj-ea"/>
                <a:cs typeface="+mj-cs"/>
              </a:rPr>
              <a:t>Theory of Collisions</a:t>
            </a:r>
            <a:endParaRPr lang="en-US" sz="3000" b="1" dirty="0">
              <a:solidFill>
                <a:schemeClr val="tx2">
                  <a:lumMod val="75000"/>
                </a:schemeClr>
              </a:solidFill>
              <a:latin typeface="+mj-lt"/>
              <a:ea typeface="+mj-ea"/>
              <a:cs typeface="+mj-cs"/>
            </a:endParaRPr>
          </a:p>
        </p:txBody>
      </p:sp>
      <p:sp>
        <p:nvSpPr>
          <p:cNvPr id="7" name="Номер слайда 5">
            <a:extLst>
              <a:ext uri="{FF2B5EF4-FFF2-40B4-BE49-F238E27FC236}">
                <a16:creationId xmlns:a16="http://schemas.microsoft.com/office/drawing/2014/main" id="{DE222E55-AC8C-4EDC-90ED-242FFB694669}"/>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34</a:t>
            </a:fld>
            <a:endParaRPr lang="en-US" altLang="ru-RU" dirty="0"/>
          </a:p>
        </p:txBody>
      </p:sp>
      <p:sp>
        <p:nvSpPr>
          <p:cNvPr id="9" name="Дата 3">
            <a:extLst>
              <a:ext uri="{FF2B5EF4-FFF2-40B4-BE49-F238E27FC236}">
                <a16:creationId xmlns:a16="http://schemas.microsoft.com/office/drawing/2014/main" id="{54961680-3843-4757-92F9-B33F2993FD14}"/>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0" name="Нижний колонтитул 1">
            <a:extLst>
              <a:ext uri="{FF2B5EF4-FFF2-40B4-BE49-F238E27FC236}">
                <a16:creationId xmlns:a16="http://schemas.microsoft.com/office/drawing/2014/main" id="{3BF4196E-1F79-454B-B121-1A78CD31BF08}"/>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681567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2000672" y="-25322"/>
            <a:ext cx="7056784" cy="581025"/>
          </a:xfrm>
          <a:prstGeom prst="rect">
            <a:avLst/>
          </a:prstGeom>
          <a:noFill/>
          <a:ln w="9525">
            <a:noFill/>
            <a:miter lim="800000"/>
            <a:headEnd/>
            <a:tailEnd/>
          </a:ln>
          <a:effectLst/>
        </p:spPr>
        <p:txBody>
          <a:bodyPr anchor="ctr"/>
          <a:lstStyle/>
          <a:p>
            <a:pPr algn="ctr">
              <a:defRPr/>
            </a:pPr>
            <a:r>
              <a:rPr lang="en-GB" sz="3000" b="1" dirty="0">
                <a:solidFill>
                  <a:schemeClr val="tx2">
                    <a:lumMod val="75000"/>
                  </a:schemeClr>
                </a:solidFill>
                <a:latin typeface="+mj-lt"/>
                <a:ea typeface="+mj-ea"/>
                <a:cs typeface="+mj-cs"/>
              </a:rPr>
              <a:t>Event Generators</a:t>
            </a:r>
            <a:endParaRPr lang="en-US" sz="3000" b="1" dirty="0">
              <a:solidFill>
                <a:schemeClr val="tx2">
                  <a:lumMod val="75000"/>
                </a:schemeClr>
              </a:solidFill>
              <a:latin typeface="+mj-lt"/>
              <a:ea typeface="+mj-ea"/>
              <a:cs typeface="+mj-cs"/>
            </a:endParaRPr>
          </a:p>
        </p:txBody>
      </p:sp>
      <p:pic>
        <p:nvPicPr>
          <p:cNvPr id="2" name="Рисунок 1">
            <a:extLst>
              <a:ext uri="{FF2B5EF4-FFF2-40B4-BE49-F238E27FC236}">
                <a16:creationId xmlns:a16="http://schemas.microsoft.com/office/drawing/2014/main" id="{1FE67660-8A2C-4714-B01B-8AEF504E74B3}"/>
              </a:ext>
            </a:extLst>
          </p:cNvPr>
          <p:cNvPicPr>
            <a:picLocks noChangeAspect="1"/>
          </p:cNvPicPr>
          <p:nvPr/>
        </p:nvPicPr>
        <p:blipFill>
          <a:blip r:embed="rId2"/>
          <a:stretch>
            <a:fillRect/>
          </a:stretch>
        </p:blipFill>
        <p:spPr>
          <a:xfrm>
            <a:off x="632520" y="764704"/>
            <a:ext cx="8532948" cy="5491365"/>
          </a:xfrm>
          <a:prstGeom prst="rect">
            <a:avLst/>
          </a:prstGeom>
        </p:spPr>
      </p:pic>
      <p:sp>
        <p:nvSpPr>
          <p:cNvPr id="7" name="Номер слайда 5">
            <a:extLst>
              <a:ext uri="{FF2B5EF4-FFF2-40B4-BE49-F238E27FC236}">
                <a16:creationId xmlns:a16="http://schemas.microsoft.com/office/drawing/2014/main" id="{5E75A2DA-4087-4313-A268-35B43368D1FF}"/>
              </a:ext>
            </a:extLst>
          </p:cNvPr>
          <p:cNvSpPr txBox="1">
            <a:spLocks/>
          </p:cNvSpPr>
          <p:nvPr/>
        </p:nvSpPr>
        <p:spPr>
          <a:xfrm>
            <a:off x="9273479" y="6492875"/>
            <a:ext cx="657943" cy="365125"/>
          </a:xfrm>
          <a:prstGeom prst="rect">
            <a:avLst/>
          </a:prstGeom>
        </p:spPr>
        <p:txBody>
          <a:bodyPr vert="horz" lIns="91429" tIns="45715" rIns="91429" bIns="45715" rtlCol="0" anchor="ctr"/>
          <a:lstStyle>
            <a:defPPr>
              <a:defRPr lang="ru-RU"/>
            </a:defPPr>
            <a:lvl1pPr marL="0" algn="r" defTabSz="914296" rtl="0" eaLnBrk="1" latinLnBrk="0" hangingPunct="1">
              <a:defRPr sz="1200" kern="1200">
                <a:solidFill>
                  <a:srgbClr val="002060"/>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a:lstStyle>
          <a:p>
            <a:fld id="{7D2BA715-20C0-4EBB-B7EC-C68D0A3F2881}" type="slidenum">
              <a:rPr lang="en-US" altLang="ru-RU" smtClean="0"/>
              <a:pPr/>
              <a:t>35</a:t>
            </a:fld>
            <a:endParaRPr lang="en-US" altLang="ru-RU" dirty="0"/>
          </a:p>
        </p:txBody>
      </p:sp>
      <p:sp>
        <p:nvSpPr>
          <p:cNvPr id="11" name="Номер слайда 5">
            <a:extLst>
              <a:ext uri="{FF2B5EF4-FFF2-40B4-BE49-F238E27FC236}">
                <a16:creationId xmlns:a16="http://schemas.microsoft.com/office/drawing/2014/main" id="{0589BB13-9E37-4D5A-9BB7-0D4510BB3E58}"/>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35</a:t>
            </a:fld>
            <a:endParaRPr lang="en-US" altLang="ru-RU" dirty="0"/>
          </a:p>
        </p:txBody>
      </p:sp>
      <p:sp>
        <p:nvSpPr>
          <p:cNvPr id="12" name="Дата 3">
            <a:extLst>
              <a:ext uri="{FF2B5EF4-FFF2-40B4-BE49-F238E27FC236}">
                <a16:creationId xmlns:a16="http://schemas.microsoft.com/office/drawing/2014/main" id="{815081BC-FE5D-4878-A164-11A08C582DB3}"/>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0" name="Нижний колонтитул 1">
            <a:extLst>
              <a:ext uri="{FF2B5EF4-FFF2-40B4-BE49-F238E27FC236}">
                <a16:creationId xmlns:a16="http://schemas.microsoft.com/office/drawing/2014/main" id="{A4F8CF68-467C-4EBA-B4E0-E991D6406D79}"/>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045493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2000672" y="-25322"/>
            <a:ext cx="7056784" cy="581025"/>
          </a:xfrm>
          <a:prstGeom prst="rect">
            <a:avLst/>
          </a:prstGeom>
          <a:noFill/>
          <a:ln w="9525">
            <a:noFill/>
            <a:miter lim="800000"/>
            <a:headEnd/>
            <a:tailEnd/>
          </a:ln>
          <a:effectLst/>
        </p:spPr>
        <p:txBody>
          <a:bodyPr anchor="ctr"/>
          <a:lstStyle/>
          <a:p>
            <a:pPr algn="ctr">
              <a:defRPr/>
            </a:pPr>
            <a:r>
              <a:rPr lang="en-GB" sz="3000" b="1" dirty="0">
                <a:solidFill>
                  <a:schemeClr val="tx2">
                    <a:lumMod val="75000"/>
                  </a:schemeClr>
                </a:solidFill>
                <a:latin typeface="+mj-lt"/>
                <a:ea typeface="+mj-ea"/>
                <a:cs typeface="+mj-cs"/>
              </a:rPr>
              <a:t>Detector </a:t>
            </a:r>
            <a:r>
              <a:rPr lang="en-GB" sz="3000" b="1" dirty="0" err="1">
                <a:solidFill>
                  <a:schemeClr val="tx2">
                    <a:lumMod val="75000"/>
                  </a:schemeClr>
                </a:solidFill>
                <a:latin typeface="+mj-lt"/>
                <a:ea typeface="+mj-ea"/>
                <a:cs typeface="+mj-cs"/>
              </a:rPr>
              <a:t>Modeling</a:t>
            </a:r>
            <a:endParaRPr lang="en-US" sz="3000" b="1" dirty="0">
              <a:solidFill>
                <a:schemeClr val="tx2">
                  <a:lumMod val="75000"/>
                </a:schemeClr>
              </a:solidFill>
              <a:latin typeface="+mj-lt"/>
              <a:ea typeface="+mj-ea"/>
              <a:cs typeface="+mj-cs"/>
            </a:endParaRPr>
          </a:p>
        </p:txBody>
      </p:sp>
      <p:sp>
        <p:nvSpPr>
          <p:cNvPr id="7" name="Номер слайда 5">
            <a:extLst>
              <a:ext uri="{FF2B5EF4-FFF2-40B4-BE49-F238E27FC236}">
                <a16:creationId xmlns:a16="http://schemas.microsoft.com/office/drawing/2014/main" id="{5E75A2DA-4087-4313-A268-35B43368D1FF}"/>
              </a:ext>
            </a:extLst>
          </p:cNvPr>
          <p:cNvSpPr txBox="1">
            <a:spLocks/>
          </p:cNvSpPr>
          <p:nvPr/>
        </p:nvSpPr>
        <p:spPr>
          <a:xfrm>
            <a:off x="9273479" y="6492875"/>
            <a:ext cx="657943" cy="365125"/>
          </a:xfrm>
          <a:prstGeom prst="rect">
            <a:avLst/>
          </a:prstGeom>
        </p:spPr>
        <p:txBody>
          <a:bodyPr vert="horz" lIns="91429" tIns="45715" rIns="91429" bIns="45715" rtlCol="0" anchor="ctr"/>
          <a:lstStyle>
            <a:defPPr>
              <a:defRPr lang="ru-RU"/>
            </a:defPPr>
            <a:lvl1pPr marL="0" algn="r" defTabSz="914296" rtl="0" eaLnBrk="1" latinLnBrk="0" hangingPunct="1">
              <a:defRPr sz="1200" kern="1200">
                <a:solidFill>
                  <a:srgbClr val="002060"/>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a:lstStyle>
          <a:p>
            <a:fld id="{7D2BA715-20C0-4EBB-B7EC-C68D0A3F2881}" type="slidenum">
              <a:rPr lang="en-US" altLang="ru-RU" smtClean="0"/>
              <a:pPr/>
              <a:t>36</a:t>
            </a:fld>
            <a:endParaRPr lang="en-US" altLang="ru-RU" dirty="0"/>
          </a:p>
        </p:txBody>
      </p:sp>
      <p:sp>
        <p:nvSpPr>
          <p:cNvPr id="4" name="TextBox 3">
            <a:extLst>
              <a:ext uri="{FF2B5EF4-FFF2-40B4-BE49-F238E27FC236}">
                <a16:creationId xmlns:a16="http://schemas.microsoft.com/office/drawing/2014/main" id="{F305E35E-3B5E-48A1-9D46-108F5D7AD681}"/>
              </a:ext>
            </a:extLst>
          </p:cNvPr>
          <p:cNvSpPr txBox="1"/>
          <p:nvPr/>
        </p:nvSpPr>
        <p:spPr>
          <a:xfrm>
            <a:off x="344488" y="692696"/>
            <a:ext cx="1208857" cy="461665"/>
          </a:xfrm>
          <a:prstGeom prst="rect">
            <a:avLst/>
          </a:prstGeom>
          <a:noFill/>
        </p:spPr>
        <p:txBody>
          <a:bodyPr wrap="none" rtlCol="0">
            <a:spAutoFit/>
          </a:bodyPr>
          <a:lstStyle/>
          <a:p>
            <a:r>
              <a:rPr lang="en-US" sz="2400" dirty="0">
                <a:solidFill>
                  <a:srgbClr val="C00000"/>
                </a:solidFill>
              </a:rPr>
              <a:t>GEANT4</a:t>
            </a:r>
            <a:endParaRPr lang="ru-RU" sz="2400" dirty="0">
              <a:solidFill>
                <a:srgbClr val="C00000"/>
              </a:solidFill>
            </a:endParaRPr>
          </a:p>
        </p:txBody>
      </p:sp>
      <p:pic>
        <p:nvPicPr>
          <p:cNvPr id="6" name="Рисунок 5">
            <a:extLst>
              <a:ext uri="{FF2B5EF4-FFF2-40B4-BE49-F238E27FC236}">
                <a16:creationId xmlns:a16="http://schemas.microsoft.com/office/drawing/2014/main" id="{5850096A-4058-4165-B4B6-0335D9014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61" y="4423346"/>
            <a:ext cx="3074563" cy="2042145"/>
          </a:xfrm>
          <a:prstGeom prst="rect">
            <a:avLst/>
          </a:prstGeom>
        </p:spPr>
      </p:pic>
      <p:pic>
        <p:nvPicPr>
          <p:cNvPr id="11" name="Рисунок 10">
            <a:extLst>
              <a:ext uri="{FF2B5EF4-FFF2-40B4-BE49-F238E27FC236}">
                <a16:creationId xmlns:a16="http://schemas.microsoft.com/office/drawing/2014/main" id="{3FF252F1-AD29-41A8-A983-BD4EF8056514}"/>
              </a:ext>
            </a:extLst>
          </p:cNvPr>
          <p:cNvPicPr>
            <a:picLocks noChangeAspect="1"/>
          </p:cNvPicPr>
          <p:nvPr/>
        </p:nvPicPr>
        <p:blipFill>
          <a:blip r:embed="rId3"/>
          <a:stretch>
            <a:fillRect/>
          </a:stretch>
        </p:blipFill>
        <p:spPr>
          <a:xfrm>
            <a:off x="78933" y="1052736"/>
            <a:ext cx="4442018" cy="3353555"/>
          </a:xfrm>
          <a:prstGeom prst="rect">
            <a:avLst/>
          </a:prstGeom>
        </p:spPr>
      </p:pic>
      <p:pic>
        <p:nvPicPr>
          <p:cNvPr id="14" name="Рисунок 13">
            <a:extLst>
              <a:ext uri="{FF2B5EF4-FFF2-40B4-BE49-F238E27FC236}">
                <a16:creationId xmlns:a16="http://schemas.microsoft.com/office/drawing/2014/main" id="{D52ABCE2-0054-4F36-9D82-E7E4EE66F177}"/>
              </a:ext>
            </a:extLst>
          </p:cNvPr>
          <p:cNvPicPr>
            <a:picLocks noChangeAspect="1"/>
          </p:cNvPicPr>
          <p:nvPr/>
        </p:nvPicPr>
        <p:blipFill>
          <a:blip r:embed="rId4"/>
          <a:stretch>
            <a:fillRect/>
          </a:stretch>
        </p:blipFill>
        <p:spPr>
          <a:xfrm>
            <a:off x="5025008" y="725265"/>
            <a:ext cx="4680519" cy="5740226"/>
          </a:xfrm>
          <a:prstGeom prst="rect">
            <a:avLst/>
          </a:prstGeom>
        </p:spPr>
      </p:pic>
      <p:sp>
        <p:nvSpPr>
          <p:cNvPr id="12" name="Номер слайда 5">
            <a:extLst>
              <a:ext uri="{FF2B5EF4-FFF2-40B4-BE49-F238E27FC236}">
                <a16:creationId xmlns:a16="http://schemas.microsoft.com/office/drawing/2014/main" id="{2B61FF23-5A77-4DA0-8B9C-7B3D9EBAA313}"/>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36</a:t>
            </a:fld>
            <a:endParaRPr lang="en-US" altLang="ru-RU" dirty="0"/>
          </a:p>
        </p:txBody>
      </p:sp>
      <p:sp>
        <p:nvSpPr>
          <p:cNvPr id="13" name="Дата 3">
            <a:extLst>
              <a:ext uri="{FF2B5EF4-FFF2-40B4-BE49-F238E27FC236}">
                <a16:creationId xmlns:a16="http://schemas.microsoft.com/office/drawing/2014/main" id="{1B229C8E-FF7A-4B94-B0E7-746805490FDF}"/>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5" name="Нижний колонтитул 1">
            <a:extLst>
              <a:ext uri="{FF2B5EF4-FFF2-40B4-BE49-F238E27FC236}">
                <a16:creationId xmlns:a16="http://schemas.microsoft.com/office/drawing/2014/main" id="{877F4117-F129-4384-B44D-647FD3978633}"/>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000138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8E6FB4A9-DB24-4E2B-96FD-19C1AF0A9448}"/>
              </a:ext>
            </a:extLst>
          </p:cNvPr>
          <p:cNvSpPr txBox="1">
            <a:spLocks noChangeArrowheads="1"/>
          </p:cNvSpPr>
          <p:nvPr/>
        </p:nvSpPr>
        <p:spPr bwMode="auto">
          <a:xfrm>
            <a:off x="56456" y="863572"/>
            <a:ext cx="95770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0" lang="en-US" altLang="ru-RU" sz="3600" dirty="0">
                <a:solidFill>
                  <a:srgbClr val="FF0000"/>
                </a:solidFill>
                <a:latin typeface="Comic Sans MS" panose="030F0702030302020204" pitchFamily="66" charset="0"/>
              </a:rPr>
              <a:t>Data Analysis: Statistics</a:t>
            </a:r>
          </a:p>
        </p:txBody>
      </p:sp>
      <p:sp>
        <p:nvSpPr>
          <p:cNvPr id="4" name="Прямоугольник 3">
            <a:extLst>
              <a:ext uri="{FF2B5EF4-FFF2-40B4-BE49-F238E27FC236}">
                <a16:creationId xmlns:a16="http://schemas.microsoft.com/office/drawing/2014/main" id="{FE843654-5DF8-4182-B5F5-62B3155052EF}"/>
              </a:ext>
            </a:extLst>
          </p:cNvPr>
          <p:cNvSpPr/>
          <p:nvPr/>
        </p:nvSpPr>
        <p:spPr>
          <a:xfrm>
            <a:off x="4736976" y="5733256"/>
            <a:ext cx="4953000" cy="646331"/>
          </a:xfrm>
          <a:prstGeom prst="rect">
            <a:avLst/>
          </a:prstGeom>
        </p:spPr>
        <p:txBody>
          <a:bodyPr>
            <a:spAutoFit/>
          </a:bodyPr>
          <a:lstStyle/>
          <a:p>
            <a:r>
              <a:rPr lang="en-US" i="1" dirty="0"/>
              <a:t>There are three kinds of lies: lies, damned lies, and statistics</a:t>
            </a:r>
            <a:r>
              <a:rPr lang="ru-RU" i="1" dirty="0"/>
              <a:t> (с)</a:t>
            </a:r>
            <a:r>
              <a:rPr lang="en-US" dirty="0"/>
              <a:t> </a:t>
            </a:r>
            <a:r>
              <a:rPr lang="en-US" i="1" dirty="0"/>
              <a:t>Benjamin Disraeli</a:t>
            </a:r>
            <a:endParaRPr lang="ru-RU" dirty="0"/>
          </a:p>
        </p:txBody>
      </p:sp>
      <p:pic>
        <p:nvPicPr>
          <p:cNvPr id="8" name="Рисунок 7">
            <a:extLst>
              <a:ext uri="{FF2B5EF4-FFF2-40B4-BE49-F238E27FC236}">
                <a16:creationId xmlns:a16="http://schemas.microsoft.com/office/drawing/2014/main" id="{D2E3D619-A86A-4F8B-BE8C-C10A30702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422" y="1650668"/>
            <a:ext cx="5925108" cy="3950072"/>
          </a:xfrm>
          <a:prstGeom prst="rect">
            <a:avLst/>
          </a:prstGeom>
        </p:spPr>
      </p:pic>
      <p:sp>
        <p:nvSpPr>
          <p:cNvPr id="9" name="Номер слайда 5">
            <a:extLst>
              <a:ext uri="{FF2B5EF4-FFF2-40B4-BE49-F238E27FC236}">
                <a16:creationId xmlns:a16="http://schemas.microsoft.com/office/drawing/2014/main" id="{12222014-BD40-4BE9-BBAC-FC47CC694866}"/>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37</a:t>
            </a:fld>
            <a:endParaRPr lang="en-US" altLang="ru-RU" dirty="0"/>
          </a:p>
        </p:txBody>
      </p:sp>
      <p:sp>
        <p:nvSpPr>
          <p:cNvPr id="10" name="Дата 3">
            <a:extLst>
              <a:ext uri="{FF2B5EF4-FFF2-40B4-BE49-F238E27FC236}">
                <a16:creationId xmlns:a16="http://schemas.microsoft.com/office/drawing/2014/main" id="{BB48CC3C-497C-4AAB-861F-9A830876CB5B}"/>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2" name="Нижний колонтитул 1">
            <a:extLst>
              <a:ext uri="{FF2B5EF4-FFF2-40B4-BE49-F238E27FC236}">
                <a16:creationId xmlns:a16="http://schemas.microsoft.com/office/drawing/2014/main" id="{46297394-18E2-4450-894E-D78D435A84B5}"/>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429019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8664" y="0"/>
            <a:ext cx="7056784" cy="637466"/>
          </a:xfrm>
        </p:spPr>
        <p:txBody>
          <a:bodyPr>
            <a:normAutofit/>
          </a:bodyPr>
          <a:lstStyle/>
          <a:p>
            <a:r>
              <a:rPr lang="en-US" sz="3000" dirty="0"/>
              <a:t>Significance of Discovery </a:t>
            </a:r>
            <a:endParaRPr lang="ru-RU" sz="3000" dirty="0"/>
          </a:p>
        </p:txBody>
      </p:sp>
      <p:pic>
        <p:nvPicPr>
          <p:cNvPr id="15" name="Picture 6" descr="http://cmsinfo.jinr.ru/images/stories/CMS/2012/Higgs/Combined_pvalue_CMS.png">
            <a:extLst>
              <a:ext uri="{FF2B5EF4-FFF2-40B4-BE49-F238E27FC236}">
                <a16:creationId xmlns:a16="http://schemas.microsoft.com/office/drawing/2014/main" id="{8D7E2DE2-5546-4365-8118-F2468F42B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071" y="1539434"/>
            <a:ext cx="4176464" cy="377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Прямоугольник 21">
            <a:extLst>
              <a:ext uri="{FF2B5EF4-FFF2-40B4-BE49-F238E27FC236}">
                <a16:creationId xmlns:a16="http://schemas.microsoft.com/office/drawing/2014/main" id="{912C5630-72B8-4DC6-B11E-30800EE32FE2}"/>
              </a:ext>
            </a:extLst>
          </p:cNvPr>
          <p:cNvSpPr/>
          <p:nvPr/>
        </p:nvSpPr>
        <p:spPr>
          <a:xfrm>
            <a:off x="56456" y="5457998"/>
            <a:ext cx="9591433" cy="923330"/>
          </a:xfrm>
          <a:prstGeom prst="rect">
            <a:avLst/>
          </a:prstGeom>
        </p:spPr>
        <p:txBody>
          <a:bodyPr wrap="square">
            <a:spAutoFit/>
          </a:bodyPr>
          <a:lstStyle/>
          <a:p>
            <a:r>
              <a:rPr lang="en-US" b="1" dirty="0">
                <a:solidFill>
                  <a:srgbClr val="002060"/>
                </a:solidFill>
              </a:rPr>
              <a:t>Notable values</a:t>
            </a:r>
            <a:r>
              <a:rPr lang="en-US" dirty="0">
                <a:solidFill>
                  <a:srgbClr val="002060"/>
                </a:solidFill>
              </a:rPr>
              <a:t> for an excess in particle physics are </a:t>
            </a:r>
            <a:r>
              <a:rPr lang="en-US" b="1" dirty="0">
                <a:solidFill>
                  <a:srgbClr val="002060"/>
                </a:solidFill>
              </a:rPr>
              <a:t>3σ, or p-value = 0.0013</a:t>
            </a:r>
            <a:r>
              <a:rPr lang="en-US" dirty="0">
                <a:solidFill>
                  <a:srgbClr val="002060"/>
                </a:solidFill>
              </a:rPr>
              <a:t>; and </a:t>
            </a:r>
            <a:r>
              <a:rPr lang="en-US" b="1" dirty="0">
                <a:solidFill>
                  <a:srgbClr val="002060"/>
                </a:solidFill>
              </a:rPr>
              <a:t>5σ, or p-value = 2.87 x 10</a:t>
            </a:r>
            <a:r>
              <a:rPr lang="en-US" b="1" baseline="30000" dirty="0">
                <a:solidFill>
                  <a:srgbClr val="002060"/>
                </a:solidFill>
              </a:rPr>
              <a:t>-7</a:t>
            </a:r>
            <a:r>
              <a:rPr lang="en-US" dirty="0">
                <a:solidFill>
                  <a:srgbClr val="002060"/>
                </a:solidFill>
              </a:rPr>
              <a:t>. </a:t>
            </a:r>
            <a:r>
              <a:rPr lang="en-US" b="1" dirty="0">
                <a:solidFill>
                  <a:srgbClr val="002060"/>
                </a:solidFill>
              </a:rPr>
              <a:t>When we have an excess of 3σ we talk about an evidence, and when we have an excess of 5σ, we are facing a discovery</a:t>
            </a:r>
            <a:r>
              <a:rPr lang="en-US" dirty="0">
                <a:solidFill>
                  <a:srgbClr val="002060"/>
                </a:solidFill>
              </a:rPr>
              <a:t>.</a:t>
            </a:r>
            <a:endParaRPr lang="ru-RU" dirty="0">
              <a:solidFill>
                <a:srgbClr val="002060"/>
              </a:solidFill>
            </a:endParaRPr>
          </a:p>
        </p:txBody>
      </p:sp>
      <p:sp>
        <p:nvSpPr>
          <p:cNvPr id="23" name="Прямоугольник 22">
            <a:extLst>
              <a:ext uri="{FF2B5EF4-FFF2-40B4-BE49-F238E27FC236}">
                <a16:creationId xmlns:a16="http://schemas.microsoft.com/office/drawing/2014/main" id="{9F919C5D-042C-4CF5-894C-C5477D385C80}"/>
              </a:ext>
            </a:extLst>
          </p:cNvPr>
          <p:cNvSpPr/>
          <p:nvPr/>
        </p:nvSpPr>
        <p:spPr>
          <a:xfrm>
            <a:off x="56456" y="776898"/>
            <a:ext cx="9505056" cy="707886"/>
          </a:xfrm>
          <a:prstGeom prst="rect">
            <a:avLst/>
          </a:prstGeom>
        </p:spPr>
        <p:txBody>
          <a:bodyPr wrap="square">
            <a:spAutoFit/>
          </a:bodyPr>
          <a:lstStyle/>
          <a:p>
            <a:r>
              <a:rPr lang="en-US" sz="2000" dirty="0">
                <a:solidFill>
                  <a:srgbClr val="002060"/>
                </a:solidFill>
              </a:rPr>
              <a:t>The probability that an observed excess was a statistical fluctuation of the background (p-value)</a:t>
            </a:r>
            <a:endParaRPr lang="ru-RU" sz="2000" dirty="0">
              <a:solidFill>
                <a:srgbClr val="002060"/>
              </a:solidFill>
            </a:endParaRPr>
          </a:p>
        </p:txBody>
      </p:sp>
      <p:pic>
        <p:nvPicPr>
          <p:cNvPr id="26" name="Рисунок 25">
            <a:extLst>
              <a:ext uri="{FF2B5EF4-FFF2-40B4-BE49-F238E27FC236}">
                <a16:creationId xmlns:a16="http://schemas.microsoft.com/office/drawing/2014/main" id="{976D68C8-1B29-42E5-AF78-A75F9B422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8" y="1617077"/>
            <a:ext cx="5331283" cy="3374702"/>
          </a:xfrm>
          <a:prstGeom prst="rect">
            <a:avLst/>
          </a:prstGeom>
        </p:spPr>
      </p:pic>
      <p:sp>
        <p:nvSpPr>
          <p:cNvPr id="13" name="Номер слайда 5">
            <a:extLst>
              <a:ext uri="{FF2B5EF4-FFF2-40B4-BE49-F238E27FC236}">
                <a16:creationId xmlns:a16="http://schemas.microsoft.com/office/drawing/2014/main" id="{FE07DE51-6E83-4503-9BC8-F4A8D1C7FAD4}"/>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38</a:t>
            </a:fld>
            <a:endParaRPr lang="en-US" altLang="ru-RU" dirty="0"/>
          </a:p>
        </p:txBody>
      </p:sp>
      <p:sp>
        <p:nvSpPr>
          <p:cNvPr id="14" name="Дата 3">
            <a:extLst>
              <a:ext uri="{FF2B5EF4-FFF2-40B4-BE49-F238E27FC236}">
                <a16:creationId xmlns:a16="http://schemas.microsoft.com/office/drawing/2014/main" id="{D2A657CF-9B52-45FA-9BC4-743B82ECA87D}"/>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1" name="Нижний колонтитул 1">
            <a:extLst>
              <a:ext uri="{FF2B5EF4-FFF2-40B4-BE49-F238E27FC236}">
                <a16:creationId xmlns:a16="http://schemas.microsoft.com/office/drawing/2014/main" id="{A55E537A-968C-4CBC-86E7-A4AEFF495C31}"/>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268651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8E6FB4A9-DB24-4E2B-96FD-19C1AF0A9448}"/>
              </a:ext>
            </a:extLst>
          </p:cNvPr>
          <p:cNvSpPr txBox="1">
            <a:spLocks noChangeArrowheads="1"/>
          </p:cNvSpPr>
          <p:nvPr/>
        </p:nvSpPr>
        <p:spPr bwMode="auto">
          <a:xfrm>
            <a:off x="1694370" y="836712"/>
            <a:ext cx="59411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kumimoji="0" lang="ru-RU" sz="3600" dirty="0">
                <a:solidFill>
                  <a:srgbClr val="FF0000"/>
                </a:solidFill>
                <a:latin typeface="Comic Sans MS" panose="030F0702030302020204" pitchFamily="66" charset="0"/>
              </a:rPr>
              <a:t>… </a:t>
            </a:r>
            <a:r>
              <a:rPr kumimoji="0" lang="en-US" sz="3600" dirty="0">
                <a:solidFill>
                  <a:srgbClr val="FF0000"/>
                </a:solidFill>
                <a:latin typeface="Comic Sans MS" panose="030F0702030302020204" pitchFamily="66" charset="0"/>
              </a:rPr>
              <a:t>and as a result</a:t>
            </a:r>
            <a:r>
              <a:rPr kumimoji="0" lang="ru-RU" sz="3600" dirty="0">
                <a:solidFill>
                  <a:srgbClr val="FF0000"/>
                </a:solidFill>
                <a:latin typeface="Comic Sans MS" panose="030F0702030302020204" pitchFamily="66" charset="0"/>
              </a:rPr>
              <a:t>…</a:t>
            </a:r>
            <a:endParaRPr kumimoji="0" lang="en-US" altLang="ru-RU" sz="3600" dirty="0">
              <a:solidFill>
                <a:srgbClr val="FF0000"/>
              </a:solidFill>
              <a:latin typeface="Comic Sans MS" panose="030F0702030302020204" pitchFamily="66" charset="0"/>
            </a:endParaRPr>
          </a:p>
        </p:txBody>
      </p:sp>
      <p:pic>
        <p:nvPicPr>
          <p:cNvPr id="19" name="Рисунок 18">
            <a:extLst>
              <a:ext uri="{FF2B5EF4-FFF2-40B4-BE49-F238E27FC236}">
                <a16:creationId xmlns:a16="http://schemas.microsoft.com/office/drawing/2014/main" id="{042CD584-C6BC-4CDF-A668-D80A4918EE42}"/>
              </a:ext>
            </a:extLst>
          </p:cNvPr>
          <p:cNvPicPr>
            <a:picLocks noChangeAspect="1"/>
          </p:cNvPicPr>
          <p:nvPr/>
        </p:nvPicPr>
        <p:blipFill>
          <a:blip r:embed="rId2"/>
          <a:stretch>
            <a:fillRect/>
          </a:stretch>
        </p:blipFill>
        <p:spPr>
          <a:xfrm>
            <a:off x="1221680" y="1990418"/>
            <a:ext cx="6886575" cy="3943350"/>
          </a:xfrm>
          <a:prstGeom prst="rect">
            <a:avLst/>
          </a:prstGeom>
        </p:spPr>
      </p:pic>
      <p:sp>
        <p:nvSpPr>
          <p:cNvPr id="9" name="Номер слайда 5">
            <a:extLst>
              <a:ext uri="{FF2B5EF4-FFF2-40B4-BE49-F238E27FC236}">
                <a16:creationId xmlns:a16="http://schemas.microsoft.com/office/drawing/2014/main" id="{E11CE3DC-AF16-42DD-805B-64C583499FB0}"/>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39</a:t>
            </a:fld>
            <a:endParaRPr lang="en-US" altLang="ru-RU" dirty="0"/>
          </a:p>
        </p:txBody>
      </p:sp>
      <p:sp>
        <p:nvSpPr>
          <p:cNvPr id="10" name="Дата 3">
            <a:extLst>
              <a:ext uri="{FF2B5EF4-FFF2-40B4-BE49-F238E27FC236}">
                <a16:creationId xmlns:a16="http://schemas.microsoft.com/office/drawing/2014/main" id="{25FFE01A-BDED-4477-B632-7D84EA253BB4}"/>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1" name="Нижний колонтитул 1">
            <a:extLst>
              <a:ext uri="{FF2B5EF4-FFF2-40B4-BE49-F238E27FC236}">
                <a16:creationId xmlns:a16="http://schemas.microsoft.com/office/drawing/2014/main" id="{4F462941-9DB5-4FD5-AEAB-1C1A1F0832BA}"/>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789186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69398F10-5E2E-4BBD-8D24-F2D79EA195C9}"/>
              </a:ext>
            </a:extLst>
          </p:cNvPr>
          <p:cNvSpPr>
            <a:spLocks noGrp="1" noChangeArrowheads="1"/>
          </p:cNvSpPr>
          <p:nvPr>
            <p:ph type="title"/>
          </p:nvPr>
        </p:nvSpPr>
        <p:spPr>
          <a:xfrm>
            <a:off x="1856656" y="0"/>
            <a:ext cx="7128792" cy="685800"/>
          </a:xfrm>
        </p:spPr>
        <p:txBody>
          <a:bodyPr/>
          <a:lstStyle/>
          <a:p>
            <a:r>
              <a:rPr lang="en-US" altLang="ru-RU" sz="3000" dirty="0"/>
              <a:t>Particle Physics Tools</a:t>
            </a:r>
          </a:p>
        </p:txBody>
      </p:sp>
      <p:sp>
        <p:nvSpPr>
          <p:cNvPr id="3" name="Прямоугольник 2">
            <a:extLst>
              <a:ext uri="{FF2B5EF4-FFF2-40B4-BE49-F238E27FC236}">
                <a16:creationId xmlns:a16="http://schemas.microsoft.com/office/drawing/2014/main" id="{48D18D3F-81FB-4082-BCF3-288E42ABB7D7}"/>
              </a:ext>
            </a:extLst>
          </p:cNvPr>
          <p:cNvSpPr/>
          <p:nvPr/>
        </p:nvSpPr>
        <p:spPr>
          <a:xfrm>
            <a:off x="128464" y="685800"/>
            <a:ext cx="9477142" cy="707886"/>
          </a:xfrm>
          <a:prstGeom prst="rect">
            <a:avLst/>
          </a:prstGeom>
        </p:spPr>
        <p:txBody>
          <a:bodyPr wrap="square">
            <a:spAutoFit/>
          </a:bodyPr>
          <a:lstStyle/>
          <a:p>
            <a:pPr>
              <a:spcBef>
                <a:spcPct val="20000"/>
              </a:spcBef>
            </a:pPr>
            <a:r>
              <a:rPr lang="en-US" sz="2000" dirty="0">
                <a:solidFill>
                  <a:srgbClr val="002060"/>
                </a:solidFill>
              </a:rPr>
              <a:t>Particle physics or high energy physics is the study of fundamental particles and forces that constitute matter (c) Wiki</a:t>
            </a:r>
            <a:endParaRPr lang="ru-RU" sz="2000" dirty="0">
              <a:solidFill>
                <a:srgbClr val="002060"/>
              </a:solidFill>
            </a:endParaRPr>
          </a:p>
        </p:txBody>
      </p:sp>
      <p:sp>
        <p:nvSpPr>
          <p:cNvPr id="10" name="Прямоугольник 3">
            <a:extLst>
              <a:ext uri="{FF2B5EF4-FFF2-40B4-BE49-F238E27FC236}">
                <a16:creationId xmlns:a16="http://schemas.microsoft.com/office/drawing/2014/main" id="{68CF1746-00B8-4671-A188-F19FC9C141F7}"/>
              </a:ext>
            </a:extLst>
          </p:cNvPr>
          <p:cNvSpPr>
            <a:spLocks noChangeArrowheads="1"/>
          </p:cNvSpPr>
          <p:nvPr/>
        </p:nvSpPr>
        <p:spPr bwMode="auto">
          <a:xfrm>
            <a:off x="190960" y="1400200"/>
            <a:ext cx="4546016" cy="5324535"/>
          </a:xfrm>
          <a:prstGeom prst="rect">
            <a:avLst/>
          </a:prstGeom>
          <a:noFill/>
          <a:ln>
            <a:noFill/>
          </a:ln>
          <a:extLst>
            <a:ext uri="{909E8E84-426E-40dd-AFC4-6F175D3DCCD1}"/>
            <a:ext uri="{91240B29-F687-4f45-9708-019B960494DF}"/>
          </a:extLst>
        </p:spPr>
        <p:txBody>
          <a:bodyPr wrap="square">
            <a:spAutoFit/>
          </a:bodyPr>
          <a:lstStyle/>
          <a:p>
            <a:pPr marL="457200" indent="-457200">
              <a:spcBef>
                <a:spcPct val="0"/>
              </a:spcBef>
              <a:buFont typeface="Wingdings" panose="05000000000000000000" pitchFamily="2" charset="2"/>
              <a:buChar char="§"/>
              <a:defRPr/>
            </a:pPr>
            <a:r>
              <a:rPr lang="en-US" altLang="ru-RU" sz="2000" dirty="0">
                <a:solidFill>
                  <a:srgbClr val="002060"/>
                </a:solidFill>
              </a:rPr>
              <a:t>Where can I get elementary particles?</a:t>
            </a:r>
            <a:endParaRPr lang="en-US" altLang="ru-RU" dirty="0">
              <a:solidFill>
                <a:srgbClr val="002060"/>
              </a:solidFill>
            </a:endParaRPr>
          </a:p>
          <a:p>
            <a:pPr marL="914348" lvl="1" indent="-457200">
              <a:spcBef>
                <a:spcPct val="0"/>
              </a:spcBef>
              <a:buFont typeface="Wingdings" panose="05000000000000000000" pitchFamily="2" charset="2"/>
              <a:buChar char="ü"/>
              <a:defRPr/>
            </a:pPr>
            <a:r>
              <a:rPr lang="en-US" dirty="0">
                <a:solidFill>
                  <a:srgbClr val="002060"/>
                </a:solidFill>
              </a:rPr>
              <a:t>in Nature  (cosmic sources, earth sources, i.e. natural radioactivity)</a:t>
            </a:r>
            <a:endParaRPr lang="ru-RU" dirty="0">
              <a:solidFill>
                <a:srgbClr val="002060"/>
              </a:solidFill>
            </a:endParaRPr>
          </a:p>
          <a:p>
            <a:pPr marL="914348" lvl="1" indent="-457200">
              <a:spcBef>
                <a:spcPct val="0"/>
              </a:spcBef>
              <a:buFont typeface="Wingdings" panose="05000000000000000000" pitchFamily="2" charset="2"/>
              <a:buChar char="ü"/>
              <a:defRPr/>
            </a:pPr>
            <a:r>
              <a:rPr lang="en-US" dirty="0">
                <a:solidFill>
                  <a:srgbClr val="002060"/>
                </a:solidFill>
              </a:rPr>
              <a:t>man-made sources (reactors, accelerators)</a:t>
            </a:r>
            <a:endParaRPr lang="ru-RU" dirty="0">
              <a:solidFill>
                <a:srgbClr val="002060"/>
              </a:solidFill>
            </a:endParaRPr>
          </a:p>
          <a:p>
            <a:pPr marL="457200" indent="-457200">
              <a:spcBef>
                <a:spcPct val="0"/>
              </a:spcBef>
              <a:buFont typeface="Wingdings" panose="05000000000000000000" pitchFamily="2" charset="2"/>
              <a:buChar char="§"/>
              <a:defRPr/>
            </a:pPr>
            <a:endParaRPr lang="en-US" altLang="ru-RU" sz="1000" dirty="0">
              <a:solidFill>
                <a:srgbClr val="002060"/>
              </a:solidFill>
            </a:endParaRPr>
          </a:p>
          <a:p>
            <a:pPr marL="457200" indent="-457200">
              <a:spcBef>
                <a:spcPct val="0"/>
              </a:spcBef>
              <a:buFont typeface="Wingdings" panose="05000000000000000000" pitchFamily="2" charset="2"/>
              <a:buChar char="§"/>
              <a:defRPr/>
            </a:pPr>
            <a:r>
              <a:rPr lang="en-US" altLang="ru-RU" sz="2000" dirty="0">
                <a:solidFill>
                  <a:srgbClr val="002060"/>
                </a:solidFill>
              </a:rPr>
              <a:t>How can you catch particles </a:t>
            </a:r>
            <a:r>
              <a:rPr lang="en-US" altLang="ru-RU" sz="2000" dirty="0">
                <a:solidFill>
                  <a:srgbClr val="002060"/>
                </a:solidFill>
                <a:sym typeface="Symbol" panose="05050102010706020507" pitchFamily="18" charset="2"/>
              </a:rPr>
              <a:t> detector facilities</a:t>
            </a:r>
            <a:endParaRPr lang="ru-RU" altLang="ru-RU" sz="2000" dirty="0">
              <a:solidFill>
                <a:srgbClr val="002060"/>
              </a:solidFill>
            </a:endParaRPr>
          </a:p>
          <a:p>
            <a:pPr marL="457200" indent="-457200">
              <a:spcBef>
                <a:spcPct val="0"/>
              </a:spcBef>
              <a:buFont typeface="Wingdings" panose="05000000000000000000" pitchFamily="2" charset="2"/>
              <a:buChar char="§"/>
              <a:defRPr/>
            </a:pPr>
            <a:endParaRPr lang="en-US" altLang="ru-RU" sz="1000" dirty="0">
              <a:solidFill>
                <a:srgbClr val="002060"/>
              </a:solidFill>
            </a:endParaRPr>
          </a:p>
          <a:p>
            <a:pPr marL="457200" indent="-457200">
              <a:spcBef>
                <a:spcPct val="0"/>
              </a:spcBef>
              <a:buFont typeface="Wingdings" panose="05000000000000000000" pitchFamily="2" charset="2"/>
              <a:buChar char="§"/>
              <a:defRPr/>
            </a:pPr>
            <a:r>
              <a:rPr lang="en-US" altLang="ru-RU" sz="2000" dirty="0">
                <a:solidFill>
                  <a:srgbClr val="002060"/>
                </a:solidFill>
              </a:rPr>
              <a:t>What is needed for data processing? </a:t>
            </a:r>
          </a:p>
          <a:p>
            <a:pPr marL="914348" lvl="1" indent="-457200">
              <a:spcBef>
                <a:spcPct val="0"/>
              </a:spcBef>
              <a:buFont typeface="Wingdings" panose="05000000000000000000" pitchFamily="2" charset="2"/>
              <a:buChar char="ü"/>
              <a:defRPr/>
            </a:pPr>
            <a:r>
              <a:rPr lang="en-US" altLang="ru-RU" dirty="0">
                <a:solidFill>
                  <a:srgbClr val="002060"/>
                </a:solidFill>
              </a:rPr>
              <a:t>algorithms and software for reconstruction of </a:t>
            </a:r>
          </a:p>
          <a:p>
            <a:pPr lvl="1">
              <a:spcBef>
                <a:spcPct val="0"/>
              </a:spcBef>
              <a:defRPr/>
            </a:pPr>
            <a:r>
              <a:rPr lang="en-US" altLang="ru-RU" dirty="0">
                <a:solidFill>
                  <a:srgbClr val="002060"/>
                </a:solidFill>
              </a:rPr>
              <a:t>         physics objects and processes</a:t>
            </a:r>
          </a:p>
          <a:p>
            <a:pPr marL="457200" indent="-457200">
              <a:spcBef>
                <a:spcPct val="0"/>
              </a:spcBef>
              <a:buFont typeface="Wingdings" panose="05000000000000000000" pitchFamily="2" charset="2"/>
              <a:buChar char="§"/>
              <a:defRPr/>
            </a:pPr>
            <a:endParaRPr lang="ru-RU" altLang="ru-RU" sz="1000" dirty="0">
              <a:solidFill>
                <a:srgbClr val="002060"/>
              </a:solidFill>
            </a:endParaRPr>
          </a:p>
          <a:p>
            <a:pPr marL="457200" indent="-457200">
              <a:spcBef>
                <a:spcPct val="0"/>
              </a:spcBef>
              <a:buFont typeface="Wingdings" panose="05000000000000000000" pitchFamily="2" charset="2"/>
              <a:buChar char="§"/>
              <a:defRPr/>
            </a:pPr>
            <a:r>
              <a:rPr lang="en-US" altLang="ru-RU" sz="2000" dirty="0">
                <a:solidFill>
                  <a:srgbClr val="002060"/>
                </a:solidFill>
              </a:rPr>
              <a:t>What is needed for data analysis? </a:t>
            </a:r>
          </a:p>
          <a:p>
            <a:pPr marL="914348" lvl="1" indent="-457200">
              <a:spcBef>
                <a:spcPct val="0"/>
              </a:spcBef>
              <a:buFont typeface="Wingdings" panose="05000000000000000000" pitchFamily="2" charset="2"/>
              <a:buChar char="ü"/>
              <a:defRPr/>
            </a:pPr>
            <a:r>
              <a:rPr lang="en-US" altLang="ru-RU" dirty="0">
                <a:solidFill>
                  <a:srgbClr val="002060"/>
                </a:solidFill>
              </a:rPr>
              <a:t>Theory</a:t>
            </a:r>
          </a:p>
          <a:p>
            <a:pPr marL="914348" lvl="1" indent="-457200">
              <a:spcBef>
                <a:spcPct val="0"/>
              </a:spcBef>
              <a:buFont typeface="Wingdings" panose="05000000000000000000" pitchFamily="2" charset="2"/>
              <a:buChar char="ü"/>
              <a:defRPr/>
            </a:pPr>
            <a:r>
              <a:rPr lang="en-US" altLang="ru-RU" dirty="0">
                <a:solidFill>
                  <a:srgbClr val="002060"/>
                </a:solidFill>
              </a:rPr>
              <a:t>Monte Carlo Tools</a:t>
            </a:r>
          </a:p>
          <a:p>
            <a:pPr marL="914348" lvl="1" indent="-457200">
              <a:spcBef>
                <a:spcPct val="0"/>
              </a:spcBef>
              <a:buFont typeface="Wingdings" panose="05000000000000000000" pitchFamily="2" charset="2"/>
              <a:buChar char="ü"/>
              <a:defRPr/>
            </a:pPr>
            <a:r>
              <a:rPr lang="en-US" altLang="ru-RU" dirty="0">
                <a:solidFill>
                  <a:srgbClr val="002060"/>
                </a:solidFill>
              </a:rPr>
              <a:t>Statistics Tools</a:t>
            </a:r>
          </a:p>
          <a:p>
            <a:pPr marL="914348" lvl="1" indent="-457200">
              <a:spcBef>
                <a:spcPct val="0"/>
              </a:spcBef>
              <a:buFont typeface="Wingdings" panose="05000000000000000000" pitchFamily="2" charset="2"/>
              <a:buChar char="ü"/>
              <a:defRPr/>
            </a:pPr>
            <a:endParaRPr lang="en-US" altLang="ru-RU" sz="1000" dirty="0">
              <a:solidFill>
                <a:srgbClr val="002060"/>
              </a:solidFill>
            </a:endParaRPr>
          </a:p>
        </p:txBody>
      </p:sp>
      <p:sp>
        <p:nvSpPr>
          <p:cNvPr id="19" name="Номер слайда 5">
            <a:extLst>
              <a:ext uri="{FF2B5EF4-FFF2-40B4-BE49-F238E27FC236}">
                <a16:creationId xmlns:a16="http://schemas.microsoft.com/office/drawing/2014/main" id="{9E060D85-B3DF-4F96-B5A5-F7C5AD70A0F7}"/>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a:t>
            </a:fld>
            <a:endParaRPr lang="en-US" altLang="ru-RU" dirty="0"/>
          </a:p>
        </p:txBody>
      </p:sp>
      <p:sp>
        <p:nvSpPr>
          <p:cNvPr id="20" name="Дата 3">
            <a:extLst>
              <a:ext uri="{FF2B5EF4-FFF2-40B4-BE49-F238E27FC236}">
                <a16:creationId xmlns:a16="http://schemas.microsoft.com/office/drawing/2014/main" id="{827F4CAD-460C-4712-AC6D-73828E09642A}"/>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pic>
        <p:nvPicPr>
          <p:cNvPr id="14" name="Рисунок 13">
            <a:extLst>
              <a:ext uri="{FF2B5EF4-FFF2-40B4-BE49-F238E27FC236}">
                <a16:creationId xmlns:a16="http://schemas.microsoft.com/office/drawing/2014/main" id="{1678F2AD-40F3-43CB-B2C9-26F732657E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8467" y="4363754"/>
            <a:ext cx="3744730" cy="2106411"/>
          </a:xfrm>
          <a:prstGeom prst="rect">
            <a:avLst/>
          </a:prstGeom>
        </p:spPr>
      </p:pic>
      <p:pic>
        <p:nvPicPr>
          <p:cNvPr id="22" name="Рисунок 21">
            <a:extLst>
              <a:ext uri="{FF2B5EF4-FFF2-40B4-BE49-F238E27FC236}">
                <a16:creationId xmlns:a16="http://schemas.microsoft.com/office/drawing/2014/main" id="{8C7E990E-3678-4EC5-AF10-C49E1F4DAD6E}"/>
              </a:ext>
            </a:extLst>
          </p:cNvPr>
          <p:cNvPicPr>
            <a:picLocks noChangeAspect="1"/>
          </p:cNvPicPr>
          <p:nvPr/>
        </p:nvPicPr>
        <p:blipFill>
          <a:blip r:embed="rId3"/>
          <a:stretch>
            <a:fillRect/>
          </a:stretch>
        </p:blipFill>
        <p:spPr>
          <a:xfrm>
            <a:off x="6109773" y="1160935"/>
            <a:ext cx="2930622" cy="2532636"/>
          </a:xfrm>
          <a:prstGeom prst="rect">
            <a:avLst/>
          </a:prstGeom>
        </p:spPr>
      </p:pic>
      <p:cxnSp>
        <p:nvCxnSpPr>
          <p:cNvPr id="29" name="Соединитель: изогнутый 28">
            <a:extLst>
              <a:ext uri="{FF2B5EF4-FFF2-40B4-BE49-F238E27FC236}">
                <a16:creationId xmlns:a16="http://schemas.microsoft.com/office/drawing/2014/main" id="{86C652BF-364C-4214-A024-FC1A3AA3E36F}"/>
              </a:ext>
            </a:extLst>
          </p:cNvPr>
          <p:cNvCxnSpPr>
            <a:cxnSpLocks/>
          </p:cNvCxnSpPr>
          <p:nvPr/>
        </p:nvCxnSpPr>
        <p:spPr>
          <a:xfrm rot="10800000">
            <a:off x="4376936" y="2636913"/>
            <a:ext cx="2291736" cy="1472271"/>
          </a:xfrm>
          <a:prstGeom prst="curvedConnector3">
            <a:avLst>
              <a:gd name="adj1" fmla="val 50000"/>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3288C72-7303-4751-801D-46774949D2DF}"/>
              </a:ext>
            </a:extLst>
          </p:cNvPr>
          <p:cNvSpPr txBox="1"/>
          <p:nvPr/>
        </p:nvSpPr>
        <p:spPr>
          <a:xfrm>
            <a:off x="6592620" y="3902957"/>
            <a:ext cx="2824876" cy="400110"/>
          </a:xfrm>
          <a:prstGeom prst="rect">
            <a:avLst/>
          </a:prstGeom>
          <a:solidFill>
            <a:schemeClr val="bg1"/>
          </a:solidFill>
          <a:ln>
            <a:noFill/>
          </a:ln>
        </p:spPr>
        <p:txBody>
          <a:bodyPr wrap="none" rtlCol="0">
            <a:spAutoFit/>
          </a:bodyPr>
          <a:lstStyle/>
          <a:p>
            <a:r>
              <a:rPr lang="en-US" sz="2000" dirty="0">
                <a:solidFill>
                  <a:srgbClr val="C00000"/>
                </a:solidFill>
              </a:rPr>
              <a:t>Information Technologies</a:t>
            </a:r>
            <a:endParaRPr lang="ru-RU" sz="2000" dirty="0">
              <a:solidFill>
                <a:srgbClr val="C00000"/>
              </a:solidFill>
            </a:endParaRPr>
          </a:p>
        </p:txBody>
      </p:sp>
      <p:cxnSp>
        <p:nvCxnSpPr>
          <p:cNvPr id="34" name="Соединитель: изогнутый 33">
            <a:extLst>
              <a:ext uri="{FF2B5EF4-FFF2-40B4-BE49-F238E27FC236}">
                <a16:creationId xmlns:a16="http://schemas.microsoft.com/office/drawing/2014/main" id="{82A33D77-9A60-4908-806F-DB1883F7280D}"/>
              </a:ext>
            </a:extLst>
          </p:cNvPr>
          <p:cNvCxnSpPr>
            <a:cxnSpLocks/>
          </p:cNvCxnSpPr>
          <p:nvPr/>
        </p:nvCxnSpPr>
        <p:spPr>
          <a:xfrm rot="10800000">
            <a:off x="3877472" y="3597277"/>
            <a:ext cx="2731712" cy="618212"/>
          </a:xfrm>
          <a:prstGeom prst="curvedConnector3">
            <a:avLst>
              <a:gd name="adj1" fmla="val 50000"/>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Соединитель: изогнутый 36">
            <a:extLst>
              <a:ext uri="{FF2B5EF4-FFF2-40B4-BE49-F238E27FC236}">
                <a16:creationId xmlns:a16="http://schemas.microsoft.com/office/drawing/2014/main" id="{2FC37F59-A442-4E96-9A78-5DC5908B3541}"/>
              </a:ext>
            </a:extLst>
          </p:cNvPr>
          <p:cNvCxnSpPr>
            <a:cxnSpLocks/>
          </p:cNvCxnSpPr>
          <p:nvPr/>
        </p:nvCxnSpPr>
        <p:spPr>
          <a:xfrm rot="10800000" flipV="1">
            <a:off x="4128038" y="4251847"/>
            <a:ext cx="2409138" cy="635285"/>
          </a:xfrm>
          <a:prstGeom prst="curvedConnector3">
            <a:avLst>
              <a:gd name="adj1" fmla="val 50000"/>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Соединитель: изогнутый 39">
            <a:extLst>
              <a:ext uri="{FF2B5EF4-FFF2-40B4-BE49-F238E27FC236}">
                <a16:creationId xmlns:a16="http://schemas.microsoft.com/office/drawing/2014/main" id="{720B15F4-F523-4F39-A7D4-312E7C8CB1C9}"/>
              </a:ext>
            </a:extLst>
          </p:cNvPr>
          <p:cNvCxnSpPr>
            <a:cxnSpLocks/>
          </p:cNvCxnSpPr>
          <p:nvPr/>
        </p:nvCxnSpPr>
        <p:spPr>
          <a:xfrm rot="10800000" flipV="1">
            <a:off x="4232920" y="4276177"/>
            <a:ext cx="2376264" cy="1673102"/>
          </a:xfrm>
          <a:prstGeom prst="curvedConnector3">
            <a:avLst>
              <a:gd name="adj1" fmla="val 50000"/>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Нижний колонтитул 1">
            <a:extLst>
              <a:ext uri="{FF2B5EF4-FFF2-40B4-BE49-F238E27FC236}">
                <a16:creationId xmlns:a16="http://schemas.microsoft.com/office/drawing/2014/main" id="{AB883BE3-2DD9-44FB-81A4-D6EAB677F89E}"/>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372713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sz="3000" b="1" dirty="0">
                <a:solidFill>
                  <a:schemeClr val="tx2">
                    <a:lumMod val="75000"/>
                  </a:schemeClr>
                </a:solidFill>
                <a:latin typeface="+mj-lt"/>
                <a:ea typeface="+mj-ea"/>
                <a:cs typeface="+mj-cs"/>
              </a:rPr>
              <a:t>Essential Parts of the Success</a:t>
            </a:r>
          </a:p>
        </p:txBody>
      </p:sp>
      <p:sp>
        <p:nvSpPr>
          <p:cNvPr id="18" name="Rectangle 5">
            <a:extLst>
              <a:ext uri="{FF2B5EF4-FFF2-40B4-BE49-F238E27FC236}">
                <a16:creationId xmlns:a16="http://schemas.microsoft.com/office/drawing/2014/main" id="{2768B75E-96FC-425C-B977-2FFF7A1A298D}"/>
              </a:ext>
            </a:extLst>
          </p:cNvPr>
          <p:cNvSpPr>
            <a:spLocks noChangeArrowheads="1"/>
          </p:cNvSpPr>
          <p:nvPr/>
        </p:nvSpPr>
        <p:spPr bwMode="auto">
          <a:xfrm>
            <a:off x="231782" y="870892"/>
            <a:ext cx="6378996" cy="1107996"/>
          </a:xfrm>
          <a:prstGeom prst="rect">
            <a:avLst/>
          </a:prstGeom>
          <a:noFill/>
          <a:ln w="9525">
            <a:noFill/>
            <a:miter lim="800000"/>
            <a:headEnd/>
            <a:tailEnd/>
          </a:ln>
        </p:spPr>
        <p:txBody>
          <a:bodyPr wrap="square">
            <a:prstTxWarp prst="textNoShape">
              <a:avLst/>
            </a:prstTxWarp>
            <a:spAutoFit/>
          </a:bodyPr>
          <a:lstStyle/>
          <a:p>
            <a:pPr>
              <a:spcBef>
                <a:spcPct val="20000"/>
              </a:spcBef>
            </a:pPr>
            <a:r>
              <a:rPr lang="en-GB" sz="2200" b="1" dirty="0">
                <a:solidFill>
                  <a:srgbClr val="002060"/>
                </a:solidFill>
              </a:rPr>
              <a:t>Accelerators :</a:t>
            </a:r>
            <a:r>
              <a:rPr lang="en-GB" sz="2200" dirty="0">
                <a:solidFill>
                  <a:srgbClr val="002060"/>
                </a:solidFill>
              </a:rPr>
              <a:t> powerful machines that accelerate particles to extremely high energies and bring them into collision with other particles</a:t>
            </a:r>
            <a:endParaRPr lang="fr-FR" sz="2200" dirty="0">
              <a:solidFill>
                <a:srgbClr val="002060"/>
              </a:solidFill>
            </a:endParaRPr>
          </a:p>
        </p:txBody>
      </p:sp>
      <p:sp>
        <p:nvSpPr>
          <p:cNvPr id="19" name="Text Box 4">
            <a:extLst>
              <a:ext uri="{FF2B5EF4-FFF2-40B4-BE49-F238E27FC236}">
                <a16:creationId xmlns:a16="http://schemas.microsoft.com/office/drawing/2014/main" id="{5151DBBC-20AD-441E-8DF8-56309859595E}"/>
              </a:ext>
            </a:extLst>
          </p:cNvPr>
          <p:cNvSpPr txBox="1">
            <a:spLocks noChangeArrowheads="1"/>
          </p:cNvSpPr>
          <p:nvPr/>
        </p:nvSpPr>
        <p:spPr bwMode="auto">
          <a:xfrm>
            <a:off x="272480" y="2060848"/>
            <a:ext cx="6457362" cy="1107996"/>
          </a:xfrm>
          <a:prstGeom prst="rect">
            <a:avLst/>
          </a:prstGeom>
          <a:noFill/>
          <a:ln w="9525">
            <a:noFill/>
            <a:miter lim="800000"/>
            <a:headEnd/>
            <a:tailEnd/>
          </a:ln>
        </p:spPr>
        <p:txBody>
          <a:bodyPr wrap="square">
            <a:prstTxWarp prst="textNoShape">
              <a:avLst/>
            </a:prstTxWarp>
            <a:spAutoFit/>
          </a:bodyPr>
          <a:lstStyle/>
          <a:p>
            <a:pPr>
              <a:spcBef>
                <a:spcPct val="20000"/>
              </a:spcBef>
            </a:pPr>
            <a:r>
              <a:rPr lang="en-GB" sz="2200" b="1" dirty="0">
                <a:solidFill>
                  <a:srgbClr val="002060"/>
                </a:solidFill>
              </a:rPr>
              <a:t>Detectors :</a:t>
            </a:r>
            <a:r>
              <a:rPr lang="en-GB" sz="2200" dirty="0">
                <a:solidFill>
                  <a:srgbClr val="002060"/>
                </a:solidFill>
              </a:rPr>
              <a:t> gigantic instruments that record the resulting particles as they “stream” out from the point of collision.</a:t>
            </a:r>
            <a:endParaRPr lang="en-US" sz="2200" dirty="0">
              <a:solidFill>
                <a:srgbClr val="002060"/>
              </a:solidFill>
            </a:endParaRPr>
          </a:p>
        </p:txBody>
      </p:sp>
      <p:sp>
        <p:nvSpPr>
          <p:cNvPr id="20" name="Text Box 6">
            <a:extLst>
              <a:ext uri="{FF2B5EF4-FFF2-40B4-BE49-F238E27FC236}">
                <a16:creationId xmlns:a16="http://schemas.microsoft.com/office/drawing/2014/main" id="{DF7FFB93-BF83-4BCE-B952-B6ECD355B94B}"/>
              </a:ext>
            </a:extLst>
          </p:cNvPr>
          <p:cNvSpPr txBox="1">
            <a:spLocks noChangeArrowheads="1"/>
          </p:cNvSpPr>
          <p:nvPr/>
        </p:nvSpPr>
        <p:spPr bwMode="auto">
          <a:xfrm>
            <a:off x="298575" y="3212976"/>
            <a:ext cx="6382617" cy="769441"/>
          </a:xfrm>
          <a:prstGeom prst="rect">
            <a:avLst/>
          </a:prstGeom>
          <a:noFill/>
          <a:ln w="9525">
            <a:noFill/>
            <a:miter lim="800000"/>
            <a:headEnd/>
            <a:tailEnd/>
          </a:ln>
        </p:spPr>
        <p:txBody>
          <a:bodyPr wrap="square">
            <a:prstTxWarp prst="textNoShape">
              <a:avLst/>
            </a:prstTxWarp>
            <a:spAutoFit/>
          </a:bodyPr>
          <a:lstStyle/>
          <a:p>
            <a:pPr eaLnBrk="0" hangingPunct="0"/>
            <a:r>
              <a:rPr lang="en-GB" sz="2200" b="1" dirty="0">
                <a:solidFill>
                  <a:srgbClr val="002060"/>
                </a:solidFill>
              </a:rPr>
              <a:t>Computing :</a:t>
            </a:r>
            <a:r>
              <a:rPr lang="en-GB" sz="2200" dirty="0">
                <a:solidFill>
                  <a:srgbClr val="002060"/>
                </a:solidFill>
              </a:rPr>
              <a:t> to collect, store, distribute and analyse the vast amount of data produced by these detectors</a:t>
            </a:r>
            <a:endParaRPr lang="en-US" sz="2200" dirty="0">
              <a:solidFill>
                <a:srgbClr val="002060"/>
              </a:solidFill>
            </a:endParaRPr>
          </a:p>
        </p:txBody>
      </p:sp>
      <p:sp>
        <p:nvSpPr>
          <p:cNvPr id="21" name="Text Box 8">
            <a:extLst>
              <a:ext uri="{FF2B5EF4-FFF2-40B4-BE49-F238E27FC236}">
                <a16:creationId xmlns:a16="http://schemas.microsoft.com/office/drawing/2014/main" id="{1DC8C0E3-A7A8-4D85-B2C1-84772835246D}"/>
              </a:ext>
            </a:extLst>
          </p:cNvPr>
          <p:cNvSpPr txBox="1">
            <a:spLocks noChangeArrowheads="1"/>
          </p:cNvSpPr>
          <p:nvPr/>
        </p:nvSpPr>
        <p:spPr bwMode="auto">
          <a:xfrm>
            <a:off x="303698" y="5301208"/>
            <a:ext cx="9298752" cy="1107996"/>
          </a:xfrm>
          <a:prstGeom prst="rect">
            <a:avLst/>
          </a:prstGeom>
          <a:noFill/>
          <a:ln w="9525">
            <a:noFill/>
            <a:miter lim="800000"/>
            <a:headEnd/>
            <a:tailEnd/>
          </a:ln>
        </p:spPr>
        <p:txBody>
          <a:bodyPr wrap="square">
            <a:prstTxWarp prst="textNoShape">
              <a:avLst/>
            </a:prstTxWarp>
            <a:spAutoFit/>
          </a:bodyPr>
          <a:lstStyle/>
          <a:p>
            <a:pPr eaLnBrk="0" hangingPunct="0"/>
            <a:r>
              <a:rPr lang="en-GB" sz="2200" b="1" dirty="0">
                <a:solidFill>
                  <a:srgbClr val="002060"/>
                </a:solidFill>
              </a:rPr>
              <a:t>Collaborative Science on Worldwide scale :</a:t>
            </a:r>
            <a:r>
              <a:rPr lang="en-GB" sz="2200" dirty="0">
                <a:solidFill>
                  <a:srgbClr val="002060"/>
                </a:solidFill>
              </a:rPr>
              <a:t> thousands of scientists, engineers, technicians and support sta</a:t>
            </a:r>
            <a:r>
              <a:rPr lang="en-GB" sz="2200" b="1" dirty="0">
                <a:solidFill>
                  <a:srgbClr val="002060"/>
                </a:solidFill>
              </a:rPr>
              <a:t>ff to design, build and operate these complex </a:t>
            </a:r>
            <a:r>
              <a:rPr lang="en-GB" sz="2200" dirty="0">
                <a:solidFill>
                  <a:srgbClr val="002060"/>
                </a:solidFill>
              </a:rPr>
              <a:t>“machines”.</a:t>
            </a:r>
            <a:endParaRPr lang="en-US" sz="2200" dirty="0">
              <a:solidFill>
                <a:srgbClr val="002060"/>
              </a:solidFill>
            </a:endParaRPr>
          </a:p>
        </p:txBody>
      </p:sp>
      <p:sp>
        <p:nvSpPr>
          <p:cNvPr id="10" name="Номер слайда 5">
            <a:extLst>
              <a:ext uri="{FF2B5EF4-FFF2-40B4-BE49-F238E27FC236}">
                <a16:creationId xmlns:a16="http://schemas.microsoft.com/office/drawing/2014/main" id="{2B4F8F7F-9241-4B1E-9716-0F28B8B6D22A}"/>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40</a:t>
            </a:fld>
            <a:endParaRPr lang="en-US" altLang="ru-RU" dirty="0"/>
          </a:p>
        </p:txBody>
      </p:sp>
      <p:sp>
        <p:nvSpPr>
          <p:cNvPr id="11" name="Дата 3">
            <a:extLst>
              <a:ext uri="{FF2B5EF4-FFF2-40B4-BE49-F238E27FC236}">
                <a16:creationId xmlns:a16="http://schemas.microsoft.com/office/drawing/2014/main" id="{4AD1FD65-0C6B-4F15-A0D7-28CEFD32CFA9}"/>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2" name="Прямоугольник 1">
            <a:extLst>
              <a:ext uri="{FF2B5EF4-FFF2-40B4-BE49-F238E27FC236}">
                <a16:creationId xmlns:a16="http://schemas.microsoft.com/office/drawing/2014/main" id="{C7DBC641-145A-4FA9-8EE8-B688890F0CA7}"/>
              </a:ext>
            </a:extLst>
          </p:cNvPr>
          <p:cNvSpPr/>
          <p:nvPr/>
        </p:nvSpPr>
        <p:spPr>
          <a:xfrm>
            <a:off x="298575" y="4084703"/>
            <a:ext cx="9488051" cy="1015663"/>
          </a:xfrm>
          <a:prstGeom prst="rect">
            <a:avLst/>
          </a:prstGeom>
          <a:ln w="15875">
            <a:solidFill>
              <a:srgbClr val="C00000"/>
            </a:solidFill>
          </a:ln>
        </p:spPr>
        <p:txBody>
          <a:bodyPr wrap="square">
            <a:spAutoFit/>
          </a:bodyPr>
          <a:lstStyle/>
          <a:p>
            <a:r>
              <a:rPr lang="en-US" sz="2000" dirty="0"/>
              <a:t>I</a:t>
            </a:r>
            <a:r>
              <a:rPr lang="en-US" sz="2000" dirty="0">
                <a:solidFill>
                  <a:srgbClr val="002060"/>
                </a:solidFill>
              </a:rPr>
              <a:t>t's been a global effort, a global success. It has only been possible because of the extraordinary achievements of the experiments, infrastructure and the grid computing“ (c) Rolf Heuer, the Director General of CERN, when the discovery of the Higgs</a:t>
            </a:r>
            <a:endParaRPr lang="ru-RU" dirty="0"/>
          </a:p>
        </p:txBody>
      </p:sp>
      <p:pic>
        <p:nvPicPr>
          <p:cNvPr id="6" name="Рисунок 5">
            <a:extLst>
              <a:ext uri="{FF2B5EF4-FFF2-40B4-BE49-F238E27FC236}">
                <a16:creationId xmlns:a16="http://schemas.microsoft.com/office/drawing/2014/main" id="{6851AAB4-C161-4D2C-89FA-990E1FEDB17E}"/>
              </a:ext>
            </a:extLst>
          </p:cNvPr>
          <p:cNvPicPr>
            <a:picLocks noChangeAspect="1"/>
          </p:cNvPicPr>
          <p:nvPr/>
        </p:nvPicPr>
        <p:blipFill>
          <a:blip r:embed="rId2"/>
          <a:stretch>
            <a:fillRect/>
          </a:stretch>
        </p:blipFill>
        <p:spPr>
          <a:xfrm>
            <a:off x="6535832" y="848931"/>
            <a:ext cx="3334775" cy="2724086"/>
          </a:xfrm>
          <a:prstGeom prst="rect">
            <a:avLst/>
          </a:prstGeom>
        </p:spPr>
      </p:pic>
      <p:sp>
        <p:nvSpPr>
          <p:cNvPr id="12" name="Нижний колонтитул 1">
            <a:extLst>
              <a:ext uri="{FF2B5EF4-FFF2-40B4-BE49-F238E27FC236}">
                <a16:creationId xmlns:a16="http://schemas.microsoft.com/office/drawing/2014/main" id="{4AEB516A-68A5-450F-BD25-F6F43933AEB5}"/>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410281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2520" y="908720"/>
            <a:ext cx="8460941" cy="620688"/>
          </a:xfrm>
        </p:spPr>
        <p:txBody>
          <a:bodyPr>
            <a:normAutofit/>
          </a:bodyPr>
          <a:lstStyle/>
          <a:p>
            <a:r>
              <a:rPr lang="en-US" sz="3000" dirty="0"/>
              <a:t>THANK YOU FOR YOUR ATTENTION!</a:t>
            </a:r>
            <a:endParaRPr lang="ru-RU" sz="3000" dirty="0"/>
          </a:p>
        </p:txBody>
      </p:sp>
      <p:pic>
        <p:nvPicPr>
          <p:cNvPr id="7" name="Рисунок 6">
            <a:extLst>
              <a:ext uri="{FF2B5EF4-FFF2-40B4-BE49-F238E27FC236}">
                <a16:creationId xmlns:a16="http://schemas.microsoft.com/office/drawing/2014/main" id="{A833494C-5D5D-4017-B2C5-DAC0AF622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150" y="1748255"/>
            <a:ext cx="5539680" cy="4232316"/>
          </a:xfrm>
          <a:prstGeom prst="rect">
            <a:avLst/>
          </a:prstGeom>
        </p:spPr>
      </p:pic>
      <p:sp>
        <p:nvSpPr>
          <p:cNvPr id="10" name="Номер слайда 5">
            <a:extLst>
              <a:ext uri="{FF2B5EF4-FFF2-40B4-BE49-F238E27FC236}">
                <a16:creationId xmlns:a16="http://schemas.microsoft.com/office/drawing/2014/main" id="{07BF0AB0-484D-41B1-A6ED-C89EF3270D3A}"/>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41</a:t>
            </a:fld>
            <a:endParaRPr lang="en-US" altLang="ru-RU" dirty="0"/>
          </a:p>
        </p:txBody>
      </p:sp>
      <p:sp>
        <p:nvSpPr>
          <p:cNvPr id="12" name="Дата 3">
            <a:extLst>
              <a:ext uri="{FF2B5EF4-FFF2-40B4-BE49-F238E27FC236}">
                <a16:creationId xmlns:a16="http://schemas.microsoft.com/office/drawing/2014/main" id="{FE4A8923-DB02-4778-9BF4-B868E028DA4C}"/>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9" name="Нижний колонтитул 1">
            <a:extLst>
              <a:ext uri="{FF2B5EF4-FFF2-40B4-BE49-F238E27FC236}">
                <a16:creationId xmlns:a16="http://schemas.microsoft.com/office/drawing/2014/main" id="{98116580-0CEF-4E45-9238-6DC66C557E0F}"/>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112922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2F7D7440-566A-4FDE-B49C-A59C5D2A8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830143"/>
            <a:ext cx="18256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5A0EAB49-E099-44CE-9EAB-CA28E516B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738" y="638560"/>
            <a:ext cx="2431390" cy="220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Physics Objects</a:t>
            </a:r>
            <a:endParaRPr lang="en-US" sz="3000" b="1" dirty="0">
              <a:solidFill>
                <a:schemeClr val="tx2">
                  <a:lumMod val="75000"/>
                </a:schemeClr>
              </a:solidFill>
              <a:latin typeface="+mj-lt"/>
              <a:ea typeface="+mj-ea"/>
              <a:cs typeface="+mj-cs"/>
            </a:endParaRPr>
          </a:p>
        </p:txBody>
      </p:sp>
      <p:sp>
        <p:nvSpPr>
          <p:cNvPr id="12" name="Прямоугольник 8">
            <a:extLst>
              <a:ext uri="{FF2B5EF4-FFF2-40B4-BE49-F238E27FC236}">
                <a16:creationId xmlns:a16="http://schemas.microsoft.com/office/drawing/2014/main" id="{A4E47A7A-23D2-46C7-BC90-2533670DF43B}"/>
              </a:ext>
            </a:extLst>
          </p:cNvPr>
          <p:cNvSpPr>
            <a:spLocks noChangeArrowheads="1"/>
          </p:cNvSpPr>
          <p:nvPr/>
        </p:nvSpPr>
        <p:spPr bwMode="auto">
          <a:xfrm>
            <a:off x="7353596" y="5445224"/>
            <a:ext cx="251677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kumimoji="0" lang="ru-RU" altLang="ru-RU" sz="2000" dirty="0">
                <a:solidFill>
                  <a:srgbClr val="002060"/>
                </a:solidFill>
                <a:latin typeface="+mn-lt"/>
              </a:rPr>
              <a:t>4</a:t>
            </a:r>
            <a:r>
              <a:rPr kumimoji="0" lang="ru-RU" altLang="ru-RU" sz="2000" dirty="0">
                <a:solidFill>
                  <a:srgbClr val="002060"/>
                </a:solidFill>
                <a:latin typeface="+mn-lt"/>
                <a:sym typeface="Symbol" panose="05050102010706020507" pitchFamily="18" charset="2"/>
              </a:rPr>
              <a:t>-</a:t>
            </a:r>
            <a:r>
              <a:rPr kumimoji="0" lang="en-US" altLang="ru-RU" sz="2000" dirty="0">
                <a:solidFill>
                  <a:srgbClr val="002060"/>
                </a:solidFill>
                <a:latin typeface="+mn-lt"/>
                <a:sym typeface="Symbol" panose="05050102010706020507" pitchFamily="18" charset="2"/>
              </a:rPr>
              <a:t>experiments cover </a:t>
            </a:r>
          </a:p>
          <a:p>
            <a:pPr>
              <a:spcBef>
                <a:spcPct val="0"/>
              </a:spcBef>
              <a:buFontTx/>
              <a:buNone/>
            </a:pPr>
            <a:r>
              <a:rPr kumimoji="0" lang="en-US" altLang="ru-RU" sz="2000" dirty="0">
                <a:solidFill>
                  <a:srgbClr val="002060"/>
                </a:solidFill>
                <a:latin typeface="+mn-lt"/>
                <a:sym typeface="Symbol" panose="05050102010706020507" pitchFamily="18" charset="2"/>
              </a:rPr>
              <a:t>360</a:t>
            </a:r>
            <a:r>
              <a:rPr kumimoji="0" lang="ru-RU" altLang="ru-RU" sz="2000" baseline="30000" dirty="0">
                <a:solidFill>
                  <a:srgbClr val="002060"/>
                </a:solidFill>
                <a:latin typeface="+mn-lt"/>
                <a:sym typeface="Symbol" panose="05050102010706020507" pitchFamily="18" charset="2"/>
              </a:rPr>
              <a:t>0</a:t>
            </a:r>
            <a:r>
              <a:rPr kumimoji="0" lang="en-US" altLang="ru-RU" sz="2000" dirty="0">
                <a:solidFill>
                  <a:srgbClr val="002060"/>
                </a:solidFill>
                <a:latin typeface="+mn-lt"/>
                <a:sym typeface="Symbol" panose="05050102010706020507" pitchFamily="18" charset="2"/>
              </a:rPr>
              <a:t> over</a:t>
            </a:r>
            <a:r>
              <a:rPr kumimoji="0" lang="ru-RU" altLang="ru-RU" sz="2000" dirty="0">
                <a:solidFill>
                  <a:srgbClr val="002060"/>
                </a:solidFill>
                <a:latin typeface="+mn-lt"/>
                <a:sym typeface="Symbol" panose="05050102010706020507" pitchFamily="18" charset="2"/>
              </a:rPr>
              <a:t>  </a:t>
            </a:r>
            <a:r>
              <a:rPr kumimoji="0" lang="en-US" altLang="ru-RU" sz="2000" dirty="0">
                <a:solidFill>
                  <a:srgbClr val="002060"/>
                </a:solidFill>
                <a:latin typeface="+mn-lt"/>
                <a:sym typeface="Symbol" panose="05050102010706020507" pitchFamily="18" charset="2"/>
              </a:rPr>
              <a:t>and large </a:t>
            </a:r>
          </a:p>
          <a:p>
            <a:pPr>
              <a:spcBef>
                <a:spcPct val="0"/>
              </a:spcBef>
              <a:buFontTx/>
              <a:buNone/>
            </a:pPr>
            <a:r>
              <a:rPr kumimoji="0" lang="en-US" altLang="ru-RU" sz="2000" dirty="0" err="1">
                <a:solidFill>
                  <a:srgbClr val="002060"/>
                </a:solidFill>
                <a:latin typeface="+mn-lt"/>
                <a:sym typeface="Symbol" panose="05050102010706020507" pitchFamily="18" charset="2"/>
              </a:rPr>
              <a:t>pseudorapidity</a:t>
            </a:r>
            <a:r>
              <a:rPr kumimoji="0" lang="en-US" altLang="ru-RU" sz="2000" dirty="0">
                <a:solidFill>
                  <a:srgbClr val="002060"/>
                </a:solidFill>
                <a:latin typeface="+mn-lt"/>
                <a:sym typeface="Symbol" panose="05050102010706020507" pitchFamily="18" charset="2"/>
              </a:rPr>
              <a:t> range, </a:t>
            </a:r>
            <a:r>
              <a:rPr kumimoji="0" lang="ru-RU" altLang="ru-RU" sz="2000" dirty="0">
                <a:solidFill>
                  <a:srgbClr val="002060"/>
                </a:solidFill>
                <a:latin typeface="+mn-lt"/>
                <a:sym typeface="Symbol" panose="05050102010706020507" pitchFamily="18" charset="2"/>
              </a:rPr>
              <a:t> </a:t>
            </a:r>
            <a:endParaRPr kumimoji="0" lang="en-US" altLang="ru-RU" sz="2000" dirty="0">
              <a:solidFill>
                <a:srgbClr val="002060"/>
              </a:solidFill>
              <a:latin typeface="+mn-lt"/>
              <a:sym typeface="Symbol" panose="05050102010706020507" pitchFamily="18" charset="2"/>
            </a:endParaRPr>
          </a:p>
          <a:p>
            <a:pPr>
              <a:spcBef>
                <a:spcPct val="0"/>
              </a:spcBef>
              <a:buFontTx/>
              <a:buNone/>
            </a:pPr>
            <a:r>
              <a:rPr kumimoji="0" lang="en-US" altLang="ru-RU" sz="2000" dirty="0">
                <a:solidFill>
                  <a:srgbClr val="002060"/>
                </a:solidFill>
                <a:latin typeface="+mn-lt"/>
                <a:sym typeface="Symbol" panose="05050102010706020507" pitchFamily="18" charset="2"/>
              </a:rPr>
              <a:t>|| ≤ 5.0 (0.8</a:t>
            </a:r>
            <a:r>
              <a:rPr kumimoji="0" lang="en-US" altLang="ru-RU" sz="2000" baseline="30000" dirty="0">
                <a:solidFill>
                  <a:srgbClr val="002060"/>
                </a:solidFill>
                <a:latin typeface="+mn-lt"/>
                <a:sym typeface="Symbol" panose="05050102010706020507" pitchFamily="18" charset="2"/>
              </a:rPr>
              <a:t>0</a:t>
            </a:r>
            <a:r>
              <a:rPr kumimoji="0" lang="en-US" altLang="ru-RU" sz="2000" dirty="0">
                <a:solidFill>
                  <a:srgbClr val="002060"/>
                </a:solidFill>
                <a:latin typeface="+mn-lt"/>
                <a:sym typeface="Symbol" panose="05050102010706020507" pitchFamily="18" charset="2"/>
              </a:rPr>
              <a:t>)</a:t>
            </a:r>
            <a:endParaRPr kumimoji="0" lang="ru-RU" altLang="ru-RU" sz="2000" dirty="0">
              <a:solidFill>
                <a:srgbClr val="002060"/>
              </a:solidFill>
              <a:latin typeface="+mn-lt"/>
            </a:endParaRPr>
          </a:p>
        </p:txBody>
      </p:sp>
      <p:grpSp>
        <p:nvGrpSpPr>
          <p:cNvPr id="14" name="Group 6">
            <a:extLst>
              <a:ext uri="{FF2B5EF4-FFF2-40B4-BE49-F238E27FC236}">
                <a16:creationId xmlns:a16="http://schemas.microsoft.com/office/drawing/2014/main" id="{B5E516A5-9EC3-414A-9EF5-6A63CA2904D3}"/>
              </a:ext>
            </a:extLst>
          </p:cNvPr>
          <p:cNvGrpSpPr>
            <a:grpSpLocks/>
          </p:cNvGrpSpPr>
          <p:nvPr/>
        </p:nvGrpSpPr>
        <p:grpSpPr bwMode="auto">
          <a:xfrm>
            <a:off x="5051648" y="3021831"/>
            <a:ext cx="2133600" cy="1447800"/>
            <a:chOff x="4416" y="1392"/>
            <a:chExt cx="1344" cy="912"/>
          </a:xfrm>
        </p:grpSpPr>
        <p:sp>
          <p:nvSpPr>
            <p:cNvPr id="15" name="Freeform 7">
              <a:extLst>
                <a:ext uri="{FF2B5EF4-FFF2-40B4-BE49-F238E27FC236}">
                  <a16:creationId xmlns:a16="http://schemas.microsoft.com/office/drawing/2014/main" id="{D820DBAB-A310-4477-BA8F-9136E2EB6A16}"/>
                </a:ext>
              </a:extLst>
            </p:cNvPr>
            <p:cNvSpPr>
              <a:spLocks noChangeAspect="1"/>
            </p:cNvSpPr>
            <p:nvPr/>
          </p:nvSpPr>
          <p:spPr bwMode="auto">
            <a:xfrm>
              <a:off x="5088" y="1824"/>
              <a:ext cx="42" cy="180"/>
            </a:xfrm>
            <a:custGeom>
              <a:avLst/>
              <a:gdLst>
                <a:gd name="T0" fmla="*/ 0 w 72"/>
                <a:gd name="T1" fmla="*/ 0 h 184"/>
                <a:gd name="T2" fmla="*/ 1 w 72"/>
                <a:gd name="T3" fmla="*/ 48 h 184"/>
                <a:gd name="T4" fmla="*/ 1 w 72"/>
                <a:gd name="T5" fmla="*/ 88 h 184"/>
                <a:gd name="T6" fmla="*/ 1 w 72"/>
                <a:gd name="T7" fmla="*/ 107 h 184"/>
                <a:gd name="T8" fmla="*/ 1 w 72"/>
                <a:gd name="T9" fmla="*/ 154 h 184"/>
                <a:gd name="T10" fmla="*/ 0 60000 65536"/>
                <a:gd name="T11" fmla="*/ 0 60000 65536"/>
                <a:gd name="T12" fmla="*/ 0 60000 65536"/>
                <a:gd name="T13" fmla="*/ 0 60000 65536"/>
                <a:gd name="T14" fmla="*/ 0 60000 65536"/>
                <a:gd name="T15" fmla="*/ 0 w 72"/>
                <a:gd name="T16" fmla="*/ 0 h 184"/>
                <a:gd name="T17" fmla="*/ 72 w 72"/>
                <a:gd name="T18" fmla="*/ 184 h 184"/>
              </a:gdLst>
              <a:ahLst/>
              <a:cxnLst>
                <a:cxn ang="T10">
                  <a:pos x="T0" y="T1"/>
                </a:cxn>
                <a:cxn ang="T11">
                  <a:pos x="T2" y="T3"/>
                </a:cxn>
                <a:cxn ang="T12">
                  <a:pos x="T4" y="T5"/>
                </a:cxn>
                <a:cxn ang="T13">
                  <a:pos x="T6" y="T7"/>
                </a:cxn>
                <a:cxn ang="T14">
                  <a:pos x="T8" y="T9"/>
                </a:cxn>
              </a:cxnLst>
              <a:rect l="T15" t="T16" r="T17" b="T18"/>
              <a:pathLst>
                <a:path w="72" h="184">
                  <a:moveTo>
                    <a:pt x="0" y="0"/>
                  </a:moveTo>
                  <a:cubicBezTo>
                    <a:pt x="28" y="9"/>
                    <a:pt x="36" y="28"/>
                    <a:pt x="48" y="56"/>
                  </a:cubicBezTo>
                  <a:cubicBezTo>
                    <a:pt x="55" y="71"/>
                    <a:pt x="59" y="88"/>
                    <a:pt x="64" y="104"/>
                  </a:cubicBezTo>
                  <a:cubicBezTo>
                    <a:pt x="67" y="112"/>
                    <a:pt x="72" y="128"/>
                    <a:pt x="72" y="128"/>
                  </a:cubicBezTo>
                  <a:cubicBezTo>
                    <a:pt x="69" y="147"/>
                    <a:pt x="64" y="184"/>
                    <a:pt x="64" y="184"/>
                  </a:cubicBezTo>
                </a:path>
              </a:pathLst>
            </a:custGeom>
            <a:noFill/>
            <a:ln w="38100">
              <a:solidFill>
                <a:srgbClr val="FF0000"/>
              </a:solidFill>
              <a:round/>
              <a:headEnd/>
              <a:tailEnd/>
            </a:ln>
          </p:spPr>
          <p:txBody>
            <a:bodyPr wrap="none" anchor="ctr">
              <a:prstTxWarp prst="textNoShape">
                <a:avLst/>
              </a:prstTxWarp>
            </a:bodyPr>
            <a:lstStyle/>
            <a:p>
              <a:endParaRPr lang="en-GB"/>
            </a:p>
          </p:txBody>
        </p:sp>
        <p:grpSp>
          <p:nvGrpSpPr>
            <p:cNvPr id="16" name="Group 8">
              <a:extLst>
                <a:ext uri="{FF2B5EF4-FFF2-40B4-BE49-F238E27FC236}">
                  <a16:creationId xmlns:a16="http://schemas.microsoft.com/office/drawing/2014/main" id="{DB5C5523-2E12-4D6C-80DE-ABF90554C8AC}"/>
                </a:ext>
              </a:extLst>
            </p:cNvPr>
            <p:cNvGrpSpPr>
              <a:grpSpLocks/>
            </p:cNvGrpSpPr>
            <p:nvPr/>
          </p:nvGrpSpPr>
          <p:grpSpPr bwMode="auto">
            <a:xfrm>
              <a:off x="4416" y="1392"/>
              <a:ext cx="1344" cy="912"/>
              <a:chOff x="4272" y="672"/>
              <a:chExt cx="1344" cy="912"/>
            </a:xfrm>
          </p:grpSpPr>
          <p:sp>
            <p:nvSpPr>
              <p:cNvPr id="18" name="Line 9">
                <a:extLst>
                  <a:ext uri="{FF2B5EF4-FFF2-40B4-BE49-F238E27FC236}">
                    <a16:creationId xmlns:a16="http://schemas.microsoft.com/office/drawing/2014/main" id="{A11E1FAE-FAC2-4618-83CA-18C7D055B254}"/>
                  </a:ext>
                </a:extLst>
              </p:cNvPr>
              <p:cNvSpPr>
                <a:spLocks noChangeAspect="1" noChangeShapeType="1"/>
              </p:cNvSpPr>
              <p:nvPr/>
            </p:nvSpPr>
            <p:spPr bwMode="auto">
              <a:xfrm>
                <a:off x="4333" y="1261"/>
                <a:ext cx="196"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GB"/>
              </a:p>
            </p:txBody>
          </p:sp>
          <p:sp>
            <p:nvSpPr>
              <p:cNvPr id="19" name="Line 10">
                <a:extLst>
                  <a:ext uri="{FF2B5EF4-FFF2-40B4-BE49-F238E27FC236}">
                    <a16:creationId xmlns:a16="http://schemas.microsoft.com/office/drawing/2014/main" id="{F8949EDC-404E-470A-A538-73ABED49942E}"/>
                  </a:ext>
                </a:extLst>
              </p:cNvPr>
              <p:cNvSpPr>
                <a:spLocks noChangeAspect="1" noChangeShapeType="1"/>
              </p:cNvSpPr>
              <p:nvPr/>
            </p:nvSpPr>
            <p:spPr bwMode="auto">
              <a:xfrm>
                <a:off x="4529" y="1261"/>
                <a:ext cx="281" cy="0"/>
              </a:xfrm>
              <a:prstGeom prst="line">
                <a:avLst/>
              </a:prstGeom>
              <a:noFill/>
              <a:ln w="38100">
                <a:solidFill>
                  <a:schemeClr val="tx1"/>
                </a:solidFill>
                <a:round/>
                <a:headEnd/>
                <a:tailEnd/>
              </a:ln>
            </p:spPr>
            <p:txBody>
              <a:bodyPr wrap="none" anchor="ctr">
                <a:prstTxWarp prst="textNoShape">
                  <a:avLst/>
                </a:prstTxWarp>
              </a:bodyPr>
              <a:lstStyle/>
              <a:p>
                <a:endParaRPr lang="en-GB"/>
              </a:p>
            </p:txBody>
          </p:sp>
          <p:sp>
            <p:nvSpPr>
              <p:cNvPr id="20" name="Oval 11">
                <a:extLst>
                  <a:ext uri="{FF2B5EF4-FFF2-40B4-BE49-F238E27FC236}">
                    <a16:creationId xmlns:a16="http://schemas.microsoft.com/office/drawing/2014/main" id="{995D0FDE-F240-4862-86FA-1B1153366DEA}"/>
                  </a:ext>
                </a:extLst>
              </p:cNvPr>
              <p:cNvSpPr>
                <a:spLocks noChangeAspect="1" noChangeArrowheads="1"/>
              </p:cNvSpPr>
              <p:nvPr/>
            </p:nvSpPr>
            <p:spPr bwMode="auto">
              <a:xfrm>
                <a:off x="4838" y="1250"/>
                <a:ext cx="18" cy="28"/>
              </a:xfrm>
              <a:prstGeom prst="ellipse">
                <a:avLst/>
              </a:prstGeom>
              <a:solidFill>
                <a:srgbClr val="003366"/>
              </a:solidFill>
              <a:ln w="38100">
                <a:solidFill>
                  <a:schemeClr val="tx1"/>
                </a:solidFill>
                <a:round/>
                <a:headEnd/>
                <a:tailEnd/>
              </a:ln>
            </p:spPr>
            <p:txBody>
              <a:bodyPr wrap="none" anchor="ctr">
                <a:prstTxWarp prst="textNoShape">
                  <a:avLst/>
                </a:prstTxWarp>
              </a:bodyPr>
              <a:lstStyle/>
              <a:p>
                <a:endParaRPr lang="en-GB"/>
              </a:p>
            </p:txBody>
          </p:sp>
          <p:sp>
            <p:nvSpPr>
              <p:cNvPr id="21" name="Line 12">
                <a:extLst>
                  <a:ext uri="{FF2B5EF4-FFF2-40B4-BE49-F238E27FC236}">
                    <a16:creationId xmlns:a16="http://schemas.microsoft.com/office/drawing/2014/main" id="{3627C76A-FBB9-4E6E-B248-0278F77A4BBC}"/>
                  </a:ext>
                </a:extLst>
              </p:cNvPr>
              <p:cNvSpPr>
                <a:spLocks noChangeAspect="1" noChangeShapeType="1"/>
              </p:cNvSpPr>
              <p:nvPr/>
            </p:nvSpPr>
            <p:spPr bwMode="auto">
              <a:xfrm flipH="1">
                <a:off x="5288" y="1261"/>
                <a:ext cx="197"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GB"/>
              </a:p>
            </p:txBody>
          </p:sp>
          <p:sp>
            <p:nvSpPr>
              <p:cNvPr id="22" name="Line 13">
                <a:extLst>
                  <a:ext uri="{FF2B5EF4-FFF2-40B4-BE49-F238E27FC236}">
                    <a16:creationId xmlns:a16="http://schemas.microsoft.com/office/drawing/2014/main" id="{E935484B-044A-4306-AD6E-D33EED8FB4BC}"/>
                  </a:ext>
                </a:extLst>
              </p:cNvPr>
              <p:cNvSpPr>
                <a:spLocks noChangeAspect="1" noChangeShapeType="1"/>
              </p:cNvSpPr>
              <p:nvPr/>
            </p:nvSpPr>
            <p:spPr bwMode="auto">
              <a:xfrm flipH="1">
                <a:off x="4894" y="1261"/>
                <a:ext cx="394" cy="0"/>
              </a:xfrm>
              <a:prstGeom prst="line">
                <a:avLst/>
              </a:prstGeom>
              <a:noFill/>
              <a:ln w="38100">
                <a:solidFill>
                  <a:schemeClr val="tx1"/>
                </a:solidFill>
                <a:round/>
                <a:headEnd/>
                <a:tailEnd/>
              </a:ln>
            </p:spPr>
            <p:txBody>
              <a:bodyPr wrap="none" anchor="ctr">
                <a:prstTxWarp prst="textNoShape">
                  <a:avLst/>
                </a:prstTxWarp>
              </a:bodyPr>
              <a:lstStyle/>
              <a:p>
                <a:endParaRPr lang="en-GB"/>
              </a:p>
            </p:txBody>
          </p:sp>
          <p:sp>
            <p:nvSpPr>
              <p:cNvPr id="23" name="Line 14">
                <a:extLst>
                  <a:ext uri="{FF2B5EF4-FFF2-40B4-BE49-F238E27FC236}">
                    <a16:creationId xmlns:a16="http://schemas.microsoft.com/office/drawing/2014/main" id="{5B35C834-C2DD-4914-9419-B3AAB976C4BB}"/>
                  </a:ext>
                </a:extLst>
              </p:cNvPr>
              <p:cNvSpPr>
                <a:spLocks noChangeAspect="1" noChangeShapeType="1"/>
              </p:cNvSpPr>
              <p:nvPr/>
            </p:nvSpPr>
            <p:spPr bwMode="auto">
              <a:xfrm flipV="1">
                <a:off x="4866" y="748"/>
                <a:ext cx="282" cy="467"/>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GB"/>
              </a:p>
            </p:txBody>
          </p:sp>
          <p:sp>
            <p:nvSpPr>
              <p:cNvPr id="24" name="Text Box 15">
                <a:extLst>
                  <a:ext uri="{FF2B5EF4-FFF2-40B4-BE49-F238E27FC236}">
                    <a16:creationId xmlns:a16="http://schemas.microsoft.com/office/drawing/2014/main" id="{DE03E0E3-B865-4ADD-ACF6-616EBC446673}"/>
                  </a:ext>
                </a:extLst>
              </p:cNvPr>
              <p:cNvSpPr txBox="1">
                <a:spLocks noChangeAspect="1" noChangeArrowheads="1"/>
              </p:cNvSpPr>
              <p:nvPr/>
            </p:nvSpPr>
            <p:spPr bwMode="auto">
              <a:xfrm>
                <a:off x="4800" y="720"/>
                <a:ext cx="206" cy="252"/>
              </a:xfrm>
              <a:prstGeom prst="rect">
                <a:avLst/>
              </a:prstGeom>
              <a:noFill/>
              <a:ln w="9525">
                <a:noFill/>
                <a:miter lim="800000"/>
                <a:headEnd/>
                <a:tailEnd/>
              </a:ln>
            </p:spPr>
            <p:txBody>
              <a:bodyPr wrap="none">
                <a:prstTxWarp prst="textNoShape">
                  <a:avLst/>
                </a:prstTxWarp>
                <a:spAutoFit/>
              </a:bodyPr>
              <a:lstStyle/>
              <a:p>
                <a:pPr eaLnBrk="0" hangingPunct="0"/>
                <a:r>
                  <a:rPr lang="en-US" b="1">
                    <a:solidFill>
                      <a:schemeClr val="tx1"/>
                    </a:solidFill>
                    <a:latin typeface="Times New Roman" pitchFamily="-84" charset="0"/>
                  </a:rPr>
                  <a:t>p</a:t>
                </a:r>
              </a:p>
            </p:txBody>
          </p:sp>
          <p:sp>
            <p:nvSpPr>
              <p:cNvPr id="25" name="Text Box 16">
                <a:extLst>
                  <a:ext uri="{FF2B5EF4-FFF2-40B4-BE49-F238E27FC236}">
                    <a16:creationId xmlns:a16="http://schemas.microsoft.com/office/drawing/2014/main" id="{F50E6FB1-F566-4D07-9754-8F954E9CED35}"/>
                  </a:ext>
                </a:extLst>
              </p:cNvPr>
              <p:cNvSpPr txBox="1">
                <a:spLocks noChangeAspect="1" noChangeArrowheads="1"/>
              </p:cNvSpPr>
              <p:nvPr/>
            </p:nvSpPr>
            <p:spPr bwMode="auto">
              <a:xfrm>
                <a:off x="5127" y="727"/>
                <a:ext cx="278" cy="252"/>
              </a:xfrm>
              <a:prstGeom prst="rect">
                <a:avLst/>
              </a:prstGeom>
              <a:noFill/>
              <a:ln w="9525">
                <a:noFill/>
                <a:miter lim="800000"/>
                <a:headEnd/>
                <a:tailEnd/>
              </a:ln>
            </p:spPr>
            <p:txBody>
              <a:bodyPr wrap="none">
                <a:prstTxWarp prst="textNoShape">
                  <a:avLst/>
                </a:prstTxWarp>
                <a:spAutoFit/>
              </a:bodyPr>
              <a:lstStyle/>
              <a:p>
                <a:pPr eaLnBrk="0" hangingPunct="0"/>
                <a:r>
                  <a:rPr lang="en-US" b="1">
                    <a:solidFill>
                      <a:srgbClr val="009900"/>
                    </a:solidFill>
                    <a:latin typeface="Times New Roman" pitchFamily="-84" charset="0"/>
                  </a:rPr>
                  <a:t>p</a:t>
                </a:r>
                <a:r>
                  <a:rPr lang="en-US" b="1" baseline="-25000">
                    <a:solidFill>
                      <a:srgbClr val="009900"/>
                    </a:solidFill>
                    <a:latin typeface="Times New Roman" pitchFamily="-84" charset="0"/>
                  </a:rPr>
                  <a:t>T</a:t>
                </a:r>
                <a:endParaRPr lang="en-US" b="1">
                  <a:solidFill>
                    <a:schemeClr val="tx1"/>
                  </a:solidFill>
                  <a:latin typeface="Times New Roman" pitchFamily="-84" charset="0"/>
                </a:endParaRPr>
              </a:p>
            </p:txBody>
          </p:sp>
          <p:sp>
            <p:nvSpPr>
              <p:cNvPr id="26" name="Text Box 17">
                <a:extLst>
                  <a:ext uri="{FF2B5EF4-FFF2-40B4-BE49-F238E27FC236}">
                    <a16:creationId xmlns:a16="http://schemas.microsoft.com/office/drawing/2014/main" id="{1BB2EE77-D788-4904-AB5A-FDAFF3895C9D}"/>
                  </a:ext>
                </a:extLst>
              </p:cNvPr>
              <p:cNvSpPr txBox="1">
                <a:spLocks noChangeArrowheads="1"/>
              </p:cNvSpPr>
              <p:nvPr/>
            </p:nvSpPr>
            <p:spPr bwMode="auto">
              <a:xfrm>
                <a:off x="4944" y="960"/>
                <a:ext cx="205" cy="252"/>
              </a:xfrm>
              <a:prstGeom prst="rect">
                <a:avLst/>
              </a:prstGeom>
              <a:noFill/>
              <a:ln w="9525">
                <a:noFill/>
                <a:miter lim="800000"/>
                <a:headEnd/>
                <a:tailEnd/>
              </a:ln>
            </p:spPr>
            <p:txBody>
              <a:bodyPr wrap="none">
                <a:prstTxWarp prst="textNoShape">
                  <a:avLst/>
                </a:prstTxWarp>
                <a:spAutoFit/>
              </a:bodyPr>
              <a:lstStyle/>
              <a:p>
                <a:pPr eaLnBrk="0" hangingPunct="0"/>
                <a:r>
                  <a:rPr lang="en-US" b="1">
                    <a:solidFill>
                      <a:srgbClr val="FF0000"/>
                    </a:solidFill>
                    <a:latin typeface="Times New Roman" pitchFamily="-84" charset="0"/>
                    <a:sym typeface="Symbol" pitchFamily="-84" charset="2"/>
                  </a:rPr>
                  <a:t></a:t>
                </a:r>
                <a:endParaRPr lang="en-US" b="1">
                  <a:solidFill>
                    <a:srgbClr val="FF0000"/>
                  </a:solidFill>
                  <a:latin typeface="Times New Roman" pitchFamily="-84" charset="0"/>
                </a:endParaRPr>
              </a:p>
            </p:txBody>
          </p:sp>
          <p:sp>
            <p:nvSpPr>
              <p:cNvPr id="27" name="Rectangle 18">
                <a:extLst>
                  <a:ext uri="{FF2B5EF4-FFF2-40B4-BE49-F238E27FC236}">
                    <a16:creationId xmlns:a16="http://schemas.microsoft.com/office/drawing/2014/main" id="{2B5FD960-DC05-4E12-B3DC-6A06A0DC8ADE}"/>
                  </a:ext>
                </a:extLst>
              </p:cNvPr>
              <p:cNvSpPr>
                <a:spLocks noChangeArrowheads="1"/>
              </p:cNvSpPr>
              <p:nvPr/>
            </p:nvSpPr>
            <p:spPr bwMode="auto">
              <a:xfrm>
                <a:off x="4272" y="672"/>
                <a:ext cx="1344" cy="912"/>
              </a:xfrm>
              <a:prstGeom prst="rect">
                <a:avLst/>
              </a:prstGeom>
              <a:noFill/>
              <a:ln w="9525">
                <a:solidFill>
                  <a:schemeClr val="tx1"/>
                </a:solidFill>
                <a:miter lim="800000"/>
                <a:headEnd/>
                <a:tailEnd/>
              </a:ln>
            </p:spPr>
            <p:txBody>
              <a:bodyPr wrap="none" anchor="ctr">
                <a:prstTxWarp prst="textNoShape">
                  <a:avLst/>
                </a:prstTxWarp>
              </a:bodyPr>
              <a:lstStyle/>
              <a:p>
                <a:endParaRPr lang="en-GB"/>
              </a:p>
            </p:txBody>
          </p:sp>
        </p:grpSp>
        <p:sp>
          <p:nvSpPr>
            <p:cNvPr id="17" name="Line 19">
              <a:extLst>
                <a:ext uri="{FF2B5EF4-FFF2-40B4-BE49-F238E27FC236}">
                  <a16:creationId xmlns:a16="http://schemas.microsoft.com/office/drawing/2014/main" id="{1E816CBC-BF98-4C18-9051-EB1AB020F99C}"/>
                </a:ext>
              </a:extLst>
            </p:cNvPr>
            <p:cNvSpPr>
              <a:spLocks noChangeShapeType="1"/>
            </p:cNvSpPr>
            <p:nvPr/>
          </p:nvSpPr>
          <p:spPr bwMode="auto">
            <a:xfrm>
              <a:off x="5280" y="1536"/>
              <a:ext cx="0" cy="480"/>
            </a:xfrm>
            <a:prstGeom prst="line">
              <a:avLst/>
            </a:prstGeom>
            <a:noFill/>
            <a:ln w="28575">
              <a:solidFill>
                <a:srgbClr val="009900"/>
              </a:solidFill>
              <a:prstDash val="dash"/>
              <a:round/>
              <a:headEnd/>
              <a:tailEnd/>
            </a:ln>
          </p:spPr>
          <p:txBody>
            <a:bodyPr wrap="none" lIns="90488" tIns="44450" rIns="90488" bIns="44450" anchor="ctr">
              <a:prstTxWarp prst="textNoShape">
                <a:avLst/>
              </a:prstTxWarp>
            </a:bodyPr>
            <a:lstStyle/>
            <a:p>
              <a:endParaRPr lang="en-GB"/>
            </a:p>
          </p:txBody>
        </p:sp>
      </p:grpSp>
      <p:sp>
        <p:nvSpPr>
          <p:cNvPr id="28" name="Прямоугольник 3">
            <a:extLst>
              <a:ext uri="{FF2B5EF4-FFF2-40B4-BE49-F238E27FC236}">
                <a16:creationId xmlns:a16="http://schemas.microsoft.com/office/drawing/2014/main" id="{E774FF09-E7DB-4AE5-AAE0-CBCB0117B844}"/>
              </a:ext>
            </a:extLst>
          </p:cNvPr>
          <p:cNvSpPr>
            <a:spLocks noChangeArrowheads="1"/>
          </p:cNvSpPr>
          <p:nvPr/>
        </p:nvSpPr>
        <p:spPr bwMode="auto">
          <a:xfrm>
            <a:off x="-15551" y="2809289"/>
            <a:ext cx="521339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marL="0" indent="0">
              <a:spcBef>
                <a:spcPct val="0"/>
              </a:spcBef>
              <a:buNone/>
            </a:pPr>
            <a:r>
              <a:rPr lang="en-US" sz="2000" dirty="0">
                <a:solidFill>
                  <a:srgbClr val="C00000"/>
                </a:solidFill>
                <a:latin typeface="+mn-lt"/>
                <a:ea typeface="ＭＳ Ｐゴシック" pitchFamily="-84" charset="-128"/>
                <a:cs typeface="ＭＳ Ｐゴシック" pitchFamily="-84" charset="-128"/>
              </a:rPr>
              <a:t>Kinematic Variables</a:t>
            </a:r>
            <a:endParaRPr kumimoji="0" lang="en-US" altLang="ru-RU" sz="2000" dirty="0">
              <a:solidFill>
                <a:srgbClr val="C00000"/>
              </a:solidFill>
              <a:latin typeface="+mn-lt"/>
            </a:endParaRPr>
          </a:p>
          <a:p>
            <a:pPr>
              <a:spcBef>
                <a:spcPct val="0"/>
              </a:spcBef>
              <a:buFont typeface="Wingdings" panose="05000000000000000000" pitchFamily="2" charset="2"/>
              <a:buChar char="§"/>
            </a:pPr>
            <a:r>
              <a:rPr kumimoji="0" lang="en-US" altLang="ru-RU" sz="2000" dirty="0">
                <a:solidFill>
                  <a:srgbClr val="002060"/>
                </a:solidFill>
                <a:latin typeface="+mn-lt"/>
              </a:rPr>
              <a:t>Transverse momentum </a:t>
            </a:r>
            <a:r>
              <a:rPr kumimoji="0" lang="en-US" altLang="ru-RU" sz="2000" dirty="0" err="1">
                <a:solidFill>
                  <a:srgbClr val="002060"/>
                </a:solidFill>
                <a:latin typeface="+mn-lt"/>
              </a:rPr>
              <a:t>p</a:t>
            </a:r>
            <a:r>
              <a:rPr kumimoji="0" lang="en-US" altLang="ru-RU" sz="2000" baseline="-25000" dirty="0" err="1">
                <a:solidFill>
                  <a:srgbClr val="002060"/>
                </a:solidFill>
                <a:latin typeface="+mn-lt"/>
              </a:rPr>
              <a:t>T</a:t>
            </a:r>
            <a:r>
              <a:rPr kumimoji="0" lang="en-US" altLang="ru-RU" sz="2000" baseline="-25000" dirty="0">
                <a:solidFill>
                  <a:srgbClr val="002060"/>
                </a:solidFill>
                <a:latin typeface="+mn-lt"/>
              </a:rPr>
              <a:t> </a:t>
            </a:r>
            <a:r>
              <a:rPr kumimoji="0" lang="en-US" altLang="ru-RU" sz="2000" dirty="0">
                <a:solidFill>
                  <a:srgbClr val="002060"/>
                </a:solidFill>
                <a:latin typeface="+mn-lt"/>
              </a:rPr>
              <a:t>(energy)</a:t>
            </a:r>
          </a:p>
          <a:p>
            <a:pPr lvl="1">
              <a:spcBef>
                <a:spcPct val="0"/>
              </a:spcBef>
              <a:buFont typeface="Calibri" panose="020F0502020204030204" pitchFamily="34" charset="0"/>
              <a:buChar char="−"/>
            </a:pPr>
            <a:r>
              <a:rPr kumimoji="0" lang="en-US" altLang="ru-RU" sz="1800" dirty="0">
                <a:solidFill>
                  <a:srgbClr val="002060"/>
                </a:solidFill>
                <a:latin typeface="+mn-lt"/>
              </a:rPr>
              <a:t>particles that escape detection have </a:t>
            </a:r>
            <a:r>
              <a:rPr kumimoji="0" lang="en-US" altLang="ru-RU" sz="1800" dirty="0" err="1">
                <a:solidFill>
                  <a:srgbClr val="002060"/>
                </a:solidFill>
                <a:latin typeface="+mn-lt"/>
              </a:rPr>
              <a:t>p</a:t>
            </a:r>
            <a:r>
              <a:rPr kumimoji="0" lang="en-US" altLang="ru-RU" sz="1800" baseline="-25000" dirty="0" err="1">
                <a:solidFill>
                  <a:srgbClr val="002060"/>
                </a:solidFill>
                <a:latin typeface="+mn-lt"/>
              </a:rPr>
              <a:t>T</a:t>
            </a:r>
            <a:r>
              <a:rPr kumimoji="0" lang="en-US" altLang="ru-RU" sz="1800" dirty="0">
                <a:solidFill>
                  <a:srgbClr val="002060"/>
                </a:solidFill>
                <a:latin typeface="+mn-lt"/>
              </a:rPr>
              <a:t>=0</a:t>
            </a:r>
          </a:p>
          <a:p>
            <a:pPr lvl="1">
              <a:spcBef>
                <a:spcPct val="0"/>
              </a:spcBef>
              <a:buFont typeface="Calibri" panose="020F0502020204030204" pitchFamily="34" charset="0"/>
              <a:buChar char="−"/>
            </a:pPr>
            <a:r>
              <a:rPr kumimoji="0" lang="en-US" altLang="ru-RU" sz="1800" dirty="0">
                <a:solidFill>
                  <a:srgbClr val="002060"/>
                </a:solidFill>
                <a:latin typeface="+mn-lt"/>
              </a:rPr>
              <a:t>total visible </a:t>
            </a:r>
            <a:r>
              <a:rPr kumimoji="0" lang="en-US" altLang="ru-RU" sz="1800" dirty="0" err="1">
                <a:solidFill>
                  <a:srgbClr val="002060"/>
                </a:solidFill>
                <a:latin typeface="+mn-lt"/>
              </a:rPr>
              <a:t>p</a:t>
            </a:r>
            <a:r>
              <a:rPr kumimoji="0" lang="en-US" altLang="ru-RU" sz="1800" baseline="-25000" dirty="0" err="1">
                <a:solidFill>
                  <a:srgbClr val="002060"/>
                </a:solidFill>
                <a:latin typeface="+mn-lt"/>
              </a:rPr>
              <a:t>T</a:t>
            </a:r>
            <a:r>
              <a:rPr kumimoji="0" lang="en-US" altLang="ru-RU" sz="1800" dirty="0">
                <a:solidFill>
                  <a:srgbClr val="002060"/>
                </a:solidFill>
                <a:latin typeface="+mn-lt"/>
              </a:rPr>
              <a:t> = 0</a:t>
            </a:r>
            <a:endParaRPr kumimoji="0" lang="ru-RU" altLang="ru-RU" sz="2000" dirty="0">
              <a:solidFill>
                <a:srgbClr val="002060"/>
              </a:solidFill>
              <a:latin typeface="+mn-lt"/>
            </a:endParaRPr>
          </a:p>
        </p:txBody>
      </p:sp>
      <p:sp>
        <p:nvSpPr>
          <p:cNvPr id="29" name="Прямоугольник 3">
            <a:extLst>
              <a:ext uri="{FF2B5EF4-FFF2-40B4-BE49-F238E27FC236}">
                <a16:creationId xmlns:a16="http://schemas.microsoft.com/office/drawing/2014/main" id="{A2580076-D2EE-4CB7-9F48-5BCD844B8A60}"/>
              </a:ext>
            </a:extLst>
          </p:cNvPr>
          <p:cNvSpPr>
            <a:spLocks noChangeArrowheads="1"/>
          </p:cNvSpPr>
          <p:nvPr/>
        </p:nvSpPr>
        <p:spPr bwMode="auto">
          <a:xfrm>
            <a:off x="56456" y="564937"/>
            <a:ext cx="657542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 typeface="Wingdings" panose="05000000000000000000" pitchFamily="2" charset="2"/>
              <a:buChar char="§"/>
            </a:pPr>
            <a:r>
              <a:rPr kumimoji="0" lang="en-US" altLang="ru-RU" sz="2000" dirty="0">
                <a:solidFill>
                  <a:srgbClr val="002060"/>
                </a:solidFill>
                <a:latin typeface="+mn-lt"/>
              </a:rPr>
              <a:t>Muons</a:t>
            </a:r>
            <a:r>
              <a:rPr kumimoji="0" lang="ru-RU" altLang="ru-RU" sz="2000" dirty="0">
                <a:solidFill>
                  <a:srgbClr val="002060"/>
                </a:solidFill>
                <a:latin typeface="+mn-lt"/>
              </a:rPr>
              <a:t> (</a:t>
            </a:r>
            <a:r>
              <a:rPr kumimoji="0" lang="en-US" altLang="ru-RU" sz="2000" dirty="0">
                <a:solidFill>
                  <a:srgbClr val="002060"/>
                </a:solidFill>
                <a:latin typeface="+mn-lt"/>
              </a:rPr>
              <a:t>transverse momentum </a:t>
            </a:r>
            <a:r>
              <a:rPr kumimoji="0" lang="en-US" altLang="ru-RU" sz="2000" dirty="0" err="1">
                <a:solidFill>
                  <a:srgbClr val="002060"/>
                </a:solidFill>
                <a:latin typeface="+mn-lt"/>
              </a:rPr>
              <a:t>p</a:t>
            </a:r>
            <a:r>
              <a:rPr kumimoji="0" lang="en-US" altLang="ru-RU" sz="2000" baseline="-25000" dirty="0" err="1">
                <a:solidFill>
                  <a:srgbClr val="002060"/>
                </a:solidFill>
                <a:latin typeface="+mn-lt"/>
              </a:rPr>
              <a:t>T</a:t>
            </a:r>
            <a:r>
              <a:rPr kumimoji="0" lang="en-US" altLang="ru-RU" sz="2000" dirty="0">
                <a:solidFill>
                  <a:srgbClr val="002060"/>
                </a:solidFill>
                <a:latin typeface="+mn-lt"/>
              </a:rPr>
              <a:t>)</a:t>
            </a:r>
            <a:endParaRPr kumimoji="0" lang="ru-RU" altLang="ru-RU" sz="2000" dirty="0">
              <a:solidFill>
                <a:srgbClr val="002060"/>
              </a:solidFill>
              <a:latin typeface="+mn-lt"/>
            </a:endParaRPr>
          </a:p>
          <a:p>
            <a:pPr>
              <a:spcBef>
                <a:spcPct val="0"/>
              </a:spcBef>
              <a:buFont typeface="Wingdings" panose="05000000000000000000" pitchFamily="2" charset="2"/>
              <a:buChar char="§"/>
            </a:pPr>
            <a:r>
              <a:rPr kumimoji="0" lang="en-US" altLang="ru-RU" sz="2000" dirty="0">
                <a:solidFill>
                  <a:srgbClr val="002060"/>
                </a:solidFill>
                <a:latin typeface="+mn-lt"/>
              </a:rPr>
              <a:t>Electrons</a:t>
            </a:r>
            <a:r>
              <a:rPr kumimoji="0" lang="ru-RU" altLang="ru-RU" sz="2000" dirty="0">
                <a:solidFill>
                  <a:srgbClr val="002060"/>
                </a:solidFill>
                <a:latin typeface="+mn-lt"/>
              </a:rPr>
              <a:t> (</a:t>
            </a:r>
            <a:r>
              <a:rPr kumimoji="0" lang="en-US" altLang="ru-RU" sz="2000" dirty="0">
                <a:solidFill>
                  <a:srgbClr val="002060"/>
                </a:solidFill>
                <a:latin typeface="+mn-lt"/>
              </a:rPr>
              <a:t>energy and tr. momentum </a:t>
            </a:r>
            <a:r>
              <a:rPr kumimoji="0" lang="en-US" altLang="ru-RU" sz="2000" dirty="0" err="1">
                <a:solidFill>
                  <a:srgbClr val="002060"/>
                </a:solidFill>
                <a:latin typeface="+mn-lt"/>
              </a:rPr>
              <a:t>p</a:t>
            </a:r>
            <a:r>
              <a:rPr kumimoji="0" lang="en-US" altLang="ru-RU" sz="2000" baseline="-25000" dirty="0" err="1">
                <a:solidFill>
                  <a:srgbClr val="002060"/>
                </a:solidFill>
                <a:latin typeface="+mn-lt"/>
              </a:rPr>
              <a:t>T</a:t>
            </a:r>
            <a:r>
              <a:rPr kumimoji="0" lang="ru-RU" altLang="ru-RU" sz="2000" dirty="0">
                <a:solidFill>
                  <a:srgbClr val="002060"/>
                </a:solidFill>
                <a:latin typeface="+mn-lt"/>
              </a:rPr>
              <a:t>)</a:t>
            </a:r>
          </a:p>
          <a:p>
            <a:pPr>
              <a:spcBef>
                <a:spcPct val="0"/>
              </a:spcBef>
              <a:buFont typeface="Wingdings" panose="05000000000000000000" pitchFamily="2" charset="2"/>
              <a:buChar char="§"/>
            </a:pPr>
            <a:r>
              <a:rPr kumimoji="0" lang="en-US" altLang="ru-RU" sz="2000" dirty="0">
                <a:solidFill>
                  <a:srgbClr val="002060"/>
                </a:solidFill>
                <a:latin typeface="+mn-lt"/>
              </a:rPr>
              <a:t>Photons</a:t>
            </a:r>
            <a:r>
              <a:rPr kumimoji="0" lang="ru-RU" altLang="ru-RU" sz="2000" dirty="0">
                <a:solidFill>
                  <a:srgbClr val="002060"/>
                </a:solidFill>
                <a:latin typeface="+mn-lt"/>
              </a:rPr>
              <a:t> (</a:t>
            </a:r>
            <a:r>
              <a:rPr kumimoji="0" lang="en-US" altLang="ru-RU" sz="2000" dirty="0">
                <a:solidFill>
                  <a:srgbClr val="002060"/>
                </a:solidFill>
                <a:latin typeface="+mn-lt"/>
              </a:rPr>
              <a:t>energy</a:t>
            </a:r>
            <a:r>
              <a:rPr kumimoji="0" lang="ru-RU" altLang="ru-RU" sz="2000" dirty="0">
                <a:solidFill>
                  <a:srgbClr val="002060"/>
                </a:solidFill>
                <a:latin typeface="+mn-lt"/>
              </a:rPr>
              <a:t>)</a:t>
            </a:r>
          </a:p>
          <a:p>
            <a:pPr>
              <a:spcBef>
                <a:spcPct val="0"/>
              </a:spcBef>
              <a:buFont typeface="Wingdings" panose="05000000000000000000" pitchFamily="2" charset="2"/>
              <a:buChar char="§"/>
            </a:pPr>
            <a:r>
              <a:rPr kumimoji="0" lang="en-US" altLang="ru-RU" sz="2000" dirty="0">
                <a:solidFill>
                  <a:srgbClr val="002060"/>
                </a:solidFill>
                <a:latin typeface="+mn-lt"/>
              </a:rPr>
              <a:t>Jets</a:t>
            </a:r>
            <a:r>
              <a:rPr kumimoji="0" lang="ru-RU" altLang="ru-RU" sz="2000" dirty="0">
                <a:solidFill>
                  <a:srgbClr val="002060"/>
                </a:solidFill>
                <a:latin typeface="+mn-lt"/>
              </a:rPr>
              <a:t> (</a:t>
            </a:r>
            <a:r>
              <a:rPr kumimoji="0" lang="en-US" altLang="ru-RU" sz="2000" dirty="0">
                <a:solidFill>
                  <a:srgbClr val="002060"/>
                </a:solidFill>
                <a:latin typeface="+mn-lt"/>
              </a:rPr>
              <a:t>energy and coordinates </a:t>
            </a:r>
            <a:r>
              <a:rPr kumimoji="0" lang="ru-RU" altLang="ru-RU" sz="2000" dirty="0">
                <a:solidFill>
                  <a:srgbClr val="002060"/>
                </a:solidFill>
                <a:latin typeface="+mn-lt"/>
              </a:rPr>
              <a:t>)</a:t>
            </a:r>
            <a:endParaRPr kumimoji="0" lang="en-US" altLang="ru-RU" sz="2000" dirty="0">
              <a:solidFill>
                <a:srgbClr val="002060"/>
              </a:solidFill>
              <a:latin typeface="+mn-lt"/>
            </a:endParaRPr>
          </a:p>
          <a:p>
            <a:pPr>
              <a:spcBef>
                <a:spcPct val="0"/>
              </a:spcBef>
              <a:buFont typeface="Wingdings" panose="05000000000000000000" pitchFamily="2" charset="2"/>
              <a:buChar char="§"/>
            </a:pPr>
            <a:r>
              <a:rPr kumimoji="0" lang="en-US" altLang="ru-RU" sz="2000" dirty="0">
                <a:solidFill>
                  <a:srgbClr val="002060"/>
                </a:solidFill>
                <a:latin typeface="+mn-lt"/>
              </a:rPr>
              <a:t>…..</a:t>
            </a:r>
            <a:endParaRPr kumimoji="0" lang="ru-RU" altLang="ru-RU" sz="2000" dirty="0">
              <a:solidFill>
                <a:srgbClr val="002060"/>
              </a:solidFill>
              <a:latin typeface="+mn-lt"/>
            </a:endParaRPr>
          </a:p>
          <a:p>
            <a:pPr>
              <a:spcBef>
                <a:spcPct val="0"/>
              </a:spcBef>
              <a:buFont typeface="Wingdings" panose="05000000000000000000" pitchFamily="2" charset="2"/>
              <a:buChar char="§"/>
            </a:pPr>
            <a:r>
              <a:rPr kumimoji="0" lang="en-US" altLang="ru-RU" sz="2000" dirty="0">
                <a:solidFill>
                  <a:srgbClr val="002060"/>
                </a:solidFill>
                <a:latin typeface="+mn-lt"/>
              </a:rPr>
              <a:t>Missing energy</a:t>
            </a:r>
            <a:r>
              <a:rPr kumimoji="0" lang="ru-RU" altLang="ru-RU" sz="2000" dirty="0">
                <a:solidFill>
                  <a:srgbClr val="002060"/>
                </a:solidFill>
                <a:latin typeface="+mn-lt"/>
              </a:rPr>
              <a:t> </a:t>
            </a:r>
            <a:r>
              <a:rPr kumimoji="0" lang="en-US" altLang="ru-RU" sz="2000" dirty="0">
                <a:solidFill>
                  <a:srgbClr val="002060"/>
                </a:solidFill>
                <a:latin typeface="+mn-lt"/>
              </a:rPr>
              <a:t>and </a:t>
            </a:r>
            <a:r>
              <a:rPr kumimoji="0" lang="en-US" altLang="ru-RU" sz="2000" dirty="0" err="1">
                <a:solidFill>
                  <a:srgbClr val="002060"/>
                </a:solidFill>
                <a:latin typeface="+mn-lt"/>
              </a:rPr>
              <a:t>p</a:t>
            </a:r>
            <a:r>
              <a:rPr kumimoji="0" lang="en-US" altLang="ru-RU" sz="2000" baseline="-25000" dirty="0" err="1">
                <a:solidFill>
                  <a:srgbClr val="002060"/>
                </a:solidFill>
                <a:latin typeface="+mn-lt"/>
              </a:rPr>
              <a:t>T</a:t>
            </a:r>
            <a:r>
              <a:rPr kumimoji="0" lang="ru-RU" altLang="ru-RU" sz="2000" dirty="0">
                <a:solidFill>
                  <a:srgbClr val="002060"/>
                </a:solidFill>
                <a:latin typeface="+mn-lt"/>
              </a:rPr>
              <a:t> </a:t>
            </a:r>
            <a:endParaRPr kumimoji="0" lang="en-US" altLang="ru-RU" sz="2000" dirty="0">
              <a:solidFill>
                <a:srgbClr val="002060"/>
              </a:solidFill>
              <a:latin typeface="+mn-lt"/>
            </a:endParaRPr>
          </a:p>
          <a:p>
            <a:pPr lvl="1">
              <a:spcBef>
                <a:spcPct val="0"/>
              </a:spcBef>
              <a:buFont typeface="Calibri" panose="020F0502020204030204" pitchFamily="34" charset="0"/>
              <a:buChar char="−"/>
            </a:pPr>
            <a:r>
              <a:rPr kumimoji="0" lang="en-US" altLang="ru-RU" sz="1800" dirty="0" err="1">
                <a:solidFill>
                  <a:srgbClr val="002060"/>
                </a:solidFill>
                <a:latin typeface="+mn-lt"/>
              </a:rPr>
              <a:t>vectorial</a:t>
            </a:r>
            <a:r>
              <a:rPr kumimoji="0" lang="en-US" altLang="ru-RU" sz="1800" dirty="0">
                <a:solidFill>
                  <a:srgbClr val="002060"/>
                </a:solidFill>
                <a:latin typeface="+mn-lt"/>
              </a:rPr>
              <a:t> sum of all transverse momentum</a:t>
            </a:r>
          </a:p>
        </p:txBody>
      </p:sp>
      <p:sp>
        <p:nvSpPr>
          <p:cNvPr id="30" name="Прямоугольник 3">
            <a:extLst>
              <a:ext uri="{FF2B5EF4-FFF2-40B4-BE49-F238E27FC236}">
                <a16:creationId xmlns:a16="http://schemas.microsoft.com/office/drawing/2014/main" id="{1D5127C1-0431-45D1-A333-78E972E3A494}"/>
              </a:ext>
            </a:extLst>
          </p:cNvPr>
          <p:cNvSpPr>
            <a:spLocks noChangeArrowheads="1"/>
          </p:cNvSpPr>
          <p:nvPr/>
        </p:nvSpPr>
        <p:spPr bwMode="auto">
          <a:xfrm>
            <a:off x="-15552" y="4029943"/>
            <a:ext cx="6133999"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 typeface="Wingdings" panose="05000000000000000000" pitchFamily="2" charset="2"/>
              <a:buChar char="§"/>
            </a:pPr>
            <a:r>
              <a:rPr kumimoji="0" lang="en-US" altLang="ru-RU" sz="2000" dirty="0">
                <a:solidFill>
                  <a:srgbClr val="002060"/>
                </a:solidFill>
                <a:latin typeface="+mn-lt"/>
              </a:rPr>
              <a:t>Longitudinal momentum </a:t>
            </a:r>
            <a:r>
              <a:rPr kumimoji="0" lang="en-US" altLang="ru-RU" sz="2000" dirty="0" err="1">
                <a:solidFill>
                  <a:srgbClr val="002060"/>
                </a:solidFill>
                <a:latin typeface="+mn-lt"/>
              </a:rPr>
              <a:t>p</a:t>
            </a:r>
            <a:r>
              <a:rPr kumimoji="0" lang="en-US" altLang="ru-RU" sz="2000" baseline="-25000" dirty="0" err="1">
                <a:solidFill>
                  <a:srgbClr val="002060"/>
                </a:solidFill>
                <a:latin typeface="+mn-lt"/>
              </a:rPr>
              <a:t>Z</a:t>
            </a:r>
            <a:r>
              <a:rPr kumimoji="0" lang="en-US" altLang="ru-RU" sz="2000" dirty="0">
                <a:solidFill>
                  <a:srgbClr val="002060"/>
                </a:solidFill>
                <a:latin typeface="+mn-lt"/>
              </a:rPr>
              <a:t> and energy E</a:t>
            </a:r>
            <a:r>
              <a:rPr kumimoji="0" lang="en-US" altLang="ru-RU" sz="2000" baseline="-25000" dirty="0">
                <a:solidFill>
                  <a:srgbClr val="002060"/>
                </a:solidFill>
                <a:latin typeface="+mn-lt"/>
              </a:rPr>
              <a:t>Z</a:t>
            </a:r>
            <a:endParaRPr kumimoji="0" lang="en-US" altLang="ru-RU" sz="2000" dirty="0">
              <a:solidFill>
                <a:srgbClr val="002060"/>
              </a:solidFill>
              <a:latin typeface="+mn-lt"/>
            </a:endParaRPr>
          </a:p>
          <a:p>
            <a:pPr lvl="1">
              <a:spcBef>
                <a:spcPct val="0"/>
              </a:spcBef>
              <a:buFont typeface="Calibri" panose="020F0502020204030204" pitchFamily="34" charset="0"/>
              <a:buChar char="−"/>
            </a:pPr>
            <a:r>
              <a:rPr kumimoji="0" lang="en-US" altLang="ru-RU" sz="1800" dirty="0">
                <a:solidFill>
                  <a:srgbClr val="002060"/>
                </a:solidFill>
                <a:latin typeface="+mn-lt"/>
              </a:rPr>
              <a:t>particles that escape detection have </a:t>
            </a:r>
            <a:r>
              <a:rPr kumimoji="0" lang="en-US" altLang="ru-RU" sz="1800" dirty="0" err="1">
                <a:solidFill>
                  <a:srgbClr val="002060"/>
                </a:solidFill>
                <a:latin typeface="+mn-lt"/>
              </a:rPr>
              <a:t>p</a:t>
            </a:r>
            <a:r>
              <a:rPr kumimoji="0" lang="en-US" altLang="ru-RU" sz="1800" baseline="-25000" dirty="0" err="1">
                <a:solidFill>
                  <a:srgbClr val="002060"/>
                </a:solidFill>
                <a:latin typeface="+mn-lt"/>
              </a:rPr>
              <a:t>T</a:t>
            </a:r>
            <a:r>
              <a:rPr kumimoji="0" lang="en-US" altLang="ru-RU" sz="1800" dirty="0">
                <a:solidFill>
                  <a:srgbClr val="002060"/>
                </a:solidFill>
                <a:latin typeface="+mn-lt"/>
              </a:rPr>
              <a:t>=0</a:t>
            </a:r>
          </a:p>
          <a:p>
            <a:pPr lvl="1">
              <a:spcBef>
                <a:spcPct val="0"/>
              </a:spcBef>
              <a:buFont typeface="Calibri" panose="020F0502020204030204" pitchFamily="34" charset="0"/>
              <a:buChar char="−"/>
            </a:pPr>
            <a:r>
              <a:rPr kumimoji="0" lang="en-US" altLang="ru-RU" sz="1800" dirty="0">
                <a:solidFill>
                  <a:srgbClr val="002060"/>
                </a:solidFill>
                <a:latin typeface="+mn-lt"/>
              </a:rPr>
              <a:t>visible </a:t>
            </a:r>
            <a:r>
              <a:rPr kumimoji="0" lang="en-US" altLang="ru-RU" sz="1800" dirty="0" err="1">
                <a:solidFill>
                  <a:srgbClr val="002060"/>
                </a:solidFill>
                <a:latin typeface="+mn-lt"/>
              </a:rPr>
              <a:t>p</a:t>
            </a:r>
            <a:r>
              <a:rPr kumimoji="0" lang="en-US" altLang="ru-RU" sz="1800" baseline="-25000" dirty="0" err="1">
                <a:solidFill>
                  <a:srgbClr val="002060"/>
                </a:solidFill>
                <a:latin typeface="+mn-lt"/>
              </a:rPr>
              <a:t>Z</a:t>
            </a:r>
            <a:r>
              <a:rPr kumimoji="0" lang="en-US" altLang="ru-RU" sz="1800" dirty="0">
                <a:solidFill>
                  <a:srgbClr val="002060"/>
                </a:solidFill>
                <a:latin typeface="+mn-lt"/>
              </a:rPr>
              <a:t> is not conserved (not so </a:t>
            </a:r>
            <a:r>
              <a:rPr kumimoji="0" lang="en-US" altLang="ru-RU" sz="1800" dirty="0" err="1">
                <a:solidFill>
                  <a:srgbClr val="002060"/>
                </a:solidFill>
                <a:latin typeface="+mn-lt"/>
              </a:rPr>
              <a:t>usefull</a:t>
            </a:r>
            <a:r>
              <a:rPr kumimoji="0" lang="en-US" altLang="ru-RU" sz="1800" dirty="0">
                <a:solidFill>
                  <a:srgbClr val="002060"/>
                </a:solidFill>
                <a:latin typeface="+mn-lt"/>
              </a:rPr>
              <a:t> variable)</a:t>
            </a:r>
          </a:p>
          <a:p>
            <a:pPr>
              <a:spcBef>
                <a:spcPct val="0"/>
              </a:spcBef>
              <a:buFont typeface="Wingdings" panose="05000000000000000000" pitchFamily="2" charset="2"/>
              <a:buChar char="§"/>
            </a:pPr>
            <a:endParaRPr kumimoji="0" lang="en-US" altLang="ru-RU" sz="500" dirty="0">
              <a:solidFill>
                <a:srgbClr val="002060"/>
              </a:solidFill>
              <a:latin typeface="+mn-lt"/>
            </a:endParaRPr>
          </a:p>
          <a:p>
            <a:pPr>
              <a:spcBef>
                <a:spcPct val="0"/>
              </a:spcBef>
              <a:buFont typeface="Wingdings" panose="05000000000000000000" pitchFamily="2" charset="2"/>
              <a:buChar char="§"/>
            </a:pPr>
            <a:r>
              <a:rPr kumimoji="0" lang="en-US" altLang="ru-RU" sz="2000" dirty="0">
                <a:solidFill>
                  <a:srgbClr val="002060"/>
                </a:solidFill>
                <a:latin typeface="+mn-lt"/>
              </a:rPr>
              <a:t>Angles</a:t>
            </a:r>
          </a:p>
          <a:p>
            <a:pPr lvl="1">
              <a:spcBef>
                <a:spcPct val="0"/>
              </a:spcBef>
              <a:buFont typeface="Calibri" panose="020F0502020204030204" pitchFamily="34" charset="0"/>
              <a:buChar char="−"/>
            </a:pPr>
            <a:r>
              <a:rPr kumimoji="0" lang="en-US" altLang="ru-RU" sz="1800" dirty="0">
                <a:solidFill>
                  <a:srgbClr val="002060"/>
                </a:solidFill>
                <a:latin typeface="+mn-lt"/>
              </a:rPr>
              <a:t>azimuthal and polar angles</a:t>
            </a:r>
          </a:p>
          <a:p>
            <a:pPr lvl="1">
              <a:spcBef>
                <a:spcPct val="0"/>
              </a:spcBef>
              <a:buFont typeface="Calibri" panose="020F0502020204030204" pitchFamily="34" charset="0"/>
              <a:buChar char="−"/>
            </a:pPr>
            <a:r>
              <a:rPr kumimoji="0" lang="en-US" altLang="ru-RU" sz="1800" dirty="0">
                <a:solidFill>
                  <a:srgbClr val="002060"/>
                </a:solidFill>
                <a:latin typeface="+mn-lt"/>
              </a:rPr>
              <a:t>polar angle </a:t>
            </a:r>
            <a:r>
              <a:rPr kumimoji="0" lang="en-US" altLang="ru-RU" sz="1800" dirty="0">
                <a:solidFill>
                  <a:srgbClr val="002060"/>
                </a:solidFill>
                <a:latin typeface="+mn-lt"/>
                <a:sym typeface="Symbol" panose="05050102010706020507" pitchFamily="18" charset="2"/>
              </a:rPr>
              <a:t> </a:t>
            </a:r>
            <a:r>
              <a:rPr kumimoji="0" lang="en-US" altLang="ru-RU" sz="1800" dirty="0">
                <a:solidFill>
                  <a:srgbClr val="002060"/>
                </a:solidFill>
                <a:latin typeface="+mn-lt"/>
              </a:rPr>
              <a:t>is not Lorenz invariant </a:t>
            </a:r>
            <a:r>
              <a:rPr kumimoji="0" lang="en-US" altLang="ru-RU" sz="1800" dirty="0">
                <a:solidFill>
                  <a:srgbClr val="002060"/>
                </a:solidFill>
                <a:latin typeface="+mn-lt"/>
                <a:sym typeface="Symbol" panose="05050102010706020507" pitchFamily="18" charset="2"/>
              </a:rPr>
              <a:t> </a:t>
            </a:r>
            <a:endParaRPr kumimoji="0" lang="en-US" altLang="ru-RU" sz="1800" dirty="0">
              <a:solidFill>
                <a:srgbClr val="002060"/>
              </a:solidFill>
              <a:latin typeface="+mn-lt"/>
            </a:endParaRPr>
          </a:p>
          <a:p>
            <a:pPr lvl="1">
              <a:spcBef>
                <a:spcPct val="0"/>
              </a:spcBef>
              <a:buFont typeface="Calibri" panose="020F0502020204030204" pitchFamily="34" charset="0"/>
              <a:buChar char="−"/>
            </a:pPr>
            <a:r>
              <a:rPr kumimoji="0" lang="en-US" altLang="ru-RU" sz="1800" dirty="0">
                <a:solidFill>
                  <a:srgbClr val="002060"/>
                </a:solidFill>
                <a:latin typeface="+mn-lt"/>
              </a:rPr>
              <a:t>rapidity y</a:t>
            </a:r>
          </a:p>
          <a:p>
            <a:pPr lvl="1">
              <a:spcBef>
                <a:spcPct val="0"/>
              </a:spcBef>
              <a:buFont typeface="Calibri" panose="020F0502020204030204" pitchFamily="34" charset="0"/>
              <a:buChar char="−"/>
            </a:pPr>
            <a:r>
              <a:rPr kumimoji="0" lang="en-US" altLang="ru-RU" sz="1800" dirty="0">
                <a:solidFill>
                  <a:srgbClr val="002060"/>
                </a:solidFill>
                <a:latin typeface="+mn-lt"/>
              </a:rPr>
              <a:t>or (or m=0) </a:t>
            </a:r>
            <a:r>
              <a:rPr kumimoji="0" lang="en-US" altLang="ru-RU" sz="1800" dirty="0" err="1">
                <a:solidFill>
                  <a:srgbClr val="002060"/>
                </a:solidFill>
                <a:latin typeface="+mn-lt"/>
              </a:rPr>
              <a:t>pseudorapidity</a:t>
            </a:r>
            <a:r>
              <a:rPr kumimoji="0" lang="en-US" altLang="ru-RU" sz="1800" dirty="0">
                <a:solidFill>
                  <a:srgbClr val="002060"/>
                </a:solidFill>
                <a:latin typeface="+mn-lt"/>
              </a:rPr>
              <a:t> </a:t>
            </a:r>
            <a:r>
              <a:rPr kumimoji="0" lang="en-US" altLang="ru-RU" sz="1800" dirty="0">
                <a:solidFill>
                  <a:srgbClr val="002060"/>
                </a:solidFill>
                <a:latin typeface="+mn-lt"/>
                <a:sym typeface="Symbol" panose="05050102010706020507" pitchFamily="18" charset="2"/>
              </a:rPr>
              <a:t></a:t>
            </a:r>
            <a:endParaRPr kumimoji="0" lang="en-US" altLang="ru-RU" sz="2000" dirty="0">
              <a:solidFill>
                <a:srgbClr val="002060"/>
              </a:solidFill>
              <a:latin typeface="+mn-lt"/>
            </a:endParaRPr>
          </a:p>
        </p:txBody>
      </p:sp>
      <p:pic>
        <p:nvPicPr>
          <p:cNvPr id="3" name="Рисунок 2">
            <a:extLst>
              <a:ext uri="{FF2B5EF4-FFF2-40B4-BE49-F238E27FC236}">
                <a16:creationId xmlns:a16="http://schemas.microsoft.com/office/drawing/2014/main" id="{CC9E47F9-9338-45D3-8E57-9522AB0FA1E4}"/>
              </a:ext>
            </a:extLst>
          </p:cNvPr>
          <p:cNvPicPr>
            <a:picLocks noChangeAspect="1"/>
          </p:cNvPicPr>
          <p:nvPr/>
        </p:nvPicPr>
        <p:blipFill>
          <a:blip r:embed="rId4"/>
          <a:stretch>
            <a:fillRect/>
          </a:stretch>
        </p:blipFill>
        <p:spPr>
          <a:xfrm>
            <a:off x="7353596" y="692697"/>
            <a:ext cx="2545577" cy="2398330"/>
          </a:xfrm>
          <a:prstGeom prst="rect">
            <a:avLst/>
          </a:prstGeom>
        </p:spPr>
      </p:pic>
      <p:pic>
        <p:nvPicPr>
          <p:cNvPr id="31" name="Рисунок 30">
            <a:extLst>
              <a:ext uri="{FF2B5EF4-FFF2-40B4-BE49-F238E27FC236}">
                <a16:creationId xmlns:a16="http://schemas.microsoft.com/office/drawing/2014/main" id="{70D57723-63E8-4BF8-BAA1-C7B02B6E4B6D}"/>
              </a:ext>
            </a:extLst>
          </p:cNvPr>
          <p:cNvPicPr>
            <a:picLocks noChangeAspect="1"/>
          </p:cNvPicPr>
          <p:nvPr/>
        </p:nvPicPr>
        <p:blipFill>
          <a:blip r:embed="rId5"/>
          <a:stretch>
            <a:fillRect/>
          </a:stretch>
        </p:blipFill>
        <p:spPr>
          <a:xfrm>
            <a:off x="7249325" y="3094832"/>
            <a:ext cx="2636956" cy="2371997"/>
          </a:xfrm>
          <a:prstGeom prst="rect">
            <a:avLst/>
          </a:prstGeom>
        </p:spPr>
      </p:pic>
      <p:pic>
        <p:nvPicPr>
          <p:cNvPr id="33" name="Рисунок 32">
            <a:extLst>
              <a:ext uri="{FF2B5EF4-FFF2-40B4-BE49-F238E27FC236}">
                <a16:creationId xmlns:a16="http://schemas.microsoft.com/office/drawing/2014/main" id="{9CDDDA8B-13A9-4812-B945-7682E5CCB19D}"/>
              </a:ext>
            </a:extLst>
          </p:cNvPr>
          <p:cNvPicPr>
            <a:picLocks noChangeAspect="1"/>
          </p:cNvPicPr>
          <p:nvPr/>
        </p:nvPicPr>
        <p:blipFill>
          <a:blip r:embed="rId6"/>
          <a:stretch>
            <a:fillRect/>
          </a:stretch>
        </p:blipFill>
        <p:spPr>
          <a:xfrm>
            <a:off x="4980409" y="5301208"/>
            <a:ext cx="1628775" cy="676275"/>
          </a:xfrm>
          <a:prstGeom prst="rect">
            <a:avLst/>
          </a:prstGeom>
        </p:spPr>
      </p:pic>
      <p:sp>
        <p:nvSpPr>
          <p:cNvPr id="36" name="Номер слайда 5">
            <a:extLst>
              <a:ext uri="{FF2B5EF4-FFF2-40B4-BE49-F238E27FC236}">
                <a16:creationId xmlns:a16="http://schemas.microsoft.com/office/drawing/2014/main" id="{CB10DE0C-2DA4-4025-B7E4-2C3B493263F8}"/>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42</a:t>
            </a:fld>
            <a:endParaRPr lang="en-US" altLang="ru-RU" dirty="0"/>
          </a:p>
        </p:txBody>
      </p:sp>
      <p:sp>
        <p:nvSpPr>
          <p:cNvPr id="37" name="Дата 3">
            <a:extLst>
              <a:ext uri="{FF2B5EF4-FFF2-40B4-BE49-F238E27FC236}">
                <a16:creationId xmlns:a16="http://schemas.microsoft.com/office/drawing/2014/main" id="{545056CB-4AAB-4293-8AD5-B7E621A7B8EB}"/>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34" name="Нижний колонтитул 1">
            <a:extLst>
              <a:ext uri="{FF2B5EF4-FFF2-40B4-BE49-F238E27FC236}">
                <a16:creationId xmlns:a16="http://schemas.microsoft.com/office/drawing/2014/main" id="{A02626AE-CC04-4519-8307-F83DFF7C60FE}"/>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4230851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2000672" y="-25322"/>
            <a:ext cx="7056784" cy="581025"/>
          </a:xfrm>
          <a:prstGeom prst="rect">
            <a:avLst/>
          </a:prstGeom>
          <a:noFill/>
          <a:ln w="9525">
            <a:noFill/>
            <a:miter lim="800000"/>
            <a:headEnd/>
            <a:tailEnd/>
          </a:ln>
          <a:effectLst/>
        </p:spPr>
        <p:txBody>
          <a:bodyPr anchor="ctr"/>
          <a:lstStyle/>
          <a:p>
            <a:pPr algn="ctr">
              <a:defRPr/>
            </a:pPr>
            <a:r>
              <a:rPr lang="en-GB" sz="3000" b="1" dirty="0">
                <a:solidFill>
                  <a:schemeClr val="tx2">
                    <a:lumMod val="75000"/>
                  </a:schemeClr>
                </a:solidFill>
                <a:latin typeface="+mj-lt"/>
                <a:ea typeface="+mj-ea"/>
                <a:cs typeface="+mj-cs"/>
              </a:rPr>
              <a:t>Hit-and-miss Monte Carlo</a:t>
            </a:r>
            <a:endParaRPr lang="en-US" sz="3000" b="1" dirty="0">
              <a:solidFill>
                <a:schemeClr val="tx2">
                  <a:lumMod val="75000"/>
                </a:schemeClr>
              </a:solidFill>
              <a:latin typeface="+mj-lt"/>
              <a:ea typeface="+mj-ea"/>
              <a:cs typeface="+mj-cs"/>
            </a:endParaRPr>
          </a:p>
        </p:txBody>
      </p:sp>
      <p:pic>
        <p:nvPicPr>
          <p:cNvPr id="3" name="Рисунок 2">
            <a:extLst>
              <a:ext uri="{FF2B5EF4-FFF2-40B4-BE49-F238E27FC236}">
                <a16:creationId xmlns:a16="http://schemas.microsoft.com/office/drawing/2014/main" id="{F240682D-7A5B-444B-B85D-08E11EC808E0}"/>
              </a:ext>
            </a:extLst>
          </p:cNvPr>
          <p:cNvPicPr>
            <a:picLocks noChangeAspect="1"/>
          </p:cNvPicPr>
          <p:nvPr/>
        </p:nvPicPr>
        <p:blipFill>
          <a:blip r:embed="rId2"/>
          <a:stretch>
            <a:fillRect/>
          </a:stretch>
        </p:blipFill>
        <p:spPr>
          <a:xfrm>
            <a:off x="737804" y="692696"/>
            <a:ext cx="8430392" cy="5390722"/>
          </a:xfrm>
          <a:prstGeom prst="rect">
            <a:avLst/>
          </a:prstGeom>
        </p:spPr>
      </p:pic>
      <p:sp>
        <p:nvSpPr>
          <p:cNvPr id="6" name="Номер слайда 5">
            <a:extLst>
              <a:ext uri="{FF2B5EF4-FFF2-40B4-BE49-F238E27FC236}">
                <a16:creationId xmlns:a16="http://schemas.microsoft.com/office/drawing/2014/main" id="{EF12FEFE-662F-40FF-A352-480CCE4A7B35}"/>
              </a:ext>
            </a:extLst>
          </p:cNvPr>
          <p:cNvSpPr txBox="1">
            <a:spLocks/>
          </p:cNvSpPr>
          <p:nvPr/>
        </p:nvSpPr>
        <p:spPr>
          <a:xfrm>
            <a:off x="9273479" y="6492875"/>
            <a:ext cx="657943" cy="365125"/>
          </a:xfrm>
          <a:prstGeom prst="rect">
            <a:avLst/>
          </a:prstGeom>
        </p:spPr>
        <p:txBody>
          <a:bodyPr vert="horz" lIns="91429" tIns="45715" rIns="91429" bIns="45715" rtlCol="0" anchor="ctr"/>
          <a:lstStyle>
            <a:defPPr>
              <a:defRPr lang="ru-RU"/>
            </a:defPPr>
            <a:lvl1pPr marL="0" algn="r" defTabSz="914296" rtl="0" eaLnBrk="1" latinLnBrk="0" hangingPunct="1">
              <a:defRPr sz="1200" kern="1200">
                <a:solidFill>
                  <a:srgbClr val="002060"/>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a:lstStyle>
          <a:p>
            <a:fld id="{7D2BA715-20C0-4EBB-B7EC-C68D0A3F2881}" type="slidenum">
              <a:rPr lang="en-US" altLang="ru-RU" smtClean="0"/>
              <a:pPr/>
              <a:t>43</a:t>
            </a:fld>
            <a:endParaRPr lang="en-US" altLang="ru-RU" dirty="0"/>
          </a:p>
        </p:txBody>
      </p:sp>
      <p:sp>
        <p:nvSpPr>
          <p:cNvPr id="10" name="Номер слайда 5">
            <a:extLst>
              <a:ext uri="{FF2B5EF4-FFF2-40B4-BE49-F238E27FC236}">
                <a16:creationId xmlns:a16="http://schemas.microsoft.com/office/drawing/2014/main" id="{FC101C8A-1964-4980-8658-84A0AF3EADBF}"/>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43</a:t>
            </a:fld>
            <a:endParaRPr lang="en-US" altLang="ru-RU" dirty="0"/>
          </a:p>
        </p:txBody>
      </p:sp>
      <p:sp>
        <p:nvSpPr>
          <p:cNvPr id="11" name="Дата 3">
            <a:extLst>
              <a:ext uri="{FF2B5EF4-FFF2-40B4-BE49-F238E27FC236}">
                <a16:creationId xmlns:a16="http://schemas.microsoft.com/office/drawing/2014/main" id="{6FFF8800-B339-4EB2-A661-529496929A29}"/>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2" name="Нижний колонтитул 1">
            <a:extLst>
              <a:ext uri="{FF2B5EF4-FFF2-40B4-BE49-F238E27FC236}">
                <a16:creationId xmlns:a16="http://schemas.microsoft.com/office/drawing/2014/main" id="{0C8A3381-C2B6-4ACF-93B8-E6128A20FA9D}"/>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836790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CCED3FE-C94A-4F97-B729-B7246A65B4E0}"/>
              </a:ext>
            </a:extLst>
          </p:cNvPr>
          <p:cNvSpPr txBox="1">
            <a:spLocks noChangeArrowheads="1"/>
          </p:cNvSpPr>
          <p:nvPr/>
        </p:nvSpPr>
        <p:spPr bwMode="auto">
          <a:xfrm>
            <a:off x="247650" y="3175"/>
            <a:ext cx="8915400" cy="581025"/>
          </a:xfrm>
          <a:prstGeom prst="rect">
            <a:avLst/>
          </a:prstGeom>
          <a:noFill/>
          <a:ln w="9525">
            <a:noFill/>
            <a:miter lim="800000"/>
            <a:headEnd/>
            <a:tailEnd/>
          </a:ln>
          <a:effectLst/>
        </p:spPr>
        <p:txBody>
          <a:bodyPr anchor="ctr"/>
          <a:lstStyle/>
          <a:p>
            <a:pPr algn="ctr" eaLnBrk="1" hangingPunct="1">
              <a:defRPr/>
            </a:pPr>
            <a:r>
              <a:rPr lang="ru-RU" sz="2800" b="1" kern="0" dirty="0">
                <a:solidFill>
                  <a:srgbClr val="333399"/>
                </a:solidFill>
                <a:latin typeface="Helvetica-Bold"/>
                <a:ea typeface="+mj-ea"/>
                <a:cs typeface="Arial"/>
              </a:rPr>
              <a:t>Статистический анализ</a:t>
            </a:r>
            <a:endParaRPr lang="en-US" sz="2800" b="1" kern="0" dirty="0">
              <a:solidFill>
                <a:srgbClr val="333399"/>
              </a:solidFill>
              <a:latin typeface="Helvetica-Bold"/>
              <a:ea typeface="+mj-ea"/>
              <a:cs typeface="Arial"/>
            </a:endParaRPr>
          </a:p>
        </p:txBody>
      </p:sp>
      <p:sp>
        <p:nvSpPr>
          <p:cNvPr id="123907" name="Прямоугольник 10">
            <a:extLst>
              <a:ext uri="{FF2B5EF4-FFF2-40B4-BE49-F238E27FC236}">
                <a16:creationId xmlns:a16="http://schemas.microsoft.com/office/drawing/2014/main" id="{D857FF84-A737-4578-82FA-6F61864A5A5A}"/>
              </a:ext>
            </a:extLst>
          </p:cNvPr>
          <p:cNvSpPr>
            <a:spLocks noChangeArrowheads="1"/>
          </p:cNvSpPr>
          <p:nvPr/>
        </p:nvSpPr>
        <p:spPr bwMode="auto">
          <a:xfrm>
            <a:off x="247650" y="657225"/>
            <a:ext cx="95059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ru-RU" altLang="en-US" sz="1800">
                <a:solidFill>
                  <a:srgbClr val="006600"/>
                </a:solidFill>
                <a:latin typeface="Arial" panose="020B0604020202020204" pitchFamily="34" charset="0"/>
              </a:rPr>
              <a:t>Событие (результат) называется </a:t>
            </a:r>
            <a:r>
              <a:rPr lang="en-US" altLang="en-US" sz="1800">
                <a:solidFill>
                  <a:srgbClr val="006600"/>
                </a:solidFill>
                <a:latin typeface="Arial" panose="020B0604020202020204" pitchFamily="34" charset="0"/>
              </a:rPr>
              <a:t>“</a:t>
            </a:r>
            <a:r>
              <a:rPr lang="ru-RU" altLang="en-US" sz="1800">
                <a:solidFill>
                  <a:srgbClr val="FF0000"/>
                </a:solidFill>
                <a:latin typeface="Arial" panose="020B0604020202020204" pitchFamily="34" charset="0"/>
              </a:rPr>
              <a:t>статистическими значимым</a:t>
            </a:r>
            <a:r>
              <a:rPr lang="en-US" altLang="en-US" sz="1800">
                <a:solidFill>
                  <a:srgbClr val="006600"/>
                </a:solidFill>
                <a:latin typeface="Arial" panose="020B0604020202020204" pitchFamily="34" charset="0"/>
              </a:rPr>
              <a:t>”</a:t>
            </a:r>
            <a:r>
              <a:rPr lang="ru-RU" altLang="en-US" sz="1800">
                <a:solidFill>
                  <a:srgbClr val="006600"/>
                </a:solidFill>
                <a:latin typeface="Arial" panose="020B0604020202020204" pitchFamily="34" charset="0"/>
              </a:rPr>
              <a:t>, если оно вряд </a:t>
            </a:r>
          </a:p>
          <a:p>
            <a:r>
              <a:rPr lang="ru-RU" altLang="en-US" sz="1800">
                <a:solidFill>
                  <a:srgbClr val="006600"/>
                </a:solidFill>
                <a:latin typeface="Arial" panose="020B0604020202020204" pitchFamily="34" charset="0"/>
              </a:rPr>
              <a:t>ли произошло случайно </a:t>
            </a:r>
          </a:p>
          <a:p>
            <a:endParaRPr lang="ru-RU" altLang="en-US" sz="1000">
              <a:solidFill>
                <a:srgbClr val="006600"/>
              </a:solidFill>
              <a:latin typeface="Arial" panose="020B0604020202020204" pitchFamily="34" charset="0"/>
            </a:endParaRPr>
          </a:p>
          <a:p>
            <a:r>
              <a:rPr lang="en-US" altLang="en-US" sz="1800">
                <a:solidFill>
                  <a:srgbClr val="FF0000"/>
                </a:solidFill>
                <a:latin typeface="Arial" panose="020B0604020202020204" pitchFamily="34" charset="0"/>
              </a:rPr>
              <a:t>p-valu</a:t>
            </a:r>
            <a:r>
              <a:rPr lang="ru-RU" altLang="en-US" sz="1800">
                <a:solidFill>
                  <a:srgbClr val="FF0000"/>
                </a:solidFill>
                <a:latin typeface="Arial" panose="020B0604020202020204" pitchFamily="34" charset="0"/>
              </a:rPr>
              <a:t>е</a:t>
            </a:r>
            <a:r>
              <a:rPr lang="ru-RU" altLang="en-US" sz="1800">
                <a:solidFill>
                  <a:srgbClr val="006600"/>
                </a:solidFill>
                <a:latin typeface="Arial" panose="020B0604020202020204" pitchFamily="34" charset="0"/>
              </a:rPr>
              <a:t> -</a:t>
            </a:r>
            <a:r>
              <a:rPr lang="en-US" altLang="en-US" sz="1800">
                <a:solidFill>
                  <a:srgbClr val="006600"/>
                </a:solidFill>
                <a:latin typeface="Arial" panose="020B0604020202020204" pitchFamily="34" charset="0"/>
              </a:rPr>
              <a:t>  </a:t>
            </a:r>
            <a:r>
              <a:rPr lang="ru-RU" altLang="en-US" sz="1800">
                <a:solidFill>
                  <a:srgbClr val="006600"/>
                </a:solidFill>
                <a:latin typeface="Arial" panose="020B0604020202020204" pitchFamily="34" charset="0"/>
              </a:rPr>
              <a:t>вероятность получить результат, такой  как наблюдается (или выше) </a:t>
            </a:r>
          </a:p>
          <a:p>
            <a:r>
              <a:rPr lang="ru-RU" altLang="en-US" sz="1800">
                <a:solidFill>
                  <a:srgbClr val="006600"/>
                </a:solidFill>
                <a:latin typeface="Arial" panose="020B0604020202020204" pitchFamily="34" charset="0"/>
              </a:rPr>
              <a:t>в предположении, что </a:t>
            </a:r>
            <a:r>
              <a:rPr lang="ru-RU" altLang="en-US" sz="1800">
                <a:solidFill>
                  <a:srgbClr val="FF0000"/>
                </a:solidFill>
                <a:latin typeface="Arial" panose="020B0604020202020204" pitchFamily="34" charset="0"/>
              </a:rPr>
              <a:t>нуль-гипотеза</a:t>
            </a:r>
            <a:r>
              <a:rPr lang="ru-RU" altLang="en-US" sz="1800">
                <a:solidFill>
                  <a:srgbClr val="006600"/>
                </a:solidFill>
                <a:latin typeface="Arial" panose="020B0604020202020204" pitchFamily="34" charset="0"/>
              </a:rPr>
              <a:t> верна</a:t>
            </a:r>
          </a:p>
          <a:p>
            <a:r>
              <a:rPr lang="ru-RU" altLang="en-US" sz="1800">
                <a:solidFill>
                  <a:srgbClr val="006600"/>
                </a:solidFill>
                <a:latin typeface="Arial" panose="020B0604020202020204" pitchFamily="34" charset="0"/>
              </a:rPr>
              <a:t>	</a:t>
            </a:r>
            <a:r>
              <a:rPr lang="ru-RU" altLang="en-US" sz="1600">
                <a:solidFill>
                  <a:srgbClr val="006600"/>
                </a:solidFill>
                <a:latin typeface="Arial" panose="020B0604020202020204" pitchFamily="34" charset="0"/>
                <a:sym typeface="Symbol" panose="05050102010706020507" pitchFamily="18" charset="2"/>
              </a:rPr>
              <a:t> </a:t>
            </a:r>
            <a:r>
              <a:rPr lang="ru-RU" altLang="en-US" sz="1600">
                <a:latin typeface="Arial" panose="020B0604020202020204" pitchFamily="34" charset="0"/>
              </a:rPr>
              <a:t>в нашем случае вероятность, того, что флуктуация фона достигли (или превысили)  наблюденное значение</a:t>
            </a:r>
          </a:p>
          <a:p>
            <a:endParaRPr lang="ru-RU" altLang="en-US" sz="2000">
              <a:solidFill>
                <a:srgbClr val="006600"/>
              </a:solidFill>
              <a:latin typeface="Arial" panose="020B0604020202020204" pitchFamily="34" charset="0"/>
            </a:endParaRPr>
          </a:p>
          <a:p>
            <a:endParaRPr lang="ru-RU" altLang="en-US" sz="2000">
              <a:solidFill>
                <a:srgbClr val="006600"/>
              </a:solidFill>
              <a:latin typeface="Arial" panose="020B0604020202020204" pitchFamily="34" charset="0"/>
            </a:endParaRPr>
          </a:p>
          <a:p>
            <a:r>
              <a:rPr lang="ru-RU" altLang="en-US" sz="1800">
                <a:solidFill>
                  <a:srgbClr val="FF0000"/>
                </a:solidFill>
                <a:latin typeface="Arial" panose="020B0604020202020204" pitchFamily="34" charset="0"/>
              </a:rPr>
              <a:t>Нуль-гипотеза</a:t>
            </a:r>
            <a:r>
              <a:rPr lang="ru-RU" altLang="en-US" sz="1800">
                <a:solidFill>
                  <a:srgbClr val="006600"/>
                </a:solidFill>
                <a:latin typeface="Arial" panose="020B0604020202020204" pitchFamily="34" charset="0"/>
              </a:rPr>
              <a:t> – основная проверяемая гипотеза (фон)</a:t>
            </a:r>
          </a:p>
          <a:p>
            <a:r>
              <a:rPr lang="ru-RU" altLang="en-US" sz="1600">
                <a:solidFill>
                  <a:srgbClr val="006600"/>
                </a:solidFill>
                <a:latin typeface="Arial" panose="020B0604020202020204" pitchFamily="34" charset="0"/>
                <a:sym typeface="Symbol" panose="05050102010706020507" pitchFamily="18" charset="2"/>
              </a:rPr>
              <a:t>	 </a:t>
            </a:r>
            <a:r>
              <a:rPr lang="ru-RU" altLang="en-US" sz="1600">
                <a:solidFill>
                  <a:srgbClr val="006600"/>
                </a:solidFill>
                <a:latin typeface="Arial" panose="020B0604020202020204" pitchFamily="34" charset="0"/>
              </a:rPr>
              <a:t>Нулевая гипотеза отвергается, когда значение </a:t>
            </a:r>
            <a:r>
              <a:rPr lang="en-US" altLang="en-US" sz="1600">
                <a:solidFill>
                  <a:srgbClr val="006600"/>
                </a:solidFill>
                <a:latin typeface="Arial" panose="020B0604020202020204" pitchFamily="34" charset="0"/>
              </a:rPr>
              <a:t>p</a:t>
            </a:r>
            <a:r>
              <a:rPr lang="ru-RU" altLang="en-US" sz="1600">
                <a:solidFill>
                  <a:srgbClr val="006600"/>
                </a:solidFill>
                <a:latin typeface="Arial" panose="020B0604020202020204" pitchFamily="34" charset="0"/>
              </a:rPr>
              <a:t>-</a:t>
            </a:r>
            <a:r>
              <a:rPr lang="en-US" altLang="en-US" sz="1600">
                <a:solidFill>
                  <a:srgbClr val="006600"/>
                </a:solidFill>
                <a:latin typeface="Arial" panose="020B0604020202020204" pitchFamily="34" charset="0"/>
              </a:rPr>
              <a:t>value</a:t>
            </a:r>
            <a:endParaRPr lang="ru-RU" altLang="en-US" sz="1600">
              <a:solidFill>
                <a:srgbClr val="006600"/>
              </a:solidFill>
              <a:latin typeface="Arial" panose="020B0604020202020204" pitchFamily="34" charset="0"/>
            </a:endParaRPr>
          </a:p>
          <a:p>
            <a:r>
              <a:rPr lang="ru-RU" altLang="en-US" sz="1600">
                <a:solidFill>
                  <a:srgbClr val="006600"/>
                </a:solidFill>
                <a:latin typeface="Arial" panose="020B0604020202020204" pitchFamily="34" charset="0"/>
              </a:rPr>
              <a:t>	</a:t>
            </a:r>
            <a:r>
              <a:rPr lang="en-US" altLang="en-US" sz="1600">
                <a:solidFill>
                  <a:srgbClr val="006600"/>
                </a:solidFill>
                <a:latin typeface="Arial" panose="020B0604020202020204" pitchFamily="34" charset="0"/>
              </a:rPr>
              <a:t> </a:t>
            </a:r>
            <a:r>
              <a:rPr lang="ru-RU" altLang="en-US" sz="1600">
                <a:solidFill>
                  <a:srgbClr val="006600"/>
                </a:solidFill>
                <a:latin typeface="Arial" panose="020B0604020202020204" pitchFamily="34" charset="0"/>
              </a:rPr>
              <a:t>меньше уровня </a:t>
            </a:r>
            <a:r>
              <a:rPr lang="ru-RU" altLang="en-US" sz="1600">
                <a:solidFill>
                  <a:srgbClr val="FF0000"/>
                </a:solidFill>
                <a:latin typeface="Arial" panose="020B0604020202020204" pitchFamily="34" charset="0"/>
              </a:rPr>
              <a:t>стат. значимости</a:t>
            </a:r>
            <a:r>
              <a:rPr lang="ru-RU" altLang="en-US" sz="1600">
                <a:solidFill>
                  <a:srgbClr val="006600"/>
                </a:solidFill>
                <a:latin typeface="Arial" panose="020B0604020202020204" pitchFamily="34" charset="0"/>
              </a:rPr>
              <a:t> </a:t>
            </a:r>
            <a:r>
              <a:rPr lang="el-GR" altLang="en-US" sz="1600">
                <a:solidFill>
                  <a:srgbClr val="006600"/>
                </a:solidFill>
                <a:latin typeface="Arial" panose="020B0604020202020204" pitchFamily="34" charset="0"/>
              </a:rPr>
              <a:t>α</a:t>
            </a:r>
            <a:r>
              <a:rPr lang="ru-RU" altLang="en-US" sz="1600">
                <a:solidFill>
                  <a:srgbClr val="006600"/>
                </a:solidFill>
                <a:latin typeface="Arial" panose="020B0604020202020204" pitchFamily="34" charset="0"/>
              </a:rPr>
              <a:t> (по соглашению </a:t>
            </a:r>
            <a:r>
              <a:rPr lang="en-US" altLang="en-US" sz="1600">
                <a:solidFill>
                  <a:srgbClr val="006600"/>
                </a:solidFill>
                <a:latin typeface="Arial" panose="020B0604020202020204" pitchFamily="34" charset="0"/>
              </a:rPr>
              <a:t>&lt;</a:t>
            </a:r>
            <a:r>
              <a:rPr lang="ru-RU" altLang="en-US" sz="1600">
                <a:solidFill>
                  <a:srgbClr val="006600"/>
                </a:solidFill>
                <a:latin typeface="Arial" panose="020B0604020202020204" pitchFamily="34" charset="0"/>
              </a:rPr>
              <a:t>0.05)</a:t>
            </a:r>
            <a:endParaRPr lang="ru-RU" altLang="en-US" sz="2000">
              <a:solidFill>
                <a:srgbClr val="006600"/>
              </a:solidFill>
              <a:latin typeface="Arial" panose="020B0604020202020204" pitchFamily="34" charset="0"/>
            </a:endParaRPr>
          </a:p>
        </p:txBody>
      </p:sp>
      <p:pic>
        <p:nvPicPr>
          <p:cNvPr id="123908" name="Picture 2">
            <a:extLst>
              <a:ext uri="{FF2B5EF4-FFF2-40B4-BE49-F238E27FC236}">
                <a16:creationId xmlns:a16="http://schemas.microsoft.com/office/drawing/2014/main" id="{49AFF65F-84D6-477D-85D4-F4DB00F59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938" y="2349500"/>
            <a:ext cx="347186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3">
            <a:extLst>
              <a:ext uri="{FF2B5EF4-FFF2-40B4-BE49-F238E27FC236}">
                <a16:creationId xmlns:a16="http://schemas.microsoft.com/office/drawing/2014/main" id="{CA0374DB-36C8-4CB8-A269-BBB67F236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75" y="2492375"/>
            <a:ext cx="2324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2">
            <a:extLst>
              <a:ext uri="{FF2B5EF4-FFF2-40B4-BE49-F238E27FC236}">
                <a16:creationId xmlns:a16="http://schemas.microsoft.com/office/drawing/2014/main" id="{1E25F3A5-929A-47BB-AE9A-3A8B01F8B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875" y="5700713"/>
            <a:ext cx="50974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3">
            <a:extLst>
              <a:ext uri="{FF2B5EF4-FFF2-40B4-BE49-F238E27FC236}">
                <a16:creationId xmlns:a16="http://schemas.microsoft.com/office/drawing/2014/main" id="{60D4C723-3B79-458B-A53D-8E25A133B3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3959225"/>
            <a:ext cx="269557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4">
            <a:extLst>
              <a:ext uri="{FF2B5EF4-FFF2-40B4-BE49-F238E27FC236}">
                <a16:creationId xmlns:a16="http://schemas.microsoft.com/office/drawing/2014/main" id="{EE8B53C4-1204-43A9-8D72-26A0E772DE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3875" y="4616450"/>
            <a:ext cx="55943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Прямоугольник 9">
            <a:extLst>
              <a:ext uri="{FF2B5EF4-FFF2-40B4-BE49-F238E27FC236}">
                <a16:creationId xmlns:a16="http://schemas.microsoft.com/office/drawing/2014/main" id="{83632AAD-6247-4BD6-8DA2-E6EDD91365AA}"/>
              </a:ext>
            </a:extLst>
          </p:cNvPr>
          <p:cNvSpPr>
            <a:spLocks noChangeArrowheads="1"/>
          </p:cNvSpPr>
          <p:nvPr/>
        </p:nvSpPr>
        <p:spPr bwMode="auto">
          <a:xfrm>
            <a:off x="2952750" y="4216400"/>
            <a:ext cx="495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ru-RU" altLang="en-US" sz="1800">
                <a:solidFill>
                  <a:srgbClr val="006600"/>
                </a:solidFill>
                <a:latin typeface="Arial" panose="020B0604020202020204" pitchFamily="34" charset="0"/>
              </a:rPr>
              <a:t>Масштабный фактор (</a:t>
            </a:r>
            <a:r>
              <a:rPr lang="en-US" altLang="en-US" sz="1800">
                <a:solidFill>
                  <a:srgbClr val="006600"/>
                </a:solidFill>
                <a:latin typeface="Arial" panose="020B0604020202020204" pitchFamily="34" charset="0"/>
              </a:rPr>
              <a:t>strength factor</a:t>
            </a:r>
            <a:r>
              <a:rPr lang="ru-RU" altLang="en-US" sz="1800">
                <a:solidFill>
                  <a:srgbClr val="006600"/>
                </a:solidFill>
                <a:latin typeface="Arial" panose="020B0604020202020204" pitchFamily="34" charset="0"/>
              </a:rPr>
              <a:t>)</a:t>
            </a:r>
            <a:endParaRPr lang="ru-RU" altLang="en-US" sz="1800"/>
          </a:p>
        </p:txBody>
      </p:sp>
      <p:sp>
        <p:nvSpPr>
          <p:cNvPr id="123914" name="Прямоугольник 10">
            <a:extLst>
              <a:ext uri="{FF2B5EF4-FFF2-40B4-BE49-F238E27FC236}">
                <a16:creationId xmlns:a16="http://schemas.microsoft.com/office/drawing/2014/main" id="{3951513E-8DA2-4F62-9F7B-DAB77E4A3C4B}"/>
              </a:ext>
            </a:extLst>
          </p:cNvPr>
          <p:cNvSpPr>
            <a:spLocks noChangeArrowheads="1"/>
          </p:cNvSpPr>
          <p:nvPr/>
        </p:nvSpPr>
        <p:spPr bwMode="auto">
          <a:xfrm>
            <a:off x="2997200" y="5084763"/>
            <a:ext cx="66722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ru-RU" altLang="en-US" sz="1800">
                <a:solidFill>
                  <a:srgbClr val="006600"/>
                </a:solidFill>
                <a:latin typeface="Arial" panose="020B0604020202020204" pitchFamily="34" charset="0"/>
                <a:sym typeface="Symbol" panose="05050102010706020507" pitchFamily="18" charset="2"/>
              </a:rPr>
              <a:t></a:t>
            </a:r>
            <a:r>
              <a:rPr lang="en-US" altLang="en-US" sz="1800" baseline="-25000">
                <a:solidFill>
                  <a:srgbClr val="006600"/>
                </a:solidFill>
                <a:latin typeface="Arial" panose="020B0604020202020204" pitchFamily="34" charset="0"/>
                <a:sym typeface="Symbol" panose="05050102010706020507" pitchFamily="18" charset="2"/>
              </a:rPr>
              <a:t>SM</a:t>
            </a:r>
            <a:r>
              <a:rPr lang="en-US" altLang="en-US" sz="1800">
                <a:solidFill>
                  <a:srgbClr val="006600"/>
                </a:solidFill>
                <a:latin typeface="Arial" panose="020B0604020202020204" pitchFamily="34" charset="0"/>
                <a:sym typeface="Symbol" panose="05050102010706020507" pitchFamily="18" charset="2"/>
              </a:rPr>
              <a:t> – </a:t>
            </a:r>
            <a:r>
              <a:rPr lang="ru-RU" altLang="en-US" sz="1600">
                <a:solidFill>
                  <a:srgbClr val="006600"/>
                </a:solidFill>
                <a:latin typeface="Arial" panose="020B0604020202020204" pitchFamily="34" charset="0"/>
                <a:sym typeface="Symbol" panose="05050102010706020507" pitchFamily="18" charset="2"/>
              </a:rPr>
              <a:t>сечение бозона</a:t>
            </a:r>
            <a:r>
              <a:rPr lang="en-US" altLang="en-US" sz="1800">
                <a:solidFill>
                  <a:srgbClr val="006600"/>
                </a:solidFill>
                <a:latin typeface="Arial" panose="020B0604020202020204" pitchFamily="34" charset="0"/>
                <a:sym typeface="Symbol" panose="05050102010706020507" pitchFamily="18" charset="2"/>
              </a:rPr>
              <a:t> </a:t>
            </a:r>
            <a:r>
              <a:rPr lang="ru-RU" altLang="en-US" sz="1800">
                <a:solidFill>
                  <a:srgbClr val="006600"/>
                </a:solidFill>
                <a:latin typeface="Arial" panose="020B0604020202020204" pitchFamily="34" charset="0"/>
                <a:sym typeface="Symbol" panose="05050102010706020507" pitchFamily="18" charset="2"/>
              </a:rPr>
              <a:t>Хиггса в </a:t>
            </a:r>
            <a:r>
              <a:rPr lang="en-US" altLang="en-US" sz="1800">
                <a:solidFill>
                  <a:srgbClr val="006600"/>
                </a:solidFill>
                <a:latin typeface="Arial" panose="020B0604020202020204" pitchFamily="34" charset="0"/>
                <a:sym typeface="Symbol" panose="05050102010706020507" pitchFamily="18" charset="2"/>
              </a:rPr>
              <a:t>CM</a:t>
            </a:r>
            <a:r>
              <a:rPr lang="ru-RU" altLang="en-US" sz="1800">
                <a:solidFill>
                  <a:srgbClr val="006600"/>
                </a:solidFill>
                <a:latin typeface="Arial" panose="020B0604020202020204" pitchFamily="34" charset="0"/>
                <a:sym typeface="Symbol" panose="05050102010706020507" pitchFamily="18" charset="2"/>
              </a:rPr>
              <a:t>, </a:t>
            </a:r>
            <a:r>
              <a:rPr lang="en-US" altLang="en-US" sz="1800">
                <a:solidFill>
                  <a:srgbClr val="006600"/>
                </a:solidFill>
                <a:latin typeface="Arial" panose="020B0604020202020204" pitchFamily="34" charset="0"/>
                <a:sym typeface="Symbol" panose="05050102010706020507" pitchFamily="18" charset="2"/>
              </a:rPr>
              <a:t> -</a:t>
            </a:r>
            <a:r>
              <a:rPr lang="ru-RU" altLang="en-US" sz="1800">
                <a:solidFill>
                  <a:srgbClr val="006600"/>
                </a:solidFill>
                <a:latin typeface="Arial" panose="020B0604020202020204" pitchFamily="34" charset="0"/>
                <a:sym typeface="Symbol" panose="05050102010706020507" pitchFamily="18" charset="2"/>
              </a:rPr>
              <a:t> </a:t>
            </a:r>
            <a:r>
              <a:rPr lang="ru-RU" altLang="en-US" sz="1600">
                <a:solidFill>
                  <a:srgbClr val="006600"/>
                </a:solidFill>
                <a:latin typeface="Arial" panose="020B0604020202020204" pitchFamily="34" charset="0"/>
                <a:sym typeface="Symbol" panose="05050102010706020507" pitchFamily="18" charset="2"/>
              </a:rPr>
              <a:t>гипотетическое сечение бозона Хиггса</a:t>
            </a:r>
            <a:endParaRPr lang="ru-RU" altLang="en-US" sz="1600"/>
          </a:p>
        </p:txBody>
      </p:sp>
      <p:pic>
        <p:nvPicPr>
          <p:cNvPr id="123916" name="Picture 13">
            <a:extLst>
              <a:ext uri="{FF2B5EF4-FFF2-40B4-BE49-F238E27FC236}">
                <a16:creationId xmlns:a16="http://schemas.microsoft.com/office/drawing/2014/main" id="{3E5C005E-FE4E-4619-B79B-1E3CEFC188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0375" y="6199791"/>
            <a:ext cx="23526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Номер слайда 5">
            <a:extLst>
              <a:ext uri="{FF2B5EF4-FFF2-40B4-BE49-F238E27FC236}">
                <a16:creationId xmlns:a16="http://schemas.microsoft.com/office/drawing/2014/main" id="{F6280997-85AE-41DC-86FD-922088690F41}"/>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44</a:t>
            </a:fld>
            <a:endParaRPr lang="en-US" altLang="ru-RU" dirty="0"/>
          </a:p>
        </p:txBody>
      </p:sp>
      <p:sp>
        <p:nvSpPr>
          <p:cNvPr id="19" name="Дата 3">
            <a:extLst>
              <a:ext uri="{FF2B5EF4-FFF2-40B4-BE49-F238E27FC236}">
                <a16:creationId xmlns:a16="http://schemas.microsoft.com/office/drawing/2014/main" id="{0A3B3768-FC58-43BD-B714-B88B24F630C7}"/>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5" name="Нижний колонтитул 1">
            <a:extLst>
              <a:ext uri="{FF2B5EF4-FFF2-40B4-BE49-F238E27FC236}">
                <a16:creationId xmlns:a16="http://schemas.microsoft.com/office/drawing/2014/main" id="{5117EAD8-F763-4D29-9627-C7BBD0B86E33}"/>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332902582"/>
      </p:ext>
    </p:extLst>
  </p:cSld>
  <p:clrMapOvr>
    <a:masterClrMapping/>
  </p:clrMapOvr>
  <p:transition advClick="0">
    <p:strips dir="l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8664" y="0"/>
            <a:ext cx="7056784" cy="579745"/>
          </a:xfrm>
        </p:spPr>
        <p:txBody>
          <a:bodyPr>
            <a:normAutofit/>
          </a:bodyPr>
          <a:lstStyle/>
          <a:p>
            <a:r>
              <a:rPr lang="en-US" sz="3000" dirty="0"/>
              <a:t>Story at Higgs Discovery</a:t>
            </a:r>
            <a:endParaRPr lang="ru-RU" sz="3000" dirty="0"/>
          </a:p>
        </p:txBody>
      </p:sp>
      <p:pic>
        <p:nvPicPr>
          <p:cNvPr id="11" name="Рисунок 10">
            <a:extLst>
              <a:ext uri="{FF2B5EF4-FFF2-40B4-BE49-F238E27FC236}">
                <a16:creationId xmlns:a16="http://schemas.microsoft.com/office/drawing/2014/main" id="{CF5D4E39-1779-4309-B8A4-A6E76BDDFAFA}"/>
              </a:ext>
            </a:extLst>
          </p:cNvPr>
          <p:cNvPicPr>
            <a:picLocks noChangeAspect="1"/>
          </p:cNvPicPr>
          <p:nvPr/>
        </p:nvPicPr>
        <p:blipFill>
          <a:blip r:embed="rId3"/>
          <a:stretch>
            <a:fillRect/>
          </a:stretch>
        </p:blipFill>
        <p:spPr>
          <a:xfrm>
            <a:off x="45143" y="896288"/>
            <a:ext cx="4402848" cy="2537467"/>
          </a:xfrm>
          <a:prstGeom prst="rect">
            <a:avLst/>
          </a:prstGeom>
        </p:spPr>
      </p:pic>
      <p:pic>
        <p:nvPicPr>
          <p:cNvPr id="14" name="Рисунок 13">
            <a:extLst>
              <a:ext uri="{FF2B5EF4-FFF2-40B4-BE49-F238E27FC236}">
                <a16:creationId xmlns:a16="http://schemas.microsoft.com/office/drawing/2014/main" id="{E92E42CB-DB55-4716-A03B-399CECB66A45}"/>
              </a:ext>
            </a:extLst>
          </p:cNvPr>
          <p:cNvPicPr>
            <a:picLocks noChangeAspect="1"/>
          </p:cNvPicPr>
          <p:nvPr/>
        </p:nvPicPr>
        <p:blipFill>
          <a:blip r:embed="rId4"/>
          <a:stretch>
            <a:fillRect/>
          </a:stretch>
        </p:blipFill>
        <p:spPr>
          <a:xfrm>
            <a:off x="488504" y="3462143"/>
            <a:ext cx="3384377" cy="429556"/>
          </a:xfrm>
          <a:prstGeom prst="rect">
            <a:avLst/>
          </a:prstGeom>
        </p:spPr>
      </p:pic>
      <p:pic>
        <p:nvPicPr>
          <p:cNvPr id="22" name="Рисунок 21">
            <a:extLst>
              <a:ext uri="{FF2B5EF4-FFF2-40B4-BE49-F238E27FC236}">
                <a16:creationId xmlns:a16="http://schemas.microsoft.com/office/drawing/2014/main" id="{AD5C617C-DDB7-4A7E-8996-CCE3EB8ABB28}"/>
              </a:ext>
            </a:extLst>
          </p:cNvPr>
          <p:cNvPicPr>
            <a:picLocks noChangeAspect="1"/>
          </p:cNvPicPr>
          <p:nvPr/>
        </p:nvPicPr>
        <p:blipFill>
          <a:blip r:embed="rId5"/>
          <a:stretch>
            <a:fillRect/>
          </a:stretch>
        </p:blipFill>
        <p:spPr>
          <a:xfrm>
            <a:off x="5097016" y="1088486"/>
            <a:ext cx="3960440" cy="2412522"/>
          </a:xfrm>
          <a:prstGeom prst="rect">
            <a:avLst/>
          </a:prstGeom>
        </p:spPr>
      </p:pic>
      <p:pic>
        <p:nvPicPr>
          <p:cNvPr id="35" name="Рисунок 34">
            <a:extLst>
              <a:ext uri="{FF2B5EF4-FFF2-40B4-BE49-F238E27FC236}">
                <a16:creationId xmlns:a16="http://schemas.microsoft.com/office/drawing/2014/main" id="{EC7B6C6A-96B6-43CA-8855-E0E94C727D1E}"/>
              </a:ext>
            </a:extLst>
          </p:cNvPr>
          <p:cNvPicPr>
            <a:picLocks noChangeAspect="1"/>
          </p:cNvPicPr>
          <p:nvPr/>
        </p:nvPicPr>
        <p:blipFill>
          <a:blip r:embed="rId4"/>
          <a:stretch>
            <a:fillRect/>
          </a:stretch>
        </p:blipFill>
        <p:spPr>
          <a:xfrm>
            <a:off x="5601071" y="3429000"/>
            <a:ext cx="3384377" cy="429556"/>
          </a:xfrm>
          <a:prstGeom prst="rect">
            <a:avLst/>
          </a:prstGeom>
        </p:spPr>
      </p:pic>
      <p:pic>
        <p:nvPicPr>
          <p:cNvPr id="37" name="Рисунок 36">
            <a:extLst>
              <a:ext uri="{FF2B5EF4-FFF2-40B4-BE49-F238E27FC236}">
                <a16:creationId xmlns:a16="http://schemas.microsoft.com/office/drawing/2014/main" id="{D4E8263B-480F-487F-986D-6596610A3745}"/>
              </a:ext>
            </a:extLst>
          </p:cNvPr>
          <p:cNvPicPr>
            <a:picLocks noChangeAspect="1"/>
          </p:cNvPicPr>
          <p:nvPr/>
        </p:nvPicPr>
        <p:blipFill>
          <a:blip r:embed="rId6"/>
          <a:stretch>
            <a:fillRect/>
          </a:stretch>
        </p:blipFill>
        <p:spPr>
          <a:xfrm>
            <a:off x="128464" y="3861048"/>
            <a:ext cx="3816424" cy="2338232"/>
          </a:xfrm>
          <a:prstGeom prst="rect">
            <a:avLst/>
          </a:prstGeom>
        </p:spPr>
      </p:pic>
      <p:pic>
        <p:nvPicPr>
          <p:cNvPr id="40" name="Рисунок 39">
            <a:extLst>
              <a:ext uri="{FF2B5EF4-FFF2-40B4-BE49-F238E27FC236}">
                <a16:creationId xmlns:a16="http://schemas.microsoft.com/office/drawing/2014/main" id="{26FB9B0D-5E05-4B49-8B69-661ACE0A9C1B}"/>
              </a:ext>
            </a:extLst>
          </p:cNvPr>
          <p:cNvPicPr>
            <a:picLocks noChangeAspect="1"/>
          </p:cNvPicPr>
          <p:nvPr/>
        </p:nvPicPr>
        <p:blipFill>
          <a:blip r:embed="rId7"/>
          <a:stretch>
            <a:fillRect/>
          </a:stretch>
        </p:blipFill>
        <p:spPr>
          <a:xfrm>
            <a:off x="5310981" y="3933056"/>
            <a:ext cx="3818483" cy="2637509"/>
          </a:xfrm>
          <a:prstGeom prst="rect">
            <a:avLst/>
          </a:prstGeom>
        </p:spPr>
      </p:pic>
      <p:sp>
        <p:nvSpPr>
          <p:cNvPr id="12" name="Номер слайда 5">
            <a:extLst>
              <a:ext uri="{FF2B5EF4-FFF2-40B4-BE49-F238E27FC236}">
                <a16:creationId xmlns:a16="http://schemas.microsoft.com/office/drawing/2014/main" id="{48791E78-AA90-416F-AAEE-1B69AC2DCF55}"/>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45</a:t>
            </a:fld>
            <a:endParaRPr lang="en-US" altLang="ru-RU" dirty="0"/>
          </a:p>
        </p:txBody>
      </p:sp>
      <p:sp>
        <p:nvSpPr>
          <p:cNvPr id="17" name="Дата 3">
            <a:extLst>
              <a:ext uri="{FF2B5EF4-FFF2-40B4-BE49-F238E27FC236}">
                <a16:creationId xmlns:a16="http://schemas.microsoft.com/office/drawing/2014/main" id="{7A181DAB-DDCE-4E48-9B7F-15E08680A341}"/>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3" name="Нижний колонтитул 1">
            <a:extLst>
              <a:ext uri="{FF2B5EF4-FFF2-40B4-BE49-F238E27FC236}">
                <a16:creationId xmlns:a16="http://schemas.microsoft.com/office/drawing/2014/main" id="{10BBCAAA-F776-48B9-8607-85DB946A2A81}"/>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783061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56656" y="0"/>
            <a:ext cx="7308813" cy="595475"/>
          </a:xfrm>
        </p:spPr>
        <p:txBody>
          <a:bodyPr>
            <a:normAutofit/>
          </a:bodyPr>
          <a:lstStyle/>
          <a:p>
            <a:r>
              <a:rPr lang="en-US" sz="3000" dirty="0"/>
              <a:t>What does  Brazilian Flag mean? </a:t>
            </a:r>
            <a:endParaRPr lang="ru-RU" sz="3000" dirty="0"/>
          </a:p>
        </p:txBody>
      </p:sp>
      <p:pic>
        <p:nvPicPr>
          <p:cNvPr id="24" name="Рисунок 23">
            <a:extLst>
              <a:ext uri="{FF2B5EF4-FFF2-40B4-BE49-F238E27FC236}">
                <a16:creationId xmlns:a16="http://schemas.microsoft.com/office/drawing/2014/main" id="{F01B745A-480D-455F-94BA-77C9A46A8C93}"/>
              </a:ext>
            </a:extLst>
          </p:cNvPr>
          <p:cNvPicPr>
            <a:picLocks noChangeAspect="1"/>
          </p:cNvPicPr>
          <p:nvPr/>
        </p:nvPicPr>
        <p:blipFill>
          <a:blip r:embed="rId2"/>
          <a:stretch>
            <a:fillRect/>
          </a:stretch>
        </p:blipFill>
        <p:spPr>
          <a:xfrm>
            <a:off x="4781156" y="1788851"/>
            <a:ext cx="4352290" cy="3131286"/>
          </a:xfrm>
          <a:prstGeom prst="rect">
            <a:avLst/>
          </a:prstGeom>
        </p:spPr>
      </p:pic>
      <p:pic>
        <p:nvPicPr>
          <p:cNvPr id="28" name="Рисунок 27">
            <a:extLst>
              <a:ext uri="{FF2B5EF4-FFF2-40B4-BE49-F238E27FC236}">
                <a16:creationId xmlns:a16="http://schemas.microsoft.com/office/drawing/2014/main" id="{AFE987A2-99BE-4E25-BF6F-9A2FF8F4FB74}"/>
              </a:ext>
            </a:extLst>
          </p:cNvPr>
          <p:cNvPicPr>
            <a:picLocks noChangeAspect="1"/>
          </p:cNvPicPr>
          <p:nvPr/>
        </p:nvPicPr>
        <p:blipFill>
          <a:blip r:embed="rId3"/>
          <a:stretch>
            <a:fillRect/>
          </a:stretch>
        </p:blipFill>
        <p:spPr>
          <a:xfrm>
            <a:off x="265186" y="1802775"/>
            <a:ext cx="4026129" cy="2954358"/>
          </a:xfrm>
          <a:prstGeom prst="rect">
            <a:avLst/>
          </a:prstGeom>
        </p:spPr>
      </p:pic>
      <p:pic>
        <p:nvPicPr>
          <p:cNvPr id="31" name="Рисунок 30">
            <a:extLst>
              <a:ext uri="{FF2B5EF4-FFF2-40B4-BE49-F238E27FC236}">
                <a16:creationId xmlns:a16="http://schemas.microsoft.com/office/drawing/2014/main" id="{7900299E-2CE4-4285-A711-EFF5C2DD3C23}"/>
              </a:ext>
            </a:extLst>
          </p:cNvPr>
          <p:cNvPicPr>
            <a:picLocks noChangeAspect="1"/>
          </p:cNvPicPr>
          <p:nvPr/>
        </p:nvPicPr>
        <p:blipFill>
          <a:blip r:embed="rId4"/>
          <a:stretch>
            <a:fillRect/>
          </a:stretch>
        </p:blipFill>
        <p:spPr>
          <a:xfrm>
            <a:off x="4291315" y="5353987"/>
            <a:ext cx="5614685" cy="887845"/>
          </a:xfrm>
          <a:prstGeom prst="rect">
            <a:avLst/>
          </a:prstGeom>
        </p:spPr>
      </p:pic>
      <p:pic>
        <p:nvPicPr>
          <p:cNvPr id="32" name="Рисунок 31">
            <a:extLst>
              <a:ext uri="{FF2B5EF4-FFF2-40B4-BE49-F238E27FC236}">
                <a16:creationId xmlns:a16="http://schemas.microsoft.com/office/drawing/2014/main" id="{E9636188-692E-40CC-8917-9AED20B0167D}"/>
              </a:ext>
            </a:extLst>
          </p:cNvPr>
          <p:cNvPicPr>
            <a:picLocks noChangeAspect="1"/>
          </p:cNvPicPr>
          <p:nvPr/>
        </p:nvPicPr>
        <p:blipFill>
          <a:blip r:embed="rId5"/>
          <a:stretch>
            <a:fillRect/>
          </a:stretch>
        </p:blipFill>
        <p:spPr>
          <a:xfrm>
            <a:off x="204659" y="5321035"/>
            <a:ext cx="3956253" cy="920797"/>
          </a:xfrm>
          <a:prstGeom prst="rect">
            <a:avLst/>
          </a:prstGeom>
        </p:spPr>
      </p:pic>
      <p:sp>
        <p:nvSpPr>
          <p:cNvPr id="33" name="Прямоугольник 32">
            <a:extLst>
              <a:ext uri="{FF2B5EF4-FFF2-40B4-BE49-F238E27FC236}">
                <a16:creationId xmlns:a16="http://schemas.microsoft.com/office/drawing/2014/main" id="{B71B5DDB-113E-41A3-B56B-FBDF7071DAD6}"/>
              </a:ext>
            </a:extLst>
          </p:cNvPr>
          <p:cNvSpPr/>
          <p:nvPr/>
        </p:nvSpPr>
        <p:spPr>
          <a:xfrm>
            <a:off x="1082368" y="1124744"/>
            <a:ext cx="4086656" cy="369332"/>
          </a:xfrm>
          <a:prstGeom prst="rect">
            <a:avLst/>
          </a:prstGeom>
        </p:spPr>
        <p:txBody>
          <a:bodyPr wrap="square">
            <a:spAutoFit/>
          </a:bodyPr>
          <a:lstStyle/>
          <a:p>
            <a:r>
              <a:rPr lang="en-US" dirty="0">
                <a:solidFill>
                  <a:srgbClr val="002060"/>
                </a:solidFill>
              </a:rPr>
              <a:t>Extended gauge models</a:t>
            </a:r>
          </a:p>
        </p:txBody>
      </p:sp>
      <p:sp>
        <p:nvSpPr>
          <p:cNvPr id="34" name="Прямоугольник 33">
            <a:extLst>
              <a:ext uri="{FF2B5EF4-FFF2-40B4-BE49-F238E27FC236}">
                <a16:creationId xmlns:a16="http://schemas.microsoft.com/office/drawing/2014/main" id="{32D721ED-95B2-431E-9724-342EDEE9E3C5}"/>
              </a:ext>
            </a:extLst>
          </p:cNvPr>
          <p:cNvSpPr/>
          <p:nvPr/>
        </p:nvSpPr>
        <p:spPr>
          <a:xfrm>
            <a:off x="4579347" y="1124744"/>
            <a:ext cx="5558229" cy="369332"/>
          </a:xfrm>
          <a:prstGeom prst="rect">
            <a:avLst/>
          </a:prstGeom>
        </p:spPr>
        <p:txBody>
          <a:bodyPr wrap="square">
            <a:spAutoFit/>
          </a:bodyPr>
          <a:lstStyle/>
          <a:p>
            <a:r>
              <a:rPr lang="en-US" dirty="0">
                <a:solidFill>
                  <a:srgbClr val="002060"/>
                </a:solidFill>
              </a:rPr>
              <a:t>Models of low-energy gravity </a:t>
            </a:r>
            <a:r>
              <a:rPr lang="ru-RU" dirty="0">
                <a:solidFill>
                  <a:srgbClr val="002060"/>
                </a:solidFill>
              </a:rPr>
              <a:t>(</a:t>
            </a:r>
            <a:r>
              <a:rPr lang="en-US" dirty="0">
                <a:solidFill>
                  <a:srgbClr val="002060"/>
                </a:solidFill>
              </a:rPr>
              <a:t>RS1-type scenario of ED)</a:t>
            </a:r>
          </a:p>
        </p:txBody>
      </p:sp>
      <p:sp>
        <p:nvSpPr>
          <p:cNvPr id="35" name="Прямоугольник 34">
            <a:extLst>
              <a:ext uri="{FF2B5EF4-FFF2-40B4-BE49-F238E27FC236}">
                <a16:creationId xmlns:a16="http://schemas.microsoft.com/office/drawing/2014/main" id="{F6DB3B40-92E1-4800-AE10-AA8ED20759CA}"/>
              </a:ext>
            </a:extLst>
          </p:cNvPr>
          <p:cNvSpPr/>
          <p:nvPr/>
        </p:nvSpPr>
        <p:spPr>
          <a:xfrm>
            <a:off x="712912" y="4859868"/>
            <a:ext cx="8928992" cy="369332"/>
          </a:xfrm>
          <a:prstGeom prst="rect">
            <a:avLst/>
          </a:prstGeom>
        </p:spPr>
        <p:txBody>
          <a:bodyPr wrap="square">
            <a:spAutoFit/>
          </a:bodyPr>
          <a:lstStyle/>
          <a:p>
            <a:r>
              <a:rPr lang="en-US" dirty="0">
                <a:solidFill>
                  <a:srgbClr val="C00000"/>
                </a:solidFill>
              </a:rPr>
              <a:t>Model-independent limits on cross section</a:t>
            </a:r>
            <a:r>
              <a:rPr lang="ru-RU" dirty="0">
                <a:solidFill>
                  <a:srgbClr val="C00000"/>
                </a:solidFill>
              </a:rPr>
              <a:t> (</a:t>
            </a:r>
            <a:r>
              <a:rPr lang="en-US" dirty="0">
                <a:solidFill>
                  <a:srgbClr val="C00000"/>
                </a:solidFill>
              </a:rPr>
              <a:t>in narrow width approximation,</a:t>
            </a:r>
            <a:r>
              <a:rPr lang="ru-RU" dirty="0">
                <a:solidFill>
                  <a:srgbClr val="C00000"/>
                </a:solidFill>
              </a:rPr>
              <a:t> </a:t>
            </a:r>
            <a:r>
              <a:rPr lang="en-US" dirty="0">
                <a:solidFill>
                  <a:srgbClr val="C00000"/>
                </a:solidFill>
              </a:rPr>
              <a:t>NWA</a:t>
            </a:r>
            <a:r>
              <a:rPr lang="ru-RU" dirty="0">
                <a:solidFill>
                  <a:srgbClr val="C00000"/>
                </a:solidFill>
              </a:rPr>
              <a:t>)</a:t>
            </a:r>
            <a:endParaRPr lang="en-US" dirty="0">
              <a:solidFill>
                <a:srgbClr val="C00000"/>
              </a:solidFill>
            </a:endParaRPr>
          </a:p>
        </p:txBody>
      </p:sp>
      <p:cxnSp>
        <p:nvCxnSpPr>
          <p:cNvPr id="36" name="Прямая со стрелкой 35">
            <a:extLst>
              <a:ext uri="{FF2B5EF4-FFF2-40B4-BE49-F238E27FC236}">
                <a16:creationId xmlns:a16="http://schemas.microsoft.com/office/drawing/2014/main" id="{9C77437B-3A22-4787-9A07-E7E570CEE020}"/>
              </a:ext>
            </a:extLst>
          </p:cNvPr>
          <p:cNvCxnSpPr/>
          <p:nvPr/>
        </p:nvCxnSpPr>
        <p:spPr>
          <a:xfrm flipH="1" flipV="1">
            <a:off x="2792760" y="3995772"/>
            <a:ext cx="504056" cy="92436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id="{C00EDF53-88E8-451C-AC4A-FF50466C3EE5}"/>
              </a:ext>
            </a:extLst>
          </p:cNvPr>
          <p:cNvCxnSpPr>
            <a:cxnSpLocks/>
          </p:cNvCxnSpPr>
          <p:nvPr/>
        </p:nvCxnSpPr>
        <p:spPr>
          <a:xfrm flipV="1">
            <a:off x="5961112" y="3923764"/>
            <a:ext cx="583208" cy="99637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9" name="Рисунок 38">
            <a:extLst>
              <a:ext uri="{FF2B5EF4-FFF2-40B4-BE49-F238E27FC236}">
                <a16:creationId xmlns:a16="http://schemas.microsoft.com/office/drawing/2014/main" id="{EF7137CD-9208-42AA-8B37-EAA3086ECB9C}"/>
              </a:ext>
            </a:extLst>
          </p:cNvPr>
          <p:cNvPicPr>
            <a:picLocks noChangeAspect="1"/>
          </p:cNvPicPr>
          <p:nvPr/>
        </p:nvPicPr>
        <p:blipFill>
          <a:blip r:embed="rId6"/>
          <a:stretch>
            <a:fillRect/>
          </a:stretch>
        </p:blipFill>
        <p:spPr>
          <a:xfrm>
            <a:off x="2100652" y="508576"/>
            <a:ext cx="3287968" cy="620688"/>
          </a:xfrm>
          <a:prstGeom prst="rect">
            <a:avLst/>
          </a:prstGeom>
        </p:spPr>
      </p:pic>
      <p:sp>
        <p:nvSpPr>
          <p:cNvPr id="4" name="TextBox 3">
            <a:extLst>
              <a:ext uri="{FF2B5EF4-FFF2-40B4-BE49-F238E27FC236}">
                <a16:creationId xmlns:a16="http://schemas.microsoft.com/office/drawing/2014/main" id="{EE0189BA-58EC-462D-BC02-0F94B0BCA960}"/>
              </a:ext>
            </a:extLst>
          </p:cNvPr>
          <p:cNvSpPr txBox="1"/>
          <p:nvPr/>
        </p:nvSpPr>
        <p:spPr>
          <a:xfrm>
            <a:off x="56456" y="652626"/>
            <a:ext cx="1949060" cy="400110"/>
          </a:xfrm>
          <a:prstGeom prst="rect">
            <a:avLst/>
          </a:prstGeom>
          <a:noFill/>
        </p:spPr>
        <p:txBody>
          <a:bodyPr wrap="none" rtlCol="0">
            <a:spAutoFit/>
          </a:bodyPr>
          <a:lstStyle/>
          <a:p>
            <a:r>
              <a:rPr lang="en-US" sz="2000" dirty="0">
                <a:solidFill>
                  <a:srgbClr val="C00000"/>
                </a:solidFill>
              </a:rPr>
              <a:t>Dimuon example</a:t>
            </a:r>
            <a:endParaRPr lang="ru-RU" sz="2000" dirty="0">
              <a:solidFill>
                <a:srgbClr val="C00000"/>
              </a:solidFill>
            </a:endParaRPr>
          </a:p>
        </p:txBody>
      </p:sp>
      <p:sp>
        <p:nvSpPr>
          <p:cNvPr id="40" name="Прямоугольник 39">
            <a:extLst>
              <a:ext uri="{FF2B5EF4-FFF2-40B4-BE49-F238E27FC236}">
                <a16:creationId xmlns:a16="http://schemas.microsoft.com/office/drawing/2014/main" id="{ACD38AED-F280-4A0E-81D8-E1007EC5B857}"/>
              </a:ext>
            </a:extLst>
          </p:cNvPr>
          <p:cNvSpPr/>
          <p:nvPr/>
        </p:nvSpPr>
        <p:spPr>
          <a:xfrm>
            <a:off x="2813817" y="1412776"/>
            <a:ext cx="3287968" cy="369332"/>
          </a:xfrm>
          <a:prstGeom prst="rect">
            <a:avLst/>
          </a:prstGeom>
        </p:spPr>
        <p:txBody>
          <a:bodyPr wrap="square">
            <a:spAutoFit/>
          </a:bodyPr>
          <a:lstStyle/>
          <a:p>
            <a:pPr algn="ctr"/>
            <a:r>
              <a:rPr lang="en-US" dirty="0">
                <a:solidFill>
                  <a:srgbClr val="C00000"/>
                </a:solidFill>
              </a:rPr>
              <a:t>BSM predictions </a:t>
            </a:r>
          </a:p>
        </p:txBody>
      </p:sp>
      <p:cxnSp>
        <p:nvCxnSpPr>
          <p:cNvPr id="41" name="Прямая со стрелкой 40">
            <a:extLst>
              <a:ext uri="{FF2B5EF4-FFF2-40B4-BE49-F238E27FC236}">
                <a16:creationId xmlns:a16="http://schemas.microsoft.com/office/drawing/2014/main" id="{88AE6A51-4F3E-4379-BE54-F549C89AEEB1}"/>
              </a:ext>
            </a:extLst>
          </p:cNvPr>
          <p:cNvCxnSpPr>
            <a:cxnSpLocks/>
          </p:cNvCxnSpPr>
          <p:nvPr/>
        </p:nvCxnSpPr>
        <p:spPr>
          <a:xfrm flipH="1">
            <a:off x="2792760" y="1776957"/>
            <a:ext cx="1296144" cy="167017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a:extLst>
              <a:ext uri="{FF2B5EF4-FFF2-40B4-BE49-F238E27FC236}">
                <a16:creationId xmlns:a16="http://schemas.microsoft.com/office/drawing/2014/main" id="{73176A51-7193-4AAD-9215-F7ECE2CF9010}"/>
              </a:ext>
            </a:extLst>
          </p:cNvPr>
          <p:cNvCxnSpPr>
            <a:cxnSpLocks/>
          </p:cNvCxnSpPr>
          <p:nvPr/>
        </p:nvCxnSpPr>
        <p:spPr>
          <a:xfrm>
            <a:off x="5169024" y="1772816"/>
            <a:ext cx="1375296" cy="11521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Прямоугольник 42">
            <a:extLst>
              <a:ext uri="{FF2B5EF4-FFF2-40B4-BE49-F238E27FC236}">
                <a16:creationId xmlns:a16="http://schemas.microsoft.com/office/drawing/2014/main" id="{3E1BC714-0269-4BB0-BF45-639195840A5F}"/>
              </a:ext>
            </a:extLst>
          </p:cNvPr>
          <p:cNvSpPr/>
          <p:nvPr/>
        </p:nvSpPr>
        <p:spPr>
          <a:xfrm>
            <a:off x="45590" y="1473867"/>
            <a:ext cx="2448272" cy="369332"/>
          </a:xfrm>
          <a:prstGeom prst="rect">
            <a:avLst/>
          </a:prstGeom>
        </p:spPr>
        <p:txBody>
          <a:bodyPr wrap="square">
            <a:spAutoFit/>
          </a:bodyPr>
          <a:lstStyle/>
          <a:p>
            <a:pPr algn="ctr"/>
            <a:r>
              <a:rPr lang="en-US" dirty="0">
                <a:solidFill>
                  <a:srgbClr val="C00000"/>
                </a:solidFill>
              </a:rPr>
              <a:t>SM predictions </a:t>
            </a:r>
          </a:p>
        </p:txBody>
      </p:sp>
      <p:cxnSp>
        <p:nvCxnSpPr>
          <p:cNvPr id="44" name="Прямая со стрелкой 43">
            <a:extLst>
              <a:ext uri="{FF2B5EF4-FFF2-40B4-BE49-F238E27FC236}">
                <a16:creationId xmlns:a16="http://schemas.microsoft.com/office/drawing/2014/main" id="{DE62A647-C46B-4BAC-B3EB-09B84B9E671C}"/>
              </a:ext>
            </a:extLst>
          </p:cNvPr>
          <p:cNvCxnSpPr>
            <a:cxnSpLocks/>
          </p:cNvCxnSpPr>
          <p:nvPr/>
        </p:nvCxnSpPr>
        <p:spPr>
          <a:xfrm>
            <a:off x="1712640" y="1772816"/>
            <a:ext cx="720080" cy="222295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Прямоугольник 44">
            <a:extLst>
              <a:ext uri="{FF2B5EF4-FFF2-40B4-BE49-F238E27FC236}">
                <a16:creationId xmlns:a16="http://schemas.microsoft.com/office/drawing/2014/main" id="{AEBC8949-14C7-466B-9759-AA75E4D6BD3C}"/>
              </a:ext>
            </a:extLst>
          </p:cNvPr>
          <p:cNvSpPr/>
          <p:nvPr/>
        </p:nvSpPr>
        <p:spPr>
          <a:xfrm>
            <a:off x="7329264" y="1475492"/>
            <a:ext cx="2448272" cy="369332"/>
          </a:xfrm>
          <a:prstGeom prst="rect">
            <a:avLst/>
          </a:prstGeom>
        </p:spPr>
        <p:txBody>
          <a:bodyPr wrap="square">
            <a:spAutoFit/>
          </a:bodyPr>
          <a:lstStyle/>
          <a:p>
            <a:pPr algn="ctr"/>
            <a:r>
              <a:rPr lang="en-US" dirty="0">
                <a:solidFill>
                  <a:srgbClr val="C00000"/>
                </a:solidFill>
              </a:rPr>
              <a:t>SM predictions </a:t>
            </a:r>
          </a:p>
        </p:txBody>
      </p:sp>
      <p:cxnSp>
        <p:nvCxnSpPr>
          <p:cNvPr id="46" name="Прямая со стрелкой 45">
            <a:extLst>
              <a:ext uri="{FF2B5EF4-FFF2-40B4-BE49-F238E27FC236}">
                <a16:creationId xmlns:a16="http://schemas.microsoft.com/office/drawing/2014/main" id="{4240948D-58E9-46E9-B307-BFF600F20BF5}"/>
              </a:ext>
            </a:extLst>
          </p:cNvPr>
          <p:cNvCxnSpPr>
            <a:cxnSpLocks/>
          </p:cNvCxnSpPr>
          <p:nvPr/>
        </p:nvCxnSpPr>
        <p:spPr>
          <a:xfrm flipH="1">
            <a:off x="7680920" y="1772816"/>
            <a:ext cx="440433" cy="242278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a:extLst>
              <a:ext uri="{FF2B5EF4-FFF2-40B4-BE49-F238E27FC236}">
                <a16:creationId xmlns:a16="http://schemas.microsoft.com/office/drawing/2014/main" id="{ADB0C6A3-FBF3-4F57-9666-241AF37CD1C9}"/>
              </a:ext>
            </a:extLst>
          </p:cNvPr>
          <p:cNvCxnSpPr>
            <a:cxnSpLocks/>
          </p:cNvCxnSpPr>
          <p:nvPr/>
        </p:nvCxnSpPr>
        <p:spPr>
          <a:xfrm flipH="1">
            <a:off x="3944888" y="3150260"/>
            <a:ext cx="504056" cy="99791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Прямоугольник 49">
            <a:extLst>
              <a:ext uri="{FF2B5EF4-FFF2-40B4-BE49-F238E27FC236}">
                <a16:creationId xmlns:a16="http://schemas.microsoft.com/office/drawing/2014/main" id="{791DB78D-4BED-4DD0-94EA-72F137F48C17}"/>
              </a:ext>
            </a:extLst>
          </p:cNvPr>
          <p:cNvSpPr/>
          <p:nvPr/>
        </p:nvSpPr>
        <p:spPr>
          <a:xfrm>
            <a:off x="3569320" y="2780928"/>
            <a:ext cx="1383680" cy="369332"/>
          </a:xfrm>
          <a:prstGeom prst="rect">
            <a:avLst/>
          </a:prstGeom>
          <a:solidFill>
            <a:schemeClr val="bg1"/>
          </a:solidFill>
        </p:spPr>
        <p:txBody>
          <a:bodyPr wrap="square">
            <a:spAutoFit/>
          </a:bodyPr>
          <a:lstStyle/>
          <a:p>
            <a:pPr algn="ctr"/>
            <a:r>
              <a:rPr lang="en-US" dirty="0">
                <a:solidFill>
                  <a:srgbClr val="C00000"/>
                </a:solidFill>
              </a:rPr>
              <a:t>Mass  limit</a:t>
            </a:r>
          </a:p>
        </p:txBody>
      </p:sp>
      <p:sp>
        <p:nvSpPr>
          <p:cNvPr id="26" name="Номер слайда 5">
            <a:extLst>
              <a:ext uri="{FF2B5EF4-FFF2-40B4-BE49-F238E27FC236}">
                <a16:creationId xmlns:a16="http://schemas.microsoft.com/office/drawing/2014/main" id="{1E071719-2477-4595-ADC5-771E1D1C6608}"/>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46</a:t>
            </a:fld>
            <a:endParaRPr lang="en-US" altLang="ru-RU" dirty="0"/>
          </a:p>
        </p:txBody>
      </p:sp>
      <p:sp>
        <p:nvSpPr>
          <p:cNvPr id="27" name="Дата 3">
            <a:extLst>
              <a:ext uri="{FF2B5EF4-FFF2-40B4-BE49-F238E27FC236}">
                <a16:creationId xmlns:a16="http://schemas.microsoft.com/office/drawing/2014/main" id="{F21BAC8F-6083-4637-8724-D16715E5C500}"/>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25" name="Нижний колонтитул 1">
            <a:extLst>
              <a:ext uri="{FF2B5EF4-FFF2-40B4-BE49-F238E27FC236}">
                <a16:creationId xmlns:a16="http://schemas.microsoft.com/office/drawing/2014/main" id="{0A76B4CC-560A-4146-8953-E8B74D0DD59B}"/>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68481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7DB612A-A73F-400B-92C5-2F0672660F69}"/>
              </a:ext>
            </a:extLst>
          </p:cNvPr>
          <p:cNvSpPr>
            <a:spLocks noGrp="1"/>
          </p:cNvSpPr>
          <p:nvPr>
            <p:ph type="title"/>
          </p:nvPr>
        </p:nvSpPr>
        <p:spPr>
          <a:xfrm>
            <a:off x="1928664" y="0"/>
            <a:ext cx="7236805" cy="620688"/>
          </a:xfrm>
        </p:spPr>
        <p:txBody>
          <a:bodyPr/>
          <a:lstStyle/>
          <a:p>
            <a:r>
              <a:rPr lang="en-US" sz="3200" dirty="0"/>
              <a:t>Observation of Gravitational Waves</a:t>
            </a:r>
            <a:endParaRPr lang="ru-RU" sz="3200" dirty="0"/>
          </a:p>
        </p:txBody>
      </p:sp>
      <p:pic>
        <p:nvPicPr>
          <p:cNvPr id="6" name="Рисунок 5">
            <a:extLst>
              <a:ext uri="{FF2B5EF4-FFF2-40B4-BE49-F238E27FC236}">
                <a16:creationId xmlns:a16="http://schemas.microsoft.com/office/drawing/2014/main" id="{A046E6B2-19E6-4496-99EB-770DE942D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066" y="663179"/>
            <a:ext cx="3798629" cy="2924944"/>
          </a:xfrm>
          <a:prstGeom prst="rect">
            <a:avLst/>
          </a:prstGeom>
        </p:spPr>
      </p:pic>
      <p:pic>
        <p:nvPicPr>
          <p:cNvPr id="11" name="Рисунок 10">
            <a:extLst>
              <a:ext uri="{FF2B5EF4-FFF2-40B4-BE49-F238E27FC236}">
                <a16:creationId xmlns:a16="http://schemas.microsoft.com/office/drawing/2014/main" id="{1190B597-BCFE-40BD-94D4-2153407EE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9" y="715699"/>
            <a:ext cx="5236445" cy="3436417"/>
          </a:xfrm>
          <a:prstGeom prst="rect">
            <a:avLst/>
          </a:prstGeom>
        </p:spPr>
      </p:pic>
      <p:pic>
        <p:nvPicPr>
          <p:cNvPr id="15" name="Рисунок 14">
            <a:extLst>
              <a:ext uri="{FF2B5EF4-FFF2-40B4-BE49-F238E27FC236}">
                <a16:creationId xmlns:a16="http://schemas.microsoft.com/office/drawing/2014/main" id="{B0611194-B881-49C8-B4BF-A4E416D32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2976860"/>
            <a:ext cx="4384929" cy="3573016"/>
          </a:xfrm>
          <a:prstGeom prst="rect">
            <a:avLst/>
          </a:prstGeom>
        </p:spPr>
      </p:pic>
      <p:pic>
        <p:nvPicPr>
          <p:cNvPr id="19" name="Рисунок 18">
            <a:extLst>
              <a:ext uri="{FF2B5EF4-FFF2-40B4-BE49-F238E27FC236}">
                <a16:creationId xmlns:a16="http://schemas.microsoft.com/office/drawing/2014/main" id="{343431EF-99BA-40F6-A963-48ADAFA4AA0C}"/>
              </a:ext>
            </a:extLst>
          </p:cNvPr>
          <p:cNvPicPr>
            <a:picLocks noChangeAspect="1"/>
          </p:cNvPicPr>
          <p:nvPr/>
        </p:nvPicPr>
        <p:blipFill>
          <a:blip r:embed="rId5"/>
          <a:stretch>
            <a:fillRect/>
          </a:stretch>
        </p:blipFill>
        <p:spPr>
          <a:xfrm>
            <a:off x="416496" y="4175511"/>
            <a:ext cx="3624263" cy="2295525"/>
          </a:xfrm>
          <a:prstGeom prst="rect">
            <a:avLst/>
          </a:prstGeom>
        </p:spPr>
      </p:pic>
      <p:sp>
        <p:nvSpPr>
          <p:cNvPr id="10" name="Номер слайда 5">
            <a:extLst>
              <a:ext uri="{FF2B5EF4-FFF2-40B4-BE49-F238E27FC236}">
                <a16:creationId xmlns:a16="http://schemas.microsoft.com/office/drawing/2014/main" id="{A63B487C-2D01-471E-8C6F-6932001EE353}"/>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47</a:t>
            </a:fld>
            <a:endParaRPr lang="en-US" altLang="ru-RU" dirty="0"/>
          </a:p>
        </p:txBody>
      </p:sp>
      <p:sp>
        <p:nvSpPr>
          <p:cNvPr id="12" name="Дата 3">
            <a:extLst>
              <a:ext uri="{FF2B5EF4-FFF2-40B4-BE49-F238E27FC236}">
                <a16:creationId xmlns:a16="http://schemas.microsoft.com/office/drawing/2014/main" id="{30D0DAB8-889D-4989-9530-65423DE96223}"/>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9" name="Нижний колонтитул 1">
            <a:extLst>
              <a:ext uri="{FF2B5EF4-FFF2-40B4-BE49-F238E27FC236}">
                <a16:creationId xmlns:a16="http://schemas.microsoft.com/office/drawing/2014/main" id="{F47877F7-E9C1-4653-B62B-DBD355564E78}"/>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2631643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sz="3000" b="1" dirty="0">
                <a:solidFill>
                  <a:schemeClr val="tx2">
                    <a:lumMod val="75000"/>
                  </a:schemeClr>
                </a:solidFill>
                <a:latin typeface="+mj-lt"/>
                <a:ea typeface="+mj-ea"/>
                <a:cs typeface="+mj-cs"/>
              </a:rPr>
              <a:t>JINR in Particle Frontiers</a:t>
            </a:r>
          </a:p>
        </p:txBody>
      </p:sp>
      <p:sp>
        <p:nvSpPr>
          <p:cNvPr id="13" name="Номер слайда 5">
            <a:extLst>
              <a:ext uri="{FF2B5EF4-FFF2-40B4-BE49-F238E27FC236}">
                <a16:creationId xmlns:a16="http://schemas.microsoft.com/office/drawing/2014/main" id="{A1E1FB06-F25D-4A16-92D7-E76BD219CBA7}"/>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48</a:t>
            </a:fld>
            <a:endParaRPr lang="en-US" altLang="ru-RU" dirty="0"/>
          </a:p>
        </p:txBody>
      </p:sp>
      <p:sp>
        <p:nvSpPr>
          <p:cNvPr id="14" name="Дата 3">
            <a:extLst>
              <a:ext uri="{FF2B5EF4-FFF2-40B4-BE49-F238E27FC236}">
                <a16:creationId xmlns:a16="http://schemas.microsoft.com/office/drawing/2014/main" id="{A69FA137-B349-411D-9497-A400E42435B5}"/>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6" name="Rectangle 3">
            <a:extLst>
              <a:ext uri="{FF2B5EF4-FFF2-40B4-BE49-F238E27FC236}">
                <a16:creationId xmlns:a16="http://schemas.microsoft.com/office/drawing/2014/main" id="{DCD55E38-8CFF-4B67-B8BB-A4072D0652AE}"/>
              </a:ext>
            </a:extLst>
          </p:cNvPr>
          <p:cNvSpPr txBox="1">
            <a:spLocks noChangeArrowheads="1"/>
          </p:cNvSpPr>
          <p:nvPr/>
        </p:nvSpPr>
        <p:spPr>
          <a:xfrm>
            <a:off x="0" y="1146061"/>
            <a:ext cx="5400600" cy="5110581"/>
          </a:xfrm>
          <a:prstGeom prst="rect">
            <a:avLst/>
          </a:prstGeom>
        </p:spPr>
        <p:txBody>
          <a:bodyPr vert="horz" lIns="91429" tIns="45715" rIns="91429" bIns="45715" rtlCol="0">
            <a:noAutofit/>
          </a:bodyPr>
          <a:lstStyle>
            <a:lvl1pPr marL="342861" indent="-342861" algn="l" defTabSz="91429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6" indent="-285717" algn="l" defTabSz="91429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0" indent="-228574" algn="l" defTabSz="914296"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600017"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66"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Wingdings" panose="05000000000000000000" pitchFamily="2" charset="2"/>
              <a:buChar char="§"/>
            </a:pPr>
            <a:r>
              <a:rPr lang="en-US" altLang="ru-RU" sz="2000" dirty="0">
                <a:solidFill>
                  <a:srgbClr val="002060"/>
                </a:solidFill>
              </a:rPr>
              <a:t>RELATIVISTIC HEAVY-ION PHYSICS AT NICA</a:t>
            </a:r>
          </a:p>
          <a:p>
            <a:pPr marL="0" indent="0">
              <a:lnSpc>
                <a:spcPct val="90000"/>
              </a:lnSpc>
              <a:buNone/>
            </a:pPr>
            <a:endParaRPr lang="en-US" altLang="ru-RU" sz="1000" dirty="0">
              <a:solidFill>
                <a:srgbClr val="002060"/>
              </a:solidFill>
            </a:endParaRPr>
          </a:p>
          <a:p>
            <a:pPr>
              <a:lnSpc>
                <a:spcPct val="90000"/>
              </a:lnSpc>
              <a:buFont typeface="Wingdings" panose="05000000000000000000" pitchFamily="2" charset="2"/>
              <a:buChar char="§"/>
            </a:pPr>
            <a:r>
              <a:rPr lang="en-US" altLang="ru-RU" sz="2000" dirty="0">
                <a:solidFill>
                  <a:srgbClr val="002060"/>
                </a:solidFill>
              </a:rPr>
              <a:t>JINR PARTICIPATION IN FOREFRONT EXTERNAL EXPERIMENTS OFF-SITE</a:t>
            </a:r>
          </a:p>
          <a:p>
            <a:pPr lvl="1">
              <a:lnSpc>
                <a:spcPct val="90000"/>
              </a:lnSpc>
              <a:buFont typeface="Calibri" panose="020F0502020204030204" pitchFamily="34" charset="0"/>
              <a:buChar char="−"/>
            </a:pPr>
            <a:r>
              <a:rPr lang="en-US" altLang="ru-RU" sz="1800" dirty="0">
                <a:solidFill>
                  <a:srgbClr val="002060"/>
                </a:solidFill>
              </a:rPr>
              <a:t>LHC, SPS, RHIC, and at facilities under construction, as for example the FAIR  facility</a:t>
            </a:r>
            <a:endParaRPr lang="en-US" altLang="ru-RU" sz="2000" dirty="0">
              <a:solidFill>
                <a:srgbClr val="002060"/>
              </a:solidFill>
            </a:endParaRPr>
          </a:p>
          <a:p>
            <a:pPr>
              <a:lnSpc>
                <a:spcPct val="90000"/>
              </a:lnSpc>
              <a:buFont typeface="Wingdings" panose="05000000000000000000" pitchFamily="2" charset="2"/>
              <a:buChar char="§"/>
            </a:pPr>
            <a:endParaRPr lang="en-US" altLang="ru-RU" sz="1000" dirty="0">
              <a:solidFill>
                <a:srgbClr val="002060"/>
              </a:solidFill>
            </a:endParaRPr>
          </a:p>
          <a:p>
            <a:pPr>
              <a:lnSpc>
                <a:spcPct val="90000"/>
              </a:lnSpc>
              <a:buFont typeface="Wingdings" panose="05000000000000000000" pitchFamily="2" charset="2"/>
              <a:buChar char="§"/>
            </a:pPr>
            <a:r>
              <a:rPr lang="en-US" altLang="ru-RU" sz="2000" dirty="0">
                <a:solidFill>
                  <a:srgbClr val="002060"/>
                </a:solidFill>
              </a:rPr>
              <a:t>NICA SPIN PHYSICS</a:t>
            </a:r>
          </a:p>
          <a:p>
            <a:pPr>
              <a:lnSpc>
                <a:spcPct val="90000"/>
              </a:lnSpc>
              <a:buFont typeface="Wingdings" panose="05000000000000000000" pitchFamily="2" charset="2"/>
              <a:buChar char="§"/>
            </a:pPr>
            <a:endParaRPr lang="en-US" altLang="ru-RU" sz="1000" dirty="0">
              <a:solidFill>
                <a:srgbClr val="002060"/>
              </a:solidFill>
            </a:endParaRPr>
          </a:p>
          <a:p>
            <a:pPr>
              <a:lnSpc>
                <a:spcPct val="90000"/>
              </a:lnSpc>
              <a:buFont typeface="Wingdings" panose="05000000000000000000" pitchFamily="2" charset="2"/>
              <a:buChar char="§"/>
            </a:pPr>
            <a:r>
              <a:rPr lang="en-US" altLang="ru-RU" sz="2000" dirty="0">
                <a:solidFill>
                  <a:srgbClr val="002060"/>
                </a:solidFill>
              </a:rPr>
              <a:t>PARTICLE PHYSICS AT THE LHC AND BEYOND</a:t>
            </a:r>
          </a:p>
          <a:p>
            <a:pPr lvl="1">
              <a:lnSpc>
                <a:spcPct val="90000"/>
              </a:lnSpc>
              <a:buFont typeface="Calibri" panose="020F0502020204030204" pitchFamily="34" charset="0"/>
              <a:buChar char="−"/>
            </a:pPr>
            <a:r>
              <a:rPr lang="en-US" altLang="ru-RU" sz="1800" dirty="0">
                <a:solidFill>
                  <a:srgbClr val="002060"/>
                </a:solidFill>
              </a:rPr>
              <a:t>Accelerator-based research and frontier accelerator technologies (LHC, SPS, NICA, FAIR, </a:t>
            </a:r>
            <a:r>
              <a:rPr lang="en-US" altLang="ru-RU" sz="1800" dirty="0" err="1">
                <a:solidFill>
                  <a:srgbClr val="002060"/>
                </a:solidFill>
              </a:rPr>
              <a:t>etc</a:t>
            </a:r>
            <a:r>
              <a:rPr lang="en-US" altLang="ru-RU" sz="1800" dirty="0">
                <a:solidFill>
                  <a:srgbClr val="002060"/>
                </a:solidFill>
              </a:rPr>
              <a:t>)</a:t>
            </a:r>
          </a:p>
          <a:p>
            <a:pPr lvl="1">
              <a:lnSpc>
                <a:spcPct val="90000"/>
              </a:lnSpc>
              <a:buFont typeface="Calibri" panose="020F0502020204030204" pitchFamily="34" charset="0"/>
              <a:buChar char="−"/>
            </a:pPr>
            <a:r>
              <a:rPr lang="en-US" altLang="ru-RU" sz="1800" dirty="0">
                <a:solidFill>
                  <a:srgbClr val="002060"/>
                </a:solidFill>
              </a:rPr>
              <a:t>Neutrino physics and </a:t>
            </a:r>
            <a:r>
              <a:rPr lang="en-US" altLang="ru-RU" sz="1800" dirty="0" err="1">
                <a:solidFill>
                  <a:srgbClr val="002060"/>
                </a:solidFill>
              </a:rPr>
              <a:t>astroparticle</a:t>
            </a:r>
            <a:r>
              <a:rPr lang="en-US" altLang="ru-RU" sz="1800" dirty="0">
                <a:solidFill>
                  <a:srgbClr val="002060"/>
                </a:solidFill>
              </a:rPr>
              <a:t> physics</a:t>
            </a:r>
            <a:r>
              <a:rPr lang="ru-RU" altLang="ru-RU" sz="1800" dirty="0">
                <a:solidFill>
                  <a:srgbClr val="002060"/>
                </a:solidFill>
              </a:rPr>
              <a:t> (</a:t>
            </a:r>
            <a:r>
              <a:rPr lang="en-US" altLang="ru-RU" sz="1800" dirty="0">
                <a:solidFill>
                  <a:srgbClr val="002060"/>
                </a:solidFill>
              </a:rPr>
              <a:t>Baikal-GVD</a:t>
            </a:r>
            <a:r>
              <a:rPr lang="ru-RU" altLang="ru-RU" sz="1800" dirty="0">
                <a:solidFill>
                  <a:srgbClr val="002060"/>
                </a:solidFill>
              </a:rPr>
              <a:t>, </a:t>
            </a:r>
            <a:r>
              <a:rPr lang="en-US" altLang="ru-RU" sz="1800" dirty="0">
                <a:solidFill>
                  <a:srgbClr val="002060"/>
                </a:solidFill>
              </a:rPr>
              <a:t>JUNO</a:t>
            </a:r>
            <a:r>
              <a:rPr lang="ru-RU" altLang="ru-RU" sz="1800" dirty="0">
                <a:solidFill>
                  <a:srgbClr val="002060"/>
                </a:solidFill>
              </a:rPr>
              <a:t>, </a:t>
            </a:r>
            <a:r>
              <a:rPr lang="en-US" altLang="ru-RU" sz="1800" dirty="0" err="1">
                <a:solidFill>
                  <a:srgbClr val="002060"/>
                </a:solidFill>
              </a:rPr>
              <a:t>NOvA</a:t>
            </a:r>
            <a:r>
              <a:rPr lang="ru-RU" altLang="ru-RU" sz="1800" dirty="0">
                <a:solidFill>
                  <a:srgbClr val="002060"/>
                </a:solidFill>
              </a:rPr>
              <a:t>, </a:t>
            </a:r>
            <a:r>
              <a:rPr lang="en-US" altLang="ru-RU" sz="1800" dirty="0">
                <a:solidFill>
                  <a:srgbClr val="002060"/>
                </a:solidFill>
              </a:rPr>
              <a:t>DUNE, </a:t>
            </a:r>
            <a:r>
              <a:rPr lang="en-US" altLang="ru-RU" sz="1800" dirty="0" err="1">
                <a:solidFill>
                  <a:srgbClr val="002060"/>
                </a:solidFill>
              </a:rPr>
              <a:t>etc</a:t>
            </a:r>
            <a:r>
              <a:rPr lang="ru-RU" altLang="ru-RU" sz="1800" dirty="0">
                <a:solidFill>
                  <a:srgbClr val="002060"/>
                </a:solidFill>
              </a:rPr>
              <a:t>)</a:t>
            </a:r>
            <a:endParaRPr lang="en-US" altLang="ru-RU" sz="1800" dirty="0">
              <a:solidFill>
                <a:srgbClr val="002060"/>
              </a:solidFill>
            </a:endParaRPr>
          </a:p>
          <a:p>
            <a:pPr lvl="1">
              <a:lnSpc>
                <a:spcPct val="90000"/>
              </a:lnSpc>
              <a:buFont typeface="Calibri" panose="020F0502020204030204" pitchFamily="34" charset="0"/>
              <a:buChar char="−"/>
            </a:pPr>
            <a:r>
              <a:rPr lang="en-US" altLang="ru-RU" sz="1800" dirty="0">
                <a:solidFill>
                  <a:srgbClr val="002060"/>
                </a:solidFill>
              </a:rPr>
              <a:t>Multi-messenger astronomy including gravitational wave detection </a:t>
            </a:r>
            <a:r>
              <a:rPr lang="ru-RU" altLang="ru-RU" sz="1800" dirty="0">
                <a:solidFill>
                  <a:srgbClr val="002060"/>
                </a:solidFill>
              </a:rPr>
              <a:t>(</a:t>
            </a:r>
            <a:r>
              <a:rPr lang="en-US" altLang="ru-RU" sz="1800" dirty="0">
                <a:solidFill>
                  <a:srgbClr val="002060"/>
                </a:solidFill>
              </a:rPr>
              <a:t>Baikal-GVD</a:t>
            </a:r>
            <a:r>
              <a:rPr lang="ru-RU" altLang="ru-RU" sz="1800" dirty="0">
                <a:solidFill>
                  <a:srgbClr val="002060"/>
                </a:solidFill>
              </a:rPr>
              <a:t>, </a:t>
            </a:r>
            <a:r>
              <a:rPr lang="en-US" altLang="ru-RU" sz="1800" dirty="0">
                <a:solidFill>
                  <a:srgbClr val="002060"/>
                </a:solidFill>
              </a:rPr>
              <a:t>TAIGA, VIRGO, </a:t>
            </a:r>
            <a:r>
              <a:rPr lang="en-US" altLang="ru-RU" sz="1800" dirty="0" err="1">
                <a:solidFill>
                  <a:srgbClr val="002060"/>
                </a:solidFill>
              </a:rPr>
              <a:t>etc</a:t>
            </a:r>
            <a:r>
              <a:rPr lang="ru-RU" altLang="ru-RU" sz="1800" dirty="0">
                <a:solidFill>
                  <a:srgbClr val="002060"/>
                </a:solidFill>
              </a:rPr>
              <a:t>)</a:t>
            </a:r>
            <a:endParaRPr lang="en-US" altLang="ru-RU" sz="1800" dirty="0">
              <a:solidFill>
                <a:srgbClr val="002060"/>
              </a:solidFill>
            </a:endParaRPr>
          </a:p>
          <a:p>
            <a:pPr lvl="1">
              <a:lnSpc>
                <a:spcPct val="90000"/>
              </a:lnSpc>
              <a:buFont typeface="Calibri" panose="020F0502020204030204" pitchFamily="34" charset="0"/>
              <a:buChar char="−"/>
            </a:pPr>
            <a:endParaRPr lang="en-US" altLang="ru-RU" sz="1000" dirty="0">
              <a:solidFill>
                <a:srgbClr val="002060"/>
              </a:solidFill>
            </a:endParaRPr>
          </a:p>
          <a:p>
            <a:pPr>
              <a:lnSpc>
                <a:spcPct val="90000"/>
              </a:lnSpc>
              <a:buFont typeface="Wingdings" panose="05000000000000000000" pitchFamily="2" charset="2"/>
              <a:buChar char="§"/>
            </a:pPr>
            <a:endParaRPr lang="en-US" altLang="ru-RU" sz="2000" dirty="0">
              <a:solidFill>
                <a:srgbClr val="002060"/>
              </a:solidFill>
            </a:endParaRPr>
          </a:p>
        </p:txBody>
      </p:sp>
      <p:pic>
        <p:nvPicPr>
          <p:cNvPr id="2" name="Рисунок 1">
            <a:extLst>
              <a:ext uri="{FF2B5EF4-FFF2-40B4-BE49-F238E27FC236}">
                <a16:creationId xmlns:a16="http://schemas.microsoft.com/office/drawing/2014/main" id="{EA73329A-594D-41ED-A982-A2A32C89C3C5}"/>
              </a:ext>
            </a:extLst>
          </p:cNvPr>
          <p:cNvPicPr>
            <a:picLocks noChangeAspect="1"/>
          </p:cNvPicPr>
          <p:nvPr/>
        </p:nvPicPr>
        <p:blipFill>
          <a:blip r:embed="rId2"/>
          <a:stretch>
            <a:fillRect/>
          </a:stretch>
        </p:blipFill>
        <p:spPr>
          <a:xfrm>
            <a:off x="5178524" y="1196752"/>
            <a:ext cx="4575542" cy="2516339"/>
          </a:xfrm>
          <a:prstGeom prst="rect">
            <a:avLst/>
          </a:prstGeom>
        </p:spPr>
      </p:pic>
      <p:pic>
        <p:nvPicPr>
          <p:cNvPr id="4" name="Рисунок 3">
            <a:extLst>
              <a:ext uri="{FF2B5EF4-FFF2-40B4-BE49-F238E27FC236}">
                <a16:creationId xmlns:a16="http://schemas.microsoft.com/office/drawing/2014/main" id="{7EDA0C95-BD7B-44D1-9855-D66AFB81E9FD}"/>
              </a:ext>
            </a:extLst>
          </p:cNvPr>
          <p:cNvPicPr>
            <a:picLocks noChangeAspect="1"/>
          </p:cNvPicPr>
          <p:nvPr/>
        </p:nvPicPr>
        <p:blipFill>
          <a:blip r:embed="rId3"/>
          <a:stretch>
            <a:fillRect/>
          </a:stretch>
        </p:blipFill>
        <p:spPr>
          <a:xfrm>
            <a:off x="5169024" y="3937584"/>
            <a:ext cx="4697003" cy="2392399"/>
          </a:xfrm>
          <a:prstGeom prst="rect">
            <a:avLst/>
          </a:prstGeom>
        </p:spPr>
      </p:pic>
      <p:sp>
        <p:nvSpPr>
          <p:cNvPr id="5" name="Прямоугольник 4">
            <a:extLst>
              <a:ext uri="{FF2B5EF4-FFF2-40B4-BE49-F238E27FC236}">
                <a16:creationId xmlns:a16="http://schemas.microsoft.com/office/drawing/2014/main" id="{BE9D1D4C-C934-4D17-977F-F86A5D0C5611}"/>
              </a:ext>
            </a:extLst>
          </p:cNvPr>
          <p:cNvSpPr/>
          <p:nvPr/>
        </p:nvSpPr>
        <p:spPr>
          <a:xfrm>
            <a:off x="396213" y="635501"/>
            <a:ext cx="9249550" cy="400110"/>
          </a:xfrm>
          <a:prstGeom prst="rect">
            <a:avLst/>
          </a:prstGeom>
        </p:spPr>
        <p:txBody>
          <a:bodyPr wrap="square">
            <a:spAutoFit/>
          </a:bodyPr>
          <a:lstStyle/>
          <a:p>
            <a:r>
              <a:rPr lang="ru-RU" sz="2000" dirty="0">
                <a:solidFill>
                  <a:srgbClr val="002060"/>
                </a:solidFill>
                <a:hlinkClick r:id="rId4"/>
              </a:rPr>
              <a:t>JINR  LONG-TERM DEVELOPMENT  STRATEGIC  PLAN UP  TO  2030  AND  BEYOND </a:t>
            </a:r>
            <a:endParaRPr lang="ru-RU" sz="2000" dirty="0">
              <a:solidFill>
                <a:srgbClr val="002060"/>
              </a:solidFill>
            </a:endParaRPr>
          </a:p>
        </p:txBody>
      </p:sp>
      <p:sp>
        <p:nvSpPr>
          <p:cNvPr id="10" name="Нижний колонтитул 1">
            <a:extLst>
              <a:ext uri="{FF2B5EF4-FFF2-40B4-BE49-F238E27FC236}">
                <a16:creationId xmlns:a16="http://schemas.microsoft.com/office/drawing/2014/main" id="{35EA328C-C94A-44CD-B37A-B90921BF9A0A}"/>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215817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49C03D24-689E-4037-B5F4-400A5B0665B6}"/>
              </a:ext>
            </a:extLst>
          </p:cNvPr>
          <p:cNvSpPr>
            <a:spLocks noGrp="1"/>
          </p:cNvSpPr>
          <p:nvPr>
            <p:ph type="title"/>
          </p:nvPr>
        </p:nvSpPr>
        <p:spPr>
          <a:xfrm>
            <a:off x="128464" y="548680"/>
            <a:ext cx="6912768" cy="1872208"/>
          </a:xfrm>
        </p:spPr>
        <p:txBody>
          <a:bodyPr>
            <a:normAutofit/>
          </a:bodyPr>
          <a:lstStyle/>
          <a:p>
            <a:pPr algn="l"/>
            <a:r>
              <a:rPr lang="en-US" sz="3200" b="0" dirty="0">
                <a:solidFill>
                  <a:srgbClr val="FF0000"/>
                </a:solidFill>
                <a:latin typeface="Comic Sans MS" panose="030F0702030302020204" pitchFamily="66" charset="0"/>
                <a:ea typeface="+mn-ea"/>
                <a:cs typeface="Arial" panose="020B0604020202020204" pitchFamily="34" charset="0"/>
              </a:rPr>
              <a:t>What do we know today about the Standard Model from LHC?</a:t>
            </a:r>
            <a:endParaRPr lang="ru-RU" sz="3200" b="0" dirty="0">
              <a:solidFill>
                <a:srgbClr val="FF0000"/>
              </a:solidFill>
              <a:latin typeface="Comic Sans MS" panose="030F0702030302020204" pitchFamily="66" charset="0"/>
              <a:ea typeface="+mn-ea"/>
              <a:cs typeface="Arial" panose="020B0604020202020204" pitchFamily="34" charset="0"/>
            </a:endParaRPr>
          </a:p>
        </p:txBody>
      </p:sp>
      <p:pic>
        <p:nvPicPr>
          <p:cNvPr id="2" name="Picture 4">
            <a:extLst>
              <a:ext uri="{FF2B5EF4-FFF2-40B4-BE49-F238E27FC236}">
                <a16:creationId xmlns:a16="http://schemas.microsoft.com/office/drawing/2014/main" id="{A902BEF5-5F25-B902-6DF7-C1BAFE42B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6" y="2348880"/>
            <a:ext cx="6192688" cy="408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a16="http://schemas.microsoft.com/office/drawing/2014/main" id="{571F6D1F-99C8-77E9-D06B-7E65D3F08C77}"/>
              </a:ext>
            </a:extLst>
          </p:cNvPr>
          <p:cNvPicPr>
            <a:picLocks noChangeAspect="1"/>
          </p:cNvPicPr>
          <p:nvPr/>
        </p:nvPicPr>
        <p:blipFill>
          <a:blip r:embed="rId3" cstate="print"/>
          <a:stretch>
            <a:fillRect/>
          </a:stretch>
        </p:blipFill>
        <p:spPr>
          <a:xfrm>
            <a:off x="6567354" y="3105326"/>
            <a:ext cx="2745610" cy="3256045"/>
          </a:xfrm>
          <a:prstGeom prst="rect">
            <a:avLst/>
          </a:prstGeom>
        </p:spPr>
      </p:pic>
      <p:pic>
        <p:nvPicPr>
          <p:cNvPr id="9" name="Рисунок 8">
            <a:extLst>
              <a:ext uri="{FF2B5EF4-FFF2-40B4-BE49-F238E27FC236}">
                <a16:creationId xmlns:a16="http://schemas.microsoft.com/office/drawing/2014/main" id="{DB8E0AE8-E485-4C40-8494-2DE984C45B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7952" y="8979"/>
            <a:ext cx="2808913" cy="2873284"/>
          </a:xfrm>
          <a:prstGeom prst="rect">
            <a:avLst/>
          </a:prstGeom>
        </p:spPr>
      </p:pic>
      <p:sp>
        <p:nvSpPr>
          <p:cNvPr id="10" name="Номер слайда 5">
            <a:extLst>
              <a:ext uri="{FF2B5EF4-FFF2-40B4-BE49-F238E27FC236}">
                <a16:creationId xmlns:a16="http://schemas.microsoft.com/office/drawing/2014/main" id="{74A1FCC8-7165-456D-9631-9C82AEF6F155}"/>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49</a:t>
            </a:fld>
            <a:endParaRPr lang="en-US" altLang="ru-RU" dirty="0"/>
          </a:p>
        </p:txBody>
      </p:sp>
      <p:sp>
        <p:nvSpPr>
          <p:cNvPr id="12" name="Дата 3">
            <a:extLst>
              <a:ext uri="{FF2B5EF4-FFF2-40B4-BE49-F238E27FC236}">
                <a16:creationId xmlns:a16="http://schemas.microsoft.com/office/drawing/2014/main" id="{49B2F522-47A1-4E2A-837F-EBF720C4374C}"/>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3" name="Нижний колонтитул 1">
            <a:extLst>
              <a:ext uri="{FF2B5EF4-FFF2-40B4-BE49-F238E27FC236}">
                <a16:creationId xmlns:a16="http://schemas.microsoft.com/office/drawing/2014/main" id="{A19828CF-7248-48F8-973C-5D46ACA73DD2}"/>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30971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228B77D6-8613-4206-B0E6-69BA3AF859CA}"/>
              </a:ext>
            </a:extLst>
          </p:cNvPr>
          <p:cNvPicPr>
            <a:picLocks noChangeAspect="1"/>
          </p:cNvPicPr>
          <p:nvPr/>
        </p:nvPicPr>
        <p:blipFill>
          <a:blip r:embed="rId2"/>
          <a:stretch>
            <a:fillRect/>
          </a:stretch>
        </p:blipFill>
        <p:spPr>
          <a:xfrm>
            <a:off x="56456" y="692696"/>
            <a:ext cx="3895755" cy="2160240"/>
          </a:xfrm>
          <a:prstGeom prst="rect">
            <a:avLst/>
          </a:prstGeom>
        </p:spPr>
      </p:pic>
      <p:sp>
        <p:nvSpPr>
          <p:cNvPr id="9" name="Rectangle 3">
            <a:extLst>
              <a:ext uri="{FF2B5EF4-FFF2-40B4-BE49-F238E27FC236}">
                <a16:creationId xmlns:a16="http://schemas.microsoft.com/office/drawing/2014/main" id="{DFB7F2EA-0F47-423A-BA3D-EDCC72A157E1}"/>
              </a:ext>
            </a:extLst>
          </p:cNvPr>
          <p:cNvSpPr txBox="1">
            <a:spLocks noChangeArrowheads="1"/>
          </p:cNvSpPr>
          <p:nvPr/>
        </p:nvSpPr>
        <p:spPr bwMode="auto">
          <a:xfrm>
            <a:off x="1928664" y="3176"/>
            <a:ext cx="7128792" cy="581025"/>
          </a:xfrm>
          <a:prstGeom prst="rect">
            <a:avLst/>
          </a:prstGeom>
          <a:noFill/>
          <a:ln w="9525">
            <a:noFill/>
            <a:miter lim="800000"/>
            <a:headEnd/>
            <a:tailEnd/>
          </a:ln>
          <a:effectLst/>
        </p:spPr>
        <p:txBody>
          <a:bodyPr anchor="ctr"/>
          <a:lstStyle/>
          <a:p>
            <a:pPr algn="ctr">
              <a:defRPr/>
            </a:pPr>
            <a:r>
              <a:rPr lang="en-US" sz="3000" b="1" dirty="0">
                <a:solidFill>
                  <a:schemeClr val="tx2">
                    <a:lumMod val="75000"/>
                  </a:schemeClr>
                </a:solidFill>
                <a:latin typeface="+mj-lt"/>
                <a:ea typeface="+mj-ea"/>
                <a:cs typeface="+mj-cs"/>
              </a:rPr>
              <a:t>Examples of Experimental Facilities</a:t>
            </a:r>
          </a:p>
        </p:txBody>
      </p:sp>
      <p:pic>
        <p:nvPicPr>
          <p:cNvPr id="10" name="Picture 2" descr="atlas">
            <a:extLst>
              <a:ext uri="{FF2B5EF4-FFF2-40B4-BE49-F238E27FC236}">
                <a16:creationId xmlns:a16="http://schemas.microsoft.com/office/drawing/2014/main" id="{0755CF55-27CD-4037-8E05-D4733A0B4043}"/>
              </a:ext>
            </a:extLst>
          </p:cNvPr>
          <p:cNvPicPr>
            <a:picLocks noChangeAspect="1" noChangeArrowheads="1"/>
          </p:cNvPicPr>
          <p:nvPr/>
        </p:nvPicPr>
        <p:blipFill>
          <a:blip r:embed="rId3" cstate="print">
            <a:clrChange>
              <a:clrFrom>
                <a:srgbClr val="6FB9DF"/>
              </a:clrFrom>
              <a:clrTo>
                <a:srgbClr val="6FB9DF">
                  <a:alpha val="0"/>
                </a:srgbClr>
              </a:clrTo>
            </a:clrChange>
            <a:extLst>
              <a:ext uri="{28A0092B-C50C-407E-A947-70E740481C1C}">
                <a14:useLocalDpi xmlns:a14="http://schemas.microsoft.com/office/drawing/2010/main" val="0"/>
              </a:ext>
            </a:extLst>
          </a:blip>
          <a:srcRect/>
          <a:stretch>
            <a:fillRect/>
          </a:stretch>
        </p:blipFill>
        <p:spPr>
          <a:xfrm>
            <a:off x="4309085" y="1173416"/>
            <a:ext cx="2610319" cy="2016224"/>
          </a:xfrm>
          <a:prstGeom prst="rect">
            <a:avLst/>
          </a:prstGeom>
          <a:noFill/>
        </p:spPr>
      </p:pic>
      <p:pic>
        <p:nvPicPr>
          <p:cNvPr id="11" name="Picture 4">
            <a:extLst>
              <a:ext uri="{FF2B5EF4-FFF2-40B4-BE49-F238E27FC236}">
                <a16:creationId xmlns:a16="http://schemas.microsoft.com/office/drawing/2014/main" id="{DDCEE933-D0A2-4753-B276-E23A22CC7F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969224" y="946994"/>
            <a:ext cx="2906506" cy="2083693"/>
          </a:xfrm>
          <a:prstGeom prst="rect">
            <a:avLst/>
          </a:prstGeom>
          <a:noFill/>
        </p:spPr>
      </p:pic>
      <p:cxnSp>
        <p:nvCxnSpPr>
          <p:cNvPr id="13" name="Соединитель: уступ 12">
            <a:extLst>
              <a:ext uri="{FF2B5EF4-FFF2-40B4-BE49-F238E27FC236}">
                <a16:creationId xmlns:a16="http://schemas.microsoft.com/office/drawing/2014/main" id="{0656CEB0-2A41-4EB9-97B0-8E321BD61A77}"/>
              </a:ext>
            </a:extLst>
          </p:cNvPr>
          <p:cNvCxnSpPr/>
          <p:nvPr/>
        </p:nvCxnSpPr>
        <p:spPr>
          <a:xfrm rot="16200000" flipH="1">
            <a:off x="1971991" y="2960948"/>
            <a:ext cx="5616624" cy="122413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 name="Соединитель: уступ 14">
            <a:extLst>
              <a:ext uri="{FF2B5EF4-FFF2-40B4-BE49-F238E27FC236}">
                <a16:creationId xmlns:a16="http://schemas.microsoft.com/office/drawing/2014/main" id="{0DB0FD8C-A4C1-422A-92D3-9BD35047AB3D}"/>
              </a:ext>
            </a:extLst>
          </p:cNvPr>
          <p:cNvCxnSpPr/>
          <p:nvPr/>
        </p:nvCxnSpPr>
        <p:spPr>
          <a:xfrm rot="10800000" flipV="1">
            <a:off x="38083" y="2852936"/>
            <a:ext cx="4104456" cy="36004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7" name="Рисунок 16">
            <a:extLst>
              <a:ext uri="{FF2B5EF4-FFF2-40B4-BE49-F238E27FC236}">
                <a16:creationId xmlns:a16="http://schemas.microsoft.com/office/drawing/2014/main" id="{DFED6303-DA5A-4336-8B10-832B43402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0793" y="3791005"/>
            <a:ext cx="1979446" cy="1823981"/>
          </a:xfrm>
          <a:prstGeom prst="rect">
            <a:avLst/>
          </a:prstGeom>
        </p:spPr>
      </p:pic>
      <p:pic>
        <p:nvPicPr>
          <p:cNvPr id="19" name="Рисунок 18">
            <a:extLst>
              <a:ext uri="{FF2B5EF4-FFF2-40B4-BE49-F238E27FC236}">
                <a16:creationId xmlns:a16="http://schemas.microsoft.com/office/drawing/2014/main" id="{47875A33-EC94-400D-A430-64DA45213C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967" y="4869160"/>
            <a:ext cx="2278860" cy="1604317"/>
          </a:xfrm>
          <a:prstGeom prst="rect">
            <a:avLst/>
          </a:prstGeom>
        </p:spPr>
      </p:pic>
      <p:pic>
        <p:nvPicPr>
          <p:cNvPr id="21" name="Рисунок 20">
            <a:extLst>
              <a:ext uri="{FF2B5EF4-FFF2-40B4-BE49-F238E27FC236}">
                <a16:creationId xmlns:a16="http://schemas.microsoft.com/office/drawing/2014/main" id="{E95A9F26-FBAD-4735-B366-ACC4903470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2082" y="4327731"/>
            <a:ext cx="2575565" cy="1862332"/>
          </a:xfrm>
          <a:prstGeom prst="rect">
            <a:avLst/>
          </a:prstGeom>
        </p:spPr>
      </p:pic>
      <p:pic>
        <p:nvPicPr>
          <p:cNvPr id="23" name="Рисунок 22">
            <a:extLst>
              <a:ext uri="{FF2B5EF4-FFF2-40B4-BE49-F238E27FC236}">
                <a16:creationId xmlns:a16="http://schemas.microsoft.com/office/drawing/2014/main" id="{A4DA3296-DD1F-4785-923C-9B1EE92DCB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28" y="3245698"/>
            <a:ext cx="3984368" cy="1238005"/>
          </a:xfrm>
          <a:prstGeom prst="rect">
            <a:avLst/>
          </a:prstGeom>
        </p:spPr>
      </p:pic>
      <p:pic>
        <p:nvPicPr>
          <p:cNvPr id="25" name="Рисунок 24">
            <a:extLst>
              <a:ext uri="{FF2B5EF4-FFF2-40B4-BE49-F238E27FC236}">
                <a16:creationId xmlns:a16="http://schemas.microsoft.com/office/drawing/2014/main" id="{39F7390C-C116-40DE-8DD9-9F061623D1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4567" y="4042674"/>
            <a:ext cx="2385206" cy="1823981"/>
          </a:xfrm>
          <a:prstGeom prst="rect">
            <a:avLst/>
          </a:prstGeom>
        </p:spPr>
      </p:pic>
      <p:sp>
        <p:nvSpPr>
          <p:cNvPr id="26" name="Стрелка: вправо 25">
            <a:extLst>
              <a:ext uri="{FF2B5EF4-FFF2-40B4-BE49-F238E27FC236}">
                <a16:creationId xmlns:a16="http://schemas.microsoft.com/office/drawing/2014/main" id="{E0044165-F439-41C4-A123-AFE94CC4AB99}"/>
              </a:ext>
            </a:extLst>
          </p:cNvPr>
          <p:cNvSpPr/>
          <p:nvPr/>
        </p:nvSpPr>
        <p:spPr>
          <a:xfrm>
            <a:off x="4016896" y="1412776"/>
            <a:ext cx="216024" cy="325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трелка: вправо 26">
            <a:extLst>
              <a:ext uri="{FF2B5EF4-FFF2-40B4-BE49-F238E27FC236}">
                <a16:creationId xmlns:a16="http://schemas.microsoft.com/office/drawing/2014/main" id="{A1B0324C-FECA-45F1-B6DF-C6C53DD24C57}"/>
              </a:ext>
            </a:extLst>
          </p:cNvPr>
          <p:cNvSpPr/>
          <p:nvPr/>
        </p:nvSpPr>
        <p:spPr>
          <a:xfrm rot="5400000">
            <a:off x="1695323" y="3086277"/>
            <a:ext cx="216024" cy="325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DA4D7BF1-1244-41BC-BDCA-BF2C5E6A253D}"/>
              </a:ext>
            </a:extLst>
          </p:cNvPr>
          <p:cNvSpPr txBox="1"/>
          <p:nvPr/>
        </p:nvSpPr>
        <p:spPr>
          <a:xfrm>
            <a:off x="212000" y="3401022"/>
            <a:ext cx="1672253" cy="369332"/>
          </a:xfrm>
          <a:prstGeom prst="rect">
            <a:avLst/>
          </a:prstGeom>
          <a:noFill/>
        </p:spPr>
        <p:txBody>
          <a:bodyPr wrap="none" rtlCol="0">
            <a:spAutoFit/>
          </a:bodyPr>
          <a:lstStyle/>
          <a:p>
            <a:r>
              <a:rPr lang="en-US" sz="1600" dirty="0">
                <a:solidFill>
                  <a:srgbClr val="C00000"/>
                </a:solidFill>
              </a:rPr>
              <a:t>NA64 (SPS, CERN</a:t>
            </a:r>
            <a:r>
              <a:rPr lang="en-US" dirty="0"/>
              <a:t>)</a:t>
            </a:r>
            <a:endParaRPr lang="ru-RU" dirty="0"/>
          </a:p>
        </p:txBody>
      </p:sp>
      <p:sp>
        <p:nvSpPr>
          <p:cNvPr id="29" name="TextBox 28">
            <a:extLst>
              <a:ext uri="{FF2B5EF4-FFF2-40B4-BE49-F238E27FC236}">
                <a16:creationId xmlns:a16="http://schemas.microsoft.com/office/drawing/2014/main" id="{A3EC8330-7BFE-4667-A7C4-D312539F92B5}"/>
              </a:ext>
            </a:extLst>
          </p:cNvPr>
          <p:cNvSpPr txBox="1"/>
          <p:nvPr/>
        </p:nvSpPr>
        <p:spPr>
          <a:xfrm>
            <a:off x="200472" y="4787860"/>
            <a:ext cx="1738681" cy="369332"/>
          </a:xfrm>
          <a:prstGeom prst="rect">
            <a:avLst/>
          </a:prstGeom>
          <a:solidFill>
            <a:schemeClr val="bg1"/>
          </a:solidFill>
        </p:spPr>
        <p:txBody>
          <a:bodyPr wrap="none" rtlCol="0">
            <a:spAutoFit/>
          </a:bodyPr>
          <a:lstStyle/>
          <a:p>
            <a:r>
              <a:rPr lang="en-US" sz="1600" dirty="0">
                <a:solidFill>
                  <a:srgbClr val="C00000"/>
                </a:solidFill>
              </a:rPr>
              <a:t>LHC-B (LHC, CERN</a:t>
            </a:r>
            <a:r>
              <a:rPr lang="en-US" dirty="0"/>
              <a:t>)</a:t>
            </a:r>
            <a:endParaRPr lang="ru-RU" dirty="0"/>
          </a:p>
        </p:txBody>
      </p:sp>
      <p:sp>
        <p:nvSpPr>
          <p:cNvPr id="30" name="TextBox 29">
            <a:extLst>
              <a:ext uri="{FF2B5EF4-FFF2-40B4-BE49-F238E27FC236}">
                <a16:creationId xmlns:a16="http://schemas.microsoft.com/office/drawing/2014/main" id="{6DB3B25A-605F-4447-BCEA-E894210C9E26}"/>
              </a:ext>
            </a:extLst>
          </p:cNvPr>
          <p:cNvSpPr txBox="1"/>
          <p:nvPr/>
        </p:nvSpPr>
        <p:spPr>
          <a:xfrm>
            <a:off x="3404289" y="4081784"/>
            <a:ext cx="1840440" cy="369332"/>
          </a:xfrm>
          <a:prstGeom prst="rect">
            <a:avLst/>
          </a:prstGeom>
          <a:solidFill>
            <a:schemeClr val="bg1"/>
          </a:solidFill>
        </p:spPr>
        <p:txBody>
          <a:bodyPr wrap="none" rtlCol="0">
            <a:spAutoFit/>
          </a:bodyPr>
          <a:lstStyle/>
          <a:p>
            <a:r>
              <a:rPr lang="en-US" sz="1600" dirty="0">
                <a:solidFill>
                  <a:srgbClr val="C00000"/>
                </a:solidFill>
              </a:rPr>
              <a:t>BM@N (NICA, JINR</a:t>
            </a:r>
            <a:r>
              <a:rPr lang="en-US" dirty="0"/>
              <a:t>)</a:t>
            </a:r>
            <a:endParaRPr lang="ru-RU" dirty="0"/>
          </a:p>
        </p:txBody>
      </p:sp>
      <p:sp>
        <p:nvSpPr>
          <p:cNvPr id="31" name="TextBox 30">
            <a:extLst>
              <a:ext uri="{FF2B5EF4-FFF2-40B4-BE49-F238E27FC236}">
                <a16:creationId xmlns:a16="http://schemas.microsoft.com/office/drawing/2014/main" id="{EB18B4C4-3B69-48A7-A667-3D76C1877120}"/>
              </a:ext>
            </a:extLst>
          </p:cNvPr>
          <p:cNvSpPr txBox="1"/>
          <p:nvPr/>
        </p:nvSpPr>
        <p:spPr>
          <a:xfrm>
            <a:off x="4472151" y="713833"/>
            <a:ext cx="1741887" cy="369332"/>
          </a:xfrm>
          <a:prstGeom prst="rect">
            <a:avLst/>
          </a:prstGeom>
          <a:solidFill>
            <a:schemeClr val="bg1"/>
          </a:solidFill>
        </p:spPr>
        <p:txBody>
          <a:bodyPr wrap="none" rtlCol="0">
            <a:spAutoFit/>
          </a:bodyPr>
          <a:lstStyle/>
          <a:p>
            <a:r>
              <a:rPr lang="en-US" sz="1600" dirty="0">
                <a:solidFill>
                  <a:srgbClr val="C00000"/>
                </a:solidFill>
              </a:rPr>
              <a:t>ATLAS (LHC, CERN</a:t>
            </a:r>
            <a:r>
              <a:rPr lang="en-US" dirty="0"/>
              <a:t>)</a:t>
            </a:r>
            <a:endParaRPr lang="ru-RU" dirty="0"/>
          </a:p>
        </p:txBody>
      </p:sp>
      <p:sp>
        <p:nvSpPr>
          <p:cNvPr id="32" name="TextBox 31">
            <a:extLst>
              <a:ext uri="{FF2B5EF4-FFF2-40B4-BE49-F238E27FC236}">
                <a16:creationId xmlns:a16="http://schemas.microsoft.com/office/drawing/2014/main" id="{B5E9594F-CCE4-4312-A31A-B628D4ABD8B0}"/>
              </a:ext>
            </a:extLst>
          </p:cNvPr>
          <p:cNvSpPr txBox="1"/>
          <p:nvPr/>
        </p:nvSpPr>
        <p:spPr>
          <a:xfrm>
            <a:off x="7329264" y="548680"/>
            <a:ext cx="1618456" cy="369332"/>
          </a:xfrm>
          <a:prstGeom prst="rect">
            <a:avLst/>
          </a:prstGeom>
          <a:solidFill>
            <a:schemeClr val="bg1"/>
          </a:solidFill>
        </p:spPr>
        <p:txBody>
          <a:bodyPr wrap="none" rtlCol="0">
            <a:spAutoFit/>
          </a:bodyPr>
          <a:lstStyle/>
          <a:p>
            <a:r>
              <a:rPr lang="en-US" sz="1600" dirty="0">
                <a:solidFill>
                  <a:srgbClr val="C00000"/>
                </a:solidFill>
              </a:rPr>
              <a:t>CMS (LHC, CERN</a:t>
            </a:r>
            <a:r>
              <a:rPr lang="en-US" dirty="0"/>
              <a:t>)</a:t>
            </a:r>
            <a:endParaRPr lang="ru-RU" dirty="0"/>
          </a:p>
        </p:txBody>
      </p:sp>
      <p:sp>
        <p:nvSpPr>
          <p:cNvPr id="33" name="TextBox 32">
            <a:extLst>
              <a:ext uri="{FF2B5EF4-FFF2-40B4-BE49-F238E27FC236}">
                <a16:creationId xmlns:a16="http://schemas.microsoft.com/office/drawing/2014/main" id="{CE4C1FE7-05AF-45B8-9450-DB458E999326}"/>
              </a:ext>
            </a:extLst>
          </p:cNvPr>
          <p:cNvSpPr txBox="1"/>
          <p:nvPr/>
        </p:nvSpPr>
        <p:spPr>
          <a:xfrm>
            <a:off x="7974504" y="3680034"/>
            <a:ext cx="1901226" cy="369332"/>
          </a:xfrm>
          <a:prstGeom prst="rect">
            <a:avLst/>
          </a:prstGeom>
          <a:solidFill>
            <a:schemeClr val="bg1"/>
          </a:solidFill>
        </p:spPr>
        <p:txBody>
          <a:bodyPr wrap="none" rtlCol="0">
            <a:spAutoFit/>
          </a:bodyPr>
          <a:lstStyle/>
          <a:p>
            <a:r>
              <a:rPr lang="en-US" sz="1600" dirty="0">
                <a:solidFill>
                  <a:srgbClr val="C00000"/>
                </a:solidFill>
              </a:rPr>
              <a:t>CDF (</a:t>
            </a:r>
            <a:r>
              <a:rPr lang="en-US" sz="1600" dirty="0" err="1">
                <a:solidFill>
                  <a:srgbClr val="C00000"/>
                </a:solidFill>
              </a:rPr>
              <a:t>Tevatron</a:t>
            </a:r>
            <a:r>
              <a:rPr lang="en-US" sz="1600" dirty="0">
                <a:solidFill>
                  <a:srgbClr val="C00000"/>
                </a:solidFill>
              </a:rPr>
              <a:t>, </a:t>
            </a:r>
            <a:r>
              <a:rPr lang="en-US" sz="1600" dirty="0" err="1">
                <a:solidFill>
                  <a:srgbClr val="C00000"/>
                </a:solidFill>
              </a:rPr>
              <a:t>FLab</a:t>
            </a:r>
            <a:r>
              <a:rPr lang="en-US" dirty="0"/>
              <a:t>)</a:t>
            </a:r>
            <a:endParaRPr lang="ru-RU" dirty="0"/>
          </a:p>
        </p:txBody>
      </p:sp>
      <p:sp>
        <p:nvSpPr>
          <p:cNvPr id="34" name="TextBox 33">
            <a:extLst>
              <a:ext uri="{FF2B5EF4-FFF2-40B4-BE49-F238E27FC236}">
                <a16:creationId xmlns:a16="http://schemas.microsoft.com/office/drawing/2014/main" id="{CB87A5F2-67C9-4642-8487-E2EC1A3E5599}"/>
              </a:ext>
            </a:extLst>
          </p:cNvPr>
          <p:cNvSpPr txBox="1"/>
          <p:nvPr/>
        </p:nvSpPr>
        <p:spPr>
          <a:xfrm>
            <a:off x="5457056" y="3284984"/>
            <a:ext cx="1644874" cy="369332"/>
          </a:xfrm>
          <a:prstGeom prst="rect">
            <a:avLst/>
          </a:prstGeom>
          <a:solidFill>
            <a:schemeClr val="bg1"/>
          </a:solidFill>
        </p:spPr>
        <p:txBody>
          <a:bodyPr wrap="none" rtlCol="0">
            <a:spAutoFit/>
          </a:bodyPr>
          <a:lstStyle/>
          <a:p>
            <a:r>
              <a:rPr lang="en-US" sz="1600" dirty="0">
                <a:solidFill>
                  <a:srgbClr val="C00000"/>
                </a:solidFill>
              </a:rPr>
              <a:t>MPD (NICA, JINR</a:t>
            </a:r>
            <a:r>
              <a:rPr lang="en-US" dirty="0"/>
              <a:t>)</a:t>
            </a:r>
            <a:endParaRPr lang="ru-RU" dirty="0"/>
          </a:p>
        </p:txBody>
      </p:sp>
      <p:sp>
        <p:nvSpPr>
          <p:cNvPr id="36" name="Прямоугольник 35">
            <a:extLst>
              <a:ext uri="{FF2B5EF4-FFF2-40B4-BE49-F238E27FC236}">
                <a16:creationId xmlns:a16="http://schemas.microsoft.com/office/drawing/2014/main" id="{0683CB98-728D-4D36-991E-6FD385130EE2}"/>
              </a:ext>
            </a:extLst>
          </p:cNvPr>
          <p:cNvSpPr/>
          <p:nvPr/>
        </p:nvSpPr>
        <p:spPr>
          <a:xfrm>
            <a:off x="5500637" y="6075406"/>
            <a:ext cx="3301160" cy="307777"/>
          </a:xfrm>
          <a:prstGeom prst="rect">
            <a:avLst/>
          </a:prstGeom>
        </p:spPr>
        <p:txBody>
          <a:bodyPr wrap="none">
            <a:spAutoFit/>
          </a:bodyPr>
          <a:lstStyle/>
          <a:p>
            <a:r>
              <a:rPr lang="en-US" sz="1400" dirty="0">
                <a:solidFill>
                  <a:srgbClr val="002060"/>
                </a:solidFill>
              </a:rPr>
              <a:t>S</a:t>
            </a:r>
            <a:r>
              <a:rPr lang="ru-RU" sz="1400" dirty="0" err="1">
                <a:solidFill>
                  <a:srgbClr val="002060"/>
                </a:solidFill>
              </a:rPr>
              <a:t>cale</a:t>
            </a:r>
            <a:r>
              <a:rPr lang="ru-RU" sz="1400" dirty="0">
                <a:solidFill>
                  <a:srgbClr val="002060"/>
                </a:solidFill>
              </a:rPr>
              <a:t> </a:t>
            </a:r>
            <a:r>
              <a:rPr lang="ru-RU" sz="1400" dirty="0" err="1">
                <a:solidFill>
                  <a:srgbClr val="002060"/>
                </a:solidFill>
              </a:rPr>
              <a:t>with</a:t>
            </a:r>
            <a:r>
              <a:rPr lang="en-US" sz="1400" dirty="0">
                <a:solidFill>
                  <a:srgbClr val="002060"/>
                </a:solidFill>
              </a:rPr>
              <a:t>out</a:t>
            </a:r>
            <a:r>
              <a:rPr lang="ru-RU" sz="1400" dirty="0">
                <a:solidFill>
                  <a:srgbClr val="002060"/>
                </a:solidFill>
              </a:rPr>
              <a:t> </a:t>
            </a:r>
            <a:r>
              <a:rPr lang="ru-RU" sz="1400" dirty="0" err="1">
                <a:solidFill>
                  <a:srgbClr val="002060"/>
                </a:solidFill>
              </a:rPr>
              <a:t>preservation</a:t>
            </a:r>
            <a:r>
              <a:rPr lang="ru-RU" sz="1400" dirty="0">
                <a:solidFill>
                  <a:srgbClr val="002060"/>
                </a:solidFill>
              </a:rPr>
              <a:t> </a:t>
            </a:r>
            <a:r>
              <a:rPr lang="ru-RU" sz="1400" dirty="0" err="1">
                <a:solidFill>
                  <a:srgbClr val="002060"/>
                </a:solidFill>
              </a:rPr>
              <a:t>of</a:t>
            </a:r>
            <a:r>
              <a:rPr lang="ru-RU" sz="1400" dirty="0">
                <a:solidFill>
                  <a:srgbClr val="002060"/>
                </a:solidFill>
              </a:rPr>
              <a:t> </a:t>
            </a:r>
            <a:r>
              <a:rPr lang="ru-RU" sz="1400" dirty="0" err="1">
                <a:solidFill>
                  <a:srgbClr val="002060"/>
                </a:solidFill>
              </a:rPr>
              <a:t>proportions</a:t>
            </a:r>
            <a:endParaRPr lang="ru-RU" sz="1400" dirty="0">
              <a:solidFill>
                <a:srgbClr val="002060"/>
              </a:solidFill>
            </a:endParaRPr>
          </a:p>
        </p:txBody>
      </p:sp>
      <p:sp>
        <p:nvSpPr>
          <p:cNvPr id="39" name="Номер слайда 5">
            <a:extLst>
              <a:ext uri="{FF2B5EF4-FFF2-40B4-BE49-F238E27FC236}">
                <a16:creationId xmlns:a16="http://schemas.microsoft.com/office/drawing/2014/main" id="{A0FF3E10-D007-40ED-A35E-A363AA9B2FA3}"/>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5</a:t>
            </a:fld>
            <a:endParaRPr lang="en-US" altLang="ru-RU" dirty="0"/>
          </a:p>
        </p:txBody>
      </p:sp>
      <p:sp>
        <p:nvSpPr>
          <p:cNvPr id="43" name="Дата 3">
            <a:extLst>
              <a:ext uri="{FF2B5EF4-FFF2-40B4-BE49-F238E27FC236}">
                <a16:creationId xmlns:a16="http://schemas.microsoft.com/office/drawing/2014/main" id="{53079A30-8501-424C-B41F-6055429B2E39}"/>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37" name="Нижний колонтитул 1">
            <a:extLst>
              <a:ext uri="{FF2B5EF4-FFF2-40B4-BE49-F238E27FC236}">
                <a16:creationId xmlns:a16="http://schemas.microsoft.com/office/drawing/2014/main" id="{8BF355B0-D8C0-4C77-9C2C-AF008AD6970C}"/>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670315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69398F10-5E2E-4BBD-8D24-F2D79EA195C9}"/>
              </a:ext>
            </a:extLst>
          </p:cNvPr>
          <p:cNvSpPr>
            <a:spLocks noGrp="1" noChangeArrowheads="1"/>
          </p:cNvSpPr>
          <p:nvPr>
            <p:ph type="title"/>
          </p:nvPr>
        </p:nvSpPr>
        <p:spPr>
          <a:xfrm>
            <a:off x="1856656" y="0"/>
            <a:ext cx="7128792" cy="638700"/>
          </a:xfrm>
        </p:spPr>
        <p:txBody>
          <a:bodyPr/>
          <a:lstStyle/>
          <a:p>
            <a:r>
              <a:rPr lang="en-US" altLang="ru-RU" sz="3000" dirty="0"/>
              <a:t>Workflow in Detectors</a:t>
            </a:r>
          </a:p>
        </p:txBody>
      </p:sp>
      <p:sp>
        <p:nvSpPr>
          <p:cNvPr id="19" name="Номер слайда 5">
            <a:extLst>
              <a:ext uri="{FF2B5EF4-FFF2-40B4-BE49-F238E27FC236}">
                <a16:creationId xmlns:a16="http://schemas.microsoft.com/office/drawing/2014/main" id="{9E060D85-B3DF-4F96-B5A5-F7C5AD70A0F7}"/>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6</a:t>
            </a:fld>
            <a:endParaRPr lang="en-US" altLang="ru-RU" dirty="0"/>
          </a:p>
        </p:txBody>
      </p:sp>
      <p:sp>
        <p:nvSpPr>
          <p:cNvPr id="20" name="Дата 3">
            <a:extLst>
              <a:ext uri="{FF2B5EF4-FFF2-40B4-BE49-F238E27FC236}">
                <a16:creationId xmlns:a16="http://schemas.microsoft.com/office/drawing/2014/main" id="{827F4CAD-460C-4712-AC6D-73828E09642A}"/>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pic>
        <p:nvPicPr>
          <p:cNvPr id="4" name="Рисунок 3">
            <a:extLst>
              <a:ext uri="{FF2B5EF4-FFF2-40B4-BE49-F238E27FC236}">
                <a16:creationId xmlns:a16="http://schemas.microsoft.com/office/drawing/2014/main" id="{46B094E1-49C9-413A-A1C9-9077CE6FB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764" y="2276872"/>
            <a:ext cx="3024336" cy="1985981"/>
          </a:xfrm>
          <a:prstGeom prst="rect">
            <a:avLst/>
          </a:prstGeom>
        </p:spPr>
      </p:pic>
      <p:pic>
        <p:nvPicPr>
          <p:cNvPr id="6" name="Рисунок 5">
            <a:extLst>
              <a:ext uri="{FF2B5EF4-FFF2-40B4-BE49-F238E27FC236}">
                <a16:creationId xmlns:a16="http://schemas.microsoft.com/office/drawing/2014/main" id="{8D771785-A5D0-44F4-B642-6EF35EA04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472" y="1134961"/>
            <a:ext cx="3092390" cy="1773697"/>
          </a:xfrm>
          <a:prstGeom prst="rect">
            <a:avLst/>
          </a:prstGeom>
        </p:spPr>
      </p:pic>
      <p:pic>
        <p:nvPicPr>
          <p:cNvPr id="12" name="Рисунок 11">
            <a:extLst>
              <a:ext uri="{FF2B5EF4-FFF2-40B4-BE49-F238E27FC236}">
                <a16:creationId xmlns:a16="http://schemas.microsoft.com/office/drawing/2014/main" id="{5CF069E0-9BE6-496A-B2E8-17DAAED86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839" y="3453735"/>
            <a:ext cx="3127648" cy="1999409"/>
          </a:xfrm>
          <a:prstGeom prst="rect">
            <a:avLst/>
          </a:prstGeom>
        </p:spPr>
      </p:pic>
      <p:pic>
        <p:nvPicPr>
          <p:cNvPr id="16" name="Рисунок 15">
            <a:extLst>
              <a:ext uri="{FF2B5EF4-FFF2-40B4-BE49-F238E27FC236}">
                <a16:creationId xmlns:a16="http://schemas.microsoft.com/office/drawing/2014/main" id="{E1ADC205-FBB0-4973-9D69-1A39470BC7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4741" y="5227136"/>
            <a:ext cx="1042091" cy="1244379"/>
          </a:xfrm>
          <a:prstGeom prst="rect">
            <a:avLst/>
          </a:prstGeom>
        </p:spPr>
      </p:pic>
      <p:sp>
        <p:nvSpPr>
          <p:cNvPr id="25" name="TextBox 24">
            <a:extLst>
              <a:ext uri="{FF2B5EF4-FFF2-40B4-BE49-F238E27FC236}">
                <a16:creationId xmlns:a16="http://schemas.microsoft.com/office/drawing/2014/main" id="{FDD84E55-196E-4164-928A-53AFF87703E9}"/>
              </a:ext>
            </a:extLst>
          </p:cNvPr>
          <p:cNvSpPr txBox="1"/>
          <p:nvPr/>
        </p:nvSpPr>
        <p:spPr>
          <a:xfrm>
            <a:off x="848544" y="717553"/>
            <a:ext cx="1335622" cy="338554"/>
          </a:xfrm>
          <a:prstGeom prst="rect">
            <a:avLst/>
          </a:prstGeom>
          <a:solidFill>
            <a:schemeClr val="bg1"/>
          </a:solidFill>
        </p:spPr>
        <p:txBody>
          <a:bodyPr wrap="none" rtlCol="0">
            <a:spAutoFit/>
          </a:bodyPr>
          <a:lstStyle/>
          <a:p>
            <a:r>
              <a:rPr lang="en-US" sz="1600" dirty="0">
                <a:solidFill>
                  <a:srgbClr val="C00000"/>
                </a:solidFill>
              </a:rPr>
              <a:t>LHC Collisions</a:t>
            </a:r>
            <a:endParaRPr lang="ru-RU" dirty="0"/>
          </a:p>
        </p:txBody>
      </p:sp>
      <p:sp>
        <p:nvSpPr>
          <p:cNvPr id="26" name="TextBox 25">
            <a:extLst>
              <a:ext uri="{FF2B5EF4-FFF2-40B4-BE49-F238E27FC236}">
                <a16:creationId xmlns:a16="http://schemas.microsoft.com/office/drawing/2014/main" id="{B51FADED-A090-4BA5-8E33-BF3014592B85}"/>
              </a:ext>
            </a:extLst>
          </p:cNvPr>
          <p:cNvSpPr txBox="1"/>
          <p:nvPr/>
        </p:nvSpPr>
        <p:spPr>
          <a:xfrm>
            <a:off x="4094816" y="1556792"/>
            <a:ext cx="1716367" cy="584775"/>
          </a:xfrm>
          <a:prstGeom prst="rect">
            <a:avLst/>
          </a:prstGeom>
          <a:solidFill>
            <a:schemeClr val="bg1"/>
          </a:solidFill>
        </p:spPr>
        <p:txBody>
          <a:bodyPr wrap="none" rtlCol="0">
            <a:spAutoFit/>
          </a:bodyPr>
          <a:lstStyle/>
          <a:p>
            <a:r>
              <a:rPr lang="en-US" sz="1600" dirty="0">
                <a:solidFill>
                  <a:srgbClr val="C00000"/>
                </a:solidFill>
              </a:rPr>
              <a:t>Interactions with </a:t>
            </a:r>
          </a:p>
          <a:p>
            <a:r>
              <a:rPr lang="en-US" sz="1600" dirty="0">
                <a:solidFill>
                  <a:srgbClr val="C00000"/>
                </a:solidFill>
              </a:rPr>
              <a:t>detector elements</a:t>
            </a:r>
            <a:endParaRPr lang="ru-RU" dirty="0"/>
          </a:p>
        </p:txBody>
      </p:sp>
      <p:sp>
        <p:nvSpPr>
          <p:cNvPr id="27" name="TextBox 26">
            <a:extLst>
              <a:ext uri="{FF2B5EF4-FFF2-40B4-BE49-F238E27FC236}">
                <a16:creationId xmlns:a16="http://schemas.microsoft.com/office/drawing/2014/main" id="{032B3685-86D9-46BE-BE22-3B2E5EEAF58A}"/>
              </a:ext>
            </a:extLst>
          </p:cNvPr>
          <p:cNvSpPr txBox="1"/>
          <p:nvPr/>
        </p:nvSpPr>
        <p:spPr>
          <a:xfrm>
            <a:off x="6786615" y="2852936"/>
            <a:ext cx="2815835" cy="338554"/>
          </a:xfrm>
          <a:prstGeom prst="rect">
            <a:avLst/>
          </a:prstGeom>
          <a:solidFill>
            <a:schemeClr val="bg1"/>
          </a:solidFill>
        </p:spPr>
        <p:txBody>
          <a:bodyPr wrap="none" rtlCol="0">
            <a:spAutoFit/>
          </a:bodyPr>
          <a:lstStyle/>
          <a:p>
            <a:r>
              <a:rPr lang="en-US" sz="1600" dirty="0">
                <a:solidFill>
                  <a:srgbClr val="C00000"/>
                </a:solidFill>
              </a:rPr>
              <a:t>Readout of detector electronics</a:t>
            </a:r>
            <a:endParaRPr lang="ru-RU" dirty="0"/>
          </a:p>
        </p:txBody>
      </p:sp>
      <p:pic>
        <p:nvPicPr>
          <p:cNvPr id="28" name="Рисунок 27">
            <a:extLst>
              <a:ext uri="{FF2B5EF4-FFF2-40B4-BE49-F238E27FC236}">
                <a16:creationId xmlns:a16="http://schemas.microsoft.com/office/drawing/2014/main" id="{B1FE7715-430F-4E75-8B26-4FCAFC93F1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520" y="4357179"/>
            <a:ext cx="2669602" cy="2031099"/>
          </a:xfrm>
          <a:prstGeom prst="rect">
            <a:avLst/>
          </a:prstGeom>
        </p:spPr>
      </p:pic>
      <p:sp>
        <p:nvSpPr>
          <p:cNvPr id="17" name="Стрелка: изогнутая вправо 16">
            <a:extLst>
              <a:ext uri="{FF2B5EF4-FFF2-40B4-BE49-F238E27FC236}">
                <a16:creationId xmlns:a16="http://schemas.microsoft.com/office/drawing/2014/main" id="{FBB3CC60-DAED-4DF4-BACB-D3B8A594DDF4}"/>
              </a:ext>
            </a:extLst>
          </p:cNvPr>
          <p:cNvSpPr/>
          <p:nvPr/>
        </p:nvSpPr>
        <p:spPr>
          <a:xfrm rot="18050714">
            <a:off x="1523853" y="3078717"/>
            <a:ext cx="1385381" cy="219166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1" name="Стрелка: изогнутая влево 20">
            <a:extLst>
              <a:ext uri="{FF2B5EF4-FFF2-40B4-BE49-F238E27FC236}">
                <a16:creationId xmlns:a16="http://schemas.microsoft.com/office/drawing/2014/main" id="{0F0B11B1-CAD0-452E-A746-339EEF6EF27E}"/>
              </a:ext>
            </a:extLst>
          </p:cNvPr>
          <p:cNvSpPr/>
          <p:nvPr/>
        </p:nvSpPr>
        <p:spPr>
          <a:xfrm rot="16925392">
            <a:off x="6886633" y="732698"/>
            <a:ext cx="1296144" cy="264030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 name="Нижний колонтитул 1">
            <a:extLst>
              <a:ext uri="{FF2B5EF4-FFF2-40B4-BE49-F238E27FC236}">
                <a16:creationId xmlns:a16="http://schemas.microsoft.com/office/drawing/2014/main" id="{B7059AB4-00A6-4629-9B29-DD394518CB86}"/>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156282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8E6FB4A9-DB24-4E2B-96FD-19C1AF0A9448}"/>
              </a:ext>
            </a:extLst>
          </p:cNvPr>
          <p:cNvSpPr txBox="1">
            <a:spLocks noChangeArrowheads="1"/>
          </p:cNvSpPr>
          <p:nvPr/>
        </p:nvSpPr>
        <p:spPr bwMode="auto">
          <a:xfrm>
            <a:off x="190266" y="696634"/>
            <a:ext cx="82819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0" lang="en-US" altLang="ru-RU" sz="3600" dirty="0">
                <a:solidFill>
                  <a:srgbClr val="FF0000"/>
                </a:solidFill>
                <a:latin typeface="Comic Sans MS" panose="030F0702030302020204" pitchFamily="66" charset="0"/>
              </a:rPr>
              <a:t>What do physicist want to see?</a:t>
            </a:r>
          </a:p>
        </p:txBody>
      </p:sp>
      <p:pic>
        <p:nvPicPr>
          <p:cNvPr id="8" name="Рисунок 7">
            <a:extLst>
              <a:ext uri="{FF2B5EF4-FFF2-40B4-BE49-F238E27FC236}">
                <a16:creationId xmlns:a16="http://schemas.microsoft.com/office/drawing/2014/main" id="{F1AB21EC-4E31-42CD-AC64-EECA06359EE3}"/>
              </a:ext>
            </a:extLst>
          </p:cNvPr>
          <p:cNvPicPr>
            <a:picLocks noChangeAspect="1"/>
          </p:cNvPicPr>
          <p:nvPr/>
        </p:nvPicPr>
        <p:blipFill>
          <a:blip r:embed="rId2"/>
          <a:stretch>
            <a:fillRect/>
          </a:stretch>
        </p:blipFill>
        <p:spPr>
          <a:xfrm>
            <a:off x="56456" y="2400443"/>
            <a:ext cx="5847824" cy="3657246"/>
          </a:xfrm>
          <a:prstGeom prst="rect">
            <a:avLst/>
          </a:prstGeom>
        </p:spPr>
      </p:pic>
      <p:pic>
        <p:nvPicPr>
          <p:cNvPr id="11" name="Рисунок 10">
            <a:extLst>
              <a:ext uri="{FF2B5EF4-FFF2-40B4-BE49-F238E27FC236}">
                <a16:creationId xmlns:a16="http://schemas.microsoft.com/office/drawing/2014/main" id="{65E2DE80-9C02-4323-B5AD-FF7489B1C3F6}"/>
              </a:ext>
            </a:extLst>
          </p:cNvPr>
          <p:cNvPicPr>
            <a:picLocks noChangeAspect="1"/>
          </p:cNvPicPr>
          <p:nvPr/>
        </p:nvPicPr>
        <p:blipFill>
          <a:blip r:embed="rId3"/>
          <a:stretch>
            <a:fillRect/>
          </a:stretch>
        </p:blipFill>
        <p:spPr>
          <a:xfrm>
            <a:off x="6057849" y="5305788"/>
            <a:ext cx="3832765" cy="849359"/>
          </a:xfrm>
          <a:prstGeom prst="rect">
            <a:avLst/>
          </a:prstGeom>
        </p:spPr>
      </p:pic>
      <p:pic>
        <p:nvPicPr>
          <p:cNvPr id="12" name="Рисунок 11">
            <a:extLst>
              <a:ext uri="{FF2B5EF4-FFF2-40B4-BE49-F238E27FC236}">
                <a16:creationId xmlns:a16="http://schemas.microsoft.com/office/drawing/2014/main" id="{5D08421F-7E88-4DD9-97E5-5445FC868D4B}"/>
              </a:ext>
            </a:extLst>
          </p:cNvPr>
          <p:cNvPicPr>
            <a:picLocks noChangeAspect="1"/>
          </p:cNvPicPr>
          <p:nvPr/>
        </p:nvPicPr>
        <p:blipFill>
          <a:blip r:embed="rId4"/>
          <a:stretch>
            <a:fillRect/>
          </a:stretch>
        </p:blipFill>
        <p:spPr>
          <a:xfrm>
            <a:off x="6206957" y="2786476"/>
            <a:ext cx="3534550" cy="2364843"/>
          </a:xfrm>
          <a:prstGeom prst="rect">
            <a:avLst/>
          </a:prstGeom>
        </p:spPr>
      </p:pic>
      <p:sp>
        <p:nvSpPr>
          <p:cNvPr id="13" name="Прямоугольник 12">
            <a:extLst>
              <a:ext uri="{FF2B5EF4-FFF2-40B4-BE49-F238E27FC236}">
                <a16:creationId xmlns:a16="http://schemas.microsoft.com/office/drawing/2014/main" id="{4E7C4FB0-4869-4215-8B36-B79D32C7C5C5}"/>
              </a:ext>
            </a:extLst>
          </p:cNvPr>
          <p:cNvSpPr/>
          <p:nvPr/>
        </p:nvSpPr>
        <p:spPr>
          <a:xfrm>
            <a:off x="6033120" y="1941218"/>
            <a:ext cx="3708387" cy="769441"/>
          </a:xfrm>
          <a:prstGeom prst="rect">
            <a:avLst/>
          </a:prstGeom>
        </p:spPr>
        <p:txBody>
          <a:bodyPr wrap="none">
            <a:spAutoFit/>
          </a:bodyPr>
          <a:lstStyle/>
          <a:p>
            <a:r>
              <a:rPr lang="ru-RU" sz="2200" b="1" dirty="0">
                <a:solidFill>
                  <a:srgbClr val="002060"/>
                </a:solidFill>
              </a:rPr>
              <a:t>4 </a:t>
            </a:r>
            <a:r>
              <a:rPr lang="ru-RU" sz="2200" b="1" dirty="0" err="1">
                <a:solidFill>
                  <a:srgbClr val="002060"/>
                </a:solidFill>
              </a:rPr>
              <a:t>July</a:t>
            </a:r>
            <a:r>
              <a:rPr lang="ru-RU" sz="2200" b="1" dirty="0">
                <a:solidFill>
                  <a:srgbClr val="002060"/>
                </a:solidFill>
              </a:rPr>
              <a:t> 2012</a:t>
            </a:r>
            <a:endParaRPr lang="en-US" sz="2200" b="1" dirty="0">
              <a:solidFill>
                <a:srgbClr val="002060"/>
              </a:solidFill>
            </a:endParaRPr>
          </a:p>
          <a:p>
            <a:r>
              <a:rPr lang="ru-RU" sz="2200" b="1" dirty="0" err="1">
                <a:solidFill>
                  <a:srgbClr val="002060"/>
                </a:solidFill>
              </a:rPr>
              <a:t>Higgs</a:t>
            </a:r>
            <a:r>
              <a:rPr lang="ru-RU" sz="2200" b="1" dirty="0">
                <a:solidFill>
                  <a:srgbClr val="002060"/>
                </a:solidFill>
              </a:rPr>
              <a:t> </a:t>
            </a:r>
            <a:r>
              <a:rPr lang="ru-RU" sz="2200" b="1" dirty="0" err="1">
                <a:solidFill>
                  <a:srgbClr val="002060"/>
                </a:solidFill>
              </a:rPr>
              <a:t>announcement</a:t>
            </a:r>
            <a:r>
              <a:rPr lang="ru-RU" sz="2200" b="1" dirty="0">
                <a:solidFill>
                  <a:srgbClr val="002060"/>
                </a:solidFill>
              </a:rPr>
              <a:t> </a:t>
            </a:r>
            <a:r>
              <a:rPr lang="ru-RU" sz="2200" b="1" dirty="0" err="1">
                <a:solidFill>
                  <a:srgbClr val="002060"/>
                </a:solidFill>
              </a:rPr>
              <a:t>at</a:t>
            </a:r>
            <a:r>
              <a:rPr lang="ru-RU" sz="2200" b="1" dirty="0">
                <a:solidFill>
                  <a:srgbClr val="002060"/>
                </a:solidFill>
              </a:rPr>
              <a:t> CERN</a:t>
            </a:r>
          </a:p>
        </p:txBody>
      </p:sp>
      <p:sp>
        <p:nvSpPr>
          <p:cNvPr id="14" name="Прямоугольник 13">
            <a:extLst>
              <a:ext uri="{FF2B5EF4-FFF2-40B4-BE49-F238E27FC236}">
                <a16:creationId xmlns:a16="http://schemas.microsoft.com/office/drawing/2014/main" id="{96AAC93C-BF6E-452B-8E3B-DA30DC35D376}"/>
              </a:ext>
            </a:extLst>
          </p:cNvPr>
          <p:cNvSpPr/>
          <p:nvPr/>
        </p:nvSpPr>
        <p:spPr>
          <a:xfrm>
            <a:off x="416496" y="1941218"/>
            <a:ext cx="1615892" cy="430887"/>
          </a:xfrm>
          <a:prstGeom prst="rect">
            <a:avLst/>
          </a:prstGeom>
        </p:spPr>
        <p:txBody>
          <a:bodyPr wrap="none">
            <a:spAutoFit/>
          </a:bodyPr>
          <a:lstStyle/>
          <a:p>
            <a:r>
              <a:rPr lang="en-US" sz="2200" b="1" dirty="0">
                <a:solidFill>
                  <a:srgbClr val="002060"/>
                </a:solidFill>
              </a:rPr>
              <a:t>From design</a:t>
            </a:r>
            <a:endParaRPr lang="ru-RU" sz="2200" b="1" dirty="0">
              <a:solidFill>
                <a:srgbClr val="002060"/>
              </a:solidFill>
            </a:endParaRPr>
          </a:p>
        </p:txBody>
      </p:sp>
      <p:sp>
        <p:nvSpPr>
          <p:cNvPr id="15" name="Прямоугольник 14">
            <a:extLst>
              <a:ext uri="{FF2B5EF4-FFF2-40B4-BE49-F238E27FC236}">
                <a16:creationId xmlns:a16="http://schemas.microsoft.com/office/drawing/2014/main" id="{F9C65C3E-4BCD-48C1-9D6B-B010831B112A}"/>
              </a:ext>
            </a:extLst>
          </p:cNvPr>
          <p:cNvSpPr/>
          <p:nvPr/>
        </p:nvSpPr>
        <p:spPr>
          <a:xfrm>
            <a:off x="4232920" y="1982604"/>
            <a:ext cx="1604991" cy="430887"/>
          </a:xfrm>
          <a:prstGeom prst="rect">
            <a:avLst/>
          </a:prstGeom>
        </p:spPr>
        <p:txBody>
          <a:bodyPr wrap="none">
            <a:spAutoFit/>
          </a:bodyPr>
          <a:lstStyle/>
          <a:p>
            <a:r>
              <a:rPr lang="en-US" sz="2200" b="1" dirty="0">
                <a:solidFill>
                  <a:srgbClr val="002060"/>
                </a:solidFill>
              </a:rPr>
              <a:t>to discovery</a:t>
            </a:r>
            <a:endParaRPr lang="ru-RU" sz="2200" b="1" dirty="0">
              <a:solidFill>
                <a:srgbClr val="002060"/>
              </a:solidFill>
            </a:endParaRPr>
          </a:p>
        </p:txBody>
      </p:sp>
      <p:sp>
        <p:nvSpPr>
          <p:cNvPr id="16" name="Заголовок 1">
            <a:extLst>
              <a:ext uri="{FF2B5EF4-FFF2-40B4-BE49-F238E27FC236}">
                <a16:creationId xmlns:a16="http://schemas.microsoft.com/office/drawing/2014/main" id="{3BCCBF51-45B6-47C6-A3FC-E9AEA3F83CEC}"/>
              </a:ext>
            </a:extLst>
          </p:cNvPr>
          <p:cNvSpPr txBox="1">
            <a:spLocks/>
          </p:cNvSpPr>
          <p:nvPr/>
        </p:nvSpPr>
        <p:spPr>
          <a:xfrm>
            <a:off x="218473" y="1288778"/>
            <a:ext cx="8460941" cy="620688"/>
          </a:xfrm>
          <a:prstGeom prst="rect">
            <a:avLst/>
          </a:prstGeom>
        </p:spPr>
        <p:txBody>
          <a:bodyPr vert="horz" lIns="91429" tIns="45715" rIns="91429" bIns="45715" rtlCol="0" anchor="ctr">
            <a:noAutofit/>
          </a:bodyPr>
          <a:lstStyle>
            <a:lvl1pPr algn="ctr" defTabSz="914296" rtl="0" eaLnBrk="1" latinLnBrk="0" hangingPunct="1">
              <a:spcBef>
                <a:spcPct val="0"/>
              </a:spcBef>
              <a:buNone/>
              <a:defRPr sz="4000" b="1" kern="1200">
                <a:solidFill>
                  <a:schemeClr val="tx2">
                    <a:lumMod val="75000"/>
                  </a:schemeClr>
                </a:solidFill>
                <a:latin typeface="+mj-lt"/>
                <a:ea typeface="+mj-ea"/>
                <a:cs typeface="+mj-cs"/>
              </a:defRPr>
            </a:lvl1pPr>
          </a:lstStyle>
          <a:p>
            <a:r>
              <a:rPr lang="en-US" sz="3200" dirty="0" err="1"/>
              <a:t>Higss</a:t>
            </a:r>
            <a:r>
              <a:rPr lang="en-US" sz="3200" dirty="0"/>
              <a:t> Boson</a:t>
            </a:r>
            <a:endParaRPr lang="ru-RU" sz="3200" dirty="0"/>
          </a:p>
        </p:txBody>
      </p:sp>
      <p:pic>
        <p:nvPicPr>
          <p:cNvPr id="3" name="Рисунок 2">
            <a:extLst>
              <a:ext uri="{FF2B5EF4-FFF2-40B4-BE49-F238E27FC236}">
                <a16:creationId xmlns:a16="http://schemas.microsoft.com/office/drawing/2014/main" id="{D002B5E2-C473-4D05-A3EE-E678AD4353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8443" y="764704"/>
            <a:ext cx="1484784" cy="1484784"/>
          </a:xfrm>
          <a:prstGeom prst="rect">
            <a:avLst/>
          </a:prstGeom>
        </p:spPr>
      </p:pic>
      <p:sp>
        <p:nvSpPr>
          <p:cNvPr id="24" name="Номер слайда 5">
            <a:extLst>
              <a:ext uri="{FF2B5EF4-FFF2-40B4-BE49-F238E27FC236}">
                <a16:creationId xmlns:a16="http://schemas.microsoft.com/office/drawing/2014/main" id="{65281261-CCB3-447A-90A5-87E1BA619866}"/>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7</a:t>
            </a:fld>
            <a:endParaRPr lang="en-US" altLang="ru-RU" dirty="0"/>
          </a:p>
        </p:txBody>
      </p:sp>
      <p:sp>
        <p:nvSpPr>
          <p:cNvPr id="25" name="Дата 3">
            <a:extLst>
              <a:ext uri="{FF2B5EF4-FFF2-40B4-BE49-F238E27FC236}">
                <a16:creationId xmlns:a16="http://schemas.microsoft.com/office/drawing/2014/main" id="{AB92F8D8-E0FA-4D12-841B-5555EEA7C510}"/>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8" name="Нижний колонтитул 1">
            <a:extLst>
              <a:ext uri="{FF2B5EF4-FFF2-40B4-BE49-F238E27FC236}">
                <a16:creationId xmlns:a16="http://schemas.microsoft.com/office/drawing/2014/main" id="{7D6B72A5-46F8-4A38-92A0-993B4C4FFE51}"/>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1437480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273497" y="1407815"/>
            <a:ext cx="9144000" cy="581025"/>
          </a:xfrm>
          <a:prstGeom prst="rect">
            <a:avLst/>
          </a:prstGeom>
          <a:noFill/>
          <a:ln w="9525">
            <a:noFill/>
            <a:miter lim="800000"/>
            <a:headEnd/>
            <a:tailEnd/>
          </a:ln>
          <a:effectLst/>
        </p:spPr>
        <p:txBody>
          <a:bodyPr anchor="ctr"/>
          <a:lstStyle/>
          <a:p>
            <a:pPr algn="ctr">
              <a:defRPr/>
            </a:pPr>
            <a:r>
              <a:rPr lang="en-US" altLang="ru-RU" sz="3000" b="1" dirty="0">
                <a:solidFill>
                  <a:schemeClr val="tx2">
                    <a:lumMod val="75000"/>
                  </a:schemeClr>
                </a:solidFill>
                <a:latin typeface="+mj-lt"/>
                <a:ea typeface="+mj-ea"/>
                <a:cs typeface="+mj-cs"/>
              </a:rPr>
              <a:t>Real CMS Event with High Pile-up</a:t>
            </a:r>
            <a:endParaRPr lang="en-US" sz="3000" b="1" dirty="0">
              <a:solidFill>
                <a:schemeClr val="tx2">
                  <a:lumMod val="75000"/>
                </a:schemeClr>
              </a:solidFill>
              <a:latin typeface="+mj-lt"/>
              <a:ea typeface="+mj-ea"/>
              <a:cs typeface="+mj-cs"/>
            </a:endParaRPr>
          </a:p>
        </p:txBody>
      </p:sp>
      <p:pic>
        <p:nvPicPr>
          <p:cNvPr id="3" name="Picture 2">
            <a:extLst>
              <a:ext uri="{FF2B5EF4-FFF2-40B4-BE49-F238E27FC236}">
                <a16:creationId xmlns:a16="http://schemas.microsoft.com/office/drawing/2014/main" id="{9233C6A9-57CF-4302-832F-768AD0EAB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28" y="2852936"/>
            <a:ext cx="8071443" cy="3456384"/>
          </a:xfrm>
          <a:prstGeom prst="rect">
            <a:avLst/>
          </a:prstGeom>
        </p:spPr>
      </p:pic>
      <p:sp>
        <p:nvSpPr>
          <p:cNvPr id="10" name="TextBox 9">
            <a:extLst>
              <a:ext uri="{FF2B5EF4-FFF2-40B4-BE49-F238E27FC236}">
                <a16:creationId xmlns:a16="http://schemas.microsoft.com/office/drawing/2014/main" id="{67F5CF7B-23C8-4606-9157-985D65ED3881}"/>
              </a:ext>
            </a:extLst>
          </p:cNvPr>
          <p:cNvSpPr txBox="1"/>
          <p:nvPr/>
        </p:nvSpPr>
        <p:spPr>
          <a:xfrm>
            <a:off x="956556" y="2132856"/>
            <a:ext cx="7855418" cy="400110"/>
          </a:xfrm>
          <a:prstGeom prst="rect">
            <a:avLst/>
          </a:prstGeom>
          <a:noFill/>
        </p:spPr>
        <p:txBody>
          <a:bodyPr wrap="square">
            <a:spAutoFit/>
          </a:bodyPr>
          <a:lstStyle/>
          <a:p>
            <a:r>
              <a:rPr lang="en-US" sz="2000" b="1" dirty="0"/>
              <a:t>High pileup event with 78 reconstructed vertices taken in 2012 by CMS</a:t>
            </a:r>
            <a:r>
              <a:rPr lang="en-US" b="1" dirty="0"/>
              <a:t>  </a:t>
            </a:r>
          </a:p>
        </p:txBody>
      </p:sp>
      <p:sp>
        <p:nvSpPr>
          <p:cNvPr id="11" name="Text Box 2">
            <a:extLst>
              <a:ext uri="{FF2B5EF4-FFF2-40B4-BE49-F238E27FC236}">
                <a16:creationId xmlns:a16="http://schemas.microsoft.com/office/drawing/2014/main" id="{55ED9484-9BB7-46F8-8848-3800495E886D}"/>
              </a:ext>
            </a:extLst>
          </p:cNvPr>
          <p:cNvSpPr txBox="1">
            <a:spLocks noChangeArrowheads="1"/>
          </p:cNvSpPr>
          <p:nvPr/>
        </p:nvSpPr>
        <p:spPr bwMode="auto">
          <a:xfrm>
            <a:off x="190266" y="696634"/>
            <a:ext cx="82819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kumimoji="0" lang="en-US" altLang="ru-RU" sz="3600" dirty="0">
                <a:solidFill>
                  <a:srgbClr val="FF0000"/>
                </a:solidFill>
                <a:latin typeface="Comic Sans MS" panose="030F0702030302020204" pitchFamily="66" charset="0"/>
              </a:rPr>
              <a:t>What do they actually see?</a:t>
            </a:r>
          </a:p>
        </p:txBody>
      </p:sp>
      <p:sp>
        <p:nvSpPr>
          <p:cNvPr id="18" name="Номер слайда 5">
            <a:extLst>
              <a:ext uri="{FF2B5EF4-FFF2-40B4-BE49-F238E27FC236}">
                <a16:creationId xmlns:a16="http://schemas.microsoft.com/office/drawing/2014/main" id="{B955C213-1785-42AB-94CB-B59F74CFFAD2}"/>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8</a:t>
            </a:fld>
            <a:endParaRPr lang="en-US" altLang="ru-RU" dirty="0"/>
          </a:p>
        </p:txBody>
      </p:sp>
      <p:sp>
        <p:nvSpPr>
          <p:cNvPr id="19" name="Дата 3">
            <a:extLst>
              <a:ext uri="{FF2B5EF4-FFF2-40B4-BE49-F238E27FC236}">
                <a16:creationId xmlns:a16="http://schemas.microsoft.com/office/drawing/2014/main" id="{7A31CCC1-00D2-4A38-8685-53DDD68AA9FD}"/>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3" name="Нижний колонтитул 1">
            <a:extLst>
              <a:ext uri="{FF2B5EF4-FFF2-40B4-BE49-F238E27FC236}">
                <a16:creationId xmlns:a16="http://schemas.microsoft.com/office/drawing/2014/main" id="{01649A47-25FD-4564-A529-6C4D24DE07C8}"/>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71278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8E6FB4A9-DB24-4E2B-96FD-19C1AF0A9448}"/>
              </a:ext>
            </a:extLst>
          </p:cNvPr>
          <p:cNvSpPr txBox="1">
            <a:spLocks noChangeArrowheads="1"/>
          </p:cNvSpPr>
          <p:nvPr/>
        </p:nvSpPr>
        <p:spPr bwMode="auto">
          <a:xfrm>
            <a:off x="488504" y="908720"/>
            <a:ext cx="8281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kumimoji="0" lang="en-US" altLang="ru-RU" sz="3600" dirty="0">
                <a:solidFill>
                  <a:srgbClr val="FF0000"/>
                </a:solidFill>
                <a:latin typeface="Comic Sans MS" panose="030F0702030302020204" pitchFamily="66" charset="0"/>
              </a:rPr>
              <a:t>What is happening and</a:t>
            </a:r>
            <a:r>
              <a:rPr kumimoji="0" lang="ru-RU" altLang="ru-RU" sz="3600" dirty="0">
                <a:solidFill>
                  <a:srgbClr val="FF0000"/>
                </a:solidFill>
                <a:latin typeface="Comic Sans MS" panose="030F0702030302020204" pitchFamily="66" charset="0"/>
              </a:rPr>
              <a:t> </a:t>
            </a:r>
            <a:r>
              <a:rPr kumimoji="0" lang="en-US" altLang="ru-RU" sz="3600" dirty="0">
                <a:solidFill>
                  <a:srgbClr val="FF0000"/>
                </a:solidFill>
                <a:latin typeface="Comic Sans MS" panose="030F0702030302020204" pitchFamily="66" charset="0"/>
              </a:rPr>
              <a:t>and what we can do about it</a:t>
            </a:r>
            <a:r>
              <a:rPr kumimoji="0" lang="ru-RU" altLang="ru-RU" sz="3600" dirty="0">
                <a:solidFill>
                  <a:srgbClr val="FF0000"/>
                </a:solidFill>
                <a:latin typeface="Comic Sans MS" panose="030F0702030302020204" pitchFamily="66" charset="0"/>
              </a:rPr>
              <a:t>…</a:t>
            </a:r>
            <a:endParaRPr kumimoji="0" lang="en-US" altLang="ru-RU" sz="3600" dirty="0">
              <a:solidFill>
                <a:srgbClr val="FF0000"/>
              </a:solidFill>
              <a:latin typeface="Comic Sans MS" panose="030F0702030302020204" pitchFamily="66" charset="0"/>
            </a:endParaRPr>
          </a:p>
        </p:txBody>
      </p:sp>
      <p:pic>
        <p:nvPicPr>
          <p:cNvPr id="5" name="Рисунок 4">
            <a:extLst>
              <a:ext uri="{FF2B5EF4-FFF2-40B4-BE49-F238E27FC236}">
                <a16:creationId xmlns:a16="http://schemas.microsoft.com/office/drawing/2014/main" id="{3871002C-581E-461D-9046-D25CABB33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976" y="2524752"/>
            <a:ext cx="4088903" cy="2931666"/>
          </a:xfrm>
          <a:prstGeom prst="rect">
            <a:avLst/>
          </a:prstGeom>
        </p:spPr>
      </p:pic>
      <p:sp>
        <p:nvSpPr>
          <p:cNvPr id="13" name="Прямоугольник 3">
            <a:extLst>
              <a:ext uri="{FF2B5EF4-FFF2-40B4-BE49-F238E27FC236}">
                <a16:creationId xmlns:a16="http://schemas.microsoft.com/office/drawing/2014/main" id="{857B1F4C-41B4-4CC5-8386-C9411A11F2FC}"/>
              </a:ext>
            </a:extLst>
          </p:cNvPr>
          <p:cNvSpPr>
            <a:spLocks noChangeArrowheads="1"/>
          </p:cNvSpPr>
          <p:nvPr/>
        </p:nvSpPr>
        <p:spPr bwMode="auto">
          <a:xfrm>
            <a:off x="380492" y="2194047"/>
            <a:ext cx="3960440" cy="1431161"/>
          </a:xfrm>
          <a:prstGeom prst="rect">
            <a:avLst/>
          </a:prstGeom>
          <a:noFill/>
          <a:ln>
            <a:noFill/>
          </a:ln>
          <a:extLst>
            <a:ext uri="{909E8E84-426E-40dd-AFC4-6F175D3DCCD1}"/>
            <a:ext uri="{91240B29-F687-4f45-9708-019B960494DF}"/>
          </a:extLst>
        </p:spPr>
        <p:txBody>
          <a:bodyPr wrap="square">
            <a:spAutoFit/>
          </a:bodyPr>
          <a:lstStyle/>
          <a:p>
            <a:pPr marL="457252" indent="-457200">
              <a:spcBef>
                <a:spcPts val="600"/>
              </a:spcBef>
              <a:buFont typeface="Wingdings" panose="05000000000000000000" pitchFamily="2" charset="2"/>
              <a:buChar char="§"/>
              <a:defRPr/>
            </a:pPr>
            <a:r>
              <a:rPr lang="en-US" dirty="0">
                <a:solidFill>
                  <a:srgbClr val="002060"/>
                </a:solidFill>
              </a:rPr>
              <a:t>Physics objects</a:t>
            </a:r>
          </a:p>
          <a:p>
            <a:pPr marL="457252" indent="-457200">
              <a:spcBef>
                <a:spcPts val="600"/>
              </a:spcBef>
              <a:buFont typeface="Wingdings" panose="05000000000000000000" pitchFamily="2" charset="2"/>
              <a:buChar char="§"/>
              <a:defRPr/>
            </a:pPr>
            <a:r>
              <a:rPr lang="en-US" altLang="ru-RU" dirty="0">
                <a:solidFill>
                  <a:srgbClr val="002060"/>
                </a:solidFill>
              </a:rPr>
              <a:t>Event Selection</a:t>
            </a:r>
          </a:p>
          <a:p>
            <a:pPr marL="457252" indent="-457200">
              <a:spcBef>
                <a:spcPts val="600"/>
              </a:spcBef>
              <a:buFont typeface="Wingdings" panose="05000000000000000000" pitchFamily="2" charset="2"/>
              <a:buChar char="§"/>
              <a:defRPr/>
            </a:pPr>
            <a:r>
              <a:rPr lang="en-US" altLang="ru-RU" dirty="0">
                <a:solidFill>
                  <a:srgbClr val="002060"/>
                </a:solidFill>
              </a:rPr>
              <a:t>Reconstruction and Processing</a:t>
            </a:r>
          </a:p>
          <a:p>
            <a:pPr marL="457252" indent="-457200">
              <a:spcBef>
                <a:spcPts val="600"/>
              </a:spcBef>
              <a:buFont typeface="Wingdings" panose="05000000000000000000" pitchFamily="2" charset="2"/>
              <a:buChar char="§"/>
              <a:defRPr/>
            </a:pPr>
            <a:r>
              <a:rPr lang="en-US" altLang="ru-RU" dirty="0">
                <a:solidFill>
                  <a:srgbClr val="002060"/>
                </a:solidFill>
              </a:rPr>
              <a:t>Data Analysis</a:t>
            </a:r>
            <a:endParaRPr lang="en-US" sz="1000" dirty="0">
              <a:solidFill>
                <a:srgbClr val="002060"/>
              </a:solidFill>
              <a:latin typeface="Arial" charset="0"/>
              <a:ea typeface="Arial" charset="0"/>
            </a:endParaRPr>
          </a:p>
        </p:txBody>
      </p:sp>
      <p:pic>
        <p:nvPicPr>
          <p:cNvPr id="23" name="Рисунок 22">
            <a:extLst>
              <a:ext uri="{FF2B5EF4-FFF2-40B4-BE49-F238E27FC236}">
                <a16:creationId xmlns:a16="http://schemas.microsoft.com/office/drawing/2014/main" id="{459F1110-CD09-41FD-9892-76E75E848229}"/>
              </a:ext>
            </a:extLst>
          </p:cNvPr>
          <p:cNvPicPr>
            <a:picLocks noChangeAspect="1"/>
          </p:cNvPicPr>
          <p:nvPr/>
        </p:nvPicPr>
        <p:blipFill>
          <a:blip r:embed="rId3"/>
          <a:stretch>
            <a:fillRect/>
          </a:stretch>
        </p:blipFill>
        <p:spPr>
          <a:xfrm>
            <a:off x="299172" y="3722275"/>
            <a:ext cx="4123079" cy="2592288"/>
          </a:xfrm>
          <a:prstGeom prst="rect">
            <a:avLst/>
          </a:prstGeom>
        </p:spPr>
      </p:pic>
      <p:sp>
        <p:nvSpPr>
          <p:cNvPr id="12" name="Номер слайда 5">
            <a:extLst>
              <a:ext uri="{FF2B5EF4-FFF2-40B4-BE49-F238E27FC236}">
                <a16:creationId xmlns:a16="http://schemas.microsoft.com/office/drawing/2014/main" id="{59D95EA5-4E14-41D9-912A-13E59B7A0B2E}"/>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9</a:t>
            </a:fld>
            <a:endParaRPr lang="en-US" altLang="ru-RU" dirty="0"/>
          </a:p>
        </p:txBody>
      </p:sp>
      <p:sp>
        <p:nvSpPr>
          <p:cNvPr id="14" name="Дата 3">
            <a:extLst>
              <a:ext uri="{FF2B5EF4-FFF2-40B4-BE49-F238E27FC236}">
                <a16:creationId xmlns:a16="http://schemas.microsoft.com/office/drawing/2014/main" id="{BCAF4519-D94A-488A-95FA-9B04F3D87CAC}"/>
              </a:ext>
            </a:extLst>
          </p:cNvPr>
          <p:cNvSpPr>
            <a:spLocks noGrp="1"/>
          </p:cNvSpPr>
          <p:nvPr>
            <p:ph type="dt" sz="half" idx="10"/>
          </p:nvPr>
        </p:nvSpPr>
        <p:spPr>
          <a:xfrm>
            <a:off x="4664968" y="6471515"/>
            <a:ext cx="1224136" cy="365125"/>
          </a:xfrm>
        </p:spPr>
        <p:txBody>
          <a:bodyPr/>
          <a:lstStyle/>
          <a:p>
            <a:fld id="{8EA2732C-11D4-4007-8A43-EA8DE51AB631}" type="datetime1">
              <a:rPr lang="ru-RU" smtClean="0"/>
              <a:t>01.12.2024</a:t>
            </a:fld>
            <a:endParaRPr lang="ru-RU" dirty="0"/>
          </a:p>
        </p:txBody>
      </p:sp>
      <p:sp>
        <p:nvSpPr>
          <p:cNvPr id="10" name="Нижний колонтитул 1">
            <a:extLst>
              <a:ext uri="{FF2B5EF4-FFF2-40B4-BE49-F238E27FC236}">
                <a16:creationId xmlns:a16="http://schemas.microsoft.com/office/drawing/2014/main" id="{FC89180B-EAD7-4DD6-984D-1EF335FB2A0E}"/>
              </a:ext>
            </a:extLst>
          </p:cNvPr>
          <p:cNvSpPr>
            <a:spLocks noGrp="1"/>
          </p:cNvSpPr>
          <p:nvPr>
            <p:ph type="ftr" sz="quarter" idx="11"/>
          </p:nvPr>
        </p:nvSpPr>
        <p:spPr>
          <a:xfrm>
            <a:off x="56456" y="6471515"/>
            <a:ext cx="4088904" cy="401485"/>
          </a:xfrm>
        </p:spPr>
        <p:txBody>
          <a:bodyPr/>
          <a:lstStyle/>
          <a:p>
            <a:pPr algn="l"/>
            <a:r>
              <a:rPr lang="en-US" dirty="0"/>
              <a:t>Computing in High Energy Physics, MIPT School</a:t>
            </a:r>
            <a:endParaRPr lang="ru-RU" dirty="0"/>
          </a:p>
        </p:txBody>
      </p:sp>
    </p:spTree>
    <p:extLst>
      <p:ext uri="{BB962C8B-B14F-4D97-AF65-F5344CB8AC3E}">
        <p14:creationId xmlns:p14="http://schemas.microsoft.com/office/powerpoint/2010/main" val="398930762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72723</TotalTime>
  <Words>2212</Words>
  <Application>Microsoft Office PowerPoint</Application>
  <PresentationFormat>Лист A4 (210x297 мм)</PresentationFormat>
  <Paragraphs>421</Paragraphs>
  <Slides>49</Slides>
  <Notes>2</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49</vt:i4>
      </vt:variant>
    </vt:vector>
  </HeadingPairs>
  <TitlesOfParts>
    <vt:vector size="64" baseType="lpstr">
      <vt:lpstr>ＭＳ Ｐゴシック</vt:lpstr>
      <vt:lpstr>ＭＳ Ｐゴシック</vt:lpstr>
      <vt:lpstr>SimSun</vt:lpstr>
      <vt:lpstr>Arial</vt:lpstr>
      <vt:lpstr>Calibri</vt:lpstr>
      <vt:lpstr>CIDFont+F7</vt:lpstr>
      <vt:lpstr>CIDFont+F8</vt:lpstr>
      <vt:lpstr>Comic Sans MS</vt:lpstr>
      <vt:lpstr>Helvetica</vt:lpstr>
      <vt:lpstr>Helvetica-Bold</vt:lpstr>
      <vt:lpstr>News Gothic MT</vt:lpstr>
      <vt:lpstr>Symbol</vt:lpstr>
      <vt:lpstr>Times New Roman</vt:lpstr>
      <vt:lpstr>Wingdings</vt:lpstr>
      <vt:lpstr>Тема Office</vt:lpstr>
      <vt:lpstr>Презентация PowerPoint</vt:lpstr>
      <vt:lpstr>What Do Particle Physicists Do?</vt:lpstr>
      <vt:lpstr>Do Physicists Really Need Computers?</vt:lpstr>
      <vt:lpstr>Particle Physics Tools</vt:lpstr>
      <vt:lpstr>Презентация PowerPoint</vt:lpstr>
      <vt:lpstr>Workflow in Detectors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Significance of Discovery </vt:lpstr>
      <vt:lpstr>Презентация PowerPoint</vt:lpstr>
      <vt:lpstr>Презентация PowerPoint</vt:lpstr>
      <vt:lpstr>THANK YOU FOR YOUR ATTENTION!</vt:lpstr>
      <vt:lpstr>Презентация PowerPoint</vt:lpstr>
      <vt:lpstr>Презентация PowerPoint</vt:lpstr>
      <vt:lpstr>Презентация PowerPoint</vt:lpstr>
      <vt:lpstr>Story at Higgs Discovery</vt:lpstr>
      <vt:lpstr>What does  Brazilian Flag mean? </vt:lpstr>
      <vt:lpstr>Observation of Gravitational Waves</vt:lpstr>
      <vt:lpstr>Презентация PowerPoint</vt:lpstr>
      <vt:lpstr>What do we know today about the Standard Model from LHC?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ИССЛЕДОВАНИЕ ПРОЦЕССОВ ПАРНОГО РОЖДЕНИЯ МЮОНОВ В ЭКСПЕРИМЕНТЕ CMS на LHC</dc:title>
  <dc:creator>Мария Савина</dc:creator>
  <cp:lastModifiedBy>Shmatov</cp:lastModifiedBy>
  <cp:revision>1805</cp:revision>
  <dcterms:created xsi:type="dcterms:W3CDTF">2020-06-19T10:31:57Z</dcterms:created>
  <dcterms:modified xsi:type="dcterms:W3CDTF">2024-12-01T11:05:03Z</dcterms:modified>
</cp:coreProperties>
</file>