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Montserrat Extra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24024D-F8BC-4954-BEC9-CB12ED8912CD}">
  <a:tblStyle styleId="{1B24024D-F8BC-4954-BEC9-CB12ED891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Montserrat-bold.fntdata"/><Relationship Id="rId10" Type="http://schemas.openxmlformats.org/officeDocument/2006/relationships/slide" Target="slides/slide2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5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4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7.xml"/><Relationship Id="rId37" Type="http://schemas.openxmlformats.org/officeDocument/2006/relationships/font" Target="fonts/MontserratExtraLight-bold.fntdata"/><Relationship Id="rId14" Type="http://schemas.openxmlformats.org/officeDocument/2006/relationships/slide" Target="slides/slide6.xml"/><Relationship Id="rId36" Type="http://schemas.openxmlformats.org/officeDocument/2006/relationships/font" Target="fonts/MontserratExtraLight-regular.fntdata"/><Relationship Id="rId17" Type="http://schemas.openxmlformats.org/officeDocument/2006/relationships/slide" Target="slides/slide9.xml"/><Relationship Id="rId39" Type="http://schemas.openxmlformats.org/officeDocument/2006/relationships/font" Target="fonts/MontserratExtraLight-boldItalic.fntdata"/><Relationship Id="rId16" Type="http://schemas.openxmlformats.org/officeDocument/2006/relationships/slide" Target="slides/slide8.xml"/><Relationship Id="rId38" Type="http://schemas.openxmlformats.org/officeDocument/2006/relationships/font" Target="fonts/MontserratExtraLight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40ac9fbdd_4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040ac9fbdd_4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40ac9fbdd_2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40ac9fbdd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040ac9fbdd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040ac9fbdd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40ac9fbdd_2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040ac9fbdd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040ac9fbdd_2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040ac9fbdd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40ac9fbdd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40ac9fbdd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40ac9fbdd_2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40ac9fbdd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40ac9fbdd_2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040ac9fbdd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46c4d4f2d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46c4d4f2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040ac9fbdd_2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040ac9fbdd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040ac9fbdd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3040ac9fbdd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40ac9fbdd_4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40ac9fbdd_4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040ac9fbd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3040ac9fbdd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040ac9fbdd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3040ac9fbdd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040ac9fbdd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040ac9fbd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40ac9fbdd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040ac9fbd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40ac9fbdd_4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040ac9fbdd_4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40ac9fbdd_4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40ac9fbdd_4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40ac9fbdd_4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40ac9fbdd_4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040ac9fb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040ac9fbdd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40ac9fbdd_2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40ac9fbdd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40ac9fbdd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040ac9fbdd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040ac9fbdd_2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040ac9fbdd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1" cy="29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46" y="418955"/>
            <a:ext cx="1863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20146" y="4562892"/>
            <a:ext cx="1237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420146" y="1925419"/>
            <a:ext cx="20210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420146" y="2398625"/>
            <a:ext cx="220203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без коня (синяя)">
  <p:cSld name="Шапка с логотипом без коня (синяя)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-1" y="-1"/>
            <a:ext cx="9144001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4572" y="127799"/>
            <a:ext cx="1242000" cy="6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b="40680" l="86780" r="-4360" t="32381"/>
          <a:stretch/>
        </p:blipFill>
        <p:spPr>
          <a:xfrm>
            <a:off x="0" y="952355"/>
            <a:ext cx="737090" cy="112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88431" l="61576" r="20842" t="1513"/>
          <a:stretch/>
        </p:blipFill>
        <p:spPr>
          <a:xfrm>
            <a:off x="0" y="4722019"/>
            <a:ext cx="73709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419679" y="269326"/>
            <a:ext cx="6880135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19679" y="1296970"/>
            <a:ext cx="1011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19679" y="1806776"/>
            <a:ext cx="123735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/>
          <p:nvPr/>
        </p:nvSpPr>
        <p:spPr>
          <a:xfrm>
            <a:off x="8730854" y="4839891"/>
            <a:ext cx="31162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100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ительный слайд">
  <p:cSld name="Заключительный слайд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1" cy="2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20146" y="2329375"/>
            <a:ext cx="220203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атомом">
  <p:cSld name="Шапка с атомом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8730854" y="4839891"/>
            <a:ext cx="31162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100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90" cy="112911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/>
          <p:nvPr/>
        </p:nvSpPr>
        <p:spPr>
          <a:xfrm>
            <a:off x="-1" y="-1"/>
            <a:ext cx="9144001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55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46857" l="0" r="0" t="23654"/>
          <a:stretch/>
        </p:blipFill>
        <p:spPr>
          <a:xfrm>
            <a:off x="6030255" y="-1"/>
            <a:ext cx="3113745" cy="91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9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type="title"/>
          </p:nvPr>
        </p:nvSpPr>
        <p:spPr>
          <a:xfrm>
            <a:off x="419679" y="269326"/>
            <a:ext cx="8311175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19679" y="1296970"/>
            <a:ext cx="1011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19679" y="1806776"/>
            <a:ext cx="123735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без коня (белая)">
  <p:cSld name="Шапка с логотипом без коня (белая)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90" cy="112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9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>
            <a:off x="419679" y="269326"/>
            <a:ext cx="6899918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8854" y="127799"/>
            <a:ext cx="1242000" cy="6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19679" y="1296970"/>
            <a:ext cx="1011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19679" y="1806776"/>
            <a:ext cx="123735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/>
          <p:nvPr/>
        </p:nvSpPr>
        <p:spPr>
          <a:xfrm>
            <a:off x="8730854" y="4839891"/>
            <a:ext cx="31162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100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коня (белая)">
  <p:cSld name="Шапка с логотипом коня (белая)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90" cy="112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9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>
            <p:ph type="title"/>
          </p:nvPr>
        </p:nvSpPr>
        <p:spPr>
          <a:xfrm>
            <a:off x="419679" y="269326"/>
            <a:ext cx="6675713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2A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E46C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19679" y="1296970"/>
            <a:ext cx="1011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19679" y="1806776"/>
            <a:ext cx="123735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467" y="-101465"/>
            <a:ext cx="1782056" cy="11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8730854" y="4839891"/>
            <a:ext cx="31162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100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коня (серая)">
  <p:cSld name="Шапка с логотипом коня (серая)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/>
          <p:nvPr/>
        </p:nvSpPr>
        <p:spPr>
          <a:xfrm>
            <a:off x="-1" y="-1"/>
            <a:ext cx="9144001" cy="918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90" cy="112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90" cy="42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419679" y="269326"/>
            <a:ext cx="6774627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19679" y="1296970"/>
            <a:ext cx="10113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19679" y="1806776"/>
            <a:ext cx="123735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467" y="-108001"/>
            <a:ext cx="1782056" cy="11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8730854" y="4839891"/>
            <a:ext cx="311624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100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2">
  <p:cSld name="Титульный слайд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813663" y="4562892"/>
            <a:ext cx="12373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813663" y="1925419"/>
            <a:ext cx="202106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3" type="body"/>
          </p:nvPr>
        </p:nvSpPr>
        <p:spPr>
          <a:xfrm>
            <a:off x="4813663" y="2398625"/>
            <a:ext cx="220203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76938"/>
            <a:ext cx="4415246" cy="306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Шапка с логотипом без коня (синяя)">
  <p:cSld name="eng_Шапка с логотипом без коня (синяя)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2">
            <a:alphaModFix/>
          </a:blip>
          <a:srcRect b="40680" l="86779" r="-4360" t="32380"/>
          <a:stretch/>
        </p:blipFill>
        <p:spPr>
          <a:xfrm>
            <a:off x="0" y="952355"/>
            <a:ext cx="737089" cy="112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88430" l="61575" r="20843" t="1513"/>
          <a:stretch/>
        </p:blipFill>
        <p:spPr>
          <a:xfrm>
            <a:off x="0" y="4722019"/>
            <a:ext cx="737089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31851" l="5148" r="86064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19679" y="1296971"/>
            <a:ext cx="101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19679" y="1806776"/>
            <a:ext cx="123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2"/>
          <p:cNvSpPr/>
          <p:nvPr/>
        </p:nvSpPr>
        <p:spPr>
          <a:xfrm>
            <a:off x="8730854" y="4839891"/>
            <a:ext cx="311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11" y="128699"/>
            <a:ext cx="1240461" cy="6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Титульный слайд 1">
  <p:cSld name="eng_Титульный слайд 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2" cy="29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420146" y="4562892"/>
            <a:ext cx="1237275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2" type="body"/>
          </p:nvPr>
        </p:nvSpPr>
        <p:spPr>
          <a:xfrm>
            <a:off x="420146" y="1925419"/>
            <a:ext cx="20211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3" type="body"/>
          </p:nvPr>
        </p:nvSpPr>
        <p:spPr>
          <a:xfrm>
            <a:off x="420146" y="2398625"/>
            <a:ext cx="22020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679" y="418955"/>
            <a:ext cx="1962527" cy="12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Шапка с логотипом без коня (белая)">
  <p:cSld name="eng_Шапка с логотипом без коня (белая)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>
            <p:ph type="title"/>
          </p:nvPr>
        </p:nvSpPr>
        <p:spPr>
          <a:xfrm>
            <a:off x="419679" y="269326"/>
            <a:ext cx="68998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5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5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8854" y="127799"/>
            <a:ext cx="1240461" cy="6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Шапка с логотипом без коня (синяя)">
  <p:cSld name="eng_Шапка с логотипом без коня (синяя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>
            <p:ph type="title"/>
          </p:nvPr>
        </p:nvSpPr>
        <p:spPr>
          <a:xfrm>
            <a:off x="419679" y="269326"/>
            <a:ext cx="68800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6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10" y="128699"/>
            <a:ext cx="1240461" cy="6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Шапка с логотипом коня (белая)">
  <p:cSld name="eng_Шапка с логотипом коня (белая)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>
            <p:ph type="title"/>
          </p:nvPr>
        </p:nvSpPr>
        <p:spPr>
          <a:xfrm>
            <a:off x="419679" y="269326"/>
            <a:ext cx="66757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7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617" y="33535"/>
            <a:ext cx="1365236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Шапка с логотипом коня (серая)">
  <p:cSld name="eng_Шапка с логотипом коня (серая)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type="title"/>
          </p:nvPr>
        </p:nvSpPr>
        <p:spPr>
          <a:xfrm>
            <a:off x="419679" y="269326"/>
            <a:ext cx="6774525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8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617" y="31190"/>
            <a:ext cx="1365236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_Титульный слайд 2">
  <p:cSld name="eng_Титульный слайд 2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4813663" y="4562892"/>
            <a:ext cx="1237275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813663" y="1925419"/>
            <a:ext cx="20211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9"/>
          <p:cNvSpPr txBox="1"/>
          <p:nvPr>
            <p:ph idx="3" type="body"/>
          </p:nvPr>
        </p:nvSpPr>
        <p:spPr>
          <a:xfrm>
            <a:off x="4813663" y="2398625"/>
            <a:ext cx="22020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76938"/>
            <a:ext cx="4416321" cy="30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атомом">
  <p:cSld name="Шапка с атомом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55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 rotWithShape="1">
          <a:blip r:embed="rId3">
            <a:alphaModFix/>
          </a:blip>
          <a:srcRect b="46857" l="0" r="0" t="23654"/>
          <a:stretch/>
        </p:blipFill>
        <p:spPr>
          <a:xfrm>
            <a:off x="6030255" y="-1"/>
            <a:ext cx="3113744" cy="9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type="title"/>
          </p:nvPr>
        </p:nvSpPr>
        <p:spPr>
          <a:xfrm>
            <a:off x="419679" y="269326"/>
            <a:ext cx="8311275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без коня (белая)">
  <p:cSld name="Шапка с логотипом без коня (белая)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>
            <p:ph type="title"/>
          </p:nvPr>
        </p:nvSpPr>
        <p:spPr>
          <a:xfrm>
            <a:off x="419679" y="269326"/>
            <a:ext cx="68998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1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1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8854" y="127799"/>
            <a:ext cx="1242000" cy="6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без коня (синяя)">
  <p:cSld name="Шапка с логотипом без коня (синяя)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94572" y="127799"/>
            <a:ext cx="1242000" cy="6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3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4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>
            <p:ph type="title"/>
          </p:nvPr>
        </p:nvSpPr>
        <p:spPr>
          <a:xfrm>
            <a:off x="419679" y="269326"/>
            <a:ext cx="68800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2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2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коня (белая)">
  <p:cSld name="Шапка с логотипом коня (белая)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>
            <p:ph type="title"/>
          </p:nvPr>
        </p:nvSpPr>
        <p:spPr>
          <a:xfrm>
            <a:off x="419679" y="269326"/>
            <a:ext cx="66757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b="1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3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4869" y="33535"/>
            <a:ext cx="1365984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Шапка с логотипом коня (серая)">
  <p:cSld name="Шапка с логотипом коня (серая)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-1" y="-1"/>
            <a:ext cx="9144000" cy="918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2">
            <a:alphaModFix/>
          </a:blip>
          <a:srcRect b="40680" l="86780" r="-4360" t="32381"/>
          <a:stretch/>
        </p:blipFill>
        <p:spPr>
          <a:xfrm>
            <a:off x="0" y="952355"/>
            <a:ext cx="737089" cy="112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 rotWithShape="1">
          <a:blip r:embed="rId2">
            <a:alphaModFix/>
          </a:blip>
          <a:srcRect b="88431" l="61576" r="20842" t="1513"/>
          <a:stretch/>
        </p:blipFill>
        <p:spPr>
          <a:xfrm>
            <a:off x="0" y="4722019"/>
            <a:ext cx="737089" cy="42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 rotWithShape="1">
          <a:blip r:embed="rId3">
            <a:alphaModFix/>
          </a:blip>
          <a:srcRect b="31851" l="5148" r="86065" t="45097"/>
          <a:stretch/>
        </p:blipFill>
        <p:spPr>
          <a:xfrm>
            <a:off x="8777578" y="2536697"/>
            <a:ext cx="368414" cy="9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/>
          <p:nvPr>
            <p:ph type="title"/>
          </p:nvPr>
        </p:nvSpPr>
        <p:spPr>
          <a:xfrm>
            <a:off x="419679" y="269326"/>
            <a:ext cx="6774525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Montserrat"/>
              <a:buNone/>
              <a:defRPr b="1" i="0" sz="21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419679" y="1296970"/>
            <a:ext cx="1011375" cy="2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EE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BBE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2" type="body"/>
          </p:nvPr>
        </p:nvSpPr>
        <p:spPr>
          <a:xfrm>
            <a:off x="419679" y="1806776"/>
            <a:ext cx="123727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22A3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4"/>
          <p:cNvSpPr/>
          <p:nvPr/>
        </p:nvSpPr>
        <p:spPr>
          <a:xfrm>
            <a:off x="8730854" y="4839891"/>
            <a:ext cx="311625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100" u="none" cap="none" strike="noStrike">
                <a:solidFill>
                  <a:srgbClr val="8F9092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100" u="none" cap="none" strike="noStrike">
              <a:solidFill>
                <a:srgbClr val="8F909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4869" y="31190"/>
            <a:ext cx="1365984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2">
  <p:cSld name="Титульный слайд 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4813663" y="4562892"/>
            <a:ext cx="1237275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5"/>
          <p:cNvSpPr txBox="1"/>
          <p:nvPr>
            <p:ph idx="2" type="body"/>
          </p:nvPr>
        </p:nvSpPr>
        <p:spPr>
          <a:xfrm>
            <a:off x="4813663" y="1925419"/>
            <a:ext cx="20211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5"/>
          <p:cNvSpPr txBox="1"/>
          <p:nvPr>
            <p:ph idx="3" type="body"/>
          </p:nvPr>
        </p:nvSpPr>
        <p:spPr>
          <a:xfrm>
            <a:off x="4813663" y="2398625"/>
            <a:ext cx="22020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76938"/>
            <a:ext cx="4416380" cy="30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ительный слайд">
  <p:cSld name="Заключительный слайд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2" cy="29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420146" y="2329376"/>
            <a:ext cx="22020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9569" y="2173500"/>
            <a:ext cx="3564432" cy="297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46" y="418955"/>
            <a:ext cx="1863000" cy="12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420146" y="4562892"/>
            <a:ext cx="1237275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2" type="body"/>
          </p:nvPr>
        </p:nvSpPr>
        <p:spPr>
          <a:xfrm>
            <a:off x="420146" y="1925419"/>
            <a:ext cx="2021175" cy="3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7"/>
          <p:cNvSpPr txBox="1"/>
          <p:nvPr>
            <p:ph idx="3" type="body"/>
          </p:nvPr>
        </p:nvSpPr>
        <p:spPr>
          <a:xfrm>
            <a:off x="420146" y="2398625"/>
            <a:ext cx="2202075" cy="4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60">
          <p15:clr>
            <a:srgbClr val="F26B43"/>
          </p15:clr>
        </p15:guide>
        <p15:guide id="6" pos="55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93">
          <p15:clr>
            <a:srgbClr val="F26B43"/>
          </p15:clr>
        </p15:guide>
        <p15:guide id="4" orient="horz" pos="3049">
          <p15:clr>
            <a:srgbClr val="F26B43"/>
          </p15:clr>
        </p15:guide>
        <p15:guide id="5" pos="260">
          <p15:clr>
            <a:srgbClr val="F26B43"/>
          </p15:clr>
        </p15:guide>
        <p15:guide id="6" pos="55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56.png"/><Relationship Id="rId5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51.png"/><Relationship Id="rId5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3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g"/><Relationship Id="rId4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0.png"/><Relationship Id="rId4" Type="http://schemas.openxmlformats.org/officeDocument/2006/relationships/image" Target="../media/image42.png"/><Relationship Id="rId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3414619" y="224176"/>
            <a:ext cx="5618700" cy="996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8F848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National Research Nuclear University MEPhI</a:t>
            </a:r>
            <a:endParaRPr sz="1500">
              <a:solidFill>
                <a:srgbClr val="8F84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8F848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Institute of Nuclear Physics and Engineering</a:t>
            </a:r>
            <a:endParaRPr sz="1500">
              <a:solidFill>
                <a:srgbClr val="8F848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8F8484"/>
                </a:solidFill>
                <a:latin typeface="Montserrat"/>
                <a:ea typeface="Montserrat"/>
                <a:cs typeface="Montserrat"/>
                <a:sym typeface="Montserrat"/>
              </a:rPr>
              <a:t>Department of "Elementary Particle Physics" №40</a:t>
            </a:r>
            <a:endParaRPr sz="1500">
              <a:solidFill>
                <a:srgbClr val="8F84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0" name="Google Shape;240;p38"/>
          <p:cNvSpPr txBox="1"/>
          <p:nvPr/>
        </p:nvSpPr>
        <p:spPr>
          <a:xfrm>
            <a:off x="846649" y="2136549"/>
            <a:ext cx="7450650" cy="715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100"/>
              <a:buFont typeface="Arial"/>
              <a:buNone/>
            </a:pPr>
            <a:r>
              <a:rPr lang="ru" sz="2100">
                <a:solidFill>
                  <a:srgbClr val="0055BB"/>
                </a:solidFill>
              </a:rPr>
              <a:t>Application of artificial intelligence methods for particle identification in the FARICH SPD detector</a:t>
            </a:r>
            <a:endParaRPr sz="1100"/>
          </a:p>
        </p:txBody>
      </p:sp>
      <p:sp>
        <p:nvSpPr>
          <p:cNvPr id="241" name="Google Shape;241;p38"/>
          <p:cNvSpPr txBox="1"/>
          <p:nvPr/>
        </p:nvSpPr>
        <p:spPr>
          <a:xfrm>
            <a:off x="4026676" y="4688494"/>
            <a:ext cx="1089000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Moscow </a:t>
            </a:r>
            <a:r>
              <a:rPr b="0" i="0" lang="ru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5588683" y="4002755"/>
            <a:ext cx="3209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8F8484"/>
                </a:solidFill>
                <a:latin typeface="Montserrat"/>
                <a:ea typeface="Montserrat"/>
                <a:cs typeface="Montserrat"/>
                <a:sym typeface="Montserrat"/>
              </a:rPr>
              <a:t>Supervisor</a:t>
            </a:r>
            <a:r>
              <a:rPr lang="ru" sz="1200">
                <a:solidFill>
                  <a:srgbClr val="8F8484"/>
                </a:solidFill>
                <a:latin typeface="Montserrat"/>
                <a:ea typeface="Montserrat"/>
                <a:cs typeface="Montserrat"/>
                <a:sym typeface="Montserrat"/>
              </a:rPr>
              <a:t>:	           Zhemchugov A.S.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8F8484"/>
                </a:solidFill>
                <a:latin typeface="Montserrat"/>
                <a:ea typeface="Montserrat"/>
                <a:cs typeface="Montserrat"/>
                <a:sym typeface="Montserrat"/>
              </a:rPr>
              <a:t>Student:</a:t>
            </a:r>
            <a:r>
              <a:rPr lang="ru" sz="1200">
                <a:solidFill>
                  <a:srgbClr val="8F8484"/>
                </a:solidFill>
                <a:latin typeface="Montserrat"/>
                <a:ea typeface="Montserrat"/>
                <a:cs typeface="Montserrat"/>
                <a:sym typeface="Montserrat"/>
              </a:rPr>
              <a:t>		Massalov K.Yu.</a:t>
            </a:r>
            <a:endParaRPr sz="1200">
              <a:solidFill>
                <a:srgbClr val="8F848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47" y="1018556"/>
            <a:ext cx="7823944" cy="402056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7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(1v)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/>
          <p:nvPr/>
        </p:nvSpPr>
        <p:spPr>
          <a:xfrm>
            <a:off x="4299343" y="1884176"/>
            <a:ext cx="618300" cy="1858500"/>
          </a:xfrm>
          <a:prstGeom prst="cube">
            <a:avLst>
              <a:gd fmla="val 560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8"/>
          <p:cNvSpPr/>
          <p:nvPr/>
        </p:nvSpPr>
        <p:spPr>
          <a:xfrm>
            <a:off x="3373733" y="1873150"/>
            <a:ext cx="618300" cy="1858500"/>
          </a:xfrm>
          <a:prstGeom prst="cube">
            <a:avLst>
              <a:gd fmla="val 560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8"/>
          <p:cNvSpPr/>
          <p:nvPr/>
        </p:nvSpPr>
        <p:spPr>
          <a:xfrm>
            <a:off x="2296814" y="1463300"/>
            <a:ext cx="650700" cy="2977800"/>
          </a:xfrm>
          <a:prstGeom prst="cube">
            <a:avLst>
              <a:gd fmla="val 558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8"/>
          <p:cNvSpPr txBox="1"/>
          <p:nvPr/>
        </p:nvSpPr>
        <p:spPr>
          <a:xfrm>
            <a:off x="8117942" y="24354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838174" y="2474543"/>
            <a:ext cx="650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8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(1v)</a:t>
            </a:r>
            <a:endParaRPr/>
          </a:p>
        </p:txBody>
      </p:sp>
      <p:sp>
        <p:nvSpPr>
          <p:cNvPr id="361" name="Google Shape;361;p48"/>
          <p:cNvSpPr/>
          <p:nvPr/>
        </p:nvSpPr>
        <p:spPr>
          <a:xfrm>
            <a:off x="454175" y="1463300"/>
            <a:ext cx="489600" cy="2977800"/>
          </a:xfrm>
          <a:prstGeom prst="cube">
            <a:avLst>
              <a:gd fmla="val 6682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1297660" y="1463300"/>
            <a:ext cx="650700" cy="2977800"/>
          </a:xfrm>
          <a:prstGeom prst="cube">
            <a:avLst>
              <a:gd fmla="val 558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48"/>
          <p:cNvCxnSpPr/>
          <p:nvPr/>
        </p:nvCxnSpPr>
        <p:spPr>
          <a:xfrm>
            <a:off x="788812" y="2827253"/>
            <a:ext cx="50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48"/>
          <p:cNvCxnSpPr/>
          <p:nvPr/>
        </p:nvCxnSpPr>
        <p:spPr>
          <a:xfrm flipH="1" rot="10800000">
            <a:off x="1789830" y="2828612"/>
            <a:ext cx="5052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5" name="Google Shape;365;p48"/>
          <p:cNvCxnSpPr/>
          <p:nvPr/>
        </p:nvCxnSpPr>
        <p:spPr>
          <a:xfrm>
            <a:off x="2775425" y="2817593"/>
            <a:ext cx="598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Google Shape;366;p48"/>
          <p:cNvSpPr txBox="1"/>
          <p:nvPr/>
        </p:nvSpPr>
        <p:spPr>
          <a:xfrm>
            <a:off x="1876506" y="2490216"/>
            <a:ext cx="6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Inc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48"/>
          <p:cNvSpPr txBox="1"/>
          <p:nvPr/>
        </p:nvSpPr>
        <p:spPr>
          <a:xfrm>
            <a:off x="2889909" y="2450273"/>
            <a:ext cx="61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48"/>
          <p:cNvSpPr/>
          <p:nvPr/>
        </p:nvSpPr>
        <p:spPr>
          <a:xfrm>
            <a:off x="7433925" y="1832450"/>
            <a:ext cx="638400" cy="199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9" name="Google Shape;369;p48"/>
          <p:cNvCxnSpPr/>
          <p:nvPr/>
        </p:nvCxnSpPr>
        <p:spPr>
          <a:xfrm>
            <a:off x="6965925" y="2787900"/>
            <a:ext cx="468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0" name="Google Shape;370;p48"/>
          <p:cNvCxnSpPr/>
          <p:nvPr/>
        </p:nvCxnSpPr>
        <p:spPr>
          <a:xfrm>
            <a:off x="8082525" y="2787900"/>
            <a:ext cx="5814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48"/>
          <p:cNvSpPr txBox="1"/>
          <p:nvPr/>
        </p:nvSpPr>
        <p:spPr>
          <a:xfrm>
            <a:off x="6934342" y="24670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20x10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48"/>
          <p:cNvSpPr txBox="1"/>
          <p:nvPr/>
        </p:nvSpPr>
        <p:spPr>
          <a:xfrm>
            <a:off x="8674117" y="2498483"/>
            <a:ext cx="79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sz="2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8746500" y="2575500"/>
            <a:ext cx="261600" cy="39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8"/>
          <p:cNvSpPr txBox="1"/>
          <p:nvPr/>
        </p:nvSpPr>
        <p:spPr>
          <a:xfrm>
            <a:off x="287375" y="4484075"/>
            <a:ext cx="7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1210276" y="4484075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6" name="Google Shape;376;p48"/>
          <p:cNvCxnSpPr/>
          <p:nvPr/>
        </p:nvCxnSpPr>
        <p:spPr>
          <a:xfrm flipH="1" rot="10800000">
            <a:off x="3821841" y="2819939"/>
            <a:ext cx="4803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48"/>
          <p:cNvCxnSpPr/>
          <p:nvPr/>
        </p:nvCxnSpPr>
        <p:spPr>
          <a:xfrm>
            <a:off x="4758573" y="2817593"/>
            <a:ext cx="5982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8" name="Google Shape;378;p48"/>
          <p:cNvSpPr txBox="1"/>
          <p:nvPr/>
        </p:nvSpPr>
        <p:spPr>
          <a:xfrm>
            <a:off x="3904221" y="2478236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Inc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4873057" y="2450273"/>
            <a:ext cx="61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2x2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8"/>
          <p:cNvSpPr/>
          <p:nvPr/>
        </p:nvSpPr>
        <p:spPr>
          <a:xfrm>
            <a:off x="5356785" y="2361697"/>
            <a:ext cx="523200" cy="817800"/>
          </a:xfrm>
          <a:prstGeom prst="cube">
            <a:avLst>
              <a:gd fmla="val 4138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"/>
          <p:cNvSpPr/>
          <p:nvPr/>
        </p:nvSpPr>
        <p:spPr>
          <a:xfrm>
            <a:off x="6326123" y="2581655"/>
            <a:ext cx="637800" cy="419400"/>
          </a:xfrm>
          <a:prstGeom prst="cube">
            <a:avLst>
              <a:gd fmla="val 1968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2" name="Google Shape;382;p48"/>
          <p:cNvCxnSpPr/>
          <p:nvPr/>
        </p:nvCxnSpPr>
        <p:spPr>
          <a:xfrm>
            <a:off x="5751312" y="2780997"/>
            <a:ext cx="5733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48"/>
          <p:cNvSpPr txBox="1"/>
          <p:nvPr/>
        </p:nvSpPr>
        <p:spPr>
          <a:xfrm>
            <a:off x="5861000" y="2418268"/>
            <a:ext cx="592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4x4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2133176" y="4484075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48"/>
          <p:cNvSpPr txBox="1"/>
          <p:nvPr/>
        </p:nvSpPr>
        <p:spPr>
          <a:xfrm>
            <a:off x="3178517" y="3831644"/>
            <a:ext cx="7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3x8x8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8"/>
          <p:cNvSpPr txBox="1"/>
          <p:nvPr/>
        </p:nvSpPr>
        <p:spPr>
          <a:xfrm>
            <a:off x="4084542" y="3831644"/>
            <a:ext cx="7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3x8x8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48"/>
          <p:cNvSpPr txBox="1"/>
          <p:nvPr/>
        </p:nvSpPr>
        <p:spPr>
          <a:xfrm>
            <a:off x="5224967" y="3342469"/>
            <a:ext cx="7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3x4x4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48"/>
          <p:cNvSpPr txBox="1"/>
          <p:nvPr/>
        </p:nvSpPr>
        <p:spPr>
          <a:xfrm>
            <a:off x="6208642" y="3331444"/>
            <a:ext cx="7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20x1x1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1054580"/>
            <a:ext cx="4477519" cy="18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175" y="975188"/>
            <a:ext cx="4022232" cy="39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9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(2v)</a:t>
            </a:r>
            <a:endParaRPr/>
          </a:p>
        </p:txBody>
      </p:sp>
      <p:pic>
        <p:nvPicPr>
          <p:cNvPr id="396" name="Google Shape;39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901" y="2917550"/>
            <a:ext cx="2721718" cy="22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63" y="978431"/>
            <a:ext cx="7786274" cy="400121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0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(2v)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/>
          <p:nvPr/>
        </p:nvSpPr>
        <p:spPr>
          <a:xfrm>
            <a:off x="7852375" y="2568600"/>
            <a:ext cx="261600" cy="39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1"/>
          <p:cNvSpPr txBox="1"/>
          <p:nvPr/>
        </p:nvSpPr>
        <p:spPr>
          <a:xfrm>
            <a:off x="7223817" y="24285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974642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483575" y="1459100"/>
            <a:ext cx="596700" cy="2983500"/>
          </a:xfrm>
          <a:prstGeom prst="cube">
            <a:avLst>
              <a:gd fmla="val 6682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1"/>
          <p:cNvSpPr/>
          <p:nvPr/>
        </p:nvSpPr>
        <p:spPr>
          <a:xfrm>
            <a:off x="1511475" y="1739700"/>
            <a:ext cx="792900" cy="2180400"/>
          </a:xfrm>
          <a:prstGeom prst="cube">
            <a:avLst>
              <a:gd fmla="val 558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1"/>
          <p:cNvSpPr/>
          <p:nvPr/>
        </p:nvSpPr>
        <p:spPr>
          <a:xfrm>
            <a:off x="2791925" y="2251375"/>
            <a:ext cx="667200" cy="1125600"/>
          </a:xfrm>
          <a:prstGeom prst="cube">
            <a:avLst>
              <a:gd fmla="val 4823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1"/>
          <p:cNvSpPr/>
          <p:nvPr/>
        </p:nvSpPr>
        <p:spPr>
          <a:xfrm>
            <a:off x="4079425" y="2357775"/>
            <a:ext cx="542100" cy="821700"/>
          </a:xfrm>
          <a:prstGeom prst="cube">
            <a:avLst>
              <a:gd fmla="val 4138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4" name="Google Shape;414;p51"/>
          <p:cNvCxnSpPr/>
          <p:nvPr/>
        </p:nvCxnSpPr>
        <p:spPr>
          <a:xfrm>
            <a:off x="891375" y="2825600"/>
            <a:ext cx="62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51"/>
          <p:cNvCxnSpPr/>
          <p:nvPr/>
        </p:nvCxnSpPr>
        <p:spPr>
          <a:xfrm flipH="1" rot="10800000">
            <a:off x="2111250" y="2825475"/>
            <a:ext cx="6807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51"/>
          <p:cNvCxnSpPr/>
          <p:nvPr/>
        </p:nvCxnSpPr>
        <p:spPr>
          <a:xfrm>
            <a:off x="3312325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7" name="Google Shape;417;p51"/>
          <p:cNvSpPr txBox="1"/>
          <p:nvPr/>
        </p:nvSpPr>
        <p:spPr>
          <a:xfrm>
            <a:off x="2293979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34591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51"/>
          <p:cNvSpPr/>
          <p:nvPr/>
        </p:nvSpPr>
        <p:spPr>
          <a:xfrm>
            <a:off x="5241825" y="2571750"/>
            <a:ext cx="853500" cy="421500"/>
          </a:xfrm>
          <a:prstGeom prst="cube">
            <a:avLst>
              <a:gd fmla="val 1968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0" name="Google Shape;420;p51"/>
          <p:cNvCxnSpPr/>
          <p:nvPr/>
        </p:nvCxnSpPr>
        <p:spPr>
          <a:xfrm>
            <a:off x="4483500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51"/>
          <p:cNvSpPr txBox="1"/>
          <p:nvPr/>
        </p:nvSpPr>
        <p:spPr>
          <a:xfrm>
            <a:off x="4630292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51"/>
          <p:cNvSpPr/>
          <p:nvPr/>
        </p:nvSpPr>
        <p:spPr>
          <a:xfrm>
            <a:off x="6539800" y="1825550"/>
            <a:ext cx="638400" cy="199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51"/>
          <p:cNvCxnSpPr/>
          <p:nvPr/>
        </p:nvCxnSpPr>
        <p:spPr>
          <a:xfrm>
            <a:off x="6071800" y="2781000"/>
            <a:ext cx="468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51"/>
          <p:cNvCxnSpPr/>
          <p:nvPr/>
        </p:nvCxnSpPr>
        <p:spPr>
          <a:xfrm>
            <a:off x="7188400" y="2781000"/>
            <a:ext cx="5814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51"/>
          <p:cNvSpPr txBox="1"/>
          <p:nvPr/>
        </p:nvSpPr>
        <p:spPr>
          <a:xfrm>
            <a:off x="60402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25x10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287367" y="4485308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1318351" y="40424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10x21x21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2538376" y="35199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10x7x7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3885064" y="3376975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51"/>
          <p:cNvSpPr txBox="1"/>
          <p:nvPr/>
        </p:nvSpPr>
        <p:spPr>
          <a:xfrm>
            <a:off x="5231751" y="31796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25x1x1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51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Apex angle prediction</a:t>
            </a:r>
            <a:endParaRPr/>
          </a:p>
        </p:txBody>
      </p:sp>
      <p:pic>
        <p:nvPicPr>
          <p:cNvPr id="432" name="Google Shape;432;p51" title="[0,85,187,&quot;https://www.codecogs.com/eqnedit.php?latex=%5Ctheta_c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8017" y="2662783"/>
            <a:ext cx="189957" cy="21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/>
          <p:nvPr>
            <p:ph type="title"/>
          </p:nvPr>
        </p:nvSpPr>
        <p:spPr>
          <a:xfrm>
            <a:off x="419679" y="269326"/>
            <a:ext cx="8311275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</a:t>
            </a:r>
            <a:r>
              <a:rPr lang="ru"/>
              <a:t>pex angle prediction</a:t>
            </a:r>
            <a:endParaRPr/>
          </a:p>
        </p:txBody>
      </p:sp>
      <p:pic>
        <p:nvPicPr>
          <p:cNvPr id="438" name="Google Shape;4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162" y="1007963"/>
            <a:ext cx="4079794" cy="401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337" y="1007979"/>
            <a:ext cx="4481550" cy="18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900" y="2872600"/>
            <a:ext cx="2716008" cy="22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93" y="996900"/>
            <a:ext cx="7692451" cy="395300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3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Apex angle prediction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4"/>
          <p:cNvSpPr/>
          <p:nvPr/>
        </p:nvSpPr>
        <p:spPr>
          <a:xfrm>
            <a:off x="7832550" y="2484675"/>
            <a:ext cx="542100" cy="56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54"/>
          <p:cNvSpPr txBox="1"/>
          <p:nvPr/>
        </p:nvSpPr>
        <p:spPr>
          <a:xfrm>
            <a:off x="7223817" y="24285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974642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54"/>
          <p:cNvSpPr/>
          <p:nvPr/>
        </p:nvSpPr>
        <p:spPr>
          <a:xfrm>
            <a:off x="483575" y="1459100"/>
            <a:ext cx="596700" cy="2983500"/>
          </a:xfrm>
          <a:prstGeom prst="cube">
            <a:avLst>
              <a:gd fmla="val 6682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4"/>
          <p:cNvSpPr/>
          <p:nvPr/>
        </p:nvSpPr>
        <p:spPr>
          <a:xfrm>
            <a:off x="1511475" y="1739700"/>
            <a:ext cx="792900" cy="2180400"/>
          </a:xfrm>
          <a:prstGeom prst="cube">
            <a:avLst>
              <a:gd fmla="val 558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54"/>
          <p:cNvSpPr/>
          <p:nvPr/>
        </p:nvSpPr>
        <p:spPr>
          <a:xfrm>
            <a:off x="2791925" y="2251375"/>
            <a:ext cx="667200" cy="1125600"/>
          </a:xfrm>
          <a:prstGeom prst="cube">
            <a:avLst>
              <a:gd fmla="val 4823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4"/>
          <p:cNvSpPr/>
          <p:nvPr/>
        </p:nvSpPr>
        <p:spPr>
          <a:xfrm>
            <a:off x="4079425" y="2357775"/>
            <a:ext cx="542100" cy="821700"/>
          </a:xfrm>
          <a:prstGeom prst="cube">
            <a:avLst>
              <a:gd fmla="val 4138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8" name="Google Shape;458;p54"/>
          <p:cNvCxnSpPr/>
          <p:nvPr/>
        </p:nvCxnSpPr>
        <p:spPr>
          <a:xfrm>
            <a:off x="891375" y="2825600"/>
            <a:ext cx="62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9" name="Google Shape;459;p54"/>
          <p:cNvCxnSpPr/>
          <p:nvPr/>
        </p:nvCxnSpPr>
        <p:spPr>
          <a:xfrm flipH="1" rot="10800000">
            <a:off x="2111250" y="2825475"/>
            <a:ext cx="6807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54"/>
          <p:cNvCxnSpPr/>
          <p:nvPr/>
        </p:nvCxnSpPr>
        <p:spPr>
          <a:xfrm>
            <a:off x="3312325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1" name="Google Shape;461;p54"/>
          <p:cNvSpPr txBox="1"/>
          <p:nvPr/>
        </p:nvSpPr>
        <p:spPr>
          <a:xfrm>
            <a:off x="2293979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4"/>
          <p:cNvSpPr txBox="1"/>
          <p:nvPr/>
        </p:nvSpPr>
        <p:spPr>
          <a:xfrm>
            <a:off x="34591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54"/>
          <p:cNvSpPr/>
          <p:nvPr/>
        </p:nvSpPr>
        <p:spPr>
          <a:xfrm>
            <a:off x="5241825" y="2571750"/>
            <a:ext cx="853500" cy="421500"/>
          </a:xfrm>
          <a:prstGeom prst="cube">
            <a:avLst>
              <a:gd fmla="val 1968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4" name="Google Shape;464;p54"/>
          <p:cNvCxnSpPr/>
          <p:nvPr/>
        </p:nvCxnSpPr>
        <p:spPr>
          <a:xfrm>
            <a:off x="4483500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54"/>
          <p:cNvSpPr txBox="1"/>
          <p:nvPr/>
        </p:nvSpPr>
        <p:spPr>
          <a:xfrm>
            <a:off x="4630292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54"/>
          <p:cNvSpPr/>
          <p:nvPr/>
        </p:nvSpPr>
        <p:spPr>
          <a:xfrm>
            <a:off x="6539800" y="1825550"/>
            <a:ext cx="638400" cy="199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7" name="Google Shape;467;p54"/>
          <p:cNvCxnSpPr/>
          <p:nvPr/>
        </p:nvCxnSpPr>
        <p:spPr>
          <a:xfrm>
            <a:off x="6071800" y="2781000"/>
            <a:ext cx="468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Google Shape;468;p54"/>
          <p:cNvCxnSpPr/>
          <p:nvPr/>
        </p:nvCxnSpPr>
        <p:spPr>
          <a:xfrm>
            <a:off x="7188400" y="2781000"/>
            <a:ext cx="5814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9" name="Google Shape;469;p54"/>
          <p:cNvSpPr txBox="1"/>
          <p:nvPr/>
        </p:nvSpPr>
        <p:spPr>
          <a:xfrm>
            <a:off x="60402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25x10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54"/>
          <p:cNvSpPr txBox="1"/>
          <p:nvPr/>
        </p:nvSpPr>
        <p:spPr>
          <a:xfrm>
            <a:off x="287367" y="4485308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54"/>
          <p:cNvSpPr txBox="1"/>
          <p:nvPr/>
        </p:nvSpPr>
        <p:spPr>
          <a:xfrm>
            <a:off x="1318351" y="40424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10x21x21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4"/>
          <p:cNvSpPr txBox="1"/>
          <p:nvPr/>
        </p:nvSpPr>
        <p:spPr>
          <a:xfrm>
            <a:off x="2538376" y="35199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10x7x7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54"/>
          <p:cNvSpPr txBox="1"/>
          <p:nvPr/>
        </p:nvSpPr>
        <p:spPr>
          <a:xfrm>
            <a:off x="3885064" y="3376975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54"/>
          <p:cNvSpPr txBox="1"/>
          <p:nvPr/>
        </p:nvSpPr>
        <p:spPr>
          <a:xfrm>
            <a:off x="5311176" y="31365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24x1x1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54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Probability prediction</a:t>
            </a:r>
            <a:endParaRPr/>
          </a:p>
        </p:txBody>
      </p:sp>
      <p:pic>
        <p:nvPicPr>
          <p:cNvPr id="476" name="Google Shape;476;p54" title="[0,85,187,&quot;https://www.codecogs.com/eqnedit.php?latex=p_%7B%5Cpi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531" y="2571738"/>
            <a:ext cx="166134" cy="10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4" title="[0,85,187,&quot;https://www.codecogs.com/eqnedit.php?latex=p_%7Bproton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031" y="2731838"/>
            <a:ext cx="404091" cy="10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4" title="[0,85,187,&quot;https://www.codecogs.com/eqnedit.php?latex=p_%7BK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7318" y="2891950"/>
            <a:ext cx="205514" cy="105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54"/>
          <p:cNvCxnSpPr/>
          <p:nvPr/>
        </p:nvCxnSpPr>
        <p:spPr>
          <a:xfrm>
            <a:off x="6087100" y="2306400"/>
            <a:ext cx="4527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0" name="Google Shape;480;p54"/>
          <p:cNvSpPr txBox="1"/>
          <p:nvPr/>
        </p:nvSpPr>
        <p:spPr>
          <a:xfrm>
            <a:off x="5140281" y="2108400"/>
            <a:ext cx="13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momentum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54"/>
          <p:cNvSpPr/>
          <p:nvPr/>
        </p:nvSpPr>
        <p:spPr>
          <a:xfrm>
            <a:off x="5241825" y="2222500"/>
            <a:ext cx="830100" cy="20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"/>
          <p:cNvSpPr txBox="1"/>
          <p:nvPr>
            <p:ph type="title"/>
          </p:nvPr>
        </p:nvSpPr>
        <p:spPr>
          <a:xfrm>
            <a:off x="419679" y="269326"/>
            <a:ext cx="8311275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Classification without intermediate predictions</a:t>
            </a:r>
            <a:endParaRPr/>
          </a:p>
        </p:txBody>
      </p:sp>
      <p:pic>
        <p:nvPicPr>
          <p:cNvPr id="487" name="Google Shape;48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475" y="1089432"/>
            <a:ext cx="3829050" cy="375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"/>
          <p:cNvSpPr txBox="1"/>
          <p:nvPr>
            <p:ph type="title"/>
          </p:nvPr>
        </p:nvSpPr>
        <p:spPr>
          <a:xfrm>
            <a:off x="419679" y="269326"/>
            <a:ext cx="6879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Conclusion</a:t>
            </a:r>
            <a:endParaRPr/>
          </a:p>
        </p:txBody>
      </p:sp>
      <p:sp>
        <p:nvSpPr>
          <p:cNvPr id="493" name="Google Shape;493;p56"/>
          <p:cNvSpPr txBox="1"/>
          <p:nvPr>
            <p:ph idx="2" type="body"/>
          </p:nvPr>
        </p:nvSpPr>
        <p:spPr>
          <a:xfrm>
            <a:off x="599627" y="1633219"/>
            <a:ext cx="79449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3429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GEANT4 software package, the events of the passage of different particles at different momentums through the FARICH detector were simulated. </a:t>
            </a: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neural network has been created to process single rings.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4290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future it is planned: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compare NN models with classic methods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accuracy </a:t>
            </a: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model for noise cleaning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the pipeline for particle identification.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625" y="1359170"/>
            <a:ext cx="7067127" cy="183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469" y="4014375"/>
            <a:ext cx="1042988" cy="2428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>
            <p:ph type="title"/>
          </p:nvPr>
        </p:nvSpPr>
        <p:spPr>
          <a:xfrm>
            <a:off x="413154" y="269344"/>
            <a:ext cx="688005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Introduction</a:t>
            </a:r>
            <a:endParaRPr/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5">
            <a:alphaModFix/>
          </a:blip>
          <a:srcRect b="0" l="0" r="0" t="17675"/>
          <a:stretch/>
        </p:blipFill>
        <p:spPr>
          <a:xfrm>
            <a:off x="5259450" y="4309069"/>
            <a:ext cx="1414463" cy="1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6056800" y="3191477"/>
            <a:ext cx="2313900" cy="3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prompt photons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9"/>
          <p:cNvSpPr txBox="1"/>
          <p:nvPr/>
        </p:nvSpPr>
        <p:spPr>
          <a:xfrm>
            <a:off x="773307" y="3191475"/>
            <a:ext cx="2691000" cy="3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inclusive production of charmonia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3464293" y="3191477"/>
            <a:ext cx="2313900" cy="3233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 charm</a:t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3560740" y="1283626"/>
            <a:ext cx="2217375" cy="1907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55" name="Google Shape;255;p39"/>
          <p:cNvSpPr txBox="1"/>
          <p:nvPr/>
        </p:nvSpPr>
        <p:spPr>
          <a:xfrm>
            <a:off x="2568459" y="4124494"/>
            <a:ext cx="2439675" cy="3233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Decay modes of </a:t>
            </a:r>
            <a:r>
              <a:rPr b="1" lang="ru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D-meson</a:t>
            </a: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7"/>
          <p:cNvSpPr txBox="1"/>
          <p:nvPr>
            <p:ph idx="1" type="body"/>
          </p:nvPr>
        </p:nvSpPr>
        <p:spPr>
          <a:xfrm>
            <a:off x="2822518" y="2121626"/>
            <a:ext cx="3498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None/>
            </a:pPr>
            <a:r>
              <a:rPr lang="ru"/>
              <a:t>Thank you for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None/>
            </a:pPr>
            <a:r>
              <a:rPr lang="ru"/>
              <a:t>your attention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8"/>
          <p:cNvSpPr txBox="1"/>
          <p:nvPr>
            <p:ph idx="1" type="body"/>
          </p:nvPr>
        </p:nvSpPr>
        <p:spPr>
          <a:xfrm>
            <a:off x="3133350" y="2086950"/>
            <a:ext cx="287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BB"/>
              </a:buClr>
              <a:buSzPts val="2700"/>
              <a:buNone/>
            </a:pPr>
            <a:r>
              <a:rPr lang="ru"/>
              <a:t>Backup slides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9"/>
          <p:cNvSpPr/>
          <p:nvPr/>
        </p:nvSpPr>
        <p:spPr>
          <a:xfrm>
            <a:off x="507413" y="1024744"/>
            <a:ext cx="8126700" cy="396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09" name="Google Shape;509;p59"/>
          <p:cNvSpPr/>
          <p:nvPr/>
        </p:nvSpPr>
        <p:spPr>
          <a:xfrm>
            <a:off x="3380850" y="3227213"/>
            <a:ext cx="1289100" cy="1612800"/>
          </a:xfrm>
          <a:prstGeom prst="bracket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10" name="Google Shape;510;p59"/>
          <p:cNvSpPr/>
          <p:nvPr/>
        </p:nvSpPr>
        <p:spPr>
          <a:xfrm rot="-5400000">
            <a:off x="3304891" y="1638244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1" name="Google Shape;511;p59"/>
          <p:cNvSpPr/>
          <p:nvPr/>
        </p:nvSpPr>
        <p:spPr>
          <a:xfrm rot="-5400000">
            <a:off x="3130853" y="1638244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2" name="Google Shape;512;p59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Head</a:t>
            </a:r>
            <a:endParaRPr/>
          </a:p>
        </p:txBody>
      </p:sp>
      <p:sp>
        <p:nvSpPr>
          <p:cNvPr id="513" name="Google Shape;513;p59"/>
          <p:cNvSpPr/>
          <p:nvPr/>
        </p:nvSpPr>
        <p:spPr>
          <a:xfrm rot="-5400000">
            <a:off x="2938497" y="1638250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cxnSp>
        <p:nvCxnSpPr>
          <p:cNvPr id="514" name="Google Shape;514;p59"/>
          <p:cNvCxnSpPr>
            <a:stCxn id="515" idx="3"/>
            <a:endCxn id="513" idx="0"/>
          </p:cNvCxnSpPr>
          <p:nvPr/>
        </p:nvCxnSpPr>
        <p:spPr>
          <a:xfrm flipH="1" rot="10800000">
            <a:off x="1606647" y="1702676"/>
            <a:ext cx="1801800" cy="14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516" name="Google Shape;516;p59"/>
          <p:cNvSpPr txBox="1"/>
          <p:nvPr/>
        </p:nvSpPr>
        <p:spPr>
          <a:xfrm>
            <a:off x="1602163" y="3733475"/>
            <a:ext cx="2239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Softmax</a:t>
            </a:r>
            <a:endParaRPr sz="3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517" name="Google Shape;517;p59"/>
          <p:cNvCxnSpPr>
            <a:stCxn id="515" idx="3"/>
          </p:cNvCxnSpPr>
          <p:nvPr/>
        </p:nvCxnSpPr>
        <p:spPr>
          <a:xfrm>
            <a:off x="1606594" y="3115783"/>
            <a:ext cx="1884000" cy="7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518" name="Google Shape;518;p59"/>
          <p:cNvSpPr/>
          <p:nvPr/>
        </p:nvSpPr>
        <p:spPr>
          <a:xfrm rot="-5400000">
            <a:off x="3488078" y="3769388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19" name="Google Shape;519;p59"/>
          <p:cNvSpPr/>
          <p:nvPr/>
        </p:nvSpPr>
        <p:spPr>
          <a:xfrm rot="-5400000">
            <a:off x="3314041" y="3769388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0" name="Google Shape;520;p59"/>
          <p:cNvSpPr/>
          <p:nvPr/>
        </p:nvSpPr>
        <p:spPr>
          <a:xfrm rot="-5400000">
            <a:off x="3121684" y="3769394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1" name="Google Shape;521;p59"/>
          <p:cNvSpPr/>
          <p:nvPr/>
        </p:nvSpPr>
        <p:spPr>
          <a:xfrm>
            <a:off x="3783994" y="2795803"/>
            <a:ext cx="304800" cy="317100"/>
          </a:xfrm>
          <a:prstGeom prst="mathMultiply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2" name="Google Shape;522;p59"/>
          <p:cNvSpPr/>
          <p:nvPr/>
        </p:nvSpPr>
        <p:spPr>
          <a:xfrm rot="-5400000">
            <a:off x="7370006" y="2570825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3" name="Google Shape;523;p59"/>
          <p:cNvSpPr/>
          <p:nvPr/>
        </p:nvSpPr>
        <p:spPr>
          <a:xfrm>
            <a:off x="6939019" y="2625131"/>
            <a:ext cx="5451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4" name="Google Shape;524;p59"/>
          <p:cNvSpPr/>
          <p:nvPr/>
        </p:nvSpPr>
        <p:spPr>
          <a:xfrm>
            <a:off x="4896806" y="2625131"/>
            <a:ext cx="545100" cy="39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5" name="Google Shape;525;p59"/>
          <p:cNvSpPr/>
          <p:nvPr/>
        </p:nvSpPr>
        <p:spPr>
          <a:xfrm rot="-5400000">
            <a:off x="5612238" y="2570831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6" name="Google Shape;526;p59"/>
          <p:cNvSpPr/>
          <p:nvPr/>
        </p:nvSpPr>
        <p:spPr>
          <a:xfrm rot="-5400000">
            <a:off x="5438200" y="2570831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7" name="Google Shape;527;p59"/>
          <p:cNvSpPr/>
          <p:nvPr/>
        </p:nvSpPr>
        <p:spPr>
          <a:xfrm rot="-5400000">
            <a:off x="5245844" y="2570838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28" name="Google Shape;528;p59"/>
          <p:cNvSpPr/>
          <p:nvPr/>
        </p:nvSpPr>
        <p:spPr>
          <a:xfrm rot="-5400000">
            <a:off x="6149138" y="3206381"/>
            <a:ext cx="141300" cy="1008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29" name="Google Shape;529;p59"/>
          <p:cNvSpPr txBox="1"/>
          <p:nvPr/>
        </p:nvSpPr>
        <p:spPr>
          <a:xfrm>
            <a:off x="5719481" y="3696675"/>
            <a:ext cx="122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Sum</a:t>
            </a:r>
            <a:endParaRPr sz="3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30" name="Google Shape;530;p59"/>
          <p:cNvSpPr/>
          <p:nvPr/>
        </p:nvSpPr>
        <p:spPr>
          <a:xfrm rot="-5400000">
            <a:off x="631159" y="2810081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31" name="Google Shape;531;p59"/>
          <p:cNvSpPr/>
          <p:nvPr/>
        </p:nvSpPr>
        <p:spPr>
          <a:xfrm rot="-5400000">
            <a:off x="192653" y="2810088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32" name="Google Shape;532;p59"/>
          <p:cNvSpPr txBox="1"/>
          <p:nvPr/>
        </p:nvSpPr>
        <p:spPr>
          <a:xfrm>
            <a:off x="1101100" y="3508325"/>
            <a:ext cx="5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…</a:t>
            </a:r>
            <a:endParaRPr sz="1400"/>
          </a:p>
        </p:txBody>
      </p:sp>
      <p:sp>
        <p:nvSpPr>
          <p:cNvPr id="533" name="Google Shape;533;p59"/>
          <p:cNvSpPr txBox="1"/>
          <p:nvPr/>
        </p:nvSpPr>
        <p:spPr>
          <a:xfrm>
            <a:off x="568130" y="1970825"/>
            <a:ext cx="122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(C,H,W)</a:t>
            </a:r>
            <a:endParaRPr sz="15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34" name="Google Shape;534;p59"/>
          <p:cNvSpPr txBox="1"/>
          <p:nvPr/>
        </p:nvSpPr>
        <p:spPr>
          <a:xfrm>
            <a:off x="7477292" y="1704100"/>
            <a:ext cx="122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(1,H,W)</a:t>
            </a:r>
            <a:endParaRPr sz="15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/>
          <p:nvPr/>
        </p:nvSpPr>
        <p:spPr>
          <a:xfrm>
            <a:off x="5838019" y="1906219"/>
            <a:ext cx="635100" cy="191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0" name="Google Shape;540;p60"/>
          <p:cNvSpPr/>
          <p:nvPr/>
        </p:nvSpPr>
        <p:spPr>
          <a:xfrm>
            <a:off x="3277706" y="2325403"/>
            <a:ext cx="635100" cy="104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1" name="Google Shape;541;p60"/>
          <p:cNvSpPr/>
          <p:nvPr/>
        </p:nvSpPr>
        <p:spPr>
          <a:xfrm>
            <a:off x="3363731" y="2414522"/>
            <a:ext cx="635100" cy="10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2" name="Google Shape;542;p60"/>
          <p:cNvSpPr txBox="1"/>
          <p:nvPr/>
        </p:nvSpPr>
        <p:spPr>
          <a:xfrm rot="-5400000">
            <a:off x="1006519" y="2222644"/>
            <a:ext cx="2442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Normalization layer</a:t>
            </a:r>
            <a:endParaRPr sz="2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43" name="Google Shape;543;p60"/>
          <p:cNvSpPr/>
          <p:nvPr/>
        </p:nvSpPr>
        <p:spPr>
          <a:xfrm>
            <a:off x="1913869" y="1906219"/>
            <a:ext cx="635100" cy="191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4" name="Google Shape;544;p60"/>
          <p:cNvSpPr/>
          <p:nvPr/>
        </p:nvSpPr>
        <p:spPr>
          <a:xfrm rot="-5400000">
            <a:off x="381709" y="2690475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45" name="Google Shape;545;p60"/>
          <p:cNvSpPr/>
          <p:nvPr/>
        </p:nvSpPr>
        <p:spPr>
          <a:xfrm rot="-5400000">
            <a:off x="-56797" y="2690481"/>
            <a:ext cx="1440900" cy="501000"/>
          </a:xfrm>
          <a:prstGeom prst="cube">
            <a:avLst>
              <a:gd fmla="val 74281" name="adj"/>
            </a:avLst>
          </a:prstGeom>
          <a:solidFill>
            <a:srgbClr val="E2E2E2"/>
          </a:solidFill>
          <a:ln cap="flat" cmpd="sng" w="9525">
            <a:solidFill>
              <a:srgbClr val="0055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46" name="Google Shape;546;p60"/>
          <p:cNvSpPr txBox="1"/>
          <p:nvPr/>
        </p:nvSpPr>
        <p:spPr>
          <a:xfrm>
            <a:off x="851650" y="3388719"/>
            <a:ext cx="5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…</a:t>
            </a:r>
            <a:endParaRPr sz="1400"/>
          </a:p>
        </p:txBody>
      </p:sp>
      <p:cxnSp>
        <p:nvCxnSpPr>
          <p:cNvPr id="547" name="Google Shape;547;p60"/>
          <p:cNvCxnSpPr/>
          <p:nvPr/>
        </p:nvCxnSpPr>
        <p:spPr>
          <a:xfrm flipH="1" rot="10800000">
            <a:off x="1353600" y="2934731"/>
            <a:ext cx="5595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8" name="Google Shape;548;p60"/>
          <p:cNvSpPr/>
          <p:nvPr/>
        </p:nvSpPr>
        <p:spPr>
          <a:xfrm>
            <a:off x="3456094" y="2512988"/>
            <a:ext cx="635100" cy="10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49" name="Google Shape;549;p60"/>
          <p:cNvSpPr txBox="1"/>
          <p:nvPr/>
        </p:nvSpPr>
        <p:spPr>
          <a:xfrm rot="-5400000">
            <a:off x="3262406" y="2788464"/>
            <a:ext cx="101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Heads</a:t>
            </a:r>
            <a:endParaRPr sz="2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550" name="Google Shape;550;p60"/>
          <p:cNvCxnSpPr/>
          <p:nvPr/>
        </p:nvCxnSpPr>
        <p:spPr>
          <a:xfrm flipH="1" rot="10800000">
            <a:off x="2546456" y="2942025"/>
            <a:ext cx="7314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1" name="Google Shape;551;p60"/>
          <p:cNvSpPr txBox="1"/>
          <p:nvPr/>
        </p:nvSpPr>
        <p:spPr>
          <a:xfrm rot="-5400000">
            <a:off x="3734194" y="2222644"/>
            <a:ext cx="2442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Normalization layer</a:t>
            </a:r>
            <a:endParaRPr sz="2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52" name="Google Shape;552;p60"/>
          <p:cNvSpPr/>
          <p:nvPr/>
        </p:nvSpPr>
        <p:spPr>
          <a:xfrm>
            <a:off x="4641544" y="1906219"/>
            <a:ext cx="635100" cy="191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553" name="Google Shape;553;p60"/>
          <p:cNvCxnSpPr/>
          <p:nvPr/>
        </p:nvCxnSpPr>
        <p:spPr>
          <a:xfrm>
            <a:off x="4080713" y="2933250"/>
            <a:ext cx="57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60"/>
          <p:cNvSpPr txBox="1"/>
          <p:nvPr/>
        </p:nvSpPr>
        <p:spPr>
          <a:xfrm rot="-5400000">
            <a:off x="4921556" y="1822706"/>
            <a:ext cx="2442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MLP</a:t>
            </a:r>
            <a:endParaRPr sz="2000">
              <a:solidFill>
                <a:schemeClr val="dk2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555" name="Google Shape;555;p60"/>
          <p:cNvCxnSpPr/>
          <p:nvPr/>
        </p:nvCxnSpPr>
        <p:spPr>
          <a:xfrm>
            <a:off x="5277188" y="2933250"/>
            <a:ext cx="5736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6" name="Google Shape;556;p60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419679" y="269326"/>
            <a:ext cx="6880135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Goal</a:t>
            </a:r>
            <a:endParaRPr/>
          </a:p>
        </p:txBody>
      </p:sp>
      <p:sp>
        <p:nvSpPr>
          <p:cNvPr id="261" name="Google Shape;261;p40"/>
          <p:cNvSpPr txBox="1"/>
          <p:nvPr/>
        </p:nvSpPr>
        <p:spPr>
          <a:xfrm>
            <a:off x="419681" y="1486625"/>
            <a:ext cx="5561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0825" lvl="0" marL="3600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Creation of neural network methods for reconstructing signals from the FARICH detector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Studying their characteristics and comparing them with classical approaches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41"/>
          <p:cNvGraphicFramePr/>
          <p:nvPr/>
        </p:nvGraphicFramePr>
        <p:xfrm>
          <a:off x="605363" y="164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{1B24024D-F8BC-4954-BEC9-CB12ED8912CD}</a:tableStyleId>
              </a:tblPr>
              <a:tblGrid>
                <a:gridCol w="2571750"/>
                <a:gridCol w="2571750"/>
                <a:gridCol w="2571750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name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Separation of particles by second moments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Simplicity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preliminary clustering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noise resistance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Iterative method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Automatic matching of track with ring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additional information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Mask method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Simplicity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preliminary clustering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noise resistance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267" name="Google Shape;267;p41"/>
          <p:cNvSpPr txBox="1"/>
          <p:nvPr>
            <p:ph type="title"/>
          </p:nvPr>
        </p:nvSpPr>
        <p:spPr>
          <a:xfrm>
            <a:off x="419679" y="269326"/>
            <a:ext cx="688005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Reconstruction methods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42"/>
          <p:cNvGraphicFramePr/>
          <p:nvPr/>
        </p:nvGraphicFramePr>
        <p:xfrm>
          <a:off x="605363" y="164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{1B24024D-F8BC-4954-BEC9-CB12ED8912CD}</a:tableStyleId>
              </a:tblPr>
              <a:tblGrid>
                <a:gridCol w="2571750"/>
                <a:gridCol w="2571750"/>
                <a:gridCol w="2571750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name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Fuzzy clustering</a:t>
                      </a:r>
                      <a:endParaRPr sz="12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Simplicity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additional information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 noise resistance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Gradient methods for minimizing the loss function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to initial estimates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Requires preliminary clustering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413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ontserrat"/>
                        <a:buAutoNum type="arabicPeriod"/>
                      </a:pPr>
                      <a:r>
                        <a:rPr lang="ru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Speed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sp>
        <p:nvSpPr>
          <p:cNvPr id="273" name="Google Shape;273;p42"/>
          <p:cNvSpPr txBox="1"/>
          <p:nvPr>
            <p:ph type="title"/>
          </p:nvPr>
        </p:nvSpPr>
        <p:spPr>
          <a:xfrm>
            <a:off x="419679" y="269326"/>
            <a:ext cx="688005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Reconstruction methods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314759" y="201994"/>
            <a:ext cx="5160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</a:pPr>
            <a:r>
              <a:rPr lang="ru"/>
              <a:t>Modeling of the FARICH detector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2754" y="1537556"/>
            <a:ext cx="5480526" cy="206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750" y="1088325"/>
            <a:ext cx="2743175" cy="23653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43"/>
          <p:cNvCxnSpPr/>
          <p:nvPr/>
        </p:nvCxnSpPr>
        <p:spPr>
          <a:xfrm>
            <a:off x="433054" y="3284058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43"/>
          <p:cNvCxnSpPr/>
          <p:nvPr/>
        </p:nvCxnSpPr>
        <p:spPr>
          <a:xfrm>
            <a:off x="625142" y="3284670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43"/>
          <p:cNvCxnSpPr/>
          <p:nvPr/>
        </p:nvCxnSpPr>
        <p:spPr>
          <a:xfrm>
            <a:off x="811581" y="3284057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43"/>
          <p:cNvCxnSpPr/>
          <p:nvPr/>
        </p:nvCxnSpPr>
        <p:spPr>
          <a:xfrm>
            <a:off x="1009320" y="3284057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43"/>
          <p:cNvCxnSpPr/>
          <p:nvPr/>
        </p:nvCxnSpPr>
        <p:spPr>
          <a:xfrm>
            <a:off x="1201408" y="3284056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43"/>
          <p:cNvCxnSpPr/>
          <p:nvPr/>
        </p:nvCxnSpPr>
        <p:spPr>
          <a:xfrm>
            <a:off x="2466934" y="3284055"/>
            <a:ext cx="0" cy="31230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43"/>
          <p:cNvCxnSpPr/>
          <p:nvPr/>
        </p:nvCxnSpPr>
        <p:spPr>
          <a:xfrm>
            <a:off x="433054" y="3523557"/>
            <a:ext cx="192000" cy="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88" name="Google Shape;288;p43"/>
          <p:cNvCxnSpPr/>
          <p:nvPr/>
        </p:nvCxnSpPr>
        <p:spPr>
          <a:xfrm>
            <a:off x="625142" y="3523557"/>
            <a:ext cx="192000" cy="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89" name="Google Shape;289;p43"/>
          <p:cNvCxnSpPr/>
          <p:nvPr/>
        </p:nvCxnSpPr>
        <p:spPr>
          <a:xfrm>
            <a:off x="817231" y="3523557"/>
            <a:ext cx="192000" cy="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90" name="Google Shape;290;p43"/>
          <p:cNvCxnSpPr/>
          <p:nvPr/>
        </p:nvCxnSpPr>
        <p:spPr>
          <a:xfrm>
            <a:off x="1009320" y="3523557"/>
            <a:ext cx="192000" cy="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91" name="Google Shape;291;p43"/>
          <p:cNvCxnSpPr/>
          <p:nvPr/>
        </p:nvCxnSpPr>
        <p:spPr>
          <a:xfrm>
            <a:off x="1201408" y="3523557"/>
            <a:ext cx="1265700" cy="0"/>
          </a:xfrm>
          <a:prstGeom prst="straightConnector1">
            <a:avLst/>
          </a:prstGeom>
          <a:noFill/>
          <a:ln cap="flat" cmpd="sng" w="9525">
            <a:solidFill>
              <a:srgbClr val="17161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92" name="Google Shape;292;p43"/>
          <p:cNvSpPr txBox="1"/>
          <p:nvPr/>
        </p:nvSpPr>
        <p:spPr>
          <a:xfrm>
            <a:off x="933675" y="3593425"/>
            <a:ext cx="461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</a:rPr>
              <a:t>10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785573" y="3593425"/>
            <a:ext cx="20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</a:rPr>
              <a:t>9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576500" y="3593450"/>
            <a:ext cx="357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</a:rPr>
              <a:t>10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3"/>
          <p:cNvSpPr txBox="1"/>
          <p:nvPr/>
        </p:nvSpPr>
        <p:spPr>
          <a:xfrm>
            <a:off x="413729" y="3593425"/>
            <a:ext cx="20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3"/>
          <p:cNvSpPr txBox="1"/>
          <p:nvPr/>
        </p:nvSpPr>
        <p:spPr>
          <a:xfrm>
            <a:off x="1703899" y="3593450"/>
            <a:ext cx="50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</a:rPr>
              <a:t>164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 rot="-5400000">
            <a:off x="699050" y="2691549"/>
            <a:ext cx="83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n=1.0</a:t>
            </a:r>
            <a:r>
              <a:rPr lang="ru" sz="1200">
                <a:solidFill>
                  <a:srgbClr val="171616"/>
                </a:solidFill>
              </a:rPr>
              <a:t>47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 rot="-5400000">
            <a:off x="534918" y="2721553"/>
            <a:ext cx="77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n=1.0</a:t>
            </a:r>
            <a:r>
              <a:rPr lang="ru" sz="1200">
                <a:solidFill>
                  <a:srgbClr val="171616"/>
                </a:solidFill>
              </a:rPr>
              <a:t>43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 rot="-5400000">
            <a:off x="330654" y="2705203"/>
            <a:ext cx="810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n=1.0</a:t>
            </a:r>
            <a:r>
              <a:rPr lang="ru" sz="1200">
                <a:solidFill>
                  <a:srgbClr val="171616"/>
                </a:solidFill>
              </a:rPr>
              <a:t>41</a:t>
            </a:r>
            <a:endParaRPr sz="12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 rot="-5400000">
            <a:off x="150425" y="2716003"/>
            <a:ext cx="78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n=1.0</a:t>
            </a:r>
            <a:r>
              <a:rPr lang="ru" sz="1200">
                <a:solidFill>
                  <a:srgbClr val="171616"/>
                </a:solidFill>
              </a:rPr>
              <a:t>37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581" y="1001081"/>
            <a:ext cx="3976837" cy="393279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>
            <p:ph type="title"/>
          </p:nvPr>
        </p:nvSpPr>
        <p:spPr>
          <a:xfrm>
            <a:off x="419679" y="269326"/>
            <a:ext cx="8311275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Example of input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/>
        </p:nvSpPr>
        <p:spPr>
          <a:xfrm>
            <a:off x="7223817" y="24285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974642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5"/>
          <p:cNvSpPr txBox="1"/>
          <p:nvPr>
            <p:ph type="title"/>
          </p:nvPr>
        </p:nvSpPr>
        <p:spPr>
          <a:xfrm>
            <a:off x="419679" y="269326"/>
            <a:ext cx="8311200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(1v)</a:t>
            </a:r>
            <a:endParaRPr/>
          </a:p>
        </p:txBody>
      </p:sp>
      <p:sp>
        <p:nvSpPr>
          <p:cNvPr id="314" name="Google Shape;314;p45"/>
          <p:cNvSpPr/>
          <p:nvPr/>
        </p:nvSpPr>
        <p:spPr>
          <a:xfrm>
            <a:off x="483575" y="1459100"/>
            <a:ext cx="596700" cy="2983500"/>
          </a:xfrm>
          <a:prstGeom prst="cube">
            <a:avLst>
              <a:gd fmla="val 66829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5"/>
          <p:cNvSpPr/>
          <p:nvPr/>
        </p:nvSpPr>
        <p:spPr>
          <a:xfrm>
            <a:off x="1511475" y="1739700"/>
            <a:ext cx="792900" cy="2180400"/>
          </a:xfrm>
          <a:prstGeom prst="cube">
            <a:avLst>
              <a:gd fmla="val 5580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5"/>
          <p:cNvSpPr/>
          <p:nvPr/>
        </p:nvSpPr>
        <p:spPr>
          <a:xfrm>
            <a:off x="2791925" y="2251375"/>
            <a:ext cx="667200" cy="1125600"/>
          </a:xfrm>
          <a:prstGeom prst="cube">
            <a:avLst>
              <a:gd fmla="val 4823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5"/>
          <p:cNvSpPr/>
          <p:nvPr/>
        </p:nvSpPr>
        <p:spPr>
          <a:xfrm>
            <a:off x="4079425" y="2357775"/>
            <a:ext cx="542100" cy="821700"/>
          </a:xfrm>
          <a:prstGeom prst="cube">
            <a:avLst>
              <a:gd fmla="val 4138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8" name="Google Shape;318;p45"/>
          <p:cNvCxnSpPr/>
          <p:nvPr/>
        </p:nvCxnSpPr>
        <p:spPr>
          <a:xfrm>
            <a:off x="891375" y="2825600"/>
            <a:ext cx="62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45"/>
          <p:cNvCxnSpPr/>
          <p:nvPr/>
        </p:nvCxnSpPr>
        <p:spPr>
          <a:xfrm flipH="1" rot="10800000">
            <a:off x="2111250" y="2825475"/>
            <a:ext cx="6807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0" name="Google Shape;320;p45"/>
          <p:cNvCxnSpPr/>
          <p:nvPr/>
        </p:nvCxnSpPr>
        <p:spPr>
          <a:xfrm>
            <a:off x="3312325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p45"/>
          <p:cNvSpPr txBox="1"/>
          <p:nvPr/>
        </p:nvSpPr>
        <p:spPr>
          <a:xfrm>
            <a:off x="2293979" y="2471608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Pool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45"/>
          <p:cNvSpPr txBox="1"/>
          <p:nvPr/>
        </p:nvSpPr>
        <p:spPr>
          <a:xfrm>
            <a:off x="34591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5241825" y="2571750"/>
            <a:ext cx="853500" cy="421500"/>
          </a:xfrm>
          <a:prstGeom prst="cube">
            <a:avLst>
              <a:gd fmla="val 1968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4" name="Google Shape;324;p45"/>
          <p:cNvCxnSpPr/>
          <p:nvPr/>
        </p:nvCxnSpPr>
        <p:spPr>
          <a:xfrm>
            <a:off x="4483500" y="2824700"/>
            <a:ext cx="7671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45"/>
          <p:cNvSpPr txBox="1"/>
          <p:nvPr/>
        </p:nvSpPr>
        <p:spPr>
          <a:xfrm>
            <a:off x="4630292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Conv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5x5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45"/>
          <p:cNvSpPr/>
          <p:nvPr/>
        </p:nvSpPr>
        <p:spPr>
          <a:xfrm>
            <a:off x="6539800" y="1825550"/>
            <a:ext cx="638400" cy="199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7" name="Google Shape;327;p45"/>
          <p:cNvCxnSpPr/>
          <p:nvPr/>
        </p:nvCxnSpPr>
        <p:spPr>
          <a:xfrm>
            <a:off x="6071800" y="2781000"/>
            <a:ext cx="4680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45"/>
          <p:cNvCxnSpPr/>
          <p:nvPr/>
        </p:nvCxnSpPr>
        <p:spPr>
          <a:xfrm>
            <a:off x="7188400" y="2781000"/>
            <a:ext cx="5814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45"/>
          <p:cNvSpPr txBox="1"/>
          <p:nvPr/>
        </p:nvSpPr>
        <p:spPr>
          <a:xfrm>
            <a:off x="6040217" y="2460183"/>
            <a:ext cx="79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  FC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25x10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45"/>
          <p:cNvSpPr txBox="1"/>
          <p:nvPr/>
        </p:nvSpPr>
        <p:spPr>
          <a:xfrm>
            <a:off x="7779992" y="2491583"/>
            <a:ext cx="79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sz="2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45"/>
          <p:cNvSpPr/>
          <p:nvPr/>
        </p:nvSpPr>
        <p:spPr>
          <a:xfrm>
            <a:off x="7852375" y="2568600"/>
            <a:ext cx="261600" cy="39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5"/>
          <p:cNvSpPr txBox="1"/>
          <p:nvPr/>
        </p:nvSpPr>
        <p:spPr>
          <a:xfrm>
            <a:off x="287367" y="4485308"/>
            <a:ext cx="7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1x25x25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1318351" y="40424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10x21x21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2538376" y="35199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10x7x7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3885064" y="3376975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10x3x3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5231751" y="3179600"/>
            <a:ext cx="8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0055BB"/>
                </a:solidFill>
                <a:latin typeface="Montserrat"/>
                <a:ea typeface="Montserrat"/>
                <a:cs typeface="Montserrat"/>
                <a:sym typeface="Montserrat"/>
              </a:rPr>
              <a:t>25x1x1</a:t>
            </a:r>
            <a:endParaRPr sz="1000">
              <a:solidFill>
                <a:srgbClr val="0055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/>
          <p:nvPr>
            <p:ph type="title"/>
          </p:nvPr>
        </p:nvSpPr>
        <p:spPr>
          <a:xfrm>
            <a:off x="419679" y="269326"/>
            <a:ext cx="8311275" cy="392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Speed prediction (1v)</a:t>
            </a:r>
            <a:endParaRPr/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72464"/>
            <a:ext cx="4079775" cy="401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066416"/>
            <a:ext cx="4481550" cy="18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38" y="2931050"/>
            <a:ext cx="2812275" cy="22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