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8"/>
  </p:notesMasterIdLst>
  <p:sldIdLst>
    <p:sldId id="265" r:id="rId2"/>
    <p:sldId id="257" r:id="rId3"/>
    <p:sldId id="258" r:id="rId4"/>
    <p:sldId id="259" r:id="rId5"/>
    <p:sldId id="261" r:id="rId6"/>
    <p:sldId id="262" r:id="rId7"/>
    <p:sldId id="263" r:id="rId8"/>
    <p:sldId id="273" r:id="rId9"/>
    <p:sldId id="264" r:id="rId10"/>
    <p:sldId id="275" r:id="rId11"/>
    <p:sldId id="266" r:id="rId12"/>
    <p:sldId id="267" r:id="rId13"/>
    <p:sldId id="268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405"/>
  </p:normalViewPr>
  <p:slideViewPr>
    <p:cSldViewPr snapToGrid="0">
      <p:cViewPr varScale="1">
        <p:scale>
          <a:sx n="163" d="100"/>
          <a:sy n="163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EE037-BB1C-CD4A-9FA1-1329943A7862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B5883-081F-5045-8133-EB7F6D341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F32-B6CF-EB47-8308-B46CC2630A41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4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CC37-C87A-1D40-8C06-E72B5707E2ED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1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170-1FFE-4145-A9F7-546D7B66D609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0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4B2-CF17-C343-8CC8-A1A8CDEEFB0B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3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3385526-B4D3-804E-B8AB-29E5C4E591E6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E68F-2A3B-C04C-949F-9066004BE77C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0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A3D0-EAE9-BB43-A283-06DF89C55B99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270B-E164-1242-8613-913846AAEA1B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48D9-C3E4-ED48-AA82-4FAAD92E02F4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4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D047-0992-0D45-82A2-6836AE533147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8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A6DF-8BE5-824A-A3C9-363D05FD445F}" type="datetime1">
              <a:rPr lang="ru-RU" smtClean="0"/>
              <a:t>29.09.2024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8FAB61F-A404-0446-8209-D5D31DB5081C}" type="datetime1">
              <a:rPr lang="ru-RU" smtClean="0"/>
              <a:t>29.09.2024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baginyan" TargetMode="External"/><Relationship Id="rId2" Type="http://schemas.openxmlformats.org/officeDocument/2006/relationships/hyperlink" Target="mailto:bag@jinr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ies/cbs/articles/269529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F7A7FD-FFB8-9985-ABE7-1849007AD20F}"/>
              </a:ext>
            </a:extLst>
          </p:cNvPr>
          <p:cNvSpPr txBox="1"/>
          <p:nvPr/>
        </p:nvSpPr>
        <p:spPr>
          <a:xfrm>
            <a:off x="2173266" y="820455"/>
            <a:ext cx="7955593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Analysis of multi-channel links using the examples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of the JINR Data </a:t>
            </a:r>
            <a:r>
              <a:rPr lang="en-AU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Center</a:t>
            </a:r>
            <a:r>
              <a:rPr lang="en-AU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Baginyan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Balandin,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Dolbilov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Joint Institute for Nuclear Research, Dubna, Russia</a:t>
            </a: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bag@jinr.ru</a:t>
            </a:r>
            <a:r>
              <a:rPr lang="en-A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A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t.me/baginyan</a:t>
            </a:r>
            <a:r>
              <a:rPr lang="en-A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2FF22E-1D7C-460F-4B74-A5D759C2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51F028-3FB3-D708-3645-4446FE47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Is BGP multi-homing enough for WAN performance? | Noction">
            <a:extLst>
              <a:ext uri="{FF2B5EF4-FFF2-40B4-BE49-F238E27FC236}">
                <a16:creationId xmlns:a16="http://schemas.microsoft.com/office/drawing/2014/main" id="{893179F4-312E-CCF8-56F9-EE7CFBCC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18" y="1063500"/>
            <a:ext cx="5894265" cy="45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ильтрация маршрутной информации в OSPF: petruenin — LiveJournal">
            <a:extLst>
              <a:ext uri="{FF2B5EF4-FFF2-40B4-BE49-F238E27FC236}">
                <a16:creationId xmlns:a16="http://schemas.microsoft.com/office/drawing/2014/main" id="{02D4BA70-F81C-EF0F-6393-340ABDA9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" y="1211383"/>
            <a:ext cx="5217318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88FCA6-AACD-2B59-2E44-8E62F0411B57}"/>
              </a:ext>
            </a:extLst>
          </p:cNvPr>
          <p:cNvSpPr txBox="1"/>
          <p:nvPr/>
        </p:nvSpPr>
        <p:spPr>
          <a:xfrm>
            <a:off x="1049307" y="552838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Open Shortest Path First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1C3C5-D436-A46A-E085-3DEB77671BE9}"/>
              </a:ext>
            </a:extLst>
          </p:cNvPr>
          <p:cNvSpPr txBox="1"/>
          <p:nvPr/>
        </p:nvSpPr>
        <p:spPr>
          <a:xfrm>
            <a:off x="7244861" y="471826"/>
            <a:ext cx="3212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Border Gateway Protocol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6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D46FDE-71EE-56BA-2C29-E5025A29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E439D-9708-E218-1D69-12824069A75E}"/>
              </a:ext>
            </a:extLst>
          </p:cNvPr>
          <p:cNvSpPr txBox="1"/>
          <p:nvPr/>
        </p:nvSpPr>
        <p:spPr>
          <a:xfrm>
            <a:off x="1691640" y="722680"/>
            <a:ext cx="839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  <a:buSzPts val="1000"/>
              <a:tabLst>
                <a:tab pos="182880" algn="l"/>
              </a:tabLst>
            </a:pPr>
            <a:r>
              <a:rPr lang="en-US" sz="1800" u="none" strike="noStrike" kern="50" cap="all" spc="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</a:t>
            </a:r>
            <a:r>
              <a:rPr lang="en-AU" sz="1800" u="none" strike="noStrike" kern="50" cap="all" spc="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rue Internet Channel Aggregation – </a:t>
            </a:r>
            <a:r>
              <a:rPr lang="en-AU" sz="1800" u="none" strike="noStrike" kern="50" cap="all" spc="0" dirty="0" err="1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OpenMPTCPRouter</a:t>
            </a:r>
            <a:endParaRPr lang="ru-RU" sz="1800" u="none" strike="noStrike" kern="50" cap="all" spc="0" dirty="0">
              <a:effectLst>
                <a:outerShdw sx="0" sy="0">
                  <a:srgbClr val="000000"/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4368D-7B92-1636-CE59-51DF0F5D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1274676"/>
            <a:ext cx="7772400" cy="4051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5D8BF-0D52-2B23-4A1B-816A1CB0A1C8}"/>
              </a:ext>
            </a:extLst>
          </p:cNvPr>
          <p:cNvSpPr txBox="1"/>
          <p:nvPr/>
        </p:nvSpPr>
        <p:spPr>
          <a:xfrm>
            <a:off x="4283393" y="5213992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Balancing at the IP connection level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89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D46FDE-71EE-56BA-2C29-E5025A29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DA8563-20BB-BA84-2C10-BA109BE9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10" y="412642"/>
            <a:ext cx="7772400" cy="4277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67D36-83FC-4C42-B030-5FAC014107D7}"/>
              </a:ext>
            </a:extLst>
          </p:cNvPr>
          <p:cNvSpPr txBox="1"/>
          <p:nvPr/>
        </p:nvSpPr>
        <p:spPr>
          <a:xfrm>
            <a:off x="4792028" y="469022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Aggregation server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01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D46FDE-71EE-56BA-2C29-E5025A29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6EE6B-284B-51FB-2089-42DF97C9240F}"/>
              </a:ext>
            </a:extLst>
          </p:cNvPr>
          <p:cNvSpPr txBox="1"/>
          <p:nvPr/>
        </p:nvSpPr>
        <p:spPr>
          <a:xfrm>
            <a:off x="4020503" y="539317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Setting up a summarizing server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980597-2EC4-465A-A5AB-5A882046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30" y="537210"/>
            <a:ext cx="7772400" cy="49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2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45E2F1-E220-9944-E197-1DA8DB12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5EAF1-1973-7EBF-E684-A363D387FCE2}"/>
              </a:ext>
            </a:extLst>
          </p:cNvPr>
          <p:cNvSpPr txBox="1"/>
          <p:nvPr/>
        </p:nvSpPr>
        <p:spPr>
          <a:xfrm>
            <a:off x="5026343" y="504455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LAN settings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6D402E-E03D-B18F-CF7F-8540CA92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" y="822960"/>
            <a:ext cx="9360433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4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D46FDE-71EE-56BA-2C29-E5025A29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D76D36-4759-DE09-4D28-CD36C263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97" y="1287831"/>
            <a:ext cx="7126605" cy="35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3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D46FDE-71EE-56BA-2C29-E5025A29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2099FC-642B-2E41-FD2F-71FE13B2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32" y="2092080"/>
            <a:ext cx="7709535" cy="332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5A462D-2AA9-3341-AD90-264594A7932B}"/>
              </a:ext>
            </a:extLst>
          </p:cNvPr>
          <p:cNvSpPr txBox="1"/>
          <p:nvPr/>
        </p:nvSpPr>
        <p:spPr>
          <a:xfrm>
            <a:off x="5160645" y="81724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78BE1-5AA0-6C95-1492-660440BE85D3}"/>
              </a:ext>
            </a:extLst>
          </p:cNvPr>
          <p:cNvSpPr txBox="1"/>
          <p:nvPr/>
        </p:nvSpPr>
        <p:spPr>
          <a:xfrm>
            <a:off x="345758" y="640472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habr.com</a:t>
            </a:r>
            <a:r>
              <a:rPr lang="ru-RU" dirty="0"/>
              <a:t>/</a:t>
            </a:r>
            <a:r>
              <a:rPr lang="ru-RU" dirty="0" err="1"/>
              <a:t>ru</a:t>
            </a:r>
            <a:r>
              <a:rPr lang="ru-RU" dirty="0"/>
              <a:t>/</a:t>
            </a:r>
            <a:r>
              <a:rPr lang="ru-RU" dirty="0" err="1"/>
              <a:t>companies</a:t>
            </a:r>
            <a:r>
              <a:rPr lang="ru-RU" dirty="0"/>
              <a:t>/</a:t>
            </a:r>
            <a:r>
              <a:rPr lang="ru-RU" dirty="0" err="1"/>
              <a:t>vdsina</a:t>
            </a:r>
            <a:r>
              <a:rPr lang="ru-RU" dirty="0"/>
              <a:t>/</a:t>
            </a:r>
            <a:r>
              <a:rPr lang="ru-RU" dirty="0" err="1"/>
              <a:t>articles</a:t>
            </a:r>
            <a:r>
              <a:rPr lang="ru-RU" dirty="0"/>
              <a:t>/479026/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8B193-3928-8CB4-C3E2-99388F24527A}"/>
              </a:ext>
            </a:extLst>
          </p:cNvPr>
          <p:cNvSpPr txBox="1"/>
          <p:nvPr/>
        </p:nvSpPr>
        <p:spPr>
          <a:xfrm>
            <a:off x="1935585" y="1413960"/>
            <a:ext cx="921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Многоканальная передача данных потребует перестройки всего Интернета?</a:t>
            </a:r>
          </a:p>
        </p:txBody>
      </p:sp>
    </p:spTree>
    <p:extLst>
      <p:ext uri="{BB962C8B-B14F-4D97-AF65-F5344CB8AC3E}">
        <p14:creationId xmlns:p14="http://schemas.microsoft.com/office/powerpoint/2010/main" val="45173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CE50B5-0948-3E0E-907D-5E091C5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02126-C209-8490-B456-B32BB4C78869}"/>
              </a:ext>
            </a:extLst>
          </p:cNvPr>
          <p:cNvSpPr txBox="1"/>
          <p:nvPr/>
        </p:nvSpPr>
        <p:spPr>
          <a:xfrm>
            <a:off x="2860358" y="47255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  <a:buSzPts val="1000"/>
              <a:tabLst>
                <a:tab pos="182880" algn="l"/>
              </a:tabLst>
            </a:pPr>
            <a:r>
              <a:rPr lang="en-AU" sz="1800" u="none" strike="noStrike" kern="50" cap="all" spc="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Leaf-Spine Architecture</a:t>
            </a:r>
            <a:endParaRPr lang="ru-RU" sz="1800" u="none" strike="noStrike" kern="50" cap="all" spc="0" dirty="0">
              <a:effectLst>
                <a:outerShdw sx="0" sy="0">
                  <a:srgbClr val="000000"/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7CCD3-2D48-6490-E425-84B2E3F469B5}"/>
              </a:ext>
            </a:extLst>
          </p:cNvPr>
          <p:cNvSpPr txBox="1"/>
          <p:nvPr/>
        </p:nvSpPr>
        <p:spPr>
          <a:xfrm>
            <a:off x="2368868" y="4004429"/>
            <a:ext cx="2008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Leaf-Spine architecture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05A8F-8F6B-4ED8-A007-CB3AA3E67EDF}"/>
              </a:ext>
            </a:extLst>
          </p:cNvPr>
          <p:cNvSpPr txBox="1"/>
          <p:nvPr/>
        </p:nvSpPr>
        <p:spPr>
          <a:xfrm>
            <a:off x="8678228" y="4753094"/>
            <a:ext cx="2127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Three-tier architecture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E4BF7F-051D-75A3-2A4C-BC119EA2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613" y="884176"/>
            <a:ext cx="5649068" cy="38689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BC7FA3F-9574-EB12-51A2-CF92D569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00" y="1011555"/>
            <a:ext cx="5649068" cy="3145291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A763048-4987-9403-76F9-A0C9E7CB3247}"/>
              </a:ext>
            </a:extLst>
          </p:cNvPr>
          <p:cNvCxnSpPr/>
          <p:nvPr/>
        </p:nvCxnSpPr>
        <p:spPr>
          <a:xfrm flipV="1">
            <a:off x="4611077" y="884176"/>
            <a:ext cx="609600" cy="522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7A0C39E-18EF-43DB-BDCC-256837B05BB8}"/>
              </a:ext>
            </a:extLst>
          </p:cNvPr>
          <p:cNvCxnSpPr/>
          <p:nvPr/>
        </p:nvCxnSpPr>
        <p:spPr>
          <a:xfrm flipH="1" flipV="1">
            <a:off x="2665046" y="841891"/>
            <a:ext cx="461108" cy="549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900AF0A-4926-E404-2E90-471A84DF132D}"/>
              </a:ext>
            </a:extLst>
          </p:cNvPr>
          <p:cNvCxnSpPr/>
          <p:nvPr/>
        </p:nvCxnSpPr>
        <p:spPr>
          <a:xfrm flipH="1" flipV="1">
            <a:off x="1125415" y="1711569"/>
            <a:ext cx="601785" cy="6564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8AC387-68E7-A2C6-10EF-AA32F0231C9B}"/>
              </a:ext>
            </a:extLst>
          </p:cNvPr>
          <p:cNvCxnSpPr/>
          <p:nvPr/>
        </p:nvCxnSpPr>
        <p:spPr>
          <a:xfrm flipV="1">
            <a:off x="5791200" y="1867877"/>
            <a:ext cx="781538" cy="531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4F8A82-B57F-BF96-9CE8-F8BD9542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8CD35-1582-7C5F-E60F-75FB5F87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90" y="1265664"/>
            <a:ext cx="6509561" cy="4101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668EA-E2E2-4460-3947-6E18BD108A44}"/>
              </a:ext>
            </a:extLst>
          </p:cNvPr>
          <p:cNvSpPr txBox="1"/>
          <p:nvPr/>
        </p:nvSpPr>
        <p:spPr>
          <a:xfrm>
            <a:off x="5049203" y="60971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Spanning tree protocol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3" name="Picture 2" descr="Картинки по запросу тим бернерс-ли">
            <a:extLst>
              <a:ext uri="{FF2B5EF4-FFF2-40B4-BE49-F238E27FC236}">
                <a16:creationId xmlns:a16="http://schemas.microsoft.com/office/drawing/2014/main" id="{6698E7C1-3264-523B-C95C-53407897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3" y="526366"/>
            <a:ext cx="1073715" cy="10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BC099-AC08-88A5-E229-7E2F0000253A}"/>
              </a:ext>
            </a:extLst>
          </p:cNvPr>
          <p:cNvSpPr txBox="1"/>
          <p:nvPr/>
        </p:nvSpPr>
        <p:spPr>
          <a:xfrm>
            <a:off x="10283283" y="17399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 Berners-Lee</a:t>
            </a:r>
            <a:r>
              <a:rPr lang="ru-RU" dirty="0"/>
              <a:t> </a:t>
            </a:r>
            <a:r>
              <a:rPr lang="en-US" dirty="0"/>
              <a:t> URL, HTTP, HTML</a:t>
            </a:r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Картинки по запросу радья перлман">
            <a:extLst>
              <a:ext uri="{FF2B5EF4-FFF2-40B4-BE49-F238E27FC236}">
                <a16:creationId xmlns:a16="http://schemas.microsoft.com/office/drawing/2014/main" id="{9F71DA62-C443-2080-A1FF-B77C47B0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" y="3845520"/>
            <a:ext cx="1961522" cy="24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9293FB-C0CD-2E92-BC42-FBDB2DECEC95}"/>
              </a:ext>
            </a:extLst>
          </p:cNvPr>
          <p:cNvSpPr txBox="1"/>
          <p:nvPr/>
        </p:nvSpPr>
        <p:spPr>
          <a:xfrm>
            <a:off x="2627659" y="4886794"/>
            <a:ext cx="35441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Radia</a:t>
            </a:r>
            <a:r>
              <a:rPr lang="en-US" dirty="0"/>
              <a:t> Joy Perlman</a:t>
            </a:r>
          </a:p>
          <a:p>
            <a:r>
              <a:rPr lang="ru-RU" dirty="0"/>
              <a:t>1985</a:t>
            </a:r>
            <a:r>
              <a:rPr lang="en-US" dirty="0"/>
              <a:t> -</a:t>
            </a:r>
            <a:r>
              <a:rPr lang="ru-RU" dirty="0"/>
              <a:t> </a:t>
            </a:r>
            <a:r>
              <a:rPr lang="en-US" dirty="0"/>
              <a:t>Spanning tree</a:t>
            </a:r>
          </a:p>
          <a:p>
            <a:r>
              <a:rPr lang="en-US" dirty="0"/>
              <a:t>1992 - IS-IS </a:t>
            </a:r>
          </a:p>
          <a:p>
            <a:r>
              <a:rPr lang="en-US" dirty="0"/>
              <a:t>2010 - Transparent Interconnection </a:t>
            </a:r>
          </a:p>
          <a:p>
            <a:r>
              <a:rPr lang="en-US" dirty="0"/>
              <a:t>of Lots of Links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7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515B28-E8FB-8DA8-C276-123CCC1D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D390E-C417-BC76-052E-7AD2073911B4}"/>
              </a:ext>
            </a:extLst>
          </p:cNvPr>
          <p:cNvSpPr txBox="1"/>
          <p:nvPr/>
        </p:nvSpPr>
        <p:spPr>
          <a:xfrm>
            <a:off x="4740593" y="10954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ru-RU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ink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aggregation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205C59-16CA-E281-EE91-6407B088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261" y="1464826"/>
            <a:ext cx="5664173" cy="24628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00D323-D27B-F9C0-D192-3E856836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15" y="3621782"/>
            <a:ext cx="5664173" cy="2140724"/>
          </a:xfrm>
          <a:prstGeom prst="rect">
            <a:avLst/>
          </a:prstGeom>
        </p:spPr>
      </p:pic>
      <p:pic>
        <p:nvPicPr>
          <p:cNvPr id="1026" name="Picture 2" descr="Компьютер в жизни человека - Новости - Новости, объявления -  Здравоохранение - Социальная сфера - Городской округ Верхотурский">
            <a:extLst>
              <a:ext uri="{FF2B5EF4-FFF2-40B4-BE49-F238E27FC236}">
                <a16:creationId xmlns:a16="http://schemas.microsoft.com/office/drawing/2014/main" id="{50BE54B5-B569-DBEB-7CAD-0EAC6C29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95" y="2221296"/>
            <a:ext cx="1038293" cy="9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омпьютер в жизни человека - Новости - Новости, объявления -  Здравоохранение - Социальная сфера - Городской округ Верхотурский">
            <a:extLst>
              <a:ext uri="{FF2B5EF4-FFF2-40B4-BE49-F238E27FC236}">
                <a16:creationId xmlns:a16="http://schemas.microsoft.com/office/drawing/2014/main" id="{46065926-58EE-0060-2A68-9649312C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11" y="4217180"/>
            <a:ext cx="1038293" cy="9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омпьютер в жизни человека - Новости - Новости, объявления -  Здравоохранение - Социальная сфера - Городской округ Верхотурский">
            <a:extLst>
              <a:ext uri="{FF2B5EF4-FFF2-40B4-BE49-F238E27FC236}">
                <a16:creationId xmlns:a16="http://schemas.microsoft.com/office/drawing/2014/main" id="{60E2E3C4-CEAF-8695-1A9D-65BAECF1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34" y="2221296"/>
            <a:ext cx="1038293" cy="9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68B217-9499-4326-0CBA-26273561894C}"/>
              </a:ext>
            </a:extLst>
          </p:cNvPr>
          <p:cNvCxnSpPr>
            <a:stCxn id="1026" idx="3"/>
          </p:cNvCxnSpPr>
          <p:nvPr/>
        </p:nvCxnSpPr>
        <p:spPr>
          <a:xfrm flipV="1">
            <a:off x="2901288" y="2607013"/>
            <a:ext cx="717401" cy="89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6DA6E1A-E09F-B497-C27D-64EA17BD7EF4}"/>
              </a:ext>
            </a:extLst>
          </p:cNvPr>
          <p:cNvCxnSpPr/>
          <p:nvPr/>
        </p:nvCxnSpPr>
        <p:spPr>
          <a:xfrm>
            <a:off x="7789545" y="2577830"/>
            <a:ext cx="1438194" cy="118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2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96E25F-8BBB-C3C9-F4EC-85BE4BC8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B5A06-4B64-2B70-32F5-391F364E5921}"/>
              </a:ext>
            </a:extLst>
          </p:cNvPr>
          <p:cNvSpPr txBox="1"/>
          <p:nvPr/>
        </p:nvSpPr>
        <p:spPr>
          <a:xfrm>
            <a:off x="2728913" y="58685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  <a:buSzPts val="1000"/>
              <a:tabLst>
                <a:tab pos="182880" algn="l"/>
              </a:tabLst>
            </a:pPr>
            <a:r>
              <a:rPr lang="en-AU" sz="1800" u="none" strike="noStrike" kern="50" cap="all" spc="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Stack</a:t>
            </a:r>
            <a:endParaRPr lang="ru-RU" sz="1800" u="none" strike="noStrike" kern="50" cap="all" spc="0" dirty="0">
              <a:effectLst>
                <a:outerShdw sx="0" sy="0">
                  <a:srgbClr val="000000"/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379F3-F15A-5211-6418-B6213612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8" y="1542757"/>
            <a:ext cx="4898163" cy="31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975043-3C53-7B28-FC23-4D35BF6738D6}"/>
              </a:ext>
            </a:extLst>
          </p:cNvPr>
          <p:cNvSpPr txBox="1"/>
          <p:nvPr/>
        </p:nvSpPr>
        <p:spPr>
          <a:xfrm>
            <a:off x="945832" y="6334125"/>
            <a:ext cx="8906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27432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Stack [</a:t>
            </a:r>
            <a:r>
              <a:rPr lang="en-A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Online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]. </a:t>
            </a:r>
            <a:r>
              <a:rPr lang="en-A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Available: 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https://habr.com/ru/companies/cbs/articles/269529/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5.06.2024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050" name="Picture 2" descr="Juniper EX4500 switches series.EX4500-40F- isp-tech.ru">
            <a:extLst>
              <a:ext uri="{FF2B5EF4-FFF2-40B4-BE49-F238E27FC236}">
                <a16:creationId xmlns:a16="http://schemas.microsoft.com/office/drawing/2014/main" id="{C7C99F37-063E-DA6B-40A4-FDB17F0D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43" y="1647018"/>
            <a:ext cx="5494758" cy="29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5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39BD4E-2070-ED63-5906-E3C2FBBC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F752E-7096-D0BE-CDCB-35EACBB03B9E}"/>
              </a:ext>
            </a:extLst>
          </p:cNvPr>
          <p:cNvSpPr txBox="1"/>
          <p:nvPr/>
        </p:nvSpPr>
        <p:spPr>
          <a:xfrm>
            <a:off x="4746308" y="5011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Virtual Port Channels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59EFD9-A106-0F0A-B2C3-33509992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76" y="870466"/>
            <a:ext cx="7772400" cy="5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4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F1BFD1-FC93-DD8C-14E2-6058F745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48730-A2C2-9E8F-2FA4-AD159FEFE137}"/>
              </a:ext>
            </a:extLst>
          </p:cNvPr>
          <p:cNvSpPr txBox="1"/>
          <p:nvPr/>
        </p:nvSpPr>
        <p:spPr>
          <a:xfrm>
            <a:off x="2957513" y="66115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  <a:buSzPts val="1000"/>
              <a:tabLst>
                <a:tab pos="182880" algn="l"/>
              </a:tabLst>
            </a:pPr>
            <a:r>
              <a:rPr lang="en-AU" sz="1800" u="none" strike="noStrike" kern="50" cap="all" spc="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SPF protocol and TRILL</a:t>
            </a:r>
            <a:endParaRPr lang="ru-RU" sz="1800" u="none" strike="noStrike" kern="50" cap="all" spc="0" dirty="0">
              <a:effectLst>
                <a:outerShdw sx="0" sy="0">
                  <a:srgbClr val="000000"/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4B6CA-3239-A608-AAB3-E50A25AB0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36769"/>
            <a:ext cx="4560887" cy="2431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AB0413-EE37-5B95-A64F-E28BD4EA2E8B}"/>
              </a:ext>
            </a:extLst>
          </p:cNvPr>
          <p:cNvSpPr txBox="1"/>
          <p:nvPr/>
        </p:nvSpPr>
        <p:spPr>
          <a:xfrm>
            <a:off x="1488758" y="4523155"/>
            <a:ext cx="3637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Unblocked network architecture (two of the eight possible paths are shown)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B65D20-0085-7A8A-9E1F-5D37C32F4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53" y="2357240"/>
            <a:ext cx="2953068" cy="16724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988EB8-3087-FF3E-9744-97C8BE83CF13}"/>
              </a:ext>
            </a:extLst>
          </p:cNvPr>
          <p:cNvSpPr txBox="1"/>
          <p:nvPr/>
        </p:nvSpPr>
        <p:spPr>
          <a:xfrm>
            <a:off x="7350123" y="4387334"/>
            <a:ext cx="3410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Similar data communication paths between two networks nodes.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862BF8-FFE6-04E0-6A00-6351AB3A9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49" y="0"/>
            <a:ext cx="3047551" cy="25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9304CA-69F1-EB14-25A6-2A65EF6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785B969D-1F3C-EB8A-403D-AE2A7370A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67" y="432389"/>
            <a:ext cx="8397768" cy="52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8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D46FDE-71EE-56BA-2C29-E5025A29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7B508-04CE-75E1-C780-396F4060F265}"/>
              </a:ext>
            </a:extLst>
          </p:cNvPr>
          <p:cNvSpPr txBox="1"/>
          <p:nvPr/>
        </p:nvSpPr>
        <p:spPr>
          <a:xfrm>
            <a:off x="3780473" y="46112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Intelligent Resilient Framework (IRF) technology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B85566-8D62-3C66-F689-8B49FA57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1358044"/>
            <a:ext cx="7772400" cy="40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34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{43887CA7-AD72-FE42-B6AC-E380D7E04FF3}tf10001070</Template>
  <TotalTime>1697</TotalTime>
  <Words>209</Words>
  <Application>Microsoft Macintosh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Rockwell</vt:lpstr>
      <vt:lpstr>Rockwell Condensed</vt:lpstr>
      <vt:lpstr>Rockwell Extra Bold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11</cp:revision>
  <dcterms:created xsi:type="dcterms:W3CDTF">2024-09-06T06:30:49Z</dcterms:created>
  <dcterms:modified xsi:type="dcterms:W3CDTF">2024-09-29T07:24:56Z</dcterms:modified>
</cp:coreProperties>
</file>