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3"/>
  </p:sldMasterIdLst>
  <p:notesMasterIdLst>
    <p:notesMasterId r:id="rId6"/>
  </p:notesMasterIdLst>
  <p:sldIdLst>
    <p:sldId id="256" r:id="rId4"/>
    <p:sldId id="257" r:id="rId5"/>
    <p:sldId id="258" r:id="rId7"/>
    <p:sldId id="299" r:id="rId8"/>
    <p:sldId id="301" r:id="rId9"/>
    <p:sldId id="338" r:id="rId10"/>
    <p:sldId id="302" r:id="rId11"/>
    <p:sldId id="303" r:id="rId12"/>
    <p:sldId id="317" r:id="rId13"/>
    <p:sldId id="318" r:id="rId14"/>
    <p:sldId id="339" r:id="rId15"/>
    <p:sldId id="340" r:id="rId16"/>
    <p:sldId id="321" r:id="rId17"/>
    <p:sldId id="322" r:id="rId18"/>
    <p:sldId id="323" r:id="rId19"/>
    <p:sldId id="334" r:id="rId20"/>
    <p:sldId id="351" r:id="rId21"/>
    <p:sldId id="352" r:id="rId22"/>
    <p:sldId id="304" r:id="rId23"/>
    <p:sldId id="263"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90262" autoAdjust="0"/>
  </p:normalViewPr>
  <p:slideViewPr>
    <p:cSldViewPr snapToGrid="0">
      <p:cViewPr>
        <p:scale>
          <a:sx n="75" d="100"/>
          <a:sy n="75" d="100"/>
        </p:scale>
        <p:origin x="250"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93C876-F514-4C68-BAD1-D21AD34F168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A7A6B-4039-4DE0-BA9F-2CD4198243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Test from low ramping rate to high. </a:t>
            </a:r>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specification</a:t>
            </a:r>
            <a:r>
              <a:rPr lang="en-US" altLang="zh-CN" dirty="0"/>
              <a:t>s</a:t>
            </a:r>
            <a:endParaRPr lang="en-US" altLang="zh-CN"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Introduce HIAF. Most of magnets are conventional. Reserved space.</a:t>
            </a:r>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effectively</a:t>
            </a:r>
            <a:endParaRPr lang="en-US" altLang="zh-CN"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CuMn</a:t>
            </a:r>
            <a:r>
              <a:rPr lang="en-US" altLang="zh-CN" dirty="0"/>
              <a:t> around filaments embedded in OFC Matrix. manganese nickel</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solenoids were also wired and tested. The magnetization test showed best center magnetic field exceed 7T.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CuMn around filaments embedded in OFC</a:t>
            </a:r>
            <a:r>
              <a:rPr lang="en-US" altLang="zh-CN" dirty="0"/>
              <a:t> </a:t>
            </a:r>
            <a:r>
              <a:rPr lang="zh-CN" altLang="en-US" dirty="0"/>
              <a:t>Matrix</a:t>
            </a:r>
            <a:r>
              <a:rPr lang="en-US" altLang="zh-CN" dirty="0"/>
              <a:t>. manganese nickel</a:t>
            </a:r>
            <a:endParaRPr lang="en-US" altLang="zh-CN"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Stress concentration</a:t>
            </a:r>
            <a:endParaRPr lang="en-US" altLang="zh-CN" dirty="0"/>
          </a:p>
        </p:txBody>
      </p:sp>
      <p:sp>
        <p:nvSpPr>
          <p:cNvPr id="4" name="灯片编号占位符 3"/>
          <p:cNvSpPr>
            <a:spLocks noGrp="1"/>
          </p:cNvSpPr>
          <p:nvPr>
            <p:ph type="sldNum" sz="quarter" idx="5"/>
          </p:nvPr>
        </p:nvSpPr>
        <p:spPr/>
        <p:txBody>
          <a:bodyPr/>
          <a:lstStyle/>
          <a:p>
            <a:fld id="{589A7A6B-4039-4DE0-BA9F-2CD4198243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B47D1140-3536-492F-9E05-7B09194C6C43}" type="datetime1">
              <a:rPr lang="zh-CN" altLang="en-US" smtClean="0"/>
            </a:fld>
            <a:endParaRPr lang="zh-CN" altLang="en-US" dirty="0"/>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grpSp>
        <p:nvGrpSpPr>
          <p:cNvPr id="11" name="组合 10"/>
          <p:cNvGrpSpPr/>
          <p:nvPr userDrawn="1"/>
        </p:nvGrpSpPr>
        <p:grpSpPr>
          <a:xfrm>
            <a:off x="-19457" y="-447472"/>
            <a:ext cx="12393039" cy="7358297"/>
            <a:chOff x="0" y="208469"/>
            <a:chExt cx="7665396" cy="6147881"/>
          </a:xfrm>
        </p:grpSpPr>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tretch>
              <a:fillRect/>
            </a:stretch>
          </p:blipFill>
          <p:spPr>
            <a:xfrm>
              <a:off x="12032" y="419878"/>
              <a:ext cx="7548465" cy="5881827"/>
            </a:xfrm>
            <a:prstGeom prst="rect">
              <a:avLst/>
            </a:prstGeom>
            <a:noFill/>
          </p:spPr>
        </p:pic>
        <p:sp>
          <p:nvSpPr>
            <p:cNvPr id="10" name="矩形 9"/>
            <p:cNvSpPr/>
            <p:nvPr userDrawn="1"/>
          </p:nvSpPr>
          <p:spPr>
            <a:xfrm>
              <a:off x="0" y="208469"/>
              <a:ext cx="7665396" cy="6147881"/>
            </a:xfrm>
            <a:prstGeom prst="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165925E-FDC6-411C-AFE3-A0365D693FC7}"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EE47929-3F4C-4181-ACE8-7351A234BC68}"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33A51249-BBE6-453E-91A8-9D7605AE6E42}" type="datetime1">
              <a:rPr lang="zh-CN" altLang="en-US" smtClean="0"/>
            </a:fld>
            <a:endParaRPr lang="zh-CN" altLang="en-US" dirty="0"/>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grpSp>
        <p:nvGrpSpPr>
          <p:cNvPr id="11" name="组合 10"/>
          <p:cNvGrpSpPr/>
          <p:nvPr userDrawn="1"/>
        </p:nvGrpSpPr>
        <p:grpSpPr>
          <a:xfrm>
            <a:off x="-19457" y="-447472"/>
            <a:ext cx="12393039" cy="7358297"/>
            <a:chOff x="0" y="208469"/>
            <a:chExt cx="7665396" cy="6147881"/>
          </a:xfrm>
        </p:grpSpPr>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tretch>
              <a:fillRect/>
            </a:stretch>
          </p:blipFill>
          <p:spPr>
            <a:xfrm>
              <a:off x="12032" y="419878"/>
              <a:ext cx="7548465" cy="5881827"/>
            </a:xfrm>
            <a:prstGeom prst="rect">
              <a:avLst/>
            </a:prstGeom>
            <a:noFill/>
          </p:spPr>
        </p:pic>
        <p:sp>
          <p:nvSpPr>
            <p:cNvPr id="10" name="矩形 9"/>
            <p:cNvSpPr/>
            <p:nvPr userDrawn="1"/>
          </p:nvSpPr>
          <p:spPr>
            <a:xfrm>
              <a:off x="0" y="208469"/>
              <a:ext cx="7665396" cy="6147881"/>
            </a:xfrm>
            <a:prstGeom prst="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413499" y="123190"/>
            <a:ext cx="9364884" cy="841883"/>
          </a:xfrm>
        </p:spPr>
        <p:txBody>
          <a:body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838200" y="1435693"/>
            <a:ext cx="10515600" cy="4674545"/>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1002182" y="6356350"/>
            <a:ext cx="2579218" cy="365125"/>
          </a:xfrm>
        </p:spPr>
        <p:txBody>
          <a:bodyPr/>
          <a:lstStyle>
            <a:lvl1pPr>
              <a:defRPr>
                <a:latin typeface="微软雅黑" panose="020B0503020204020204" pitchFamily="34" charset="-122"/>
                <a:ea typeface="微软雅黑" panose="020B0503020204020204" pitchFamily="34" charset="-122"/>
              </a:defRPr>
            </a:lvl1pPr>
          </a:lstStyle>
          <a:p>
            <a:fld id="{7068E045-0B5A-4061-91A2-40B4FA37C96F}" type="datetime1">
              <a:rPr lang="zh-CN" altLang="en-US" smtClean="0"/>
            </a:fld>
            <a:endParaRPr lang="zh-CN" altLang="en-US" dirty="0"/>
          </a:p>
        </p:txBody>
      </p:sp>
      <p:sp>
        <p:nvSpPr>
          <p:cNvPr id="5" name="页脚占位符 4"/>
          <p:cNvSpPr>
            <a:spLocks noGrp="1"/>
          </p:cNvSpPr>
          <p:nvPr>
            <p:ph type="ftr" sz="quarter" idx="11"/>
          </p:nvPr>
        </p:nvSpPr>
        <p:spPr>
          <a:xfrm>
            <a:off x="3669741" y="6356350"/>
            <a:ext cx="4849977" cy="365125"/>
          </a:xfrm>
        </p:spPr>
        <p:txBody>
          <a:bodyPr/>
          <a:lstStyle>
            <a:lvl1pPr>
              <a:defRPr>
                <a:latin typeface="微软雅黑" panose="020B0503020204020204" pitchFamily="34" charset="-122"/>
                <a:ea typeface="微软雅黑" panose="020B0503020204020204" pitchFamily="34" charset="-122"/>
              </a:defRPr>
            </a:lvl1pPr>
          </a:lstStyle>
          <a:p>
            <a:r>
              <a:rPr lang="en-US" altLang="zh-CN"/>
              <a:t>Seminar JINR –IMP collaboration, Dubna</a:t>
            </a:r>
            <a:endParaRPr lang="en-US" altLang="zh-CN"/>
          </a:p>
        </p:txBody>
      </p:sp>
      <p:sp>
        <p:nvSpPr>
          <p:cNvPr id="6" name="灯片编号占位符 5"/>
          <p:cNvSpPr>
            <a:spLocks noGrp="1"/>
          </p:cNvSpPr>
          <p:nvPr>
            <p:ph type="sldNum" sz="quarter" idx="12"/>
          </p:nvPr>
        </p:nvSpPr>
        <p:spPr>
          <a:xfrm>
            <a:off x="8610600" y="6356350"/>
            <a:ext cx="2579218" cy="365125"/>
          </a:xfrm>
        </p:spPr>
        <p:txBody>
          <a:bodyPr/>
          <a:lstStyle>
            <a:lvl1pPr>
              <a:defRPr>
                <a:latin typeface="微软雅黑" panose="020B0503020204020204" pitchFamily="34" charset="-122"/>
                <a:ea typeface="微软雅黑" panose="020B0503020204020204" pitchFamily="34" charset="-122"/>
              </a:defRPr>
            </a:lvl1pPr>
          </a:lstStyle>
          <a:p>
            <a:fld id="{741459A7-7A9D-415D-92B4-9844A198A368}" type="slidenum">
              <a:rPr lang="zh-CN" altLang="en-US" smtClean="0"/>
            </a:fld>
            <a:endParaRPr lang="zh-CN" altLang="en-US" dirty="0"/>
          </a:p>
        </p:txBody>
      </p:sp>
      <p:cxnSp>
        <p:nvCxnSpPr>
          <p:cNvPr id="9" name="直接连接符 8"/>
          <p:cNvCxnSpPr/>
          <p:nvPr userDrawn="1"/>
        </p:nvCxnSpPr>
        <p:spPr>
          <a:xfrm>
            <a:off x="624591" y="995392"/>
            <a:ext cx="10728960" cy="34290"/>
          </a:xfrm>
          <a:prstGeom prst="line">
            <a:avLst/>
          </a:prstGeom>
          <a:ln w="76200"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519379" y="6304830"/>
            <a:ext cx="10670439" cy="0"/>
          </a:xfrm>
          <a:prstGeom prst="line">
            <a:avLst/>
          </a:prstGeom>
          <a:ln w="76200" cmpd="dbl">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98325" y="188986"/>
            <a:ext cx="745943" cy="744725"/>
          </a:xfrm>
          <a:prstGeom prst="rect">
            <a:avLst/>
          </a:prstGeom>
        </p:spPr>
      </p:pic>
      <p:pic>
        <p:nvPicPr>
          <p:cNvPr id="10" name="图片 9"/>
          <p:cNvPicPr>
            <a:picLocks noChangeAspect="1"/>
          </p:cNvPicPr>
          <p:nvPr userDrawn="1"/>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869295" y="355226"/>
            <a:ext cx="1075690" cy="49720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endParaRPr lang="zh-CN" altLang="en-US" dirty="0"/>
          </a:p>
        </p:txBody>
      </p:sp>
      <p:sp>
        <p:nvSpPr>
          <p:cNvPr id="4" name="日期占位符 3"/>
          <p:cNvSpPr>
            <a:spLocks noGrp="1"/>
          </p:cNvSpPr>
          <p:nvPr>
            <p:ph type="dt" sz="half" idx="10"/>
          </p:nvPr>
        </p:nvSpPr>
        <p:spPr/>
        <p:txBody>
          <a:bodyPr/>
          <a:lstStyle/>
          <a:p>
            <a:fld id="{7488F777-0B8D-40BD-951B-665FF0BF8626}"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dirty="0"/>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41ADA25-48F8-4CA2-A172-A78F2455B13E}"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a:p>
        </p:txBody>
      </p:sp>
      <p:sp>
        <p:nvSpPr>
          <p:cNvPr id="7" name="灯片编号占位符 6"/>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0A95D0D-E0E2-4FD1-97F0-0E493739B1EB}" type="datetime1">
              <a:rPr lang="zh-CN" altLang="en-US" smtClean="0"/>
            </a:fld>
            <a:endParaRPr lang="zh-CN" altLang="en-US"/>
          </a:p>
        </p:txBody>
      </p:sp>
      <p:sp>
        <p:nvSpPr>
          <p:cNvPr id="8" name="页脚占位符 7"/>
          <p:cNvSpPr>
            <a:spLocks noGrp="1"/>
          </p:cNvSpPr>
          <p:nvPr>
            <p:ph type="ftr" sz="quarter" idx="11"/>
          </p:nvPr>
        </p:nvSpPr>
        <p:spPr/>
        <p:txBody>
          <a:bodyPr/>
          <a:lstStyle/>
          <a:p>
            <a:r>
              <a:rPr lang="en-US" altLang="zh-CN"/>
              <a:t>Seminar JINR –IMP collaboration, Dubna</a:t>
            </a:r>
            <a:endParaRPr lang="zh-CN" altLang="en-US"/>
          </a:p>
        </p:txBody>
      </p:sp>
      <p:sp>
        <p:nvSpPr>
          <p:cNvPr id="9" name="灯片编号占位符 8"/>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DD236FA-7678-430E-A4D7-22C38E781FBE}"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Seminar JINR –IMP collaboration, Dubna</a:t>
            </a:r>
            <a:endParaRPr lang="zh-CN" altLang="en-US"/>
          </a:p>
        </p:txBody>
      </p:sp>
      <p:sp>
        <p:nvSpPr>
          <p:cNvPr id="5" name="灯片编号占位符 4"/>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3FE5EE-4930-42D8-8C5F-27117F024004}" type="datetime1">
              <a:rPr lang="zh-CN" altLang="en-US" smtClean="0"/>
            </a:fld>
            <a:endParaRPr lang="zh-CN" altLang="en-US"/>
          </a:p>
        </p:txBody>
      </p:sp>
      <p:sp>
        <p:nvSpPr>
          <p:cNvPr id="3" name="页脚占位符 2"/>
          <p:cNvSpPr>
            <a:spLocks noGrp="1"/>
          </p:cNvSpPr>
          <p:nvPr>
            <p:ph type="ftr" sz="quarter" idx="11"/>
          </p:nvPr>
        </p:nvSpPr>
        <p:spPr/>
        <p:txBody>
          <a:bodyPr/>
          <a:lstStyle/>
          <a:p>
            <a:r>
              <a:rPr lang="en-US" altLang="zh-CN"/>
              <a:t>Seminar JINR –IMP collaboration, Dubna</a:t>
            </a:r>
            <a:endParaRPr lang="zh-CN" altLang="en-US"/>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7CE76CE-D475-49EF-97ED-230232B8EC4D}"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a:p>
        </p:txBody>
      </p:sp>
      <p:sp>
        <p:nvSpPr>
          <p:cNvPr id="7" name="灯片编号占位符 6"/>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413499" y="123190"/>
            <a:ext cx="9364884" cy="841883"/>
          </a:xfrm>
        </p:spPr>
        <p:txBody>
          <a:body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838200" y="1435693"/>
            <a:ext cx="10515600" cy="4674545"/>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1002182" y="6356350"/>
            <a:ext cx="2579218" cy="365125"/>
          </a:xfrm>
        </p:spPr>
        <p:txBody>
          <a:bodyPr/>
          <a:lstStyle>
            <a:lvl1pPr>
              <a:defRPr>
                <a:latin typeface="微软雅黑" panose="020B0503020204020204" pitchFamily="34" charset="-122"/>
                <a:ea typeface="微软雅黑" panose="020B0503020204020204" pitchFamily="34" charset="-122"/>
              </a:defRPr>
            </a:lvl1pPr>
          </a:lstStyle>
          <a:p>
            <a:fld id="{30536278-D705-4B4A-9D36-F1E6280872B7}" type="datetime1">
              <a:rPr lang="zh-CN" altLang="en-US" smtClean="0"/>
            </a:fld>
            <a:endParaRPr lang="zh-CN" altLang="en-US" dirty="0"/>
          </a:p>
        </p:txBody>
      </p:sp>
      <p:sp>
        <p:nvSpPr>
          <p:cNvPr id="5" name="页脚占位符 4"/>
          <p:cNvSpPr>
            <a:spLocks noGrp="1"/>
          </p:cNvSpPr>
          <p:nvPr>
            <p:ph type="ftr" sz="quarter" idx="11"/>
          </p:nvPr>
        </p:nvSpPr>
        <p:spPr>
          <a:xfrm>
            <a:off x="3669741" y="6356350"/>
            <a:ext cx="4849977" cy="365125"/>
          </a:xfrm>
        </p:spPr>
        <p:txBody>
          <a:bodyPr/>
          <a:lstStyle>
            <a:lvl1pPr>
              <a:defRPr>
                <a:latin typeface="微软雅黑" panose="020B0503020204020204" pitchFamily="34" charset="-122"/>
                <a:ea typeface="微软雅黑" panose="020B0503020204020204" pitchFamily="34" charset="-122"/>
              </a:defRPr>
            </a:lvl1pPr>
          </a:lstStyle>
          <a:p>
            <a:r>
              <a:rPr lang="en-US" altLang="zh-CN"/>
              <a:t>Seminar JINR –IMP collaboration, Dubna</a:t>
            </a:r>
            <a:endParaRPr lang="en-US" altLang="zh-CN"/>
          </a:p>
        </p:txBody>
      </p:sp>
      <p:sp>
        <p:nvSpPr>
          <p:cNvPr id="6" name="灯片编号占位符 5"/>
          <p:cNvSpPr>
            <a:spLocks noGrp="1"/>
          </p:cNvSpPr>
          <p:nvPr>
            <p:ph type="sldNum" sz="quarter" idx="12"/>
          </p:nvPr>
        </p:nvSpPr>
        <p:spPr>
          <a:xfrm>
            <a:off x="8610600" y="6356350"/>
            <a:ext cx="2579218" cy="365125"/>
          </a:xfrm>
        </p:spPr>
        <p:txBody>
          <a:bodyPr/>
          <a:lstStyle>
            <a:lvl1pPr>
              <a:defRPr>
                <a:latin typeface="微软雅黑" panose="020B0503020204020204" pitchFamily="34" charset="-122"/>
                <a:ea typeface="微软雅黑" panose="020B0503020204020204" pitchFamily="34" charset="-122"/>
              </a:defRPr>
            </a:lvl1pPr>
          </a:lstStyle>
          <a:p>
            <a:fld id="{741459A7-7A9D-415D-92B4-9844A198A368}" type="slidenum">
              <a:rPr lang="zh-CN" altLang="en-US" smtClean="0"/>
            </a:fld>
            <a:endParaRPr lang="zh-CN" altLang="en-US" dirty="0"/>
          </a:p>
        </p:txBody>
      </p:sp>
      <p:cxnSp>
        <p:nvCxnSpPr>
          <p:cNvPr id="9" name="直接连接符 8"/>
          <p:cNvCxnSpPr/>
          <p:nvPr userDrawn="1"/>
        </p:nvCxnSpPr>
        <p:spPr>
          <a:xfrm>
            <a:off x="624591" y="995392"/>
            <a:ext cx="10728960" cy="34290"/>
          </a:xfrm>
          <a:prstGeom prst="line">
            <a:avLst/>
          </a:prstGeom>
          <a:ln w="76200"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519379" y="6304830"/>
            <a:ext cx="10670439" cy="0"/>
          </a:xfrm>
          <a:prstGeom prst="line">
            <a:avLst/>
          </a:prstGeom>
          <a:ln w="76200" cmpd="dbl">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98325" y="188986"/>
            <a:ext cx="745943" cy="744725"/>
          </a:xfrm>
          <a:prstGeom prst="rect">
            <a:avLst/>
          </a:prstGeom>
        </p:spPr>
      </p:pic>
      <p:pic>
        <p:nvPicPr>
          <p:cNvPr id="10" name="图片 9"/>
          <p:cNvPicPr>
            <a:picLocks noChangeAspect="1"/>
          </p:cNvPicPr>
          <p:nvPr userDrawn="1"/>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869295" y="355226"/>
            <a:ext cx="1075690" cy="49720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8351D90-4663-4063-B539-DD7D0971379E}"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a:p>
        </p:txBody>
      </p:sp>
      <p:sp>
        <p:nvSpPr>
          <p:cNvPr id="7" name="灯片编号占位符 6"/>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CA4C0BC-27EE-4D1E-B42B-E0FCD8A7BC30}"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C8C12E-EE1C-471A-BEA4-36BF31002641}"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endParaRPr lang="zh-CN" altLang="en-US" dirty="0"/>
          </a:p>
        </p:txBody>
      </p:sp>
      <p:sp>
        <p:nvSpPr>
          <p:cNvPr id="4" name="日期占位符 3"/>
          <p:cNvSpPr>
            <a:spLocks noGrp="1"/>
          </p:cNvSpPr>
          <p:nvPr>
            <p:ph type="dt" sz="half" idx="10"/>
          </p:nvPr>
        </p:nvSpPr>
        <p:spPr/>
        <p:txBody>
          <a:bodyPr/>
          <a:lstStyle/>
          <a:p>
            <a:fld id="{92DE058D-B095-48D4-A24C-FAE1F7DC2648}"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dirty="0"/>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62C8004-F7FA-48A1-B947-5774C536E46A}"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a:p>
        </p:txBody>
      </p:sp>
      <p:sp>
        <p:nvSpPr>
          <p:cNvPr id="7" name="灯片编号占位符 6"/>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D40631B-8E4C-402A-97FA-33B3C4697ACE}" type="datetime1">
              <a:rPr lang="zh-CN" altLang="en-US" smtClean="0"/>
            </a:fld>
            <a:endParaRPr lang="zh-CN" altLang="en-US"/>
          </a:p>
        </p:txBody>
      </p:sp>
      <p:sp>
        <p:nvSpPr>
          <p:cNvPr id="8" name="页脚占位符 7"/>
          <p:cNvSpPr>
            <a:spLocks noGrp="1"/>
          </p:cNvSpPr>
          <p:nvPr>
            <p:ph type="ftr" sz="quarter" idx="11"/>
          </p:nvPr>
        </p:nvSpPr>
        <p:spPr/>
        <p:txBody>
          <a:bodyPr/>
          <a:lstStyle/>
          <a:p>
            <a:r>
              <a:rPr lang="en-US" altLang="zh-CN"/>
              <a:t>Seminar JINR –IMP collaboration, Dubna</a:t>
            </a:r>
            <a:endParaRPr lang="zh-CN" altLang="en-US"/>
          </a:p>
        </p:txBody>
      </p:sp>
      <p:sp>
        <p:nvSpPr>
          <p:cNvPr id="9" name="灯片编号占位符 8"/>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703FD15-F774-43A0-B7DB-002E185505D2}"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Seminar JINR –IMP collaboration, Dubna</a:t>
            </a:r>
            <a:endParaRPr lang="zh-CN" altLang="en-US"/>
          </a:p>
        </p:txBody>
      </p:sp>
      <p:sp>
        <p:nvSpPr>
          <p:cNvPr id="5" name="灯片编号占位符 4"/>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B8F464-DD3B-442F-979F-666FE559E70E}" type="datetime1">
              <a:rPr lang="zh-CN" altLang="en-US" smtClean="0"/>
            </a:fld>
            <a:endParaRPr lang="zh-CN" altLang="en-US"/>
          </a:p>
        </p:txBody>
      </p:sp>
      <p:sp>
        <p:nvSpPr>
          <p:cNvPr id="3" name="页脚占位符 2"/>
          <p:cNvSpPr>
            <a:spLocks noGrp="1"/>
          </p:cNvSpPr>
          <p:nvPr>
            <p:ph type="ftr" sz="quarter" idx="11"/>
          </p:nvPr>
        </p:nvSpPr>
        <p:spPr/>
        <p:txBody>
          <a:bodyPr/>
          <a:lstStyle/>
          <a:p>
            <a:r>
              <a:rPr lang="en-US" altLang="zh-CN"/>
              <a:t>Seminar JINR –IMP collaboration, Dubna</a:t>
            </a:r>
            <a:endParaRPr lang="zh-CN" altLang="en-US"/>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E0D8B86-56B0-474D-A86A-68BC83D2D4B6}"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a:p>
        </p:txBody>
      </p:sp>
      <p:sp>
        <p:nvSpPr>
          <p:cNvPr id="7" name="灯片编号占位符 6"/>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20F904D-820A-4C1A-AB40-7CCF82D94694}"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a:p>
        </p:txBody>
      </p:sp>
      <p:sp>
        <p:nvSpPr>
          <p:cNvPr id="7" name="灯片编号占位符 6"/>
          <p:cNvSpPr>
            <a:spLocks noGrp="1"/>
          </p:cNvSpPr>
          <p:nvPr>
            <p:ph type="sldNum" sz="quarter" idx="12"/>
          </p:nvPr>
        </p:nvSpPr>
        <p:spPr/>
        <p:txBody>
          <a:bodyPr/>
          <a:lstStyle/>
          <a:p>
            <a:fld id="{741459A7-7A9D-415D-92B4-9844A198A36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84188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84586-78CF-4DEB-8D91-D2808F0635BB}"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Seminar JINR –IMP collaboration, Dubna</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459A7-7A9D-415D-92B4-9844A198A36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84188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E4BEC-16F7-446A-93EB-F6373D559E6A}"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Seminar JINR –IMP collaboration, Dubna</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459A7-7A9D-415D-92B4-9844A198A36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31.em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xml"/><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35.png"/><Relationship Id="rId1"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3.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1.png"/><Relationship Id="rId7" Type="http://schemas.openxmlformats.org/officeDocument/2006/relationships/image" Target="../media/image20.png"/><Relationship Id="rId6" Type="http://schemas.microsoft.com/office/2007/relationships/hdphoto" Target="../media/image19.wdp"/><Relationship Id="rId5" Type="http://schemas.openxmlformats.org/officeDocument/2006/relationships/image" Target="../media/image18.png"/><Relationship Id="rId4" Type="http://schemas.openxmlformats.org/officeDocument/2006/relationships/image" Target="../media/image17.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txBox="1"/>
          <p:nvPr/>
        </p:nvSpPr>
        <p:spPr>
          <a:xfrm>
            <a:off x="1524000" y="496997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软雅黑" panose="020B0503020204020204" pitchFamily="34" charset="-122"/>
                <a:ea typeface="微软雅黑" panose="020B0503020204020204" pitchFamily="34"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软雅黑" panose="020B0503020204020204" pitchFamily="34" charset="-122"/>
                <a:ea typeface="微软雅黑" panose="020B0503020204020204" pitchFamily="34"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zh-CN" altLang="en-US" dirty="0"/>
          </a:p>
        </p:txBody>
      </p:sp>
      <p:sp>
        <p:nvSpPr>
          <p:cNvPr id="5" name="副标题 2"/>
          <p:cNvSpPr txBox="1"/>
          <p:nvPr/>
        </p:nvSpPr>
        <p:spPr>
          <a:xfrm>
            <a:off x="1524000" y="453106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软雅黑" panose="020B0503020204020204" pitchFamily="34" charset="-122"/>
                <a:ea typeface="微软雅黑" panose="020B0503020204020204" pitchFamily="34"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软雅黑" panose="020B0503020204020204" pitchFamily="34" charset="-122"/>
                <a:ea typeface="微软雅黑" panose="020B0503020204020204" pitchFamily="34"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zh-CN" altLang="en-US" dirty="0"/>
          </a:p>
        </p:txBody>
      </p:sp>
      <p:sp>
        <p:nvSpPr>
          <p:cNvPr id="6" name="矩形 5"/>
          <p:cNvSpPr/>
          <p:nvPr/>
        </p:nvSpPr>
        <p:spPr>
          <a:xfrm>
            <a:off x="0" y="2287208"/>
            <a:ext cx="12192000" cy="1322070"/>
          </a:xfrm>
          <a:prstGeom prst="rect">
            <a:avLst/>
          </a:prstGeom>
          <a:solidFill>
            <a:schemeClr val="accent2">
              <a:lumMod val="40000"/>
              <a:lumOff val="60000"/>
              <a:alpha val="66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4000" b="1" dirty="0">
                <a:solidFill>
                  <a:schemeClr val="tx1"/>
                </a:solidFill>
                <a:latin typeface="Arial" panose="020B0604020202020204" pitchFamily="34" charset="0"/>
                <a:ea typeface="微软雅黑" panose="020B0503020204020204" pitchFamily="34" charset="-122"/>
                <a:cs typeface="Arial" panose="020B0604020202020204" pitchFamily="34" charset="0"/>
              </a:rPr>
              <a:t>Development of fast cycling superconducting magnet at IMP</a:t>
            </a:r>
            <a:endParaRPr lang="en-US" altLang="zh-CN" sz="40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3528602" y="4377732"/>
            <a:ext cx="5134794" cy="1753235"/>
          </a:xfrm>
          <a:prstGeom prst="rect">
            <a:avLst/>
          </a:prstGeom>
          <a:noFill/>
        </p:spPr>
        <p:txBody>
          <a:bodyPr wrap="square" rtlCol="0">
            <a:spAutoFit/>
          </a:bodyPr>
          <a:lstStyle/>
          <a:p>
            <a:pPr algn="ctr">
              <a:lnSpc>
                <a:spcPct val="150000"/>
              </a:lnSpc>
            </a:pPr>
            <a:r>
              <a:rPr lang="en-US" altLang="zh-CN" sz="2400" dirty="0">
                <a:solidFill>
                  <a:schemeClr val="accent1"/>
                </a:solidFill>
                <a:latin typeface="微软雅黑" panose="020B0503020204020204" pitchFamily="34" charset="-122"/>
                <a:ea typeface="微软雅黑" panose="020B0503020204020204" pitchFamily="34" charset="-122"/>
              </a:rPr>
              <a:t>Presented by </a:t>
            </a:r>
            <a:r>
              <a:rPr lang="en-US" altLang="zh-CN" sz="2400" dirty="0" err="1">
                <a:solidFill>
                  <a:schemeClr val="accent1"/>
                </a:solidFill>
                <a:latin typeface="微软雅黑" panose="020B0503020204020204" pitchFamily="34" charset="-122"/>
                <a:ea typeface="微软雅黑" panose="020B0503020204020204" pitchFamily="34" charset="-122"/>
              </a:rPr>
              <a:t>Yuquan</a:t>
            </a:r>
            <a:r>
              <a:rPr lang="en-US" altLang="zh-CN" sz="2400" dirty="0">
                <a:solidFill>
                  <a:schemeClr val="accent1"/>
                </a:solidFill>
                <a:latin typeface="微软雅黑" panose="020B0503020204020204" pitchFamily="34" charset="-122"/>
                <a:ea typeface="微软雅黑" panose="020B0503020204020204" pitchFamily="34" charset="-122"/>
              </a:rPr>
              <a:t> Chen</a:t>
            </a:r>
            <a:endParaRPr lang="en-US" altLang="zh-CN" sz="2400" dirty="0">
              <a:solidFill>
                <a:schemeClr val="accent1"/>
              </a:solidFill>
              <a:latin typeface="微软雅黑" panose="020B0503020204020204" pitchFamily="34" charset="-122"/>
              <a:ea typeface="微软雅黑" panose="020B0503020204020204" pitchFamily="34" charset="-122"/>
            </a:endParaRPr>
          </a:p>
          <a:p>
            <a:pPr algn="ctr">
              <a:lnSpc>
                <a:spcPct val="150000"/>
              </a:lnSpc>
            </a:pPr>
            <a:r>
              <a:rPr lang="en-US" altLang="zh-CN" sz="2400" dirty="0">
                <a:solidFill>
                  <a:schemeClr val="accent1"/>
                </a:solidFill>
                <a:latin typeface="微软雅黑" panose="020B0503020204020204" pitchFamily="34" charset="-122"/>
                <a:ea typeface="微软雅黑" panose="020B0503020204020204" pitchFamily="34" charset="-122"/>
              </a:rPr>
              <a:t>September 26, 2024</a:t>
            </a:r>
            <a:endParaRPr lang="en-US" altLang="zh-CN" sz="2400" dirty="0">
              <a:solidFill>
                <a:schemeClr val="accent1"/>
              </a:solidFill>
              <a:latin typeface="微软雅黑" panose="020B0503020204020204" pitchFamily="34" charset="-122"/>
              <a:ea typeface="微软雅黑" panose="020B0503020204020204" pitchFamily="34" charset="-122"/>
            </a:endParaRPr>
          </a:p>
          <a:p>
            <a:pPr algn="ctr">
              <a:lnSpc>
                <a:spcPct val="150000"/>
              </a:lnSpc>
            </a:pPr>
            <a:r>
              <a:rPr lang="en-US" altLang="zh-CN" sz="2400" dirty="0">
                <a:solidFill>
                  <a:schemeClr val="accent1"/>
                </a:solidFill>
                <a:latin typeface="微软雅黑" panose="020B0503020204020204" pitchFamily="34" charset="-122"/>
                <a:ea typeface="微软雅黑" panose="020B0503020204020204" pitchFamily="34" charset="-122"/>
              </a:rPr>
              <a:t>Magnet group, IMP </a:t>
            </a:r>
            <a:endParaRPr lang="en-US" altLang="zh-CN" sz="24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632" y="275268"/>
            <a:ext cx="1022555" cy="1022555"/>
          </a:xfrm>
          <a:prstGeom prst="rect">
            <a:avLst/>
          </a:prstGeom>
        </p:spPr>
      </p:pic>
      <p:pic>
        <p:nvPicPr>
          <p:cNvPr id="8" name="图片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2181" y="275269"/>
            <a:ext cx="1035664" cy="1022554"/>
          </a:xfrm>
          <a:prstGeom prst="rect">
            <a:avLst/>
          </a:prstGeom>
        </p:spPr>
      </p:pic>
      <p:pic>
        <p:nvPicPr>
          <p:cNvPr id="10" name="图片 9"/>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64394" y="416075"/>
            <a:ext cx="1601607" cy="7404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05575" y="2262505"/>
            <a:ext cx="4912360" cy="3601720"/>
          </a:xfrm>
          <a:prstGeom prst="rect">
            <a:avLst/>
          </a:prstGeom>
        </p:spPr>
      </p:pic>
      <p:sp>
        <p:nvSpPr>
          <p:cNvPr id="2" name="标题 1"/>
          <p:cNvSpPr>
            <a:spLocks noGrp="1"/>
          </p:cNvSpPr>
          <p:nvPr>
            <p:ph type="title"/>
          </p:nvPr>
        </p:nvSpPr>
        <p:spPr>
          <a:xfrm>
            <a:off x="131844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superconducting wire</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7D79BD0E-1204-4E64-A164-4B23E039DA5B}"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599528" y="1201916"/>
            <a:ext cx="10919924" cy="832485"/>
          </a:xfrm>
          <a:prstGeom prst="rect">
            <a:avLst/>
          </a:prstGeom>
          <a:noFill/>
        </p:spPr>
        <p:txBody>
          <a:bodyPr wrap="square" rtlCol="0">
            <a:spAutoFit/>
          </a:bodyPr>
          <a:lstStyle/>
          <a:p>
            <a:pPr marL="285750" indent="-285750">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OK25000 wire produced by Luvata is employed for its low loss.</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loading factor is 72% with the operating current of 2040A. Temperature margin is 1.6 K.</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7" name="椭圆 6"/>
          <p:cNvSpPr/>
          <p:nvPr/>
        </p:nvSpPr>
        <p:spPr>
          <a:xfrm>
            <a:off x="3972560" y="4780280"/>
            <a:ext cx="152400" cy="203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2021840" y="4079240"/>
            <a:ext cx="1427480" cy="337185"/>
          </a:xfrm>
          <a:prstGeom prst="rect">
            <a:avLst/>
          </a:prstGeom>
          <a:noFill/>
        </p:spPr>
        <p:txBody>
          <a:bodyPr wrap="square" rtlCol="0">
            <a:spAutoFit/>
          </a:bodyPr>
          <a:lstStyle/>
          <a:p>
            <a:r>
              <a:rPr lang="en-US" altLang="zh-CN" sz="1600">
                <a:highlight>
                  <a:srgbClr val="FFFF00"/>
                </a:highlight>
                <a:latin typeface="Arial" panose="020B0604020202020204" pitchFamily="34" charset="0"/>
                <a:cs typeface="Arial" panose="020B0604020202020204" pitchFamily="34" charset="0"/>
              </a:rPr>
              <a:t>Working point</a:t>
            </a:r>
            <a:endParaRPr lang="en-US" altLang="zh-CN" sz="1600">
              <a:highlight>
                <a:srgbClr val="FFFF00"/>
              </a:highlight>
              <a:latin typeface="Arial" panose="020B0604020202020204" pitchFamily="34" charset="0"/>
              <a:cs typeface="Arial" panose="020B0604020202020204" pitchFamily="34" charset="0"/>
            </a:endParaRPr>
          </a:p>
        </p:txBody>
      </p:sp>
      <p:graphicFrame>
        <p:nvGraphicFramePr>
          <p:cNvPr id="9" name="表格 8"/>
          <p:cNvGraphicFramePr>
            <a:graphicFrameLocks noGrp="1"/>
          </p:cNvGraphicFramePr>
          <p:nvPr/>
        </p:nvGraphicFramePr>
        <p:xfrm>
          <a:off x="818753" y="2354132"/>
          <a:ext cx="5509260" cy="3510280"/>
        </p:xfrm>
        <a:graphic>
          <a:graphicData uri="http://schemas.openxmlformats.org/drawingml/2006/table">
            <a:tbl>
              <a:tblPr>
                <a:tableStyleId>{6E25E649-3F16-4E02-A733-19D2CDBF48F0}</a:tableStyleId>
              </a:tblPr>
              <a:tblGrid>
                <a:gridCol w="2896870"/>
                <a:gridCol w="2612390"/>
              </a:tblGrid>
              <a:tr h="370840">
                <a:tc>
                  <a:txBody>
                    <a:bodyPr/>
                    <a:lstStyle/>
                    <a:p>
                      <a:r>
                        <a:rPr lang="en-US" altLang="zh-CN" dirty="0">
                          <a:latin typeface="Arial" panose="020B0604020202020204" pitchFamily="34" charset="0"/>
                          <a:cs typeface="Arial" panose="020B0604020202020204" pitchFamily="34" charset="0"/>
                        </a:rPr>
                        <a:t>Low loss SC wire </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Luvata-OK25000</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Diameter of SC wire</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0.8 mm</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Filament size</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3.2 um</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Number of filament</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24490</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Matrix material</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Cu/CuMn0.5</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Matrix:SC</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1.4</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Twist pitch</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7 mm</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Critical current @ 4.2K</a:t>
                      </a:r>
                      <a:endParaRPr lang="en-US" altLang="zh-CN"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1000A @2T</a:t>
                      </a:r>
                      <a:endParaRPr lang="en-US" altLang="zh-CN" dirty="0">
                        <a:latin typeface="Arial" panose="020B0604020202020204" pitchFamily="34" charset="0"/>
                        <a:cs typeface="Arial" panose="020B0604020202020204" pitchFamily="34" charset="0"/>
                      </a:endParaRPr>
                    </a:p>
                    <a:p>
                      <a:pPr>
                        <a:buNone/>
                      </a:pPr>
                      <a:r>
                        <a:rPr lang="en-US" altLang="zh-CN" dirty="0">
                          <a:latin typeface="Arial" panose="020B0604020202020204" pitchFamily="34" charset="0"/>
                          <a:cs typeface="Arial" panose="020B0604020202020204" pitchFamily="34" charset="0"/>
                        </a:rPr>
                        <a:t>850A @3T</a:t>
                      </a:r>
                      <a:endParaRPr lang="en-US" altLang="zh-CN" dirty="0">
                        <a:latin typeface="Arial" panose="020B0604020202020204" pitchFamily="34" charset="0"/>
                        <a:cs typeface="Arial" panose="020B0604020202020204" pitchFamily="34" charset="0"/>
                      </a:endParaRPr>
                    </a:p>
                    <a:p>
                      <a:pPr>
                        <a:buNone/>
                      </a:pPr>
                      <a:r>
                        <a:rPr lang="en-US" altLang="zh-CN" dirty="0">
                          <a:latin typeface="Arial" panose="020B0604020202020204" pitchFamily="34" charset="0"/>
                          <a:cs typeface="Arial" panose="020B0604020202020204" pitchFamily="34" charset="0"/>
                        </a:rPr>
                        <a:t>700A @4T</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844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Displacement and stress </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11B17378-7887-4CDB-BA58-01C41901AB51}"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grpSp>
        <p:nvGrpSpPr>
          <p:cNvPr id="13" name="组合 12"/>
          <p:cNvGrpSpPr/>
          <p:nvPr/>
        </p:nvGrpSpPr>
        <p:grpSpPr>
          <a:xfrm>
            <a:off x="1287969" y="2554786"/>
            <a:ext cx="9530037" cy="3533738"/>
            <a:chOff x="1094892" y="1753880"/>
            <a:chExt cx="9530037" cy="3533738"/>
          </a:xfrm>
        </p:grpSpPr>
        <p:pic>
          <p:nvPicPr>
            <p:cNvPr id="12" name="图片 11"/>
            <p:cNvPicPr>
              <a:picLocks noChangeAspect="1"/>
            </p:cNvPicPr>
            <p:nvPr/>
          </p:nvPicPr>
          <p:blipFill rotWithShape="1">
            <a:blip r:embed="rId1"/>
            <a:srcRect b="3443"/>
            <a:stretch>
              <a:fillRect/>
            </a:stretch>
          </p:blipFill>
          <p:spPr>
            <a:xfrm>
              <a:off x="1095047" y="1753880"/>
              <a:ext cx="9529729" cy="3533738"/>
            </a:xfrm>
            <a:prstGeom prst="rect">
              <a:avLst/>
            </a:prstGeom>
          </p:spPr>
        </p:pic>
        <p:sp>
          <p:nvSpPr>
            <p:cNvPr id="11" name="矩形 10"/>
            <p:cNvSpPr/>
            <p:nvPr/>
          </p:nvSpPr>
          <p:spPr>
            <a:xfrm>
              <a:off x="1094892" y="4750904"/>
              <a:ext cx="9530037" cy="53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4" name="文本框 13"/>
          <p:cNvSpPr txBox="1"/>
          <p:nvPr/>
        </p:nvSpPr>
        <p:spPr>
          <a:xfrm>
            <a:off x="971702" y="5455825"/>
            <a:ext cx="10187636" cy="646331"/>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Displacements of the magnet under different conditions: a) cool down; b) electromagnetic force; c) cool down and EM force</a:t>
            </a:r>
            <a:endParaRPr lang="zh-CN" altLang="en-US" dirty="0">
              <a:latin typeface="Arial" panose="020B0604020202020204" pitchFamily="34" charset="0"/>
              <a:cs typeface="Arial" panose="020B0604020202020204" pitchFamily="34" charset="0"/>
            </a:endParaRPr>
          </a:p>
        </p:txBody>
      </p:sp>
      <p:sp>
        <p:nvSpPr>
          <p:cNvPr id="16" name="文本框 15"/>
          <p:cNvSpPr txBox="1"/>
          <p:nvPr/>
        </p:nvSpPr>
        <p:spPr>
          <a:xfrm>
            <a:off x="599528" y="1201916"/>
            <a:ext cx="10919924" cy="1135952"/>
          </a:xfrm>
          <a:prstGeom prst="rect">
            <a:avLst/>
          </a:prstGeom>
          <a:noFill/>
        </p:spPr>
        <p:txBody>
          <a:bodyPr wrap="square" rtlCol="0">
            <a:spAutoFit/>
          </a:bodyPr>
          <a:lstStyle/>
          <a:p>
            <a:pPr marL="285750" indent="-285750">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maximum displacement is 0.3mm during cool down and 0.09mm after being energization.</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Compared to the displacement generated by thermal contraction, it is smaller than that caused by EM force.</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844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Displacement and stress </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11B17378-7887-4CDB-BA58-01C41901AB51}"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16" name="文本框 15"/>
          <p:cNvSpPr txBox="1"/>
          <p:nvPr/>
        </p:nvSpPr>
        <p:spPr>
          <a:xfrm>
            <a:off x="721448" y="1320465"/>
            <a:ext cx="10919924" cy="394210"/>
          </a:xfrm>
          <a:prstGeom prst="rect">
            <a:avLst/>
          </a:prstGeom>
          <a:noFill/>
        </p:spPr>
        <p:txBody>
          <a:bodyPr wrap="square" rtlCol="0">
            <a:spAutoFit/>
          </a:bodyPr>
          <a:lstStyle/>
          <a:p>
            <a:pPr marL="285750" indent="-285750">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Von-Mises stress on the coil is below 80MPa while it is below 100MPa on the former.</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pic>
        <p:nvPicPr>
          <p:cNvPr id="15" name="图片 14"/>
          <p:cNvPicPr>
            <a:picLocks noChangeAspect="1"/>
          </p:cNvPicPr>
          <p:nvPr/>
        </p:nvPicPr>
        <p:blipFill rotWithShape="1">
          <a:blip r:embed="rId1"/>
          <a:srcRect l="35625" r="32509" b="38901"/>
          <a:stretch>
            <a:fillRect/>
          </a:stretch>
        </p:blipFill>
        <p:spPr>
          <a:xfrm>
            <a:off x="1718298" y="2440374"/>
            <a:ext cx="3666206" cy="2766626"/>
          </a:xfrm>
          <a:prstGeom prst="rect">
            <a:avLst/>
          </a:prstGeom>
        </p:spPr>
      </p:pic>
      <p:pic>
        <p:nvPicPr>
          <p:cNvPr id="17" name="图片 16"/>
          <p:cNvPicPr>
            <a:picLocks noChangeAspect="1"/>
          </p:cNvPicPr>
          <p:nvPr/>
        </p:nvPicPr>
        <p:blipFill rotWithShape="1">
          <a:blip r:embed="rId1"/>
          <a:srcRect l="67144" b="38901"/>
          <a:stretch>
            <a:fillRect/>
          </a:stretch>
        </p:blipFill>
        <p:spPr>
          <a:xfrm>
            <a:off x="6197898" y="2440374"/>
            <a:ext cx="3773162" cy="2761546"/>
          </a:xfrm>
          <a:prstGeom prst="rect">
            <a:avLst/>
          </a:prstGeom>
        </p:spPr>
      </p:pic>
      <p:sp>
        <p:nvSpPr>
          <p:cNvPr id="3" name="文本框 2"/>
          <p:cNvSpPr txBox="1"/>
          <p:nvPr/>
        </p:nvSpPr>
        <p:spPr>
          <a:xfrm>
            <a:off x="1616698" y="5441761"/>
            <a:ext cx="787914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Von-Mises stresses on the coil and former after cool down and energization</a:t>
            </a:r>
            <a:endParaRPr lang="zh-CN" altLang="en-US"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844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AC losses calculation</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6B7DAA95-6201-48B5-ACC2-B4FD00DAB18E}"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3" name="文本框 2"/>
          <p:cNvSpPr txBox="1"/>
          <p:nvPr/>
        </p:nvSpPr>
        <p:spPr>
          <a:xfrm>
            <a:off x="747013" y="1419915"/>
            <a:ext cx="7457133" cy="2068515"/>
          </a:xfrm>
          <a:prstGeom prst="rect">
            <a:avLst/>
          </a:prstGeom>
          <a:noFill/>
        </p:spPr>
        <p:txBody>
          <a:bodyPr wrap="square" rtlCol="0">
            <a:spAutoFit/>
          </a:bodyPr>
          <a:lstStyle/>
          <a:p>
            <a:pPr>
              <a:lnSpc>
                <a:spcPct val="120000"/>
              </a:lnSpc>
              <a:spcAft>
                <a:spcPts val="600"/>
              </a:spcAft>
              <a:buClr>
                <a:schemeClr val="accent2"/>
              </a:buClr>
              <a:buSzPct val="100000"/>
            </a:pPr>
            <a:r>
              <a:rPr lang="en-US" altLang="zh-CN" sz="2000" dirty="0">
                <a:latin typeface="Arial" panose="020B0604020202020204" pitchFamily="34" charset="0"/>
                <a:ea typeface="微软雅黑" panose="020B0503020204020204" pitchFamily="34" charset="-122"/>
                <a:cs typeface="Arial" panose="020B0604020202020204" pitchFamily="34" charset="0"/>
              </a:rPr>
              <a:t>Calculated AC loss power by formula</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20000"/>
              </a:lnSpc>
              <a:spcAft>
                <a:spcPts val="600"/>
              </a:spcAft>
              <a:buClr>
                <a:schemeClr val="accent2"/>
              </a:buClr>
              <a:buSzPct val="100000"/>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Hysteresis loss power per cable length: 13.7 </a:t>
            </a:r>
            <a:r>
              <a:rPr lang="en-US" altLang="zh-CN" dirty="0" err="1">
                <a:latin typeface="Arial" panose="020B0604020202020204" pitchFamily="34" charset="0"/>
                <a:ea typeface="微软雅黑" panose="020B0503020204020204" pitchFamily="34" charset="-122"/>
                <a:cs typeface="Arial" panose="020B0604020202020204" pitchFamily="34" charset="0"/>
              </a:rPr>
              <a:t>mW</a:t>
            </a:r>
            <a:r>
              <a:rPr lang="en-US" altLang="zh-CN" dirty="0">
                <a:latin typeface="Arial" panose="020B0604020202020204" pitchFamily="34" charset="0"/>
                <a:ea typeface="微软雅黑" panose="020B0503020204020204" pitchFamily="34" charset="-122"/>
                <a:cs typeface="Arial" panose="020B0604020202020204" pitchFamily="34" charset="0"/>
              </a:rPr>
              <a:t>/m</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20000"/>
              </a:lnSpc>
              <a:spcAft>
                <a:spcPts val="600"/>
              </a:spcAft>
              <a:buClr>
                <a:schemeClr val="accent2"/>
              </a:buClr>
              <a:buSzPct val="100000"/>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Inter-filament coupling loss power per cable length: 0.88 </a:t>
            </a:r>
            <a:r>
              <a:rPr lang="en-US" altLang="zh-CN" dirty="0" err="1">
                <a:latin typeface="Arial" panose="020B0604020202020204" pitchFamily="34" charset="0"/>
                <a:ea typeface="微软雅黑" panose="020B0503020204020204" pitchFamily="34" charset="-122"/>
                <a:cs typeface="Arial" panose="020B0604020202020204" pitchFamily="34" charset="0"/>
              </a:rPr>
              <a:t>mW</a:t>
            </a:r>
            <a:r>
              <a:rPr lang="en-US" altLang="zh-CN" dirty="0">
                <a:latin typeface="Arial" panose="020B0604020202020204" pitchFamily="34" charset="0"/>
                <a:ea typeface="微软雅黑" panose="020B0503020204020204" pitchFamily="34" charset="-122"/>
                <a:cs typeface="Arial" panose="020B0604020202020204" pitchFamily="34" charset="0"/>
              </a:rPr>
              <a:t>/m</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20000"/>
              </a:lnSpc>
              <a:spcAft>
                <a:spcPts val="600"/>
              </a:spcAft>
              <a:buClr>
                <a:schemeClr val="accent2"/>
              </a:buClr>
              <a:buSzPct val="100000"/>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Total AC loss power per cable length: 14.6 </a:t>
            </a:r>
            <a:r>
              <a:rPr lang="en-US" altLang="zh-CN" dirty="0" err="1">
                <a:latin typeface="Arial" panose="020B0604020202020204" pitchFamily="34" charset="0"/>
                <a:ea typeface="微软雅黑" panose="020B0503020204020204" pitchFamily="34" charset="-122"/>
                <a:cs typeface="Arial" panose="020B0604020202020204" pitchFamily="34" charset="0"/>
              </a:rPr>
              <a:t>mW</a:t>
            </a:r>
            <a:r>
              <a:rPr lang="en-US" altLang="zh-CN" dirty="0">
                <a:latin typeface="Arial" panose="020B0604020202020204" pitchFamily="34" charset="0"/>
                <a:ea typeface="微软雅黑" panose="020B0503020204020204" pitchFamily="34" charset="-122"/>
                <a:cs typeface="Arial" panose="020B0604020202020204" pitchFamily="34" charset="0"/>
              </a:rPr>
              <a:t>/m</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20000"/>
              </a:lnSpc>
              <a:spcAft>
                <a:spcPts val="600"/>
              </a:spcAft>
              <a:buClr>
                <a:schemeClr val="accent2"/>
              </a:buClr>
              <a:buSzPct val="100000"/>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Total AC loss power: </a:t>
            </a:r>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rPr>
              <a:t>3.21 W</a:t>
            </a:r>
            <a:endPar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p:cNvPicPr>
            <a:picLocks noChangeAspect="1"/>
          </p:cNvPicPr>
          <p:nvPr/>
        </p:nvPicPr>
        <p:blipFill>
          <a:blip r:embed="rId1"/>
          <a:stretch>
            <a:fillRect/>
          </a:stretch>
        </p:blipFill>
        <p:spPr>
          <a:xfrm>
            <a:off x="3355416" y="3944060"/>
            <a:ext cx="3121423" cy="597460"/>
          </a:xfrm>
          <a:prstGeom prst="rect">
            <a:avLst/>
          </a:prstGeom>
        </p:spPr>
      </p:pic>
      <p:pic>
        <p:nvPicPr>
          <p:cNvPr id="11" name="图片 10"/>
          <p:cNvPicPr>
            <a:picLocks noChangeAspect="1"/>
          </p:cNvPicPr>
          <p:nvPr/>
        </p:nvPicPr>
        <p:blipFill>
          <a:blip r:embed="rId2"/>
          <a:stretch>
            <a:fillRect/>
          </a:stretch>
        </p:blipFill>
        <p:spPr>
          <a:xfrm>
            <a:off x="3355416" y="4796643"/>
            <a:ext cx="1670449" cy="646232"/>
          </a:xfrm>
          <a:prstGeom prst="rect">
            <a:avLst/>
          </a:prstGeom>
        </p:spPr>
      </p:pic>
      <p:sp>
        <p:nvSpPr>
          <p:cNvPr id="12" name="文本框 11"/>
          <p:cNvSpPr txBox="1"/>
          <p:nvPr/>
        </p:nvSpPr>
        <p:spPr>
          <a:xfrm>
            <a:off x="1120992" y="4028646"/>
            <a:ext cx="1800493"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Hysteresis loss:</a:t>
            </a:r>
            <a:endParaRPr lang="zh-CN" altLang="en-US" dirty="0">
              <a:latin typeface="Arial" panose="020B0604020202020204" pitchFamily="34" charset="0"/>
              <a:cs typeface="Arial" panose="020B0604020202020204" pitchFamily="34" charset="0"/>
            </a:endParaRPr>
          </a:p>
        </p:txBody>
      </p:sp>
      <p:sp>
        <p:nvSpPr>
          <p:cNvPr id="14" name="文本框 13"/>
          <p:cNvSpPr txBox="1"/>
          <p:nvPr/>
        </p:nvSpPr>
        <p:spPr>
          <a:xfrm>
            <a:off x="1120991" y="4942121"/>
            <a:ext cx="163378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Coupling loss:</a:t>
            </a:r>
            <a:endParaRPr lang="zh-CN" altLang="en-US" dirty="0">
              <a:latin typeface="Arial" panose="020B0604020202020204" pitchFamily="34" charset="0"/>
              <a:cs typeface="Arial" panose="020B0604020202020204" pitchFamily="34" charset="0"/>
            </a:endParaRPr>
          </a:p>
        </p:txBody>
      </p:sp>
      <p:grpSp>
        <p:nvGrpSpPr>
          <p:cNvPr id="41" name="组合 40"/>
          <p:cNvGrpSpPr/>
          <p:nvPr/>
        </p:nvGrpSpPr>
        <p:grpSpPr>
          <a:xfrm>
            <a:off x="7818164" y="1480875"/>
            <a:ext cx="3454103" cy="2351340"/>
            <a:chOff x="7990884" y="1646658"/>
            <a:chExt cx="3117421" cy="2351340"/>
          </a:xfrm>
        </p:grpSpPr>
        <p:cxnSp>
          <p:nvCxnSpPr>
            <p:cNvPr id="15" name="直接箭头连接符 14"/>
            <p:cNvCxnSpPr/>
            <p:nvPr/>
          </p:nvCxnSpPr>
          <p:spPr>
            <a:xfrm>
              <a:off x="8527003" y="3615808"/>
              <a:ext cx="23671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8522333" y="1763784"/>
              <a:ext cx="0" cy="18558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8534623" y="2310580"/>
              <a:ext cx="400687" cy="13052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8939979" y="2310580"/>
              <a:ext cx="489156" cy="13052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9429135" y="2310580"/>
              <a:ext cx="400687" cy="13052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9834491" y="2310580"/>
              <a:ext cx="489156" cy="13052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0679983" y="3623380"/>
              <a:ext cx="428322"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t/s</a:t>
              </a:r>
              <a:endParaRPr lang="zh-CN" altLang="en-US" dirty="0">
                <a:latin typeface="Arial" panose="020B0604020202020204" pitchFamily="34" charset="0"/>
                <a:cs typeface="Arial" panose="020B0604020202020204" pitchFamily="34" charset="0"/>
              </a:endParaRPr>
            </a:p>
          </p:txBody>
        </p:sp>
        <p:sp>
          <p:nvSpPr>
            <p:cNvPr id="32" name="文本框 31"/>
            <p:cNvSpPr txBox="1"/>
            <p:nvPr/>
          </p:nvSpPr>
          <p:spPr>
            <a:xfrm>
              <a:off x="7990884" y="1646658"/>
              <a:ext cx="54373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B/T</a:t>
              </a:r>
              <a:endParaRPr lang="zh-CN" altLang="en-US" dirty="0">
                <a:latin typeface="Arial" panose="020B0604020202020204" pitchFamily="34" charset="0"/>
                <a:cs typeface="Arial" panose="020B0604020202020204" pitchFamily="34" charset="0"/>
              </a:endParaRPr>
            </a:p>
          </p:txBody>
        </p:sp>
        <p:sp>
          <p:nvSpPr>
            <p:cNvPr id="33" name="文本框 32"/>
            <p:cNvSpPr txBox="1"/>
            <p:nvPr/>
          </p:nvSpPr>
          <p:spPr>
            <a:xfrm>
              <a:off x="9274507" y="3610494"/>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cxnSp>
          <p:nvCxnSpPr>
            <p:cNvPr id="34" name="直接连接符 33"/>
            <p:cNvCxnSpPr/>
            <p:nvPr/>
          </p:nvCxnSpPr>
          <p:spPr>
            <a:xfrm>
              <a:off x="8519718" y="2310580"/>
              <a:ext cx="45969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8212043" y="2112442"/>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cxnSp>
          <p:nvCxnSpPr>
            <p:cNvPr id="37" name="直接连接符 36"/>
            <p:cNvCxnSpPr>
              <a:endCxn id="40" idx="0"/>
            </p:cNvCxnSpPr>
            <p:nvPr/>
          </p:nvCxnSpPr>
          <p:spPr>
            <a:xfrm>
              <a:off x="8935310" y="2310580"/>
              <a:ext cx="26362" cy="12999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8805219" y="3610494"/>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sp>
          <p:nvSpPr>
            <p:cNvPr id="42" name="文本框 41"/>
            <p:cNvSpPr txBox="1"/>
            <p:nvPr/>
          </p:nvSpPr>
          <p:spPr>
            <a:xfrm>
              <a:off x="10167194" y="362866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8</a:t>
              </a:r>
              <a:endParaRPr lang="zh-CN" altLang="en-US" dirty="0">
                <a:latin typeface="Arial" panose="020B0604020202020204" pitchFamily="34" charset="0"/>
                <a:cs typeface="Arial" panose="020B0604020202020204"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844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Fabrication</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8D7289DD-CACD-4867-B9B1-904C3DFF3794}"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685165" y="1202055"/>
            <a:ext cx="10818495" cy="1164590"/>
          </a:xfrm>
          <a:prstGeom prst="rect">
            <a:avLst/>
          </a:prstGeom>
          <a:noFill/>
        </p:spPr>
        <p:txBody>
          <a:bodyPr wrap="square" rtlCol="0">
            <a:spAutoFit/>
          </a:bodyPr>
          <a:lstStyle/>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magnet prototype consists of six formers assembled together. Each former is divided into two halves for easy assembly.</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After winding one layer of coil, the next layer former is assembled, followed by winding that layer.</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pic>
        <p:nvPicPr>
          <p:cNvPr id="82" name="图片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817" t="8623" r="1310" b="16588"/>
          <a:stretch>
            <a:fillRect/>
          </a:stretch>
        </p:blipFill>
        <p:spPr bwMode="auto">
          <a:xfrm>
            <a:off x="2658745" y="2557780"/>
            <a:ext cx="6874510" cy="120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a:xfrm>
            <a:off x="805180" y="4198620"/>
            <a:ext cx="10937240" cy="1986915"/>
            <a:chOff x="1268" y="6532"/>
            <a:chExt cx="17224" cy="3129"/>
          </a:xfrm>
        </p:grpSpPr>
        <p:grpSp>
          <p:nvGrpSpPr>
            <p:cNvPr id="11" name="组合 10"/>
            <p:cNvGrpSpPr/>
            <p:nvPr/>
          </p:nvGrpSpPr>
          <p:grpSpPr>
            <a:xfrm>
              <a:off x="1268" y="6532"/>
              <a:ext cx="17225" cy="2731"/>
              <a:chOff x="1428" y="6469"/>
              <a:chExt cx="17225" cy="2731"/>
            </a:xfrm>
          </p:grpSpPr>
          <p:pic>
            <p:nvPicPr>
              <p:cNvPr id="3" name="图片 2"/>
              <p:cNvPicPr>
                <a:picLocks noChangeAspect="1"/>
              </p:cNvPicPr>
              <p:nvPr/>
            </p:nvPicPr>
            <p:blipFill>
              <a:blip r:embed="rId2"/>
              <a:stretch>
                <a:fillRect/>
              </a:stretch>
            </p:blipFill>
            <p:spPr>
              <a:xfrm>
                <a:off x="1428" y="6469"/>
                <a:ext cx="16713" cy="2731"/>
              </a:xfrm>
              <a:prstGeom prst="rect">
                <a:avLst/>
              </a:prstGeom>
            </p:spPr>
          </p:pic>
          <p:sp>
            <p:nvSpPr>
              <p:cNvPr id="7" name="文本框 6"/>
              <p:cNvSpPr txBox="1"/>
              <p:nvPr/>
            </p:nvSpPr>
            <p:spPr>
              <a:xfrm>
                <a:off x="1428" y="8620"/>
                <a:ext cx="3918" cy="580"/>
              </a:xfrm>
              <a:prstGeom prst="rect">
                <a:avLst/>
              </a:prstGeom>
              <a:solidFill>
                <a:schemeClr val="bg1"/>
              </a:solidFill>
              <a:ln>
                <a:noFill/>
              </a:ln>
            </p:spPr>
            <p:style>
              <a:lnRef idx="2">
                <a:schemeClr val="accent1"/>
              </a:lnRef>
              <a:fillRef idx="0">
                <a:srgbClr val="FFFFFF"/>
              </a:fillRef>
              <a:effectRef idx="0">
                <a:srgbClr val="FFFFFF"/>
              </a:effectRef>
              <a:fontRef idx="minor">
                <a:schemeClr val="tx1"/>
              </a:fontRef>
            </p:style>
            <p:txBody>
              <a:bodyPr wrap="square" rtlCol="0">
                <a:spAutoFit/>
              </a:bodyPr>
              <a:lstStyle/>
              <a:p>
                <a:r>
                  <a:rPr lang="en-US" altLang="zh-CN">
                    <a:latin typeface="Arial" panose="020B0604020202020204" pitchFamily="34" charset="0"/>
                    <a:cs typeface="Arial" panose="020B0604020202020204" pitchFamily="34" charset="0"/>
                  </a:rPr>
                  <a:t>Assembling the former </a:t>
                </a:r>
                <a:endParaRPr lang="en-US" altLang="zh-CN">
                  <a:latin typeface="Arial" panose="020B0604020202020204" pitchFamily="34" charset="0"/>
                  <a:cs typeface="Arial" panose="020B0604020202020204" pitchFamily="34" charset="0"/>
                </a:endParaRPr>
              </a:p>
            </p:txBody>
          </p:sp>
          <p:sp>
            <p:nvSpPr>
              <p:cNvPr id="9" name="文本框 8"/>
              <p:cNvSpPr txBox="1"/>
              <p:nvPr/>
            </p:nvSpPr>
            <p:spPr>
              <a:xfrm>
                <a:off x="10494" y="8620"/>
                <a:ext cx="3206" cy="580"/>
              </a:xfrm>
              <a:prstGeom prst="rect">
                <a:avLst/>
              </a:prstGeom>
              <a:solidFill>
                <a:schemeClr val="bg1"/>
              </a:solidFill>
              <a:ln>
                <a:noFill/>
              </a:ln>
            </p:spPr>
            <p:style>
              <a:lnRef idx="2">
                <a:schemeClr val="accent1"/>
              </a:lnRef>
              <a:fillRef idx="0">
                <a:srgbClr val="FFFFFF"/>
              </a:fillRef>
              <a:effectRef idx="0">
                <a:srgbClr val="FFFFFF"/>
              </a:effectRef>
              <a:fontRef idx="minor">
                <a:schemeClr val="tx1"/>
              </a:fontRef>
            </p:style>
            <p:txBody>
              <a:bodyPr wrap="square" rtlCol="0">
                <a:spAutoFit/>
              </a:bodyPr>
              <a:lstStyle/>
              <a:p>
                <a:r>
                  <a:rPr lang="en-US" altLang="zh-CN">
                    <a:latin typeface="Arial" panose="020B0604020202020204" pitchFamily="34" charset="0"/>
                    <a:cs typeface="Arial" panose="020B0604020202020204" pitchFamily="34" charset="0"/>
                  </a:rPr>
                  <a:t>Brush epoxy resin </a:t>
                </a:r>
                <a:endParaRPr lang="en-US" altLang="zh-CN">
                  <a:latin typeface="Arial" panose="020B0604020202020204" pitchFamily="34" charset="0"/>
                  <a:cs typeface="Arial" panose="020B0604020202020204" pitchFamily="34" charset="0"/>
                </a:endParaRPr>
              </a:p>
            </p:txBody>
          </p:sp>
          <p:sp>
            <p:nvSpPr>
              <p:cNvPr id="10" name="文本框 9"/>
              <p:cNvSpPr txBox="1"/>
              <p:nvPr/>
            </p:nvSpPr>
            <p:spPr>
              <a:xfrm>
                <a:off x="14167" y="8620"/>
                <a:ext cx="4487" cy="580"/>
              </a:xfrm>
              <a:prstGeom prst="rect">
                <a:avLst/>
              </a:prstGeom>
              <a:solidFill>
                <a:schemeClr val="bg1"/>
              </a:solidFill>
              <a:ln>
                <a:noFill/>
              </a:ln>
            </p:spPr>
            <p:style>
              <a:lnRef idx="2">
                <a:schemeClr val="accent1"/>
              </a:lnRef>
              <a:fillRef idx="0">
                <a:srgbClr val="FFFFFF"/>
              </a:fillRef>
              <a:effectRef idx="0">
                <a:srgbClr val="FFFFFF"/>
              </a:effectRef>
              <a:fontRef idx="minor">
                <a:schemeClr val="tx1"/>
              </a:fontRef>
            </p:style>
            <p:txBody>
              <a:bodyPr wrap="square" rtlCol="0">
                <a:spAutoFit/>
              </a:bodyPr>
              <a:lstStyle/>
              <a:p>
                <a:r>
                  <a:rPr lang="en-US" altLang="zh-CN">
                    <a:latin typeface="Arial" panose="020B0604020202020204" pitchFamily="34" charset="0"/>
                    <a:cs typeface="Arial" panose="020B0604020202020204" pitchFamily="34" charset="0"/>
                  </a:rPr>
                  <a:t>winding thin copper wires</a:t>
                </a:r>
                <a:endParaRPr lang="en-US" altLang="zh-CN">
                  <a:latin typeface="Arial" panose="020B0604020202020204" pitchFamily="34" charset="0"/>
                  <a:cs typeface="Arial" panose="020B0604020202020204" pitchFamily="34" charset="0"/>
                </a:endParaRPr>
              </a:p>
            </p:txBody>
          </p:sp>
        </p:grpSp>
        <p:sp>
          <p:nvSpPr>
            <p:cNvPr id="8" name="文本框 7"/>
            <p:cNvSpPr txBox="1"/>
            <p:nvPr/>
          </p:nvSpPr>
          <p:spPr>
            <a:xfrm>
              <a:off x="5827" y="8645"/>
              <a:ext cx="3253" cy="1016"/>
            </a:xfrm>
            <a:prstGeom prst="rect">
              <a:avLst/>
            </a:prstGeom>
            <a:solidFill>
              <a:schemeClr val="bg1"/>
            </a:solidFill>
            <a:ln>
              <a:noFill/>
            </a:ln>
          </p:spPr>
          <p:style>
            <a:lnRef idx="2">
              <a:schemeClr val="accent1"/>
            </a:lnRef>
            <a:fillRef idx="0">
              <a:srgbClr val="FFFFFF"/>
            </a:fillRef>
            <a:effectRef idx="0">
              <a:srgbClr val="FFFFFF"/>
            </a:effectRef>
            <a:fontRef idx="minor">
              <a:schemeClr val="tx1"/>
            </a:fontRef>
          </p:style>
          <p:txBody>
            <a:bodyPr wrap="square" rtlCol="0">
              <a:spAutoFit/>
            </a:bodyPr>
            <a:lstStyle/>
            <a:p>
              <a:r>
                <a:rPr lang="en-US" altLang="zh-CN">
                  <a:latin typeface="Arial" panose="020B0604020202020204" pitchFamily="34" charset="0"/>
                  <a:cs typeface="Arial" panose="020B0604020202020204" pitchFamily="34" charset="0"/>
                </a:rPr>
                <a:t>Position the cable into the channel</a:t>
              </a:r>
              <a:endParaRPr lang="en-US" altLang="zh-CN">
                <a:latin typeface="Arial" panose="020B0604020202020204" pitchFamily="34" charset="0"/>
                <a:cs typeface="Arial" panose="020B0604020202020204" pitchFamily="34" charset="0"/>
              </a:endParaRPr>
            </a:p>
          </p:txBody>
        </p:sp>
      </p:grpSp>
      <p:sp>
        <p:nvSpPr>
          <p:cNvPr id="14" name="文本框 13"/>
          <p:cNvSpPr txBox="1"/>
          <p:nvPr/>
        </p:nvSpPr>
        <p:spPr>
          <a:xfrm>
            <a:off x="3376295" y="3763645"/>
            <a:ext cx="5518150" cy="368300"/>
          </a:xfrm>
          <a:prstGeom prst="rect">
            <a:avLst/>
          </a:prstGeom>
          <a:noFill/>
        </p:spPr>
        <p:txBody>
          <a:bodyPr wrap="square" rtlCol="0">
            <a:spAutoFit/>
          </a:bodyPr>
          <a:lstStyle/>
          <a:p>
            <a:r>
              <a:rPr lang="en-US" altLang="zh-CN">
                <a:latin typeface="Arial" panose="020B0604020202020204" pitchFamily="34" charset="0"/>
                <a:cs typeface="Arial" panose="020B0604020202020204" pitchFamily="34" charset="0"/>
              </a:rPr>
              <a:t>Diagram of formers and their assembley relationship </a:t>
            </a:r>
            <a:endParaRPr lang="en-US" altLang="zh-CN">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844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Cryogenic test</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B5278F1B-AF6C-4321-991B-DE980B5902E5}"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599440" y="1192116"/>
            <a:ext cx="10749915" cy="1135952"/>
          </a:xfrm>
          <a:prstGeom prst="rect">
            <a:avLst/>
          </a:prstGeom>
          <a:noFill/>
        </p:spPr>
        <p:txBody>
          <a:bodyPr wrap="square" rtlCol="0">
            <a:spAutoFit/>
          </a:bodyPr>
          <a:lstStyle/>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magnetic field reached 4T after one quench and achieved the ramping rate of 2T/s with the energization rate of 1050A/s.</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Only two cycles were tested, more cycles are required for testing.</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12"/>
          <p:cNvGrpSpPr/>
          <p:nvPr/>
        </p:nvGrpSpPr>
        <p:grpSpPr>
          <a:xfrm>
            <a:off x="2573972" y="2272665"/>
            <a:ext cx="6800850" cy="3816350"/>
            <a:chOff x="3306" y="3662"/>
            <a:chExt cx="10710" cy="6010"/>
          </a:xfrm>
        </p:grpSpPr>
        <p:pic>
          <p:nvPicPr>
            <p:cNvPr id="12" name="图片 11"/>
            <p:cNvPicPr>
              <a:picLocks noChangeAspect="1"/>
            </p:cNvPicPr>
            <p:nvPr/>
          </p:nvPicPr>
          <p:blipFill>
            <a:blip r:embed="rId1">
              <a:clrChange>
                <a:clrFrom>
                  <a:srgbClr val="F5F2ED">
                    <a:alpha val="100000"/>
                  </a:srgbClr>
                </a:clrFrom>
                <a:clrTo>
                  <a:srgbClr val="F5F2ED">
                    <a:alpha val="100000"/>
                    <a:alpha val="0"/>
                  </a:srgbClr>
                </a:clrTo>
              </a:clrChange>
            </a:blip>
            <a:srcRect l="2791" t="3112" r="2105" b="1515"/>
            <a:stretch>
              <a:fillRect/>
            </a:stretch>
          </p:blipFill>
          <p:spPr>
            <a:xfrm>
              <a:off x="3306" y="3662"/>
              <a:ext cx="10710" cy="6010"/>
            </a:xfrm>
            <a:prstGeom prst="rect">
              <a:avLst/>
            </a:prstGeom>
          </p:spPr>
        </p:pic>
        <p:cxnSp>
          <p:nvCxnSpPr>
            <p:cNvPr id="9" name="直接箭头连接符 8"/>
            <p:cNvCxnSpPr/>
            <p:nvPr/>
          </p:nvCxnSpPr>
          <p:spPr>
            <a:xfrm flipV="1">
              <a:off x="10580" y="5084"/>
              <a:ext cx="810" cy="7"/>
            </a:xfrm>
            <a:prstGeom prst="straightConnector1">
              <a:avLst/>
            </a:prstGeom>
            <a:ln w="31750" cap="rnd">
              <a:solidFill>
                <a:schemeClr val="accent2"/>
              </a:solidFill>
              <a:round/>
              <a:tailEnd type="triangle" w="med" len="lg"/>
            </a:ln>
          </p:spPr>
          <p:style>
            <a:lnRef idx="0">
              <a:srgbClr val="FFFFFF"/>
            </a:lnRef>
            <a:fillRef idx="0">
              <a:srgbClr val="FFFFFF"/>
            </a:fillRef>
            <a:effectRef idx="0">
              <a:srgbClr val="FFFFFF"/>
            </a:effectRef>
            <a:fontRef idx="minor">
              <a:schemeClr val="tx1"/>
            </a:fontRef>
          </p:style>
        </p:cxnSp>
        <p:sp>
          <p:nvSpPr>
            <p:cNvPr id="10" name="文本框 9"/>
            <p:cNvSpPr txBox="1"/>
            <p:nvPr/>
          </p:nvSpPr>
          <p:spPr>
            <a:xfrm>
              <a:off x="11310" y="4732"/>
              <a:ext cx="1800" cy="1016"/>
            </a:xfrm>
            <a:prstGeom prst="rect">
              <a:avLst/>
            </a:prstGeom>
            <a:noFill/>
          </p:spPr>
          <p:txBody>
            <a:bodyPr wrap="square" rtlCol="0">
              <a:spAutoFit/>
            </a:bodyPr>
            <a:lstStyle/>
            <a:p>
              <a:r>
                <a:rPr lang="en-US" altLang="zh-CN">
                  <a:latin typeface="Arial" panose="020B0604020202020204" pitchFamily="34" charset="0"/>
                  <a:cs typeface="Arial" panose="020B0604020202020204" pitchFamily="34" charset="0"/>
                </a:rPr>
                <a:t>Magnetic field</a:t>
              </a:r>
              <a:endParaRPr lang="en-US" altLang="zh-CN">
                <a:latin typeface="Arial" panose="020B0604020202020204" pitchFamily="34" charset="0"/>
                <a:cs typeface="Arial" panose="020B060402020202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2680" y="272415"/>
            <a:ext cx="9749155" cy="706120"/>
          </a:xfrm>
        </p:spPr>
        <p:txBody>
          <a:bodyPr>
            <a:normAutofit fontScale="90000"/>
          </a:bodyPr>
          <a:lstStyle/>
          <a:p>
            <a:pPr algn="ctr"/>
            <a:r>
              <a:rPr lang="en-US" altLang="zh-CN" sz="3600" dirty="0">
                <a:solidFill>
                  <a:srgbClr val="0000FF"/>
                </a:solidFill>
                <a:latin typeface="Arial" panose="020B0604020202020204" pitchFamily="34" charset="0"/>
                <a:cs typeface="Arial" panose="020B0604020202020204" pitchFamily="34" charset="0"/>
              </a:rPr>
              <a:t>Collaboration of 4T FCDM with ramping rate </a:t>
            </a:r>
            <a:r>
              <a:rPr lang="en-US" altLang="zh-CN" sz="3600" dirty="0">
                <a:solidFill>
                  <a:srgbClr val="0000FF"/>
                </a:solidFill>
                <a:latin typeface="Arial" panose="020B0604020202020204" pitchFamily="34" charset="0"/>
                <a:cs typeface="Arial" panose="020B0604020202020204" pitchFamily="34" charset="0"/>
              </a:rPr>
              <a:t>of 4T/s</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3E40207D-6C03-4933-8E4C-144366FACBBC}"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599440" y="1202055"/>
            <a:ext cx="6798347" cy="1391407"/>
          </a:xfrm>
          <a:prstGeom prst="rect">
            <a:avLst/>
          </a:prstGeom>
          <a:noFill/>
        </p:spPr>
        <p:txBody>
          <a:bodyPr wrap="square" rtlCol="0">
            <a:spAutoFit/>
          </a:bodyPr>
          <a:lstStyle/>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The demand for high beam intensities of the future high intensity heavy ion synchrotron accelerators HIAF (High Intensity heavy-ion Accelerator Facility), leads to requirement for higher field fast-cycling superconducting magnets.</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1"/>
          <a:stretch>
            <a:fillRect/>
          </a:stretch>
        </p:blipFill>
        <p:spPr>
          <a:xfrm>
            <a:off x="7479067" y="2033684"/>
            <a:ext cx="3792031" cy="3267389"/>
          </a:xfrm>
          <a:prstGeom prst="rect">
            <a:avLst/>
          </a:prstGeom>
        </p:spPr>
      </p:pic>
      <p:graphicFrame>
        <p:nvGraphicFramePr>
          <p:cNvPr id="7" name="表格 6"/>
          <p:cNvGraphicFramePr>
            <a:graphicFrameLocks noGrp="1"/>
          </p:cNvGraphicFramePr>
          <p:nvPr/>
        </p:nvGraphicFramePr>
        <p:xfrm>
          <a:off x="1122832" y="2931047"/>
          <a:ext cx="5093818" cy="2235277"/>
        </p:xfrm>
        <a:graphic>
          <a:graphicData uri="http://schemas.openxmlformats.org/drawingml/2006/table">
            <a:tbl>
              <a:tblPr firstRow="1" firstCol="1" bandRow="1">
                <a:tableStyleId>{5A111915-BE36-4E01-A7E5-04B1672EAD32}</a:tableStyleId>
              </a:tblPr>
              <a:tblGrid>
                <a:gridCol w="2241479"/>
                <a:gridCol w="917003"/>
                <a:gridCol w="1935336"/>
              </a:tblGrid>
              <a:tr h="319405">
                <a:tc>
                  <a:txBody>
                    <a:bodyPr/>
                    <a:lstStyle/>
                    <a:p>
                      <a:pPr algn="just">
                        <a:spcAft>
                          <a:spcPts val="0"/>
                        </a:spcAft>
                      </a:pPr>
                      <a:r>
                        <a:rPr lang="en-US" sz="1600" kern="100" dirty="0">
                          <a:effectLst/>
                        </a:rPr>
                        <a:t>Parameters</a:t>
                      </a:r>
                      <a:endParaRPr lang="zh-CN" sz="16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Unit</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dirty="0">
                          <a:effectLst/>
                        </a:rPr>
                        <a:t>Value</a:t>
                      </a:r>
                      <a:endParaRPr lang="zh-CN" sz="1600" kern="100" dirty="0">
                        <a:effectLst/>
                        <a:latin typeface="Times New Roman" panose="02020603050405020304" pitchFamily="18" charset="0"/>
                        <a:ea typeface="宋体" panose="02010600030101010101" pitchFamily="2" charset="-122"/>
                      </a:endParaRPr>
                    </a:p>
                  </a:txBody>
                  <a:tcPr marL="68580" marR="68580" marT="0" marB="0"/>
                </a:tc>
              </a:tr>
              <a:tr h="319312">
                <a:tc>
                  <a:txBody>
                    <a:bodyPr/>
                    <a:lstStyle/>
                    <a:p>
                      <a:pPr algn="just">
                        <a:spcAft>
                          <a:spcPts val="0"/>
                        </a:spcAft>
                      </a:pPr>
                      <a:r>
                        <a:rPr lang="en-US" sz="1600" kern="100">
                          <a:effectLst/>
                        </a:rPr>
                        <a:t>Bmax</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T</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4</a:t>
                      </a:r>
                      <a:endParaRPr lang="zh-CN" sz="1600" kern="100">
                        <a:effectLst/>
                        <a:latin typeface="Times New Roman" panose="02020603050405020304" pitchFamily="18" charset="0"/>
                        <a:ea typeface="宋体" panose="02010600030101010101" pitchFamily="2" charset="-122"/>
                      </a:endParaRPr>
                    </a:p>
                  </a:txBody>
                  <a:tcPr marL="68580" marR="68580" marT="0" marB="0"/>
                </a:tc>
              </a:tr>
              <a:tr h="319312">
                <a:tc>
                  <a:txBody>
                    <a:bodyPr/>
                    <a:lstStyle/>
                    <a:p>
                      <a:pPr algn="just">
                        <a:spcAft>
                          <a:spcPts val="0"/>
                        </a:spcAft>
                      </a:pPr>
                      <a:r>
                        <a:rPr lang="en-US" sz="1600" kern="100">
                          <a:effectLst/>
                        </a:rPr>
                        <a:t>Bmin</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T</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0.4</a:t>
                      </a:r>
                      <a:endParaRPr lang="zh-CN" sz="1600" kern="100">
                        <a:effectLst/>
                        <a:latin typeface="Times New Roman" panose="02020603050405020304" pitchFamily="18" charset="0"/>
                        <a:ea typeface="宋体" panose="02010600030101010101" pitchFamily="2" charset="-122"/>
                      </a:endParaRPr>
                    </a:p>
                  </a:txBody>
                  <a:tcPr marL="68580" marR="68580" marT="0" marB="0"/>
                </a:tc>
              </a:tr>
              <a:tr h="319312">
                <a:tc>
                  <a:txBody>
                    <a:bodyPr/>
                    <a:lstStyle/>
                    <a:p>
                      <a:pPr algn="just">
                        <a:spcAft>
                          <a:spcPts val="0"/>
                        </a:spcAft>
                      </a:pPr>
                      <a:r>
                        <a:rPr lang="en-US" sz="1600" kern="100">
                          <a:effectLst/>
                        </a:rPr>
                        <a:t>dB/dt</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T/s</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4~6</a:t>
                      </a:r>
                      <a:endParaRPr lang="zh-CN" sz="1600" kern="100">
                        <a:effectLst/>
                        <a:latin typeface="Times New Roman" panose="02020603050405020304" pitchFamily="18" charset="0"/>
                        <a:ea typeface="宋体" panose="02010600030101010101" pitchFamily="2" charset="-122"/>
                      </a:endParaRPr>
                    </a:p>
                  </a:txBody>
                  <a:tcPr marL="68580" marR="68580" marT="0" marB="0"/>
                </a:tc>
              </a:tr>
              <a:tr h="319312">
                <a:tc>
                  <a:txBody>
                    <a:bodyPr/>
                    <a:lstStyle/>
                    <a:p>
                      <a:pPr algn="just">
                        <a:spcAft>
                          <a:spcPts val="0"/>
                        </a:spcAft>
                      </a:pPr>
                      <a:r>
                        <a:rPr lang="en-US" sz="1600" kern="100">
                          <a:effectLst/>
                        </a:rPr>
                        <a:t>Leff</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m</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1.4</a:t>
                      </a:r>
                      <a:endParaRPr lang="zh-CN" sz="1600" kern="100">
                        <a:effectLst/>
                        <a:latin typeface="Times New Roman" panose="02020603050405020304" pitchFamily="18" charset="0"/>
                        <a:ea typeface="宋体" panose="02010600030101010101" pitchFamily="2" charset="-122"/>
                      </a:endParaRPr>
                    </a:p>
                  </a:txBody>
                  <a:tcPr marL="68580" marR="68580" marT="0" marB="0"/>
                </a:tc>
              </a:tr>
              <a:tr h="319312">
                <a:tc>
                  <a:txBody>
                    <a:bodyPr/>
                    <a:lstStyle/>
                    <a:p>
                      <a:pPr algn="just">
                        <a:spcAft>
                          <a:spcPts val="0"/>
                        </a:spcAft>
                      </a:pPr>
                      <a:r>
                        <a:rPr lang="en-US" sz="1600" kern="100">
                          <a:effectLst/>
                        </a:rPr>
                        <a:t>Aperture</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mm</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100</a:t>
                      </a:r>
                      <a:endParaRPr lang="zh-CN" sz="1600" kern="100">
                        <a:effectLst/>
                        <a:latin typeface="Times New Roman" panose="02020603050405020304" pitchFamily="18" charset="0"/>
                        <a:ea typeface="宋体" panose="02010600030101010101" pitchFamily="2" charset="-122"/>
                      </a:endParaRPr>
                    </a:p>
                  </a:txBody>
                  <a:tcPr marL="68580" marR="68580" marT="0" marB="0"/>
                </a:tc>
              </a:tr>
              <a:tr h="319312">
                <a:tc>
                  <a:txBody>
                    <a:bodyPr/>
                    <a:lstStyle/>
                    <a:p>
                      <a:pPr algn="just">
                        <a:spcAft>
                          <a:spcPts val="0"/>
                        </a:spcAft>
                      </a:pPr>
                      <a:r>
                        <a:rPr lang="en-US" sz="1600" kern="100">
                          <a:effectLst/>
                        </a:rPr>
                        <a:t>Field quality </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a:effectLst/>
                        </a:rPr>
                        <a:t> </a:t>
                      </a:r>
                      <a:endParaRPr lang="zh-CN" sz="16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spcAft>
                          <a:spcPts val="0"/>
                        </a:spcAft>
                      </a:pPr>
                      <a:r>
                        <a:rPr lang="en-US" sz="1600" kern="100" dirty="0">
                          <a:effectLst/>
                        </a:rPr>
                        <a:t>±3×10</a:t>
                      </a:r>
                      <a:r>
                        <a:rPr lang="en-US" sz="1600" kern="100" baseline="30000" dirty="0">
                          <a:effectLst/>
                        </a:rPr>
                        <a:t>-4</a:t>
                      </a:r>
                      <a:endParaRPr lang="zh-CN" sz="1600" kern="100" dirty="0">
                        <a:effectLst/>
                        <a:latin typeface="Times New Roman" panose="02020603050405020304" pitchFamily="18" charset="0"/>
                        <a:ea typeface="宋体" panose="02010600030101010101" pitchFamily="2" charset="-122"/>
                      </a:endParaRPr>
                    </a:p>
                  </a:txBody>
                  <a:tcPr marL="68580" marR="68580" marT="0" marB="0"/>
                </a:tc>
              </a:tr>
            </a:tbl>
          </a:graphicData>
        </a:graphic>
      </p:graphicFrame>
      <p:sp>
        <p:nvSpPr>
          <p:cNvPr id="8" name="文本框 7"/>
          <p:cNvSpPr txBox="1"/>
          <p:nvPr/>
        </p:nvSpPr>
        <p:spPr>
          <a:xfrm>
            <a:off x="7899958" y="5499909"/>
            <a:ext cx="308289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Schematic of HIAF upgrade </a:t>
            </a:r>
            <a:endParaRPr lang="zh-CN" altLang="en-US"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2680" y="272415"/>
            <a:ext cx="9749155" cy="706120"/>
          </a:xfrm>
        </p:spPr>
        <p:txBody>
          <a:bodyPr>
            <a:normAutofit fontScale="90000"/>
          </a:bodyPr>
          <a:lstStyle/>
          <a:p>
            <a:pPr algn="ctr"/>
            <a:r>
              <a:rPr lang="en-US" altLang="zh-CN" sz="3600" dirty="0">
                <a:solidFill>
                  <a:srgbClr val="0000FF"/>
                </a:solidFill>
                <a:latin typeface="Arial" panose="020B0604020202020204" pitchFamily="34" charset="0"/>
                <a:cs typeface="Arial" panose="020B0604020202020204" pitchFamily="34" charset="0"/>
              </a:rPr>
              <a:t>Collaboration of 4T FCDM with ramping rate </a:t>
            </a:r>
            <a:r>
              <a:rPr lang="en-US" altLang="zh-CN" sz="3600" dirty="0">
                <a:solidFill>
                  <a:srgbClr val="0000FF"/>
                </a:solidFill>
                <a:latin typeface="Arial" panose="020B0604020202020204" pitchFamily="34" charset="0"/>
                <a:cs typeface="Arial" panose="020B0604020202020204" pitchFamily="34" charset="0"/>
              </a:rPr>
              <a:t>of 4T/s</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3E40207D-6C03-4933-8E4C-144366FACBBC}"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588645" y="2157095"/>
            <a:ext cx="11170920" cy="2647315"/>
          </a:xfrm>
          <a:prstGeom prst="rect">
            <a:avLst/>
          </a:prstGeom>
          <a:noFill/>
        </p:spPr>
        <p:txBody>
          <a:bodyPr wrap="square" rtlCol="0">
            <a:spAutoFit/>
          </a:bodyPr>
          <a:lstStyle/>
          <a:p>
            <a:pPr indent="0" algn="just">
              <a:lnSpc>
                <a:spcPct val="120000"/>
              </a:lnSpc>
              <a:spcAft>
                <a:spcPts val="600"/>
              </a:spcAft>
              <a:buClr>
                <a:schemeClr val="accent2"/>
              </a:buClr>
              <a:buSzPct val="100000"/>
              <a:buNone/>
            </a:pPr>
            <a:r>
              <a:rPr lang="en-US" altLang="zh-CN" dirty="0">
                <a:latin typeface="Arial" panose="020B0604020202020204" pitchFamily="34" charset="0"/>
                <a:ea typeface="微软雅黑" panose="020B0503020204020204" pitchFamily="34" charset="-122"/>
                <a:cs typeface="Arial" panose="020B0604020202020204" pitchFamily="34" charset="0"/>
              </a:rPr>
              <a:t>For the first stage: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and IMP will jointly conduct the magnet design including cable design, 2D/3D eletromagnetic design, structural analysis, thermal analysis, assessment of dynamic energy losses, quench  simulation.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provides the mechanical and engineering drawing of the FSDM prototype assemblies including iron yoke, coil winding and assembly for the magnet;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provides the development and manufacturing of unique tooling and accessories for assembling the FSDM prototype; </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8"/>
          <p:cNvSpPr txBox="1"/>
          <p:nvPr/>
        </p:nvSpPr>
        <p:spPr>
          <a:xfrm>
            <a:off x="588645" y="1455420"/>
            <a:ext cx="10739755" cy="368300"/>
          </a:xfrm>
          <a:prstGeom prst="rect">
            <a:avLst/>
          </a:prstGeom>
          <a:noFill/>
        </p:spPr>
        <p:txBody>
          <a:bodyPr wrap="square" rtlCol="0">
            <a:spAutoFit/>
          </a:bodyPr>
          <a:p>
            <a:r>
              <a:rPr lang="en-US" altLang="zh-CN">
                <a:latin typeface="Arial" panose="020B0604020202020204" pitchFamily="34" charset="0"/>
                <a:cs typeface="Arial" panose="020B0604020202020204" pitchFamily="34" charset="0"/>
              </a:rPr>
              <a:t>IMP and JINR will continue to collabrate on the fast cycling superconducting magnet. </a:t>
            </a:r>
            <a:r>
              <a:rPr lang="en-US" altLang="zh-CN"/>
              <a:t> </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2680" y="272415"/>
            <a:ext cx="9749155" cy="706120"/>
          </a:xfrm>
        </p:spPr>
        <p:txBody>
          <a:bodyPr>
            <a:normAutofit fontScale="90000"/>
          </a:bodyPr>
          <a:lstStyle/>
          <a:p>
            <a:pPr algn="ctr"/>
            <a:r>
              <a:rPr lang="en-US" altLang="zh-CN" sz="3600" dirty="0">
                <a:solidFill>
                  <a:srgbClr val="0000FF"/>
                </a:solidFill>
                <a:latin typeface="Arial" panose="020B0604020202020204" pitchFamily="34" charset="0"/>
                <a:cs typeface="Arial" panose="020B0604020202020204" pitchFamily="34" charset="0"/>
              </a:rPr>
              <a:t>Collaboration of 4T FCDM with ramping rate </a:t>
            </a:r>
            <a:r>
              <a:rPr lang="en-US" altLang="zh-CN" sz="3600" dirty="0">
                <a:solidFill>
                  <a:srgbClr val="0000FF"/>
                </a:solidFill>
                <a:latin typeface="Arial" panose="020B0604020202020204" pitchFamily="34" charset="0"/>
                <a:cs typeface="Arial" panose="020B0604020202020204" pitchFamily="34" charset="0"/>
              </a:rPr>
              <a:t>of 4T/s</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3E40207D-6C03-4933-8E4C-144366FACBBC}"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527050" y="1212215"/>
            <a:ext cx="11170920" cy="4947920"/>
          </a:xfrm>
          <a:prstGeom prst="rect">
            <a:avLst/>
          </a:prstGeom>
          <a:noFill/>
        </p:spPr>
        <p:txBody>
          <a:bodyPr wrap="square" rtlCol="0">
            <a:spAutoFit/>
          </a:bodyPr>
          <a:lstStyle/>
          <a:p>
            <a:pPr indent="0" algn="just">
              <a:lnSpc>
                <a:spcPct val="120000"/>
              </a:lnSpc>
              <a:spcAft>
                <a:spcPts val="600"/>
              </a:spcAft>
              <a:buClr>
                <a:schemeClr val="accent2"/>
              </a:buClr>
              <a:buSzPct val="100000"/>
              <a:buNone/>
            </a:pPr>
            <a:r>
              <a:rPr lang="en-US" altLang="zh-CN" dirty="0">
                <a:latin typeface="Arial" panose="020B0604020202020204" pitchFamily="34" charset="0"/>
                <a:ea typeface="微软雅黑" panose="020B0503020204020204" pitchFamily="34" charset="-122"/>
                <a:cs typeface="Arial" panose="020B0604020202020204" pitchFamily="34" charset="0"/>
              </a:rPr>
              <a:t>For the </a:t>
            </a:r>
            <a:r>
              <a:rPr lang="en-US" altLang="zh-CN" dirty="0">
                <a:latin typeface="Arial" panose="020B0604020202020204" pitchFamily="34" charset="0"/>
                <a:ea typeface="微软雅黑" panose="020B0503020204020204" pitchFamily="34" charset="-122"/>
                <a:cs typeface="Arial" panose="020B0604020202020204" pitchFamily="34" charset="0"/>
              </a:rPr>
              <a:t>second stage: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and IMP jointly do the manufacture of the FSDM including cable, iron yoke, winding and assembling of the FSDM prototype cold mass;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and IMP jointly provide the design and build the test bench for testing of assemblies and prototype of the FSDM (power supply, cryogenics, measurement equipment et. set.);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is responsible for carrying out tests and magnetic measurements at room temperature;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takes the cryogenics tests of the FSDM including magnet cooling, measurement of the  quality of the magnetic field and obtain the performance characteristics of the magnet. Tests will  be realized on the JINR site using a cryostat by JINR;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IMP staffs participate in the work of installing and testing the magnet on the JINR site;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Finally, the FSDM prototype device should be delivered to IMP after cryogenic tests;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JINR and IMP bear the expenses together for the development and manufacture of the fast-cycling superconducting magnet. </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405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Summary</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0E60B734-934A-4B46-8DB1-28D555968B94}"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7" name="内容占位符 2"/>
          <p:cNvSpPr>
            <a:spLocks noGrp="1"/>
          </p:cNvSpPr>
          <p:nvPr>
            <p:ph idx="1"/>
          </p:nvPr>
        </p:nvSpPr>
        <p:spPr>
          <a:xfrm>
            <a:off x="713961" y="1503853"/>
            <a:ext cx="10685560" cy="3922912"/>
          </a:xfrm>
        </p:spPr>
        <p:txBody>
          <a:bodyPr>
            <a:normAutofit/>
          </a:bodyPr>
          <a:lstStyle/>
          <a:p>
            <a:pPr marL="285750" lvl="1" indent="-285750" algn="just">
              <a:lnSpc>
                <a:spcPct val="120000"/>
              </a:lnSpc>
              <a:spcBef>
                <a:spcPts val="0"/>
              </a:spcBef>
              <a:spcAft>
                <a:spcPts val="600"/>
              </a:spcAft>
              <a:buClr>
                <a:schemeClr val="accent2"/>
              </a:buClr>
              <a:buSzPct val="80000"/>
              <a:buFont typeface="Wingdings" panose="05000000000000000000" pitchFamily="2" charset="2"/>
              <a:buChar char="n"/>
            </a:pPr>
            <a:r>
              <a:rPr lang="en-US" altLang="zh-CN" sz="2000" dirty="0">
                <a:latin typeface="Arial" panose="020B0604020202020204" pitchFamily="34" charset="0"/>
                <a:cs typeface="Arial" panose="020B0604020202020204" pitchFamily="34" charset="0"/>
              </a:rPr>
              <a:t>We are developing a type of fast cycling superconducting magnet based on 7-strand cable, which still has a lot of work to be done.</a:t>
            </a:r>
            <a:endParaRPr lang="en-US" altLang="zh-CN" sz="2000" dirty="0">
              <a:latin typeface="Arial" panose="020B0604020202020204" pitchFamily="34" charset="0"/>
              <a:cs typeface="Arial" panose="020B0604020202020204" pitchFamily="34" charset="0"/>
            </a:endParaRPr>
          </a:p>
          <a:p>
            <a:pPr marL="285750" lvl="1" indent="-285750" algn="just">
              <a:lnSpc>
                <a:spcPct val="120000"/>
              </a:lnSpc>
              <a:spcBef>
                <a:spcPts val="0"/>
              </a:spcBef>
              <a:spcAft>
                <a:spcPts val="600"/>
              </a:spcAft>
              <a:buClr>
                <a:schemeClr val="accent2"/>
              </a:buClr>
              <a:buSzPct val="80000"/>
              <a:buFont typeface="Wingdings" panose="05000000000000000000" pitchFamily="2" charset="2"/>
              <a:buChar char="n"/>
            </a:pPr>
            <a:r>
              <a:rPr lang="en-US" altLang="zh-CN" sz="2000" dirty="0">
                <a:latin typeface="Arial" panose="020B0604020202020204" pitchFamily="34" charset="0"/>
                <a:cs typeface="Arial" panose="020B0604020202020204" pitchFamily="34" charset="0"/>
              </a:rPr>
              <a:t>A 4T fast cycling magnet prototype has been designed, fabricated and tested, but more cycles are required for testing.</a:t>
            </a:r>
            <a:endParaRPr lang="en-US" altLang="zh-CN" sz="2000" dirty="0">
              <a:latin typeface="Arial" panose="020B0604020202020204" pitchFamily="34" charset="0"/>
              <a:cs typeface="Arial" panose="020B0604020202020204" pitchFamily="34" charset="0"/>
            </a:endParaRPr>
          </a:p>
          <a:p>
            <a:pPr marL="285750" lvl="1" indent="-285750" algn="just">
              <a:lnSpc>
                <a:spcPct val="120000"/>
              </a:lnSpc>
              <a:spcBef>
                <a:spcPts val="0"/>
              </a:spcBef>
              <a:spcAft>
                <a:spcPts val="600"/>
              </a:spcAft>
              <a:buClr>
                <a:schemeClr val="accent2"/>
              </a:buClr>
              <a:buSzPct val="80000"/>
              <a:buFont typeface="Wingdings" panose="05000000000000000000" pitchFamily="2" charset="2"/>
              <a:buChar char="n"/>
            </a:pPr>
            <a:r>
              <a:rPr lang="en-US" altLang="zh-CN" sz="2000" dirty="0">
                <a:latin typeface="Arial" panose="020B0604020202020204" pitchFamily="34" charset="0"/>
                <a:cs typeface="Arial" panose="020B0604020202020204" pitchFamily="34" charset="0"/>
              </a:rPr>
              <a:t>It is a huge challenge to develop the FCDM with a magnetic file of 4T and a ramping rate of 4T/s, we need to </a:t>
            </a:r>
            <a:r>
              <a:rPr lang="en-US" altLang="zh-CN" sz="2000" dirty="0">
                <a:latin typeface="Arial" panose="020B0604020202020204" pitchFamily="34" charset="0"/>
                <a:cs typeface="Arial" panose="020B0604020202020204" pitchFamily="34" charset="0"/>
              </a:rPr>
              <a:t>closely collaborate with you.</a:t>
            </a:r>
            <a:endParaRPr lang="en-US" altLang="zh-CN" sz="2000" dirty="0">
              <a:latin typeface="Arial" panose="020B0604020202020204" pitchFamily="34" charset="0"/>
              <a:cs typeface="Arial" panose="020B0604020202020204" pitchFamily="34" charset="0"/>
            </a:endParaRPr>
          </a:p>
          <a:p>
            <a:pPr marL="0" lvl="1" indent="0" algn="just">
              <a:lnSpc>
                <a:spcPct val="120000"/>
              </a:lnSpc>
              <a:spcBef>
                <a:spcPts val="0"/>
              </a:spcBef>
              <a:spcAft>
                <a:spcPts val="600"/>
              </a:spcAft>
              <a:buClr>
                <a:schemeClr val="accent2"/>
              </a:buClr>
              <a:buSzPct val="80000"/>
              <a:buNone/>
            </a:pPr>
            <a:endParaRPr lang="en-US" altLang="zh-CN" sz="20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4059"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Outline</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910975" y="1347653"/>
            <a:ext cx="10515600" cy="4858109"/>
          </a:xfrm>
        </p:spPr>
        <p:txBody>
          <a:bodyPr>
            <a:normAutofit/>
          </a:bodyPr>
          <a:lstStyle/>
          <a:p>
            <a:pPr>
              <a:lnSpc>
                <a:spcPct val="150000"/>
              </a:lnSpc>
              <a:buClr>
                <a:srgbClr val="EA6B14"/>
              </a:buClr>
              <a:buSzPct val="80000"/>
              <a:buFont typeface="Wingdings" panose="05000000000000000000" pitchFamily="2" charset="2"/>
              <a:buChar char="n"/>
            </a:pPr>
            <a:r>
              <a:rPr lang="en-US" altLang="zh-CN" sz="2400" i="1" dirty="0">
                <a:solidFill>
                  <a:srgbClr val="0000FF"/>
                </a:solidFill>
                <a:latin typeface="Arial" panose="020B0604020202020204" pitchFamily="34" charset="0"/>
                <a:cs typeface="Arial" panose="020B0604020202020204" pitchFamily="34" charset="0"/>
              </a:rPr>
              <a:t> Requirements for HIAF-BRing magnet</a:t>
            </a:r>
            <a:endParaRPr lang="en-US" altLang="zh-CN" sz="2400" i="1" dirty="0">
              <a:solidFill>
                <a:srgbClr val="0000FF"/>
              </a:solidFill>
              <a:latin typeface="Arial" panose="020B0604020202020204" pitchFamily="34" charset="0"/>
              <a:cs typeface="Arial" panose="020B0604020202020204" pitchFamily="34" charset="0"/>
            </a:endParaRPr>
          </a:p>
          <a:p>
            <a:pPr>
              <a:lnSpc>
                <a:spcPct val="150000"/>
              </a:lnSpc>
              <a:buClr>
                <a:srgbClr val="EA6B14"/>
              </a:buClr>
              <a:buSzPct val="80000"/>
              <a:buFont typeface="Wingdings" panose="05000000000000000000" pitchFamily="2" charset="2"/>
              <a:buChar char="n"/>
            </a:pPr>
            <a:r>
              <a:rPr lang="en-US" altLang="zh-CN" sz="2400" i="1" dirty="0">
                <a:solidFill>
                  <a:srgbClr val="0000FF"/>
                </a:solidFill>
                <a:latin typeface="Arial" panose="020B0604020202020204" pitchFamily="34" charset="0"/>
                <a:cs typeface="Arial" panose="020B0604020202020204" pitchFamily="34" charset="0"/>
              </a:rPr>
              <a:t> Status of a 1.8T fast cycling magnet at IMP </a:t>
            </a:r>
            <a:endParaRPr lang="en-US" altLang="zh-CN" sz="2400" i="1" dirty="0">
              <a:solidFill>
                <a:srgbClr val="0000FF"/>
              </a:solidFill>
              <a:latin typeface="Arial" panose="020B0604020202020204" pitchFamily="34" charset="0"/>
              <a:cs typeface="Arial" panose="020B0604020202020204" pitchFamily="34" charset="0"/>
            </a:endParaRPr>
          </a:p>
          <a:p>
            <a:pPr>
              <a:lnSpc>
                <a:spcPct val="150000"/>
              </a:lnSpc>
              <a:buClr>
                <a:srgbClr val="EA6B14"/>
              </a:buClr>
              <a:buSzPct val="80000"/>
              <a:buFont typeface="Wingdings" panose="05000000000000000000" pitchFamily="2" charset="2"/>
              <a:buChar char="n"/>
            </a:pPr>
            <a:r>
              <a:rPr lang="en-US" altLang="zh-CN" sz="2400" i="1" dirty="0">
                <a:solidFill>
                  <a:srgbClr val="0000FF"/>
                </a:solidFill>
                <a:latin typeface="Arial" panose="020B0604020202020204" pitchFamily="34" charset="0"/>
                <a:cs typeface="Arial" panose="020B0604020202020204" pitchFamily="34" charset="0"/>
              </a:rPr>
              <a:t> Development of a 4T fast cycling magnet prototype (2T/s)</a:t>
            </a:r>
            <a:endParaRPr lang="en-US" altLang="zh-CN" sz="2400" i="1" dirty="0">
              <a:solidFill>
                <a:srgbClr val="0000FF"/>
              </a:solidFill>
              <a:latin typeface="Arial" panose="020B0604020202020204" pitchFamily="34" charset="0"/>
              <a:cs typeface="Arial" panose="020B0604020202020204" pitchFamily="34" charset="0"/>
            </a:endParaRPr>
          </a:p>
          <a:p>
            <a:pPr>
              <a:lnSpc>
                <a:spcPct val="150000"/>
              </a:lnSpc>
              <a:buClr>
                <a:srgbClr val="EA6B14"/>
              </a:buClr>
              <a:buSzPct val="80000"/>
              <a:buFont typeface="Wingdings" panose="05000000000000000000" pitchFamily="2" charset="2"/>
              <a:buChar char="n"/>
            </a:pPr>
            <a:r>
              <a:rPr lang="en-US" altLang="zh-CN" sz="2400" i="1" dirty="0">
                <a:solidFill>
                  <a:srgbClr val="0000FF"/>
                </a:solidFill>
                <a:latin typeface="Arial" panose="020B0604020202020204" pitchFamily="34" charset="0"/>
                <a:cs typeface="Arial" panose="020B0604020202020204" pitchFamily="34" charset="0"/>
              </a:rPr>
              <a:t> Collaboration on development of 4T fast cycling magnet (4T/s)</a:t>
            </a:r>
            <a:endParaRPr lang="en-US" altLang="zh-CN" sz="2400" i="1" dirty="0">
              <a:solidFill>
                <a:srgbClr val="0000FF"/>
              </a:solidFill>
              <a:latin typeface="Arial" panose="020B0604020202020204" pitchFamily="34" charset="0"/>
              <a:cs typeface="Arial" panose="020B0604020202020204" pitchFamily="34" charset="0"/>
            </a:endParaRPr>
          </a:p>
          <a:p>
            <a:pPr>
              <a:lnSpc>
                <a:spcPct val="150000"/>
              </a:lnSpc>
              <a:buClr>
                <a:srgbClr val="EA6B14"/>
              </a:buClr>
              <a:buSzPct val="80000"/>
              <a:buFont typeface="Wingdings" panose="05000000000000000000" pitchFamily="2" charset="2"/>
              <a:buChar char="n"/>
            </a:pPr>
            <a:r>
              <a:rPr lang="en-US" altLang="zh-CN" sz="2400" i="1" dirty="0">
                <a:solidFill>
                  <a:srgbClr val="0000FF"/>
                </a:solidFill>
                <a:latin typeface="Arial" panose="020B0604020202020204" pitchFamily="34" charset="0"/>
                <a:cs typeface="Arial" panose="020B0604020202020204" pitchFamily="34" charset="0"/>
              </a:rPr>
              <a:t> Summary</a:t>
            </a:r>
            <a:endParaRPr lang="en-US" altLang="zh-CN" sz="2400" i="1"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697E71D8-F57B-4384-8919-4FB1DF1318A8}"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304643" cy="70269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304643" cy="6942482"/>
          </a:xfrm>
          <a:prstGeom prst="rect">
            <a:avLst/>
          </a:prstGeom>
          <a:solidFill>
            <a:schemeClr val="bg1"/>
          </a:solidFill>
        </p:spPr>
      </p:pic>
      <p:sp>
        <p:nvSpPr>
          <p:cNvPr id="3" name="内容占位符 2"/>
          <p:cNvSpPr>
            <a:spLocks noGrp="1"/>
          </p:cNvSpPr>
          <p:nvPr>
            <p:ph idx="1"/>
          </p:nvPr>
        </p:nvSpPr>
        <p:spPr>
          <a:xfrm>
            <a:off x="2308108" y="1839224"/>
            <a:ext cx="7688425" cy="2751218"/>
          </a:xfrm>
        </p:spPr>
        <p:txBody>
          <a:bodyPr>
            <a:normAutofit/>
          </a:bodyPr>
          <a:lstStyle/>
          <a:p>
            <a:pPr marL="0" indent="0" algn="ctr">
              <a:lnSpc>
                <a:spcPct val="130000"/>
              </a:lnSpc>
              <a:spcBef>
                <a:spcPts val="0"/>
              </a:spcBef>
              <a:buNone/>
            </a:pPr>
            <a:r>
              <a:rPr lang="en-US" altLang="zh-CN"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rPr>
              <a:t>Thank you</a:t>
            </a:r>
            <a:r>
              <a:rPr lang="zh-CN" altLang="en-US"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rPr>
              <a:t> </a:t>
            </a:r>
            <a:r>
              <a:rPr lang="en-US" altLang="zh-CN"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rPr>
              <a:t>for</a:t>
            </a:r>
            <a:r>
              <a:rPr lang="zh-CN" altLang="en-US"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rPr>
              <a:t> </a:t>
            </a:r>
            <a:r>
              <a:rPr lang="en-US" altLang="zh-CN"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rPr>
              <a:t>your attention</a:t>
            </a:r>
            <a:r>
              <a:rPr lang="zh-CN" altLang="en-US"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rPr>
              <a:t>！</a:t>
            </a:r>
            <a:endParaRPr lang="en-US" altLang="zh-CN" sz="6000" b="1" i="1" spc="50" dirty="0">
              <a:ln w="9525" cmpd="sng">
                <a:solidFill>
                  <a:schemeClr val="accent1"/>
                </a:solidFill>
                <a:prstDash val="solid"/>
              </a:ln>
              <a:solidFill>
                <a:srgbClr val="FFFFFF"/>
              </a:solidFill>
              <a:effectLst>
                <a:glow rad="38100">
                  <a:schemeClr val="accent1">
                    <a:alpha val="40000"/>
                  </a:schemeClr>
                </a:glow>
              </a:effectLst>
              <a:latin typeface="Arial" panose="020B0604020202020204" pitchFamily="34" charset="0"/>
              <a:cs typeface="Arial" panose="020B0604020202020204" pitchFamily="34" charset="0"/>
            </a:endParaRPr>
          </a:p>
        </p:txBody>
      </p:sp>
      <p:sp>
        <p:nvSpPr>
          <p:cNvPr id="4" name="日期占位符 3"/>
          <p:cNvSpPr>
            <a:spLocks noGrp="1"/>
          </p:cNvSpPr>
          <p:nvPr>
            <p:ph type="dt" sz="half" idx="10"/>
          </p:nvPr>
        </p:nvSpPr>
        <p:spPr/>
        <p:txBody>
          <a:bodyPr/>
          <a:lstStyle/>
          <a:p>
            <a:fld id="{37E7179B-2130-4C9F-BD2A-C4051B6C4A53}" type="datetime1">
              <a:rPr lang="zh-CN" altLang="en-US" smtClean="0"/>
            </a:fld>
            <a:endParaRPr lang="zh-CN" altLang="en-US" dirty="0"/>
          </a:p>
        </p:txBody>
      </p:sp>
      <p:sp>
        <p:nvSpPr>
          <p:cNvPr id="5" name="页脚占位符 4"/>
          <p:cNvSpPr>
            <a:spLocks noGrp="1"/>
          </p:cNvSpPr>
          <p:nvPr>
            <p:ph type="ftr" sz="quarter" idx="11"/>
          </p:nvPr>
        </p:nvSpPr>
        <p:spPr/>
        <p:txBody>
          <a:bodyPr/>
          <a:lstStyle/>
          <a:p>
            <a:r>
              <a:rPr lang="en-US" altLang="zh-CN"/>
              <a:t>Seminar JINR –IMP collaboration, Dubna</a:t>
            </a:r>
            <a:endParaRPr lang="zh-CN" altLang="en-US" dirty="0"/>
          </a:p>
        </p:txBody>
      </p:sp>
      <p:sp>
        <p:nvSpPr>
          <p:cNvPr id="6" name="灯片编号占位符 5"/>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11" name="文本框 10"/>
          <p:cNvSpPr txBox="1"/>
          <p:nvPr/>
        </p:nvSpPr>
        <p:spPr>
          <a:xfrm>
            <a:off x="8698598" y="6091842"/>
            <a:ext cx="2403222" cy="523220"/>
          </a:xfrm>
          <a:prstGeom prst="rect">
            <a:avLst/>
          </a:prstGeom>
          <a:noFill/>
        </p:spPr>
        <p:txBody>
          <a:bodyPr wrap="none" rtlCol="0">
            <a:spAutoFit/>
          </a:bodyPr>
          <a:lstStyle/>
          <a:p>
            <a:r>
              <a:rPr lang="en-US" altLang="zh-CN" sz="2800" dirty="0">
                <a:solidFill>
                  <a:srgbClr val="FFFF00"/>
                </a:solidFill>
                <a:latin typeface="Arial" panose="020B0604020202020204" pitchFamily="34" charset="0"/>
                <a:cs typeface="Arial" panose="020B0604020202020204" pitchFamily="34" charset="0"/>
              </a:rPr>
              <a:t>HIAF 2024.09</a:t>
            </a:r>
            <a:endParaRPr lang="zh-CN" altLang="en-US" sz="28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Requirements for HIAF-BRing magnet</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日期占位符 3"/>
          <p:cNvSpPr>
            <a:spLocks noGrp="1"/>
          </p:cNvSpPr>
          <p:nvPr>
            <p:ph type="dt" sz="half" idx="10"/>
          </p:nvPr>
        </p:nvSpPr>
        <p:spPr>
          <a:xfrm>
            <a:off x="1002182" y="6356350"/>
            <a:ext cx="2579218" cy="365125"/>
          </a:xfrm>
        </p:spPr>
        <p:txBody>
          <a:bodyPr/>
          <a:lstStyle/>
          <a:p>
            <a:fld id="{8D34C99C-D19F-40CE-8F4C-3DD1E6DC0201}" type="datetime1">
              <a:rPr lang="zh-CN" altLang="en-US" smtClean="0"/>
            </a:fld>
            <a:endParaRPr lang="zh-CN" altLang="en-US" dirty="0"/>
          </a:p>
        </p:txBody>
      </p:sp>
      <p:sp>
        <p:nvSpPr>
          <p:cNvPr id="5" name="页脚占位符 4"/>
          <p:cNvSpPr>
            <a:spLocks noGrp="1"/>
          </p:cNvSpPr>
          <p:nvPr>
            <p:ph type="ftr" sz="quarter" idx="11"/>
          </p:nvPr>
        </p:nvSpPr>
        <p:spPr>
          <a:xfrm>
            <a:off x="3650285" y="6356350"/>
            <a:ext cx="4849977" cy="365125"/>
          </a:xfrm>
        </p:spPr>
        <p:txBody>
          <a:bodyPr/>
          <a:lstStyle/>
          <a:p>
            <a:r>
              <a:rPr lang="en-US" altLang="zh-CN"/>
              <a:t>Seminar JINR –IMP collaboration, Dubna</a:t>
            </a:r>
            <a:endParaRPr lang="zh-CN" altLang="en-US" dirty="0"/>
          </a:p>
        </p:txBody>
      </p:sp>
      <p:sp>
        <p:nvSpPr>
          <p:cNvPr id="6" name="灯片编号占位符 5"/>
          <p:cNvSpPr>
            <a:spLocks noGrp="1"/>
          </p:cNvSpPr>
          <p:nvPr>
            <p:ph type="sldNum" sz="quarter" idx="12"/>
          </p:nvPr>
        </p:nvSpPr>
        <p:spPr>
          <a:xfrm>
            <a:off x="8610600" y="6356350"/>
            <a:ext cx="2579218" cy="365125"/>
          </a:xfrm>
        </p:spPr>
        <p:txBody>
          <a:bodyPr/>
          <a:lstStyle/>
          <a:p>
            <a:fld id="{741459A7-7A9D-415D-92B4-9844A198A368}" type="slidenum">
              <a:rPr lang="zh-CN" altLang="en-US" smtClean="0"/>
            </a:fld>
            <a:endParaRPr lang="zh-CN" altLang="en-US" dirty="0"/>
          </a:p>
        </p:txBody>
      </p:sp>
      <p:sp>
        <p:nvSpPr>
          <p:cNvPr id="43" name="文本框 42"/>
          <p:cNvSpPr txBox="1"/>
          <p:nvPr/>
        </p:nvSpPr>
        <p:spPr>
          <a:xfrm>
            <a:off x="599528" y="1100316"/>
            <a:ext cx="10919924" cy="1828800"/>
          </a:xfrm>
          <a:prstGeom prst="rect">
            <a:avLst/>
          </a:prstGeom>
          <a:noFill/>
        </p:spPr>
        <p:txBody>
          <a:bodyPr wrap="square" rtlCol="0">
            <a:spAutoFit/>
          </a:bodyPr>
          <a:lstStyle/>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Conventional magnets are manufactured and installed for the HIAF-BRing (started in 2018) due to our lack of expertise in fast cycling SC magnet technology. The dipole magnet has a maximum central field of </a:t>
            </a:r>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rPr>
              <a:t>1.58 T</a:t>
            </a:r>
            <a:r>
              <a:rPr lang="en-US" altLang="zh-CN" dirty="0">
                <a:latin typeface="Arial" panose="020B0604020202020204" pitchFamily="34" charset="0"/>
                <a:ea typeface="微软雅黑" panose="020B0503020204020204" pitchFamily="34" charset="-122"/>
                <a:cs typeface="Arial" panose="020B0604020202020204" pitchFamily="34" charset="0"/>
              </a:rPr>
              <a:t> and a maximum ramping rate of </a:t>
            </a:r>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rPr>
              <a:t>12T/s</a:t>
            </a:r>
            <a:r>
              <a:rPr lang="en-US" altLang="zh-CN" dirty="0">
                <a:latin typeface="Arial" panose="020B0604020202020204" pitchFamily="34" charset="0"/>
                <a:ea typeface="微软雅黑" panose="020B0503020204020204" pitchFamily="34" charset="-122"/>
                <a:cs typeface="Arial" panose="020B0604020202020204" pitchFamily="34" charset="0"/>
              </a:rPr>
              <a:t>.</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20000"/>
              </a:lnSpc>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Preliminary upgrade plan for BRing: add another ring in the same tunnel using SC magnets with a central field of 4T and a ramping rate of 4T/s.</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p:cNvSpPr txBox="1"/>
          <p:nvPr/>
        </p:nvSpPr>
        <p:spPr>
          <a:xfrm>
            <a:off x="2223633" y="5789161"/>
            <a:ext cx="1901825" cy="36830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Layout of HIAF</a:t>
            </a:r>
            <a:endParaRPr lang="zh-CN" altLang="en-US"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814705" y="2992120"/>
            <a:ext cx="4890135" cy="2720340"/>
          </a:xfrm>
          <a:prstGeom prst="rect">
            <a:avLst/>
          </a:prstGeom>
        </p:spPr>
      </p:pic>
      <p:sp>
        <p:nvSpPr>
          <p:cNvPr id="3" name="文本框 2"/>
          <p:cNvSpPr txBox="1"/>
          <p:nvPr/>
        </p:nvSpPr>
        <p:spPr>
          <a:xfrm>
            <a:off x="1574165" y="4407535"/>
            <a:ext cx="822960" cy="368300"/>
          </a:xfrm>
          <a:prstGeom prst="rect">
            <a:avLst/>
          </a:prstGeom>
          <a:noFill/>
        </p:spPr>
        <p:txBody>
          <a:bodyPr wrap="square" rtlCol="0">
            <a:spAutoFit/>
          </a:bodyPr>
          <a:lstStyle/>
          <a:p>
            <a:r>
              <a:rPr lang="en-US" altLang="zh-CN" i="1" dirty="0">
                <a:highlight>
                  <a:srgbClr val="FFFF00"/>
                </a:highlight>
                <a:latin typeface="Times New Roman" panose="02020603050405020304" pitchFamily="18" charset="0"/>
                <a:cs typeface="Times New Roman" panose="02020603050405020304" pitchFamily="18" charset="0"/>
              </a:rPr>
              <a:t>BRing</a:t>
            </a:r>
            <a:endParaRPr lang="en-US" altLang="zh-CN" i="1" dirty="0">
              <a:highlight>
                <a:srgbClr val="FFFF00"/>
              </a:highlight>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2"/>
          <a:srcRect/>
          <a:stretch>
            <a:fillRect/>
          </a:stretch>
        </p:blipFill>
        <p:spPr>
          <a:xfrm>
            <a:off x="6505575" y="2981960"/>
            <a:ext cx="4098925" cy="2868295"/>
          </a:xfrm>
          <a:prstGeom prst="rect">
            <a:avLst/>
          </a:prstGeom>
        </p:spPr>
      </p:pic>
      <p:sp>
        <p:nvSpPr>
          <p:cNvPr id="11" name="文本框 10"/>
          <p:cNvSpPr txBox="1"/>
          <p:nvPr/>
        </p:nvSpPr>
        <p:spPr>
          <a:xfrm>
            <a:off x="6243955" y="5864994"/>
            <a:ext cx="4733290" cy="368300"/>
          </a:xfrm>
          <a:prstGeom prst="rect">
            <a:avLst/>
          </a:prstGeom>
          <a:noFill/>
        </p:spPr>
        <p:txBody>
          <a:bodyPr wrap="square" rtlCol="0">
            <a:spAutoFit/>
          </a:bodyPr>
          <a:lstStyle/>
          <a:p>
            <a:r>
              <a:rPr lang="en-US" altLang="zh-CN" b="1" dirty="0">
                <a:solidFill>
                  <a:schemeClr val="tx1"/>
                </a:solidFill>
                <a:latin typeface="Arial" panose="020B0604020202020204" pitchFamily="34" charset="0"/>
                <a:cs typeface="Arial" panose="020B0604020202020204" pitchFamily="34" charset="0"/>
              </a:rPr>
              <a:t>HIAF-</a:t>
            </a:r>
            <a:r>
              <a:rPr lang="en-US" altLang="zh-CN" b="1" dirty="0" err="1">
                <a:solidFill>
                  <a:schemeClr val="tx1"/>
                </a:solidFill>
                <a:latin typeface="Arial" panose="020B0604020202020204" pitchFamily="34" charset="0"/>
                <a:cs typeface="Arial" panose="020B0604020202020204" pitchFamily="34" charset="0"/>
              </a:rPr>
              <a:t>BRing</a:t>
            </a:r>
            <a:r>
              <a:rPr lang="en-US" altLang="zh-CN" b="1" dirty="0">
                <a:solidFill>
                  <a:schemeClr val="tx1"/>
                </a:solidFill>
                <a:latin typeface="Arial" panose="020B0604020202020204" pitchFamily="34" charset="0"/>
                <a:cs typeface="Arial" panose="020B0604020202020204" pitchFamily="34" charset="0"/>
              </a:rPr>
              <a:t> magnets in tunnel on 2024.09</a:t>
            </a:r>
            <a:endParaRPr lang="en-US" altLang="zh-CN"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61099" y="153670"/>
            <a:ext cx="9364884" cy="841883"/>
          </a:xfrm>
        </p:spPr>
        <p:txBody>
          <a:bodyPr>
            <a:normAutofit/>
          </a:bodyPr>
          <a:lstStyle/>
          <a:p>
            <a:pPr algn="ctr"/>
            <a:r>
              <a:rPr lang="en-US" altLang="zh-CN" sz="3600" dirty="0" err="1">
                <a:solidFill>
                  <a:srgbClr val="0000FF"/>
                </a:solidFill>
                <a:latin typeface="Arial" panose="020B0604020202020204" pitchFamily="34" charset="0"/>
                <a:cs typeface="Arial" panose="020B0604020202020204" pitchFamily="34" charset="0"/>
              </a:rPr>
              <a:t>Nuclotron</a:t>
            </a:r>
            <a:r>
              <a:rPr lang="en-US" altLang="zh-CN" sz="3600" dirty="0">
                <a:solidFill>
                  <a:srgbClr val="0000FF"/>
                </a:solidFill>
                <a:latin typeface="Arial" panose="020B0604020202020204" pitchFamily="34" charset="0"/>
                <a:cs typeface="Arial" panose="020B0604020202020204" pitchFamily="34" charset="0"/>
              </a:rPr>
              <a:t> type magnet and other option</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日期占位符 3"/>
          <p:cNvSpPr>
            <a:spLocks noGrp="1"/>
          </p:cNvSpPr>
          <p:nvPr>
            <p:ph type="dt" sz="half" idx="10"/>
          </p:nvPr>
        </p:nvSpPr>
        <p:spPr>
          <a:xfrm>
            <a:off x="1002182" y="6356350"/>
            <a:ext cx="2579218" cy="365125"/>
          </a:xfrm>
        </p:spPr>
        <p:txBody>
          <a:bodyPr/>
          <a:lstStyle/>
          <a:p>
            <a:fld id="{1CB604F7-F437-459D-B1C3-7310E42BCB79}" type="datetime1">
              <a:rPr lang="zh-CN" altLang="en-US" smtClean="0"/>
            </a:fld>
            <a:endParaRPr lang="zh-CN" altLang="en-US" dirty="0"/>
          </a:p>
        </p:txBody>
      </p:sp>
      <p:sp>
        <p:nvSpPr>
          <p:cNvPr id="5" name="页脚占位符 4"/>
          <p:cNvSpPr>
            <a:spLocks noGrp="1"/>
          </p:cNvSpPr>
          <p:nvPr>
            <p:ph type="ftr" sz="quarter" idx="11"/>
          </p:nvPr>
        </p:nvSpPr>
        <p:spPr>
          <a:xfrm>
            <a:off x="3650285" y="6356350"/>
            <a:ext cx="4849977" cy="365125"/>
          </a:xfrm>
        </p:spPr>
        <p:txBody>
          <a:bodyPr/>
          <a:lstStyle/>
          <a:p>
            <a:r>
              <a:rPr lang="en-US" altLang="zh-CN"/>
              <a:t>Seminar JINR –IMP collaboration, Dubna</a:t>
            </a:r>
            <a:endParaRPr lang="zh-CN" altLang="en-US" dirty="0"/>
          </a:p>
        </p:txBody>
      </p:sp>
      <p:sp>
        <p:nvSpPr>
          <p:cNvPr id="6" name="灯片编号占位符 5"/>
          <p:cNvSpPr>
            <a:spLocks noGrp="1"/>
          </p:cNvSpPr>
          <p:nvPr>
            <p:ph type="sldNum" sz="quarter" idx="12"/>
          </p:nvPr>
        </p:nvSpPr>
        <p:spPr>
          <a:xfrm>
            <a:off x="8610600" y="6356350"/>
            <a:ext cx="2579218" cy="365125"/>
          </a:xfrm>
        </p:spPr>
        <p:txBody>
          <a:bodyPr/>
          <a:lstStyle/>
          <a:p>
            <a:fld id="{741459A7-7A9D-415D-92B4-9844A198A368}" type="slidenum">
              <a:rPr lang="zh-CN" altLang="en-US" smtClean="0"/>
            </a:fld>
            <a:endParaRPr lang="zh-CN" altLang="en-US" dirty="0"/>
          </a:p>
        </p:txBody>
      </p:sp>
      <p:pic>
        <p:nvPicPr>
          <p:cNvPr id="3" name="图片 2"/>
          <p:cNvPicPr>
            <a:picLocks noChangeAspect="1"/>
          </p:cNvPicPr>
          <p:nvPr/>
        </p:nvPicPr>
        <p:blipFill>
          <a:blip r:embed="rId1"/>
          <a:stretch>
            <a:fillRect/>
          </a:stretch>
        </p:blipFill>
        <p:spPr>
          <a:xfrm>
            <a:off x="893345" y="1529050"/>
            <a:ext cx="3558053" cy="2264215"/>
          </a:xfrm>
          <a:prstGeom prst="rect">
            <a:avLst/>
          </a:prstGeom>
        </p:spPr>
      </p:pic>
      <p:grpSp>
        <p:nvGrpSpPr>
          <p:cNvPr id="23" name="组合 22"/>
          <p:cNvGrpSpPr/>
          <p:nvPr/>
        </p:nvGrpSpPr>
        <p:grpSpPr>
          <a:xfrm>
            <a:off x="6644546" y="1594169"/>
            <a:ext cx="3352200" cy="2231248"/>
            <a:chOff x="7178929" y="1412421"/>
            <a:chExt cx="3410572" cy="2324095"/>
          </a:xfrm>
        </p:grpSpPr>
        <p:pic>
          <p:nvPicPr>
            <p:cNvPr id="16" name="图片 15"/>
            <p:cNvPicPr>
              <a:picLocks noChangeAspect="1"/>
            </p:cNvPicPr>
            <p:nvPr/>
          </p:nvPicPr>
          <p:blipFill>
            <a:blip r:embed="rId2"/>
            <a:stretch>
              <a:fillRect/>
            </a:stretch>
          </p:blipFill>
          <p:spPr>
            <a:xfrm>
              <a:off x="7178929" y="1412421"/>
              <a:ext cx="528932" cy="2324095"/>
            </a:xfrm>
            <a:prstGeom prst="rect">
              <a:avLst/>
            </a:prstGeom>
          </p:spPr>
        </p:pic>
        <p:pic>
          <p:nvPicPr>
            <p:cNvPr id="18" name="图片 17"/>
            <p:cNvPicPr>
              <a:picLocks noChangeAspect="1"/>
            </p:cNvPicPr>
            <p:nvPr/>
          </p:nvPicPr>
          <p:blipFill>
            <a:blip r:embed="rId3">
              <a:extLst>
                <a:ext uri="{BEBA8EAE-BF5A-486C-A8C5-ECC9F3942E4B}">
                  <a14:imgProps xmlns:a14="http://schemas.microsoft.com/office/drawing/2010/main">
                    <a14:imgLayer r:embed="rId4">
                      <a14:imgEffect>
                        <a14:brightnessContrast bright="29000"/>
                      </a14:imgEffect>
                    </a14:imgLayer>
                  </a14:imgProps>
                </a:ext>
              </a:extLst>
            </a:blip>
            <a:stretch>
              <a:fillRect/>
            </a:stretch>
          </p:blipFill>
          <p:spPr>
            <a:xfrm>
              <a:off x="7672131" y="1506139"/>
              <a:ext cx="2917370" cy="2230377"/>
            </a:xfrm>
            <a:prstGeom prst="rect">
              <a:avLst/>
            </a:prstGeom>
          </p:spPr>
        </p:pic>
      </p:grpSp>
      <p:pic>
        <p:nvPicPr>
          <p:cNvPr id="19" name="图片 18"/>
          <p:cNvPicPr>
            <a:picLocks noChangeAspect="1"/>
          </p:cNvPicPr>
          <p:nvPr/>
        </p:nvPicPr>
        <p:blipFill rotWithShape="1">
          <a:blip r:embed="rId5"/>
          <a:srcRect l="11765" b="17516"/>
          <a:stretch>
            <a:fillRect/>
          </a:stretch>
        </p:blipFill>
        <p:spPr>
          <a:xfrm>
            <a:off x="9890107" y="1521865"/>
            <a:ext cx="1182799" cy="839051"/>
          </a:xfrm>
          <a:prstGeom prst="rect">
            <a:avLst/>
          </a:prstGeom>
        </p:spPr>
      </p:pic>
      <p:sp>
        <p:nvSpPr>
          <p:cNvPr id="20" name="文本框 19"/>
          <p:cNvSpPr txBox="1"/>
          <p:nvPr/>
        </p:nvSpPr>
        <p:spPr>
          <a:xfrm>
            <a:off x="943428" y="4032893"/>
            <a:ext cx="3980815" cy="1938020"/>
          </a:xfrm>
          <a:prstGeom prst="rect">
            <a:avLst/>
          </a:prstGeom>
          <a:noFill/>
        </p:spPr>
        <p:txBody>
          <a:bodyPr wrap="none" rtlCol="0">
            <a:spAutoFit/>
          </a:bodyPr>
          <a:lstStyle/>
          <a:p>
            <a:pPr marL="342900" indent="-342900">
              <a:lnSpc>
                <a:spcPct val="120000"/>
              </a:lnSpc>
              <a:buClr>
                <a:srgbClr val="ED7D31"/>
              </a:buClr>
              <a:buFont typeface="Wingdings" panose="05000000000000000000" charset="0"/>
              <a:buChar char="n"/>
            </a:pPr>
            <a:r>
              <a:rPr lang="en-US" altLang="zh-CN" sz="2000" dirty="0" err="1">
                <a:solidFill>
                  <a:srgbClr val="325FAF"/>
                </a:solidFill>
                <a:latin typeface="Arial" panose="020B0604020202020204" pitchFamily="34" charset="0"/>
                <a:cs typeface="Arial" panose="020B0604020202020204" pitchFamily="34" charset="0"/>
              </a:rPr>
              <a:t>Nuclotron-type cable</a:t>
            </a:r>
            <a:endParaRPr lang="en-US" altLang="zh-CN" sz="2000" dirty="0">
              <a:solidFill>
                <a:srgbClr val="325FAF"/>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altLang="zh-CN" sz="2000" dirty="0">
                <a:solidFill>
                  <a:srgbClr val="325FAF"/>
                </a:solidFill>
                <a:latin typeface="Arial" panose="020B0604020202020204" pitchFamily="34" charset="0"/>
                <a:cs typeface="Arial" panose="020B0604020202020204" pitchFamily="34" charset="0"/>
              </a:rPr>
              <a:t>SC wires around LHe pipe</a:t>
            </a:r>
            <a:endParaRPr lang="en-US" altLang="zh-CN" sz="2000" dirty="0">
              <a:solidFill>
                <a:srgbClr val="325FAF"/>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altLang="zh-CN" sz="2000" dirty="0">
                <a:solidFill>
                  <a:srgbClr val="325FAF"/>
                </a:solidFill>
                <a:latin typeface="Arial" panose="020B0604020202020204" pitchFamily="34" charset="0"/>
                <a:cs typeface="Arial" panose="020B0604020202020204" pitchFamily="34" charset="0"/>
              </a:rPr>
              <a:t>Operating current: ~10kA</a:t>
            </a:r>
            <a:endParaRPr lang="en-US" altLang="zh-CN" sz="2000" dirty="0">
              <a:solidFill>
                <a:srgbClr val="325FAF"/>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sz="2000" dirty="0">
                <a:solidFill>
                  <a:srgbClr val="325FAF"/>
                </a:solidFill>
                <a:latin typeface="Arial" panose="020B0604020202020204" pitchFamily="34" charset="0"/>
                <a:cs typeface="Arial" panose="020B0604020202020204" pitchFamily="34" charset="0"/>
              </a:rPr>
              <a:t>One layer coil with serval turns</a:t>
            </a:r>
            <a:endParaRPr lang="en-US" sz="2000" dirty="0">
              <a:solidFill>
                <a:srgbClr val="325FAF"/>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sz="2000" dirty="0">
                <a:solidFill>
                  <a:srgbClr val="325FAF"/>
                </a:solidFill>
                <a:latin typeface="Arial" panose="020B0604020202020204" pitchFamily="34" charset="0"/>
                <a:cs typeface="Arial" panose="020B0604020202020204" pitchFamily="34" charset="0"/>
              </a:rPr>
              <a:t>10kA pulsed power supply</a:t>
            </a:r>
            <a:endParaRPr lang="en-US" altLang="zh-CN" sz="2000" dirty="0">
              <a:solidFill>
                <a:srgbClr val="325FAF"/>
              </a:solidFill>
              <a:latin typeface="Arial" panose="020B0604020202020204" pitchFamily="34" charset="0"/>
              <a:cs typeface="Arial" panose="020B0604020202020204" pitchFamily="34" charset="0"/>
            </a:endParaRPr>
          </a:p>
        </p:txBody>
      </p:sp>
      <p:sp>
        <p:nvSpPr>
          <p:cNvPr id="21" name="文本框 20"/>
          <p:cNvSpPr txBox="1"/>
          <p:nvPr/>
        </p:nvSpPr>
        <p:spPr>
          <a:xfrm>
            <a:off x="6549413" y="4032893"/>
            <a:ext cx="5591595" cy="1905073"/>
          </a:xfrm>
          <a:prstGeom prst="rect">
            <a:avLst/>
          </a:prstGeom>
          <a:noFill/>
        </p:spPr>
        <p:txBody>
          <a:bodyPr wrap="none" rtlCol="0">
            <a:spAutoFit/>
          </a:bodyPr>
          <a:lstStyle/>
          <a:p>
            <a:pPr marL="342900" indent="-342900">
              <a:lnSpc>
                <a:spcPct val="120000"/>
              </a:lnSpc>
              <a:buClr>
                <a:srgbClr val="ED7D31"/>
              </a:buClr>
              <a:buFont typeface="Wingdings" panose="05000000000000000000" charset="0"/>
              <a:buChar char="n"/>
            </a:pPr>
            <a:r>
              <a:rPr lang="en-US" sz="2000" dirty="0">
                <a:solidFill>
                  <a:schemeClr val="tx1"/>
                </a:solidFill>
                <a:latin typeface="Arial" panose="020B0604020202020204" pitchFamily="34" charset="0"/>
                <a:cs typeface="Arial" panose="020B0604020202020204" pitchFamily="34" charset="0"/>
              </a:rPr>
              <a:t>7-strand cable with six wire surround one</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sz="2000" dirty="0">
                <a:latin typeface="Arial" panose="020B0604020202020204" pitchFamily="34" charset="0"/>
                <a:cs typeface="Arial" panose="020B0604020202020204" pitchFamily="34" charset="0"/>
              </a:rPr>
              <a:t>Cooled by </a:t>
            </a:r>
            <a:r>
              <a:rPr lang="en-US" sz="2000" dirty="0" err="1">
                <a:latin typeface="Arial" panose="020B0604020202020204" pitchFamily="34" charset="0"/>
                <a:cs typeface="Arial" panose="020B0604020202020204" pitchFamily="34" charset="0"/>
              </a:rPr>
              <a:t>Lhe</a:t>
            </a:r>
            <a:r>
              <a:rPr lang="en-US" sz="2000" dirty="0">
                <a:latin typeface="Arial" panose="020B0604020202020204" pitchFamily="34" charset="0"/>
                <a:cs typeface="Arial" panose="020B0604020202020204" pitchFamily="34" charset="0"/>
              </a:rPr>
              <a:t> flowing through </a:t>
            </a:r>
            <a:r>
              <a:rPr lang="en-US" sz="2000" dirty="0">
                <a:solidFill>
                  <a:schemeClr val="tx1"/>
                </a:solidFill>
                <a:latin typeface="Arial" panose="020B0604020202020204" pitchFamily="34" charset="0"/>
                <a:cs typeface="Arial" panose="020B0604020202020204" pitchFamily="34" charset="0"/>
              </a:rPr>
              <a:t>adjacent pipe</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altLang="zh-CN" sz="2000" dirty="0">
                <a:solidFill>
                  <a:schemeClr val="tx1"/>
                </a:solidFill>
                <a:latin typeface="Arial" panose="020B0604020202020204" pitchFamily="34" charset="0"/>
                <a:cs typeface="Arial" panose="020B0604020202020204" pitchFamily="34" charset="0"/>
              </a:rPr>
              <a:t>Operating current: ~3kA</a:t>
            </a:r>
            <a:endParaRPr lang="en-US" altLang="zh-CN" sz="2000" dirty="0">
              <a:solidFill>
                <a:schemeClr val="tx1"/>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sz="2000" dirty="0">
                <a:solidFill>
                  <a:schemeClr val="tx1"/>
                </a:solidFill>
                <a:latin typeface="Arial" panose="020B0604020202020204" pitchFamily="34" charset="0"/>
                <a:cs typeface="Arial" panose="020B0604020202020204" pitchFamily="34" charset="0"/>
              </a:rPr>
              <a:t>Two layers, more turns</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buClr>
                <a:srgbClr val="ED7D31"/>
              </a:buClr>
              <a:buFont typeface="Wingdings" panose="05000000000000000000" charset="0"/>
              <a:buChar char="n"/>
            </a:pPr>
            <a:r>
              <a:rPr lang="en-US" altLang="zh-CN" sz="2000" dirty="0">
                <a:solidFill>
                  <a:schemeClr val="tx1"/>
                </a:solidFill>
                <a:latin typeface="Arial" panose="020B0604020202020204" pitchFamily="34" charset="0"/>
                <a:cs typeface="Arial" panose="020B0604020202020204" pitchFamily="34" charset="0"/>
              </a:rPr>
              <a:t>3kA/100V power supply</a:t>
            </a:r>
            <a:endParaRPr lang="zh-CN" altLang="en-US" sz="2000" dirty="0">
              <a:solidFill>
                <a:schemeClr val="tx1"/>
              </a:solidFill>
              <a:latin typeface="Arial" panose="020B0604020202020204" pitchFamily="34" charset="0"/>
              <a:cs typeface="Arial" panose="020B0604020202020204" pitchFamily="34" charset="0"/>
            </a:endParaRPr>
          </a:p>
        </p:txBody>
      </p:sp>
      <p:pic>
        <p:nvPicPr>
          <p:cNvPr id="22" name="图片 21"/>
          <p:cNvPicPr>
            <a:picLocks noChangeAspect="1"/>
          </p:cNvPicPr>
          <p:nvPr/>
        </p:nvPicPr>
        <p:blipFill>
          <a:blip r:embed="rId6"/>
          <a:stretch>
            <a:fillRect/>
          </a:stretch>
        </p:blipFill>
        <p:spPr>
          <a:xfrm>
            <a:off x="4521579" y="2795499"/>
            <a:ext cx="966330" cy="914364"/>
          </a:xfrm>
          <a:prstGeom prst="rect">
            <a:avLst/>
          </a:prstGeom>
        </p:spPr>
      </p:pic>
      <p:pic>
        <p:nvPicPr>
          <p:cNvPr id="24" name="图片 23"/>
          <p:cNvPicPr>
            <a:picLocks noChangeAspect="1"/>
          </p:cNvPicPr>
          <p:nvPr/>
        </p:nvPicPr>
        <p:blipFill rotWithShape="1">
          <a:blip r:embed="rId7"/>
          <a:srcRect t="19364" b="21750"/>
          <a:stretch>
            <a:fillRect/>
          </a:stretch>
        </p:blipFill>
        <p:spPr>
          <a:xfrm>
            <a:off x="10162440" y="2362416"/>
            <a:ext cx="854220" cy="1520140"/>
          </a:xfrm>
          <a:prstGeom prst="rect">
            <a:avLst/>
          </a:prstGeom>
        </p:spPr>
      </p:pic>
      <p:sp>
        <p:nvSpPr>
          <p:cNvPr id="25" name="文本框 24"/>
          <p:cNvSpPr txBox="1"/>
          <p:nvPr/>
        </p:nvSpPr>
        <p:spPr>
          <a:xfrm>
            <a:off x="2476412" y="1230768"/>
            <a:ext cx="2621280" cy="368300"/>
          </a:xfrm>
          <a:prstGeom prst="rect">
            <a:avLst/>
          </a:prstGeom>
          <a:noFill/>
        </p:spPr>
        <p:txBody>
          <a:bodyPr wrap="none" rtlCol="0">
            <a:spAutoFit/>
          </a:bodyPr>
          <a:lstStyle/>
          <a:p>
            <a:r>
              <a:rPr lang="en-US" altLang="zh-CN" i="1" u="sng" dirty="0" err="1">
                <a:latin typeface="Arial" panose="020B0604020202020204" pitchFamily="34" charset="0"/>
                <a:cs typeface="Arial" panose="020B0604020202020204" pitchFamily="34" charset="0"/>
              </a:rPr>
              <a:t>Nuclotron type</a:t>
            </a:r>
            <a:r>
              <a:rPr lang="zh-CN" altLang="en-US" i="1" u="sng" dirty="0">
                <a:latin typeface="Arial" panose="020B0604020202020204" pitchFamily="34" charset="0"/>
                <a:cs typeface="Arial" panose="020B0604020202020204" pitchFamily="34" charset="0"/>
              </a:rPr>
              <a:t>（</a:t>
            </a:r>
            <a:r>
              <a:rPr lang="en-US" altLang="zh-CN" i="1" u="sng" dirty="0">
                <a:latin typeface="Arial" panose="020B0604020202020204" pitchFamily="34" charset="0"/>
                <a:cs typeface="Arial" panose="020B0604020202020204" pitchFamily="34" charset="0"/>
              </a:rPr>
              <a:t>JINR</a:t>
            </a:r>
            <a:r>
              <a:rPr lang="zh-CN" altLang="en-US" i="1" u="sng" dirty="0">
                <a:latin typeface="Arial" panose="020B0604020202020204" pitchFamily="34" charset="0"/>
                <a:cs typeface="Arial" panose="020B0604020202020204" pitchFamily="34" charset="0"/>
              </a:rPr>
              <a:t>）</a:t>
            </a:r>
            <a:endParaRPr lang="zh-CN" altLang="en-US" i="1" u="sng" dirty="0">
              <a:latin typeface="Arial" panose="020B0604020202020204" pitchFamily="34" charset="0"/>
              <a:cs typeface="Arial" panose="020B0604020202020204" pitchFamily="34" charset="0"/>
            </a:endParaRPr>
          </a:p>
        </p:txBody>
      </p:sp>
      <p:sp>
        <p:nvSpPr>
          <p:cNvPr id="26" name="文本框 25"/>
          <p:cNvSpPr txBox="1"/>
          <p:nvPr/>
        </p:nvSpPr>
        <p:spPr>
          <a:xfrm>
            <a:off x="7283318" y="1230768"/>
            <a:ext cx="2379980" cy="368300"/>
          </a:xfrm>
          <a:prstGeom prst="rect">
            <a:avLst/>
          </a:prstGeom>
          <a:noFill/>
        </p:spPr>
        <p:txBody>
          <a:bodyPr wrap="none" rtlCol="0">
            <a:spAutoFit/>
          </a:bodyPr>
          <a:lstStyle/>
          <a:p>
            <a:r>
              <a:rPr lang="en-US" altLang="zh-CN" i="1" u="sng" dirty="0">
                <a:latin typeface="Arial" panose="020B0604020202020204" pitchFamily="34" charset="0"/>
                <a:cs typeface="Arial" panose="020B0604020202020204" pitchFamily="34" charset="0"/>
              </a:rPr>
              <a:t>7-strand type</a:t>
            </a:r>
            <a:r>
              <a:rPr lang="zh-CN" altLang="en-US" i="1" u="sng" dirty="0">
                <a:latin typeface="Arial" panose="020B0604020202020204" pitchFamily="34" charset="0"/>
                <a:cs typeface="Arial" panose="020B0604020202020204" pitchFamily="34" charset="0"/>
              </a:rPr>
              <a:t>（</a:t>
            </a:r>
            <a:r>
              <a:rPr lang="en-US" altLang="zh-CN" i="1" u="sng" dirty="0">
                <a:latin typeface="Arial" panose="020B0604020202020204" pitchFamily="34" charset="0"/>
                <a:cs typeface="Arial" panose="020B0604020202020204" pitchFamily="34" charset="0"/>
              </a:rPr>
              <a:t>IMP</a:t>
            </a:r>
            <a:r>
              <a:rPr lang="zh-CN" altLang="en-US" i="1" u="sng" dirty="0">
                <a:latin typeface="Arial" panose="020B0604020202020204" pitchFamily="34" charset="0"/>
                <a:cs typeface="Arial" panose="020B0604020202020204" pitchFamily="34" charset="0"/>
              </a:rPr>
              <a:t>）</a:t>
            </a:r>
            <a:endParaRPr lang="zh-CN" altLang="en-US" i="1" u="sng"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8"/>
          <a:stretch>
            <a:fillRect/>
          </a:stretch>
        </p:blipFill>
        <p:spPr>
          <a:xfrm>
            <a:off x="4336500" y="1852836"/>
            <a:ext cx="1151409" cy="859261"/>
          </a:xfrm>
          <a:prstGeom prst="rect">
            <a:avLst/>
          </a:prstGeom>
        </p:spPr>
      </p:pic>
      <p:sp>
        <p:nvSpPr>
          <p:cNvPr id="11" name="文本框 10"/>
          <p:cNvSpPr txBox="1"/>
          <p:nvPr/>
        </p:nvSpPr>
        <p:spPr>
          <a:xfrm>
            <a:off x="4785757" y="3122486"/>
            <a:ext cx="492443" cy="276999"/>
          </a:xfrm>
          <a:prstGeom prst="rect">
            <a:avLst/>
          </a:prstGeom>
          <a:noFill/>
        </p:spPr>
        <p:txBody>
          <a:bodyPr wrap="none" rtlCol="0">
            <a:spAutoFit/>
          </a:bodyPr>
          <a:lstStyle/>
          <a:p>
            <a:r>
              <a:rPr lang="zh-CN" altLang="en-US" sz="1200" dirty="0"/>
              <a:t>液氦</a:t>
            </a:r>
            <a:endParaRPr lang="zh-CN" altLang="en-US" sz="1200" dirty="0"/>
          </a:p>
        </p:txBody>
      </p:sp>
      <p:sp>
        <p:nvSpPr>
          <p:cNvPr id="27" name="文本框 26"/>
          <p:cNvSpPr txBox="1"/>
          <p:nvPr/>
        </p:nvSpPr>
        <p:spPr>
          <a:xfrm>
            <a:off x="11164738" y="2541270"/>
            <a:ext cx="768985" cy="58356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LHe pipe</a:t>
            </a:r>
            <a:endParaRPr lang="en-US" altLang="zh-CN" sz="1600" dirty="0">
              <a:latin typeface="Arial" panose="020B0604020202020204" pitchFamily="34" charset="0"/>
              <a:cs typeface="Arial" panose="020B0604020202020204" pitchFamily="34" charset="0"/>
            </a:endParaRPr>
          </a:p>
        </p:txBody>
      </p:sp>
      <p:cxnSp>
        <p:nvCxnSpPr>
          <p:cNvPr id="12" name="直接箭头连接符 11"/>
          <p:cNvCxnSpPr>
            <a:stCxn id="27" idx="1"/>
          </p:cNvCxnSpPr>
          <p:nvPr/>
        </p:nvCxnSpPr>
        <p:spPr>
          <a:xfrm flipH="1" flipV="1">
            <a:off x="10584341" y="2683278"/>
            <a:ext cx="580390" cy="14986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27" idx="1"/>
          </p:cNvCxnSpPr>
          <p:nvPr/>
        </p:nvCxnSpPr>
        <p:spPr>
          <a:xfrm flipH="1">
            <a:off x="10577085" y="2833138"/>
            <a:ext cx="587646" cy="33189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27" idx="1"/>
          </p:cNvCxnSpPr>
          <p:nvPr/>
        </p:nvCxnSpPr>
        <p:spPr>
          <a:xfrm flipH="1">
            <a:off x="10594501" y="2833138"/>
            <a:ext cx="570230" cy="81724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092" y="260309"/>
            <a:ext cx="9430642" cy="706034"/>
          </a:xfrm>
        </p:spPr>
        <p:txBody>
          <a:bodyPr>
            <a:normAutofit fontScale="90000"/>
          </a:bodyPr>
          <a:lstStyle/>
          <a:p>
            <a:pPr algn="ctr"/>
            <a:r>
              <a:rPr lang="en-US" altLang="zh-CN" sz="3600" dirty="0">
                <a:solidFill>
                  <a:srgbClr val="0000FF"/>
                </a:solidFill>
                <a:latin typeface="Arial" panose="020B0604020202020204" pitchFamily="34" charset="0"/>
                <a:cs typeface="Arial" panose="020B0604020202020204" pitchFamily="34" charset="0"/>
              </a:rPr>
              <a:t>FRDM Design based on a 7-strand cable at IMP</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7DA0A892-4B7A-44A8-A9E7-C20E1FE8ECE0}"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grpSp>
        <p:nvGrpSpPr>
          <p:cNvPr id="8" name="组合 7"/>
          <p:cNvGrpSpPr/>
          <p:nvPr/>
        </p:nvGrpSpPr>
        <p:grpSpPr>
          <a:xfrm>
            <a:off x="3448015" y="2363261"/>
            <a:ext cx="2247107" cy="1501767"/>
            <a:chOff x="7178929" y="1412421"/>
            <a:chExt cx="3410572" cy="2324095"/>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78929" y="1412421"/>
              <a:ext cx="528932" cy="2324095"/>
            </a:xfrm>
            <a:prstGeom prst="rect">
              <a:avLst/>
            </a:prstGeom>
          </p:spPr>
        </p:pic>
        <p:pic>
          <p:nvPicPr>
            <p:cNvPr id="16" name="图片 1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tretch>
              <a:fillRect/>
            </a:stretch>
          </p:blipFill>
          <p:spPr>
            <a:xfrm>
              <a:off x="7672131" y="1506139"/>
              <a:ext cx="2917370" cy="2230377"/>
            </a:xfrm>
            <a:prstGeom prst="rect">
              <a:avLst/>
            </a:prstGeom>
          </p:spPr>
        </p:pic>
      </p:grpSp>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013779" y="2272360"/>
            <a:ext cx="840324" cy="596107"/>
          </a:xfrm>
          <a:prstGeom prst="rect">
            <a:avLst/>
          </a:prstGeom>
        </p:spPr>
      </p:pic>
      <p:grpSp>
        <p:nvGrpSpPr>
          <p:cNvPr id="20" name="组合 19"/>
          <p:cNvGrpSpPr/>
          <p:nvPr/>
        </p:nvGrpSpPr>
        <p:grpSpPr>
          <a:xfrm>
            <a:off x="3184401" y="4326330"/>
            <a:ext cx="2849402" cy="1565711"/>
            <a:chOff x="944811" y="3869663"/>
            <a:chExt cx="2827148" cy="1565711"/>
          </a:xfrm>
        </p:grpSpPr>
        <p:pic>
          <p:nvPicPr>
            <p:cNvPr id="10" name="图片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19364" b="21750"/>
            <a:stretch>
              <a:fillRect/>
            </a:stretch>
          </p:blipFill>
          <p:spPr>
            <a:xfrm>
              <a:off x="1763090" y="3869663"/>
              <a:ext cx="854220" cy="1520140"/>
            </a:xfrm>
            <a:prstGeom prst="rect">
              <a:avLst/>
            </a:prstGeom>
          </p:spPr>
        </p:pic>
        <p:sp>
          <p:nvSpPr>
            <p:cNvPr id="11" name="文本框 10"/>
            <p:cNvSpPr txBox="1"/>
            <p:nvPr/>
          </p:nvSpPr>
          <p:spPr>
            <a:xfrm>
              <a:off x="2745220" y="4170135"/>
              <a:ext cx="962559" cy="338554"/>
            </a:xfrm>
            <a:prstGeom prst="rect">
              <a:avLst/>
            </a:prstGeom>
            <a:noFill/>
          </p:spPr>
          <p:txBody>
            <a:bodyPr wrap="none" rtlCol="0">
              <a:spAutoFit/>
            </a:bodyPr>
            <a:lstStyle/>
            <a:p>
              <a:r>
                <a:rPr lang="en-US" altLang="zh-CN" sz="1600" dirty="0" err="1">
                  <a:latin typeface="Arial" panose="020B0604020202020204" pitchFamily="34" charset="0"/>
                  <a:cs typeface="Arial" panose="020B0604020202020204" pitchFamily="34" charset="0"/>
                </a:rPr>
                <a:t>Lhe</a:t>
              </a:r>
              <a:r>
                <a:rPr lang="en-US" altLang="zh-CN" sz="1600" dirty="0">
                  <a:latin typeface="Arial" panose="020B0604020202020204" pitchFamily="34" charset="0"/>
                  <a:cs typeface="Arial" panose="020B0604020202020204" pitchFamily="34" charset="0"/>
                </a:rPr>
                <a:t> pipe</a:t>
              </a:r>
              <a:endParaRPr lang="zh-CN" altLang="en-US" sz="1600" dirty="0">
                <a:latin typeface="Arial" panose="020B0604020202020204" pitchFamily="34" charset="0"/>
                <a:cs typeface="Arial" panose="020B0604020202020204" pitchFamily="34" charset="0"/>
              </a:endParaRPr>
            </a:p>
          </p:txBody>
        </p:sp>
        <p:cxnSp>
          <p:nvCxnSpPr>
            <p:cNvPr id="12" name="直接箭头连接符 11"/>
            <p:cNvCxnSpPr>
              <a:stCxn id="11" idx="1"/>
            </p:cNvCxnSpPr>
            <p:nvPr/>
          </p:nvCxnSpPr>
          <p:spPr>
            <a:xfrm flipH="1" flipV="1">
              <a:off x="2146775" y="4226767"/>
              <a:ext cx="598445" cy="112645"/>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1" idx="1"/>
            </p:cNvCxnSpPr>
            <p:nvPr/>
          </p:nvCxnSpPr>
          <p:spPr>
            <a:xfrm flipH="1">
              <a:off x="2157574" y="4339412"/>
              <a:ext cx="587646" cy="30111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1" idx="1"/>
            </p:cNvCxnSpPr>
            <p:nvPr/>
          </p:nvCxnSpPr>
          <p:spPr>
            <a:xfrm flipH="1">
              <a:off x="2202571" y="4339412"/>
              <a:ext cx="542648" cy="77523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1593940" y="4290785"/>
              <a:ext cx="370391" cy="27493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1593940" y="4565717"/>
              <a:ext cx="398972"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944811" y="4497949"/>
              <a:ext cx="84486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cables</a:t>
              </a:r>
              <a:endParaRPr lang="zh-CN" altLang="en-US" dirty="0">
                <a:latin typeface="Arial" panose="020B0604020202020204" pitchFamily="34" charset="0"/>
                <a:cs typeface="Arial" panose="020B0604020202020204" pitchFamily="34" charset="0"/>
              </a:endParaRPr>
            </a:p>
          </p:txBody>
        </p:sp>
        <p:sp>
          <p:nvSpPr>
            <p:cNvPr id="33" name="文本框 32"/>
            <p:cNvSpPr txBox="1"/>
            <p:nvPr/>
          </p:nvSpPr>
          <p:spPr>
            <a:xfrm>
              <a:off x="2556512" y="5096820"/>
              <a:ext cx="1215447"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G10 former</a:t>
              </a:r>
              <a:endParaRPr lang="zh-CN" altLang="en-US" sz="1600" dirty="0">
                <a:latin typeface="Arial" panose="020B0604020202020204" pitchFamily="34" charset="0"/>
                <a:cs typeface="Arial" panose="020B0604020202020204" pitchFamily="34" charset="0"/>
              </a:endParaRPr>
            </a:p>
          </p:txBody>
        </p:sp>
        <p:cxnSp>
          <p:nvCxnSpPr>
            <p:cNvPr id="34" name="直接箭头连接符 33"/>
            <p:cNvCxnSpPr/>
            <p:nvPr/>
          </p:nvCxnSpPr>
          <p:spPr>
            <a:xfrm flipH="1" flipV="1">
              <a:off x="2556512" y="4865793"/>
              <a:ext cx="286420" cy="27142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964771" y="1108959"/>
            <a:ext cx="8037830" cy="810260"/>
          </a:xfrm>
          <a:prstGeom prst="rect">
            <a:avLst/>
          </a:prstGeom>
        </p:spPr>
        <p:txBody>
          <a:bodyPr wrap="none">
            <a:spAutoFit/>
          </a:bodyPr>
          <a:lstStyle/>
          <a:p>
            <a:pPr marL="285750" indent="-285750">
              <a:lnSpc>
                <a:spcPct val="130000"/>
              </a:lnSpc>
              <a:buClr>
                <a:srgbClr val="ED7D31"/>
              </a:buClr>
              <a:buSzPct val="80000"/>
              <a:buFont typeface="Wingdings" panose="05000000000000000000" charset="0"/>
              <a:buChar char="n"/>
            </a:pPr>
            <a:r>
              <a:rPr lang="en-US" altLang="zh-CN" dirty="0">
                <a:latin typeface="Arial" panose="020B0604020202020204" pitchFamily="34" charset="0"/>
                <a:cs typeface="Arial" panose="020B0604020202020204" pitchFamily="34" charset="0"/>
              </a:rPr>
              <a:t>7-strands cable is employed for FRDM with an operating current of 2670 A.</a:t>
            </a:r>
            <a:endParaRPr lang="en-US" altLang="zh-CN" dirty="0">
              <a:latin typeface="Arial" panose="020B0604020202020204" pitchFamily="34" charset="0"/>
              <a:cs typeface="Arial" panose="020B0604020202020204" pitchFamily="34" charset="0"/>
            </a:endParaRPr>
          </a:p>
          <a:p>
            <a:pPr marL="285750" indent="-285750">
              <a:lnSpc>
                <a:spcPct val="130000"/>
              </a:lnSpc>
              <a:buClr>
                <a:srgbClr val="ED7D31"/>
              </a:buClr>
              <a:buSzPct val="80000"/>
              <a:buFont typeface="Wingdings" panose="05000000000000000000" charset="0"/>
              <a:buChar char="n"/>
            </a:pPr>
            <a:r>
              <a:rPr lang="en-US" altLang="zh-CN" dirty="0">
                <a:latin typeface="Arial" panose="020B0604020202020204" pitchFamily="34" charset="0"/>
                <a:cs typeface="Arial" panose="020B0604020202020204" pitchFamily="34" charset="0"/>
              </a:rPr>
              <a:t>The coil is cooled by two-phase helium flowing through adjacent pipes.</a:t>
            </a:r>
            <a:endParaRPr lang="en-US" altLang="zh-CN" dirty="0">
              <a:latin typeface="Arial" panose="020B0604020202020204" pitchFamily="34" charset="0"/>
              <a:cs typeface="Arial" panose="020B0604020202020204" pitchFamily="34" charset="0"/>
            </a:endParaRPr>
          </a:p>
        </p:txBody>
      </p:sp>
      <p:graphicFrame>
        <p:nvGraphicFramePr>
          <p:cNvPr id="18" name="表格 16"/>
          <p:cNvGraphicFramePr>
            <a:graphicFrameLocks noGrp="1"/>
          </p:cNvGraphicFramePr>
          <p:nvPr/>
        </p:nvGraphicFramePr>
        <p:xfrm>
          <a:off x="6497809" y="2414061"/>
          <a:ext cx="4715743" cy="3606800"/>
        </p:xfrm>
        <a:graphic>
          <a:graphicData uri="http://schemas.openxmlformats.org/drawingml/2006/table">
            <a:tbl>
              <a:tblPr bandRow="1">
                <a:tableStyleId>{3B4B98B0-60AC-42C2-AFA5-B58CD77FA1E5}</a:tableStyleId>
              </a:tblPr>
              <a:tblGrid>
                <a:gridCol w="2806125"/>
                <a:gridCol w="1909618"/>
              </a:tblGrid>
              <a:tr h="370840">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Parameters</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values</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cs typeface="Arial" panose="020B0604020202020204" pitchFamily="34" charset="0"/>
                        </a:rPr>
                        <a:t>Gap</a:t>
                      </a:r>
                      <a:r>
                        <a:rPr lang="zh-CN" altLang="en-US" dirty="0">
                          <a:latin typeface="Arial" panose="020B0604020202020204" pitchFamily="34" charset="0"/>
                          <a:cs typeface="Arial" panose="020B0604020202020204" pitchFamily="34" charset="0"/>
                        </a:rPr>
                        <a:t> </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98 mm</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Turns per pole</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28 (two layers)</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Operating</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current</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2670 A @1.8T</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280 A @ 0.2T</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cs typeface="Arial" panose="020B0604020202020204" pitchFamily="34" charset="0"/>
                        </a:rPr>
                        <a:t>Loading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line factor</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55% @ 4.5K</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iron</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yoke</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length</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960 mm</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Cross section iron yoke</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350mm×270mm</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cs typeface="Arial" panose="020B0604020202020204" pitchFamily="34" charset="0"/>
                        </a:rPr>
                        <a:t>Shared temperature</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6.8 K</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r h="370840">
                <a:tc>
                  <a: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Stored</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energy</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23.4 kJ</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r>
            </a:tbl>
          </a:graphicData>
        </a:graphic>
      </p:graphicFrame>
      <p:pic>
        <p:nvPicPr>
          <p:cNvPr id="19" name="图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551" y="2230140"/>
            <a:ext cx="2404768" cy="1644912"/>
          </a:xfrm>
          <a:prstGeom prst="rect">
            <a:avLst/>
          </a:prstGeom>
        </p:spPr>
      </p:pic>
      <p:sp>
        <p:nvSpPr>
          <p:cNvPr id="42" name="文本框 41"/>
          <p:cNvSpPr txBox="1"/>
          <p:nvPr/>
        </p:nvSpPr>
        <p:spPr>
          <a:xfrm>
            <a:off x="1331008" y="3835384"/>
            <a:ext cx="1633781"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2D EM design</a:t>
            </a:r>
            <a:endParaRPr lang="zh-CN" altLang="en-US" dirty="0">
              <a:highlight>
                <a:srgbClr val="FFFF00"/>
              </a:highlight>
              <a:latin typeface="Arial" panose="020B0604020202020204" pitchFamily="34" charset="0"/>
              <a:cs typeface="Arial" panose="020B0604020202020204" pitchFamily="34" charset="0"/>
            </a:endParaRPr>
          </a:p>
        </p:txBody>
      </p:sp>
      <p:sp>
        <p:nvSpPr>
          <p:cNvPr id="43" name="文本框 42"/>
          <p:cNvSpPr txBox="1"/>
          <p:nvPr/>
        </p:nvSpPr>
        <p:spPr>
          <a:xfrm>
            <a:off x="4025293" y="3835384"/>
            <a:ext cx="1633781"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3D EM design</a:t>
            </a:r>
            <a:endParaRPr lang="zh-CN" altLang="en-US" dirty="0">
              <a:highlight>
                <a:srgbClr val="FFFF00"/>
              </a:highlight>
              <a:latin typeface="Arial" panose="020B0604020202020204" pitchFamily="34" charset="0"/>
              <a:cs typeface="Arial" panose="020B0604020202020204" pitchFamily="34" charset="0"/>
            </a:endParaRPr>
          </a:p>
        </p:txBody>
      </p:sp>
      <p:sp>
        <p:nvSpPr>
          <p:cNvPr id="44" name="文本框 43"/>
          <p:cNvSpPr txBox="1"/>
          <p:nvPr/>
        </p:nvSpPr>
        <p:spPr>
          <a:xfrm>
            <a:off x="8006080" y="2034569"/>
            <a:ext cx="2133918" cy="369332"/>
          </a:xfrm>
          <a:prstGeom prst="rect">
            <a:avLst/>
          </a:prstGeom>
          <a:noFill/>
        </p:spPr>
        <p:txBody>
          <a:bodyPr wrap="none" rtlCol="0">
            <a:spAutoFit/>
          </a:bodyPr>
          <a:lstStyle/>
          <a:p>
            <a:r>
              <a:rPr lang="en-US" altLang="zh-CN" i="1" dirty="0">
                <a:latin typeface="Arial" panose="020B0604020202020204" pitchFamily="34" charset="0"/>
                <a:cs typeface="Arial" panose="020B0604020202020204" pitchFamily="34" charset="0"/>
              </a:rPr>
              <a:t>Design parameters</a:t>
            </a:r>
            <a:endParaRPr lang="zh-CN" altLang="en-US" i="1" dirty="0">
              <a:latin typeface="Arial" panose="020B0604020202020204" pitchFamily="34" charset="0"/>
              <a:cs typeface="Arial" panose="020B0604020202020204" pitchFamily="34" charset="0"/>
            </a:endParaRPr>
          </a:p>
        </p:txBody>
      </p:sp>
      <p:sp>
        <p:nvSpPr>
          <p:cNvPr id="45" name="文本框 44"/>
          <p:cNvSpPr txBox="1"/>
          <p:nvPr/>
        </p:nvSpPr>
        <p:spPr>
          <a:xfrm>
            <a:off x="2638884" y="5898260"/>
            <a:ext cx="2249334"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Cross section of coil</a:t>
            </a:r>
            <a:endParaRPr lang="zh-CN" altLang="en-US" dirty="0">
              <a:highlight>
                <a:srgbClr val="FFFF00"/>
              </a:highlight>
              <a:latin typeface="Arial" panose="020B0604020202020204" pitchFamily="34" charset="0"/>
              <a:cs typeface="Arial" panose="020B0604020202020204" pitchFamily="34" charset="0"/>
            </a:endParaRPr>
          </a:p>
        </p:txBody>
      </p:sp>
      <p:pic>
        <p:nvPicPr>
          <p:cNvPr id="46" name="图片 45"/>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127941" y="4186186"/>
            <a:ext cx="2019554" cy="1672395"/>
          </a:xfrm>
          <a:prstGeom prst="rect">
            <a:avLst/>
          </a:prstGeom>
        </p:spPr>
      </p:pic>
      <p:sp>
        <p:nvSpPr>
          <p:cNvPr id="47" name="矩形 46"/>
          <p:cNvSpPr/>
          <p:nvPr/>
        </p:nvSpPr>
        <p:spPr>
          <a:xfrm>
            <a:off x="2020663" y="5322460"/>
            <a:ext cx="179994" cy="3275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p:cNvCxnSpPr/>
          <p:nvPr/>
        </p:nvCxnSpPr>
        <p:spPr>
          <a:xfrm flipV="1">
            <a:off x="2194934" y="4324243"/>
            <a:ext cx="1814186" cy="998217"/>
          </a:xfrm>
          <a:prstGeom prst="straightConnector1">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47" idx="2"/>
          </p:cNvCxnSpPr>
          <p:nvPr/>
        </p:nvCxnSpPr>
        <p:spPr>
          <a:xfrm>
            <a:off x="2110660" y="5649981"/>
            <a:ext cx="1912003" cy="196489"/>
          </a:xfrm>
          <a:prstGeom prst="straightConnector1">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092" y="260309"/>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Load line</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1AC8D74C-6674-4350-9131-1EE4F33552C6}"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35" name="矩形 34"/>
          <p:cNvSpPr/>
          <p:nvPr/>
        </p:nvSpPr>
        <p:spPr>
          <a:xfrm>
            <a:off x="6434490" y="5044652"/>
            <a:ext cx="5173489" cy="1135183"/>
          </a:xfrm>
          <a:prstGeom prst="rect">
            <a:avLst/>
          </a:prstGeom>
        </p:spPr>
        <p:txBody>
          <a:bodyPr wrap="square">
            <a:spAutoFit/>
          </a:bodyPr>
          <a:lstStyle/>
          <a:p>
            <a:pPr marL="285750" indent="-285750">
              <a:lnSpc>
                <a:spcPct val="130000"/>
              </a:lnSpc>
              <a:buClr>
                <a:srgbClr val="ED7D31"/>
              </a:buClr>
              <a:buSzPct val="80000"/>
              <a:buFont typeface="Wingdings" panose="05000000000000000000" charset="0"/>
              <a:buChar char="n"/>
            </a:pPr>
            <a:r>
              <a:rPr lang="en-US" altLang="zh-CN" dirty="0">
                <a:latin typeface="Arial" panose="020B0604020202020204" pitchFamily="34" charset="0"/>
                <a:cs typeface="Arial" panose="020B0604020202020204" pitchFamily="34" charset="0"/>
              </a:rPr>
              <a:t>The loading factor is 55% @4.5K, which is  relatively moderate.</a:t>
            </a:r>
            <a:endParaRPr lang="en-US" altLang="zh-CN" dirty="0">
              <a:latin typeface="Arial" panose="020B0604020202020204" pitchFamily="34" charset="0"/>
              <a:cs typeface="Arial" panose="020B0604020202020204" pitchFamily="34" charset="0"/>
            </a:endParaRPr>
          </a:p>
          <a:p>
            <a:pPr marL="285750" indent="-285750">
              <a:lnSpc>
                <a:spcPct val="130000"/>
              </a:lnSpc>
              <a:buClr>
                <a:srgbClr val="ED7D31"/>
              </a:buClr>
              <a:buSzPct val="80000"/>
              <a:buFont typeface="Wingdings" panose="05000000000000000000" charset="0"/>
              <a:buChar char="n"/>
            </a:pPr>
            <a:r>
              <a:rPr lang="en-US" altLang="zh-CN" dirty="0">
                <a:latin typeface="Arial" panose="020B0604020202020204" pitchFamily="34" charset="0"/>
                <a:cs typeface="Arial" panose="020B0604020202020204" pitchFamily="34" charset="0"/>
              </a:rPr>
              <a:t>The shared temperature is 6.8K.</a:t>
            </a:r>
            <a:endParaRPr lang="en-US" altLang="zh-CN" dirty="0">
              <a:latin typeface="Arial" panose="020B0604020202020204" pitchFamily="34" charset="0"/>
              <a:cs typeface="Arial" panose="020B0604020202020204" pitchFamily="34" charset="0"/>
            </a:endParaRPr>
          </a:p>
        </p:txBody>
      </p:sp>
      <p:grpSp>
        <p:nvGrpSpPr>
          <p:cNvPr id="27" name="组合 26"/>
          <p:cNvGrpSpPr/>
          <p:nvPr/>
        </p:nvGrpSpPr>
        <p:grpSpPr>
          <a:xfrm>
            <a:off x="569339" y="1534372"/>
            <a:ext cx="5902202" cy="4253948"/>
            <a:chOff x="5476462" y="1534372"/>
            <a:chExt cx="5902202" cy="4253948"/>
          </a:xfrm>
        </p:grpSpPr>
        <p:pic>
          <p:nvPicPr>
            <p:cNvPr id="3" name="图片 2"/>
            <p:cNvPicPr>
              <a:picLocks noChangeAspect="1"/>
            </p:cNvPicPr>
            <p:nvPr/>
          </p:nvPicPr>
          <p:blipFill rotWithShape="1">
            <a:blip r:embed="rId1"/>
            <a:srcRect l="1240" t="1149" r="1555" b="936"/>
            <a:stretch>
              <a:fillRect/>
            </a:stretch>
          </p:blipFill>
          <p:spPr>
            <a:xfrm>
              <a:off x="5476462" y="1534372"/>
              <a:ext cx="5902202" cy="4253948"/>
            </a:xfrm>
            <a:prstGeom prst="rect">
              <a:avLst/>
            </a:prstGeom>
          </p:spPr>
        </p:pic>
        <p:sp>
          <p:nvSpPr>
            <p:cNvPr id="7" name="文本框 6"/>
            <p:cNvSpPr txBox="1"/>
            <p:nvPr/>
          </p:nvSpPr>
          <p:spPr>
            <a:xfrm>
              <a:off x="7938725" y="3429000"/>
              <a:ext cx="1161985"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Work point</a:t>
              </a:r>
              <a:endParaRPr lang="zh-CN" altLang="en-US" sz="1600" dirty="0">
                <a:latin typeface="Arial" panose="020B0604020202020204" pitchFamily="34" charset="0"/>
                <a:cs typeface="Arial" panose="020B0604020202020204" pitchFamily="34" charset="0"/>
              </a:endParaRPr>
            </a:p>
          </p:txBody>
        </p:sp>
        <p:cxnSp>
          <p:nvCxnSpPr>
            <p:cNvPr id="23" name="直接箭头连接符 22"/>
            <p:cNvCxnSpPr>
              <a:stCxn id="7" idx="1"/>
            </p:cNvCxnSpPr>
            <p:nvPr/>
          </p:nvCxnSpPr>
          <p:spPr>
            <a:xfrm flipH="1">
              <a:off x="7610475" y="3598277"/>
              <a:ext cx="328250" cy="473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0" name="表格 39"/>
          <p:cNvGraphicFramePr>
            <a:graphicFrameLocks noGrp="1"/>
          </p:cNvGraphicFramePr>
          <p:nvPr/>
        </p:nvGraphicFramePr>
        <p:xfrm>
          <a:off x="6469870" y="1475174"/>
          <a:ext cx="4970289" cy="3510280"/>
        </p:xfrm>
        <a:graphic>
          <a:graphicData uri="http://schemas.openxmlformats.org/drawingml/2006/table">
            <a:tbl>
              <a:tblPr>
                <a:tableStyleId>{6E25E649-3F16-4E02-A733-19D2CDBF48F0}</a:tableStyleId>
              </a:tblPr>
              <a:tblGrid>
                <a:gridCol w="2613469"/>
                <a:gridCol w="2356820"/>
              </a:tblGrid>
              <a:tr h="370840">
                <a:tc>
                  <a:txBody>
                    <a:bodyPr/>
                    <a:lstStyle/>
                    <a:p>
                      <a:r>
                        <a:rPr lang="en-US" altLang="zh-CN" dirty="0">
                          <a:latin typeface="Arial" panose="020B0604020202020204" pitchFamily="34" charset="0"/>
                          <a:cs typeface="Arial" panose="020B0604020202020204" pitchFamily="34" charset="0"/>
                        </a:rPr>
                        <a:t>Low loss SC wire </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Luvata-OK25000</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Diameter of SC wire</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0.8 mm</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Filament size</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3.2 um</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Number of filament</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24490</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Matrix material</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Cu/CuMn0.5</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Matrix:SC</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1.4</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Twist pitch</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7 mm</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Critical current @ 4.2K</a:t>
                      </a:r>
                      <a:endParaRPr lang="en-US" altLang="zh-CN"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1000A @2T</a:t>
                      </a:r>
                      <a:endParaRPr lang="en-US" altLang="zh-CN" dirty="0">
                        <a:latin typeface="Arial" panose="020B0604020202020204" pitchFamily="34" charset="0"/>
                        <a:cs typeface="Arial" panose="020B0604020202020204" pitchFamily="34" charset="0"/>
                      </a:endParaRPr>
                    </a:p>
                    <a:p>
                      <a:pPr>
                        <a:buNone/>
                      </a:pPr>
                      <a:r>
                        <a:rPr lang="en-US" altLang="zh-CN" dirty="0">
                          <a:latin typeface="Arial" panose="020B0604020202020204" pitchFamily="34" charset="0"/>
                          <a:cs typeface="Arial" panose="020B0604020202020204" pitchFamily="34" charset="0"/>
                        </a:rPr>
                        <a:t>850A @3T</a:t>
                      </a:r>
                      <a:endParaRPr lang="en-US" altLang="zh-CN" dirty="0">
                        <a:latin typeface="Arial" panose="020B0604020202020204" pitchFamily="34" charset="0"/>
                        <a:cs typeface="Arial" panose="020B0604020202020204" pitchFamily="34" charset="0"/>
                      </a:endParaRPr>
                    </a:p>
                    <a:p>
                      <a:pPr>
                        <a:buNone/>
                      </a:pPr>
                      <a:r>
                        <a:rPr lang="en-US" altLang="zh-CN" dirty="0">
                          <a:latin typeface="Arial" panose="020B0604020202020204" pitchFamily="34" charset="0"/>
                          <a:cs typeface="Arial" panose="020B0604020202020204" pitchFamily="34" charset="0"/>
                        </a:rPr>
                        <a:t>700A @4T</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4852"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Manufacturing of FRDM at IMP</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13793816-276F-47BE-A0F1-3C21FB1343DD}"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849128" y="2910130"/>
            <a:ext cx="2289243" cy="2842018"/>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687725" y="2910130"/>
            <a:ext cx="2074749" cy="2826646"/>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473" y="2811676"/>
            <a:ext cx="4310235" cy="3104924"/>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731936" y="3352795"/>
            <a:ext cx="1950714" cy="2573637"/>
          </a:xfrm>
          <a:prstGeom prst="rect">
            <a:avLst/>
          </a:prstGeom>
          <a:effectLst>
            <a:outerShdw blurRad="50800" dist="38100" dir="5400000" algn="t" rotWithShape="0">
              <a:prstClr val="black">
                <a:alpha val="40000"/>
              </a:prstClr>
            </a:outerShdw>
          </a:effectLst>
        </p:spPr>
      </p:pic>
      <p:sp>
        <p:nvSpPr>
          <p:cNvPr id="3" name="文本框 2"/>
          <p:cNvSpPr txBox="1"/>
          <p:nvPr/>
        </p:nvSpPr>
        <p:spPr>
          <a:xfrm>
            <a:off x="715388" y="5736776"/>
            <a:ext cx="1890261"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Winding process</a:t>
            </a:r>
            <a:endParaRPr lang="zh-CN" altLang="en-US" dirty="0">
              <a:highlight>
                <a:srgbClr val="FFFF00"/>
              </a:highlight>
              <a:latin typeface="Arial" panose="020B0604020202020204" pitchFamily="34" charset="0"/>
              <a:cs typeface="Arial" panose="020B0604020202020204" pitchFamily="34" charset="0"/>
            </a:endParaRPr>
          </a:p>
        </p:txBody>
      </p:sp>
      <p:sp>
        <p:nvSpPr>
          <p:cNvPr id="15" name="文本框 14"/>
          <p:cNvSpPr txBox="1"/>
          <p:nvPr/>
        </p:nvSpPr>
        <p:spPr>
          <a:xfrm>
            <a:off x="3293648" y="5808623"/>
            <a:ext cx="1467068"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Cooling pipe</a:t>
            </a:r>
            <a:endParaRPr lang="zh-CN" altLang="en-US" dirty="0">
              <a:highlight>
                <a:srgbClr val="FFFF00"/>
              </a:highlight>
              <a:latin typeface="Arial" panose="020B0604020202020204" pitchFamily="34" charset="0"/>
              <a:cs typeface="Arial" panose="020B0604020202020204" pitchFamily="34" charset="0"/>
            </a:endParaRPr>
          </a:p>
        </p:txBody>
      </p:sp>
      <p:sp>
        <p:nvSpPr>
          <p:cNvPr id="16" name="文本框 15"/>
          <p:cNvSpPr txBox="1"/>
          <p:nvPr/>
        </p:nvSpPr>
        <p:spPr>
          <a:xfrm>
            <a:off x="6462745" y="5873543"/>
            <a:ext cx="2056973"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Filling </a:t>
            </a:r>
            <a:r>
              <a:rPr lang="en-US" altLang="zh-CN" dirty="0" err="1">
                <a:highlight>
                  <a:srgbClr val="FFFF00"/>
                </a:highlight>
                <a:latin typeface="Arial" panose="020B0604020202020204" pitchFamily="34" charset="0"/>
                <a:cs typeface="Arial" panose="020B0604020202020204" pitchFamily="34" charset="0"/>
              </a:rPr>
              <a:t>Stycast</a:t>
            </a:r>
            <a:r>
              <a:rPr lang="en-US" altLang="zh-CN" dirty="0">
                <a:highlight>
                  <a:srgbClr val="FFFF00"/>
                </a:highlight>
                <a:latin typeface="Arial" panose="020B0604020202020204" pitchFamily="34" charset="0"/>
                <a:cs typeface="Arial" panose="020B0604020202020204" pitchFamily="34" charset="0"/>
              </a:rPr>
              <a:t> 250</a:t>
            </a:r>
            <a:endParaRPr lang="zh-CN" altLang="en-US" dirty="0">
              <a:highlight>
                <a:srgbClr val="FFFF00"/>
              </a:highlight>
              <a:latin typeface="Arial" panose="020B0604020202020204" pitchFamily="34" charset="0"/>
              <a:cs typeface="Arial" panose="020B0604020202020204" pitchFamily="34" charset="0"/>
            </a:endParaRPr>
          </a:p>
        </p:txBody>
      </p:sp>
      <p:sp>
        <p:nvSpPr>
          <p:cNvPr id="17" name="文本框 16"/>
          <p:cNvSpPr txBox="1"/>
          <p:nvPr/>
        </p:nvSpPr>
        <p:spPr>
          <a:xfrm>
            <a:off x="9731936" y="5856850"/>
            <a:ext cx="1903085"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Finished winding</a:t>
            </a:r>
            <a:endParaRPr lang="zh-CN" altLang="en-US" dirty="0">
              <a:highlight>
                <a:srgbClr val="FFFF00"/>
              </a:highlight>
              <a:latin typeface="Arial" panose="020B0604020202020204" pitchFamily="34" charset="0"/>
              <a:cs typeface="Arial" panose="020B0604020202020204" pitchFamily="34" charset="0"/>
            </a:endParaRPr>
          </a:p>
        </p:txBody>
      </p:sp>
      <p:sp>
        <p:nvSpPr>
          <p:cNvPr id="18" name="文本框 17"/>
          <p:cNvSpPr txBox="1"/>
          <p:nvPr/>
        </p:nvSpPr>
        <p:spPr>
          <a:xfrm>
            <a:off x="840232" y="1210073"/>
            <a:ext cx="8482330" cy="1170305"/>
          </a:xfrm>
          <a:prstGeom prst="rect">
            <a:avLst/>
          </a:prstGeom>
          <a:noFill/>
        </p:spPr>
        <p:txBody>
          <a:bodyPr wrap="none" rtlCol="0">
            <a:spAutoFit/>
          </a:bodyPr>
          <a:lstStyle/>
          <a:p>
            <a:pPr marL="285750" indent="-285750" algn="l">
              <a:lnSpc>
                <a:spcPct val="130000"/>
              </a:lnSpc>
              <a:buClr>
                <a:schemeClr val="accent2"/>
              </a:buClr>
              <a:buFont typeface="Wingdings" panose="05000000000000000000" pitchFamily="2" charset="2"/>
              <a:buChar char="n"/>
            </a:pPr>
            <a:r>
              <a:rPr lang="en-US" altLang="zh-CN" dirty="0">
                <a:latin typeface="Arial" panose="020B0604020202020204" pitchFamily="34" charset="0"/>
                <a:cs typeface="Arial" panose="020B0604020202020204" pitchFamily="34" charset="0"/>
              </a:rPr>
              <a:t>The iron yoke has been </a:t>
            </a:r>
            <a:r>
              <a:rPr lang="en-US" altLang="zh-CN" dirty="0">
                <a:latin typeface="Arial" panose="020B0604020202020204" pitchFamily="34" charset="0"/>
                <a:cs typeface="Arial" panose="020B0604020202020204" pitchFamily="34" charset="0"/>
                <a:sym typeface="+mn-ea"/>
              </a:rPr>
              <a:t>manufactured by lamination</a:t>
            </a:r>
            <a:r>
              <a:rPr lang="en-US" altLang="zh-CN"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pPr marL="285750" indent="-285750" algn="l">
              <a:lnSpc>
                <a:spcPct val="130000"/>
              </a:lnSpc>
              <a:buClr>
                <a:schemeClr val="accent2"/>
              </a:buClr>
              <a:buFont typeface="Wingdings" panose="05000000000000000000" pitchFamily="2" charset="2"/>
              <a:buChar char="n"/>
            </a:pPr>
            <a:r>
              <a:rPr lang="en-US" altLang="zh-CN" dirty="0">
                <a:latin typeface="Arial" panose="020B0604020202020204" pitchFamily="34" charset="0"/>
                <a:cs typeface="Arial" panose="020B0604020202020204" pitchFamily="34" charset="0"/>
              </a:rPr>
              <a:t>One of the two coils has been fabricated and is preparing for cryogenic test.</a:t>
            </a:r>
            <a:endParaRPr lang="en-US" altLang="zh-CN" dirty="0">
              <a:latin typeface="Arial" panose="020B0604020202020204" pitchFamily="34" charset="0"/>
              <a:cs typeface="Arial" panose="020B0604020202020204" pitchFamily="34" charset="0"/>
            </a:endParaRPr>
          </a:p>
          <a:p>
            <a:pPr marL="285750" indent="-285750" algn="l">
              <a:lnSpc>
                <a:spcPct val="130000"/>
              </a:lnSpc>
              <a:buClr>
                <a:schemeClr val="accent2"/>
              </a:buClr>
              <a:buFont typeface="Wingdings" panose="05000000000000000000" pitchFamily="2" charset="2"/>
              <a:buChar char="n"/>
            </a:pPr>
            <a:r>
              <a:rPr lang="en-US" altLang="zh-CN" dirty="0">
                <a:latin typeface="Arial" panose="020B0604020202020204" pitchFamily="34" charset="0"/>
                <a:cs typeface="Arial" panose="020B0604020202020204" pitchFamily="34" charset="0"/>
              </a:rPr>
              <a:t>Another coil is being manufactured in factory and will be completed on October.</a:t>
            </a:r>
            <a:endParaRPr lang="zh-CN" altLang="en-US" dirty="0">
              <a:latin typeface="Arial" panose="020B0604020202020204" pitchFamily="34" charset="0"/>
              <a:cs typeface="Arial" panose="020B0604020202020204" pitchFamily="34" charset="0"/>
            </a:endParaRPr>
          </a:p>
        </p:txBody>
      </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754" y="1406715"/>
            <a:ext cx="1906149" cy="1887845"/>
          </a:xfrm>
          <a:prstGeom prst="rect">
            <a:avLst/>
          </a:prstGeom>
        </p:spPr>
      </p:pic>
      <p:sp>
        <p:nvSpPr>
          <p:cNvPr id="20" name="文本框 19"/>
          <p:cNvSpPr txBox="1"/>
          <p:nvPr/>
        </p:nvSpPr>
        <p:spPr>
          <a:xfrm>
            <a:off x="9645337" y="2948007"/>
            <a:ext cx="1133644" cy="369332"/>
          </a:xfrm>
          <a:prstGeom prst="rect">
            <a:avLst/>
          </a:prstGeom>
          <a:noFill/>
        </p:spPr>
        <p:txBody>
          <a:bodyPr wrap="none" rtlCol="0">
            <a:spAutoFit/>
          </a:bodyPr>
          <a:lstStyle/>
          <a:p>
            <a:r>
              <a:rPr lang="en-US" altLang="zh-CN" dirty="0">
                <a:highlight>
                  <a:srgbClr val="FFFF00"/>
                </a:highlight>
                <a:latin typeface="Arial" panose="020B0604020202020204" pitchFamily="34" charset="0"/>
                <a:cs typeface="Arial" panose="020B0604020202020204" pitchFamily="34" charset="0"/>
              </a:rPr>
              <a:t>Iron yoke</a:t>
            </a:r>
            <a:endParaRPr lang="zh-CN" altLang="en-US" dirty="0">
              <a:highlight>
                <a:srgbClr val="FFFF00"/>
              </a:highlight>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4852" y="272374"/>
            <a:ext cx="9430642" cy="706034"/>
          </a:xfrm>
        </p:spPr>
        <p:txBody>
          <a:bodyPr>
            <a:normAutofit/>
          </a:bodyPr>
          <a:lstStyle/>
          <a:p>
            <a:pPr algn="ctr"/>
            <a:r>
              <a:rPr lang="en-US" altLang="zh-CN" sz="3600" dirty="0">
                <a:solidFill>
                  <a:srgbClr val="0000FF"/>
                </a:solidFill>
                <a:latin typeface="Arial" panose="020B0604020202020204" pitchFamily="34" charset="0"/>
                <a:cs typeface="Arial" panose="020B0604020202020204" pitchFamily="34" charset="0"/>
              </a:rPr>
              <a:t>FRDM magnet testing plan</a:t>
            </a:r>
            <a:endParaRPr lang="en-US" altLang="zh-CN" sz="3600" dirty="0">
              <a:solidFill>
                <a:srgbClr val="0000FF"/>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E1E7B40D-6D04-479C-8E09-9F4C084077D6}"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3" name="文本框 2"/>
          <p:cNvSpPr txBox="1"/>
          <p:nvPr/>
        </p:nvSpPr>
        <p:spPr>
          <a:xfrm>
            <a:off x="670560" y="1365408"/>
            <a:ext cx="10708640" cy="1856919"/>
          </a:xfrm>
          <a:prstGeom prst="rect">
            <a:avLst/>
          </a:prstGeom>
          <a:noFill/>
        </p:spPr>
        <p:txBody>
          <a:bodyPr wrap="square" rtlCol="0">
            <a:spAutoFit/>
          </a:bodyPr>
          <a:lstStyle/>
          <a:p>
            <a:pPr marL="285750" indent="-285750">
              <a:lnSpc>
                <a:spcPct val="150000"/>
              </a:lnSpc>
              <a:spcAft>
                <a:spcPts val="1200"/>
              </a:spcAft>
              <a:buClr>
                <a:schemeClr val="accent2"/>
              </a:buClr>
              <a:buSzPct val="80000"/>
              <a:buFont typeface="Wingdings" panose="05000000000000000000" pitchFamily="2" charset="2"/>
              <a:buChar char="n"/>
            </a:pPr>
            <a:r>
              <a:rPr lang="en-US" altLang="zh-CN" dirty="0">
                <a:latin typeface="Arial" panose="020B0604020202020204" pitchFamily="34" charset="0"/>
                <a:cs typeface="Arial" panose="020B0604020202020204" pitchFamily="34" charset="0"/>
              </a:rPr>
              <a:t>Manufacturing and assembly of IMP-type FRDM magnet prototype will be completed in late October, 2024. </a:t>
            </a:r>
            <a:endParaRPr lang="en-US" altLang="zh-CN" dirty="0">
              <a:latin typeface="Arial" panose="020B0604020202020204" pitchFamily="34" charset="0"/>
              <a:cs typeface="Arial" panose="020B0604020202020204" pitchFamily="34" charset="0"/>
            </a:endParaRPr>
          </a:p>
          <a:p>
            <a:pPr marL="285750" indent="-285750">
              <a:lnSpc>
                <a:spcPct val="150000"/>
              </a:lnSpc>
              <a:spcAft>
                <a:spcPts val="1200"/>
              </a:spcAft>
              <a:buClr>
                <a:schemeClr val="accent2"/>
              </a:buClr>
              <a:buSzPct val="80000"/>
              <a:buFont typeface="Wingdings" panose="05000000000000000000" pitchFamily="2" charset="2"/>
              <a:buChar char="n"/>
            </a:pPr>
            <a:r>
              <a:rPr lang="en-US" altLang="zh-CN" dirty="0">
                <a:latin typeface="Arial" panose="020B0604020202020204" pitchFamily="34" charset="0"/>
                <a:cs typeface="Arial" panose="020B0604020202020204" pitchFamily="34" charset="0"/>
              </a:rPr>
              <a:t>IMP-type FRDM magnet prototype will be tested on November by using the testing bench currently under construction. </a:t>
            </a:r>
            <a:endParaRPr lang="zh-CN" altLang="en-US"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8449" y="272374"/>
            <a:ext cx="9430642" cy="706034"/>
          </a:xfrm>
        </p:spPr>
        <p:txBody>
          <a:bodyPr>
            <a:normAutofit fontScale="90000"/>
          </a:bodyPr>
          <a:lstStyle/>
          <a:p>
            <a:pPr algn="ctr"/>
            <a:r>
              <a:rPr lang="en-US" altLang="zh-CN" sz="3600" dirty="0">
                <a:solidFill>
                  <a:srgbClr val="0000FF"/>
                </a:solidFill>
                <a:latin typeface="Arial" panose="020B0604020202020204" pitchFamily="34" charset="0"/>
                <a:cs typeface="Arial" panose="020B0604020202020204" pitchFamily="34" charset="0"/>
              </a:rPr>
              <a:t>Development of a 4T fast cycling magnet prototype </a:t>
            </a:r>
            <a:endParaRPr lang="en-US" altLang="zh-CN" sz="36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41459A7-7A9D-415D-92B4-9844A198A368}" type="slidenum">
              <a:rPr lang="zh-CN" altLang="en-US" smtClean="0"/>
            </a:fld>
            <a:endParaRPr lang="zh-CN" altLang="en-US" dirty="0"/>
          </a:p>
        </p:txBody>
      </p:sp>
      <p:sp>
        <p:nvSpPr>
          <p:cNvPr id="5" name="日期占位符 4"/>
          <p:cNvSpPr>
            <a:spLocks noGrp="1"/>
          </p:cNvSpPr>
          <p:nvPr>
            <p:ph type="dt" sz="half" idx="10"/>
          </p:nvPr>
        </p:nvSpPr>
        <p:spPr/>
        <p:txBody>
          <a:bodyPr/>
          <a:lstStyle/>
          <a:p>
            <a:fld id="{E863D7E2-C016-4B91-BF93-5348D552C5C1}"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Seminar JINR –IMP collaboration, Dubna</a:t>
            </a:r>
            <a:endParaRPr lang="zh-CN" altLang="en-US" dirty="0"/>
          </a:p>
        </p:txBody>
      </p:sp>
      <p:sp>
        <p:nvSpPr>
          <p:cNvPr id="43" name="文本框 42"/>
          <p:cNvSpPr txBox="1"/>
          <p:nvPr/>
        </p:nvSpPr>
        <p:spPr>
          <a:xfrm>
            <a:off x="768438" y="1067931"/>
            <a:ext cx="10919924" cy="1277273"/>
          </a:xfrm>
          <a:prstGeom prst="rect">
            <a:avLst/>
          </a:prstGeom>
          <a:noFill/>
        </p:spPr>
        <p:txBody>
          <a:bodyPr wrap="square" rtlCol="0">
            <a:spAutoFit/>
          </a:bodyPr>
          <a:lstStyle/>
          <a:p>
            <a:pPr marL="285750" indent="-285750" algn="just">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Coil-dominated dipole magnet prototype with a </a:t>
            </a:r>
            <a:r>
              <a:rPr lang="en-US" altLang="zh-CN" dirty="0" err="1">
                <a:latin typeface="Arial" panose="020B0604020202020204" pitchFamily="34" charset="0"/>
                <a:ea typeface="微软雅黑" panose="020B0503020204020204" pitchFamily="34" charset="-122"/>
                <a:cs typeface="Arial" panose="020B0604020202020204" pitchFamily="34" charset="0"/>
              </a:rPr>
              <a:t>maiximum</a:t>
            </a:r>
            <a:r>
              <a:rPr lang="en-US" altLang="zh-CN" dirty="0">
                <a:latin typeface="Arial" panose="020B0604020202020204" pitchFamily="34" charset="0"/>
                <a:ea typeface="微软雅黑" panose="020B0503020204020204" pitchFamily="34" charset="-122"/>
                <a:cs typeface="Arial" panose="020B0604020202020204" pitchFamily="34" charset="0"/>
              </a:rPr>
              <a:t> field of 4T and ramping rate of 2T/s has been developed and tested.</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spcAft>
                <a:spcPts val="600"/>
              </a:spcAft>
              <a:buClr>
                <a:schemeClr val="accent2"/>
              </a:buClr>
              <a:buSzPct val="100000"/>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cs typeface="Arial" panose="020B0604020202020204" pitchFamily="34" charset="0"/>
              </a:rPr>
              <a:t>Features: Discrete Cos Theta (DCT) type coil, helium bath cooling, 7-strand rope conductor, G10 former with grooves.</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2030" y="2573020"/>
            <a:ext cx="4330700" cy="3204845"/>
          </a:xfrm>
          <a:prstGeom prst="rect">
            <a:avLst/>
          </a:prstGeom>
        </p:spPr>
      </p:pic>
      <p:graphicFrame>
        <p:nvGraphicFramePr>
          <p:cNvPr id="3" name="表格 2"/>
          <p:cNvGraphicFramePr>
            <a:graphicFrameLocks noGrp="1"/>
          </p:cNvGraphicFramePr>
          <p:nvPr/>
        </p:nvGraphicFramePr>
        <p:xfrm>
          <a:off x="5880338" y="2362387"/>
          <a:ext cx="5509260" cy="3708400"/>
        </p:xfrm>
        <a:graphic>
          <a:graphicData uri="http://schemas.openxmlformats.org/drawingml/2006/table">
            <a:tbl>
              <a:tblPr>
                <a:tableStyleId>{6E25E649-3F16-4E02-A733-19D2CDBF48F0}</a:tableStyleId>
              </a:tblPr>
              <a:tblGrid>
                <a:gridCol w="2896870"/>
                <a:gridCol w="2612390"/>
              </a:tblGrid>
              <a:tr h="370840">
                <a:tc>
                  <a:txBody>
                    <a:bodyPr/>
                    <a:lstStyle/>
                    <a:p>
                      <a:r>
                        <a:rPr lang="en-US" altLang="zh-CN" dirty="0">
                          <a:latin typeface="Arial" panose="020B0604020202020204" pitchFamily="34" charset="0"/>
                          <a:cs typeface="Arial" panose="020B0604020202020204" pitchFamily="34" charset="0"/>
                        </a:rPr>
                        <a:t>Maximum central field </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4 T</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Operating current</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2040 A</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Inner diameter of coil</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34 mm</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a:latin typeface="Arial" panose="020B0604020202020204" pitchFamily="34" charset="0"/>
                          <a:cs typeface="Arial" panose="020B0604020202020204" pitchFamily="34" charset="0"/>
                        </a:rPr>
                        <a:t>Coil former layers</a:t>
                      </a:r>
                      <a:endParaRPr lang="zh-CN"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Arial" panose="020B0604020202020204" pitchFamily="34" charset="0"/>
                          <a:cs typeface="Arial" panose="020B0604020202020204" pitchFamily="34" charset="0"/>
                        </a:rPr>
                        <a:t>6</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Total turns</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168</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Interval between layers</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1.4 mm</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Coil length</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330 mm</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Stored energy</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17.6 kJ</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Inductance</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8.5 mH</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buNone/>
                      </a:pPr>
                      <a:r>
                        <a:rPr lang="en-US" altLang="zh-CN" dirty="0">
                          <a:latin typeface="Arial" panose="020B0604020202020204" pitchFamily="34" charset="0"/>
                          <a:cs typeface="Arial" panose="020B0604020202020204" pitchFamily="34" charset="0"/>
                        </a:rPr>
                        <a:t>cable consumption</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ltLang="zh-CN" dirty="0">
                          <a:latin typeface="Arial" panose="020B0604020202020204" pitchFamily="34" charset="0"/>
                          <a:cs typeface="Arial" panose="020B0604020202020204" pitchFamily="34" charset="0"/>
                        </a:rPr>
                        <a:t>220 m</a:t>
                      </a:r>
                      <a:endParaRPr lang="en-US" altLang="zh-CN"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文本框 8"/>
          <p:cNvSpPr txBox="1"/>
          <p:nvPr/>
        </p:nvSpPr>
        <p:spPr>
          <a:xfrm>
            <a:off x="768350" y="5817870"/>
            <a:ext cx="5111115" cy="368300"/>
          </a:xfrm>
          <a:prstGeom prst="rect">
            <a:avLst/>
          </a:prstGeom>
          <a:noFill/>
        </p:spPr>
        <p:txBody>
          <a:bodyPr wrap="square" rtlCol="0">
            <a:spAutoFit/>
          </a:bodyPr>
          <a:lstStyle/>
          <a:p>
            <a:r>
              <a:rPr lang="en-US" altLang="zh-CN">
                <a:latin typeface="Arial" panose="020B0604020202020204" pitchFamily="34" charset="0"/>
                <a:cs typeface="Arial" panose="020B0604020202020204" pitchFamily="34" charset="0"/>
              </a:rPr>
              <a:t>EM calculation: maximum field on coil is 4.38T</a:t>
            </a:r>
            <a:endParaRPr lang="en-US" altLang="zh-CN">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KSO_WPP_MARK_KEY" val="35848140-8626-4884-b333-6b55327875e3"/>
  <p:tag name="COMMONDATA" val="eyJoZGlkIjoiY2VhMThjZmI0ZGFiMzAyZTc2MDQyNDMyZGZhMTk4YjQ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8103</Words>
  <Application>WPS 演示</Application>
  <PresentationFormat>宽屏</PresentationFormat>
  <Paragraphs>505</Paragraphs>
  <Slides>20</Slides>
  <Notes>14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Arial</vt:lpstr>
      <vt:lpstr>宋体</vt:lpstr>
      <vt:lpstr>Wingdings</vt:lpstr>
      <vt:lpstr>微软雅黑</vt:lpstr>
      <vt:lpstr>Times New Roman</vt:lpstr>
      <vt:lpstr>Wingdings</vt:lpstr>
      <vt:lpstr>Arial Unicode MS</vt:lpstr>
      <vt:lpstr>等线</vt:lpstr>
      <vt:lpstr>Calibri</vt:lpstr>
      <vt:lpstr>Office 主题​​</vt:lpstr>
      <vt:lpstr>1_Office 主题​​</vt:lpstr>
      <vt:lpstr>PowerPoint 演示文稿</vt:lpstr>
      <vt:lpstr>Outline</vt:lpstr>
      <vt:lpstr>Requirements for HIAF-BRing magnet</vt:lpstr>
      <vt:lpstr>Nuclotron type magnet and other option</vt:lpstr>
      <vt:lpstr>FRDM Design based on a 7-strand cable at IMP</vt:lpstr>
      <vt:lpstr>Load line</vt:lpstr>
      <vt:lpstr>Manufacturing of FRDM at IMP</vt:lpstr>
      <vt:lpstr>FRDM magnet testing plan</vt:lpstr>
      <vt:lpstr>Development of a 4T fast cycling magnet prototype </vt:lpstr>
      <vt:lpstr>superconducting wire</vt:lpstr>
      <vt:lpstr>Displacement and stress </vt:lpstr>
      <vt:lpstr>Displacement and stress </vt:lpstr>
      <vt:lpstr>AC losses calculation</vt:lpstr>
      <vt:lpstr>Fabrication</vt:lpstr>
      <vt:lpstr>Cryogenic test</vt:lpstr>
      <vt:lpstr>Collaboration of 4T FCDM with ramping rate of 4T/s</vt:lpstr>
      <vt:lpstr>Collaboration of 4T FCDM with ramping rate of 4T/s</vt:lpstr>
      <vt:lpstr>Collaboration of 4T FCDM with ramping rate of 4T/s</vt:lpstr>
      <vt:lpstr>Summary</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Magnet506</dc:creator>
  <cp:lastModifiedBy>陈玉泉</cp:lastModifiedBy>
  <cp:revision>321</cp:revision>
  <dcterms:created xsi:type="dcterms:W3CDTF">2023-02-06T07:46:00Z</dcterms:created>
  <dcterms:modified xsi:type="dcterms:W3CDTF">2024-09-26T05:17:37Z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9A7DF1DE37FA415D9B28168F05786661</vt:lpwstr>
  </property>
  <property fmtid="{D5CDD505-2E9C-101B-9397-08002B2CF9AE}" pid="3" name="KSOProductBuildVer">
    <vt:lpwstr>2052-12.1.0.18276</vt:lpwstr>
  </property>
</Properties>
</file>