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5384" r:id="rId2"/>
    <p:sldMasterId id="2147485415" r:id="rId3"/>
    <p:sldMasterId id="2147485427" r:id="rId4"/>
    <p:sldMasterId id="2147485430" r:id="rId5"/>
    <p:sldMasterId id="2147485435" r:id="rId6"/>
  </p:sldMasterIdLst>
  <p:notesMasterIdLst>
    <p:notesMasterId r:id="rId44"/>
  </p:notesMasterIdLst>
  <p:handoutMasterIdLst>
    <p:handoutMasterId r:id="rId45"/>
  </p:handoutMasterIdLst>
  <p:sldIdLst>
    <p:sldId id="10086" r:id="rId7"/>
    <p:sldId id="10078" r:id="rId8"/>
    <p:sldId id="10055" r:id="rId9"/>
    <p:sldId id="1476" r:id="rId10"/>
    <p:sldId id="10056" r:id="rId11"/>
    <p:sldId id="1479" r:id="rId12"/>
    <p:sldId id="1480" r:id="rId13"/>
    <p:sldId id="1481" r:id="rId14"/>
    <p:sldId id="10075" r:id="rId15"/>
    <p:sldId id="1482" r:id="rId16"/>
    <p:sldId id="10079" r:id="rId17"/>
    <p:sldId id="10065" r:id="rId18"/>
    <p:sldId id="10067" r:id="rId19"/>
    <p:sldId id="10068" r:id="rId20"/>
    <p:sldId id="10080" r:id="rId21"/>
    <p:sldId id="10076" r:id="rId22"/>
    <p:sldId id="10077" r:id="rId23"/>
    <p:sldId id="10053" r:id="rId24"/>
    <p:sldId id="1299" r:id="rId25"/>
    <p:sldId id="10073" r:id="rId26"/>
    <p:sldId id="10074" r:id="rId27"/>
    <p:sldId id="10057" r:id="rId28"/>
    <p:sldId id="10069" r:id="rId29"/>
    <p:sldId id="10070" r:id="rId30"/>
    <p:sldId id="10071" r:id="rId31"/>
    <p:sldId id="10072" r:id="rId32"/>
    <p:sldId id="10087" r:id="rId33"/>
    <p:sldId id="10081" r:id="rId34"/>
    <p:sldId id="10085" r:id="rId35"/>
    <p:sldId id="10058" r:id="rId36"/>
    <p:sldId id="10063" r:id="rId37"/>
    <p:sldId id="10089" r:id="rId38"/>
    <p:sldId id="1452" r:id="rId39"/>
    <p:sldId id="10082" r:id="rId40"/>
    <p:sldId id="10084" r:id="rId41"/>
    <p:sldId id="408" r:id="rId42"/>
    <p:sldId id="343" r:id="rId43"/>
  </p:sldIdLst>
  <p:sldSz cx="12192000" cy="6858000"/>
  <p:notesSz cx="9929813" cy="679926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Zhang" initials="ZZ" lastIdx="1" clrIdx="0">
    <p:extLst>
      <p:ext uri="{19B8F6BF-5375-455C-9EA6-DF929625EA0E}">
        <p15:presenceInfo xmlns:p15="http://schemas.microsoft.com/office/powerpoint/2012/main" userId="ZZh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  <a:srgbClr val="CC0000"/>
    <a:srgbClr val="FFFF9B"/>
    <a:srgbClr val="EC7B18"/>
    <a:srgbClr val="DFDA00"/>
    <a:srgbClr val="000066"/>
    <a:srgbClr val="01A915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7CE84F3-28C3-443E-9E96-99CF82512B78}" styleName="深色样式 1 - 强调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深色样式 1 - 强调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48" autoAdjust="0"/>
  </p:normalViewPr>
  <p:slideViewPr>
    <p:cSldViewPr snapToGrid="0">
      <p:cViewPr varScale="1">
        <p:scale>
          <a:sx n="78" d="100"/>
          <a:sy n="78" d="100"/>
        </p:scale>
        <p:origin x="477" y="3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2910" y="-90"/>
      </p:cViewPr>
      <p:guideLst>
        <p:guide orient="horz" pos="2142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4596" y="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692AA357-58F9-404D-8AD3-03B339861238}" type="datetimeFigureOut">
              <a:rPr lang="zh-CN" altLang="en-US"/>
              <a:pPr>
                <a:defRPr/>
              </a:pPr>
              <a:t>2024/11/21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5812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4596" y="645812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E7BC7C0-AD6A-45C1-8D3F-3996647A52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00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4596" y="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FB2D449-8EAA-4EF1-AE3C-67165B996752}" type="datetimeFigureOut">
              <a:rPr lang="zh-CN" altLang="en-US"/>
              <a:pPr>
                <a:defRPr/>
              </a:pPr>
              <a:t>2024/11/21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982" y="3229650"/>
            <a:ext cx="7943850" cy="305966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45812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4596" y="6458120"/>
            <a:ext cx="4302919" cy="339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9CFCC0CD-4F80-48DE-A62F-9A6380C289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354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 userDrawn="1"/>
        </p:nvSpPr>
        <p:spPr bwMode="gray">
          <a:xfrm>
            <a:off x="0" y="1077914"/>
            <a:ext cx="12192000" cy="246221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zh-CN" sz="1000" b="1">
              <a:solidFill>
                <a:schemeClr val="bg1"/>
              </a:solidFill>
              <a:latin typeface="Verdana" pitchFamily="34" charset="0"/>
              <a:ea typeface="宋体" charset="-122"/>
            </a:endParaRPr>
          </a:p>
        </p:txBody>
      </p:sp>
      <p:sp>
        <p:nvSpPr>
          <p:cNvPr id="5" name="Freeform 17"/>
          <p:cNvSpPr>
            <a:spLocks/>
          </p:cNvSpPr>
          <p:nvPr userDrawn="1"/>
        </p:nvSpPr>
        <p:spPr bwMode="gray">
          <a:xfrm>
            <a:off x="0" y="0"/>
            <a:ext cx="10236200" cy="685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272" y="0"/>
              </a:cxn>
              <a:cxn ang="0">
                <a:pos x="2832" y="4320"/>
              </a:cxn>
              <a:cxn ang="0">
                <a:pos x="0" y="4320"/>
              </a:cxn>
              <a:cxn ang="0">
                <a:pos x="0" y="0"/>
              </a:cxn>
            </a:cxnLst>
            <a:rect l="0" t="0" r="r" b="b"/>
            <a:pathLst>
              <a:path w="4272" h="4320">
                <a:moveTo>
                  <a:pt x="0" y="0"/>
                </a:moveTo>
                <a:lnTo>
                  <a:pt x="4272" y="0"/>
                </a:lnTo>
                <a:lnTo>
                  <a:pt x="2832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94B1EC">
                  <a:gamma/>
                  <a:tint val="19216"/>
                  <a:invGamma/>
                </a:srgbClr>
              </a:gs>
              <a:gs pos="100000">
                <a:srgbClr val="94B1EC">
                  <a:alpha val="23000"/>
                </a:srgb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6" name="Rectangle 18"/>
          <p:cNvSpPr>
            <a:spLocks noChangeArrowheads="1"/>
          </p:cNvSpPr>
          <p:nvPr userDrawn="1"/>
        </p:nvSpPr>
        <p:spPr bwMode="gray">
          <a:xfrm>
            <a:off x="0" y="2692410"/>
            <a:ext cx="12192000" cy="2957512"/>
          </a:xfrm>
          <a:prstGeom prst="rect">
            <a:avLst/>
          </a:prstGeom>
          <a:solidFill>
            <a:srgbClr val="5FB6F1">
              <a:alpha val="96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7" name="Rectangle 18"/>
          <p:cNvSpPr>
            <a:spLocks noChangeArrowheads="1"/>
          </p:cNvSpPr>
          <p:nvPr userDrawn="1"/>
        </p:nvSpPr>
        <p:spPr bwMode="ltGray">
          <a:xfrm>
            <a:off x="0" y="6611938"/>
            <a:ext cx="12192000" cy="2460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zh-CN" altLang="en-US" dirty="0">
              <a:solidFill>
                <a:schemeClr val="bg1"/>
              </a:solidFill>
              <a:latin typeface="Arial" pitchFamily="34" charset="0"/>
              <a:ea typeface="华文新魏" pitchFamily="2" charset="-122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904971" y="5072074"/>
            <a:ext cx="87376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zh-CN" altLang="en-US"/>
              <a:t>单击此处编辑母版副标题样式</a:t>
            </a:r>
            <a:endParaRPr lang="en-US" altLang="zh-CN"/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0" y="1208078"/>
            <a:ext cx="12192000" cy="863601"/>
          </a:xfr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</p:spPr>
        <p:txBody>
          <a:bodyPr/>
          <a:lstStyle>
            <a:lvl1pPr>
              <a:defRPr sz="4000"/>
            </a:lvl1pPr>
          </a:lstStyle>
          <a:p>
            <a:r>
              <a:rPr lang="zh-CN" altLang="en-US" dirty="0"/>
              <a:t>单击此处编辑母版标题样式</a:t>
            </a:r>
            <a:endParaRPr lang="en-US" altLang="ko-KR" dirty="0"/>
          </a:p>
        </p:txBody>
      </p:sp>
    </p:spTree>
  </p:cSld>
  <p:clrMapOvr>
    <a:masterClrMapping/>
  </p:clrMapOvr>
  <p:transition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9B174-CAF4-452C-9B28-C2D3BECB5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64600" y="152400"/>
            <a:ext cx="2819400" cy="62484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255000" cy="6248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84362-4C87-4E6F-822D-B200493AE0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400" y="152401"/>
            <a:ext cx="11277600" cy="563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152526"/>
            <a:ext cx="10972800" cy="5248275"/>
          </a:xfrm>
        </p:spPr>
        <p:txBody>
          <a:bodyPr/>
          <a:lstStyle/>
          <a:p>
            <a:pPr lvl="0"/>
            <a:r>
              <a:rPr lang="zh-CN" altLang="en-US" noProof="0"/>
              <a:t>单击图标添加表格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B8092-5856-4926-8052-564FA552C5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8B6915-F6A0-48FD-9F7B-7886C4D33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F9F0F92-6D83-4EB2-B808-99DEC52ED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96C00C-130B-479E-8488-0FB2DA3A6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F6B03-BA51-4AE4-8B3F-1539CA0D9532}" type="datetime1">
              <a:rPr lang="zh-CN" altLang="en-US" smtClean="0"/>
              <a:t>2024/11/21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82BB4D-9378-438D-AC37-FDF829BC7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4241FA-C536-4473-B0F1-72B5A8AE0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B36D-9620-444B-9DF4-AC5E304C1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7126B0A-454C-4AFF-AC54-0486CA97B992}"/>
              </a:ext>
            </a:extLst>
          </p:cNvPr>
          <p:cNvSpPr/>
          <p:nvPr userDrawn="1"/>
        </p:nvSpPr>
        <p:spPr>
          <a:xfrm>
            <a:off x="1" y="0"/>
            <a:ext cx="2412770" cy="1118820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949A0"/>
              </a:solidFill>
            </a:endParaRPr>
          </a:p>
        </p:txBody>
      </p:sp>
      <p:sp>
        <p:nvSpPr>
          <p:cNvPr id="9" name="平行四边形 8">
            <a:extLst>
              <a:ext uri="{FF2B5EF4-FFF2-40B4-BE49-F238E27FC236}">
                <a16:creationId xmlns:a16="http://schemas.microsoft.com/office/drawing/2014/main" id="{90196A3A-6973-42E1-B914-BD5FBEA4B69D}"/>
              </a:ext>
            </a:extLst>
          </p:cNvPr>
          <p:cNvSpPr/>
          <p:nvPr userDrawn="1"/>
        </p:nvSpPr>
        <p:spPr>
          <a:xfrm>
            <a:off x="837233" y="-2"/>
            <a:ext cx="1087260" cy="1118818"/>
          </a:xfrm>
          <a:prstGeom prst="parallelogram">
            <a:avLst/>
          </a:prstGeom>
          <a:solidFill>
            <a:srgbClr val="EF9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平行四边形 9">
            <a:extLst>
              <a:ext uri="{FF2B5EF4-FFF2-40B4-BE49-F238E27FC236}">
                <a16:creationId xmlns:a16="http://schemas.microsoft.com/office/drawing/2014/main" id="{09848B5E-7B54-499A-9AFC-4AD9453468B6}"/>
              </a:ext>
            </a:extLst>
          </p:cNvPr>
          <p:cNvSpPr/>
          <p:nvPr userDrawn="1"/>
        </p:nvSpPr>
        <p:spPr>
          <a:xfrm>
            <a:off x="-203032" y="6251944"/>
            <a:ext cx="1877283" cy="606056"/>
          </a:xfrm>
          <a:prstGeom prst="parallelogram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C3A9EF4-4EB6-427C-A7FB-2C2B6AB54C6C}"/>
              </a:ext>
            </a:extLst>
          </p:cNvPr>
          <p:cNvSpPr/>
          <p:nvPr userDrawn="1"/>
        </p:nvSpPr>
        <p:spPr>
          <a:xfrm>
            <a:off x="1438498" y="6251944"/>
            <a:ext cx="10753503" cy="606056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>
            <a:extLst>
              <a:ext uri="{FF2B5EF4-FFF2-40B4-BE49-F238E27FC236}">
                <a16:creationId xmlns:a16="http://schemas.microsoft.com/office/drawing/2014/main" id="{3EBC42C3-C00F-44BD-8A5E-DF010B844984}"/>
              </a:ext>
            </a:extLst>
          </p:cNvPr>
          <p:cNvSpPr/>
          <p:nvPr userDrawn="1"/>
        </p:nvSpPr>
        <p:spPr>
          <a:xfrm>
            <a:off x="10501423" y="6251944"/>
            <a:ext cx="649346" cy="606056"/>
          </a:xfrm>
          <a:prstGeom prst="parallelogram">
            <a:avLst/>
          </a:prstGeom>
          <a:solidFill>
            <a:srgbClr val="EF9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平行四边形 15">
            <a:extLst>
              <a:ext uri="{FF2B5EF4-FFF2-40B4-BE49-F238E27FC236}">
                <a16:creationId xmlns:a16="http://schemas.microsoft.com/office/drawing/2014/main" id="{962AE21B-63A6-4807-A30F-640E314ADAA2}"/>
              </a:ext>
            </a:extLst>
          </p:cNvPr>
          <p:cNvSpPr/>
          <p:nvPr userDrawn="1"/>
        </p:nvSpPr>
        <p:spPr>
          <a:xfrm>
            <a:off x="9389819" y="6251944"/>
            <a:ext cx="649346" cy="606056"/>
          </a:xfrm>
          <a:prstGeom prst="parallelogram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B32FF76C-898B-4A1C-ACC1-FE8B31C8A451}"/>
              </a:ext>
            </a:extLst>
          </p:cNvPr>
          <p:cNvSpPr/>
          <p:nvPr userDrawn="1"/>
        </p:nvSpPr>
        <p:spPr>
          <a:xfrm>
            <a:off x="9564266" y="2779"/>
            <a:ext cx="1202530" cy="1122362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平行四边形 18">
            <a:extLst>
              <a:ext uri="{FF2B5EF4-FFF2-40B4-BE49-F238E27FC236}">
                <a16:creationId xmlns:a16="http://schemas.microsoft.com/office/drawing/2014/main" id="{EB35A5D0-DFA2-429E-9044-2C6F8CE4C8C4}"/>
              </a:ext>
            </a:extLst>
          </p:cNvPr>
          <p:cNvSpPr/>
          <p:nvPr userDrawn="1"/>
        </p:nvSpPr>
        <p:spPr>
          <a:xfrm>
            <a:off x="2022447" y="-1842"/>
            <a:ext cx="1951267" cy="1120658"/>
          </a:xfrm>
          <a:prstGeom prst="parallelogram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1C20260-A717-4927-B4B5-B0E98732ED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61863"/>
            <a:ext cx="3108934" cy="651939"/>
          </a:xfrm>
          <a:prstGeom prst="rect">
            <a:avLst/>
          </a:prstGeom>
        </p:spPr>
      </p:pic>
      <p:sp>
        <p:nvSpPr>
          <p:cNvPr id="26" name="平行四边形 25">
            <a:extLst>
              <a:ext uri="{FF2B5EF4-FFF2-40B4-BE49-F238E27FC236}">
                <a16:creationId xmlns:a16="http://schemas.microsoft.com/office/drawing/2014/main" id="{C502AB84-3378-4E39-A509-695E4E21016E}"/>
              </a:ext>
            </a:extLst>
          </p:cNvPr>
          <p:cNvSpPr/>
          <p:nvPr userDrawn="1"/>
        </p:nvSpPr>
        <p:spPr>
          <a:xfrm>
            <a:off x="10160236" y="-3406"/>
            <a:ext cx="1087260" cy="1122362"/>
          </a:xfrm>
          <a:prstGeom prst="parallelogram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64D77D2-C97B-2C7B-DEE5-6C582B3F5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385" y="106254"/>
            <a:ext cx="4802909" cy="8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3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17ECD55E-9D37-83CA-11FE-480ABC5BFAD8}"/>
              </a:ext>
            </a:extLst>
          </p:cNvPr>
          <p:cNvSpPr/>
          <p:nvPr userDrawn="1"/>
        </p:nvSpPr>
        <p:spPr>
          <a:xfrm>
            <a:off x="1" y="212966"/>
            <a:ext cx="723899" cy="617573"/>
          </a:xfrm>
          <a:prstGeom prst="homePlate">
            <a:avLst>
              <a:gd name="adj" fmla="val 36119"/>
            </a:avLst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CA5437-C69D-430E-AF0C-D82EED5ED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930972-AA06-4C2C-B03F-18A67F3E7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7" b="60000" l="22000" r="73000">
                        <a14:foregroundMark x1="34000" y1="21000" x2="34000" y2="21000"/>
                        <a14:foregroundMark x1="33000" y1="24667" x2="33000" y2="24667"/>
                        <a14:foregroundMark x1="62000" y1="12667" x2="62000" y2="12667"/>
                        <a14:foregroundMark x1="71667" y1="36000" x2="71667" y2="36000"/>
                        <a14:foregroundMark x1="73000" y1="37667" x2="73000" y2="37667"/>
                        <a14:foregroundMark x1="22333" y1="41000" x2="22333" y2="41000"/>
                        <a14:foregroundMark x1="37667" y1="57667" x2="37667" y2="57667"/>
                        <a14:foregroundMark x1="56333" y1="60000" x2="56333" y2="60000"/>
                        <a14:foregroundMark x1="30000" y1="36667" x2="30000" y2="36667"/>
                        <a14:foregroundMark x1="23333" y1="39667" x2="23333" y2="3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10606" r="23666" b="36093"/>
          <a:stretch/>
        </p:blipFill>
        <p:spPr>
          <a:xfrm>
            <a:off x="11297236" y="183256"/>
            <a:ext cx="727358" cy="6769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78EF08-8A9F-43F1-8BDE-CC437BE65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4"/>
          <a:stretch/>
        </p:blipFill>
        <p:spPr>
          <a:xfrm>
            <a:off x="10539187" y="183256"/>
            <a:ext cx="624253" cy="676997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8D806566-836C-C9FE-C256-B95F805B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60141"/>
            <a:ext cx="6553200" cy="523221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D2D8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F366DB-E4AD-6B29-15A6-B6A9A8CD9F25}"/>
              </a:ext>
            </a:extLst>
          </p:cNvPr>
          <p:cNvSpPr/>
          <p:nvPr userDrawn="1"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528F6456-1472-D80D-9A1D-ADF4F8C32802}"/>
              </a:ext>
            </a:extLst>
          </p:cNvPr>
          <p:cNvSpPr txBox="1">
            <a:spLocks/>
          </p:cNvSpPr>
          <p:nvPr userDrawn="1"/>
        </p:nvSpPr>
        <p:spPr>
          <a:xfrm>
            <a:off x="10608134" y="6460478"/>
            <a:ext cx="1583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2B36D-9620-444B-9DF4-AC5E304C1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8" name="日期占位符 3">
            <a:extLst>
              <a:ext uri="{FF2B5EF4-FFF2-40B4-BE49-F238E27FC236}">
                <a16:creationId xmlns:a16="http://schemas.microsoft.com/office/drawing/2014/main" id="{5DB3C63D-3889-229B-CF78-A6AA0859A79B}"/>
              </a:ext>
            </a:extLst>
          </p:cNvPr>
          <p:cNvSpPr txBox="1">
            <a:spLocks/>
          </p:cNvSpPr>
          <p:nvPr userDrawn="1"/>
        </p:nvSpPr>
        <p:spPr>
          <a:xfrm>
            <a:off x="0" y="6465121"/>
            <a:ext cx="6814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充气反冲核谱仪</a:t>
            </a:r>
            <a:r>
              <a:rPr lang="en-US" altLang="zh-CN" dirty="0"/>
              <a:t>SHANS2</a:t>
            </a:r>
            <a:r>
              <a:rPr lang="zh-CN" altLang="en-US" dirty="0"/>
              <a:t>性能及</a:t>
            </a:r>
            <a:r>
              <a:rPr lang="en-US" altLang="zh-CN" baseline="30000" dirty="0"/>
              <a:t>247</a:t>
            </a:r>
            <a:r>
              <a:rPr lang="en-US" altLang="zh-CN" dirty="0"/>
              <a:t>Md</a:t>
            </a:r>
            <a:r>
              <a:rPr lang="zh-CN" altLang="en-US" dirty="0"/>
              <a:t>衰变谱学实验研究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F3E1D0-BE83-2A0E-A2F7-415C94194C82}"/>
              </a:ext>
            </a:extLst>
          </p:cNvPr>
          <p:cNvSpPr/>
          <p:nvPr userDrawn="1"/>
        </p:nvSpPr>
        <p:spPr>
          <a:xfrm>
            <a:off x="6814037" y="6447227"/>
            <a:ext cx="3794097" cy="4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日期占位符 3">
            <a:extLst>
              <a:ext uri="{FF2B5EF4-FFF2-40B4-BE49-F238E27FC236}">
                <a16:creationId xmlns:a16="http://schemas.microsoft.com/office/drawing/2014/main" id="{E6E1D106-2C70-D345-6BFD-C3C7234DE291}"/>
              </a:ext>
            </a:extLst>
          </p:cNvPr>
          <p:cNvSpPr txBox="1">
            <a:spLocks/>
          </p:cNvSpPr>
          <p:nvPr userDrawn="1"/>
        </p:nvSpPr>
        <p:spPr>
          <a:xfrm>
            <a:off x="6818971" y="6468661"/>
            <a:ext cx="3788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1976764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装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17ECD55E-9D37-83CA-11FE-480ABC5BFAD8}"/>
              </a:ext>
            </a:extLst>
          </p:cNvPr>
          <p:cNvSpPr/>
          <p:nvPr userDrawn="1"/>
        </p:nvSpPr>
        <p:spPr>
          <a:xfrm>
            <a:off x="1" y="212966"/>
            <a:ext cx="723899" cy="617573"/>
          </a:xfrm>
          <a:prstGeom prst="homePlate">
            <a:avLst>
              <a:gd name="adj" fmla="val 36119"/>
            </a:avLst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CA5437-C69D-430E-AF0C-D82EED5ED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930972-AA06-4C2C-B03F-18A67F3E7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7" b="60000" l="22000" r="73000">
                        <a14:foregroundMark x1="34000" y1="21000" x2="34000" y2="21000"/>
                        <a14:foregroundMark x1="33000" y1="24667" x2="33000" y2="24667"/>
                        <a14:foregroundMark x1="62000" y1="12667" x2="62000" y2="12667"/>
                        <a14:foregroundMark x1="71667" y1="36000" x2="71667" y2="36000"/>
                        <a14:foregroundMark x1="73000" y1="37667" x2="73000" y2="37667"/>
                        <a14:foregroundMark x1="22333" y1="41000" x2="22333" y2="41000"/>
                        <a14:foregroundMark x1="37667" y1="57667" x2="37667" y2="57667"/>
                        <a14:foregroundMark x1="56333" y1="60000" x2="56333" y2="60000"/>
                        <a14:foregroundMark x1="30000" y1="36667" x2="30000" y2="36667"/>
                        <a14:foregroundMark x1="23333" y1="39667" x2="23333" y2="3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10606" r="23666" b="36093"/>
          <a:stretch/>
        </p:blipFill>
        <p:spPr>
          <a:xfrm>
            <a:off x="11297236" y="183256"/>
            <a:ext cx="727358" cy="6769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78EF08-8A9F-43F1-8BDE-CC437BE65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4"/>
          <a:stretch/>
        </p:blipFill>
        <p:spPr>
          <a:xfrm>
            <a:off x="10539187" y="183256"/>
            <a:ext cx="624253" cy="676997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8D806566-836C-C9FE-C256-B95F805B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60141"/>
            <a:ext cx="6553200" cy="523221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D2D8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F366DB-E4AD-6B29-15A6-B6A9A8CD9F25}"/>
              </a:ext>
            </a:extLst>
          </p:cNvPr>
          <p:cNvSpPr/>
          <p:nvPr userDrawn="1"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528F6456-1472-D80D-9A1D-ADF4F8C32802}"/>
              </a:ext>
            </a:extLst>
          </p:cNvPr>
          <p:cNvSpPr txBox="1">
            <a:spLocks/>
          </p:cNvSpPr>
          <p:nvPr userDrawn="1"/>
        </p:nvSpPr>
        <p:spPr>
          <a:xfrm>
            <a:off x="10608134" y="6460478"/>
            <a:ext cx="1583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2B36D-9620-444B-9DF4-AC5E304C1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8" name="日期占位符 3">
            <a:extLst>
              <a:ext uri="{FF2B5EF4-FFF2-40B4-BE49-F238E27FC236}">
                <a16:creationId xmlns:a16="http://schemas.microsoft.com/office/drawing/2014/main" id="{5DB3C63D-3889-229B-CF78-A6AA0859A79B}"/>
              </a:ext>
            </a:extLst>
          </p:cNvPr>
          <p:cNvSpPr txBox="1">
            <a:spLocks/>
          </p:cNvSpPr>
          <p:nvPr userDrawn="1"/>
        </p:nvSpPr>
        <p:spPr>
          <a:xfrm>
            <a:off x="0" y="6465121"/>
            <a:ext cx="6814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充气反冲核谱仪</a:t>
            </a:r>
            <a:r>
              <a:rPr lang="en-US" altLang="zh-CN" dirty="0"/>
              <a:t>SHANS2</a:t>
            </a:r>
            <a:r>
              <a:rPr lang="zh-CN" altLang="en-US" dirty="0"/>
              <a:t>性能及</a:t>
            </a:r>
            <a:r>
              <a:rPr lang="en-US" altLang="zh-CN" baseline="30000" dirty="0"/>
              <a:t>247</a:t>
            </a:r>
            <a:r>
              <a:rPr lang="en-US" altLang="zh-CN" dirty="0"/>
              <a:t>Md</a:t>
            </a:r>
            <a:r>
              <a:rPr lang="zh-CN" altLang="en-US" dirty="0"/>
              <a:t>衰变谱学实验研究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F3E1D0-BE83-2A0E-A2F7-415C94194C82}"/>
              </a:ext>
            </a:extLst>
          </p:cNvPr>
          <p:cNvSpPr/>
          <p:nvPr userDrawn="1"/>
        </p:nvSpPr>
        <p:spPr>
          <a:xfrm>
            <a:off x="6814037" y="6447227"/>
            <a:ext cx="3794097" cy="4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日期占位符 3">
            <a:extLst>
              <a:ext uri="{FF2B5EF4-FFF2-40B4-BE49-F238E27FC236}">
                <a16:creationId xmlns:a16="http://schemas.microsoft.com/office/drawing/2014/main" id="{E6E1D106-2C70-D345-6BFD-C3C7234DE291}"/>
              </a:ext>
            </a:extLst>
          </p:cNvPr>
          <p:cNvSpPr txBox="1">
            <a:spLocks/>
          </p:cNvSpPr>
          <p:nvPr userDrawn="1"/>
        </p:nvSpPr>
        <p:spPr>
          <a:xfrm>
            <a:off x="6818971" y="6468661"/>
            <a:ext cx="3788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研究装置</a:t>
            </a:r>
          </a:p>
        </p:txBody>
      </p:sp>
    </p:spTree>
    <p:extLst>
      <p:ext uri="{BB962C8B-B14F-4D97-AF65-F5344CB8AC3E}">
        <p14:creationId xmlns:p14="http://schemas.microsoft.com/office/powerpoint/2010/main" val="3317401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方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17ECD55E-9D37-83CA-11FE-480ABC5BFAD8}"/>
              </a:ext>
            </a:extLst>
          </p:cNvPr>
          <p:cNvSpPr/>
          <p:nvPr userDrawn="1"/>
        </p:nvSpPr>
        <p:spPr>
          <a:xfrm>
            <a:off x="1" y="212966"/>
            <a:ext cx="723899" cy="617573"/>
          </a:xfrm>
          <a:prstGeom prst="homePlate">
            <a:avLst>
              <a:gd name="adj" fmla="val 36119"/>
            </a:avLst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CA5437-C69D-430E-AF0C-D82EED5ED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930972-AA06-4C2C-B03F-18A67F3E7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7" b="60000" l="22000" r="73000">
                        <a14:foregroundMark x1="34000" y1="21000" x2="34000" y2="21000"/>
                        <a14:foregroundMark x1="33000" y1="24667" x2="33000" y2="24667"/>
                        <a14:foregroundMark x1="62000" y1="12667" x2="62000" y2="12667"/>
                        <a14:foregroundMark x1="71667" y1="36000" x2="71667" y2="36000"/>
                        <a14:foregroundMark x1="73000" y1="37667" x2="73000" y2="37667"/>
                        <a14:foregroundMark x1="22333" y1="41000" x2="22333" y2="41000"/>
                        <a14:foregroundMark x1="37667" y1="57667" x2="37667" y2="57667"/>
                        <a14:foregroundMark x1="56333" y1="60000" x2="56333" y2="60000"/>
                        <a14:foregroundMark x1="30000" y1="36667" x2="30000" y2="36667"/>
                        <a14:foregroundMark x1="23333" y1="39667" x2="23333" y2="3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10606" r="23666" b="36093"/>
          <a:stretch/>
        </p:blipFill>
        <p:spPr>
          <a:xfrm>
            <a:off x="11297236" y="183256"/>
            <a:ext cx="727358" cy="6769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78EF08-8A9F-43F1-8BDE-CC437BE65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4"/>
          <a:stretch/>
        </p:blipFill>
        <p:spPr>
          <a:xfrm>
            <a:off x="10539187" y="183256"/>
            <a:ext cx="624253" cy="676997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8D806566-836C-C9FE-C256-B95F805B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60141"/>
            <a:ext cx="6553200" cy="523221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D2D8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F366DB-E4AD-6B29-15A6-B6A9A8CD9F25}"/>
              </a:ext>
            </a:extLst>
          </p:cNvPr>
          <p:cNvSpPr/>
          <p:nvPr userDrawn="1"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528F6456-1472-D80D-9A1D-ADF4F8C32802}"/>
              </a:ext>
            </a:extLst>
          </p:cNvPr>
          <p:cNvSpPr txBox="1">
            <a:spLocks/>
          </p:cNvSpPr>
          <p:nvPr userDrawn="1"/>
        </p:nvSpPr>
        <p:spPr>
          <a:xfrm>
            <a:off x="10608134" y="6460478"/>
            <a:ext cx="1583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2B36D-9620-444B-9DF4-AC5E304C1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8" name="日期占位符 3">
            <a:extLst>
              <a:ext uri="{FF2B5EF4-FFF2-40B4-BE49-F238E27FC236}">
                <a16:creationId xmlns:a16="http://schemas.microsoft.com/office/drawing/2014/main" id="{5DB3C63D-3889-229B-CF78-A6AA0859A79B}"/>
              </a:ext>
            </a:extLst>
          </p:cNvPr>
          <p:cNvSpPr txBox="1">
            <a:spLocks/>
          </p:cNvSpPr>
          <p:nvPr userDrawn="1"/>
        </p:nvSpPr>
        <p:spPr>
          <a:xfrm>
            <a:off x="0" y="6465121"/>
            <a:ext cx="6814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充气反冲核谱仪</a:t>
            </a:r>
            <a:r>
              <a:rPr lang="en-US" altLang="zh-CN" dirty="0"/>
              <a:t>SHANS2</a:t>
            </a:r>
            <a:r>
              <a:rPr lang="zh-CN" altLang="en-US" dirty="0"/>
              <a:t>性能及</a:t>
            </a:r>
            <a:r>
              <a:rPr lang="en-US" altLang="zh-CN" baseline="30000" dirty="0"/>
              <a:t>247</a:t>
            </a:r>
            <a:r>
              <a:rPr lang="en-US" altLang="zh-CN" dirty="0"/>
              <a:t>Md</a:t>
            </a:r>
            <a:r>
              <a:rPr lang="zh-CN" altLang="en-US" dirty="0"/>
              <a:t>衰变谱学实验研究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F3E1D0-BE83-2A0E-A2F7-415C94194C82}"/>
              </a:ext>
            </a:extLst>
          </p:cNvPr>
          <p:cNvSpPr/>
          <p:nvPr userDrawn="1"/>
        </p:nvSpPr>
        <p:spPr>
          <a:xfrm>
            <a:off x="6814037" y="6447227"/>
            <a:ext cx="3794097" cy="4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日期占位符 3">
            <a:extLst>
              <a:ext uri="{FF2B5EF4-FFF2-40B4-BE49-F238E27FC236}">
                <a16:creationId xmlns:a16="http://schemas.microsoft.com/office/drawing/2014/main" id="{E6E1D106-2C70-D345-6BFD-C3C7234DE291}"/>
              </a:ext>
            </a:extLst>
          </p:cNvPr>
          <p:cNvSpPr txBox="1">
            <a:spLocks/>
          </p:cNvSpPr>
          <p:nvPr userDrawn="1"/>
        </p:nvSpPr>
        <p:spPr>
          <a:xfrm>
            <a:off x="6818971" y="6468661"/>
            <a:ext cx="3788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蒸发余核能量估算方法</a:t>
            </a:r>
          </a:p>
        </p:txBody>
      </p:sp>
    </p:spTree>
    <p:extLst>
      <p:ext uri="{BB962C8B-B14F-4D97-AF65-F5344CB8AC3E}">
        <p14:creationId xmlns:p14="http://schemas.microsoft.com/office/powerpoint/2010/main" val="5751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谱仪性能研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17ECD55E-9D37-83CA-11FE-480ABC5BFAD8}"/>
              </a:ext>
            </a:extLst>
          </p:cNvPr>
          <p:cNvSpPr/>
          <p:nvPr userDrawn="1"/>
        </p:nvSpPr>
        <p:spPr>
          <a:xfrm>
            <a:off x="1" y="212966"/>
            <a:ext cx="723899" cy="617573"/>
          </a:xfrm>
          <a:prstGeom prst="homePlate">
            <a:avLst>
              <a:gd name="adj" fmla="val 36119"/>
            </a:avLst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CA5437-C69D-430E-AF0C-D82EED5ED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930972-AA06-4C2C-B03F-18A67F3E7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7" b="60000" l="22000" r="73000">
                        <a14:foregroundMark x1="34000" y1="21000" x2="34000" y2="21000"/>
                        <a14:foregroundMark x1="33000" y1="24667" x2="33000" y2="24667"/>
                        <a14:foregroundMark x1="62000" y1="12667" x2="62000" y2="12667"/>
                        <a14:foregroundMark x1="71667" y1="36000" x2="71667" y2="36000"/>
                        <a14:foregroundMark x1="73000" y1="37667" x2="73000" y2="37667"/>
                        <a14:foregroundMark x1="22333" y1="41000" x2="22333" y2="41000"/>
                        <a14:foregroundMark x1="37667" y1="57667" x2="37667" y2="57667"/>
                        <a14:foregroundMark x1="56333" y1="60000" x2="56333" y2="60000"/>
                        <a14:foregroundMark x1="30000" y1="36667" x2="30000" y2="36667"/>
                        <a14:foregroundMark x1="23333" y1="39667" x2="23333" y2="3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10606" r="23666" b="36093"/>
          <a:stretch/>
        </p:blipFill>
        <p:spPr>
          <a:xfrm>
            <a:off x="11297236" y="183256"/>
            <a:ext cx="727358" cy="6769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78EF08-8A9F-43F1-8BDE-CC437BE65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4"/>
          <a:stretch/>
        </p:blipFill>
        <p:spPr>
          <a:xfrm>
            <a:off x="10539187" y="183256"/>
            <a:ext cx="624253" cy="676997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8D806566-836C-C9FE-C256-B95F805B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60141"/>
            <a:ext cx="6553200" cy="523221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D2D8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F366DB-E4AD-6B29-15A6-B6A9A8CD9F25}"/>
              </a:ext>
            </a:extLst>
          </p:cNvPr>
          <p:cNvSpPr/>
          <p:nvPr userDrawn="1"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528F6456-1472-D80D-9A1D-ADF4F8C32802}"/>
              </a:ext>
            </a:extLst>
          </p:cNvPr>
          <p:cNvSpPr txBox="1">
            <a:spLocks/>
          </p:cNvSpPr>
          <p:nvPr userDrawn="1"/>
        </p:nvSpPr>
        <p:spPr>
          <a:xfrm>
            <a:off x="10608134" y="6460478"/>
            <a:ext cx="1583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2B36D-9620-444B-9DF4-AC5E304C1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8" name="日期占位符 3">
            <a:extLst>
              <a:ext uri="{FF2B5EF4-FFF2-40B4-BE49-F238E27FC236}">
                <a16:creationId xmlns:a16="http://schemas.microsoft.com/office/drawing/2014/main" id="{5DB3C63D-3889-229B-CF78-A6AA0859A79B}"/>
              </a:ext>
            </a:extLst>
          </p:cNvPr>
          <p:cNvSpPr txBox="1">
            <a:spLocks/>
          </p:cNvSpPr>
          <p:nvPr userDrawn="1"/>
        </p:nvSpPr>
        <p:spPr>
          <a:xfrm>
            <a:off x="0" y="6465121"/>
            <a:ext cx="6814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充气反冲核谱仪</a:t>
            </a:r>
            <a:r>
              <a:rPr lang="en-US" altLang="zh-CN" dirty="0"/>
              <a:t>SHANS2</a:t>
            </a:r>
            <a:r>
              <a:rPr lang="zh-CN" altLang="en-US" dirty="0"/>
              <a:t>性能及</a:t>
            </a:r>
            <a:r>
              <a:rPr lang="en-US" altLang="zh-CN" baseline="30000" dirty="0"/>
              <a:t>247</a:t>
            </a:r>
            <a:r>
              <a:rPr lang="en-US" altLang="zh-CN" dirty="0"/>
              <a:t>Md</a:t>
            </a:r>
            <a:r>
              <a:rPr lang="zh-CN" altLang="en-US" dirty="0"/>
              <a:t>衰变谱学实验研究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F3E1D0-BE83-2A0E-A2F7-415C94194C82}"/>
              </a:ext>
            </a:extLst>
          </p:cNvPr>
          <p:cNvSpPr/>
          <p:nvPr userDrawn="1"/>
        </p:nvSpPr>
        <p:spPr>
          <a:xfrm>
            <a:off x="6814037" y="6447227"/>
            <a:ext cx="3794097" cy="4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日期占位符 3">
            <a:extLst>
              <a:ext uri="{FF2B5EF4-FFF2-40B4-BE49-F238E27FC236}">
                <a16:creationId xmlns:a16="http://schemas.microsoft.com/office/drawing/2014/main" id="{E6E1D106-2C70-D345-6BFD-C3C7234DE291}"/>
              </a:ext>
            </a:extLst>
          </p:cNvPr>
          <p:cNvSpPr txBox="1">
            <a:spLocks/>
          </p:cNvSpPr>
          <p:nvPr userDrawn="1"/>
        </p:nvSpPr>
        <p:spPr>
          <a:xfrm>
            <a:off x="6818971" y="6468661"/>
            <a:ext cx="3788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SHANS2</a:t>
            </a:r>
            <a:r>
              <a:rPr lang="zh-CN" altLang="en-US" dirty="0"/>
              <a:t>谱仪性能研究</a:t>
            </a:r>
          </a:p>
        </p:txBody>
      </p:sp>
    </p:spTree>
    <p:extLst>
      <p:ext uri="{BB962C8B-B14F-4D97-AF65-F5344CB8AC3E}">
        <p14:creationId xmlns:p14="http://schemas.microsoft.com/office/powerpoint/2010/main" val="259436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平衡电荷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17ECD55E-9D37-83CA-11FE-480ABC5BFAD8}"/>
              </a:ext>
            </a:extLst>
          </p:cNvPr>
          <p:cNvSpPr/>
          <p:nvPr userDrawn="1"/>
        </p:nvSpPr>
        <p:spPr>
          <a:xfrm>
            <a:off x="1" y="212966"/>
            <a:ext cx="723899" cy="617573"/>
          </a:xfrm>
          <a:prstGeom prst="homePlate">
            <a:avLst>
              <a:gd name="adj" fmla="val 36119"/>
            </a:avLst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CA5437-C69D-430E-AF0C-D82EED5ED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930972-AA06-4C2C-B03F-18A67F3E7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7" b="60000" l="22000" r="73000">
                        <a14:foregroundMark x1="34000" y1="21000" x2="34000" y2="21000"/>
                        <a14:foregroundMark x1="33000" y1="24667" x2="33000" y2="24667"/>
                        <a14:foregroundMark x1="62000" y1="12667" x2="62000" y2="12667"/>
                        <a14:foregroundMark x1="71667" y1="36000" x2="71667" y2="36000"/>
                        <a14:foregroundMark x1="73000" y1="37667" x2="73000" y2="37667"/>
                        <a14:foregroundMark x1="22333" y1="41000" x2="22333" y2="41000"/>
                        <a14:foregroundMark x1="37667" y1="57667" x2="37667" y2="57667"/>
                        <a14:foregroundMark x1="56333" y1="60000" x2="56333" y2="60000"/>
                        <a14:foregroundMark x1="30000" y1="36667" x2="30000" y2="36667"/>
                        <a14:foregroundMark x1="23333" y1="39667" x2="23333" y2="3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10606" r="23666" b="36093"/>
          <a:stretch/>
        </p:blipFill>
        <p:spPr>
          <a:xfrm>
            <a:off x="11297236" y="183256"/>
            <a:ext cx="727358" cy="6769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78EF08-8A9F-43F1-8BDE-CC437BE65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4"/>
          <a:stretch/>
        </p:blipFill>
        <p:spPr>
          <a:xfrm>
            <a:off x="10539187" y="183256"/>
            <a:ext cx="624253" cy="676997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8D806566-836C-C9FE-C256-B95F805B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60141"/>
            <a:ext cx="6553200" cy="523221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D2D8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F366DB-E4AD-6B29-15A6-B6A9A8CD9F25}"/>
              </a:ext>
            </a:extLst>
          </p:cNvPr>
          <p:cNvSpPr/>
          <p:nvPr userDrawn="1"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528F6456-1472-D80D-9A1D-ADF4F8C32802}"/>
              </a:ext>
            </a:extLst>
          </p:cNvPr>
          <p:cNvSpPr txBox="1">
            <a:spLocks/>
          </p:cNvSpPr>
          <p:nvPr userDrawn="1"/>
        </p:nvSpPr>
        <p:spPr>
          <a:xfrm>
            <a:off x="10608134" y="6460478"/>
            <a:ext cx="1583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2B36D-9620-444B-9DF4-AC5E304C1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8" name="日期占位符 3">
            <a:extLst>
              <a:ext uri="{FF2B5EF4-FFF2-40B4-BE49-F238E27FC236}">
                <a16:creationId xmlns:a16="http://schemas.microsoft.com/office/drawing/2014/main" id="{5DB3C63D-3889-229B-CF78-A6AA0859A79B}"/>
              </a:ext>
            </a:extLst>
          </p:cNvPr>
          <p:cNvSpPr txBox="1">
            <a:spLocks/>
          </p:cNvSpPr>
          <p:nvPr userDrawn="1"/>
        </p:nvSpPr>
        <p:spPr>
          <a:xfrm>
            <a:off x="0" y="6465121"/>
            <a:ext cx="6814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充气反冲核谱仪</a:t>
            </a:r>
            <a:r>
              <a:rPr lang="en-US" altLang="zh-CN" dirty="0"/>
              <a:t>SHANS2</a:t>
            </a:r>
            <a:r>
              <a:rPr lang="zh-CN" altLang="en-US" dirty="0"/>
              <a:t>性能及</a:t>
            </a:r>
            <a:r>
              <a:rPr lang="en-US" altLang="zh-CN" baseline="30000" dirty="0"/>
              <a:t>247</a:t>
            </a:r>
            <a:r>
              <a:rPr lang="en-US" altLang="zh-CN" dirty="0"/>
              <a:t>Md</a:t>
            </a:r>
            <a:r>
              <a:rPr lang="zh-CN" altLang="en-US" dirty="0"/>
              <a:t>衰变谱学实验研究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F3E1D0-BE83-2A0E-A2F7-415C94194C82}"/>
              </a:ext>
            </a:extLst>
          </p:cNvPr>
          <p:cNvSpPr/>
          <p:nvPr userDrawn="1"/>
        </p:nvSpPr>
        <p:spPr>
          <a:xfrm>
            <a:off x="6814037" y="6447227"/>
            <a:ext cx="3794097" cy="4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日期占位符 3">
            <a:extLst>
              <a:ext uri="{FF2B5EF4-FFF2-40B4-BE49-F238E27FC236}">
                <a16:creationId xmlns:a16="http://schemas.microsoft.com/office/drawing/2014/main" id="{E6E1D106-2C70-D345-6BFD-C3C7234DE291}"/>
              </a:ext>
            </a:extLst>
          </p:cNvPr>
          <p:cNvSpPr txBox="1">
            <a:spLocks/>
          </p:cNvSpPr>
          <p:nvPr userDrawn="1"/>
        </p:nvSpPr>
        <p:spPr>
          <a:xfrm>
            <a:off x="6818971" y="6468661"/>
            <a:ext cx="3788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平衡电荷态研究</a:t>
            </a:r>
          </a:p>
        </p:txBody>
      </p:sp>
    </p:spTree>
    <p:extLst>
      <p:ext uri="{BB962C8B-B14F-4D97-AF65-F5344CB8AC3E}">
        <p14:creationId xmlns:p14="http://schemas.microsoft.com/office/powerpoint/2010/main" val="1817624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7M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17ECD55E-9D37-83CA-11FE-480ABC5BFAD8}"/>
              </a:ext>
            </a:extLst>
          </p:cNvPr>
          <p:cNvSpPr/>
          <p:nvPr userDrawn="1"/>
        </p:nvSpPr>
        <p:spPr>
          <a:xfrm>
            <a:off x="1" y="212966"/>
            <a:ext cx="723899" cy="617573"/>
          </a:xfrm>
          <a:prstGeom prst="homePlate">
            <a:avLst>
              <a:gd name="adj" fmla="val 36119"/>
            </a:avLst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CA5437-C69D-430E-AF0C-D82EED5ED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930972-AA06-4C2C-B03F-18A67F3E7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7" b="60000" l="22000" r="73000">
                        <a14:foregroundMark x1="34000" y1="21000" x2="34000" y2="21000"/>
                        <a14:foregroundMark x1="33000" y1="24667" x2="33000" y2="24667"/>
                        <a14:foregroundMark x1="62000" y1="12667" x2="62000" y2="12667"/>
                        <a14:foregroundMark x1="71667" y1="36000" x2="71667" y2="36000"/>
                        <a14:foregroundMark x1="73000" y1="37667" x2="73000" y2="37667"/>
                        <a14:foregroundMark x1="22333" y1="41000" x2="22333" y2="41000"/>
                        <a14:foregroundMark x1="37667" y1="57667" x2="37667" y2="57667"/>
                        <a14:foregroundMark x1="56333" y1="60000" x2="56333" y2="60000"/>
                        <a14:foregroundMark x1="30000" y1="36667" x2="30000" y2="36667"/>
                        <a14:foregroundMark x1="23333" y1="39667" x2="23333" y2="3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10606" r="23666" b="36093"/>
          <a:stretch/>
        </p:blipFill>
        <p:spPr>
          <a:xfrm>
            <a:off x="11297236" y="183256"/>
            <a:ext cx="727358" cy="6769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78EF08-8A9F-43F1-8BDE-CC437BE65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4"/>
          <a:stretch/>
        </p:blipFill>
        <p:spPr>
          <a:xfrm>
            <a:off x="10539187" y="183256"/>
            <a:ext cx="624253" cy="676997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8D806566-836C-C9FE-C256-B95F805B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60141"/>
            <a:ext cx="6553200" cy="523221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D2D8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F366DB-E4AD-6B29-15A6-B6A9A8CD9F25}"/>
              </a:ext>
            </a:extLst>
          </p:cNvPr>
          <p:cNvSpPr/>
          <p:nvPr userDrawn="1"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528F6456-1472-D80D-9A1D-ADF4F8C32802}"/>
              </a:ext>
            </a:extLst>
          </p:cNvPr>
          <p:cNvSpPr txBox="1">
            <a:spLocks/>
          </p:cNvSpPr>
          <p:nvPr userDrawn="1"/>
        </p:nvSpPr>
        <p:spPr>
          <a:xfrm>
            <a:off x="10608134" y="6460478"/>
            <a:ext cx="1583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2B36D-9620-444B-9DF4-AC5E304C1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8" name="日期占位符 3">
            <a:extLst>
              <a:ext uri="{FF2B5EF4-FFF2-40B4-BE49-F238E27FC236}">
                <a16:creationId xmlns:a16="http://schemas.microsoft.com/office/drawing/2014/main" id="{5DB3C63D-3889-229B-CF78-A6AA0859A79B}"/>
              </a:ext>
            </a:extLst>
          </p:cNvPr>
          <p:cNvSpPr txBox="1">
            <a:spLocks/>
          </p:cNvSpPr>
          <p:nvPr userDrawn="1"/>
        </p:nvSpPr>
        <p:spPr>
          <a:xfrm>
            <a:off x="0" y="6465121"/>
            <a:ext cx="6814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充气反冲核谱仪</a:t>
            </a:r>
            <a:r>
              <a:rPr lang="en-US" altLang="zh-CN" dirty="0"/>
              <a:t>SHANS2</a:t>
            </a:r>
            <a:r>
              <a:rPr lang="zh-CN" altLang="en-US" dirty="0"/>
              <a:t>性能及</a:t>
            </a:r>
            <a:r>
              <a:rPr lang="en-US" altLang="zh-CN" baseline="30000" dirty="0"/>
              <a:t>247</a:t>
            </a:r>
            <a:r>
              <a:rPr lang="en-US" altLang="zh-CN" dirty="0"/>
              <a:t>Md</a:t>
            </a:r>
            <a:r>
              <a:rPr lang="zh-CN" altLang="en-US" dirty="0"/>
              <a:t>衰变谱学实验研究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F3E1D0-BE83-2A0E-A2F7-415C94194C82}"/>
              </a:ext>
            </a:extLst>
          </p:cNvPr>
          <p:cNvSpPr/>
          <p:nvPr userDrawn="1"/>
        </p:nvSpPr>
        <p:spPr>
          <a:xfrm>
            <a:off x="6814037" y="6447227"/>
            <a:ext cx="3794097" cy="4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日期占位符 3">
            <a:extLst>
              <a:ext uri="{FF2B5EF4-FFF2-40B4-BE49-F238E27FC236}">
                <a16:creationId xmlns:a16="http://schemas.microsoft.com/office/drawing/2014/main" id="{E6E1D106-2C70-D345-6BFD-C3C7234DE291}"/>
              </a:ext>
            </a:extLst>
          </p:cNvPr>
          <p:cNvSpPr txBox="1">
            <a:spLocks/>
          </p:cNvSpPr>
          <p:nvPr userDrawn="1"/>
        </p:nvSpPr>
        <p:spPr>
          <a:xfrm>
            <a:off x="6818971" y="6468661"/>
            <a:ext cx="3788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aseline="30000" dirty="0"/>
              <a:t>247</a:t>
            </a:r>
            <a:r>
              <a:rPr lang="en-US" altLang="zh-CN" dirty="0"/>
              <a:t>Md</a:t>
            </a:r>
            <a:r>
              <a:rPr lang="zh-CN" altLang="en-US" dirty="0"/>
              <a:t>衰变谱学研究</a:t>
            </a:r>
          </a:p>
        </p:txBody>
      </p:sp>
    </p:spTree>
    <p:extLst>
      <p:ext uri="{BB962C8B-B14F-4D97-AF65-F5344CB8AC3E}">
        <p14:creationId xmlns:p14="http://schemas.microsoft.com/office/powerpoint/2010/main" val="384404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CED02-F932-4E56-9C59-237D7D366D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17ECD55E-9D37-83CA-11FE-480ABC5BFAD8}"/>
              </a:ext>
            </a:extLst>
          </p:cNvPr>
          <p:cNvSpPr/>
          <p:nvPr userDrawn="1"/>
        </p:nvSpPr>
        <p:spPr>
          <a:xfrm>
            <a:off x="1" y="212966"/>
            <a:ext cx="723899" cy="617573"/>
          </a:xfrm>
          <a:prstGeom prst="homePlate">
            <a:avLst>
              <a:gd name="adj" fmla="val 36119"/>
            </a:avLst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CA5437-C69D-430E-AF0C-D82EED5ED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930972-AA06-4C2C-B03F-18A67F3E7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7" b="60000" l="22000" r="73000">
                        <a14:foregroundMark x1="34000" y1="21000" x2="34000" y2="21000"/>
                        <a14:foregroundMark x1="33000" y1="24667" x2="33000" y2="24667"/>
                        <a14:foregroundMark x1="62000" y1="12667" x2="62000" y2="12667"/>
                        <a14:foregroundMark x1="71667" y1="36000" x2="71667" y2="36000"/>
                        <a14:foregroundMark x1="73000" y1="37667" x2="73000" y2="37667"/>
                        <a14:foregroundMark x1="22333" y1="41000" x2="22333" y2="41000"/>
                        <a14:foregroundMark x1="37667" y1="57667" x2="37667" y2="57667"/>
                        <a14:foregroundMark x1="56333" y1="60000" x2="56333" y2="60000"/>
                        <a14:foregroundMark x1="30000" y1="36667" x2="30000" y2="36667"/>
                        <a14:foregroundMark x1="23333" y1="39667" x2="23333" y2="3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10606" r="23666" b="36093"/>
          <a:stretch/>
        </p:blipFill>
        <p:spPr>
          <a:xfrm>
            <a:off x="11297236" y="183256"/>
            <a:ext cx="727358" cy="6769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78EF08-8A9F-43F1-8BDE-CC437BE65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4"/>
          <a:stretch/>
        </p:blipFill>
        <p:spPr>
          <a:xfrm>
            <a:off x="10539187" y="183256"/>
            <a:ext cx="624253" cy="676997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8D806566-836C-C9FE-C256-B95F805BF8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0" y="260141"/>
            <a:ext cx="6553200" cy="523221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D2D8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总结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F366DB-E4AD-6B29-15A6-B6A9A8CD9F25}"/>
              </a:ext>
            </a:extLst>
          </p:cNvPr>
          <p:cNvSpPr/>
          <p:nvPr userDrawn="1"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528F6456-1472-D80D-9A1D-ADF4F8C32802}"/>
              </a:ext>
            </a:extLst>
          </p:cNvPr>
          <p:cNvSpPr txBox="1">
            <a:spLocks/>
          </p:cNvSpPr>
          <p:nvPr userDrawn="1"/>
        </p:nvSpPr>
        <p:spPr>
          <a:xfrm>
            <a:off x="10608134" y="6460478"/>
            <a:ext cx="1583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2B36D-9620-444B-9DF4-AC5E304C1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8" name="日期占位符 3">
            <a:extLst>
              <a:ext uri="{FF2B5EF4-FFF2-40B4-BE49-F238E27FC236}">
                <a16:creationId xmlns:a16="http://schemas.microsoft.com/office/drawing/2014/main" id="{5DB3C63D-3889-229B-CF78-A6AA0859A79B}"/>
              </a:ext>
            </a:extLst>
          </p:cNvPr>
          <p:cNvSpPr txBox="1">
            <a:spLocks/>
          </p:cNvSpPr>
          <p:nvPr userDrawn="1"/>
        </p:nvSpPr>
        <p:spPr>
          <a:xfrm>
            <a:off x="0" y="6465121"/>
            <a:ext cx="6814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充气反冲核谱仪</a:t>
            </a:r>
            <a:r>
              <a:rPr lang="en-US" altLang="zh-CN" dirty="0"/>
              <a:t>SHANS2</a:t>
            </a:r>
            <a:r>
              <a:rPr lang="zh-CN" altLang="en-US" dirty="0"/>
              <a:t>性能及</a:t>
            </a:r>
            <a:r>
              <a:rPr lang="en-US" altLang="zh-CN" baseline="30000" dirty="0"/>
              <a:t>247</a:t>
            </a:r>
            <a:r>
              <a:rPr lang="en-US" altLang="zh-CN" dirty="0"/>
              <a:t>Md</a:t>
            </a:r>
            <a:r>
              <a:rPr lang="zh-CN" altLang="en-US" dirty="0"/>
              <a:t>衰变谱学实验研究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F3E1D0-BE83-2A0E-A2F7-415C94194C82}"/>
              </a:ext>
            </a:extLst>
          </p:cNvPr>
          <p:cNvSpPr/>
          <p:nvPr userDrawn="1"/>
        </p:nvSpPr>
        <p:spPr>
          <a:xfrm>
            <a:off x="6814037" y="6447227"/>
            <a:ext cx="3794097" cy="4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日期占位符 3">
            <a:extLst>
              <a:ext uri="{FF2B5EF4-FFF2-40B4-BE49-F238E27FC236}">
                <a16:creationId xmlns:a16="http://schemas.microsoft.com/office/drawing/2014/main" id="{E6E1D106-2C70-D345-6BFD-C3C7234DE291}"/>
              </a:ext>
            </a:extLst>
          </p:cNvPr>
          <p:cNvSpPr txBox="1">
            <a:spLocks/>
          </p:cNvSpPr>
          <p:nvPr userDrawn="1"/>
        </p:nvSpPr>
        <p:spPr>
          <a:xfrm>
            <a:off x="6818971" y="6468661"/>
            <a:ext cx="3788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738259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补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17ECD55E-9D37-83CA-11FE-480ABC5BFAD8}"/>
              </a:ext>
            </a:extLst>
          </p:cNvPr>
          <p:cNvSpPr/>
          <p:nvPr userDrawn="1"/>
        </p:nvSpPr>
        <p:spPr>
          <a:xfrm>
            <a:off x="1" y="212966"/>
            <a:ext cx="723899" cy="617573"/>
          </a:xfrm>
          <a:prstGeom prst="homePlate">
            <a:avLst>
              <a:gd name="adj" fmla="val 36119"/>
            </a:avLst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CA5437-C69D-430E-AF0C-D82EED5ED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930972-AA06-4C2C-B03F-18A67F3E7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7" b="60000" l="22000" r="73000">
                        <a14:foregroundMark x1="34000" y1="21000" x2="34000" y2="21000"/>
                        <a14:foregroundMark x1="33000" y1="24667" x2="33000" y2="24667"/>
                        <a14:foregroundMark x1="62000" y1="12667" x2="62000" y2="12667"/>
                        <a14:foregroundMark x1="71667" y1="36000" x2="71667" y2="36000"/>
                        <a14:foregroundMark x1="73000" y1="37667" x2="73000" y2="37667"/>
                        <a14:foregroundMark x1="22333" y1="41000" x2="22333" y2="41000"/>
                        <a14:foregroundMark x1="37667" y1="57667" x2="37667" y2="57667"/>
                        <a14:foregroundMark x1="56333" y1="60000" x2="56333" y2="60000"/>
                        <a14:foregroundMark x1="30000" y1="36667" x2="30000" y2="36667"/>
                        <a14:foregroundMark x1="23333" y1="39667" x2="23333" y2="3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10606" r="23666" b="36093"/>
          <a:stretch/>
        </p:blipFill>
        <p:spPr>
          <a:xfrm>
            <a:off x="11297236" y="183256"/>
            <a:ext cx="727358" cy="6769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78EF08-8A9F-43F1-8BDE-CC437BE65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4"/>
          <a:stretch/>
        </p:blipFill>
        <p:spPr>
          <a:xfrm>
            <a:off x="10539187" y="183256"/>
            <a:ext cx="624253" cy="676997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8D806566-836C-C9FE-C256-B95F805B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60141"/>
            <a:ext cx="6553200" cy="523221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D2D8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F366DB-E4AD-6B29-15A6-B6A9A8CD9F25}"/>
              </a:ext>
            </a:extLst>
          </p:cNvPr>
          <p:cNvSpPr/>
          <p:nvPr userDrawn="1"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528F6456-1472-D80D-9A1D-ADF4F8C32802}"/>
              </a:ext>
            </a:extLst>
          </p:cNvPr>
          <p:cNvSpPr txBox="1">
            <a:spLocks/>
          </p:cNvSpPr>
          <p:nvPr userDrawn="1"/>
        </p:nvSpPr>
        <p:spPr>
          <a:xfrm>
            <a:off x="10608134" y="6460478"/>
            <a:ext cx="1583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2B36D-9620-444B-9DF4-AC5E304C1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8" name="日期占位符 3">
            <a:extLst>
              <a:ext uri="{FF2B5EF4-FFF2-40B4-BE49-F238E27FC236}">
                <a16:creationId xmlns:a16="http://schemas.microsoft.com/office/drawing/2014/main" id="{5DB3C63D-3889-229B-CF78-A6AA0859A79B}"/>
              </a:ext>
            </a:extLst>
          </p:cNvPr>
          <p:cNvSpPr txBox="1">
            <a:spLocks/>
          </p:cNvSpPr>
          <p:nvPr userDrawn="1"/>
        </p:nvSpPr>
        <p:spPr>
          <a:xfrm>
            <a:off x="0" y="6465121"/>
            <a:ext cx="6814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充气反冲核谱仪</a:t>
            </a:r>
            <a:r>
              <a:rPr lang="en-US" altLang="zh-CN" dirty="0"/>
              <a:t>SHANS2</a:t>
            </a:r>
            <a:r>
              <a:rPr lang="zh-CN" altLang="en-US" dirty="0"/>
              <a:t>性能及</a:t>
            </a:r>
            <a:r>
              <a:rPr lang="en-US" altLang="zh-CN" baseline="30000" dirty="0"/>
              <a:t>247</a:t>
            </a:r>
            <a:r>
              <a:rPr lang="en-US" altLang="zh-CN" dirty="0"/>
              <a:t>Md</a:t>
            </a:r>
            <a:r>
              <a:rPr lang="zh-CN" altLang="en-US" dirty="0"/>
              <a:t>衰变谱学实验研究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F3E1D0-BE83-2A0E-A2F7-415C94194C82}"/>
              </a:ext>
            </a:extLst>
          </p:cNvPr>
          <p:cNvSpPr/>
          <p:nvPr userDrawn="1"/>
        </p:nvSpPr>
        <p:spPr>
          <a:xfrm>
            <a:off x="6814037" y="6447227"/>
            <a:ext cx="3794097" cy="4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日期占位符 3">
            <a:extLst>
              <a:ext uri="{FF2B5EF4-FFF2-40B4-BE49-F238E27FC236}">
                <a16:creationId xmlns:a16="http://schemas.microsoft.com/office/drawing/2014/main" id="{E6E1D106-2C70-D345-6BFD-C3C7234DE291}"/>
              </a:ext>
            </a:extLst>
          </p:cNvPr>
          <p:cNvSpPr txBox="1">
            <a:spLocks/>
          </p:cNvSpPr>
          <p:nvPr userDrawn="1"/>
        </p:nvSpPr>
        <p:spPr>
          <a:xfrm>
            <a:off x="6818971" y="6468661"/>
            <a:ext cx="3788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补充内容</a:t>
            </a:r>
          </a:p>
        </p:txBody>
      </p:sp>
    </p:spTree>
    <p:extLst>
      <p:ext uri="{BB962C8B-B14F-4D97-AF65-F5344CB8AC3E}">
        <p14:creationId xmlns:p14="http://schemas.microsoft.com/office/powerpoint/2010/main" val="2209082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论文修改情况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箭头: 五边形 12">
            <a:extLst>
              <a:ext uri="{FF2B5EF4-FFF2-40B4-BE49-F238E27FC236}">
                <a16:creationId xmlns:a16="http://schemas.microsoft.com/office/drawing/2014/main" id="{17ECD55E-9D37-83CA-11FE-480ABC5BFAD8}"/>
              </a:ext>
            </a:extLst>
          </p:cNvPr>
          <p:cNvSpPr/>
          <p:nvPr userDrawn="1"/>
        </p:nvSpPr>
        <p:spPr>
          <a:xfrm>
            <a:off x="1" y="212966"/>
            <a:ext cx="723899" cy="617573"/>
          </a:xfrm>
          <a:prstGeom prst="homePlate">
            <a:avLst>
              <a:gd name="adj" fmla="val 36119"/>
            </a:avLst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CA5437-C69D-430E-AF0C-D82EED5ED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930972-AA06-4C2C-B03F-18A67F3E7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7" b="60000" l="22000" r="73000">
                        <a14:foregroundMark x1="34000" y1="21000" x2="34000" y2="21000"/>
                        <a14:foregroundMark x1="33000" y1="24667" x2="33000" y2="24667"/>
                        <a14:foregroundMark x1="62000" y1="12667" x2="62000" y2="12667"/>
                        <a14:foregroundMark x1="71667" y1="36000" x2="71667" y2="36000"/>
                        <a14:foregroundMark x1="73000" y1="37667" x2="73000" y2="37667"/>
                        <a14:foregroundMark x1="22333" y1="41000" x2="22333" y2="41000"/>
                        <a14:foregroundMark x1="37667" y1="57667" x2="37667" y2="57667"/>
                        <a14:foregroundMark x1="56333" y1="60000" x2="56333" y2="60000"/>
                        <a14:foregroundMark x1="30000" y1="36667" x2="30000" y2="36667"/>
                        <a14:foregroundMark x1="23333" y1="39667" x2="23333" y2="3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10606" r="23666" b="36093"/>
          <a:stretch/>
        </p:blipFill>
        <p:spPr>
          <a:xfrm>
            <a:off x="11297236" y="183256"/>
            <a:ext cx="727358" cy="6769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78EF08-8A9F-43F1-8BDE-CC437BE65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4"/>
          <a:stretch/>
        </p:blipFill>
        <p:spPr>
          <a:xfrm>
            <a:off x="10539187" y="183256"/>
            <a:ext cx="624253" cy="676997"/>
          </a:xfrm>
          <a:prstGeom prst="rect">
            <a:avLst/>
          </a:prstGeom>
        </p:spPr>
      </p:pic>
      <p:sp>
        <p:nvSpPr>
          <p:cNvPr id="7" name="标题 6">
            <a:extLst>
              <a:ext uri="{FF2B5EF4-FFF2-40B4-BE49-F238E27FC236}">
                <a16:creationId xmlns:a16="http://schemas.microsoft.com/office/drawing/2014/main" id="{8D806566-836C-C9FE-C256-B95F805B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60141"/>
            <a:ext cx="6553200" cy="523221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D2D8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3F366DB-E4AD-6B29-15A6-B6A9A8CD9F25}"/>
              </a:ext>
            </a:extLst>
          </p:cNvPr>
          <p:cNvSpPr/>
          <p:nvPr userDrawn="1"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灯片编号占位符 5">
            <a:extLst>
              <a:ext uri="{FF2B5EF4-FFF2-40B4-BE49-F238E27FC236}">
                <a16:creationId xmlns:a16="http://schemas.microsoft.com/office/drawing/2014/main" id="{528F6456-1472-D80D-9A1D-ADF4F8C32802}"/>
              </a:ext>
            </a:extLst>
          </p:cNvPr>
          <p:cNvSpPr txBox="1">
            <a:spLocks/>
          </p:cNvSpPr>
          <p:nvPr userDrawn="1"/>
        </p:nvSpPr>
        <p:spPr>
          <a:xfrm>
            <a:off x="10608134" y="6460478"/>
            <a:ext cx="1583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2B36D-9620-444B-9DF4-AC5E304C1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8" name="日期占位符 3">
            <a:extLst>
              <a:ext uri="{FF2B5EF4-FFF2-40B4-BE49-F238E27FC236}">
                <a16:creationId xmlns:a16="http://schemas.microsoft.com/office/drawing/2014/main" id="{5DB3C63D-3889-229B-CF78-A6AA0859A79B}"/>
              </a:ext>
            </a:extLst>
          </p:cNvPr>
          <p:cNvSpPr txBox="1">
            <a:spLocks/>
          </p:cNvSpPr>
          <p:nvPr userDrawn="1"/>
        </p:nvSpPr>
        <p:spPr>
          <a:xfrm>
            <a:off x="0" y="6465121"/>
            <a:ext cx="6814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充气反冲核谱仪</a:t>
            </a:r>
            <a:r>
              <a:rPr lang="en-US" altLang="zh-CN" dirty="0"/>
              <a:t>SHANS2</a:t>
            </a:r>
            <a:r>
              <a:rPr lang="zh-CN" altLang="en-US" dirty="0"/>
              <a:t>性能及</a:t>
            </a:r>
            <a:r>
              <a:rPr lang="en-US" altLang="zh-CN" baseline="30000" dirty="0"/>
              <a:t>247</a:t>
            </a:r>
            <a:r>
              <a:rPr lang="en-US" altLang="zh-CN" dirty="0"/>
              <a:t>Md</a:t>
            </a:r>
            <a:r>
              <a:rPr lang="zh-CN" altLang="en-US" dirty="0"/>
              <a:t>衰变谱学实验研究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2F3E1D0-BE83-2A0E-A2F7-415C94194C82}"/>
              </a:ext>
            </a:extLst>
          </p:cNvPr>
          <p:cNvSpPr/>
          <p:nvPr userDrawn="1"/>
        </p:nvSpPr>
        <p:spPr>
          <a:xfrm>
            <a:off x="6814037" y="6447227"/>
            <a:ext cx="3794097" cy="4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日期占位符 3">
            <a:extLst>
              <a:ext uri="{FF2B5EF4-FFF2-40B4-BE49-F238E27FC236}">
                <a16:creationId xmlns:a16="http://schemas.microsoft.com/office/drawing/2014/main" id="{E6E1D106-2C70-D345-6BFD-C3C7234DE291}"/>
              </a:ext>
            </a:extLst>
          </p:cNvPr>
          <p:cNvSpPr txBox="1">
            <a:spLocks/>
          </p:cNvSpPr>
          <p:nvPr userDrawn="1"/>
        </p:nvSpPr>
        <p:spPr>
          <a:xfrm>
            <a:off x="6818971" y="6468661"/>
            <a:ext cx="3788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论文修改情况说明</a:t>
            </a:r>
          </a:p>
        </p:txBody>
      </p:sp>
    </p:spTree>
    <p:extLst>
      <p:ext uri="{BB962C8B-B14F-4D97-AF65-F5344CB8AC3E}">
        <p14:creationId xmlns:p14="http://schemas.microsoft.com/office/powerpoint/2010/main" val="2288931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8009AB-360C-460C-A617-D224AA6C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A61C6-F5E7-4AE1-8D79-BBB9300ED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D7C235-F59F-42BC-B1A8-DECF13C69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0F89-CB44-4024-A5C9-E128AFD7F0D3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C86F87-3646-4FC0-B401-39FE21930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12F846-0B77-4584-9F0C-6618A2F56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B36D-9620-444B-9DF4-AC5E304C1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976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156C51-A74D-4C33-A74D-EA40D1413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56C610-FB0B-41D2-BF7B-D82FE9FEE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6856A7-89E4-41B9-9859-75DFBA03F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D2E64-7F4F-43E3-9C57-557B3848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63B9-0A31-44AD-BA2E-A30887A8052E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62E13A0-DA66-4733-881A-FE9E95749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8AB21D-23E0-40C0-8F08-10903A3C1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B36D-9620-444B-9DF4-AC5E304C1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997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8DBC13-4190-432D-8506-58270275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DA1EDB-46AB-4C41-BB8F-CFF32651E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471606-E63C-4F2E-8386-364EB0117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70D473-E31A-460F-980E-C0DA6D9614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3E46267-C52F-4BC3-B3A7-47806C2A8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43F3B5-99EB-45A4-86CF-E10FEF76A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04EB-B228-42AC-BC54-4BA863A20506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EDA1C4-DBBE-47B7-83C1-6D148EB99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73F710A-A648-4EAF-A3E1-E3650EC9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B36D-9620-444B-9DF4-AC5E304C1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657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A7C590-19E6-4EB9-B1BD-02E10EF56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EC0E4-3095-449E-97AC-47C24B14B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271172E-8B07-451C-9312-619AF9C69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B392A1-B157-481B-B405-F2761D9FA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5B786-CDFD-40EF-9F58-6728DDA19B7C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2802B7-AC7B-4EEC-ADB7-5D273420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496E1D-B1C7-47FD-942D-0A14C33C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B36D-9620-444B-9DF4-AC5E304C1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893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11D5B9-724D-49D8-A299-C7FA083E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321392D-DDE2-4CA5-BAE7-526BC2118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258EF8-2133-4D66-A03C-62A09BA13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9BBDD9-99E9-4003-92BC-973FBD87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9A6A-C8F4-40F8-9E59-22CB3CB9BCBD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228444D-D8D4-44B7-91DB-761DC9E6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9DC346A-9B9D-49AF-8E3E-826A95AD2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B36D-9620-444B-9DF4-AC5E304C1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26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0FED04-7AA4-4C50-9C30-EF0525FA2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CD279-3108-4BD4-8FC0-8A48534AD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5DA250-EF59-43EB-9123-05FCA93E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4C97B-576F-495A-A8EF-9D367FF4E4A2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721679-A5CB-4E51-8BB7-DC3C04AC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F3627D-C693-4896-A4BC-16990C96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B36D-9620-444B-9DF4-AC5E304C1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300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8173A9E-9648-4F59-9B6E-FC9862E5E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5A57E6-9D09-4E14-BD95-9A563FFF5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A41D9-3511-4798-9511-852D55D0A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5062-C605-41DC-9442-8E73EE4308EA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C1B9D1-984F-4A22-8AEC-731AF96A8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A35F0B-3DB7-4FFD-9ADC-F6301C5AF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2B36D-9620-444B-9DF4-AC5E304C1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1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35713-1C79-4053-9A7D-B5338FCA0B3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FF40A0B7-BC83-B9E1-2E92-E9C9D2A2330A}"/>
              </a:ext>
            </a:extLst>
          </p:cNvPr>
          <p:cNvCxnSpPr>
            <a:cxnSpLocks/>
          </p:cNvCxnSpPr>
          <p:nvPr userDrawn="1"/>
        </p:nvCxnSpPr>
        <p:spPr>
          <a:xfrm>
            <a:off x="304800" y="902010"/>
            <a:ext cx="11630025" cy="0"/>
          </a:xfrm>
          <a:prstGeom prst="line">
            <a:avLst/>
          </a:prstGeom>
          <a:ln w="57150">
            <a:solidFill>
              <a:srgbClr val="2D2D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标题 1">
            <a:extLst>
              <a:ext uri="{FF2B5EF4-FFF2-40B4-BE49-F238E27FC236}">
                <a16:creationId xmlns:a16="http://schemas.microsoft.com/office/drawing/2014/main" id="{896DB1DC-5166-EB5A-DCB9-B10D5FA2B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99949"/>
            <a:ext cx="5092967" cy="594444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2D2D87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8BBD9DC-1679-C0DC-C854-67A1081EE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7" b="60000" l="22000" r="73000">
                        <a14:foregroundMark x1="34000" y1="21000" x2="34000" y2="21000"/>
                        <a14:foregroundMark x1="33000" y1="24667" x2="33000" y2="24667"/>
                        <a14:foregroundMark x1="62000" y1="12667" x2="62000" y2="12667"/>
                        <a14:foregroundMark x1="71667" y1="36000" x2="71667" y2="36000"/>
                        <a14:foregroundMark x1="73000" y1="37667" x2="73000" y2="37667"/>
                        <a14:foregroundMark x1="22333" y1="41000" x2="22333" y2="41000"/>
                        <a14:foregroundMark x1="37667" y1="57667" x2="37667" y2="57667"/>
                        <a14:foregroundMark x1="56333" y1="60000" x2="56333" y2="60000"/>
                        <a14:foregroundMark x1="30000" y1="36667" x2="30000" y2="36667"/>
                        <a14:foregroundMark x1="23333" y1="39667" x2="23333" y2="3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7" t="10606" r="23666" b="36093"/>
          <a:stretch/>
        </p:blipFill>
        <p:spPr>
          <a:xfrm>
            <a:off x="11297236" y="183256"/>
            <a:ext cx="727358" cy="6769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4CF2142-6974-ED9E-661E-3297CD5CE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664"/>
          <a:stretch/>
        </p:blipFill>
        <p:spPr>
          <a:xfrm>
            <a:off x="10539187" y="183256"/>
            <a:ext cx="624253" cy="67699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717DB99-77DD-4AB7-DA81-B0FDD8E1FDED}"/>
              </a:ext>
            </a:extLst>
          </p:cNvPr>
          <p:cNvSpPr/>
          <p:nvPr userDrawn="1"/>
        </p:nvSpPr>
        <p:spPr>
          <a:xfrm>
            <a:off x="0" y="6446982"/>
            <a:ext cx="12192000" cy="411018"/>
          </a:xfrm>
          <a:prstGeom prst="rect">
            <a:avLst/>
          </a:prstGeom>
          <a:solidFill>
            <a:srgbClr val="2D2D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D4EE779-807E-9266-F98D-79A93D6C3729}"/>
              </a:ext>
            </a:extLst>
          </p:cNvPr>
          <p:cNvSpPr txBox="1">
            <a:spLocks/>
          </p:cNvSpPr>
          <p:nvPr userDrawn="1"/>
        </p:nvSpPr>
        <p:spPr>
          <a:xfrm>
            <a:off x="10608134" y="6460478"/>
            <a:ext cx="15838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F2B36D-9620-444B-9DF4-AC5E304C1F8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3F7BC12A-F24A-D727-1CCD-015F99BF0B49}"/>
              </a:ext>
            </a:extLst>
          </p:cNvPr>
          <p:cNvSpPr txBox="1">
            <a:spLocks/>
          </p:cNvSpPr>
          <p:nvPr userDrawn="1"/>
        </p:nvSpPr>
        <p:spPr>
          <a:xfrm>
            <a:off x="0" y="6465121"/>
            <a:ext cx="6814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600" b="1" kern="12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充气反冲核谱仪</a:t>
            </a:r>
            <a:r>
              <a:rPr lang="en-US" altLang="zh-CN" dirty="0"/>
              <a:t>SHANS2</a:t>
            </a:r>
            <a:r>
              <a:rPr lang="zh-CN" altLang="en-US" dirty="0"/>
              <a:t>性能及</a:t>
            </a:r>
            <a:r>
              <a:rPr lang="en-US" altLang="zh-CN" baseline="30000" dirty="0"/>
              <a:t>247</a:t>
            </a:r>
            <a:r>
              <a:rPr lang="en-US" altLang="zh-CN" dirty="0"/>
              <a:t>Md</a:t>
            </a:r>
            <a:r>
              <a:rPr lang="zh-CN" altLang="en-US" dirty="0"/>
              <a:t>衰变谱学实验研究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E11110D-E33A-EF4E-C03F-44D93DCC2FF9}"/>
              </a:ext>
            </a:extLst>
          </p:cNvPr>
          <p:cNvSpPr/>
          <p:nvPr userDrawn="1"/>
        </p:nvSpPr>
        <p:spPr>
          <a:xfrm>
            <a:off x="6814037" y="6447227"/>
            <a:ext cx="3794097" cy="4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1FBFEED0-F588-A625-F77C-C1AD79308D52}"/>
              </a:ext>
            </a:extLst>
          </p:cNvPr>
          <p:cNvSpPr txBox="1">
            <a:spLocks/>
          </p:cNvSpPr>
          <p:nvPr userDrawn="1"/>
        </p:nvSpPr>
        <p:spPr>
          <a:xfrm>
            <a:off x="6814038" y="6446607"/>
            <a:ext cx="3794096" cy="411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2D2D87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j-cs"/>
              </a:defRPr>
            </a:lvl1pPr>
          </a:lstStyle>
          <a:p>
            <a:pPr algn="ctr"/>
            <a:endParaRPr lang="zh-CN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309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0FF806-18A9-413E-ADF6-AEBC2714F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4748FA7-0E45-4E58-9F97-FAA138B83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BA9748-F458-460C-9FD2-64935A65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E0357C-904C-4395-BAFB-D2E503935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6796C3-AFE8-4862-853C-2C1FE67E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750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F2C57-7B10-40E1-B6C5-AA73B4A8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AE946B-9A40-4496-8493-A6A0A5076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914911-F154-475F-9BB9-7815EF8B4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67D35E-E620-48EC-B5D3-6AB1AB46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4EE0ED-112B-41AE-8408-4675C4D30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624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4A37D0-06AA-46CC-9673-39DA35841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DB31F8-C877-4B8F-BE9C-F4326EE68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CCFE73-4AE7-461D-8256-66FF80FE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D65BF-40C4-40A6-B32B-E4ECDD96C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2B2824-BB5B-4B71-BF7B-E33E3658A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2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BF6222-1D74-43E5-98A1-F8B58FC96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D5D2E6-DFDF-4A6D-8860-6757516A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60D07E-67D6-44A0-B496-6431B93BF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560812-CC56-49AD-A619-655491B72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846D36-1519-48BA-9510-4164F7DDB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BBEE01-8678-4109-8BF6-96DFB99D0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1924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90C8D-68FF-4650-A34D-27A4689D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69D8896-85A7-46CD-BF94-D78312531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173B62-FE4D-42B1-A40A-CA2CBCCFD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C9007D-8EF5-4C1B-A1C7-D0DA21CFE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E128C2-7A17-4CF5-8B06-28C3A9809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07C3F11-4A64-4211-B9EB-757A90913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8B2939F-3F8E-44F7-A08E-F06130FEA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6CEF249-1789-48AF-B9C2-3DD4DF41F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1602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CC17C6-816C-4117-A654-CDCD69D7A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07D870-1B10-4011-B825-D85453F9F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0875ACD-0161-4387-947E-181DE45E9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9CA0B46-CF02-4A2D-86BC-3A36DC8D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874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BE5C851-6E0C-4C57-A44A-E060B567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BF5650-53A1-412D-B0C2-D2E51BB48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12BC4A-16E2-4EA1-BE51-4A62104E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67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2CE9-2232-4B5E-81C6-2279FEF7F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62C320-AD87-43CE-86EC-F3B115DA6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EC44180-96E7-47CB-BD7C-5B2C54679E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845076-5083-4EB2-93CF-87490CFCF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7F7CC26-F923-402C-962B-D1A53D7C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E8EC6D2-0F11-4A5D-82DB-D9DC65470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7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C53A0A-383E-46A2-ACC8-634D330B5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EBB93E6-06EE-4885-B249-42FAD5DC2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F5BE5D4-3698-4A9A-87DB-EE9739A4A7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5F35AC-02BB-464B-8B0C-937C0F88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5A3ECA-DDB9-4658-B218-725329478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F6AC30-B955-40C8-BC7A-CDD751E5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04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152526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152526"/>
            <a:ext cx="53848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17B68-AD84-4CAE-BDF2-8DE517E01D9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36FF53-F4EF-411F-B775-59A5262F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D833D5-7E0E-4B47-9C63-826CDAEBC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32119C-CA22-4F45-A95C-C8EBCFB4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89E0A4-F0EF-42B6-A7AD-E21DFFCE5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66EE52-C8A5-4C47-A340-58AFF4D9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1204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D37A4EC-E6DA-4378-A22A-0743D20223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AA2EF3-65BC-4CDA-9C3E-44763D705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367496-46B5-43B6-AF21-A51924C37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FC4CAA-49B5-41F4-A845-BFA4227C1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CB5137-3A80-4367-9C26-C17F2AAC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080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A39339-6A94-47A2-AB70-EDEDD8C66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AF678-054A-48F6-84DF-51ADABAB4E17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500F76E-1E42-44A8-99E6-380EE416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40Ca+175Lu</a:t>
            </a:r>
            <a:r>
              <a:rPr lang="zh-CN" altLang="en-US"/>
              <a:t>数据处理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B4154C-A498-4ABF-AF26-272533FF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3D030-22A1-4CB0-BBDC-A5170FD2EE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A6647C-2072-4BE7-A1F8-6B2EE26943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2" y="213392"/>
            <a:ext cx="2952750" cy="6858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1DFA91-91E2-4D96-BF96-944E51B01F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34" y="108617"/>
            <a:ext cx="4610100" cy="89535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1440AEA-1510-4F62-B387-8751A15BD051}"/>
              </a:ext>
            </a:extLst>
          </p:cNvPr>
          <p:cNvSpPr txBox="1"/>
          <p:nvPr userDrawn="1"/>
        </p:nvSpPr>
        <p:spPr>
          <a:xfrm>
            <a:off x="3924" y="1675746"/>
            <a:ext cx="12188075" cy="19800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732B9FB-22A4-4EA4-AAD5-5AC0A4AF9645}"/>
              </a:ext>
            </a:extLst>
          </p:cNvPr>
          <p:cNvCxnSpPr/>
          <p:nvPr userDrawn="1"/>
        </p:nvCxnSpPr>
        <p:spPr>
          <a:xfrm flipV="1">
            <a:off x="15212" y="1610031"/>
            <a:ext cx="1216800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33A179E-37C4-41CF-9419-A06DEAFAA764}"/>
              </a:ext>
            </a:extLst>
          </p:cNvPr>
          <p:cNvCxnSpPr/>
          <p:nvPr userDrawn="1"/>
        </p:nvCxnSpPr>
        <p:spPr>
          <a:xfrm flipV="1">
            <a:off x="8589" y="3719333"/>
            <a:ext cx="121680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标题 1">
            <a:extLst>
              <a:ext uri="{FF2B5EF4-FFF2-40B4-BE49-F238E27FC236}">
                <a16:creationId xmlns:a16="http://schemas.microsoft.com/office/drawing/2014/main" id="{0D8F6721-8927-4DC4-9071-1400FBCD4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1" y="2185136"/>
            <a:ext cx="12161377" cy="773908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9713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4017D9-3534-43AA-9199-F16DEE0CE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" y="172671"/>
            <a:ext cx="7029630" cy="52344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CE8FB6-C1CF-4620-8ACD-9C4FBBEAA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8749" y="6571283"/>
            <a:ext cx="936356" cy="150192"/>
          </a:xfrm>
        </p:spPr>
        <p:txBody>
          <a:bodyPr/>
          <a:lstStyle/>
          <a:p>
            <a:fld id="{D5C10A09-8A60-483E-B8A5-4C388472025C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BD3E51-FB33-4711-A1DB-7956C383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71283"/>
            <a:ext cx="4114800" cy="150192"/>
          </a:xfrm>
        </p:spPr>
        <p:txBody>
          <a:bodyPr/>
          <a:lstStyle/>
          <a:p>
            <a:r>
              <a:rPr lang="en-US" altLang="zh-CN"/>
              <a:t>40Ca+175Lu</a:t>
            </a:r>
            <a:r>
              <a:rPr lang="zh-CN" altLang="en-US"/>
              <a:t>数据处理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E40D9B-6CD0-4D44-9FA7-2DB01EA1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10627" y="6571283"/>
            <a:ext cx="423620" cy="150192"/>
          </a:xfrm>
        </p:spPr>
        <p:txBody>
          <a:bodyPr/>
          <a:lstStyle/>
          <a:p>
            <a:fld id="{09F3D030-22A1-4CB0-BBDC-A5170FD2EE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AB07442-F170-45FC-87A3-C348A649F2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027" y="26317"/>
            <a:ext cx="4610100" cy="89535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0E764B4-39BF-401D-848C-0FD80050043C}"/>
              </a:ext>
            </a:extLst>
          </p:cNvPr>
          <p:cNvCxnSpPr>
            <a:cxnSpLocks/>
          </p:cNvCxnSpPr>
          <p:nvPr userDrawn="1"/>
        </p:nvCxnSpPr>
        <p:spPr>
          <a:xfrm>
            <a:off x="12812" y="845252"/>
            <a:ext cx="7062651" cy="0"/>
          </a:xfrm>
          <a:prstGeom prst="line">
            <a:avLst/>
          </a:pr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120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/>
              <a:t>2024/11/21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69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9844" y="70813"/>
            <a:ext cx="9009321" cy="625585"/>
          </a:xfrm>
          <a:prstGeom prst="rect">
            <a:avLst/>
          </a:prstGeom>
        </p:spPr>
        <p:txBody>
          <a:bodyPr/>
          <a:lstStyle>
            <a:lvl1pPr algn="l">
              <a:defRPr sz="27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13637"/>
            <a:ext cx="10972800" cy="53304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750043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1CD3A1-747D-45B3-A197-AEC7682E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42" y="70882"/>
            <a:ext cx="8952615" cy="630869"/>
          </a:xfrm>
          <a:prstGeom prst="rect">
            <a:avLst/>
          </a:prstGeom>
        </p:spPr>
        <p:txBody>
          <a:bodyPr/>
          <a:lstStyle>
            <a:lvl1pPr algn="l">
              <a:defRPr sz="27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24679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/>
                </a:solidFill>
              </a:rPr>
              <a:pPr/>
              <a:t>2024/11/21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7854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90E499-B7D4-AE3C-A200-A7DE819633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85CAE79F-544E-461F-9B7A-B80FAD43A89B}" type="datetimeFigureOut">
              <a:rPr lang="zh-CN" altLang="en-US"/>
              <a:pPr>
                <a:defRPr/>
              </a:pPr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C5683-FA73-C626-12D4-1529EC61B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7ED833-5EA1-3FBE-55C8-D756C4D4E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8933F42-2882-4532-BA49-ABA5D2AD5C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623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9844" y="70813"/>
            <a:ext cx="9009321" cy="625585"/>
          </a:xfrm>
          <a:prstGeom prst="rect">
            <a:avLst/>
          </a:prstGeom>
        </p:spPr>
        <p:txBody>
          <a:bodyPr/>
          <a:lstStyle>
            <a:lvl1pPr algn="l">
              <a:defRPr sz="27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013637"/>
            <a:ext cx="10972800" cy="53304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4369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CE452-DA3B-4C84-BD60-5C680705E3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9842" y="70882"/>
            <a:ext cx="8952615" cy="630869"/>
          </a:xfrm>
          <a:prstGeom prst="rect">
            <a:avLst/>
          </a:prstGeom>
        </p:spPr>
        <p:txBody>
          <a:bodyPr/>
          <a:lstStyle>
            <a:lvl1pPr algn="l">
              <a:defRPr sz="27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87486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E877D20-53CC-E8C5-4F2C-DD3AABFC1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7A5D29EE-CA25-4A3B-A19A-390F5CCDBB4B}" type="datetimeFigureOut">
              <a:rPr lang="zh-CN" altLang="en-US"/>
              <a:pPr>
                <a:defRPr/>
              </a:pPr>
              <a:t>2024/11/21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F06CD38-E99F-C99E-DB8C-F7C8CA3F3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6DF818-B631-65EE-B237-158AECFE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C5A02BB-C6A3-439B-884A-3996D4FCD6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5496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zh-CN" altLang="en-US" noProof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CAF2C2-AFC6-AE3D-3E95-2BFDABDD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 algn="ctr">
              <a:defRPr i="1">
                <a:solidFill>
                  <a:prstClr val="black">
                    <a:tint val="75000"/>
                  </a:prstClr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CA540C-F2BD-453A-0C79-45F7640F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 algn="ctr">
              <a:defRPr i="1">
                <a:solidFill>
                  <a:prstClr val="black">
                    <a:tint val="75000"/>
                  </a:prstClr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18E6B2-1BAC-29DE-28E6-42552AA3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i="1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B3E20D2-430B-466B-B4D2-8FC1DCB1480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35962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9842" y="70882"/>
            <a:ext cx="8952615" cy="630869"/>
          </a:xfrm>
          <a:prstGeom prst="rect">
            <a:avLst/>
          </a:prstGeom>
        </p:spPr>
        <p:txBody>
          <a:bodyPr/>
          <a:lstStyle>
            <a:lvl1pPr algn="l">
              <a:defRPr sz="27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98626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708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9842" y="70882"/>
            <a:ext cx="8952615" cy="630869"/>
          </a:xfrm>
          <a:prstGeom prst="rect">
            <a:avLst/>
          </a:prstGeom>
        </p:spPr>
        <p:txBody>
          <a:bodyPr/>
          <a:lstStyle>
            <a:lvl1pPr algn="l">
              <a:defRPr sz="27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4431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9842" y="70882"/>
            <a:ext cx="8952615" cy="630869"/>
          </a:xfrm>
          <a:prstGeom prst="rect">
            <a:avLst/>
          </a:prstGeom>
        </p:spPr>
        <p:txBody>
          <a:bodyPr/>
          <a:lstStyle>
            <a:lvl1pPr algn="l">
              <a:defRPr sz="27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19080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aseline="0">
                <a:latin typeface="Arial" pitchFamily="34" charset="0"/>
                <a:ea typeface="华文楷体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02317-C48D-48A3-8B66-E8D70065CB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E9964-84DC-4FD5-BBC6-65ED314A2CE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BCCB5-72BA-4F47-97CD-5E8B344359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7823200" y="6461126"/>
            <a:ext cx="3860800" cy="3206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2A6A8-83F6-4794-9C0F-8279C7AB0EF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19051" y="838200"/>
            <a:ext cx="11277600" cy="2286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.jpeg"/><Relationship Id="rId5" Type="http://schemas.openxmlformats.org/officeDocument/2006/relationships/theme" Target="../theme/theme5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8.jpe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0" y="1"/>
            <a:ext cx="12192000" cy="836613"/>
          </a:xfrm>
          <a:prstGeom prst="rect">
            <a:avLst/>
          </a:prstGeom>
          <a:gradFill rotWithShape="1">
            <a:gsLst>
              <a:gs pos="0">
                <a:schemeClr val="tx1">
                  <a:gamma/>
                  <a:shade val="46275"/>
                  <a:invGamma/>
                </a:schemeClr>
              </a:gs>
              <a:gs pos="50000">
                <a:schemeClr val="tx1"/>
              </a:gs>
              <a:gs pos="100000">
                <a:schemeClr val="tx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baseline="0" dirty="0">
              <a:ea typeface="华文楷体" pitchFamily="2" charset="-122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52526"/>
            <a:ext cx="109728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406400" y="152401"/>
            <a:ext cx="11277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gray">
          <a:xfrm>
            <a:off x="0" y="785814"/>
            <a:ext cx="12192000" cy="107722"/>
          </a:xfrm>
          <a:prstGeom prst="rect">
            <a:avLst/>
          </a:prstGeom>
          <a:solidFill>
            <a:schemeClr val="accent2"/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zh-CN" sz="100" b="1">
              <a:solidFill>
                <a:schemeClr val="bg1"/>
              </a:solidFill>
              <a:latin typeface="Verdana" pitchFamily="34" charset="0"/>
              <a:ea typeface="宋体" charset="-122"/>
            </a:endParaRPr>
          </a:p>
        </p:txBody>
      </p:sp>
      <p:sp>
        <p:nvSpPr>
          <p:cNvPr id="11" name="Rectangle 18"/>
          <p:cNvSpPr>
            <a:spLocks noChangeArrowheads="1"/>
          </p:cNvSpPr>
          <p:nvPr userDrawn="1"/>
        </p:nvSpPr>
        <p:spPr bwMode="ltGray">
          <a:xfrm>
            <a:off x="0" y="6611938"/>
            <a:ext cx="12192000" cy="24606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altLang="zh-CN" sz="1200" b="1" dirty="0">
                <a:solidFill>
                  <a:schemeClr val="bg1"/>
                </a:solidFill>
                <a:latin typeface="Arial" pitchFamily="34" charset="0"/>
                <a:ea typeface="华文新魏" pitchFamily="2" charset="-122"/>
                <a:cs typeface="Arial" pitchFamily="34" charset="0"/>
              </a:rPr>
              <a:t>Institute of Modern Physics, Chinese Academy of Sciences                                                                                        </a:t>
            </a:r>
            <a:r>
              <a:rPr lang="en-US" altLang="zh-CN" sz="1200" b="1" dirty="0">
                <a:solidFill>
                  <a:schemeClr val="bg1"/>
                </a:solidFill>
                <a:latin typeface="+mn-ea"/>
                <a:ea typeface="+mn-ea"/>
                <a:cs typeface="Arial" pitchFamily="34" charset="0"/>
              </a:rPr>
              <a:t>RIKEN-JUNE-22-2023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25251" y="6608764"/>
            <a:ext cx="666749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Times New Roman" pitchFamily="18" charset="0"/>
                <a:ea typeface="宋体" charset="-122"/>
                <a:cs typeface="Times New Roman" pitchFamily="18" charset="0"/>
              </a:defRPr>
            </a:lvl1pPr>
          </a:lstStyle>
          <a:p>
            <a:pPr>
              <a:defRPr/>
            </a:pPr>
            <a:fld id="{49805395-7FFA-4FEB-94FB-C831B231BF20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pic>
        <p:nvPicPr>
          <p:cNvPr id="8" name="Picture 2" descr="C:\Users\zzy\Desktop\cn74toplogo01.png">
            <a:extLst>
              <a:ext uri="{FF2B5EF4-FFF2-40B4-BE49-F238E27FC236}">
                <a16:creationId xmlns:a16="http://schemas.microsoft.com/office/drawing/2014/main" id="{0B43D0F2-588C-497F-827C-CC3CDEAF907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3" r="81111"/>
          <a:stretch/>
        </p:blipFill>
        <p:spPr bwMode="auto">
          <a:xfrm>
            <a:off x="11132009" y="10111"/>
            <a:ext cx="1059991" cy="883426"/>
          </a:xfrm>
          <a:prstGeom prst="rect">
            <a:avLst/>
          </a:prstGeom>
          <a:noFill/>
          <a:effectLst>
            <a:glow rad="152400">
              <a:schemeClr val="bg1">
                <a:lumMod val="95000"/>
                <a:alpha val="50000"/>
              </a:schemeClr>
            </a:glo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372" r:id="rId1"/>
    <p:sldLayoutId id="2147485373" r:id="rId2"/>
    <p:sldLayoutId id="2147485374" r:id="rId3"/>
    <p:sldLayoutId id="2147485375" r:id="rId4"/>
    <p:sldLayoutId id="2147485376" r:id="rId5"/>
    <p:sldLayoutId id="2147485377" r:id="rId6"/>
    <p:sldLayoutId id="2147485378" r:id="rId7"/>
    <p:sldLayoutId id="2147485379" r:id="rId8"/>
    <p:sldLayoutId id="2147485380" r:id="rId9"/>
    <p:sldLayoutId id="2147485381" r:id="rId10"/>
    <p:sldLayoutId id="2147485382" r:id="rId11"/>
    <p:sldLayoutId id="2147485383" r:id="rId12"/>
  </p:sldLayoutIdLst>
  <p:transition>
    <p:wip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baseline="0">
          <a:solidFill>
            <a:schemeClr val="bg1"/>
          </a:solidFill>
          <a:latin typeface="Arial" pitchFamily="34" charset="0"/>
          <a:ea typeface="华文楷体" pitchFamily="2" charset="-122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宋体" charset="-122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72C983C-DBDF-4E14-9BFB-C20BEFB9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1F942C-383A-4243-A83A-D085BFF38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3B6F35-26B8-40FA-90A7-5DBB938D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4D39AF-8557-4BCD-8A8C-4568BBB22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BD0819-D7B5-4F66-B5A6-D6ECFEA1D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A4F2B36D-9620-444B-9DF4-AC5E304C1F8D}" type="slidenum">
              <a:rPr lang="zh-CN" altLang="en-US" smtClean="0"/>
              <a:pPr/>
              <a:t>‹#›</a:t>
            </a:fld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2653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85" r:id="rId1"/>
    <p:sldLayoutId id="2147485386" r:id="rId2"/>
    <p:sldLayoutId id="2147485387" r:id="rId3"/>
    <p:sldLayoutId id="2147485388" r:id="rId4"/>
    <p:sldLayoutId id="2147485389" r:id="rId5"/>
    <p:sldLayoutId id="2147485390" r:id="rId6"/>
    <p:sldLayoutId id="2147485391" r:id="rId7"/>
    <p:sldLayoutId id="2147485392" r:id="rId8"/>
    <p:sldLayoutId id="2147485393" r:id="rId9"/>
    <p:sldLayoutId id="2147485394" r:id="rId10"/>
    <p:sldLayoutId id="2147485395" r:id="rId11"/>
    <p:sldLayoutId id="2147485396" r:id="rId12"/>
    <p:sldLayoutId id="2147485397" r:id="rId13"/>
    <p:sldLayoutId id="2147485398" r:id="rId14"/>
    <p:sldLayoutId id="2147485399" r:id="rId15"/>
    <p:sldLayoutId id="2147485400" r:id="rId16"/>
    <p:sldLayoutId id="2147485401" r:id="rId17"/>
    <p:sldLayoutId id="214748540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308850A-15FD-4844-AC98-DE3A16C72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C6D6D2-4F1E-4597-875F-649EF5D57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C43CE2-E8E4-4E56-9D87-C2BBAEC93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8F32-5807-4083-90C5-6638F79815D5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A0CA9-129A-4165-9B86-7F8F213A9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1C51F1-254C-4C04-B94A-3FC39B8A7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86858-6862-4E5E-A5DD-323A3A3E0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6" r:id="rId1"/>
    <p:sldLayoutId id="2147485417" r:id="rId2"/>
    <p:sldLayoutId id="2147485418" r:id="rId3"/>
    <p:sldLayoutId id="2147485419" r:id="rId4"/>
    <p:sldLayoutId id="2147485420" r:id="rId5"/>
    <p:sldLayoutId id="2147485421" r:id="rId6"/>
    <p:sldLayoutId id="2147485422" r:id="rId7"/>
    <p:sldLayoutId id="2147485423" r:id="rId8"/>
    <p:sldLayoutId id="2147485424" r:id="rId9"/>
    <p:sldLayoutId id="2147485425" r:id="rId10"/>
    <p:sldLayoutId id="21474854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72E447-33EF-4E1A-80C3-9B7ECC2EA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1DD64-5C81-44CB-8ED5-39ADC0202851}" type="datetime1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81926D-315F-4D9A-A0A9-7CB0488F2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40Ca+175Lu</a:t>
            </a:r>
            <a:r>
              <a:rPr lang="zh-CN" altLang="en-US"/>
              <a:t>数据处理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A320D7-6360-4FA3-8297-86336635A8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3D030-22A1-4CB0-BBDC-A5170FD2EE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449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8" r:id="rId1"/>
    <p:sldLayoutId id="214748542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/>
          <p:cNvSpPr/>
          <p:nvPr userDrawn="1"/>
        </p:nvSpPr>
        <p:spPr>
          <a:xfrm>
            <a:off x="-1341" y="6578603"/>
            <a:ext cx="12191225" cy="284841"/>
          </a:xfrm>
          <a:prstGeom prst="rect">
            <a:avLst/>
          </a:prstGeom>
          <a:solidFill>
            <a:srgbClr val="0070C0"/>
          </a:solidFill>
          <a:ln w="400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0" y="803275"/>
            <a:ext cx="12192000" cy="0"/>
          </a:xfrm>
          <a:prstGeom prst="line">
            <a:avLst/>
          </a:prstGeom>
          <a:ln w="31750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5"/>
          <p:cNvSpPr txBox="1"/>
          <p:nvPr/>
        </p:nvSpPr>
        <p:spPr>
          <a:xfrm>
            <a:off x="11352923" y="6525346"/>
            <a:ext cx="6046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fld id="{2EEF1883-7A0E-4F66-9932-E581691AD397}" type="slidenum">
              <a:rPr lang="zh-CN" altLang="en-US" sz="1200" b="1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pPr/>
              <a:t>‹#›</a:t>
            </a:fld>
            <a:r>
              <a:rPr lang="en-US" altLang="zh-CN" sz="12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1200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12" name="Rectangle 6"/>
          <p:cNvSpPr/>
          <p:nvPr/>
        </p:nvSpPr>
        <p:spPr>
          <a:xfrm>
            <a:off x="777" y="-1"/>
            <a:ext cx="12191225" cy="754743"/>
          </a:xfrm>
          <a:prstGeom prst="rect">
            <a:avLst/>
          </a:prstGeom>
          <a:solidFill>
            <a:srgbClr val="0070C0"/>
          </a:solidFill>
          <a:ln w="400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grpSp>
        <p:nvGrpSpPr>
          <p:cNvPr id="4" name="组合 3"/>
          <p:cNvGrpSpPr/>
          <p:nvPr userDrawn="1"/>
        </p:nvGrpSpPr>
        <p:grpSpPr>
          <a:xfrm>
            <a:off x="11140227" y="44624"/>
            <a:ext cx="1004447" cy="508508"/>
            <a:chOff x="6228184" y="1"/>
            <a:chExt cx="984365" cy="703296"/>
          </a:xfrm>
        </p:grpSpPr>
        <p:sp>
          <p:nvSpPr>
            <p:cNvPr id="20" name="矩形 19"/>
            <p:cNvSpPr/>
            <p:nvPr userDrawn="1"/>
          </p:nvSpPr>
          <p:spPr>
            <a:xfrm>
              <a:off x="6228184" y="1"/>
              <a:ext cx="984365" cy="678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pic>
          <p:nvPicPr>
            <p:cNvPr id="18" name="图片 6" descr="P1000039.JP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635" y="10716"/>
              <a:ext cx="978914" cy="692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7200000" sx="98000" sy="98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组合 4"/>
          <p:cNvGrpSpPr/>
          <p:nvPr userDrawn="1"/>
        </p:nvGrpSpPr>
        <p:grpSpPr>
          <a:xfrm>
            <a:off x="10704516" y="162016"/>
            <a:ext cx="960105" cy="530683"/>
            <a:chOff x="4552900" y="17374"/>
            <a:chExt cx="1097513" cy="685924"/>
          </a:xfrm>
        </p:grpSpPr>
        <p:sp>
          <p:nvSpPr>
            <p:cNvPr id="21" name="矩形 20"/>
            <p:cNvSpPr/>
            <p:nvPr userDrawn="1"/>
          </p:nvSpPr>
          <p:spPr>
            <a:xfrm>
              <a:off x="4552900" y="17374"/>
              <a:ext cx="1092337" cy="685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pic>
          <p:nvPicPr>
            <p:cNvPr id="15" name="Picture 2" descr="近物所全貌（新）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520" y="26487"/>
              <a:ext cx="1089893" cy="669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6600000" sx="98000" sy="98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组合 2"/>
          <p:cNvGrpSpPr/>
          <p:nvPr userDrawn="1"/>
        </p:nvGrpSpPr>
        <p:grpSpPr>
          <a:xfrm>
            <a:off x="10032437" y="44624"/>
            <a:ext cx="960107" cy="508508"/>
            <a:chOff x="7554808" y="-1"/>
            <a:chExt cx="1047899" cy="687715"/>
          </a:xfrm>
        </p:grpSpPr>
        <p:sp>
          <p:nvSpPr>
            <p:cNvPr id="2" name="矩形 1"/>
            <p:cNvSpPr/>
            <p:nvPr userDrawn="1"/>
          </p:nvSpPr>
          <p:spPr>
            <a:xfrm>
              <a:off x="7554808" y="-1"/>
              <a:ext cx="1047899" cy="687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pic>
          <p:nvPicPr>
            <p:cNvPr id="14" name="Picture 2" descr="未标题-1 拷贝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3664" y="13828"/>
              <a:ext cx="1021184" cy="66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7140000" sx="98000" sy="98000" algn="ctr" rotWithShape="0">
                <a:schemeClr val="bg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矩形 22"/>
          <p:cNvSpPr/>
          <p:nvPr userDrawn="1"/>
        </p:nvSpPr>
        <p:spPr>
          <a:xfrm>
            <a:off x="119269" y="6525345"/>
            <a:ext cx="1463862" cy="311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25" b="1" dirty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ea typeface="隶书" pitchFamily="49" charset="-122"/>
              </a:rPr>
              <a:t>近代物理研究所</a:t>
            </a:r>
            <a:endParaRPr lang="zh-CN" altLang="en-US" sz="1350" b="1" dirty="0">
              <a:solidFill>
                <a:prstClr val="black"/>
              </a:solidFill>
            </a:endParaRPr>
          </a:p>
        </p:txBody>
      </p:sp>
      <p:sp>
        <p:nvSpPr>
          <p:cNvPr id="25" name="Text Box 17"/>
          <p:cNvSpPr txBox="1">
            <a:spLocks noChangeArrowheads="1"/>
          </p:cNvSpPr>
          <p:nvPr userDrawn="1"/>
        </p:nvSpPr>
        <p:spPr bwMode="auto">
          <a:xfrm>
            <a:off x="2701760" y="6571955"/>
            <a:ext cx="7488832" cy="2654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125" b="1" i="1" dirty="0">
                <a:solidFill>
                  <a:prstClr val="white"/>
                </a:solidFill>
                <a:latin typeface="Monotype Corsiva" panose="03010101010201010101" pitchFamily="66" charset="0"/>
              </a:rPr>
              <a:t>Institute of Modern Physics</a:t>
            </a: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824"/>
          <a:stretch/>
        </p:blipFill>
        <p:spPr>
          <a:xfrm>
            <a:off x="97284" y="79964"/>
            <a:ext cx="846865" cy="6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2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1" r:id="rId1"/>
    <p:sldLayoutId id="2147485432" r:id="rId2"/>
    <p:sldLayoutId id="2147485433" r:id="rId3"/>
    <p:sldLayoutId id="2147485434" r:id="rId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57180265-BE8E-92BE-46C7-ED4C7025B76B}"/>
              </a:ext>
            </a:extLst>
          </p:cNvPr>
          <p:cNvSpPr/>
          <p:nvPr userDrawn="1"/>
        </p:nvSpPr>
        <p:spPr>
          <a:xfrm>
            <a:off x="-2117" y="6578601"/>
            <a:ext cx="12192001" cy="284163"/>
          </a:xfrm>
          <a:prstGeom prst="rect">
            <a:avLst/>
          </a:prstGeom>
          <a:solidFill>
            <a:srgbClr val="0070C0"/>
          </a:solidFill>
          <a:ln w="400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3A5CA29-C0DE-B33F-F98D-7C405819B489}"/>
              </a:ext>
            </a:extLst>
          </p:cNvPr>
          <p:cNvCxnSpPr/>
          <p:nvPr/>
        </p:nvCxnSpPr>
        <p:spPr>
          <a:xfrm>
            <a:off x="0" y="803275"/>
            <a:ext cx="12192000" cy="0"/>
          </a:xfrm>
          <a:prstGeom prst="line">
            <a:avLst/>
          </a:prstGeom>
          <a:ln w="31750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0" name="TextBox 15">
            <a:extLst>
              <a:ext uri="{FF2B5EF4-FFF2-40B4-BE49-F238E27FC236}">
                <a16:creationId xmlns:a16="http://schemas.microsoft.com/office/drawing/2014/main" id="{A6A9CF87-1763-0CDE-702A-709E8AE1F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3800" y="6524626"/>
            <a:ext cx="604653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200" b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fld id="{152B78F1-BD23-4C1A-B15B-95952AD7465A}" type="slidenum">
              <a:rPr lang="zh-CN" altLang="en-US" sz="1200" b="1" smtClean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pPr eaLnBrk="1" hangingPunct="1">
                <a:defRPr/>
              </a:pPr>
              <a:t>‹#›</a:t>
            </a:fld>
            <a:r>
              <a:rPr lang="en-US" altLang="zh-CN" sz="1200" b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1200" b="1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AC29A13-39B5-C6C0-D404-1F0C9FD82CC7}"/>
              </a:ext>
            </a:extLst>
          </p:cNvPr>
          <p:cNvSpPr/>
          <p:nvPr/>
        </p:nvSpPr>
        <p:spPr>
          <a:xfrm>
            <a:off x="0" y="1"/>
            <a:ext cx="12192000" cy="754063"/>
          </a:xfrm>
          <a:prstGeom prst="rect">
            <a:avLst/>
          </a:prstGeom>
          <a:solidFill>
            <a:srgbClr val="0070C0"/>
          </a:solidFill>
          <a:ln w="400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n-US" sz="1350" kern="0">
              <a:solidFill>
                <a:sysClr val="window" lastClr="FFFFFF"/>
              </a:solidFill>
            </a:endParaRPr>
          </a:p>
        </p:txBody>
      </p:sp>
      <p:grpSp>
        <p:nvGrpSpPr>
          <p:cNvPr id="1030" name="组合 3">
            <a:extLst>
              <a:ext uri="{FF2B5EF4-FFF2-40B4-BE49-F238E27FC236}">
                <a16:creationId xmlns:a16="http://schemas.microsoft.com/office/drawing/2014/main" id="{D39602C0-6C41-75B3-1C91-6D51C1D6900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40017" y="44450"/>
            <a:ext cx="1005416" cy="508000"/>
            <a:chOff x="6228184" y="1"/>
            <a:chExt cx="984365" cy="703296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0C816B17-9773-14E7-99AF-519C08CD9E47}"/>
                </a:ext>
              </a:extLst>
            </p:cNvPr>
            <p:cNvSpPr/>
            <p:nvPr userDrawn="1"/>
          </p:nvSpPr>
          <p:spPr>
            <a:xfrm>
              <a:off x="6228184" y="1"/>
              <a:ext cx="984365" cy="6791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  <p:pic>
          <p:nvPicPr>
            <p:cNvPr id="18" name="图片 6" descr="P1000039.JPG">
              <a:extLst>
                <a:ext uri="{FF2B5EF4-FFF2-40B4-BE49-F238E27FC236}">
                  <a16:creationId xmlns:a16="http://schemas.microsoft.com/office/drawing/2014/main" id="{083D1867-28FE-1D03-7EA5-65FCDEF942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6234400" y="10991"/>
              <a:ext cx="978149" cy="692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7200000" sx="98000" sy="98000" algn="ctr" rotWithShape="0">
                <a:schemeClr val="bg1"/>
              </a:outerShdw>
            </a:effectLst>
          </p:spPr>
        </p:pic>
      </p:grpSp>
      <p:grpSp>
        <p:nvGrpSpPr>
          <p:cNvPr id="1031" name="组合 4">
            <a:extLst>
              <a:ext uri="{FF2B5EF4-FFF2-40B4-BE49-F238E27FC236}">
                <a16:creationId xmlns:a16="http://schemas.microsoft.com/office/drawing/2014/main" id="{F5B302C7-E575-CC84-38C1-29556ADA215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03985" y="161926"/>
            <a:ext cx="960967" cy="530225"/>
            <a:chOff x="4552900" y="17374"/>
            <a:chExt cx="1097513" cy="685924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690CBF2E-BEEF-96B0-2E6A-874757F11BC9}"/>
                </a:ext>
              </a:extLst>
            </p:cNvPr>
            <p:cNvSpPr/>
            <p:nvPr userDrawn="1"/>
          </p:nvSpPr>
          <p:spPr>
            <a:xfrm>
              <a:off x="4552900" y="17374"/>
              <a:ext cx="1092678" cy="6859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  <p:pic>
          <p:nvPicPr>
            <p:cNvPr id="15" name="Picture 2" descr="近物所全貌（新）">
              <a:extLst>
                <a:ext uri="{FF2B5EF4-FFF2-40B4-BE49-F238E27FC236}">
                  <a16:creationId xmlns:a16="http://schemas.microsoft.com/office/drawing/2014/main" id="{0D9BDE00-4B96-5994-8C35-21363E524E9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60152" y="25589"/>
              <a:ext cx="1090261" cy="669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6600000" sx="98000" sy="98000" algn="ctr" rotWithShape="0">
                <a:schemeClr val="bg1"/>
              </a:outerShdw>
            </a:effectLst>
          </p:spPr>
        </p:pic>
      </p:grpSp>
      <p:grpSp>
        <p:nvGrpSpPr>
          <p:cNvPr id="1032" name="组合 2">
            <a:extLst>
              <a:ext uri="{FF2B5EF4-FFF2-40B4-BE49-F238E27FC236}">
                <a16:creationId xmlns:a16="http://schemas.microsoft.com/office/drawing/2014/main" id="{0A7E75F8-2A45-45D0-B0E2-01729FD04A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33000" y="44450"/>
            <a:ext cx="958851" cy="508000"/>
            <a:chOff x="7554808" y="-1"/>
            <a:chExt cx="1047899" cy="687715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ADECE22-AB6D-4278-5BA2-BE1596706323}"/>
                </a:ext>
              </a:extLst>
            </p:cNvPr>
            <p:cNvSpPr/>
            <p:nvPr userDrawn="1"/>
          </p:nvSpPr>
          <p:spPr>
            <a:xfrm>
              <a:off x="7554808" y="-1"/>
              <a:ext cx="1047899" cy="687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>
                <a:solidFill>
                  <a:prstClr val="white"/>
                </a:solidFill>
              </a:endParaRPr>
            </a:p>
          </p:txBody>
        </p:sp>
        <p:pic>
          <p:nvPicPr>
            <p:cNvPr id="14" name="Picture 2" descr="未标题-1 拷贝">
              <a:extLst>
                <a:ext uri="{FF2B5EF4-FFF2-40B4-BE49-F238E27FC236}">
                  <a16:creationId xmlns:a16="http://schemas.microsoft.com/office/drawing/2014/main" id="{86D4DE36-1EC3-0EAC-22A3-3054A0CDE50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564061" y="12894"/>
              <a:ext cx="1020140" cy="661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7140000" sx="98000" sy="98000" algn="ctr" rotWithShape="0">
                <a:schemeClr val="bg1"/>
              </a:outerShdw>
            </a:effectLst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4D715ADF-2D33-A4A9-B623-EEA04A8EC80F}"/>
              </a:ext>
            </a:extLst>
          </p:cNvPr>
          <p:cNvSpPr/>
          <p:nvPr userDrawn="1"/>
        </p:nvSpPr>
        <p:spPr>
          <a:xfrm>
            <a:off x="118534" y="6524625"/>
            <a:ext cx="1463862" cy="311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1425" b="1" dirty="0">
                <a:solidFill>
                  <a:srgbClr val="FFFFFF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  <a:ea typeface="隶书" pitchFamily="49" charset="-122"/>
              </a:rPr>
              <a:t>近代物理研究所</a:t>
            </a:r>
            <a:endParaRPr lang="zh-CN" altLang="en-US" sz="1350" b="1" dirty="0">
              <a:solidFill>
                <a:prstClr val="black"/>
              </a:solidFill>
            </a:endParaRPr>
          </a:p>
        </p:txBody>
      </p:sp>
      <p:sp>
        <p:nvSpPr>
          <p:cNvPr id="25" name="Text Box 17">
            <a:extLst>
              <a:ext uri="{FF2B5EF4-FFF2-40B4-BE49-F238E27FC236}">
                <a16:creationId xmlns:a16="http://schemas.microsoft.com/office/drawing/2014/main" id="{58F5B91B-C96B-F4BC-65D0-19B564D314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00867" y="6572251"/>
            <a:ext cx="7488767" cy="265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1125" b="1" i="1" dirty="0">
                <a:solidFill>
                  <a:prstClr val="white"/>
                </a:solidFill>
                <a:latin typeface="Monotype Corsiva" panose="03010101010201010101" pitchFamily="66" charset="0"/>
              </a:rPr>
              <a:t>Institute of Modern Physics</a:t>
            </a:r>
          </a:p>
        </p:txBody>
      </p:sp>
      <p:pic>
        <p:nvPicPr>
          <p:cNvPr id="1035" name="图片 18">
            <a:extLst>
              <a:ext uri="{FF2B5EF4-FFF2-40B4-BE49-F238E27FC236}">
                <a16:creationId xmlns:a16="http://schemas.microsoft.com/office/drawing/2014/main" id="{D5FB2B50-F676-8109-20AC-2A1BA6080E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4"/>
          <a:stretch>
            <a:fillRect/>
          </a:stretch>
        </p:blipFill>
        <p:spPr bwMode="auto">
          <a:xfrm>
            <a:off x="97367" y="79376"/>
            <a:ext cx="84666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63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6" r:id="rId1"/>
    <p:sldLayoutId id="2147485437" r:id="rId2"/>
    <p:sldLayoutId id="2147485438" r:id="rId3"/>
    <p:sldLayoutId id="2147485439" r:id="rId4"/>
    <p:sldLayoutId id="2147485440" r:id="rId5"/>
    <p:sldLayoutId id="2147485441" r:id="rId6"/>
    <p:sldLayoutId id="2147485442" r:id="rId7"/>
    <p:sldLayoutId id="2147485443" r:id="rId8"/>
    <p:sldLayoutId id="2147485444" r:id="rId9"/>
  </p:sldLayoutIdLst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1.tiff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1.png"/><Relationship Id="rId4" Type="http://schemas.openxmlformats.org/officeDocument/2006/relationships/image" Target="../media/image54.pn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50.png"/><Relationship Id="rId5" Type="http://schemas.openxmlformats.org/officeDocument/2006/relationships/image" Target="../media/image740.png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8.jpeg"/><Relationship Id="rId4" Type="http://schemas.openxmlformats.org/officeDocument/2006/relationships/image" Target="../media/image97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D6BA-F8A2-A2E8-007C-5D0CF5810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0" descr="gbc_1">
            <a:extLst>
              <a:ext uri="{FF2B5EF4-FFF2-40B4-BE49-F238E27FC236}">
                <a16:creationId xmlns:a16="http://schemas.microsoft.com/office/drawing/2014/main" id="{6A1A5F46-61DE-9C84-CD46-5B8F229169E7}"/>
              </a:ext>
            </a:extLst>
          </p:cNvPr>
          <p:cNvSpPr>
            <a:spLocks/>
          </p:cNvSpPr>
          <p:nvPr/>
        </p:nvSpPr>
        <p:spPr bwMode="gray">
          <a:xfrm>
            <a:off x="69801" y="4402761"/>
            <a:ext cx="12192000" cy="27146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615" y="0"/>
              </a:cxn>
              <a:cxn ang="0">
                <a:pos x="4092" y="1386"/>
              </a:cxn>
              <a:cxn ang="0">
                <a:pos x="0" y="1407"/>
              </a:cxn>
              <a:cxn ang="0">
                <a:pos x="0" y="0"/>
              </a:cxn>
            </a:cxnLst>
            <a:rect l="0" t="0" r="r" b="b"/>
            <a:pathLst>
              <a:path w="4615" h="1407">
                <a:moveTo>
                  <a:pt x="0" y="0"/>
                </a:moveTo>
                <a:lnTo>
                  <a:pt x="4615" y="0"/>
                </a:lnTo>
                <a:lnTo>
                  <a:pt x="4092" y="1386"/>
                </a:lnTo>
                <a:lnTo>
                  <a:pt x="0" y="140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5" name="标题 4">
            <a:extLst>
              <a:ext uri="{FF2B5EF4-FFF2-40B4-BE49-F238E27FC236}">
                <a16:creationId xmlns:a16="http://schemas.microsoft.com/office/drawing/2014/main" id="{42D4EEAF-B15E-27C2-2E42-ED223A1AC86F}"/>
              </a:ext>
            </a:extLst>
          </p:cNvPr>
          <p:cNvSpPr>
            <a:spLocks noGrp="1"/>
          </p:cNvSpPr>
          <p:nvPr>
            <p:ph type="ctrTitle" sz="quarter"/>
          </p:nvPr>
        </p:nvSpPr>
        <p:spPr>
          <a:xfrm>
            <a:off x="0" y="2946221"/>
            <a:ext cx="12192000" cy="145654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zh-CN" sz="3600" i="0" u="none" strike="noStrike" baseline="0" dirty="0">
                <a:latin typeface="+mn-lt"/>
              </a:rPr>
              <a:t>Status of the gas-filled separator SHANS2</a:t>
            </a:r>
            <a:endParaRPr lang="en-US" altLang="zh-CN" sz="3600" kern="1200" dirty="0">
              <a:latin typeface="+mn-lt"/>
              <a:ea typeface="微软雅黑" panose="020B0503020204020204" pitchFamily="34" charset="-122"/>
              <a:cs typeface="Calibri" pitchFamily="34" charset="0"/>
            </a:endParaRPr>
          </a:p>
        </p:txBody>
      </p:sp>
      <p:pic>
        <p:nvPicPr>
          <p:cNvPr id="17409" name="Picture 1">
            <a:extLst>
              <a:ext uri="{FF2B5EF4-FFF2-40B4-BE49-F238E27FC236}">
                <a16:creationId xmlns:a16="http://schemas.microsoft.com/office/drawing/2014/main" id="{06AA90AA-0791-0D88-1A54-C92C8E0BA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678"/>
            <a:ext cx="4010956" cy="105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zzy\Desktop\cn74toplogo01.png">
            <a:extLst>
              <a:ext uri="{FF2B5EF4-FFF2-40B4-BE49-F238E27FC236}">
                <a16:creationId xmlns:a16="http://schemas.microsoft.com/office/drawing/2014/main" id="{93BB9F3E-8F62-912E-8E9D-2077C009E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199" y="47102"/>
            <a:ext cx="4504759" cy="79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副标题 2">
            <a:extLst>
              <a:ext uri="{FF2B5EF4-FFF2-40B4-BE49-F238E27FC236}">
                <a16:creationId xmlns:a16="http://schemas.microsoft.com/office/drawing/2014/main" id="{4B8B4BBF-CF8D-F981-F3F1-6D1A3A316870}"/>
              </a:ext>
            </a:extLst>
          </p:cNvPr>
          <p:cNvSpPr txBox="1">
            <a:spLocks/>
          </p:cNvSpPr>
          <p:nvPr/>
        </p:nvSpPr>
        <p:spPr>
          <a:xfrm>
            <a:off x="-69801" y="4746143"/>
            <a:ext cx="12192000" cy="1874298"/>
          </a:xfrm>
          <a:prstGeom prst="rect">
            <a:avLst/>
          </a:prstGeom>
        </p:spPr>
        <p:txBody>
          <a:bodyPr anchor="ctr"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699FF"/>
              </a:buClr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</a:rPr>
              <a:t>Zaiguo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</a:rPr>
              <a:t> Gan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699FF"/>
              </a:buClr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</a:rPr>
              <a:t>Institute of Modern Physics, Chinese Academy of Sciences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699FF"/>
              </a:buClr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itchFamily="34" charset="0"/>
              </a:rPr>
              <a:t>Lanzhou, China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171A169-6FD8-06AC-DA30-213207B04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73188"/>
            <a:ext cx="12192000" cy="18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22424"/>
      </p:ext>
    </p:extLst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E2412-91FA-5EAF-669D-E7B1438B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Differential pumping &amp; Rotating target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927476D-1B2B-6C55-78EC-F61C56F50B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57" t="31916" r="3148" b="17395"/>
          <a:stretch/>
        </p:blipFill>
        <p:spPr bwMode="auto">
          <a:xfrm>
            <a:off x="333160" y="2388650"/>
            <a:ext cx="5258786" cy="1691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E836259-C38E-7900-0332-7EB0EFB444AC}"/>
              </a:ext>
            </a:extLst>
          </p:cNvPr>
          <p:cNvSpPr txBox="1"/>
          <p:nvPr/>
        </p:nvSpPr>
        <p:spPr>
          <a:xfrm>
            <a:off x="249912" y="1006511"/>
            <a:ext cx="5791246" cy="1273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25000"/>
              </a:lnSpc>
              <a:defRPr/>
            </a:pPr>
            <a:r>
              <a:rPr lang="en-US" altLang="zh-CN" sz="1600" dirty="0">
                <a:solidFill>
                  <a:srgbClr val="990000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Differential pumping:</a:t>
            </a:r>
          </a:p>
          <a:p>
            <a:pPr marL="214313" indent="-214313" defTabSz="685800">
              <a:lnSpc>
                <a:spcPct val="125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solidFill>
                  <a:srgbClr val="990000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Helium gas filled in separator (P&lt;300 Pa)</a:t>
            </a:r>
          </a:p>
          <a:p>
            <a:pPr marL="214313" indent="-214313" defTabSz="685800">
              <a:lnSpc>
                <a:spcPct val="12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solidFill>
                  <a:srgbClr val="990000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 vacuum pressure before differential pumping (P&lt;5×10</a:t>
            </a:r>
            <a:r>
              <a:rPr lang="en-US" altLang="zh-CN" sz="1600" baseline="30000" dirty="0">
                <a:solidFill>
                  <a:srgbClr val="990000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-6</a:t>
            </a:r>
            <a:r>
              <a:rPr lang="en-US" altLang="zh-CN" sz="1600" dirty="0">
                <a:solidFill>
                  <a:srgbClr val="990000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Pa)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C397043-9D76-1445-1376-5E2CD5932A69}"/>
              </a:ext>
            </a:extLst>
          </p:cNvPr>
          <p:cNvSpPr txBox="1"/>
          <p:nvPr/>
        </p:nvSpPr>
        <p:spPr>
          <a:xfrm>
            <a:off x="5997355" y="794819"/>
            <a:ext cx="5988535" cy="1603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25000"/>
              </a:lnSpc>
              <a:defRPr/>
            </a:pPr>
            <a:r>
              <a:rPr lang="en-US" altLang="zh-CN" sz="1600" dirty="0">
                <a:solidFill>
                  <a:srgbClr val="00999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Rotating target:</a:t>
            </a:r>
          </a:p>
          <a:p>
            <a:pPr marL="214313" indent="-214313" defTabSz="685800">
              <a:lnSpc>
                <a:spcPct val="125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600" dirty="0">
                <a:solidFill>
                  <a:srgbClr val="00999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Target wheel with a diameter of 50 cm for 20 segments</a:t>
            </a:r>
          </a:p>
          <a:p>
            <a:pPr marL="214313" indent="-214313" defTabSz="685800">
              <a:lnSpc>
                <a:spcPct val="125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600" baseline="30000" dirty="0">
                <a:solidFill>
                  <a:srgbClr val="00999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175</a:t>
            </a:r>
            <a:r>
              <a:rPr lang="en-US" altLang="zh-CN" sz="1600" dirty="0">
                <a:solidFill>
                  <a:srgbClr val="00999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</a:t>
            </a:r>
            <a:r>
              <a:rPr lang="zh-CN" altLang="en-US" sz="1600" dirty="0">
                <a:solidFill>
                  <a:srgbClr val="00999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rgbClr val="00999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zh-CN" altLang="en-US" sz="1600" dirty="0">
                <a:solidFill>
                  <a:srgbClr val="00999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baseline="30000" dirty="0">
                <a:solidFill>
                  <a:srgbClr val="00999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169</a:t>
            </a:r>
            <a:r>
              <a:rPr lang="en-US" altLang="zh-CN" sz="1600" dirty="0">
                <a:solidFill>
                  <a:srgbClr val="00999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Tm targets have been used under beams with the intensity up to 3 </a:t>
            </a:r>
            <a:r>
              <a:rPr lang="en-US" altLang="zh-CN" sz="1600" dirty="0" err="1">
                <a:solidFill>
                  <a:srgbClr val="00999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pμA</a:t>
            </a:r>
            <a:endParaRPr lang="en-US" altLang="zh-CN" sz="1600" dirty="0">
              <a:solidFill>
                <a:srgbClr val="009999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800">
              <a:lnSpc>
                <a:spcPct val="125000"/>
              </a:lnSpc>
              <a:defRPr/>
            </a:pPr>
            <a:endParaRPr lang="zh-CN" altLang="en-US" sz="1600" dirty="0">
              <a:solidFill>
                <a:srgbClr val="009999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A8800712-096C-0E58-01D9-D1DE5DFAD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1" t="16434" r="17530" b="7290"/>
          <a:stretch/>
        </p:blipFill>
        <p:spPr bwMode="auto">
          <a:xfrm>
            <a:off x="6135556" y="2388650"/>
            <a:ext cx="1707307" cy="169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717290C-C35E-E67B-F282-D6CDB6CA47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2" t="20764" r="19193" b="28142"/>
          <a:stretch/>
        </p:blipFill>
        <p:spPr>
          <a:xfrm>
            <a:off x="7985298" y="2389715"/>
            <a:ext cx="1921969" cy="166063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DB50EC-9551-13CD-9DA1-36D3025D3A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1" t="11155" r="25001" b="27913"/>
          <a:stretch/>
        </p:blipFill>
        <p:spPr>
          <a:xfrm>
            <a:off x="9979903" y="2385721"/>
            <a:ext cx="1992028" cy="1660634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5293C8F1-C886-4518-944F-A2835596E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t="34588" r="8065" b="6691"/>
          <a:stretch/>
        </p:blipFill>
        <p:spPr bwMode="auto">
          <a:xfrm>
            <a:off x="480313" y="4313204"/>
            <a:ext cx="11541844" cy="192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63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F691D-BBBC-10AC-30B2-DB0AEADE6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394D50-3CC5-4286-5917-FDE19CA4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Outline</a:t>
            </a:r>
            <a:endParaRPr kumimoji="1" lang="zh-CN" altLang="en-US" sz="2800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80" name="组合 61">
            <a:extLst>
              <a:ext uri="{FF2B5EF4-FFF2-40B4-BE49-F238E27FC236}">
                <a16:creationId xmlns:a16="http://schemas.microsoft.com/office/drawing/2014/main" id="{57FC566F-FD52-87A4-8E33-F8AC3E22E233}"/>
              </a:ext>
            </a:extLst>
          </p:cNvPr>
          <p:cNvGrpSpPr>
            <a:grpSpLocks/>
          </p:cNvGrpSpPr>
          <p:nvPr/>
        </p:nvGrpSpPr>
        <p:grpSpPr bwMode="auto">
          <a:xfrm>
            <a:off x="-119063" y="1319213"/>
            <a:ext cx="4770438" cy="4824412"/>
            <a:chOff x="-1643063" y="1319213"/>
            <a:chExt cx="4770438" cy="4824412"/>
          </a:xfrm>
        </p:grpSpPr>
        <p:sp>
          <p:nvSpPr>
            <p:cNvPr id="81" name="AutoShape 46">
              <a:extLst>
                <a:ext uri="{FF2B5EF4-FFF2-40B4-BE49-F238E27FC236}">
                  <a16:creationId xmlns:a16="http://schemas.microsoft.com/office/drawing/2014/main" id="{CDE362BF-FCDC-113D-6EC2-53F06964B64E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>
              <a:off x="-1670050" y="1346200"/>
              <a:ext cx="4824412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>
                    <a:gamma/>
                    <a:tint val="45490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tint val="45490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82" name="AutoShape 47">
              <a:extLst>
                <a:ext uri="{FF2B5EF4-FFF2-40B4-BE49-F238E27FC236}">
                  <a16:creationId xmlns:a16="http://schemas.microsoft.com/office/drawing/2014/main" id="{E548FEB9-7E74-65A9-4B88-E19ECF76358B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 flipH="1">
              <a:off x="-1266031" y="1805781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>
                    <a:alpha val="56000"/>
                  </a:srgbClr>
                </a:gs>
                <a:gs pos="100000">
                  <a:srgbClr val="6699FF">
                    <a:gamma/>
                    <a:tint val="0"/>
                    <a:invGamma/>
                    <a:alpha val="48000"/>
                  </a:srgb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sp>
        <p:nvSpPr>
          <p:cNvPr id="83" name="AutoShape 48">
            <a:extLst>
              <a:ext uri="{FF2B5EF4-FFF2-40B4-BE49-F238E27FC236}">
                <a16:creationId xmlns:a16="http://schemas.microsoft.com/office/drawing/2014/main" id="{D018E8E1-5C29-2E5F-5FA4-396C882621D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6" y="5357814"/>
            <a:ext cx="3716252" cy="47148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Recent plans</a:t>
            </a:r>
            <a:endParaRPr lang="zh-CN" altLang="en-US" sz="2200" b="1" dirty="0">
              <a:solidFill>
                <a:srgbClr val="163794"/>
              </a:solidFill>
              <a:cs typeface="Times New Roman" panose="02020603050405020304" pitchFamily="18" charset="0"/>
            </a:endParaRPr>
          </a:p>
        </p:txBody>
      </p:sp>
      <p:sp>
        <p:nvSpPr>
          <p:cNvPr id="84" name="AutoShape 51">
            <a:extLst>
              <a:ext uri="{FF2B5EF4-FFF2-40B4-BE49-F238E27FC236}">
                <a16:creationId xmlns:a16="http://schemas.microsoft.com/office/drawing/2014/main" id="{5553F239-8D8A-5979-E068-2213C7C97915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02959" y="2809722"/>
            <a:ext cx="4829798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Cold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fusion reactions at SHANS2</a:t>
            </a:r>
          </a:p>
        </p:txBody>
      </p:sp>
      <p:sp>
        <p:nvSpPr>
          <p:cNvPr id="85" name="AutoShape 52">
            <a:extLst>
              <a:ext uri="{FF2B5EF4-FFF2-40B4-BE49-F238E27FC236}">
                <a16:creationId xmlns:a16="http://schemas.microsoft.com/office/drawing/2014/main" id="{971B454D-63DC-41F2-6964-A0C505ABF351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12486" y="4180431"/>
            <a:ext cx="3878494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New isotopes at SHANS2</a:t>
            </a:r>
          </a:p>
        </p:txBody>
      </p:sp>
      <p:grpSp>
        <p:nvGrpSpPr>
          <p:cNvPr id="86" name="Group 53">
            <a:extLst>
              <a:ext uri="{FF2B5EF4-FFF2-40B4-BE49-F238E27FC236}">
                <a16:creationId xmlns:a16="http://schemas.microsoft.com/office/drawing/2014/main" id="{132EDC93-E15F-99BC-E2FC-A16D1B48C967}"/>
              </a:ext>
            </a:extLst>
          </p:cNvPr>
          <p:cNvGrpSpPr>
            <a:grpSpLocks/>
          </p:cNvGrpSpPr>
          <p:nvPr/>
        </p:nvGrpSpPr>
        <p:grpSpPr bwMode="auto">
          <a:xfrm>
            <a:off x="3567095" y="1688082"/>
            <a:ext cx="360380" cy="268512"/>
            <a:chOff x="2078" y="1346"/>
            <a:chExt cx="1615" cy="2242"/>
          </a:xfrm>
        </p:grpSpPr>
        <p:sp>
          <p:nvSpPr>
            <p:cNvPr id="87" name="Oval 54">
              <a:extLst>
                <a:ext uri="{FF2B5EF4-FFF2-40B4-BE49-F238E27FC236}">
                  <a16:creationId xmlns:a16="http://schemas.microsoft.com/office/drawing/2014/main" id="{235E2E7E-91D0-0734-D39C-335488416D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88" name="Oval 55">
              <a:extLst>
                <a:ext uri="{FF2B5EF4-FFF2-40B4-BE49-F238E27FC236}">
                  <a16:creationId xmlns:a16="http://schemas.microsoft.com/office/drawing/2014/main" id="{8E7988DC-C33B-C3F7-101A-0998858A631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89" name="Oval 56">
              <a:extLst>
                <a:ext uri="{FF2B5EF4-FFF2-40B4-BE49-F238E27FC236}">
                  <a16:creationId xmlns:a16="http://schemas.microsoft.com/office/drawing/2014/main" id="{1B1DF8DA-188B-D5DA-3D49-8EF51E4131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0" name="Oval 57">
              <a:extLst>
                <a:ext uri="{FF2B5EF4-FFF2-40B4-BE49-F238E27FC236}">
                  <a16:creationId xmlns:a16="http://schemas.microsoft.com/office/drawing/2014/main" id="{933CF6A8-A07D-EE6E-C678-15F4A427FED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1" name="Oval 58">
              <a:extLst>
                <a:ext uri="{FF2B5EF4-FFF2-40B4-BE49-F238E27FC236}">
                  <a16:creationId xmlns:a16="http://schemas.microsoft.com/office/drawing/2014/main" id="{C2E44D51-C3EA-3D83-4D03-22FA137E03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2" name="Oval 59">
              <a:extLst>
                <a:ext uri="{FF2B5EF4-FFF2-40B4-BE49-F238E27FC236}">
                  <a16:creationId xmlns:a16="http://schemas.microsoft.com/office/drawing/2014/main" id="{A0B8622D-7945-8596-E7FC-32BA3C0092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0" y="1346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93" name="Group 60">
            <a:extLst>
              <a:ext uri="{FF2B5EF4-FFF2-40B4-BE49-F238E27FC236}">
                <a16:creationId xmlns:a16="http://schemas.microsoft.com/office/drawing/2014/main" id="{FF09E0E9-B16D-8865-7235-953EA2D4EE1F}"/>
              </a:ext>
            </a:extLst>
          </p:cNvPr>
          <p:cNvGrpSpPr>
            <a:grpSpLocks/>
          </p:cNvGrpSpPr>
          <p:nvPr/>
        </p:nvGrpSpPr>
        <p:grpSpPr bwMode="auto">
          <a:xfrm>
            <a:off x="4358066" y="2926913"/>
            <a:ext cx="339404" cy="255202"/>
            <a:chOff x="2078" y="1387"/>
            <a:chExt cx="1615" cy="2201"/>
          </a:xfrm>
        </p:grpSpPr>
        <p:sp>
          <p:nvSpPr>
            <p:cNvPr id="94" name="Oval 61">
              <a:extLst>
                <a:ext uri="{FF2B5EF4-FFF2-40B4-BE49-F238E27FC236}">
                  <a16:creationId xmlns:a16="http://schemas.microsoft.com/office/drawing/2014/main" id="{9AC41957-0FF5-25E2-B3EF-961DA277D4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5" name="Oval 62">
              <a:extLst>
                <a:ext uri="{FF2B5EF4-FFF2-40B4-BE49-F238E27FC236}">
                  <a16:creationId xmlns:a16="http://schemas.microsoft.com/office/drawing/2014/main" id="{C35C14D0-EAA2-5577-DAF9-8AF8C7CCBE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6" name="Oval 63">
              <a:extLst>
                <a:ext uri="{FF2B5EF4-FFF2-40B4-BE49-F238E27FC236}">
                  <a16:creationId xmlns:a16="http://schemas.microsoft.com/office/drawing/2014/main" id="{DBFA61F2-1C58-7584-8037-28499029D1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7" name="Oval 64">
              <a:extLst>
                <a:ext uri="{FF2B5EF4-FFF2-40B4-BE49-F238E27FC236}">
                  <a16:creationId xmlns:a16="http://schemas.microsoft.com/office/drawing/2014/main" id="{D34A092F-B873-C185-D0E9-23670E8AAA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8" name="Oval 65">
              <a:extLst>
                <a:ext uri="{FF2B5EF4-FFF2-40B4-BE49-F238E27FC236}">
                  <a16:creationId xmlns:a16="http://schemas.microsoft.com/office/drawing/2014/main" id="{67B92259-EDD9-ECDA-C163-8E8845288E8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9" name="Oval 66">
              <a:extLst>
                <a:ext uri="{FF2B5EF4-FFF2-40B4-BE49-F238E27FC236}">
                  <a16:creationId xmlns:a16="http://schemas.microsoft.com/office/drawing/2014/main" id="{C03A1BEA-3D9D-E3F6-4609-EA52DC4ECD1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100" name="Group 74">
            <a:extLst>
              <a:ext uri="{FF2B5EF4-FFF2-40B4-BE49-F238E27FC236}">
                <a16:creationId xmlns:a16="http://schemas.microsoft.com/office/drawing/2014/main" id="{891D5D19-2817-C869-A6B8-B9C4FED37DC4}"/>
              </a:ext>
            </a:extLst>
          </p:cNvPr>
          <p:cNvGrpSpPr>
            <a:grpSpLocks/>
          </p:cNvGrpSpPr>
          <p:nvPr/>
        </p:nvGrpSpPr>
        <p:grpSpPr bwMode="auto">
          <a:xfrm>
            <a:off x="4361021" y="4229618"/>
            <a:ext cx="343347" cy="260639"/>
            <a:chOff x="2078" y="1387"/>
            <a:chExt cx="1615" cy="2201"/>
          </a:xfrm>
        </p:grpSpPr>
        <p:sp>
          <p:nvSpPr>
            <p:cNvPr id="101" name="Oval 75">
              <a:extLst>
                <a:ext uri="{FF2B5EF4-FFF2-40B4-BE49-F238E27FC236}">
                  <a16:creationId xmlns:a16="http://schemas.microsoft.com/office/drawing/2014/main" id="{94559BE3-7D3E-4E80-43B2-6E3A3C3098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2" name="Oval 76">
              <a:extLst>
                <a:ext uri="{FF2B5EF4-FFF2-40B4-BE49-F238E27FC236}">
                  <a16:creationId xmlns:a16="http://schemas.microsoft.com/office/drawing/2014/main" id="{F15F8C28-447C-81AC-06AA-645688DEF99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3" name="Oval 77">
              <a:extLst>
                <a:ext uri="{FF2B5EF4-FFF2-40B4-BE49-F238E27FC236}">
                  <a16:creationId xmlns:a16="http://schemas.microsoft.com/office/drawing/2014/main" id="{C416B632-043F-3726-9D53-ABA2F8FA2E0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4" name="Oval 78">
              <a:extLst>
                <a:ext uri="{FF2B5EF4-FFF2-40B4-BE49-F238E27FC236}">
                  <a16:creationId xmlns:a16="http://schemas.microsoft.com/office/drawing/2014/main" id="{DC6600BA-3C76-9956-DEB2-CC58CCA7B2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5" name="Oval 79">
              <a:extLst>
                <a:ext uri="{FF2B5EF4-FFF2-40B4-BE49-F238E27FC236}">
                  <a16:creationId xmlns:a16="http://schemas.microsoft.com/office/drawing/2014/main" id="{E5ED58EE-443A-F77F-C18D-AF6D214B60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6" name="Oval 80">
              <a:extLst>
                <a:ext uri="{FF2B5EF4-FFF2-40B4-BE49-F238E27FC236}">
                  <a16:creationId xmlns:a16="http://schemas.microsoft.com/office/drawing/2014/main" id="{B7828F80-9EA5-69B1-CD77-0AAF82052DA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107" name="Group 81">
            <a:extLst>
              <a:ext uri="{FF2B5EF4-FFF2-40B4-BE49-F238E27FC236}">
                <a16:creationId xmlns:a16="http://schemas.microsoft.com/office/drawing/2014/main" id="{8ABD3FB7-98C0-BE8C-F98F-8DF5AC977143}"/>
              </a:ext>
            </a:extLst>
          </p:cNvPr>
          <p:cNvGrpSpPr>
            <a:grpSpLocks/>
          </p:cNvGrpSpPr>
          <p:nvPr/>
        </p:nvGrpSpPr>
        <p:grpSpPr bwMode="auto">
          <a:xfrm>
            <a:off x="3627947" y="5448399"/>
            <a:ext cx="360380" cy="263602"/>
            <a:chOff x="2078" y="1387"/>
            <a:chExt cx="1615" cy="2201"/>
          </a:xfrm>
        </p:grpSpPr>
        <p:sp>
          <p:nvSpPr>
            <p:cNvPr id="108" name="Oval 82">
              <a:extLst>
                <a:ext uri="{FF2B5EF4-FFF2-40B4-BE49-F238E27FC236}">
                  <a16:creationId xmlns:a16="http://schemas.microsoft.com/office/drawing/2014/main" id="{F17A164C-6A5F-A156-4603-D2075485BCF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9" name="Oval 83">
              <a:extLst>
                <a:ext uri="{FF2B5EF4-FFF2-40B4-BE49-F238E27FC236}">
                  <a16:creationId xmlns:a16="http://schemas.microsoft.com/office/drawing/2014/main" id="{1C46B688-9223-768B-BA88-5E5B6293115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8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0" name="Oval 84">
              <a:extLst>
                <a:ext uri="{FF2B5EF4-FFF2-40B4-BE49-F238E27FC236}">
                  <a16:creationId xmlns:a16="http://schemas.microsoft.com/office/drawing/2014/main" id="{ADEF355A-AC4D-AF56-3F08-3FBAE0E7BBE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1" name="Oval 85">
              <a:extLst>
                <a:ext uri="{FF2B5EF4-FFF2-40B4-BE49-F238E27FC236}">
                  <a16:creationId xmlns:a16="http://schemas.microsoft.com/office/drawing/2014/main" id="{42BE32B6-713A-CFE0-A2A0-1FC82093DB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2" name="Oval 86">
              <a:extLst>
                <a:ext uri="{FF2B5EF4-FFF2-40B4-BE49-F238E27FC236}">
                  <a16:creationId xmlns:a16="http://schemas.microsoft.com/office/drawing/2014/main" id="{FBD643F6-E175-B406-C2F2-69382513119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3" name="Oval 87">
              <a:extLst>
                <a:ext uri="{FF2B5EF4-FFF2-40B4-BE49-F238E27FC236}">
                  <a16:creationId xmlns:a16="http://schemas.microsoft.com/office/drawing/2014/main" id="{A291510E-FC22-6101-799F-367D6D31586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sp>
        <p:nvSpPr>
          <p:cNvPr id="114" name="AutoShape 49">
            <a:extLst>
              <a:ext uri="{FF2B5EF4-FFF2-40B4-BE49-F238E27FC236}">
                <a16:creationId xmlns:a16="http://schemas.microsoft.com/office/drawing/2014/main" id="{8ECC8FD9-9E7E-282C-058C-8289972262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42426" y="1517398"/>
            <a:ext cx="6291188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G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as-filled recoil separators at IMP</a:t>
            </a:r>
          </a:p>
        </p:txBody>
      </p:sp>
    </p:spTree>
    <p:extLst>
      <p:ext uri="{BB962C8B-B14F-4D97-AF65-F5344CB8AC3E}">
        <p14:creationId xmlns:p14="http://schemas.microsoft.com/office/powerpoint/2010/main" val="1986875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CCFBB3-45BF-2C26-AA18-E98BEC67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209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Bi(</a:t>
            </a: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40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Ar, 2n)</a:t>
            </a: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247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Md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F76BD8C-8306-DF1A-8276-09BA4B8A59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8505"/>
            <a:ext cx="5543691" cy="3879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09AB3823-E4F9-F327-D6C8-456051464F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9090784"/>
                  </p:ext>
                </p:extLst>
              </p:nvPr>
            </p:nvGraphicFramePr>
            <p:xfrm>
              <a:off x="5634241" y="4989107"/>
              <a:ext cx="6397139" cy="12926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4691">
                      <a:extLst>
                        <a:ext uri="{9D8B030D-6E8A-4147-A177-3AD203B41FA5}">
                          <a16:colId xmlns:a16="http://schemas.microsoft.com/office/drawing/2014/main" val="2781729379"/>
                        </a:ext>
                      </a:extLst>
                    </a:gridCol>
                    <a:gridCol w="1233112">
                      <a:extLst>
                        <a:ext uri="{9D8B030D-6E8A-4147-A177-3AD203B41FA5}">
                          <a16:colId xmlns:a16="http://schemas.microsoft.com/office/drawing/2014/main" val="2058400967"/>
                        </a:ext>
                      </a:extLst>
                    </a:gridCol>
                    <a:gridCol w="1233112">
                      <a:extLst>
                        <a:ext uri="{9D8B030D-6E8A-4147-A177-3AD203B41FA5}">
                          <a16:colId xmlns:a16="http://schemas.microsoft.com/office/drawing/2014/main" val="830034829"/>
                        </a:ext>
                      </a:extLst>
                    </a:gridCol>
                    <a:gridCol w="1233112">
                      <a:extLst>
                        <a:ext uri="{9D8B030D-6E8A-4147-A177-3AD203B41FA5}">
                          <a16:colId xmlns:a16="http://schemas.microsoft.com/office/drawing/2014/main" val="30357312"/>
                        </a:ext>
                      </a:extLst>
                    </a:gridCol>
                    <a:gridCol w="1233112">
                      <a:extLst>
                        <a:ext uri="{9D8B030D-6E8A-4147-A177-3AD203B41FA5}">
                          <a16:colId xmlns:a16="http://schemas.microsoft.com/office/drawing/2014/main" val="786595941"/>
                        </a:ext>
                      </a:extLst>
                    </a:gridCol>
                  </a:tblGrid>
                  <a:tr h="207749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4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8535920"/>
                      </a:ext>
                    </a:extLst>
                  </a:tr>
                  <a:tr h="2077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energy(keV)</a:t>
                          </a:r>
                          <a:endParaRPr lang="zh-CN" altLang="en-US" sz="15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8130~8350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9F9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8350~8550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9F9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8550~8700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5E5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8700~8800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CACAE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4378101"/>
                      </a:ext>
                    </a:extLst>
                  </a:tr>
                  <a:tr h="2077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T</a:t>
                          </a:r>
                          <a:r>
                            <a:rPr lang="en-US" altLang="zh-CN" sz="1500" b="1" baseline="-250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1/2</a:t>
                          </a:r>
                          <a:r>
                            <a:rPr lang="en-US" altLang="zh-CN" sz="15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(s)</a:t>
                          </a:r>
                          <a:endParaRPr lang="zh-CN" altLang="en-US" sz="15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  <m:t>0.91</m:t>
                                    </m:r>
                                  </m:e>
                                  <m:sub>
                                    <m: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  <m:t>−0.25</m:t>
                                    </m:r>
                                  </m:sub>
                                  <m:sup>
                                    <m: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  <m:t>+0.55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9F9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1.3(1)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9F9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  <m:t>0.58</m:t>
                                    </m:r>
                                  </m:e>
                                  <m:sub>
                                    <m: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  <m:t>−0.14</m:t>
                                    </m:r>
                                  </m:sub>
                                  <m:sup>
                                    <m: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  <m:t>+0.29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5E5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  <m:t>0.26</m:t>
                                    </m:r>
                                  </m:e>
                                  <m:sub>
                                    <m: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  <m:t>−0.05</m:t>
                                    </m:r>
                                  </m:sub>
                                  <m:sup>
                                    <m:r>
                                      <a:rPr lang="en-US" altLang="zh-CN" sz="1500" b="0" i="1" smtClean="0">
                                        <a:latin typeface="Cambria Math" panose="02040503050406030204" pitchFamily="18" charset="0"/>
                                      </a:rPr>
                                      <m:t>+0.08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CACAE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1519057"/>
                      </a:ext>
                    </a:extLst>
                  </a:tr>
                  <a:tr h="2077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Nuclide</a:t>
                          </a:r>
                          <a:endParaRPr lang="zh-CN" altLang="en-US" sz="15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aseline="300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247g</a:t>
                          </a:r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Md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9F9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aseline="300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247g</a:t>
                          </a:r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Md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9F9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aseline="300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247g,m</a:t>
                          </a:r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Md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5E5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aseline="300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247m</a:t>
                          </a:r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Md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CACAE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866533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>
                <a:extLst>
                  <a:ext uri="{FF2B5EF4-FFF2-40B4-BE49-F238E27FC236}">
                    <a16:creationId xmlns:a16="http://schemas.microsoft.com/office/drawing/2014/main" id="{09AB3823-E4F9-F327-D6C8-456051464F4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49090784"/>
                  </p:ext>
                </p:extLst>
              </p:nvPr>
            </p:nvGraphicFramePr>
            <p:xfrm>
              <a:off x="5634241" y="4989107"/>
              <a:ext cx="6397139" cy="129260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4691">
                      <a:extLst>
                        <a:ext uri="{9D8B030D-6E8A-4147-A177-3AD203B41FA5}">
                          <a16:colId xmlns:a16="http://schemas.microsoft.com/office/drawing/2014/main" val="2781729379"/>
                        </a:ext>
                      </a:extLst>
                    </a:gridCol>
                    <a:gridCol w="1233112">
                      <a:extLst>
                        <a:ext uri="{9D8B030D-6E8A-4147-A177-3AD203B41FA5}">
                          <a16:colId xmlns:a16="http://schemas.microsoft.com/office/drawing/2014/main" val="2058400967"/>
                        </a:ext>
                      </a:extLst>
                    </a:gridCol>
                    <a:gridCol w="1233112">
                      <a:extLst>
                        <a:ext uri="{9D8B030D-6E8A-4147-A177-3AD203B41FA5}">
                          <a16:colId xmlns:a16="http://schemas.microsoft.com/office/drawing/2014/main" val="830034829"/>
                        </a:ext>
                      </a:extLst>
                    </a:gridCol>
                    <a:gridCol w="1233112">
                      <a:extLst>
                        <a:ext uri="{9D8B030D-6E8A-4147-A177-3AD203B41FA5}">
                          <a16:colId xmlns:a16="http://schemas.microsoft.com/office/drawing/2014/main" val="30357312"/>
                        </a:ext>
                      </a:extLst>
                    </a:gridCol>
                    <a:gridCol w="1233112">
                      <a:extLst>
                        <a:ext uri="{9D8B030D-6E8A-4147-A177-3AD203B41FA5}">
                          <a16:colId xmlns:a16="http://schemas.microsoft.com/office/drawing/2014/main" val="786595941"/>
                        </a:ext>
                      </a:extLst>
                    </a:gridCol>
                  </a:tblGrid>
                  <a:tr h="320040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1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2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3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4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8535920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energy(keV)</a:t>
                          </a:r>
                          <a:endParaRPr lang="zh-CN" altLang="en-US" sz="15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8130~8350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9F9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8350~8550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9F9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8550~8700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5E5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8700~8800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CACAE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4378101"/>
                      </a:ext>
                    </a:extLst>
                  </a:tr>
                  <a:tr h="3324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T</a:t>
                          </a:r>
                          <a:r>
                            <a:rPr lang="en-US" altLang="zh-CN" sz="1500" b="1" baseline="-25000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1/2</a:t>
                          </a:r>
                          <a:r>
                            <a:rPr lang="en-US" altLang="zh-CN" sz="15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(s)</a:t>
                          </a:r>
                          <a:endParaRPr lang="zh-CN" altLang="en-US" sz="15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18719" t="-194545" r="-300985" b="-11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1.3(1)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9F9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318227" t="-194545" r="-101478" b="-1145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420297" t="-194545" r="-1980" b="-11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1519057"/>
                      </a:ext>
                    </a:extLst>
                  </a:tr>
                  <a:tr h="320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="1" dirty="0">
                              <a:solidFill>
                                <a:schemeClr val="bg1"/>
                              </a:solidFill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Nuclide</a:t>
                          </a:r>
                          <a:endParaRPr lang="zh-CN" altLang="en-US" sz="1500" b="1" dirty="0">
                            <a:solidFill>
                              <a:schemeClr val="bg1"/>
                            </a:solidFill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2D2D8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500" baseline="300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247g</a:t>
                          </a:r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Md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9F9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aseline="300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247g</a:t>
                          </a:r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Md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F9F9FD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aseline="300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247g,m</a:t>
                          </a:r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Md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E5E5F7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500" baseline="300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247m</a:t>
                          </a:r>
                          <a:r>
                            <a:rPr lang="en-US" altLang="zh-CN" sz="1500" dirty="0">
                              <a:latin typeface="Arial" panose="020B0604020202020204" pitchFamily="34" charset="0"/>
                              <a:ea typeface="Microsoft YaHei" panose="020B0503020204020204" pitchFamily="34" charset="-122"/>
                              <a:cs typeface="Arial" panose="020B0604020202020204" pitchFamily="34" charset="0"/>
                            </a:rPr>
                            <a:t>Md</a:t>
                          </a:r>
                          <a:endParaRPr lang="zh-CN" altLang="en-US" sz="1500" dirty="0">
                            <a:latin typeface="Arial" panose="020B0604020202020204" pitchFamily="34" charset="0"/>
                            <a:ea typeface="Microsoft YaHei" panose="020B0503020204020204" pitchFamily="34" charset="-122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solidFill>
                          <a:srgbClr val="CACAE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8665331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B7B7E855-4BA5-2B60-1148-2DD4F3B8E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950280"/>
              </p:ext>
            </p:extLst>
          </p:nvPr>
        </p:nvGraphicFramePr>
        <p:xfrm>
          <a:off x="344789" y="1112337"/>
          <a:ext cx="5367737" cy="16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550">
                  <a:extLst>
                    <a:ext uri="{9D8B030D-6E8A-4147-A177-3AD203B41FA5}">
                      <a16:colId xmlns:a16="http://schemas.microsoft.com/office/drawing/2014/main" val="2580129713"/>
                    </a:ext>
                  </a:extLst>
                </a:gridCol>
                <a:gridCol w="1614732">
                  <a:extLst>
                    <a:ext uri="{9D8B030D-6E8A-4147-A177-3AD203B41FA5}">
                      <a16:colId xmlns:a16="http://schemas.microsoft.com/office/drawing/2014/main" val="1233680380"/>
                    </a:ext>
                  </a:extLst>
                </a:gridCol>
                <a:gridCol w="853766">
                  <a:extLst>
                    <a:ext uri="{9D8B030D-6E8A-4147-A177-3AD203B41FA5}">
                      <a16:colId xmlns:a16="http://schemas.microsoft.com/office/drawing/2014/main" val="1524434822"/>
                    </a:ext>
                  </a:extLst>
                </a:gridCol>
                <a:gridCol w="1446689">
                  <a:extLst>
                    <a:ext uri="{9D8B030D-6E8A-4147-A177-3AD203B41FA5}">
                      <a16:colId xmlns:a16="http://schemas.microsoft.com/office/drawing/2014/main" val="2068816974"/>
                    </a:ext>
                  </a:extLst>
                </a:gridCol>
              </a:tblGrid>
              <a:tr h="2652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B</a:t>
                      </a:r>
                      <a:r>
                        <a:rPr lang="el-GR" altLang="zh-CN" sz="1500" dirty="0"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Calibri" panose="020F0502020204030204" pitchFamily="34" charset="0"/>
                        </a:rPr>
                        <a:t>ρ</a:t>
                      </a:r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en-US" altLang="zh-CN" sz="15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T·m</a:t>
                      </a:r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Beam</a:t>
                      </a:r>
                      <a:r>
                        <a:rPr lang="zh-CN" altLang="en-US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lang="en-US" altLang="zh-CN" sz="1500" dirty="0" err="1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eμA</a:t>
                      </a:r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)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time(h)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2D2D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Time(h)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2D2D8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583165"/>
                  </a:ext>
                </a:extLst>
              </a:tr>
              <a:tr h="2652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2.064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4.6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1.9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1.5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103091"/>
                  </a:ext>
                </a:extLst>
              </a:tr>
              <a:tr h="2652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1.958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6.2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0.6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0.5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729762"/>
                  </a:ext>
                </a:extLst>
              </a:tr>
              <a:tr h="2652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2.000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5.9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7.8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6.0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335986"/>
                  </a:ext>
                </a:extLst>
              </a:tr>
              <a:tr h="2652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2D2D87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1.980</a:t>
                      </a:r>
                      <a:endParaRPr lang="zh-CN" altLang="en-US" sz="1500" b="1" dirty="0">
                        <a:solidFill>
                          <a:srgbClr val="2D2D87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11.3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>
                          <a:solidFill>
                            <a:srgbClr val="2D2D87"/>
                          </a:solidFill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20.9</a:t>
                      </a:r>
                      <a:endParaRPr lang="zh-CN" altLang="en-US" sz="1500" b="1" dirty="0">
                        <a:solidFill>
                          <a:srgbClr val="2D2D87"/>
                        </a:solidFill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16.1</a:t>
                      </a:r>
                      <a:endParaRPr lang="zh-CN" altLang="en-US" sz="15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076942"/>
                  </a:ext>
                </a:extLst>
              </a:tr>
            </a:tbl>
          </a:graphicData>
        </a:graphic>
      </p:graphicFrame>
      <p:pic>
        <p:nvPicPr>
          <p:cNvPr id="17" name="内容占位符 4">
            <a:extLst>
              <a:ext uri="{FF2B5EF4-FFF2-40B4-BE49-F238E27FC236}">
                <a16:creationId xmlns:a16="http://schemas.microsoft.com/office/drawing/2014/main" id="{E153CED9-5D77-0487-8A74-5D1CAB7A2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56" b="51350"/>
          <a:stretch/>
        </p:blipFill>
        <p:spPr>
          <a:xfrm>
            <a:off x="290034" y="3287264"/>
            <a:ext cx="5245332" cy="2716783"/>
          </a:xfrm>
        </p:spPr>
      </p:pic>
    </p:spTree>
    <p:extLst>
      <p:ext uri="{BB962C8B-B14F-4D97-AF65-F5344CB8AC3E}">
        <p14:creationId xmlns:p14="http://schemas.microsoft.com/office/powerpoint/2010/main" val="4183933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5ACA0-470A-9FA4-C837-9A6943788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57D54E-4553-1A30-F7A8-8CCBBB32D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208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Pb(</a:t>
            </a: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48</a:t>
            </a:r>
            <a:r>
              <a:rPr lang="en-US" altLang="zh-CN" sz="28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2n)</a:t>
            </a: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254</a:t>
            </a:r>
            <a:r>
              <a:rPr lang="en-US" altLang="zh-CN" sz="28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No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0C35FE-63A3-CC9A-57FB-0082C4DBA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27" y="1237461"/>
            <a:ext cx="5235114" cy="46269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7DCABF-012B-E9A0-9C0A-131A8FDE9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380" y="1584489"/>
            <a:ext cx="4330054" cy="422299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8D158CE-01FA-7C47-2C95-ADD7CBDC0C64}"/>
              </a:ext>
            </a:extLst>
          </p:cNvPr>
          <p:cNvSpPr txBox="1"/>
          <p:nvPr/>
        </p:nvSpPr>
        <p:spPr>
          <a:xfrm>
            <a:off x="4389352" y="993544"/>
            <a:ext cx="3413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 cmpd="dbl">
                  <a:solidFill>
                    <a:schemeClr val="accent1"/>
                  </a:solidFill>
                </a:ln>
              </a:rPr>
              <a:t>E=219.1MeV,  B</a:t>
            </a:r>
            <a:r>
              <a:rPr lang="el-GR" altLang="zh-CN" dirty="0">
                <a:ln cmpd="dbl">
                  <a:solidFill>
                    <a:schemeClr val="accent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ρ</a:t>
            </a:r>
            <a:r>
              <a:rPr lang="en-US" altLang="zh-CN" dirty="0">
                <a:ln cmpd="dbl">
                  <a:solidFill>
                    <a:schemeClr val="accent1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rPr>
              <a:t>=1.99Tm</a:t>
            </a:r>
            <a:endParaRPr lang="zh-CN" altLang="en-US" dirty="0">
              <a:ln cmpd="dbl">
                <a:solidFill>
                  <a:schemeClr val="accent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83988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4D26CC-3817-8D36-EEC9-0525BD627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44" y="114985"/>
            <a:ext cx="9009321" cy="581414"/>
          </a:xfrm>
        </p:spPr>
        <p:txBody>
          <a:bodyPr/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Simulation and measurement on detection efficiency</a:t>
            </a:r>
            <a:endParaRPr lang="zh-CN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01C8F5-9F29-E21C-96E3-3552F77F4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21" y="933914"/>
            <a:ext cx="4900647" cy="45734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FA1B12-7C6E-C84B-7BA6-1A385B59A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27" y="1583912"/>
            <a:ext cx="5738746" cy="367678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E519E0-4170-A6D2-860B-2702F5E2D615}"/>
              </a:ext>
            </a:extLst>
          </p:cNvPr>
          <p:cNvSpPr txBox="1"/>
          <p:nvPr/>
        </p:nvSpPr>
        <p:spPr>
          <a:xfrm>
            <a:off x="7514135" y="5716745"/>
            <a:ext cx="2704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209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Bi(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40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Ar, 2n)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247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Md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B95A347-9036-04C9-DA11-5F8243B2DEF2}"/>
              </a:ext>
            </a:extLst>
          </p:cNvPr>
          <p:cNvSpPr txBox="1"/>
          <p:nvPr/>
        </p:nvSpPr>
        <p:spPr>
          <a:xfrm>
            <a:off x="1462342" y="5803466"/>
            <a:ext cx="2565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208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Pb(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48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Ca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, 2n)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254</a:t>
            </a:r>
            <a:r>
              <a:rPr lang="en-US" altLang="zh-CN" sz="1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No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9F8A69C-C376-3A8A-D058-604EE23B8DAD}"/>
              </a:ext>
            </a:extLst>
          </p:cNvPr>
          <p:cNvSpPr txBox="1"/>
          <p:nvPr/>
        </p:nvSpPr>
        <p:spPr>
          <a:xfrm>
            <a:off x="7392745" y="5379140"/>
            <a:ext cx="2947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54% + 33.2% = 87.2%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E68C427-5628-9F94-5198-071156A67891}"/>
              </a:ext>
            </a:extLst>
          </p:cNvPr>
          <p:cNvSpPr txBox="1"/>
          <p:nvPr/>
        </p:nvSpPr>
        <p:spPr>
          <a:xfrm>
            <a:off x="1570103" y="5496640"/>
            <a:ext cx="29475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54% + 31.6% = 85.6%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25824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A429E-8A34-F3E6-68FB-364B004DE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F47C64-C2FE-A185-7A16-192D9D3AC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Outline</a:t>
            </a:r>
            <a:endParaRPr kumimoji="1" lang="zh-CN" altLang="en-US" sz="2800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80" name="组合 61">
            <a:extLst>
              <a:ext uri="{FF2B5EF4-FFF2-40B4-BE49-F238E27FC236}">
                <a16:creationId xmlns:a16="http://schemas.microsoft.com/office/drawing/2014/main" id="{09AA2AC1-B462-AE7D-7FAE-53EF13D2E7F2}"/>
              </a:ext>
            </a:extLst>
          </p:cNvPr>
          <p:cNvGrpSpPr>
            <a:grpSpLocks/>
          </p:cNvGrpSpPr>
          <p:nvPr/>
        </p:nvGrpSpPr>
        <p:grpSpPr bwMode="auto">
          <a:xfrm>
            <a:off x="-119063" y="1319213"/>
            <a:ext cx="4770438" cy="4824412"/>
            <a:chOff x="-1643063" y="1319213"/>
            <a:chExt cx="4770438" cy="4824412"/>
          </a:xfrm>
        </p:grpSpPr>
        <p:sp>
          <p:nvSpPr>
            <p:cNvPr id="81" name="AutoShape 46">
              <a:extLst>
                <a:ext uri="{FF2B5EF4-FFF2-40B4-BE49-F238E27FC236}">
                  <a16:creationId xmlns:a16="http://schemas.microsoft.com/office/drawing/2014/main" id="{6373F452-4B89-C150-386D-B4334BDCEF92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>
              <a:off x="-1670050" y="1346200"/>
              <a:ext cx="4824412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>
                    <a:gamma/>
                    <a:tint val="45490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tint val="45490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82" name="AutoShape 47">
              <a:extLst>
                <a:ext uri="{FF2B5EF4-FFF2-40B4-BE49-F238E27FC236}">
                  <a16:creationId xmlns:a16="http://schemas.microsoft.com/office/drawing/2014/main" id="{5725E46C-ADA6-3602-BDEB-D70255AAF7B9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 flipH="1">
              <a:off x="-1266031" y="1805781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>
                    <a:alpha val="56000"/>
                  </a:srgbClr>
                </a:gs>
                <a:gs pos="100000">
                  <a:srgbClr val="6699FF">
                    <a:gamma/>
                    <a:tint val="0"/>
                    <a:invGamma/>
                    <a:alpha val="48000"/>
                  </a:srgb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sp>
        <p:nvSpPr>
          <p:cNvPr id="83" name="AutoShape 48">
            <a:extLst>
              <a:ext uri="{FF2B5EF4-FFF2-40B4-BE49-F238E27FC236}">
                <a16:creationId xmlns:a16="http://schemas.microsoft.com/office/drawing/2014/main" id="{6F4A6C52-AE2F-C27F-A3BF-5959A3AC31E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6" y="5357814"/>
            <a:ext cx="4092036" cy="47148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Recent plans</a:t>
            </a:r>
            <a:endParaRPr lang="zh-CN" altLang="en-US" sz="2200" b="1" dirty="0">
              <a:solidFill>
                <a:srgbClr val="163794"/>
              </a:solidFill>
              <a:cs typeface="Times New Roman" panose="02020603050405020304" pitchFamily="18" charset="0"/>
            </a:endParaRPr>
          </a:p>
        </p:txBody>
      </p:sp>
      <p:sp>
        <p:nvSpPr>
          <p:cNvPr id="84" name="AutoShape 51">
            <a:extLst>
              <a:ext uri="{FF2B5EF4-FFF2-40B4-BE49-F238E27FC236}">
                <a16:creationId xmlns:a16="http://schemas.microsoft.com/office/drawing/2014/main" id="{619FA59E-9D32-4CA2-5146-58133FF534CA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02959" y="2809722"/>
            <a:ext cx="4868126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Cold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fusion reactions at SHANS2</a:t>
            </a:r>
          </a:p>
        </p:txBody>
      </p:sp>
      <p:sp>
        <p:nvSpPr>
          <p:cNvPr id="85" name="AutoShape 52">
            <a:extLst>
              <a:ext uri="{FF2B5EF4-FFF2-40B4-BE49-F238E27FC236}">
                <a16:creationId xmlns:a16="http://schemas.microsoft.com/office/drawing/2014/main" id="{E95D11AF-B5D3-B9F9-F2AB-A44B1726FC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12486" y="4180431"/>
            <a:ext cx="4092036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New isotopes at SHANS2</a:t>
            </a:r>
          </a:p>
        </p:txBody>
      </p:sp>
      <p:grpSp>
        <p:nvGrpSpPr>
          <p:cNvPr id="86" name="Group 53">
            <a:extLst>
              <a:ext uri="{FF2B5EF4-FFF2-40B4-BE49-F238E27FC236}">
                <a16:creationId xmlns:a16="http://schemas.microsoft.com/office/drawing/2014/main" id="{C23AC4B7-0296-CBEA-1265-C147AA049C1C}"/>
              </a:ext>
            </a:extLst>
          </p:cNvPr>
          <p:cNvGrpSpPr>
            <a:grpSpLocks/>
          </p:cNvGrpSpPr>
          <p:nvPr/>
        </p:nvGrpSpPr>
        <p:grpSpPr bwMode="auto">
          <a:xfrm>
            <a:off x="3567095" y="1688082"/>
            <a:ext cx="360380" cy="268512"/>
            <a:chOff x="2078" y="1346"/>
            <a:chExt cx="1615" cy="2242"/>
          </a:xfrm>
        </p:grpSpPr>
        <p:sp>
          <p:nvSpPr>
            <p:cNvPr id="87" name="Oval 54">
              <a:extLst>
                <a:ext uri="{FF2B5EF4-FFF2-40B4-BE49-F238E27FC236}">
                  <a16:creationId xmlns:a16="http://schemas.microsoft.com/office/drawing/2014/main" id="{941DB897-1CC5-9221-67AA-C3FD371FED0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88" name="Oval 55">
              <a:extLst>
                <a:ext uri="{FF2B5EF4-FFF2-40B4-BE49-F238E27FC236}">
                  <a16:creationId xmlns:a16="http://schemas.microsoft.com/office/drawing/2014/main" id="{A0066A34-DB03-5931-8343-412172D16DB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89" name="Oval 56">
              <a:extLst>
                <a:ext uri="{FF2B5EF4-FFF2-40B4-BE49-F238E27FC236}">
                  <a16:creationId xmlns:a16="http://schemas.microsoft.com/office/drawing/2014/main" id="{868B8009-DE20-50D5-B285-6323E781CCA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0" name="Oval 57">
              <a:extLst>
                <a:ext uri="{FF2B5EF4-FFF2-40B4-BE49-F238E27FC236}">
                  <a16:creationId xmlns:a16="http://schemas.microsoft.com/office/drawing/2014/main" id="{601F2524-27B0-03CD-1804-6EE1AE2C6D5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1" name="Oval 58">
              <a:extLst>
                <a:ext uri="{FF2B5EF4-FFF2-40B4-BE49-F238E27FC236}">
                  <a16:creationId xmlns:a16="http://schemas.microsoft.com/office/drawing/2014/main" id="{D6CCF626-3C7C-FA67-EE3F-812A4A16B6E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2" name="Oval 59">
              <a:extLst>
                <a:ext uri="{FF2B5EF4-FFF2-40B4-BE49-F238E27FC236}">
                  <a16:creationId xmlns:a16="http://schemas.microsoft.com/office/drawing/2014/main" id="{A33B04C8-9A59-C7F5-0F73-8F5571ACDC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0" y="1346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93" name="Group 60">
            <a:extLst>
              <a:ext uri="{FF2B5EF4-FFF2-40B4-BE49-F238E27FC236}">
                <a16:creationId xmlns:a16="http://schemas.microsoft.com/office/drawing/2014/main" id="{A5562E3B-D017-7B68-114D-9F518317D58C}"/>
              </a:ext>
            </a:extLst>
          </p:cNvPr>
          <p:cNvGrpSpPr>
            <a:grpSpLocks/>
          </p:cNvGrpSpPr>
          <p:nvPr/>
        </p:nvGrpSpPr>
        <p:grpSpPr bwMode="auto">
          <a:xfrm>
            <a:off x="4358066" y="2926913"/>
            <a:ext cx="339404" cy="255202"/>
            <a:chOff x="2078" y="1387"/>
            <a:chExt cx="1615" cy="2201"/>
          </a:xfrm>
        </p:grpSpPr>
        <p:sp>
          <p:nvSpPr>
            <p:cNvPr id="94" name="Oval 61">
              <a:extLst>
                <a:ext uri="{FF2B5EF4-FFF2-40B4-BE49-F238E27FC236}">
                  <a16:creationId xmlns:a16="http://schemas.microsoft.com/office/drawing/2014/main" id="{45CB2B18-80CC-B736-48F8-D906A9CFB9D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5" name="Oval 62">
              <a:extLst>
                <a:ext uri="{FF2B5EF4-FFF2-40B4-BE49-F238E27FC236}">
                  <a16:creationId xmlns:a16="http://schemas.microsoft.com/office/drawing/2014/main" id="{AF5BC1EE-274F-CFCA-114B-44E6E30A13B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6" name="Oval 63">
              <a:extLst>
                <a:ext uri="{FF2B5EF4-FFF2-40B4-BE49-F238E27FC236}">
                  <a16:creationId xmlns:a16="http://schemas.microsoft.com/office/drawing/2014/main" id="{E5DFB5CE-A479-FB6C-B281-0EF1B455863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7" name="Oval 64">
              <a:extLst>
                <a:ext uri="{FF2B5EF4-FFF2-40B4-BE49-F238E27FC236}">
                  <a16:creationId xmlns:a16="http://schemas.microsoft.com/office/drawing/2014/main" id="{37948487-D7E9-432B-4CCD-D8C9D1ED086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8" name="Oval 65">
              <a:extLst>
                <a:ext uri="{FF2B5EF4-FFF2-40B4-BE49-F238E27FC236}">
                  <a16:creationId xmlns:a16="http://schemas.microsoft.com/office/drawing/2014/main" id="{9F4B36D0-F07F-33DE-DEE0-CE54E566C48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9" name="Oval 66">
              <a:extLst>
                <a:ext uri="{FF2B5EF4-FFF2-40B4-BE49-F238E27FC236}">
                  <a16:creationId xmlns:a16="http://schemas.microsoft.com/office/drawing/2014/main" id="{8041BAAC-4FD6-1343-16AC-C046E99AAA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100" name="Group 74">
            <a:extLst>
              <a:ext uri="{FF2B5EF4-FFF2-40B4-BE49-F238E27FC236}">
                <a16:creationId xmlns:a16="http://schemas.microsoft.com/office/drawing/2014/main" id="{4B9056D7-941F-1256-E849-D2BF5AB9B162}"/>
              </a:ext>
            </a:extLst>
          </p:cNvPr>
          <p:cNvGrpSpPr>
            <a:grpSpLocks/>
          </p:cNvGrpSpPr>
          <p:nvPr/>
        </p:nvGrpSpPr>
        <p:grpSpPr bwMode="auto">
          <a:xfrm>
            <a:off x="4361021" y="4229618"/>
            <a:ext cx="343347" cy="260639"/>
            <a:chOff x="2078" y="1387"/>
            <a:chExt cx="1615" cy="2201"/>
          </a:xfrm>
        </p:grpSpPr>
        <p:sp>
          <p:nvSpPr>
            <p:cNvPr id="101" name="Oval 75">
              <a:extLst>
                <a:ext uri="{FF2B5EF4-FFF2-40B4-BE49-F238E27FC236}">
                  <a16:creationId xmlns:a16="http://schemas.microsoft.com/office/drawing/2014/main" id="{796BC794-08F5-4811-2C0A-30C3450AF56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2" name="Oval 76">
              <a:extLst>
                <a:ext uri="{FF2B5EF4-FFF2-40B4-BE49-F238E27FC236}">
                  <a16:creationId xmlns:a16="http://schemas.microsoft.com/office/drawing/2014/main" id="{14FEFF29-D7A2-2016-F714-B1EFAE45D3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3" name="Oval 77">
              <a:extLst>
                <a:ext uri="{FF2B5EF4-FFF2-40B4-BE49-F238E27FC236}">
                  <a16:creationId xmlns:a16="http://schemas.microsoft.com/office/drawing/2014/main" id="{BB178582-DF30-7AF9-D119-A9EFD57DE2A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4" name="Oval 78">
              <a:extLst>
                <a:ext uri="{FF2B5EF4-FFF2-40B4-BE49-F238E27FC236}">
                  <a16:creationId xmlns:a16="http://schemas.microsoft.com/office/drawing/2014/main" id="{2DFEAC0A-5B1A-B619-D16A-4C02DB23066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5" name="Oval 79">
              <a:extLst>
                <a:ext uri="{FF2B5EF4-FFF2-40B4-BE49-F238E27FC236}">
                  <a16:creationId xmlns:a16="http://schemas.microsoft.com/office/drawing/2014/main" id="{1443FD6A-82D1-2891-413F-85F57E77B88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6" name="Oval 80">
              <a:extLst>
                <a:ext uri="{FF2B5EF4-FFF2-40B4-BE49-F238E27FC236}">
                  <a16:creationId xmlns:a16="http://schemas.microsoft.com/office/drawing/2014/main" id="{683C4DFC-3ABF-2164-6DD1-7E3DF7E4615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107" name="Group 81">
            <a:extLst>
              <a:ext uri="{FF2B5EF4-FFF2-40B4-BE49-F238E27FC236}">
                <a16:creationId xmlns:a16="http://schemas.microsoft.com/office/drawing/2014/main" id="{CD71FF07-E75F-BF81-7F05-F15ACB728031}"/>
              </a:ext>
            </a:extLst>
          </p:cNvPr>
          <p:cNvGrpSpPr>
            <a:grpSpLocks/>
          </p:cNvGrpSpPr>
          <p:nvPr/>
        </p:nvGrpSpPr>
        <p:grpSpPr bwMode="auto">
          <a:xfrm>
            <a:off x="3627947" y="5448399"/>
            <a:ext cx="360380" cy="263602"/>
            <a:chOff x="2078" y="1387"/>
            <a:chExt cx="1615" cy="2201"/>
          </a:xfrm>
        </p:grpSpPr>
        <p:sp>
          <p:nvSpPr>
            <p:cNvPr id="108" name="Oval 82">
              <a:extLst>
                <a:ext uri="{FF2B5EF4-FFF2-40B4-BE49-F238E27FC236}">
                  <a16:creationId xmlns:a16="http://schemas.microsoft.com/office/drawing/2014/main" id="{E546A463-25F4-2BAC-4D21-61BDAA912F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9" name="Oval 83">
              <a:extLst>
                <a:ext uri="{FF2B5EF4-FFF2-40B4-BE49-F238E27FC236}">
                  <a16:creationId xmlns:a16="http://schemas.microsoft.com/office/drawing/2014/main" id="{8A86CB7D-06E1-C48B-2291-436F6C84F88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8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0" name="Oval 84">
              <a:extLst>
                <a:ext uri="{FF2B5EF4-FFF2-40B4-BE49-F238E27FC236}">
                  <a16:creationId xmlns:a16="http://schemas.microsoft.com/office/drawing/2014/main" id="{4AD71BB3-9010-61C8-DF98-A161C549452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1" name="Oval 85">
              <a:extLst>
                <a:ext uri="{FF2B5EF4-FFF2-40B4-BE49-F238E27FC236}">
                  <a16:creationId xmlns:a16="http://schemas.microsoft.com/office/drawing/2014/main" id="{5349ABD1-903F-2D56-8C89-1B5608294D2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2" name="Oval 86">
              <a:extLst>
                <a:ext uri="{FF2B5EF4-FFF2-40B4-BE49-F238E27FC236}">
                  <a16:creationId xmlns:a16="http://schemas.microsoft.com/office/drawing/2014/main" id="{77238B7F-E433-B8CC-8BFD-AAA11900CE1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3" name="Oval 87">
              <a:extLst>
                <a:ext uri="{FF2B5EF4-FFF2-40B4-BE49-F238E27FC236}">
                  <a16:creationId xmlns:a16="http://schemas.microsoft.com/office/drawing/2014/main" id="{4696C92E-1AE7-E4D9-EBE5-31C55B97F2C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sp>
        <p:nvSpPr>
          <p:cNvPr id="114" name="AutoShape 49">
            <a:extLst>
              <a:ext uri="{FF2B5EF4-FFF2-40B4-BE49-F238E27FC236}">
                <a16:creationId xmlns:a16="http://schemas.microsoft.com/office/drawing/2014/main" id="{29B7FC5D-A0C0-67EC-E3D0-8C624EE2FBB2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42425" y="1517398"/>
            <a:ext cx="6384271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G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as-filled recoil separators at IMP</a:t>
            </a:r>
          </a:p>
        </p:txBody>
      </p:sp>
    </p:spTree>
    <p:extLst>
      <p:ext uri="{BB962C8B-B14F-4D97-AF65-F5344CB8AC3E}">
        <p14:creationId xmlns:p14="http://schemas.microsoft.com/office/powerpoint/2010/main" val="3857702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44A7A-F5EB-9805-7B0C-DC8CA99C1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7888DF-CB6D-AFAF-1DE8-D7933663C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New isotopes </a:t>
            </a:r>
            <a:r>
              <a:rPr lang="en-US" altLang="zh-CN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204,205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Figure 2">
            <a:extLst>
              <a:ext uri="{FF2B5EF4-FFF2-40B4-BE49-F238E27FC236}">
                <a16:creationId xmlns:a16="http://schemas.microsoft.com/office/drawing/2014/main" id="{E5F0E974-A9DF-ADB7-9EEB-6E61AE4C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46" y="1338645"/>
            <a:ext cx="3633375" cy="3087968"/>
          </a:xfrm>
          <a:prstGeom prst="rect">
            <a:avLst/>
          </a:prstGeom>
          <a:noFill/>
        </p:spPr>
      </p:pic>
      <p:sp>
        <p:nvSpPr>
          <p:cNvPr id="5" name="正方形/長方形 38">
            <a:extLst>
              <a:ext uri="{FF2B5EF4-FFF2-40B4-BE49-F238E27FC236}">
                <a16:creationId xmlns:a16="http://schemas.microsoft.com/office/drawing/2014/main" id="{DB1DE6A8-31AC-77EC-2A47-C713FE8ACCDE}"/>
              </a:ext>
            </a:extLst>
          </p:cNvPr>
          <p:cNvSpPr/>
          <p:nvPr/>
        </p:nvSpPr>
        <p:spPr>
          <a:xfrm>
            <a:off x="406400" y="938172"/>
            <a:ext cx="3432695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baseline="30000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40</a:t>
            </a:r>
            <a:r>
              <a:rPr lang="en-US" altLang="ja-JP" sz="1600" b="1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C</a:t>
            </a:r>
            <a:r>
              <a:rPr lang="en-US" altLang="zh-CN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ja-JP" sz="1600" b="1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+</a:t>
            </a:r>
            <a:r>
              <a:rPr lang="en-US" altLang="ja-JP" sz="1600" b="1" baseline="30000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169</a:t>
            </a:r>
            <a:r>
              <a:rPr lang="en-US" altLang="ja-JP" sz="1600" b="1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Tm  (</a:t>
            </a:r>
            <a:r>
              <a:rPr lang="en-US" altLang="ja-JP" sz="1600" b="1" i="1" dirty="0" err="1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E</a:t>
            </a:r>
            <a:r>
              <a:rPr lang="en-US" altLang="ja-JP" sz="1600" b="1" baseline="-25000" dirty="0" err="1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lab</a:t>
            </a:r>
            <a:r>
              <a:rPr lang="en-US" altLang="ja-JP" sz="1600" b="1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=198 MeV)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8541D7D8-BB74-997C-9B06-7C04A26F9E77}"/>
              </a:ext>
            </a:extLst>
          </p:cNvPr>
          <p:cNvGrpSpPr/>
          <p:nvPr/>
        </p:nvGrpSpPr>
        <p:grpSpPr>
          <a:xfrm>
            <a:off x="4341655" y="1101645"/>
            <a:ext cx="3252751" cy="3248941"/>
            <a:chOff x="4599476" y="1513470"/>
            <a:chExt cx="3888360" cy="3672336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4ABD0153-A69A-8F33-5942-380DBBA098F1}"/>
                </a:ext>
              </a:extLst>
            </p:cNvPr>
            <p:cNvSpPr/>
            <p:nvPr/>
          </p:nvSpPr>
          <p:spPr>
            <a:xfrm>
              <a:off x="7191764" y="1513542"/>
              <a:ext cx="648000" cy="648000"/>
            </a:xfrm>
            <a:prstGeom prst="rect">
              <a:avLst/>
            </a:prstGeom>
            <a:solidFill>
              <a:srgbClr val="FAE86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205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Ac</a:t>
              </a:r>
              <a:endParaRPr lang="zh-CN" altLang="en-US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20910EF-1EFC-9F3B-8E15-5820F2713D8B}"/>
                </a:ext>
              </a:extLst>
            </p:cNvPr>
            <p:cNvSpPr/>
            <p:nvPr/>
          </p:nvSpPr>
          <p:spPr>
            <a:xfrm>
              <a:off x="7839836" y="1513470"/>
              <a:ext cx="648000" cy="648000"/>
            </a:xfrm>
            <a:prstGeom prst="rect">
              <a:avLst/>
            </a:prstGeom>
            <a:solidFill>
              <a:srgbClr val="FAE86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ER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5999FA8B-355C-E1EE-365A-D110F7921672}"/>
                </a:ext>
              </a:extLst>
            </p:cNvPr>
            <p:cNvSpPr/>
            <p:nvPr/>
          </p:nvSpPr>
          <p:spPr>
            <a:xfrm>
              <a:off x="6327740" y="2521582"/>
              <a:ext cx="648000" cy="648000"/>
            </a:xfrm>
            <a:prstGeom prst="rect">
              <a:avLst/>
            </a:prstGeom>
            <a:solidFill>
              <a:srgbClr val="FAE86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201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Fr</a:t>
              </a:r>
              <a:endParaRPr lang="zh-CN" altLang="en-US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0992E06-2EEA-2FBD-6E89-B79DE3D1E7C9}"/>
                </a:ext>
              </a:extLst>
            </p:cNvPr>
            <p:cNvSpPr/>
            <p:nvPr/>
          </p:nvSpPr>
          <p:spPr>
            <a:xfrm>
              <a:off x="4599476" y="4537806"/>
              <a:ext cx="648000" cy="648000"/>
            </a:xfrm>
            <a:prstGeom prst="rect">
              <a:avLst/>
            </a:prstGeom>
            <a:solidFill>
              <a:srgbClr val="FAE86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193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Bi</a:t>
              </a:r>
              <a:endParaRPr lang="zh-CN" altLang="en-US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3B2D042-2260-04C9-5F89-BF96358CE241}"/>
                </a:ext>
              </a:extLst>
            </p:cNvPr>
            <p:cNvSpPr/>
            <p:nvPr/>
          </p:nvSpPr>
          <p:spPr>
            <a:xfrm>
              <a:off x="5463572" y="3529694"/>
              <a:ext cx="648000" cy="648000"/>
            </a:xfrm>
            <a:prstGeom prst="rect">
              <a:avLst/>
            </a:prstGeom>
            <a:solidFill>
              <a:srgbClr val="FAE86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197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b="1" dirty="0">
                  <a:solidFill>
                    <a:prstClr val="black"/>
                  </a:solidFill>
                  <a:latin typeface="Calibri"/>
                  <a:ea typeface="宋体" panose="02010600030101010101" pitchFamily="2" charset="-122"/>
                </a:rPr>
                <a:t>At</a:t>
              </a:r>
              <a:endParaRPr lang="zh-CN" altLang="en-US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D7D2BF05-55EC-A17F-5CA2-BC029D3E2E0E}"/>
                </a:ext>
              </a:extLst>
            </p:cNvPr>
            <p:cNvCxnSpPr/>
            <p:nvPr/>
          </p:nvCxnSpPr>
          <p:spPr>
            <a:xfrm flipH="1">
              <a:off x="6975740" y="2161542"/>
              <a:ext cx="216024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>
              <a:extLst>
                <a:ext uri="{FF2B5EF4-FFF2-40B4-BE49-F238E27FC236}">
                  <a16:creationId xmlns:a16="http://schemas.microsoft.com/office/drawing/2014/main" id="{100F2B38-FE2C-7C57-76D6-59F61C9E4B83}"/>
                </a:ext>
              </a:extLst>
            </p:cNvPr>
            <p:cNvCxnSpPr/>
            <p:nvPr/>
          </p:nvCxnSpPr>
          <p:spPr>
            <a:xfrm flipH="1">
              <a:off x="6111644" y="3169654"/>
              <a:ext cx="216024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2BED49AF-66CC-34DB-1D13-214E54017BEF}"/>
                </a:ext>
              </a:extLst>
            </p:cNvPr>
            <p:cNvCxnSpPr/>
            <p:nvPr/>
          </p:nvCxnSpPr>
          <p:spPr>
            <a:xfrm flipH="1">
              <a:off x="5247548" y="4177766"/>
              <a:ext cx="216024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97CA56FA-A5C9-168A-85C6-D7B8540B9BE4}"/>
                </a:ext>
              </a:extLst>
            </p:cNvPr>
            <p:cNvSpPr txBox="1"/>
            <p:nvPr/>
          </p:nvSpPr>
          <p:spPr>
            <a:xfrm>
              <a:off x="6334934" y="1801503"/>
              <a:ext cx="712814" cy="51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>
                  <a:solidFill>
                    <a:prstClr val="black"/>
                  </a:solidFill>
                  <a:latin typeface="Calibri"/>
                  <a:sym typeface="Symbol"/>
                </a:rPr>
                <a:t></a:t>
              </a:r>
              <a:r>
                <a:rPr lang="en-US" altLang="zh-CN" sz="2400" b="1" baseline="-25000" dirty="0">
                  <a:solidFill>
                    <a:prstClr val="black"/>
                  </a:solidFill>
                  <a:latin typeface="Calibri"/>
                  <a:sym typeface="Symbol"/>
                </a:rPr>
                <a:t>1</a:t>
              </a:r>
              <a:endParaRPr lang="zh-CN" altLang="en-US" sz="2400" b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76F159CC-7D99-C59A-0BD6-CABE387205D2}"/>
                </a:ext>
              </a:extLst>
            </p:cNvPr>
            <p:cNvSpPr txBox="1"/>
            <p:nvPr/>
          </p:nvSpPr>
          <p:spPr>
            <a:xfrm>
              <a:off x="5535652" y="2809615"/>
              <a:ext cx="648000" cy="51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>
                  <a:solidFill>
                    <a:prstClr val="black"/>
                  </a:solidFill>
                  <a:latin typeface="Calibri"/>
                  <a:sym typeface="Symbol"/>
                </a:rPr>
                <a:t></a:t>
              </a:r>
              <a:r>
                <a:rPr lang="en-US" altLang="zh-CN" sz="2400" b="1" baseline="-25000" dirty="0">
                  <a:solidFill>
                    <a:prstClr val="black"/>
                  </a:solidFill>
                  <a:latin typeface="Calibri"/>
                  <a:sym typeface="Symbol"/>
                </a:rPr>
                <a:t>2</a:t>
              </a:r>
              <a:endParaRPr lang="zh-CN" altLang="en-US" sz="2400" b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8">
              <a:extLst>
                <a:ext uri="{FF2B5EF4-FFF2-40B4-BE49-F238E27FC236}">
                  <a16:creationId xmlns:a16="http://schemas.microsoft.com/office/drawing/2014/main" id="{72F5D7A2-42C5-0FDE-9169-8DEFE4C5700C}"/>
                </a:ext>
              </a:extLst>
            </p:cNvPr>
            <p:cNvSpPr txBox="1"/>
            <p:nvPr/>
          </p:nvSpPr>
          <p:spPr>
            <a:xfrm>
              <a:off x="4692033" y="3860118"/>
              <a:ext cx="627524" cy="513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>
                  <a:solidFill>
                    <a:prstClr val="black"/>
                  </a:solidFill>
                  <a:latin typeface="Calibri"/>
                  <a:sym typeface="Symbol"/>
                </a:rPr>
                <a:t></a:t>
              </a:r>
              <a:r>
                <a:rPr lang="en-US" altLang="zh-CN" sz="2400" b="1" baseline="-25000" dirty="0">
                  <a:solidFill>
                    <a:prstClr val="black"/>
                  </a:solidFill>
                  <a:latin typeface="Calibri"/>
                  <a:sym typeface="Symbol"/>
                </a:rPr>
                <a:t>3</a:t>
              </a:r>
              <a:endParaRPr lang="zh-CN" altLang="en-US" sz="2400" b="1" baseline="-25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20">
              <a:extLst>
                <a:ext uri="{FF2B5EF4-FFF2-40B4-BE49-F238E27FC236}">
                  <a16:creationId xmlns:a16="http://schemas.microsoft.com/office/drawing/2014/main" id="{A7EDD8B1-CFB3-DAA4-5485-C5C7A8F77574}"/>
                </a:ext>
              </a:extLst>
            </p:cNvPr>
            <p:cNvSpPr txBox="1"/>
            <p:nvPr/>
          </p:nvSpPr>
          <p:spPr>
            <a:xfrm>
              <a:off x="6940244" y="2233551"/>
              <a:ext cx="14756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b="1" dirty="0">
                  <a:solidFill>
                    <a:prstClr val="black"/>
                  </a:solidFill>
                  <a:latin typeface="Calibri"/>
                </a:rPr>
                <a:t>7.935 </a:t>
              </a:r>
              <a:r>
                <a:rPr lang="en-US" altLang="zh-CN" sz="1600" b="1" dirty="0" err="1">
                  <a:solidFill>
                    <a:prstClr val="black"/>
                  </a:solidFill>
                  <a:latin typeface="Calibri"/>
                </a:rPr>
                <a:t>MeV</a:t>
              </a:r>
              <a:endParaRPr lang="en-US" altLang="zh-CN" sz="1600" b="1" dirty="0">
                <a:solidFill>
                  <a:prstClr val="black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b="1" dirty="0">
                  <a:solidFill>
                    <a:prstClr val="black"/>
                  </a:solidFill>
                  <a:latin typeface="Calibri"/>
                </a:rPr>
                <a:t>29.1 ms</a:t>
              </a:r>
            </a:p>
          </p:txBody>
        </p:sp>
        <p:sp>
          <p:nvSpPr>
            <p:cNvPr id="19" name="TextBox 21">
              <a:extLst>
                <a:ext uri="{FF2B5EF4-FFF2-40B4-BE49-F238E27FC236}">
                  <a16:creationId xmlns:a16="http://schemas.microsoft.com/office/drawing/2014/main" id="{5A1ECC12-A477-407D-8BCB-6BAF65E3214B}"/>
                </a:ext>
              </a:extLst>
            </p:cNvPr>
            <p:cNvSpPr txBox="1"/>
            <p:nvPr/>
          </p:nvSpPr>
          <p:spPr>
            <a:xfrm>
              <a:off x="6111644" y="3241663"/>
              <a:ext cx="14756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b="1" dirty="0">
                  <a:solidFill>
                    <a:prstClr val="black"/>
                  </a:solidFill>
                  <a:latin typeface="Calibri"/>
                </a:rPr>
                <a:t>7.406 </a:t>
              </a:r>
              <a:r>
                <a:rPr lang="en-US" altLang="zh-CN" sz="1600" b="1" dirty="0" err="1">
                  <a:solidFill>
                    <a:prstClr val="black"/>
                  </a:solidFill>
                  <a:latin typeface="Calibri"/>
                </a:rPr>
                <a:t>MeV</a:t>
              </a:r>
              <a:endParaRPr lang="en-US" altLang="zh-CN" sz="1600" b="1" dirty="0">
                <a:solidFill>
                  <a:prstClr val="black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b="1" dirty="0">
                  <a:solidFill>
                    <a:prstClr val="black"/>
                  </a:solidFill>
                  <a:latin typeface="Calibri"/>
                </a:rPr>
                <a:t>85.0 ms</a:t>
              </a:r>
            </a:p>
          </p:txBody>
        </p:sp>
        <p:sp>
          <p:nvSpPr>
            <p:cNvPr id="20" name="TextBox 22">
              <a:extLst>
                <a:ext uri="{FF2B5EF4-FFF2-40B4-BE49-F238E27FC236}">
                  <a16:creationId xmlns:a16="http://schemas.microsoft.com/office/drawing/2014/main" id="{4E154446-A3A6-C9A8-1FAC-F59AC26E90BE}"/>
                </a:ext>
              </a:extLst>
            </p:cNvPr>
            <p:cNvSpPr txBox="1"/>
            <p:nvPr/>
          </p:nvSpPr>
          <p:spPr>
            <a:xfrm>
              <a:off x="5247548" y="4249775"/>
              <a:ext cx="14756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b="1" dirty="0">
                  <a:solidFill>
                    <a:prstClr val="black"/>
                  </a:solidFill>
                  <a:latin typeface="Calibri"/>
                </a:rPr>
                <a:t>6.997 </a:t>
              </a:r>
              <a:r>
                <a:rPr lang="en-US" altLang="zh-CN" sz="1600" b="1" dirty="0" err="1">
                  <a:solidFill>
                    <a:prstClr val="black"/>
                  </a:solidFill>
                  <a:latin typeface="Calibri"/>
                </a:rPr>
                <a:t>MeV</a:t>
              </a:r>
              <a:endParaRPr lang="en-US" altLang="zh-CN" sz="1600" b="1" dirty="0">
                <a:solidFill>
                  <a:prstClr val="black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b="1" dirty="0">
                  <a:solidFill>
                    <a:prstClr val="black"/>
                  </a:solidFill>
                  <a:latin typeface="Calibri"/>
                </a:rPr>
                <a:t>2.08 s</a:t>
              </a:r>
            </a:p>
          </p:txBody>
        </p:sp>
      </p:grpSp>
      <p:sp>
        <p:nvSpPr>
          <p:cNvPr id="22" name="TextBox 24">
            <a:extLst>
              <a:ext uri="{FF2B5EF4-FFF2-40B4-BE49-F238E27FC236}">
                <a16:creationId xmlns:a16="http://schemas.microsoft.com/office/drawing/2014/main" id="{8939EEC2-6F6C-B05E-3AE6-1323BC2EDD1B}"/>
              </a:ext>
            </a:extLst>
          </p:cNvPr>
          <p:cNvSpPr txBox="1"/>
          <p:nvPr/>
        </p:nvSpPr>
        <p:spPr>
          <a:xfrm>
            <a:off x="445056" y="4741803"/>
            <a:ext cx="1855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Phys. Rev. C 89, 014308 (2014)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117FB33-E36D-8DD8-3A95-A5E5C93D80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8" t="29524" r="6137"/>
          <a:stretch/>
        </p:blipFill>
        <p:spPr>
          <a:xfrm>
            <a:off x="7783879" y="1408523"/>
            <a:ext cx="3640451" cy="294206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398CCC4B-94BD-C8EF-3162-11A9A8CF1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770" y="4836068"/>
            <a:ext cx="2390174" cy="340709"/>
          </a:xfrm>
          <a:prstGeom prst="rect">
            <a:avLst/>
          </a:prstGeom>
        </p:spPr>
      </p:pic>
      <p:sp>
        <p:nvSpPr>
          <p:cNvPr id="4" name="正方形/長方形 38">
            <a:extLst>
              <a:ext uri="{FF2B5EF4-FFF2-40B4-BE49-F238E27FC236}">
                <a16:creationId xmlns:a16="http://schemas.microsoft.com/office/drawing/2014/main" id="{EA4C58D4-0D89-1AC3-05BF-308FA017E3E6}"/>
              </a:ext>
            </a:extLst>
          </p:cNvPr>
          <p:cNvSpPr/>
          <p:nvPr/>
        </p:nvSpPr>
        <p:spPr>
          <a:xfrm>
            <a:off x="8385195" y="932368"/>
            <a:ext cx="3432695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600" b="1" baseline="30000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40</a:t>
            </a:r>
            <a:r>
              <a:rPr lang="en-US" altLang="ja-JP" sz="1600" b="1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C</a:t>
            </a:r>
            <a:r>
              <a:rPr lang="en-US" altLang="zh-CN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altLang="ja-JP" sz="1600" b="1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 +</a:t>
            </a:r>
            <a:r>
              <a:rPr lang="en-US" altLang="ja-JP" sz="1600" b="1" baseline="30000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169</a:t>
            </a:r>
            <a:r>
              <a:rPr lang="en-US" altLang="ja-JP" sz="1600" b="1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Tm  (</a:t>
            </a:r>
            <a:r>
              <a:rPr lang="en-US" altLang="ja-JP" sz="1600" b="1" i="1" dirty="0" err="1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E</a:t>
            </a:r>
            <a:r>
              <a:rPr lang="en-US" altLang="ja-JP" sz="1600" b="1" baseline="-25000" dirty="0" err="1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lab</a:t>
            </a:r>
            <a:r>
              <a:rPr lang="en-US" altLang="ja-JP" sz="1600" b="1" dirty="0">
                <a:solidFill>
                  <a:srgbClr val="0000FF"/>
                </a:solidFill>
                <a:latin typeface="Arial" pitchFamily="34" charset="0"/>
                <a:ea typeface="ＭＳ Ｐゴシック" panose="020B0600070205080204" pitchFamily="34" charset="-128"/>
                <a:cs typeface="Arial" pitchFamily="34" charset="0"/>
              </a:rPr>
              <a:t>=200-214 MeV)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1B06B3F-2B66-29A7-F944-78CF8F039D68}"/>
              </a:ext>
            </a:extLst>
          </p:cNvPr>
          <p:cNvSpPr txBox="1"/>
          <p:nvPr/>
        </p:nvSpPr>
        <p:spPr>
          <a:xfrm>
            <a:off x="676446" y="5580214"/>
            <a:ext cx="128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 cmpd="dbl">
                  <a:solidFill>
                    <a:schemeClr val="accent1"/>
                  </a:solidFill>
                </a:ln>
              </a:rPr>
              <a:t>SHANS</a:t>
            </a:r>
            <a:endParaRPr lang="zh-CN" altLang="en-US" dirty="0">
              <a:ln cmpd="dbl">
                <a:solidFill>
                  <a:schemeClr val="accent1"/>
                </a:solidFill>
              </a:ln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E2F328B-7686-F023-31DC-5C749A606E27}"/>
              </a:ext>
            </a:extLst>
          </p:cNvPr>
          <p:cNvSpPr txBox="1"/>
          <p:nvPr/>
        </p:nvSpPr>
        <p:spPr>
          <a:xfrm>
            <a:off x="9902457" y="5685037"/>
            <a:ext cx="129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n cmpd="dbl">
                  <a:solidFill>
                    <a:schemeClr val="accent1"/>
                  </a:solidFill>
                </a:ln>
              </a:rPr>
              <a:t>SHANS2</a:t>
            </a:r>
            <a:endParaRPr lang="zh-CN" altLang="en-US" dirty="0">
              <a:ln cmpd="dbl">
                <a:solidFill>
                  <a:schemeClr val="accent1"/>
                </a:solidFill>
              </a:ln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1EC53F4F-5AD5-E657-4D98-E49144D46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093" y="4444811"/>
            <a:ext cx="6666046" cy="18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46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5D703-AE9D-89FF-9646-C78C5B520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542EA3-216A-17B5-C91C-0C08B977A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New isotope </a:t>
            </a:r>
            <a:r>
              <a:rPr lang="en-US" altLang="zh-CN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203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44C112-9287-E0EB-6C2E-C19814C017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/>
          <a:stretch/>
        </p:blipFill>
        <p:spPr>
          <a:xfrm>
            <a:off x="8290275" y="916640"/>
            <a:ext cx="3801655" cy="494967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11FFA5D3-FF65-3B6C-F291-9FC73E043D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7" y="1863029"/>
            <a:ext cx="3717706" cy="2971793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52D6A5AD-F0A4-D072-B1F3-6618260469D2}"/>
              </a:ext>
            </a:extLst>
          </p:cNvPr>
          <p:cNvSpPr txBox="1"/>
          <p:nvPr/>
        </p:nvSpPr>
        <p:spPr>
          <a:xfrm>
            <a:off x="170419" y="1001733"/>
            <a:ext cx="9169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169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Tm(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40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Ca,6n)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203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Ac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225 MeV,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</a:t>
            </a:r>
            <a:r>
              <a:rPr kumimoji="0" lang="en-US" altLang="zh-CN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beam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 ~1.5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 max:3.0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微软雅黑" panose="020B0503020204020204" pitchFamily="34" charset="-122"/>
                <a:cs typeface="Arial" panose="020B0604020202020204" pitchFamily="34" charset="0"/>
              </a:rPr>
              <a:t>m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217 h, 7.3E18     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4525A7B-F116-91CB-F183-C4F832AF8794}"/>
                  </a:ext>
                </a:extLst>
              </p:cNvPr>
              <p:cNvSpPr txBox="1"/>
              <p:nvPr/>
            </p:nvSpPr>
            <p:spPr>
              <a:xfrm>
                <a:off x="-62447" y="5223844"/>
                <a:ext cx="4292794" cy="389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1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The Cross Section: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𝟏𝟑</m:t>
                        </m:r>
                      </m:e>
                      <m:sub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𝟏𝟎</m:t>
                        </m:r>
                      </m:sub>
                      <m:sup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𝟎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𝟑𝟎</m:t>
                        </m:r>
                      </m:sup>
                    </m:sSubSup>
                  </m:oMath>
                </a14:m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rPr>
                  <a:t> pb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4525A7B-F116-91CB-F183-C4F832AF87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447" y="5223844"/>
                <a:ext cx="4292794" cy="389915"/>
              </a:xfrm>
              <a:prstGeom prst="rect">
                <a:avLst/>
              </a:prstGeom>
              <a:blipFill>
                <a:blip r:embed="rId4"/>
                <a:stretch>
                  <a:fillRect t="-4688" b="-234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6DE3B6BF-875E-7398-A4E8-44E7D2BEAA23}"/>
              </a:ext>
            </a:extLst>
          </p:cNvPr>
          <p:cNvSpPr txBox="1"/>
          <p:nvPr/>
        </p:nvSpPr>
        <p:spPr>
          <a:xfrm>
            <a:off x="717586" y="5866319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PLB, 850,138503 (2024)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ACE5E960-7E79-4B8B-787F-647CA3AAA0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8" r="12722"/>
          <a:stretch/>
        </p:blipFill>
        <p:spPr>
          <a:xfrm>
            <a:off x="4195866" y="1863029"/>
            <a:ext cx="4094409" cy="3219411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1ED7F3BC-4935-405A-9E15-95F769E2D6ED}"/>
              </a:ext>
            </a:extLst>
          </p:cNvPr>
          <p:cNvSpPr txBox="1"/>
          <p:nvPr/>
        </p:nvSpPr>
        <p:spPr>
          <a:xfrm>
            <a:off x="4230347" y="5255770"/>
            <a:ext cx="4126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The </a:t>
            </a:r>
            <a:r>
              <a:rPr kumimoji="0" lang="en-US" altLang="zh-CN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Sp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for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203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Ac: -1214 keV.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No evidence for proton decay.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84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4D5714-28AD-6A46-2CE9-11E9652F9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42" y="109509"/>
            <a:ext cx="8952615" cy="592242"/>
          </a:xfrm>
        </p:spPr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New isotopes</a:t>
            </a:r>
            <a:r>
              <a: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Np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9B2E9F-14D0-2666-FF22-BF28427F1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033" y="3596217"/>
            <a:ext cx="2471393" cy="21545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D828218-5721-403C-3942-2F2AB21FC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33" y="3575275"/>
            <a:ext cx="2647957" cy="211144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9EC17958-60F5-623B-B83E-0F8C79E55D9D}"/>
              </a:ext>
            </a:extLst>
          </p:cNvPr>
          <p:cNvGrpSpPr/>
          <p:nvPr/>
        </p:nvGrpSpPr>
        <p:grpSpPr>
          <a:xfrm>
            <a:off x="136701" y="919751"/>
            <a:ext cx="2686093" cy="2362973"/>
            <a:chOff x="101265" y="1043541"/>
            <a:chExt cx="2744015" cy="26034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49E245B-2246-D30F-B46C-A17BC8BAB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827" t="19756" r="29669" b="2366"/>
            <a:stretch/>
          </p:blipFill>
          <p:spPr>
            <a:xfrm>
              <a:off x="101265" y="1043541"/>
              <a:ext cx="2744015" cy="260344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44EB3CD-93B6-773B-4AA2-62E11252B7CC}"/>
                </a:ext>
              </a:extLst>
            </p:cNvPr>
            <p:cNvSpPr/>
            <p:nvPr/>
          </p:nvSpPr>
          <p:spPr>
            <a:xfrm>
              <a:off x="470780" y="2021681"/>
              <a:ext cx="2218372" cy="280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/>
              <a:r>
                <a:rPr lang="en-US" altLang="zh-CN" sz="788" baseline="30000" dirty="0">
                  <a:solidFill>
                    <a:srgbClr val="000000"/>
                  </a:solidFill>
                </a:rPr>
                <a:t>40</a:t>
              </a:r>
              <a:r>
                <a:rPr lang="en-US" altLang="zh-CN" sz="788" dirty="0">
                  <a:solidFill>
                    <a:srgbClr val="000000"/>
                  </a:solidFill>
                </a:rPr>
                <a:t>Ar+</a:t>
              </a:r>
              <a:r>
                <a:rPr lang="en-US" altLang="zh-CN" sz="788" baseline="30000" dirty="0">
                  <a:solidFill>
                    <a:srgbClr val="000000"/>
                  </a:solidFill>
                </a:rPr>
                <a:t>185</a:t>
              </a:r>
              <a:r>
                <a:rPr lang="en-US" altLang="zh-CN" sz="788" dirty="0">
                  <a:solidFill>
                    <a:srgbClr val="000000"/>
                  </a:solidFill>
                </a:rPr>
                <a:t>Re→</a:t>
              </a:r>
              <a:r>
                <a:rPr lang="en-US" altLang="zh-CN" sz="788" baseline="30000" dirty="0">
                  <a:solidFill>
                    <a:srgbClr val="000000"/>
                  </a:solidFill>
                </a:rPr>
                <a:t>225</a:t>
              </a:r>
              <a:r>
                <a:rPr lang="en-US" altLang="zh-CN" sz="788" dirty="0">
                  <a:solidFill>
                    <a:srgbClr val="000000"/>
                  </a:solidFill>
                </a:rPr>
                <a:t>Np</a:t>
              </a:r>
              <a:r>
                <a:rPr lang="en-US" altLang="zh-CN" sz="788" baseline="30000" dirty="0">
                  <a:solidFill>
                    <a:srgbClr val="000000"/>
                  </a:solidFill>
                </a:rPr>
                <a:t>*</a:t>
              </a:r>
              <a:r>
                <a:rPr lang="en-US" altLang="zh-CN" sz="788" dirty="0">
                  <a:solidFill>
                    <a:srgbClr val="000000"/>
                  </a:solidFill>
                </a:rPr>
                <a:t> @ 200 MeV</a:t>
              </a:r>
              <a:endParaRPr lang="zh-CN" altLang="en-US" sz="788" dirty="0">
                <a:solidFill>
                  <a:srgbClr val="000000"/>
                </a:solidFill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8665750-B0D1-60A7-850B-3128D90121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9" t="19567" r="10154" b="5722"/>
          <a:stretch/>
        </p:blipFill>
        <p:spPr>
          <a:xfrm>
            <a:off x="2892595" y="976323"/>
            <a:ext cx="2796227" cy="248484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5792D15-B405-A7D9-89F3-85638FA08E53}"/>
              </a:ext>
            </a:extLst>
          </p:cNvPr>
          <p:cNvSpPr/>
          <p:nvPr/>
        </p:nvSpPr>
        <p:spPr>
          <a:xfrm>
            <a:off x="2483943" y="5986433"/>
            <a:ext cx="2287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altLang="zh-CN" sz="1200" dirty="0">
                <a:solidFill>
                  <a:srgbClr val="163794"/>
                </a:solidFill>
              </a:rPr>
              <a:t>Z. Y. Zhang, </a:t>
            </a:r>
            <a:r>
              <a:rPr lang="en-US" altLang="zh-CN" sz="1200" i="1" dirty="0">
                <a:solidFill>
                  <a:srgbClr val="163794"/>
                </a:solidFill>
              </a:rPr>
              <a:t>et al.</a:t>
            </a:r>
            <a:r>
              <a:rPr lang="en-US" altLang="zh-CN" sz="1200" dirty="0">
                <a:solidFill>
                  <a:srgbClr val="163794"/>
                </a:solidFill>
              </a:rPr>
              <a:t>, PRL 122, 192503 (2019).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E741A73-F3DF-FB20-DCBB-B82E23FB2027}"/>
              </a:ext>
            </a:extLst>
          </p:cNvPr>
          <p:cNvSpPr/>
          <p:nvPr/>
        </p:nvSpPr>
        <p:spPr>
          <a:xfrm>
            <a:off x="253620" y="5940842"/>
            <a:ext cx="1882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1200" dirty="0">
                <a:solidFill>
                  <a:srgbClr val="163794"/>
                </a:solidFill>
              </a:rPr>
              <a:t>H. B. Yang, </a:t>
            </a:r>
            <a:r>
              <a:rPr lang="en-US" altLang="zh-CN" sz="1200" i="1" dirty="0">
                <a:solidFill>
                  <a:srgbClr val="163794"/>
                </a:solidFill>
              </a:rPr>
              <a:t>et al., </a:t>
            </a:r>
            <a:r>
              <a:rPr lang="en-US" altLang="zh-CN" sz="1200" dirty="0">
                <a:solidFill>
                  <a:srgbClr val="163794"/>
                </a:solidFill>
              </a:rPr>
              <a:t>PLB 777, 212 (2018).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BDED30C-2152-BEDD-852E-80A7CC75D9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87" y="988064"/>
            <a:ext cx="2925488" cy="219574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2613599-E286-E714-EF41-B2C2D91A54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6595" y="899493"/>
            <a:ext cx="2702309" cy="2280269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146AB4A-FDFE-17DA-4308-4E5FC77E39CD}"/>
              </a:ext>
            </a:extLst>
          </p:cNvPr>
          <p:cNvSpPr/>
          <p:nvPr/>
        </p:nvSpPr>
        <p:spPr>
          <a:xfrm>
            <a:off x="4869391" y="5945453"/>
            <a:ext cx="20950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altLang="zh-CN" sz="1200" dirty="0">
                <a:solidFill>
                  <a:srgbClr val="163794"/>
                </a:solidFill>
              </a:rPr>
              <a:t>L. Ma</a:t>
            </a:r>
            <a:r>
              <a:rPr lang="en-US" altLang="zh-CN" sz="1200" i="1" dirty="0">
                <a:solidFill>
                  <a:srgbClr val="163794"/>
                </a:solidFill>
              </a:rPr>
              <a:t>, et al.</a:t>
            </a:r>
            <a:r>
              <a:rPr lang="en-US" altLang="zh-CN" sz="1200" dirty="0">
                <a:solidFill>
                  <a:srgbClr val="163794"/>
                </a:solidFill>
              </a:rPr>
              <a:t>, PRL 125, 032502 (2020).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2F6FE37-8CBA-5561-1D0E-712F0FA92537}"/>
              </a:ext>
            </a:extLst>
          </p:cNvPr>
          <p:cNvSpPr/>
          <p:nvPr/>
        </p:nvSpPr>
        <p:spPr>
          <a:xfrm>
            <a:off x="7134515" y="5986433"/>
            <a:ext cx="1692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da-DK" altLang="zh-CN" sz="1200" dirty="0">
                <a:solidFill>
                  <a:srgbClr val="163794"/>
                </a:solidFill>
              </a:rPr>
              <a:t>M. D. Sun,</a:t>
            </a:r>
            <a:r>
              <a:rPr lang="da-DK" altLang="zh-CN" sz="1200" i="1" dirty="0">
                <a:solidFill>
                  <a:srgbClr val="163794"/>
                </a:solidFill>
              </a:rPr>
              <a:t> et al.</a:t>
            </a:r>
            <a:r>
              <a:rPr lang="da-DK" altLang="zh-CN" sz="1200" dirty="0">
                <a:solidFill>
                  <a:srgbClr val="163794"/>
                </a:solidFill>
              </a:rPr>
              <a:t>, PLB 771, 303 (2017).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65F1DB42-DAD0-A557-E118-3C0052A2E3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1774" y="3596217"/>
            <a:ext cx="2647958" cy="19849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5C9141D-DD11-2FDE-28FB-8EDFEAD323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9999" y="3456615"/>
            <a:ext cx="2918965" cy="2278762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7C3D602-9FCB-46E6-FBE3-2BF622B5CB89}"/>
              </a:ext>
            </a:extLst>
          </p:cNvPr>
          <p:cNvSpPr/>
          <p:nvPr/>
        </p:nvSpPr>
        <p:spPr>
          <a:xfrm>
            <a:off x="9697980" y="5920490"/>
            <a:ext cx="1975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altLang="zh-CN" sz="1200" dirty="0">
                <a:solidFill>
                  <a:srgbClr val="163794"/>
                </a:solidFill>
              </a:rPr>
              <a:t>T. H. Huang</a:t>
            </a:r>
            <a:r>
              <a:rPr lang="da-DK" altLang="zh-CN" sz="1200" dirty="0">
                <a:solidFill>
                  <a:srgbClr val="163794"/>
                </a:solidFill>
              </a:rPr>
              <a:t>,</a:t>
            </a:r>
            <a:r>
              <a:rPr lang="da-DK" altLang="zh-CN" sz="1200" i="1" dirty="0">
                <a:solidFill>
                  <a:srgbClr val="163794"/>
                </a:solidFill>
              </a:rPr>
              <a:t> et al.</a:t>
            </a:r>
            <a:r>
              <a:rPr lang="da-DK" altLang="zh-CN" sz="1200" dirty="0">
                <a:solidFill>
                  <a:srgbClr val="163794"/>
                </a:solidFill>
              </a:rPr>
              <a:t>, PRC 98, 044302 (2018).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D4D027A-66BD-D022-FDA4-99B23D0981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0542" y="3595708"/>
            <a:ext cx="2692459" cy="198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02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图片 18">
            <a:extLst>
              <a:ext uri="{FF2B5EF4-FFF2-40B4-BE49-F238E27FC236}">
                <a16:creationId xmlns:a16="http://schemas.microsoft.com/office/drawing/2014/main" id="{FC88D39C-C60C-2264-773E-E63DAD033FF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07"/>
          <a:stretch>
            <a:fillRect/>
          </a:stretch>
        </p:blipFill>
        <p:spPr bwMode="auto">
          <a:xfrm>
            <a:off x="1587500" y="893764"/>
            <a:ext cx="66929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内容占位符 6">
            <a:extLst>
              <a:ext uri="{FF2B5EF4-FFF2-40B4-BE49-F238E27FC236}">
                <a16:creationId xmlns:a16="http://schemas.microsoft.com/office/drawing/2014/main" id="{3D9CA89E-88D9-61CC-7124-BC95EB6702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10563" y="1565746"/>
            <a:ext cx="2089150" cy="8551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ts val="300"/>
              </a:spcBef>
              <a:buClr>
                <a:srgbClr val="FF0000"/>
              </a:buClr>
              <a:buNone/>
            </a:pPr>
            <a:r>
              <a:rPr lang="en-US" altLang="zh-CN" sz="2800" dirty="0">
                <a:solidFill>
                  <a:srgbClr val="FF0000"/>
                </a:solidFill>
                <a:cs typeface="Calibri" panose="020F0502020204030204" pitchFamily="34" charset="0"/>
              </a:rPr>
              <a:t>N=126 shell</a:t>
            </a:r>
          </a:p>
          <a:p>
            <a:pPr marL="0" indent="0">
              <a:spcBef>
                <a:spcPts val="300"/>
              </a:spcBef>
              <a:buClr>
                <a:srgbClr val="FF0000"/>
              </a:buClr>
              <a:buNone/>
            </a:pPr>
            <a:endParaRPr lang="en-US" altLang="zh-CN" sz="2800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4F64A14-6729-EB1F-417A-D4B29DAD6582}"/>
              </a:ext>
            </a:extLst>
          </p:cNvPr>
          <p:cNvSpPr/>
          <p:nvPr/>
        </p:nvSpPr>
        <p:spPr>
          <a:xfrm>
            <a:off x="7353301" y="6340475"/>
            <a:ext cx="3427413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Aft>
                <a:spcPts val="0"/>
              </a:spcAft>
              <a:defRPr/>
            </a:pPr>
            <a:r>
              <a:rPr lang="nb-NO" altLang="zh-CN" sz="1000" dirty="0">
                <a:solidFill>
                  <a:prstClr val="black"/>
                </a:solidFill>
                <a:latin typeface="宋体" panose="02010600030101010101" pitchFamily="2" charset="-122"/>
              </a:rPr>
              <a:t>Z. Y. Zhang, et al., Phys. Rev. Lett. 122, 192503 (2019).</a:t>
            </a:r>
          </a:p>
        </p:txBody>
      </p:sp>
      <p:pic>
        <p:nvPicPr>
          <p:cNvPr id="108551" name="图片 14">
            <a:extLst>
              <a:ext uri="{FF2B5EF4-FFF2-40B4-BE49-F238E27FC236}">
                <a16:creationId xmlns:a16="http://schemas.microsoft.com/office/drawing/2014/main" id="{8E90A590-7FF0-ED2E-9AEB-2955E8328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40"/>
          <a:stretch>
            <a:fillRect/>
          </a:stretch>
        </p:blipFill>
        <p:spPr bwMode="auto">
          <a:xfrm>
            <a:off x="1589088" y="3429000"/>
            <a:ext cx="66929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矩形 3">
            <a:extLst>
              <a:ext uri="{FF2B5EF4-FFF2-40B4-BE49-F238E27FC236}">
                <a16:creationId xmlns:a16="http://schemas.microsoft.com/office/drawing/2014/main" id="{E5FF3E40-8D25-4A3E-A9B7-4D6922CA5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6926" y="4437064"/>
            <a:ext cx="18764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defRPr/>
            </a:pPr>
            <a:r>
              <a:rPr lang="en-US" altLang="zh-C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Proton drip line for Np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EF169BA-7BE4-F5F5-3C91-52E6DAA6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101" y="117416"/>
            <a:ext cx="9009321" cy="690666"/>
          </a:xfrm>
        </p:spPr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New isotopes</a:t>
            </a:r>
            <a:r>
              <a: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Np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367B7-72FB-B69A-DEC9-A0709E65C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C7C8C5-E3BA-F8EE-2025-53C1E2133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Outline</a:t>
            </a:r>
            <a:endParaRPr kumimoji="1" lang="zh-CN" altLang="en-US" sz="2800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80" name="组合 61">
            <a:extLst>
              <a:ext uri="{FF2B5EF4-FFF2-40B4-BE49-F238E27FC236}">
                <a16:creationId xmlns:a16="http://schemas.microsoft.com/office/drawing/2014/main" id="{86D92A1A-8DD6-0388-F74E-AA513EE08106}"/>
              </a:ext>
            </a:extLst>
          </p:cNvPr>
          <p:cNvGrpSpPr>
            <a:grpSpLocks/>
          </p:cNvGrpSpPr>
          <p:nvPr/>
        </p:nvGrpSpPr>
        <p:grpSpPr bwMode="auto">
          <a:xfrm>
            <a:off x="-119063" y="1319213"/>
            <a:ext cx="4770438" cy="4824412"/>
            <a:chOff x="-1643063" y="1319213"/>
            <a:chExt cx="4770438" cy="4824412"/>
          </a:xfrm>
        </p:grpSpPr>
        <p:sp>
          <p:nvSpPr>
            <p:cNvPr id="81" name="AutoShape 46">
              <a:extLst>
                <a:ext uri="{FF2B5EF4-FFF2-40B4-BE49-F238E27FC236}">
                  <a16:creationId xmlns:a16="http://schemas.microsoft.com/office/drawing/2014/main" id="{F61DFC57-C36D-BD5C-B432-9806C56DDFDE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>
              <a:off x="-1670050" y="1346200"/>
              <a:ext cx="4824412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>
                    <a:gamma/>
                    <a:tint val="45490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tint val="45490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ea typeface="宋体" charset="-122"/>
              </a:endParaRPr>
            </a:p>
          </p:txBody>
        </p:sp>
        <p:sp>
          <p:nvSpPr>
            <p:cNvPr id="82" name="AutoShape 47">
              <a:extLst>
                <a:ext uri="{FF2B5EF4-FFF2-40B4-BE49-F238E27FC236}">
                  <a16:creationId xmlns:a16="http://schemas.microsoft.com/office/drawing/2014/main" id="{87B29C00-D76F-7880-1A3C-964A74F2F63B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 flipH="1">
              <a:off x="-1266031" y="1805781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>
                    <a:alpha val="56000"/>
                  </a:srgbClr>
                </a:gs>
                <a:gs pos="100000">
                  <a:srgbClr val="6699FF">
                    <a:gamma/>
                    <a:tint val="0"/>
                    <a:invGamma/>
                    <a:alpha val="48000"/>
                  </a:srgb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宋体" charset="-122"/>
              </a:endParaRPr>
            </a:p>
          </p:txBody>
        </p:sp>
      </p:grpSp>
      <p:sp>
        <p:nvSpPr>
          <p:cNvPr id="83" name="AutoShape 48">
            <a:extLst>
              <a:ext uri="{FF2B5EF4-FFF2-40B4-BE49-F238E27FC236}">
                <a16:creationId xmlns:a16="http://schemas.microsoft.com/office/drawing/2014/main" id="{515B3301-3717-C96D-81BB-EF19455790A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6" y="5357814"/>
            <a:ext cx="3359376" cy="47148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Recent plans</a:t>
            </a:r>
            <a:endParaRPr lang="zh-CN" altLang="en-US" sz="2200" b="1" dirty="0">
              <a:solidFill>
                <a:srgbClr val="163794"/>
              </a:solidFill>
              <a:cs typeface="Times New Roman" panose="02020603050405020304" pitchFamily="18" charset="0"/>
            </a:endParaRPr>
          </a:p>
        </p:txBody>
      </p:sp>
      <p:sp>
        <p:nvSpPr>
          <p:cNvPr id="84" name="AutoShape 51">
            <a:extLst>
              <a:ext uri="{FF2B5EF4-FFF2-40B4-BE49-F238E27FC236}">
                <a16:creationId xmlns:a16="http://schemas.microsoft.com/office/drawing/2014/main" id="{1497F812-78AD-2B92-26EF-D7FA18EBF7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02959" y="2809722"/>
            <a:ext cx="4770438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Cold</a:t>
            </a:r>
            <a:r>
              <a:rPr lang="zh-CN" altLang="en-US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fusion reactions at SHANS2</a:t>
            </a:r>
          </a:p>
        </p:txBody>
      </p:sp>
      <p:sp>
        <p:nvSpPr>
          <p:cNvPr id="85" name="AutoShape 52">
            <a:extLst>
              <a:ext uri="{FF2B5EF4-FFF2-40B4-BE49-F238E27FC236}">
                <a16:creationId xmlns:a16="http://schemas.microsoft.com/office/drawing/2014/main" id="{943AAD93-3356-B708-8485-6ECD5BD36B3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12486" y="4180431"/>
            <a:ext cx="3691618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New isotopes at SHANS2</a:t>
            </a:r>
          </a:p>
        </p:txBody>
      </p:sp>
      <p:grpSp>
        <p:nvGrpSpPr>
          <p:cNvPr id="86" name="Group 53">
            <a:extLst>
              <a:ext uri="{FF2B5EF4-FFF2-40B4-BE49-F238E27FC236}">
                <a16:creationId xmlns:a16="http://schemas.microsoft.com/office/drawing/2014/main" id="{C90201E2-E355-9404-9C93-0D5E63C32244}"/>
              </a:ext>
            </a:extLst>
          </p:cNvPr>
          <p:cNvGrpSpPr>
            <a:grpSpLocks/>
          </p:cNvGrpSpPr>
          <p:nvPr/>
        </p:nvGrpSpPr>
        <p:grpSpPr bwMode="auto">
          <a:xfrm>
            <a:off x="3567095" y="1688082"/>
            <a:ext cx="360380" cy="268512"/>
            <a:chOff x="2078" y="1346"/>
            <a:chExt cx="1615" cy="2242"/>
          </a:xfrm>
        </p:grpSpPr>
        <p:sp>
          <p:nvSpPr>
            <p:cNvPr id="87" name="Oval 54">
              <a:extLst>
                <a:ext uri="{FF2B5EF4-FFF2-40B4-BE49-F238E27FC236}">
                  <a16:creationId xmlns:a16="http://schemas.microsoft.com/office/drawing/2014/main" id="{CC12A9E8-795D-E421-1200-89F191806B3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88" name="Oval 55">
              <a:extLst>
                <a:ext uri="{FF2B5EF4-FFF2-40B4-BE49-F238E27FC236}">
                  <a16:creationId xmlns:a16="http://schemas.microsoft.com/office/drawing/2014/main" id="{95536CC5-9363-C52A-1424-6371BD4A1D4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89" name="Oval 56">
              <a:extLst>
                <a:ext uri="{FF2B5EF4-FFF2-40B4-BE49-F238E27FC236}">
                  <a16:creationId xmlns:a16="http://schemas.microsoft.com/office/drawing/2014/main" id="{2B8667F0-1AF5-B275-874F-52C7208A0A6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90" name="Oval 57">
              <a:extLst>
                <a:ext uri="{FF2B5EF4-FFF2-40B4-BE49-F238E27FC236}">
                  <a16:creationId xmlns:a16="http://schemas.microsoft.com/office/drawing/2014/main" id="{68ADFE6D-7CFC-2CA0-35C5-9674C9C6775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91" name="Oval 58">
              <a:extLst>
                <a:ext uri="{FF2B5EF4-FFF2-40B4-BE49-F238E27FC236}">
                  <a16:creationId xmlns:a16="http://schemas.microsoft.com/office/drawing/2014/main" id="{5C26A873-7638-2FBF-8975-A7314E557DB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92" name="Oval 59">
              <a:extLst>
                <a:ext uri="{FF2B5EF4-FFF2-40B4-BE49-F238E27FC236}">
                  <a16:creationId xmlns:a16="http://schemas.microsoft.com/office/drawing/2014/main" id="{C62D1175-4C8B-C936-A56A-DCE53D058C1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0" y="1346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</p:grpSp>
      <p:grpSp>
        <p:nvGrpSpPr>
          <p:cNvPr id="93" name="Group 60">
            <a:extLst>
              <a:ext uri="{FF2B5EF4-FFF2-40B4-BE49-F238E27FC236}">
                <a16:creationId xmlns:a16="http://schemas.microsoft.com/office/drawing/2014/main" id="{81C5B9A1-728E-C495-7826-424F9D8DC438}"/>
              </a:ext>
            </a:extLst>
          </p:cNvPr>
          <p:cNvGrpSpPr>
            <a:grpSpLocks/>
          </p:cNvGrpSpPr>
          <p:nvPr/>
        </p:nvGrpSpPr>
        <p:grpSpPr bwMode="auto">
          <a:xfrm>
            <a:off x="4358066" y="2926913"/>
            <a:ext cx="339404" cy="255202"/>
            <a:chOff x="2078" y="1387"/>
            <a:chExt cx="1615" cy="2201"/>
          </a:xfrm>
        </p:grpSpPr>
        <p:sp>
          <p:nvSpPr>
            <p:cNvPr id="94" name="Oval 61">
              <a:extLst>
                <a:ext uri="{FF2B5EF4-FFF2-40B4-BE49-F238E27FC236}">
                  <a16:creationId xmlns:a16="http://schemas.microsoft.com/office/drawing/2014/main" id="{BFDB9672-971B-7BE3-FA96-CE56F06FAF2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95" name="Oval 62">
              <a:extLst>
                <a:ext uri="{FF2B5EF4-FFF2-40B4-BE49-F238E27FC236}">
                  <a16:creationId xmlns:a16="http://schemas.microsoft.com/office/drawing/2014/main" id="{0BEDADA6-8AF3-DFB7-CD76-8EC7766A4E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96" name="Oval 63">
              <a:extLst>
                <a:ext uri="{FF2B5EF4-FFF2-40B4-BE49-F238E27FC236}">
                  <a16:creationId xmlns:a16="http://schemas.microsoft.com/office/drawing/2014/main" id="{F897815D-20B9-7A34-0712-873CE12A485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97" name="Oval 64">
              <a:extLst>
                <a:ext uri="{FF2B5EF4-FFF2-40B4-BE49-F238E27FC236}">
                  <a16:creationId xmlns:a16="http://schemas.microsoft.com/office/drawing/2014/main" id="{68E88C82-D3E9-BB97-D31A-6C7E960B500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98" name="Oval 65">
              <a:extLst>
                <a:ext uri="{FF2B5EF4-FFF2-40B4-BE49-F238E27FC236}">
                  <a16:creationId xmlns:a16="http://schemas.microsoft.com/office/drawing/2014/main" id="{F944498E-6B84-8702-CC2A-8BA3A006D7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99" name="Oval 66">
              <a:extLst>
                <a:ext uri="{FF2B5EF4-FFF2-40B4-BE49-F238E27FC236}">
                  <a16:creationId xmlns:a16="http://schemas.microsoft.com/office/drawing/2014/main" id="{9A79E456-3B5C-86E0-2A84-F7BF933231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</p:grpSp>
      <p:grpSp>
        <p:nvGrpSpPr>
          <p:cNvPr id="100" name="Group 74">
            <a:extLst>
              <a:ext uri="{FF2B5EF4-FFF2-40B4-BE49-F238E27FC236}">
                <a16:creationId xmlns:a16="http://schemas.microsoft.com/office/drawing/2014/main" id="{C870034C-8796-7FCE-B0C1-924FF6A71066}"/>
              </a:ext>
            </a:extLst>
          </p:cNvPr>
          <p:cNvGrpSpPr>
            <a:grpSpLocks/>
          </p:cNvGrpSpPr>
          <p:nvPr/>
        </p:nvGrpSpPr>
        <p:grpSpPr bwMode="auto">
          <a:xfrm>
            <a:off x="4361021" y="4229618"/>
            <a:ext cx="343347" cy="260639"/>
            <a:chOff x="2078" y="1387"/>
            <a:chExt cx="1615" cy="2201"/>
          </a:xfrm>
        </p:grpSpPr>
        <p:sp>
          <p:nvSpPr>
            <p:cNvPr id="101" name="Oval 75">
              <a:extLst>
                <a:ext uri="{FF2B5EF4-FFF2-40B4-BE49-F238E27FC236}">
                  <a16:creationId xmlns:a16="http://schemas.microsoft.com/office/drawing/2014/main" id="{C0BCD086-0531-FF66-3306-280CA185CC6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02" name="Oval 76">
              <a:extLst>
                <a:ext uri="{FF2B5EF4-FFF2-40B4-BE49-F238E27FC236}">
                  <a16:creationId xmlns:a16="http://schemas.microsoft.com/office/drawing/2014/main" id="{9BAE5F6C-AC92-4800-9203-EA8A3422A3D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03" name="Oval 77">
              <a:extLst>
                <a:ext uri="{FF2B5EF4-FFF2-40B4-BE49-F238E27FC236}">
                  <a16:creationId xmlns:a16="http://schemas.microsoft.com/office/drawing/2014/main" id="{42CDAB0F-5B25-3D3A-872C-ECD4EE305D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04" name="Oval 78">
              <a:extLst>
                <a:ext uri="{FF2B5EF4-FFF2-40B4-BE49-F238E27FC236}">
                  <a16:creationId xmlns:a16="http://schemas.microsoft.com/office/drawing/2014/main" id="{C7C10980-A4E9-9E67-9908-A741DA584EF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05" name="Oval 79">
              <a:extLst>
                <a:ext uri="{FF2B5EF4-FFF2-40B4-BE49-F238E27FC236}">
                  <a16:creationId xmlns:a16="http://schemas.microsoft.com/office/drawing/2014/main" id="{5FDB9EE5-B4B6-BBDD-61B4-739BBFB1B2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06" name="Oval 80">
              <a:extLst>
                <a:ext uri="{FF2B5EF4-FFF2-40B4-BE49-F238E27FC236}">
                  <a16:creationId xmlns:a16="http://schemas.microsoft.com/office/drawing/2014/main" id="{82CBE87E-C0E7-6AB5-6616-C98A3F832EE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</p:grpSp>
      <p:grpSp>
        <p:nvGrpSpPr>
          <p:cNvPr id="107" name="Group 81">
            <a:extLst>
              <a:ext uri="{FF2B5EF4-FFF2-40B4-BE49-F238E27FC236}">
                <a16:creationId xmlns:a16="http://schemas.microsoft.com/office/drawing/2014/main" id="{FECDC622-9528-79A9-8D73-FF89588D0689}"/>
              </a:ext>
            </a:extLst>
          </p:cNvPr>
          <p:cNvGrpSpPr>
            <a:grpSpLocks/>
          </p:cNvGrpSpPr>
          <p:nvPr/>
        </p:nvGrpSpPr>
        <p:grpSpPr bwMode="auto">
          <a:xfrm>
            <a:off x="3627947" y="5448399"/>
            <a:ext cx="360380" cy="263602"/>
            <a:chOff x="2078" y="1387"/>
            <a:chExt cx="1615" cy="2201"/>
          </a:xfrm>
        </p:grpSpPr>
        <p:sp>
          <p:nvSpPr>
            <p:cNvPr id="108" name="Oval 82">
              <a:extLst>
                <a:ext uri="{FF2B5EF4-FFF2-40B4-BE49-F238E27FC236}">
                  <a16:creationId xmlns:a16="http://schemas.microsoft.com/office/drawing/2014/main" id="{6ACBC2F7-E522-C1B3-E522-8B79EB01AA3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09" name="Oval 83">
              <a:extLst>
                <a:ext uri="{FF2B5EF4-FFF2-40B4-BE49-F238E27FC236}">
                  <a16:creationId xmlns:a16="http://schemas.microsoft.com/office/drawing/2014/main" id="{824E589E-19B2-43E1-6442-7E2D33E185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8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10" name="Oval 84">
              <a:extLst>
                <a:ext uri="{FF2B5EF4-FFF2-40B4-BE49-F238E27FC236}">
                  <a16:creationId xmlns:a16="http://schemas.microsoft.com/office/drawing/2014/main" id="{10D3537C-42C4-8A82-5B00-9ED057DC70D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11" name="Oval 85">
              <a:extLst>
                <a:ext uri="{FF2B5EF4-FFF2-40B4-BE49-F238E27FC236}">
                  <a16:creationId xmlns:a16="http://schemas.microsoft.com/office/drawing/2014/main" id="{38F7A32D-8570-07CC-61A7-4BB880B1DE7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12" name="Oval 86">
              <a:extLst>
                <a:ext uri="{FF2B5EF4-FFF2-40B4-BE49-F238E27FC236}">
                  <a16:creationId xmlns:a16="http://schemas.microsoft.com/office/drawing/2014/main" id="{4496A1FA-F313-57A9-72F6-69152BCC8E5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  <p:sp>
          <p:nvSpPr>
            <p:cNvPr id="113" name="Oval 87">
              <a:extLst>
                <a:ext uri="{FF2B5EF4-FFF2-40B4-BE49-F238E27FC236}">
                  <a16:creationId xmlns:a16="http://schemas.microsoft.com/office/drawing/2014/main" id="{F517D49E-8D82-B10A-BE39-1161911433F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ysClr val="windowText" lastClr="000000"/>
                </a:solidFill>
                <a:ea typeface="宋体" charset="-122"/>
              </a:endParaRPr>
            </a:p>
          </p:txBody>
        </p:sp>
      </p:grpSp>
      <p:sp>
        <p:nvSpPr>
          <p:cNvPr id="114" name="AutoShape 49">
            <a:extLst>
              <a:ext uri="{FF2B5EF4-FFF2-40B4-BE49-F238E27FC236}">
                <a16:creationId xmlns:a16="http://schemas.microsoft.com/office/drawing/2014/main" id="{3703BAF0-0A99-3054-AF00-F51404E47E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42425" y="1517398"/>
            <a:ext cx="6317927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G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as-filled recoil </a:t>
            </a:r>
            <a:r>
              <a:rPr lang="en-US" altLang="zh-CN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separators at IMP</a:t>
            </a:r>
          </a:p>
        </p:txBody>
      </p:sp>
    </p:spTree>
    <p:extLst>
      <p:ext uri="{BB962C8B-B14F-4D97-AF65-F5344CB8AC3E}">
        <p14:creationId xmlns:p14="http://schemas.microsoft.com/office/powerpoint/2010/main" val="2445322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F9416-8952-6053-9A41-7C2F8A694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F5EDF6-918B-825F-2E2C-390DC195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New isotope </a:t>
            </a:r>
            <a:r>
              <a:rPr lang="en-US" altLang="zh-CN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F063BC13-CEA0-B876-F5E5-9DF5B5CBC568}"/>
              </a:ext>
            </a:extLst>
          </p:cNvPr>
          <p:cNvSpPr txBox="1">
            <a:spLocks/>
          </p:cNvSpPr>
          <p:nvPr/>
        </p:nvSpPr>
        <p:spPr>
          <a:xfrm>
            <a:off x="11410627" y="6501483"/>
            <a:ext cx="423620" cy="15019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09F3D030-22A1-4CB0-BBDC-A5170FD2EE70}" type="slidenum">
              <a:rPr lang="zh-CN" altLang="en-US" sz="1200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20</a:t>
            </a:fld>
            <a:endParaRPr lang="zh-CN" altLang="en-US" sz="1200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1F8B31-A584-A356-3523-E811B2247622}"/>
              </a:ext>
            </a:extLst>
          </p:cNvPr>
          <p:cNvSpPr txBox="1"/>
          <p:nvPr/>
        </p:nvSpPr>
        <p:spPr>
          <a:xfrm>
            <a:off x="30480" y="926606"/>
            <a:ext cx="642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altLang="zh-CN" sz="1800" baseline="30000" dirty="0"/>
              <a:t>175</a:t>
            </a:r>
            <a:r>
              <a:rPr lang="en-US" altLang="zh-CN" sz="1800" dirty="0"/>
              <a:t>Lu(</a:t>
            </a:r>
            <a:r>
              <a:rPr lang="en-US" altLang="zh-CN" sz="1800" baseline="30000" dirty="0"/>
              <a:t>40</a:t>
            </a:r>
            <a:r>
              <a:rPr lang="en-US" altLang="zh-CN" sz="1800" dirty="0"/>
              <a:t>Ca, 5n)</a:t>
            </a:r>
            <a:r>
              <a:rPr lang="en-US" altLang="zh-CN" sz="1800" baseline="30000" dirty="0"/>
              <a:t>210</a:t>
            </a:r>
            <a:r>
              <a:rPr lang="en-US" altLang="zh-CN" sz="1800" dirty="0"/>
              <a:t>Pa ,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r>
              <a:rPr kumimoji="0" lang="en-US" altLang="zh-CN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lab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=212 MeV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80A583C-559A-845D-F40A-BCF515A611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8" y="1420067"/>
            <a:ext cx="4181683" cy="45953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CFA104-F0AB-C737-7E0A-D0CB55750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520" y="1442353"/>
            <a:ext cx="5245773" cy="440003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699BDC3-583A-9DCD-DF0C-2F215091855D}"/>
              </a:ext>
            </a:extLst>
          </p:cNvPr>
          <p:cNvSpPr txBox="1"/>
          <p:nvPr/>
        </p:nvSpPr>
        <p:spPr>
          <a:xfrm>
            <a:off x="6456106" y="905027"/>
            <a:ext cx="6273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α-decay properties of 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210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 and its descendants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7226E46-7633-E799-3914-123869633429}"/>
              </a:ext>
            </a:extLst>
          </p:cNvPr>
          <p:cNvSpPr txBox="1"/>
          <p:nvPr/>
        </p:nvSpPr>
        <p:spPr>
          <a:xfrm>
            <a:off x="7456888" y="6089183"/>
            <a:ext cx="5138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Submitted to </a:t>
            </a:r>
            <a:r>
              <a:rPr kumimoji="0" lang="en-US" altLang="zh-CN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Nature Communications</a:t>
            </a:r>
            <a:endParaRPr kumimoji="0" lang="zh-CN" alt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23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850BA-9AC4-B8C7-AC0A-366B5E810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0A9609-42B9-E9CF-3F48-56236444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Search for </a:t>
            </a:r>
            <a:r>
              <a:rPr lang="en-US" altLang="zh-CN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7">
            <a:extLst>
              <a:ext uri="{FF2B5EF4-FFF2-40B4-BE49-F238E27FC236}">
                <a16:creationId xmlns:a16="http://schemas.microsoft.com/office/drawing/2014/main" id="{E5CA99B9-DB58-2BEC-E879-901BC8E20050}"/>
              </a:ext>
            </a:extLst>
          </p:cNvPr>
          <p:cNvSpPr txBox="1">
            <a:spLocks/>
          </p:cNvSpPr>
          <p:nvPr/>
        </p:nvSpPr>
        <p:spPr>
          <a:xfrm>
            <a:off x="11410627" y="6501483"/>
            <a:ext cx="423620" cy="150192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3D030-22A1-4CB0-BBDC-A5170FD2EE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1B871F4-ED1E-608A-BFF8-02FBB0FE8E9B}"/>
              </a:ext>
            </a:extLst>
          </p:cNvPr>
          <p:cNvSpPr txBox="1"/>
          <p:nvPr/>
        </p:nvSpPr>
        <p:spPr>
          <a:xfrm>
            <a:off x="129191" y="930642"/>
            <a:ext cx="6425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Searching for new isotope 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209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Pa at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Elab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=228 MeV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1590DF7-4E39-CA13-CF17-05637A9C1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5" y="3825125"/>
            <a:ext cx="4179634" cy="24143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863F643-6404-24D3-4DB7-70BCF2D6D966}"/>
              </a:ext>
            </a:extLst>
          </p:cNvPr>
          <p:cNvSpPr txBox="1"/>
          <p:nvPr/>
        </p:nvSpPr>
        <p:spPr>
          <a:xfrm>
            <a:off x="2376766" y="5032278"/>
            <a:ext cx="2738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No candidates are observed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2E3B274-1194-8656-E06A-3710FB713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40" y="1378074"/>
            <a:ext cx="5255554" cy="5022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A4DA893-6342-B72B-2AEC-20558F749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65" y="1378599"/>
            <a:ext cx="4366784" cy="244652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99AE2EC-0818-4A69-F1A9-72FC35056B3C}"/>
              </a:ext>
            </a:extLst>
          </p:cNvPr>
          <p:cNvSpPr txBox="1"/>
          <p:nvPr/>
        </p:nvSpPr>
        <p:spPr>
          <a:xfrm>
            <a:off x="6140133" y="980970"/>
            <a:ext cx="562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Measured excitation functions of </a:t>
            </a:r>
            <a:r>
              <a:rPr kumimoji="0" lang="en-US" altLang="zh-CN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x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and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kumimoji="0" lang="en-US" altLang="zh-CN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x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channels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B618287-9545-1C4A-F1A2-B79043F19904}"/>
              </a:ext>
            </a:extLst>
          </p:cNvPr>
          <p:cNvSpPr/>
          <p:nvPr/>
        </p:nvSpPr>
        <p:spPr>
          <a:xfrm>
            <a:off x="4069429" y="3929825"/>
            <a:ext cx="641720" cy="39088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5674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1AA270-5FBA-0DF0-86A6-ACC15FC1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Experiments in 2023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033655-4FA3-4FE7-B9A3-112EE0329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48" y="1538318"/>
            <a:ext cx="10690860" cy="501092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EF7C9A4-C458-84F8-62D8-FBDB6624CFA6}"/>
              </a:ext>
            </a:extLst>
          </p:cNvPr>
          <p:cNvSpPr txBox="1"/>
          <p:nvPr/>
        </p:nvSpPr>
        <p:spPr>
          <a:xfrm>
            <a:off x="222657" y="5847454"/>
            <a:ext cx="2266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159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Tb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</a:t>
            </a:r>
            <a:r>
              <a:rPr lang="zh-CN" altLang="en-US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1D44E18-68E1-59A0-8482-9407AA7AC0B0}"/>
              </a:ext>
            </a:extLst>
          </p:cNvPr>
          <p:cNvSpPr txBox="1"/>
          <p:nvPr/>
        </p:nvSpPr>
        <p:spPr>
          <a:xfrm>
            <a:off x="786537" y="5526779"/>
            <a:ext cx="229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165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219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r>
              <a:rPr lang="zh-CN" altLang="en-US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D87D53E-17DD-A972-4B14-96C981CDD4CD}"/>
              </a:ext>
            </a:extLst>
          </p:cNvPr>
          <p:cNvSpPr txBox="1"/>
          <p:nvPr/>
        </p:nvSpPr>
        <p:spPr>
          <a:xfrm>
            <a:off x="1479957" y="5221344"/>
            <a:ext cx="2379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169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Tm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Np</a:t>
            </a:r>
            <a:r>
              <a:rPr lang="zh-CN" altLang="en-US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F001C9-D60A-9089-DB7E-FDB60A7D01CC}"/>
              </a:ext>
            </a:extLst>
          </p:cNvPr>
          <p:cNvSpPr txBox="1"/>
          <p:nvPr/>
        </p:nvSpPr>
        <p:spPr>
          <a:xfrm>
            <a:off x="2064789" y="4942857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b="1" baseline="30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175</a:t>
            </a:r>
            <a:r>
              <a:rPr lang="en-US" altLang="zh-CN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</a:t>
            </a:r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229</a:t>
            </a:r>
            <a:r>
              <a:rPr lang="en-US" altLang="zh-CN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</a:t>
            </a:r>
            <a:r>
              <a:rPr lang="zh-CN" altLang="en-US" b="1" baseline="30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7ED791B-F0A4-7EF1-5029-AF59A730DC1F}"/>
              </a:ext>
            </a:extLst>
          </p:cNvPr>
          <p:cNvSpPr txBox="1"/>
          <p:nvPr/>
        </p:nvSpPr>
        <p:spPr>
          <a:xfrm>
            <a:off x="2998269" y="4671430"/>
            <a:ext cx="2227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b="1" baseline="30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181</a:t>
            </a:r>
            <a:r>
              <a:rPr lang="en-US" altLang="zh-CN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</a:t>
            </a:r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235</a:t>
            </a:r>
            <a:r>
              <a:rPr lang="en-US" altLang="zh-CN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Bk</a:t>
            </a:r>
            <a:r>
              <a:rPr lang="zh-CN" altLang="en-US" b="1" baseline="30000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2EAEA2C-CD79-C33D-FCF8-2A28996763AB}"/>
              </a:ext>
            </a:extLst>
          </p:cNvPr>
          <p:cNvSpPr txBox="1"/>
          <p:nvPr/>
        </p:nvSpPr>
        <p:spPr>
          <a:xfrm>
            <a:off x="5996362" y="3134101"/>
            <a:ext cx="220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209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263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Bh</a:t>
            </a:r>
            <a:r>
              <a:rPr lang="zh-CN" altLang="en-US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5782F9C-C66C-ECC3-6CD5-E7F6EF1206EE}"/>
              </a:ext>
            </a:extLst>
          </p:cNvPr>
          <p:cNvSpPr txBox="1"/>
          <p:nvPr/>
        </p:nvSpPr>
        <p:spPr>
          <a:xfrm>
            <a:off x="5143661" y="3681903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197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251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Lr</a:t>
            </a:r>
            <a:r>
              <a:rPr lang="zh-CN" altLang="en-US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B514B62-5506-52EF-F980-B3D919CC0CFA}"/>
              </a:ext>
            </a:extLst>
          </p:cNvPr>
          <p:cNvSpPr txBox="1"/>
          <p:nvPr/>
        </p:nvSpPr>
        <p:spPr>
          <a:xfrm>
            <a:off x="8548712" y="196262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48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Ca+</a:t>
            </a:r>
            <a:r>
              <a:rPr lang="en-US" altLang="zh-CN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243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291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Mc</a:t>
            </a:r>
            <a:r>
              <a:rPr lang="zh-CN" altLang="en-US" b="1" baseline="30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13" name="左大括号 12">
            <a:extLst>
              <a:ext uri="{FF2B5EF4-FFF2-40B4-BE49-F238E27FC236}">
                <a16:creationId xmlns:a16="http://schemas.microsoft.com/office/drawing/2014/main" id="{1599D154-991A-1E9A-D7BD-75D6F79A0AEF}"/>
              </a:ext>
            </a:extLst>
          </p:cNvPr>
          <p:cNvSpPr/>
          <p:nvPr/>
        </p:nvSpPr>
        <p:spPr>
          <a:xfrm rot="4121663">
            <a:off x="1582781" y="3453266"/>
            <a:ext cx="342900" cy="3161030"/>
          </a:xfrm>
          <a:prstGeom prst="leftBrace">
            <a:avLst>
              <a:gd name="adj1" fmla="val 79341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77B1CFB9-B95F-245F-571B-DA4097911606}"/>
              </a:ext>
            </a:extLst>
          </p:cNvPr>
          <p:cNvSpPr/>
          <p:nvPr/>
        </p:nvSpPr>
        <p:spPr>
          <a:xfrm rot="3698592">
            <a:off x="5540145" y="2837416"/>
            <a:ext cx="185557" cy="1181269"/>
          </a:xfrm>
          <a:prstGeom prst="leftBrace">
            <a:avLst>
              <a:gd name="adj1" fmla="val 79341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6D4F34D-73C2-380C-DC5A-2844B2B21D10}"/>
              </a:ext>
            </a:extLst>
          </p:cNvPr>
          <p:cNvSpPr txBox="1"/>
          <p:nvPr/>
        </p:nvSpPr>
        <p:spPr>
          <a:xfrm rot="20367882">
            <a:off x="1168081" y="4492649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2023.2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1E72D5F-4649-0662-15A2-B44BDB83D01F}"/>
              </a:ext>
            </a:extLst>
          </p:cNvPr>
          <p:cNvSpPr txBox="1"/>
          <p:nvPr/>
        </p:nvSpPr>
        <p:spPr>
          <a:xfrm>
            <a:off x="3474908" y="4406312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Ar+</a:t>
            </a:r>
            <a:r>
              <a:rPr lang="en-US" altLang="zh-CN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197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237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Bk</a:t>
            </a:r>
            <a:r>
              <a:rPr lang="zh-CN" altLang="en-US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0C745CE-E17D-8593-3F23-26D1C9E603D4}"/>
              </a:ext>
            </a:extLst>
          </p:cNvPr>
          <p:cNvSpPr txBox="1"/>
          <p:nvPr/>
        </p:nvSpPr>
        <p:spPr>
          <a:xfrm>
            <a:off x="4357098" y="3988270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Ar+</a:t>
            </a:r>
            <a:r>
              <a:rPr lang="en-US" altLang="zh-CN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209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249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Md</a:t>
            </a:r>
            <a:r>
              <a:rPr lang="zh-CN" altLang="en-US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18" name="左大括号 17">
            <a:extLst>
              <a:ext uri="{FF2B5EF4-FFF2-40B4-BE49-F238E27FC236}">
                <a16:creationId xmlns:a16="http://schemas.microsoft.com/office/drawing/2014/main" id="{F7FCE300-176B-A6CD-715F-23D4A3C1C595}"/>
              </a:ext>
            </a:extLst>
          </p:cNvPr>
          <p:cNvSpPr/>
          <p:nvPr/>
        </p:nvSpPr>
        <p:spPr>
          <a:xfrm rot="3828440">
            <a:off x="3907190" y="3655636"/>
            <a:ext cx="125621" cy="1080694"/>
          </a:xfrm>
          <a:prstGeom prst="leftBrace">
            <a:avLst>
              <a:gd name="adj1" fmla="val 79341"/>
              <a:gd name="adj2" fmla="val 50000"/>
            </a:avLst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1751859-4F71-D926-49F3-4E136C70AFE1}"/>
              </a:ext>
            </a:extLst>
          </p:cNvPr>
          <p:cNvSpPr txBox="1"/>
          <p:nvPr/>
        </p:nvSpPr>
        <p:spPr>
          <a:xfrm rot="19906117">
            <a:off x="3223782" y="3859455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2023.4-5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B8E2427-CCEA-872F-A493-A5FA5B9B5644}"/>
              </a:ext>
            </a:extLst>
          </p:cNvPr>
          <p:cNvSpPr txBox="1"/>
          <p:nvPr/>
        </p:nvSpPr>
        <p:spPr>
          <a:xfrm>
            <a:off x="6309227" y="839586"/>
            <a:ext cx="29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latin typeface="+mn-lt"/>
              </a:rPr>
              <a:t>Equilibrium charge state</a:t>
            </a:r>
            <a:endParaRPr lang="zh-CN" altLang="en-US" sz="2000" dirty="0">
              <a:latin typeface="+mn-lt"/>
              <a:cs typeface="Arial" panose="020B0604020202020204" pitchFamily="34" charset="0"/>
            </a:endParaRPr>
          </a:p>
          <a:p>
            <a:r>
              <a:rPr lang="en-US" altLang="zh-CN" sz="2000" i="0" u="none" strike="noStrike" baseline="0" dirty="0">
                <a:latin typeface="+mn-lt"/>
                <a:cs typeface="Arial" panose="020B0604020202020204" pitchFamily="34" charset="0"/>
              </a:rPr>
              <a:t>magnetic rigidity</a:t>
            </a:r>
            <a:endParaRPr lang="en-US" altLang="zh-CN" sz="2000" dirty="0">
              <a:latin typeface="+mn-lt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+mn-lt"/>
                <a:cs typeface="Arial" panose="020B0604020202020204" pitchFamily="34" charset="0"/>
              </a:rPr>
              <a:t>Cross section</a:t>
            </a:r>
            <a:endParaRPr lang="en-US" altLang="zh-CN" sz="2000" i="0" u="none" strike="noStrike" baseline="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14F1103-6E32-C5FB-56B5-2DCE9018E7C5}"/>
              </a:ext>
            </a:extLst>
          </p:cNvPr>
          <p:cNvSpPr txBox="1"/>
          <p:nvPr/>
        </p:nvSpPr>
        <p:spPr>
          <a:xfrm>
            <a:off x="5995407" y="2876639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Ar+</a:t>
            </a:r>
            <a:r>
              <a:rPr lang="en-US" altLang="zh-CN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232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zh-CN" altLang="en-US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272</a:t>
            </a:r>
            <a:r>
              <a:rPr lang="en-US" altLang="zh-CN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Hs</a:t>
            </a:r>
            <a:r>
              <a:rPr lang="zh-CN" altLang="en-US" b="1" baseline="30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56B338F-8924-16A3-C903-82532BFE01A8}"/>
              </a:ext>
            </a:extLst>
          </p:cNvPr>
          <p:cNvSpPr txBox="1"/>
          <p:nvPr/>
        </p:nvSpPr>
        <p:spPr>
          <a:xfrm>
            <a:off x="6504866" y="2530297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2023.5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83EE8C66-F5EB-0970-FC4A-5CFC562AA7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5" y="1068631"/>
            <a:ext cx="2682608" cy="220262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3396CA2-89B6-4007-CBFE-96AF3E6336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9262" r="15544" b="3634"/>
          <a:stretch/>
        </p:blipFill>
        <p:spPr>
          <a:xfrm>
            <a:off x="2818000" y="1081254"/>
            <a:ext cx="2848154" cy="217023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C5D19EF7-FD87-5D22-7A7D-90D0DBB4A107}"/>
              </a:ext>
            </a:extLst>
          </p:cNvPr>
          <p:cNvSpPr txBox="1"/>
          <p:nvPr/>
        </p:nvSpPr>
        <p:spPr>
          <a:xfrm>
            <a:off x="604307" y="818963"/>
            <a:ext cx="18036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sz="14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159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Tb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sz="14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213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</a:t>
            </a:r>
            <a:r>
              <a:rPr lang="zh-CN" altLang="en-US" sz="14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F6C0EAF-E260-C47B-AD03-234D88CA689E}"/>
              </a:ext>
            </a:extLst>
          </p:cNvPr>
          <p:cNvSpPr txBox="1"/>
          <p:nvPr/>
        </p:nvSpPr>
        <p:spPr>
          <a:xfrm>
            <a:off x="3377090" y="813655"/>
            <a:ext cx="182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sz="14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165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</a:t>
            </a:r>
            <a:r>
              <a:rPr lang="zh-CN" altLang="en-US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sz="14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219</a:t>
            </a:r>
            <a:r>
              <a:rPr lang="en-US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</a:t>
            </a:r>
            <a:r>
              <a:rPr lang="zh-CN" altLang="en-US" sz="1400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CC604A9-D33F-4ABD-32E9-C72C86177B2B}"/>
              </a:ext>
            </a:extLst>
          </p:cNvPr>
          <p:cNvSpPr txBox="1"/>
          <p:nvPr/>
        </p:nvSpPr>
        <p:spPr>
          <a:xfrm rot="19796232">
            <a:off x="4857149" y="3081075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2023.3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569D922-AC2A-41A0-1D50-0302D26C4EB1}"/>
              </a:ext>
            </a:extLst>
          </p:cNvPr>
          <p:cNvSpPr txBox="1"/>
          <p:nvPr/>
        </p:nvSpPr>
        <p:spPr>
          <a:xfrm>
            <a:off x="7915303" y="2179908"/>
            <a:ext cx="21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232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276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</a:t>
            </a:r>
            <a:r>
              <a:rPr lang="zh-CN" altLang="en-US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2382D70-980F-8402-29C5-870217B7123A}"/>
              </a:ext>
            </a:extLst>
          </p:cNvPr>
          <p:cNvSpPr txBox="1"/>
          <p:nvPr/>
        </p:nvSpPr>
        <p:spPr>
          <a:xfrm>
            <a:off x="8878115" y="1756496"/>
            <a:ext cx="210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54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Cr+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238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→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292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Lv</a:t>
            </a:r>
            <a:r>
              <a:rPr lang="zh-CN" altLang="en-US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*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E65727F-AB7C-7C8B-8494-8CA784914C4E}"/>
              </a:ext>
            </a:extLst>
          </p:cNvPr>
          <p:cNvGrpSpPr/>
          <p:nvPr/>
        </p:nvGrpSpPr>
        <p:grpSpPr>
          <a:xfrm>
            <a:off x="8216975" y="3319745"/>
            <a:ext cx="3841891" cy="3204629"/>
            <a:chOff x="8067577" y="3224850"/>
            <a:chExt cx="3841891" cy="3204629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BB9F2A9-81CB-2ADC-A7B0-AC2A3E1D1CA9}"/>
                </a:ext>
              </a:extLst>
            </p:cNvPr>
            <p:cNvSpPr/>
            <p:nvPr/>
          </p:nvSpPr>
          <p:spPr>
            <a:xfrm>
              <a:off x="8089724" y="3224850"/>
              <a:ext cx="3809917" cy="319215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18A4101-2A0B-4CD6-DA90-6A5A7AEDD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577" y="3238052"/>
              <a:ext cx="3841891" cy="3191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139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BA654E-E3DE-B5A6-C016-2762A87FB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Re-investigation on </a:t>
            </a:r>
            <a:r>
              <a:rPr lang="en-US" altLang="zh-CN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Mc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7AFE0EF4-6CF2-5013-A339-23D2A3762C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350" y="1007483"/>
                <a:ext cx="5664629" cy="510981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Experiment</a:t>
                </a:r>
                <a:r>
                  <a:rPr lang="zh-CN" alt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Nov,16,2023-Nov,25,2023</a:t>
                </a: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Experiment facility</a:t>
                </a:r>
                <a:r>
                  <a:rPr lang="zh-CN" alt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SHANS2 </a:t>
                </a: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Reaction channel</a:t>
                </a:r>
                <a:r>
                  <a:rPr lang="zh-CN" alt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en-US" altLang="zh-CN" sz="1600" b="1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243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Am(</a:t>
                </a:r>
                <a:r>
                  <a:rPr lang="en-US" altLang="zh-CN" sz="16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48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Ca,3n)</a:t>
                </a:r>
                <a:r>
                  <a:rPr lang="en-US" altLang="zh-CN" sz="16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288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Mc</a:t>
                </a: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endParaRPr lang="en-US" altLang="zh-CN" sz="16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Beam particle</a:t>
                </a:r>
                <a:r>
                  <a:rPr lang="zh-CN" alt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en-US" altLang="zh-CN" sz="16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48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Ca</a:t>
                </a:r>
                <a:r>
                  <a:rPr lang="en-US" altLang="zh-CN" sz="16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14+</a:t>
                </a: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Beam time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103.7 h</a:t>
                </a: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Average beam intensity</a:t>
                </a:r>
                <a:r>
                  <a:rPr lang="zh-CN" alt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~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6.8 e</a:t>
                </a:r>
                <a14:m>
                  <m:oMath xmlns:m="http://schemas.openxmlformats.org/officeDocument/2006/math">
                    <m:r>
                      <a:rPr lang="zh-CN" altLang="en-US" sz="1600" i="1" dirty="0" smtClean="0">
                        <a:solidFill>
                          <a:prstClr val="black"/>
                        </a:solidFill>
                        <a:latin typeface="Cambria Math"/>
                        <a:ea typeface="宋体" panose="02010600030101010101" pitchFamily="2" charset="-122"/>
                      </a:rPr>
                      <m:t>𝜇</m:t>
                    </m:r>
                  </m:oMath>
                </a14:m>
                <a:r>
                  <a:rPr lang="en-US" altLang="zh-CN" sz="16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</a:t>
                </a:r>
                <a:endParaRPr lang="en-US" altLang="zh-CN" sz="16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Beam energy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en-US" altLang="zh-CN" sz="1600" i="1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= 241 MeV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(middle of the target)</a:t>
                </a: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endParaRPr lang="en-US" altLang="zh-CN" sz="1600" dirty="0">
                  <a:solidFill>
                    <a:prstClr val="black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altLang="zh-CN" sz="1600" b="1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243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Am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Target</a:t>
                </a:r>
                <a:r>
                  <a:rPr lang="zh-CN" alt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solidFill>
                          <a:prstClr val="black"/>
                        </a:solidFill>
                        <a:latin typeface="Cambria Math"/>
                        <a:ea typeface="宋体" panose="02010600030101010101" pitchFamily="2" charset="-122"/>
                      </a:rPr>
                      <m:t>2 </m:t>
                    </m:r>
                    <m:r>
                      <a:rPr lang="zh-CN" altLang="en-US" sz="1600" i="1" dirty="0" smtClean="0">
                        <a:solidFill>
                          <a:prstClr val="black"/>
                        </a:solidFill>
                        <a:latin typeface="Cambria Math"/>
                        <a:ea typeface="宋体" panose="02010600030101010101" pitchFamily="2" charset="-122"/>
                      </a:rPr>
                      <m:t>𝜇</m:t>
                    </m:r>
                    <m:r>
                      <a:rPr lang="en-US" altLang="zh-CN" sz="1600" i="1" dirty="0" smtClean="0">
                        <a:solidFill>
                          <a:prstClr val="black"/>
                        </a:solidFill>
                        <a:latin typeface="Cambria Math"/>
                        <a:ea typeface="宋体" panose="02010600030101010101" pitchFamily="2" charset="-122"/>
                      </a:rPr>
                      <m:t>𝑚</m:t>
                    </m:r>
                  </m:oMath>
                </a14:m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Ti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foil +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solidFill>
                          <a:prstClr val="black"/>
                        </a:solidFill>
                        <a:latin typeface="Cambria Math"/>
                        <a:ea typeface="宋体" panose="02010600030101010101" pitchFamily="2" charset="-122"/>
                      </a:rPr>
                      <m:t>518 </m:t>
                    </m:r>
                    <m:r>
                      <a:rPr lang="en-US" altLang="zh-CN" sz="1600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~ </m:t>
                    </m:r>
                    <m:r>
                      <a:rPr lang="en-US" altLang="zh-CN" sz="1600" i="1" dirty="0" smtClean="0">
                        <a:solidFill>
                          <a:prstClr val="black"/>
                        </a:solidFill>
                        <a:latin typeface="Cambria Math"/>
                        <a:ea typeface="宋体" panose="02010600030101010101" pitchFamily="2" charset="-122"/>
                      </a:rPr>
                      <m:t>597 </m:t>
                    </m:r>
                    <m:r>
                      <a:rPr lang="zh-CN" altLang="en-US" sz="1600" i="1" dirty="0" smtClean="0">
                        <a:solidFill>
                          <a:prstClr val="black"/>
                        </a:solidFill>
                        <a:latin typeface="Cambria Math"/>
                        <a:ea typeface="宋体" panose="02010600030101010101" pitchFamily="2" charset="-122"/>
                      </a:rPr>
                      <m:t>𝜇</m:t>
                    </m:r>
                    <m:r>
                      <a:rPr lang="en-US" altLang="zh-CN" sz="1600" i="1" dirty="0" smtClean="0">
                        <a:solidFill>
                          <a:prstClr val="black"/>
                        </a:solidFill>
                        <a:latin typeface="Cambria Math"/>
                        <a:ea typeface="宋体" panose="02010600030101010101" pitchFamily="2" charset="-122"/>
                      </a:rPr>
                      <m:t>𝑔</m:t>
                    </m:r>
                    <m:r>
                      <a:rPr lang="en-US" altLang="zh-CN" sz="1600" i="1" dirty="0" smtClean="0">
                        <a:solidFill>
                          <a:prstClr val="black"/>
                        </a:solidFill>
                        <a:latin typeface="Cambria Math"/>
                        <a:ea typeface="宋体" panose="02010600030101010101" pitchFamily="2" charset="-122"/>
                      </a:rPr>
                      <m:t>/</m:t>
                    </m:r>
                    <m:r>
                      <a:rPr lang="en-US" altLang="zh-CN" sz="1600" i="1" dirty="0" smtClean="0">
                        <a:solidFill>
                          <a:prstClr val="black"/>
                        </a:solidFill>
                        <a:latin typeface="Cambria Math"/>
                        <a:ea typeface="宋体" panose="02010600030101010101" pitchFamily="2" charset="-122"/>
                      </a:rPr>
                      <m:t>𝑐𝑚</m:t>
                    </m:r>
                    <m:r>
                      <a:rPr lang="en-US" altLang="zh-CN" sz="1600" i="1" baseline="30000" dirty="0" smtClean="0">
                        <a:solidFill>
                          <a:prstClr val="black"/>
                        </a:solidFill>
                        <a:latin typeface="Cambria Math"/>
                        <a:ea typeface="宋体" panose="02010600030101010101" pitchFamily="2" charset="-122"/>
                      </a:rPr>
                      <m:t>2</m:t>
                    </m:r>
                  </m:oMath>
                </a14:m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AmO</a:t>
                </a:r>
                <a:r>
                  <a:rPr lang="en-US" altLang="zh-CN" sz="1600" baseline="-250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2 </a:t>
                </a: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Target number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4 arc-shaped targets</a:t>
                </a: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Duty ratio</a:t>
                </a:r>
                <a:r>
                  <a:rPr lang="zh-CN" alt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78%. </a:t>
                </a:r>
              </a:p>
              <a:p>
                <a:pPr marL="457189" indent="-457189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Rotating speed</a:t>
                </a:r>
                <a:r>
                  <a:rPr lang="zh-CN" altLang="en-US" sz="1600" b="1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：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~2900 RPM</a:t>
                </a: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7AFE0EF4-6CF2-5013-A339-23D2A3762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0" y="1007483"/>
                <a:ext cx="5664629" cy="5109816"/>
              </a:xfrm>
              <a:prstGeom prst="rect">
                <a:avLst/>
              </a:prstGeom>
              <a:blipFill>
                <a:blip r:embed="rId2"/>
                <a:stretch>
                  <a:fillRect l="-4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C:\Users\ASUS\Desktop\115\Fig1v5.png">
            <a:extLst>
              <a:ext uri="{FF2B5EF4-FFF2-40B4-BE49-F238E27FC236}">
                <a16:creationId xmlns:a16="http://schemas.microsoft.com/office/drawing/2014/main" id="{366A9EF6-C8B8-F0AD-23F4-EF82B3CEC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79" y="1103494"/>
            <a:ext cx="6228667" cy="501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873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D2662-EB05-7912-920D-0EF2526A2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77991C-C308-F030-195F-651B04071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Re-investigation on </a:t>
            </a:r>
            <a:r>
              <a:rPr lang="en-US" altLang="zh-CN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Mc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FD4520-DDE4-5FDA-5E29-C7A0E75F9659}"/>
                  </a:ext>
                </a:extLst>
              </p:cNvPr>
              <p:cNvSpPr txBox="1"/>
              <p:nvPr/>
            </p:nvSpPr>
            <p:spPr>
              <a:xfrm>
                <a:off x="515849" y="5739040"/>
                <a:ext cx="112694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594" indent="-228594" defTabSz="1219170" fontAlgn="auto"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ü"/>
                </a:pP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Five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prstClr val="black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-decay chains, assigned to the decay of  </a:t>
                </a:r>
                <a:r>
                  <a:rPr lang="en-US" altLang="zh-CN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288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Mc, were detected.</a:t>
                </a:r>
              </a:p>
              <a:p>
                <a:pPr marL="228594" indent="-228594" defTabSz="1219170" fontAlgn="auto"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ü"/>
                </a:pP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measured 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prstClr val="black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-decay properties of </a:t>
                </a:r>
                <a:r>
                  <a:rPr lang="en-US" altLang="zh-CN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288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Mc as well as its descendent nuclei are consistent with known data.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FD4520-DDE4-5FDA-5E29-C7A0E75F96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49" y="5739040"/>
                <a:ext cx="11269476" cy="646331"/>
              </a:xfrm>
              <a:prstGeom prst="rect">
                <a:avLst/>
              </a:prstGeom>
              <a:blipFill>
                <a:blip r:embed="rId2"/>
                <a:stretch>
                  <a:fillRect l="-379" t="-4717" r="-433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>
            <a:extLst>
              <a:ext uri="{FF2B5EF4-FFF2-40B4-BE49-F238E27FC236}">
                <a16:creationId xmlns:a16="http://schemas.microsoft.com/office/drawing/2014/main" id="{7C185154-C433-0674-25A6-D792E2764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9" y="913463"/>
            <a:ext cx="1067034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FFF370-15A2-AE3A-076F-9B0215138E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96" r="8652" b="48999"/>
          <a:stretch/>
        </p:blipFill>
        <p:spPr>
          <a:xfrm>
            <a:off x="160544" y="913463"/>
            <a:ext cx="2394192" cy="16457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B83851-D666-45A1-2CB3-777C038FC9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49" t="48479" r="9372"/>
          <a:stretch/>
        </p:blipFill>
        <p:spPr>
          <a:xfrm>
            <a:off x="9034589" y="3880965"/>
            <a:ext cx="2897319" cy="201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49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F8883-BA8C-CE54-E351-EC70979BA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9979F-5560-2889-1768-D7AF76F1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Re-investigation on </a:t>
            </a:r>
            <a:r>
              <a:rPr lang="en-US" altLang="zh-CN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Mc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763414C-7DB7-CAD9-2BA6-9CE2ED271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882" y="1158265"/>
            <a:ext cx="4946404" cy="451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6E3596-D3E7-C660-EE34-993D92539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966" y="1385289"/>
            <a:ext cx="4567883" cy="44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6623F2CD-6A0D-B761-4F32-EB869F86E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475" y="844550"/>
            <a:ext cx="4107549" cy="516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4AD0853-7E65-9BD0-3AA5-1528D68C2C02}"/>
                  </a:ext>
                </a:extLst>
              </p:cNvPr>
              <p:cNvSpPr/>
              <p:nvPr/>
            </p:nvSpPr>
            <p:spPr>
              <a:xfrm>
                <a:off x="346090" y="5965890"/>
                <a:ext cx="1149982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594" indent="-228594" defTabSz="1219170" fontAlgn="auto">
                  <a:spcBef>
                    <a:spcPts val="0"/>
                  </a:spcBef>
                  <a:spcAft>
                    <a:spcPts val="600"/>
                  </a:spcAft>
                  <a:buFont typeface="Wingdings" pitchFamily="2" charset="2"/>
                  <a:buChar char="ü"/>
                </a:pP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During the beam-stopped period, the</a:t>
                </a:r>
                <a14:m>
                  <m:oMath xmlns:m="http://schemas.openxmlformats.org/officeDocument/2006/math">
                    <m:r>
                      <a:rPr lang="en-US" altLang="zh-CN" sz="1600">
                        <a:solidFill>
                          <a:prstClr val="black"/>
                        </a:solidFill>
                        <a:latin typeface="Cambria Math"/>
                      </a:rPr>
                      <m:t> </m:t>
                    </m:r>
                    <m:r>
                      <a:rPr lang="zh-CN" altLang="en-US" sz="1600" i="1">
                        <a:solidFill>
                          <a:prstClr val="black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decay of </a:t>
                </a:r>
                <a:r>
                  <a:rPr lang="en-US" altLang="zh-CN" sz="16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268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Db with an energy of 7.813(23) MeV and a lifetime of 41.2 h were unambiguously identified, which match well with the recent work.</a:t>
                </a:r>
                <a:endParaRPr lang="zh-CN" alt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34AD0853-7E65-9BD0-3AA5-1528D68C2C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090" y="5965890"/>
                <a:ext cx="11499820" cy="584775"/>
              </a:xfrm>
              <a:prstGeom prst="rect">
                <a:avLst/>
              </a:prstGeom>
              <a:blipFill>
                <a:blip r:embed="rId5"/>
                <a:stretch>
                  <a:fillRect l="-212"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C66A6F3C-B457-659C-9F75-B716ED973818}"/>
                  </a:ext>
                </a:extLst>
              </p:cNvPr>
              <p:cNvSpPr txBox="1"/>
              <p:nvPr/>
            </p:nvSpPr>
            <p:spPr>
              <a:xfrm>
                <a:off x="9387990" y="4888141"/>
                <a:ext cx="19202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/>
                        </a:rPr>
                        <m:t>𝑷</m:t>
                      </m:r>
                      <m:r>
                        <a:rPr lang="en-US" altLang="zh-CN" sz="1600" b="1" i="1" baseline="-25000">
                          <a:solidFill>
                            <a:prstClr val="black"/>
                          </a:solidFill>
                          <a:latin typeface="Cambria Math"/>
                        </a:rPr>
                        <m:t>𝒓𝒂𝒏</m:t>
                      </m:r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/>
                        </a:rPr>
                        <m:t>𝟎</m:t>
                      </m:r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/>
                        </a:rPr>
                        <m:t>.</m:t>
                      </m:r>
                      <m:r>
                        <a:rPr lang="en-US" altLang="zh-CN" sz="1600" b="1" i="1">
                          <a:solidFill>
                            <a:prstClr val="black"/>
                          </a:solidFill>
                          <a:latin typeface="Cambria Math"/>
                        </a:rPr>
                        <m:t>𝟎𝟎𝟏𝟗</m:t>
                      </m:r>
                    </m:oMath>
                  </m:oMathPara>
                </a14:m>
                <a:endParaRPr lang="zh-CN" altLang="en-US" sz="1600" b="1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C66A6F3C-B457-659C-9F75-B716ED973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7990" y="4888141"/>
                <a:ext cx="192021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5813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0A914-8CCE-2BB4-C688-69DBDB790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BFBCCA-D08E-9D54-4D93-7F5C38D7D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44" y="147836"/>
            <a:ext cx="9009321" cy="548561"/>
          </a:xfrm>
        </p:spPr>
        <p:txBody>
          <a:bodyPr/>
          <a:lstStyle/>
          <a:p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Re-investigation on </a:t>
            </a:r>
            <a:r>
              <a:rPr lang="en-US" altLang="zh-CN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Mc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2E3B3B6-0FA3-EDD1-B54D-C18034355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406970"/>
              </p:ext>
            </p:extLst>
          </p:nvPr>
        </p:nvGraphicFramePr>
        <p:xfrm>
          <a:off x="7152116" y="2165053"/>
          <a:ext cx="4820037" cy="2990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2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8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86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5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545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Chain No.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altLang="zh-CN" sz="1200" b="0" baseline="-250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altLang="zh-CN" sz="1200" b="0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1200" b="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(MeV)</a:t>
                      </a:r>
                      <a:endParaRPr lang="zh-CN" altLang="en-US" sz="1200" b="0" baseline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LifeTitme</a:t>
                      </a:r>
                      <a:endParaRPr lang="en-US" altLang="zh-CN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(h)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StripX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StripY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lang="en-US" altLang="zh-CN" sz="1200" b="0" baseline="-2500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ran</a:t>
                      </a:r>
                      <a:endParaRPr lang="zh-CN" altLang="en-US" sz="1200" b="0" baseline="-25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43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7.888(45)</a:t>
                      </a:r>
                      <a:r>
                        <a:rPr lang="en-US" altLang="zh-CN" sz="1200" b="1" baseline="30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ac</a:t>
                      </a:r>
                      <a:endParaRPr lang="zh-CN" altLang="en-US" sz="1200" b="1" baseline="3000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47.2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7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7.759(23)</a:t>
                      </a:r>
                      <a:r>
                        <a:rPr lang="en-US" altLang="zh-CN" sz="1200" b="1" baseline="30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zh-CN" altLang="en-US" sz="1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61.5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66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0.34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7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7.789(22)</a:t>
                      </a:r>
                      <a:r>
                        <a:rPr lang="en-US" altLang="zh-CN" sz="1200" b="1" baseline="30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zh-CN" altLang="en-US" sz="1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1.7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78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7.771(22)</a:t>
                      </a:r>
                      <a:r>
                        <a:rPr lang="en-US" altLang="zh-CN" sz="1200" b="1" baseline="30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zh-CN" altLang="en-US" sz="1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12.4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73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7.994(34)</a:t>
                      </a:r>
                      <a:r>
                        <a:rPr lang="en-US" altLang="zh-CN" sz="1200" b="1" baseline="30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ac</a:t>
                      </a:r>
                      <a:endParaRPr lang="zh-CN" altLang="en-US" sz="1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13.1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0.15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7.831(23)</a:t>
                      </a:r>
                      <a:r>
                        <a:rPr lang="en-US" altLang="zh-CN" sz="1200" b="1" baseline="3000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zh-CN" altLang="en-US" sz="12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41.2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110&amp;</a:t>
                      </a:r>
                    </a:p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0.0019</a:t>
                      </a:r>
                      <a:endParaRPr lang="zh-CN" altLang="en-US" sz="12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096">
                <a:extLst>
                  <a:ext uri="{FF2B5EF4-FFF2-40B4-BE49-F238E27FC236}">
                    <a16:creationId xmlns:a16="http://schemas.microsoft.com/office/drawing/2014/main" id="{99C81AAC-7CED-6E5F-301B-3022A5D702BC}"/>
                  </a:ext>
                </a:extLst>
              </p:cNvPr>
              <p:cNvSpPr txBox="1"/>
              <p:nvPr/>
            </p:nvSpPr>
            <p:spPr>
              <a:xfrm>
                <a:off x="7264491" y="5279202"/>
                <a:ext cx="4800533" cy="769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67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a </a:t>
                </a:r>
                <a14:m>
                  <m:oMath xmlns:m="http://schemas.openxmlformats.org/officeDocument/2006/math">
                    <m:r>
                      <a:rPr lang="zh-CN" altLang="en-US" sz="1467" i="1">
                        <a:solidFill>
                          <a:prstClr val="black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zh-CN" altLang="en-US" sz="1467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1467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particle registered in beam-supplied period.</a:t>
                </a:r>
              </a:p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67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b </a:t>
                </a:r>
                <a14:m>
                  <m:oMath xmlns:m="http://schemas.openxmlformats.org/officeDocument/2006/math">
                    <m:r>
                      <a:rPr lang="zh-CN" altLang="en-US" sz="1467" i="1">
                        <a:solidFill>
                          <a:prstClr val="black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zh-CN" altLang="en-US" sz="1467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1467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particle registered in beam-stopped period.</a:t>
                </a:r>
              </a:p>
              <a:p>
                <a:pPr defTabSz="121917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467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c Event registered by both DSSD and SSD.</a:t>
                </a:r>
              </a:p>
            </p:txBody>
          </p:sp>
        </mc:Choice>
        <mc:Fallback xmlns="">
          <p:sp>
            <p:nvSpPr>
              <p:cNvPr id="5" name="TextBox 4096">
                <a:extLst>
                  <a:ext uri="{FF2B5EF4-FFF2-40B4-BE49-F238E27FC236}">
                    <a16:creationId xmlns:a16="http://schemas.microsoft.com/office/drawing/2014/main" id="{99C81AAC-7CED-6E5F-301B-3022A5D70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4491" y="5279202"/>
                <a:ext cx="4800533" cy="769634"/>
              </a:xfrm>
              <a:prstGeom prst="rect">
                <a:avLst/>
              </a:prstGeom>
              <a:blipFill>
                <a:blip r:embed="rId2"/>
                <a:stretch>
                  <a:fillRect l="-508" t="-1587" b="-8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36C771A-FFD4-42CD-8835-379E0A5EADD9}"/>
                  </a:ext>
                </a:extLst>
              </p:cNvPr>
              <p:cNvSpPr/>
              <p:nvPr/>
            </p:nvSpPr>
            <p:spPr>
              <a:xfrm>
                <a:off x="239349" y="5525424"/>
                <a:ext cx="6336704" cy="786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28594" indent="-228594" defTabSz="121917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ü"/>
                </a:pP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During the beam-supplied period, several </a:t>
                </a:r>
                <a14:m>
                  <m:oMath xmlns:m="http://schemas.openxmlformats.org/officeDocument/2006/math">
                    <m:r>
                      <a:rPr lang="zh-CN" altLang="en-US" sz="1600" i="1">
                        <a:solidFill>
                          <a:prstClr val="black"/>
                        </a:solidFill>
                        <a:latin typeface="Cambria Math"/>
                      </a:rPr>
                      <m:t>𝛼</m:t>
                    </m:r>
                  </m:oMath>
                </a14:m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-decay candidates of </a:t>
                </a:r>
                <a:r>
                  <a:rPr lang="en-US" altLang="zh-CN" sz="1600" baseline="30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268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Db were detected in Chain 1, Chain 2, and Chain 3.</a:t>
                </a:r>
                <a:endParaRPr lang="zh-CN" altLang="en-US" sz="1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836C771A-FFD4-42CD-8835-379E0A5EA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49" y="5525424"/>
                <a:ext cx="6336704" cy="786754"/>
              </a:xfrm>
              <a:prstGeom prst="rect">
                <a:avLst/>
              </a:prstGeom>
              <a:blipFill>
                <a:blip r:embed="rId3"/>
                <a:stretch>
                  <a:fillRect l="-385" b="-93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14D53946-E7CF-36A5-522C-3085BC6FF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958722"/>
            <a:ext cx="727252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725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42517-F13B-A8AF-9286-1118F0031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16D276-7AEF-DFFB-C8AE-E0B82A6C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l-GR" altLang="zh-CN" sz="28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α</a:t>
            </a:r>
            <a:r>
              <a:rPr kumimoji="1" lang="en-US" altLang="zh-CN" sz="28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decay of </a:t>
            </a:r>
            <a:r>
              <a:rPr kumimoji="1" lang="en-US" altLang="zh-CN" sz="2800" b="1" baseline="30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268</a:t>
            </a:r>
            <a:r>
              <a:rPr kumimoji="1" lang="en-US" altLang="zh-CN" sz="28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Db and SF of </a:t>
            </a:r>
            <a:r>
              <a:rPr kumimoji="1" lang="en-US" altLang="zh-CN" sz="2800" b="1" baseline="30000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264</a:t>
            </a:r>
            <a:r>
              <a:rPr kumimoji="1" lang="en-US" altLang="zh-CN" sz="2800" b="1" dirty="0"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Lr</a:t>
            </a:r>
            <a:endParaRPr kumimoji="1" lang="zh-CN" altLang="en-US" sz="2800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BBE29B0-A5DA-4332-9F0A-581FF104D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31" y="952115"/>
            <a:ext cx="6138235" cy="10789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66D3A9-95B8-45D4-92E3-F7C41D9EA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445" y="1032315"/>
            <a:ext cx="3790986" cy="5475869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D874F1B4-F8BD-44D7-BA78-51FB9F30067E}"/>
              </a:ext>
            </a:extLst>
          </p:cNvPr>
          <p:cNvSpPr/>
          <p:nvPr/>
        </p:nvSpPr>
        <p:spPr>
          <a:xfrm>
            <a:off x="8673169" y="2430854"/>
            <a:ext cx="93083" cy="8760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A181F8D-E2A6-4884-BE1E-E350B0B16A60}"/>
              </a:ext>
            </a:extLst>
          </p:cNvPr>
          <p:cNvCxnSpPr/>
          <p:nvPr/>
        </p:nvCxnSpPr>
        <p:spPr>
          <a:xfrm flipH="1">
            <a:off x="8842907" y="1981867"/>
            <a:ext cx="1155319" cy="44898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BC222F90-EAD3-4E44-9AEA-4F906BF417E0}"/>
              </a:ext>
            </a:extLst>
          </p:cNvPr>
          <p:cNvSpPr txBox="1"/>
          <p:nvPr/>
        </p:nvSpPr>
        <p:spPr>
          <a:xfrm>
            <a:off x="9889232" y="1524903"/>
            <a:ext cx="193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SF(</a:t>
            </a:r>
            <a:r>
              <a:rPr kumimoji="0" lang="en-US" altLang="zh-CN" sz="1800" b="0" i="0" u="none" strike="noStrike" kern="1200" cap="none" spc="0" normalizeH="0" baseline="30000" noProof="0" dirty="0">
                <a:ln cmpd="dbl">
                  <a:solidFill>
                    <a:srgbClr val="4F81BD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264</a:t>
            </a:r>
            <a:r>
              <a:rPr kumimoji="0" lang="en-US" altLang="zh-CN" sz="1800" b="0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Lr) registration time</a:t>
            </a:r>
            <a:endParaRPr kumimoji="0" lang="zh-CN" altLang="en-US" sz="1800" b="0" i="0" u="none" strike="noStrike" kern="1200" cap="none" spc="0" normalizeH="0" baseline="0" noProof="0" dirty="0">
              <a:ln cmpd="dbl">
                <a:solidFill>
                  <a:srgbClr val="4F81BD"/>
                </a:solidFill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A8CD2DE-8962-4C21-8BB8-7104081A469E}"/>
              </a:ext>
            </a:extLst>
          </p:cNvPr>
          <p:cNvSpPr/>
          <p:nvPr/>
        </p:nvSpPr>
        <p:spPr>
          <a:xfrm>
            <a:off x="8962049" y="4261932"/>
            <a:ext cx="93083" cy="8760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D6BCE2D7-7724-441A-AA37-8955345B661B}"/>
              </a:ext>
            </a:extLst>
          </p:cNvPr>
          <p:cNvCxnSpPr>
            <a:cxnSpLocks/>
          </p:cNvCxnSpPr>
          <p:nvPr/>
        </p:nvCxnSpPr>
        <p:spPr>
          <a:xfrm flipH="1">
            <a:off x="9055132" y="2134267"/>
            <a:ext cx="1095495" cy="211075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>
            <a:extLst>
              <a:ext uri="{FF2B5EF4-FFF2-40B4-BE49-F238E27FC236}">
                <a16:creationId xmlns:a16="http://schemas.microsoft.com/office/drawing/2014/main" id="{3A00AA54-58BA-4483-95FA-850857A50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99" y="1999955"/>
            <a:ext cx="4567883" cy="44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A26B259E-DB71-4F42-ABC8-19F85A23F924}"/>
              </a:ext>
            </a:extLst>
          </p:cNvPr>
          <p:cNvSpPr/>
          <p:nvPr/>
        </p:nvSpPr>
        <p:spPr>
          <a:xfrm>
            <a:off x="8277015" y="1981867"/>
            <a:ext cx="489237" cy="297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F56B98B-DC7E-4539-96DE-F5AC38A42FC9}"/>
              </a:ext>
            </a:extLst>
          </p:cNvPr>
          <p:cNvSpPr txBox="1"/>
          <p:nvPr/>
        </p:nvSpPr>
        <p:spPr>
          <a:xfrm>
            <a:off x="5153292" y="3244334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zh-CN" sz="1800" b="0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α</a:t>
            </a:r>
            <a:r>
              <a:rPr kumimoji="0" lang="en-US" altLang="zh-CN" sz="1800" b="0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 decay of </a:t>
            </a:r>
            <a:r>
              <a:rPr kumimoji="0" lang="en-US" altLang="zh-CN" sz="1800" b="0" i="0" u="none" strike="noStrike" kern="1200" cap="none" spc="0" normalizeH="0" baseline="30000" noProof="0" dirty="0">
                <a:ln cmpd="dbl">
                  <a:solidFill>
                    <a:srgbClr val="4F81BD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268</a:t>
            </a:r>
            <a:r>
              <a:rPr kumimoji="0" lang="en-US" altLang="zh-CN" sz="1800" b="0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Db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55% branching ratio</a:t>
            </a:r>
            <a:endParaRPr kumimoji="0" lang="zh-CN" altLang="en-US" sz="1800" b="0" i="0" u="none" strike="noStrike" kern="1200" cap="none" spc="0" normalizeH="0" baseline="0" noProof="0" dirty="0">
              <a:ln cmpd="dbl">
                <a:solidFill>
                  <a:srgbClr val="4F81BD"/>
                </a:solidFill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32361F26-3191-4989-AD7D-FBC1D17BD218}"/>
              </a:ext>
            </a:extLst>
          </p:cNvPr>
          <p:cNvCxnSpPr>
            <a:cxnSpLocks/>
          </p:cNvCxnSpPr>
          <p:nvPr/>
        </p:nvCxnSpPr>
        <p:spPr>
          <a:xfrm>
            <a:off x="6841620" y="3906271"/>
            <a:ext cx="1435395" cy="133446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6E5EB00E-BD81-4C8A-A939-04D0881EDA9F}"/>
              </a:ext>
            </a:extLst>
          </p:cNvPr>
          <p:cNvCxnSpPr>
            <a:cxnSpLocks/>
          </p:cNvCxnSpPr>
          <p:nvPr/>
        </p:nvCxnSpPr>
        <p:spPr>
          <a:xfrm flipV="1">
            <a:off x="6516806" y="2279176"/>
            <a:ext cx="1760209" cy="94955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D26B848F-2A72-4D0B-977F-B5FED16C1368}"/>
              </a:ext>
            </a:extLst>
          </p:cNvPr>
          <p:cNvSpPr txBox="1"/>
          <p:nvPr/>
        </p:nvSpPr>
        <p:spPr>
          <a:xfrm>
            <a:off x="7881646" y="4718871"/>
            <a:ext cx="1141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7.6 – 8.0 MeV</a:t>
            </a:r>
            <a:endParaRPr kumimoji="0" lang="zh-CN" altLang="en-US" sz="1200" b="1" i="0" u="none" strike="noStrike" kern="1200" cap="none" spc="0" normalizeH="0" baseline="0" noProof="0" dirty="0">
              <a:ln cmpd="dbl">
                <a:solidFill>
                  <a:srgbClr val="4F81BD"/>
                </a:solidFill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1865AAC8-2339-473C-96D2-1B934BA42DAD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7389802" y="3429000"/>
            <a:ext cx="3398753" cy="13850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70D0062D-FD44-43D8-AF48-3F5A510361F3}"/>
              </a:ext>
            </a:extLst>
          </p:cNvPr>
          <p:cNvSpPr txBox="1"/>
          <p:nvPr/>
        </p:nvSpPr>
        <p:spPr>
          <a:xfrm>
            <a:off x="10053290" y="3460747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268Db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16 h</a:t>
            </a:r>
            <a:endParaRPr kumimoji="0" lang="zh-CN" altLang="en-US" sz="1200" b="1" i="0" u="none" strike="noStrike" kern="1200" cap="none" spc="0" normalizeH="0" baseline="0" noProof="0" dirty="0">
              <a:ln cmpd="dbl">
                <a:solidFill>
                  <a:srgbClr val="4F81BD"/>
                </a:solidFill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0234E87-58B0-416B-9915-8B33A672A20A}"/>
              </a:ext>
            </a:extLst>
          </p:cNvPr>
          <p:cNvSpPr txBox="1"/>
          <p:nvPr/>
        </p:nvSpPr>
        <p:spPr>
          <a:xfrm>
            <a:off x="8315616" y="3593006"/>
            <a:ext cx="59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264Lr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srgbClr val="1F497D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4.9 h</a:t>
            </a:r>
            <a:endParaRPr kumimoji="0" lang="zh-CN" altLang="en-US" sz="1200" b="1" i="0" u="none" strike="noStrike" kern="1200" cap="none" spc="0" normalizeH="0" baseline="0" noProof="0" dirty="0">
              <a:ln cmpd="dbl">
                <a:solidFill>
                  <a:srgbClr val="4F81BD"/>
                </a:solidFill>
              </a:ln>
              <a:solidFill>
                <a:srgbClr val="1F497D"/>
              </a:solidFill>
              <a:effectLst/>
              <a:uLnTx/>
              <a:uFillTx/>
              <a:latin typeface="Arial" charset="0"/>
              <a:ea typeface="宋体" pitchFamily="2" charset="-122"/>
              <a:cs typeface="+mn-cs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B4675D0C-1563-4B02-A87D-C99F1C45D1DA}"/>
              </a:ext>
            </a:extLst>
          </p:cNvPr>
          <p:cNvSpPr/>
          <p:nvPr/>
        </p:nvSpPr>
        <p:spPr>
          <a:xfrm>
            <a:off x="782499" y="4920018"/>
            <a:ext cx="1810576" cy="1527724"/>
          </a:xfrm>
          <a:prstGeom prst="roundRect">
            <a:avLst/>
          </a:prstGeom>
          <a:solidFill>
            <a:schemeClr val="accent6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791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B473F-A813-CB45-9C2A-A0AFA5347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1E89E9-D1C4-D51B-E9C1-0819F92E4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42" y="120460"/>
            <a:ext cx="8952615" cy="581291"/>
          </a:xfrm>
        </p:spPr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Outline</a:t>
            </a:r>
            <a:endParaRPr kumimoji="1" lang="zh-CN" altLang="en-US" sz="2800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80" name="组合 61">
            <a:extLst>
              <a:ext uri="{FF2B5EF4-FFF2-40B4-BE49-F238E27FC236}">
                <a16:creationId xmlns:a16="http://schemas.microsoft.com/office/drawing/2014/main" id="{102936BA-F83C-CEA1-9B77-E314F61CCE3A}"/>
              </a:ext>
            </a:extLst>
          </p:cNvPr>
          <p:cNvGrpSpPr>
            <a:grpSpLocks/>
          </p:cNvGrpSpPr>
          <p:nvPr/>
        </p:nvGrpSpPr>
        <p:grpSpPr bwMode="auto">
          <a:xfrm>
            <a:off x="-119063" y="1319213"/>
            <a:ext cx="4770438" cy="4824412"/>
            <a:chOff x="-1643063" y="1319213"/>
            <a:chExt cx="4770438" cy="4824412"/>
          </a:xfrm>
        </p:grpSpPr>
        <p:sp>
          <p:nvSpPr>
            <p:cNvPr id="81" name="AutoShape 46">
              <a:extLst>
                <a:ext uri="{FF2B5EF4-FFF2-40B4-BE49-F238E27FC236}">
                  <a16:creationId xmlns:a16="http://schemas.microsoft.com/office/drawing/2014/main" id="{DE673703-EA5B-7FDE-5A43-ED2C1FDA1CB2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>
              <a:off x="-1670050" y="1346200"/>
              <a:ext cx="4824412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1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-1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>
                    <a:gamma/>
                    <a:tint val="45490"/>
                    <a:invGamma/>
                  </a:srgbClr>
                </a:gs>
                <a:gs pos="50000">
                  <a:srgbClr val="C0C0C0"/>
                </a:gs>
                <a:gs pos="100000">
                  <a:srgbClr val="C0C0C0">
                    <a:gamma/>
                    <a:tint val="45490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82" name="AutoShape 47">
              <a:extLst>
                <a:ext uri="{FF2B5EF4-FFF2-40B4-BE49-F238E27FC236}">
                  <a16:creationId xmlns:a16="http://schemas.microsoft.com/office/drawing/2014/main" id="{32BB47DE-E800-F0EC-B69C-A19F6909B3BB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5400000" flipH="1">
              <a:off x="-1266031" y="1805781"/>
              <a:ext cx="4032250" cy="392906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3"/>
                    <a:pt x="10855" y="10769"/>
                    <a:pt x="10856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6699FF">
                    <a:alpha val="56000"/>
                  </a:srgbClr>
                </a:gs>
                <a:gs pos="100000">
                  <a:srgbClr val="6699FF">
                    <a:gamma/>
                    <a:tint val="0"/>
                    <a:invGamma/>
                    <a:alpha val="48000"/>
                  </a:srgbClr>
                </a:gs>
              </a:gsLst>
              <a:lin ang="5400000" scaled="1"/>
            </a:gradFill>
            <a:ln w="0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sp>
        <p:nvSpPr>
          <p:cNvPr id="83" name="AutoShape 48">
            <a:extLst>
              <a:ext uri="{FF2B5EF4-FFF2-40B4-BE49-F238E27FC236}">
                <a16:creationId xmlns:a16="http://schemas.microsoft.com/office/drawing/2014/main" id="{0C507094-8D54-79A4-2319-B8A4A5A53EB0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27476" y="5357814"/>
            <a:ext cx="3858614" cy="471487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200" b="1" dirty="0">
                <a:solidFill>
                  <a:srgbClr val="FF0000"/>
                </a:solidFill>
                <a:cs typeface="Times New Roman" panose="02020603050405020304" pitchFamily="18" charset="0"/>
              </a:rPr>
              <a:t>Recent plans</a:t>
            </a:r>
            <a:endParaRPr lang="zh-CN" altLang="en-US" sz="2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4" name="AutoShape 51">
            <a:extLst>
              <a:ext uri="{FF2B5EF4-FFF2-40B4-BE49-F238E27FC236}">
                <a16:creationId xmlns:a16="http://schemas.microsoft.com/office/drawing/2014/main" id="{CFD63505-915E-D618-3A76-1FF7D59713F4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02958" y="2809722"/>
            <a:ext cx="4939307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Cold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fusion reactions at SHANS2</a:t>
            </a:r>
          </a:p>
        </p:txBody>
      </p:sp>
      <p:sp>
        <p:nvSpPr>
          <p:cNvPr id="85" name="AutoShape 52">
            <a:extLst>
              <a:ext uri="{FF2B5EF4-FFF2-40B4-BE49-F238E27FC236}">
                <a16:creationId xmlns:a16="http://schemas.microsoft.com/office/drawing/2014/main" id="{A2ADC9D5-E871-1FCF-FD27-32EC5D48CB9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712486" y="4180431"/>
            <a:ext cx="3982527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New isotopes at SHANS2</a:t>
            </a:r>
          </a:p>
        </p:txBody>
      </p:sp>
      <p:grpSp>
        <p:nvGrpSpPr>
          <p:cNvPr id="86" name="Group 53">
            <a:extLst>
              <a:ext uri="{FF2B5EF4-FFF2-40B4-BE49-F238E27FC236}">
                <a16:creationId xmlns:a16="http://schemas.microsoft.com/office/drawing/2014/main" id="{0140A343-8CC3-24A1-97F6-0BF784F15966}"/>
              </a:ext>
            </a:extLst>
          </p:cNvPr>
          <p:cNvGrpSpPr>
            <a:grpSpLocks/>
          </p:cNvGrpSpPr>
          <p:nvPr/>
        </p:nvGrpSpPr>
        <p:grpSpPr bwMode="auto">
          <a:xfrm>
            <a:off x="3567095" y="1688082"/>
            <a:ext cx="360380" cy="268512"/>
            <a:chOff x="2078" y="1346"/>
            <a:chExt cx="1615" cy="2242"/>
          </a:xfrm>
        </p:grpSpPr>
        <p:sp>
          <p:nvSpPr>
            <p:cNvPr id="87" name="Oval 54">
              <a:extLst>
                <a:ext uri="{FF2B5EF4-FFF2-40B4-BE49-F238E27FC236}">
                  <a16:creationId xmlns:a16="http://schemas.microsoft.com/office/drawing/2014/main" id="{B3C9B547-3183-5EEE-807C-C1096CA5F82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88" name="Oval 55">
              <a:extLst>
                <a:ext uri="{FF2B5EF4-FFF2-40B4-BE49-F238E27FC236}">
                  <a16:creationId xmlns:a16="http://schemas.microsoft.com/office/drawing/2014/main" id="{F1312883-82A5-F3CA-2543-E57E25C551C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89" name="Oval 56">
              <a:extLst>
                <a:ext uri="{FF2B5EF4-FFF2-40B4-BE49-F238E27FC236}">
                  <a16:creationId xmlns:a16="http://schemas.microsoft.com/office/drawing/2014/main" id="{E74FE9F2-E93A-0B4D-1B08-AB68131FFE2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0" name="Oval 57">
              <a:extLst>
                <a:ext uri="{FF2B5EF4-FFF2-40B4-BE49-F238E27FC236}">
                  <a16:creationId xmlns:a16="http://schemas.microsoft.com/office/drawing/2014/main" id="{E834C087-67DD-D9DE-F961-72879391724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1" name="Oval 58">
              <a:extLst>
                <a:ext uri="{FF2B5EF4-FFF2-40B4-BE49-F238E27FC236}">
                  <a16:creationId xmlns:a16="http://schemas.microsoft.com/office/drawing/2014/main" id="{324AA5C6-8DC4-34D5-C80C-0AEB6CD2830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2" name="Oval 59">
              <a:extLst>
                <a:ext uri="{FF2B5EF4-FFF2-40B4-BE49-F238E27FC236}">
                  <a16:creationId xmlns:a16="http://schemas.microsoft.com/office/drawing/2014/main" id="{F3DACC09-18FA-11F0-D1D3-54F3F48B062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20" y="1346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93" name="Group 60">
            <a:extLst>
              <a:ext uri="{FF2B5EF4-FFF2-40B4-BE49-F238E27FC236}">
                <a16:creationId xmlns:a16="http://schemas.microsoft.com/office/drawing/2014/main" id="{D76C736D-9B34-C7F8-9073-EA823395DDAA}"/>
              </a:ext>
            </a:extLst>
          </p:cNvPr>
          <p:cNvGrpSpPr>
            <a:grpSpLocks/>
          </p:cNvGrpSpPr>
          <p:nvPr/>
        </p:nvGrpSpPr>
        <p:grpSpPr bwMode="auto">
          <a:xfrm>
            <a:off x="4358066" y="2926913"/>
            <a:ext cx="339404" cy="255202"/>
            <a:chOff x="2078" y="1387"/>
            <a:chExt cx="1615" cy="2201"/>
          </a:xfrm>
        </p:grpSpPr>
        <p:sp>
          <p:nvSpPr>
            <p:cNvPr id="94" name="Oval 61">
              <a:extLst>
                <a:ext uri="{FF2B5EF4-FFF2-40B4-BE49-F238E27FC236}">
                  <a16:creationId xmlns:a16="http://schemas.microsoft.com/office/drawing/2014/main" id="{3C7284B6-8CFB-5554-A6AF-7B506745698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5" name="Oval 62">
              <a:extLst>
                <a:ext uri="{FF2B5EF4-FFF2-40B4-BE49-F238E27FC236}">
                  <a16:creationId xmlns:a16="http://schemas.microsoft.com/office/drawing/2014/main" id="{68D2773A-4D7D-BB8A-ABEE-1280DB2ABA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6" name="Oval 63">
              <a:extLst>
                <a:ext uri="{FF2B5EF4-FFF2-40B4-BE49-F238E27FC236}">
                  <a16:creationId xmlns:a16="http://schemas.microsoft.com/office/drawing/2014/main" id="{0964C4C5-D4A1-0A36-2AD1-C32D7F38AE0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7" name="Oval 64">
              <a:extLst>
                <a:ext uri="{FF2B5EF4-FFF2-40B4-BE49-F238E27FC236}">
                  <a16:creationId xmlns:a16="http://schemas.microsoft.com/office/drawing/2014/main" id="{D89FDB82-718E-66DA-B77F-B54609D4D71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48BE67">
                    <a:gamma/>
                    <a:shade val="0"/>
                    <a:invGamma/>
                  </a:srgbClr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8" name="Oval 65">
              <a:extLst>
                <a:ext uri="{FF2B5EF4-FFF2-40B4-BE49-F238E27FC236}">
                  <a16:creationId xmlns:a16="http://schemas.microsoft.com/office/drawing/2014/main" id="{722FDCB2-4ADE-0040-A7B6-6F55F94EDDC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99" name="Oval 66">
              <a:extLst>
                <a:ext uri="{FF2B5EF4-FFF2-40B4-BE49-F238E27FC236}">
                  <a16:creationId xmlns:a16="http://schemas.microsoft.com/office/drawing/2014/main" id="{5BCFA024-7772-3B75-5CBF-D5115B53A4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48BE67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100" name="Group 74">
            <a:extLst>
              <a:ext uri="{FF2B5EF4-FFF2-40B4-BE49-F238E27FC236}">
                <a16:creationId xmlns:a16="http://schemas.microsoft.com/office/drawing/2014/main" id="{A25219B0-A361-6694-5665-4AE281112578}"/>
              </a:ext>
            </a:extLst>
          </p:cNvPr>
          <p:cNvGrpSpPr>
            <a:grpSpLocks/>
          </p:cNvGrpSpPr>
          <p:nvPr/>
        </p:nvGrpSpPr>
        <p:grpSpPr bwMode="auto">
          <a:xfrm>
            <a:off x="4361021" y="4229618"/>
            <a:ext cx="343347" cy="260639"/>
            <a:chOff x="2078" y="1387"/>
            <a:chExt cx="1615" cy="2201"/>
          </a:xfrm>
        </p:grpSpPr>
        <p:sp>
          <p:nvSpPr>
            <p:cNvPr id="101" name="Oval 75">
              <a:extLst>
                <a:ext uri="{FF2B5EF4-FFF2-40B4-BE49-F238E27FC236}">
                  <a16:creationId xmlns:a16="http://schemas.microsoft.com/office/drawing/2014/main" id="{B5C89F85-6681-D32A-7F97-5738375B8E8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2" name="Oval 76">
              <a:extLst>
                <a:ext uri="{FF2B5EF4-FFF2-40B4-BE49-F238E27FC236}">
                  <a16:creationId xmlns:a16="http://schemas.microsoft.com/office/drawing/2014/main" id="{B07EC8ED-348F-704F-6A9C-D8A9341C886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7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3" name="Oval 77">
              <a:extLst>
                <a:ext uri="{FF2B5EF4-FFF2-40B4-BE49-F238E27FC236}">
                  <a16:creationId xmlns:a16="http://schemas.microsoft.com/office/drawing/2014/main" id="{8306D877-32B8-571B-54F4-7FEEF3846FE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4" name="Oval 78">
              <a:extLst>
                <a:ext uri="{FF2B5EF4-FFF2-40B4-BE49-F238E27FC236}">
                  <a16:creationId xmlns:a16="http://schemas.microsoft.com/office/drawing/2014/main" id="{87E3E484-FE8C-4C38-25DF-820202812E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3" y="1387"/>
              <a:ext cx="1101" cy="2201"/>
            </a:xfrm>
            <a:prstGeom prst="ellipse">
              <a:avLst/>
            </a:prstGeom>
            <a:gradFill rotWithShape="1">
              <a:gsLst>
                <a:gs pos="0">
                  <a:srgbClr val="8D67E1">
                    <a:gamma/>
                    <a:shade val="0"/>
                    <a:invGamma/>
                  </a:srgbClr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5" name="Oval 79">
              <a:extLst>
                <a:ext uri="{FF2B5EF4-FFF2-40B4-BE49-F238E27FC236}">
                  <a16:creationId xmlns:a16="http://schemas.microsoft.com/office/drawing/2014/main" id="{39F75D57-A11D-E70B-37AB-1366BBF2F7A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6" name="Oval 80">
              <a:extLst>
                <a:ext uri="{FF2B5EF4-FFF2-40B4-BE49-F238E27FC236}">
                  <a16:creationId xmlns:a16="http://schemas.microsoft.com/office/drawing/2014/main" id="{70B092A2-5CD4-23F5-12F9-FB164E10375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4" y="1387"/>
              <a:ext cx="1097" cy="2201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8D67E1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grpSp>
        <p:nvGrpSpPr>
          <p:cNvPr id="107" name="Group 81">
            <a:extLst>
              <a:ext uri="{FF2B5EF4-FFF2-40B4-BE49-F238E27FC236}">
                <a16:creationId xmlns:a16="http://schemas.microsoft.com/office/drawing/2014/main" id="{396E04A1-33E3-31C8-873D-D17730034FFD}"/>
              </a:ext>
            </a:extLst>
          </p:cNvPr>
          <p:cNvGrpSpPr>
            <a:grpSpLocks/>
          </p:cNvGrpSpPr>
          <p:nvPr/>
        </p:nvGrpSpPr>
        <p:grpSpPr bwMode="auto">
          <a:xfrm>
            <a:off x="3627947" y="5448399"/>
            <a:ext cx="360380" cy="263602"/>
            <a:chOff x="2078" y="1387"/>
            <a:chExt cx="1615" cy="2201"/>
          </a:xfrm>
        </p:grpSpPr>
        <p:sp>
          <p:nvSpPr>
            <p:cNvPr id="108" name="Oval 82">
              <a:extLst>
                <a:ext uri="{FF2B5EF4-FFF2-40B4-BE49-F238E27FC236}">
                  <a16:creationId xmlns:a16="http://schemas.microsoft.com/office/drawing/2014/main" id="{1A4E5CD5-7533-57A6-45B0-E0435033183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09" name="Oval 83">
              <a:extLst>
                <a:ext uri="{FF2B5EF4-FFF2-40B4-BE49-F238E27FC236}">
                  <a16:creationId xmlns:a16="http://schemas.microsoft.com/office/drawing/2014/main" id="{8C4C0EEF-1726-E6FC-CC78-E932849237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2" y="1774"/>
              <a:ext cx="1428" cy="1427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0" name="Oval 84">
              <a:extLst>
                <a:ext uri="{FF2B5EF4-FFF2-40B4-BE49-F238E27FC236}">
                  <a16:creationId xmlns:a16="http://schemas.microsoft.com/office/drawing/2014/main" id="{83C14CEA-E15A-284C-929F-17C9462AFF8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tint val="0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tint val="0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1" name="Oval 85">
              <a:extLst>
                <a:ext uri="{FF2B5EF4-FFF2-40B4-BE49-F238E27FC236}">
                  <a16:creationId xmlns:a16="http://schemas.microsoft.com/office/drawing/2014/main" id="{8EA7DFB2-6DE4-FBEC-54B6-4AAAAC6DED9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1" y="1387"/>
              <a:ext cx="1180" cy="2201"/>
            </a:xfrm>
            <a:prstGeom prst="ellipse">
              <a:avLst/>
            </a:prstGeom>
            <a:gradFill rotWithShape="1">
              <a:gsLst>
                <a:gs pos="0">
                  <a:srgbClr val="E35E23">
                    <a:gamma/>
                    <a:shade val="0"/>
                    <a:invGamma/>
                  </a:srgbClr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2" name="Oval 86">
              <a:extLst>
                <a:ext uri="{FF2B5EF4-FFF2-40B4-BE49-F238E27FC236}">
                  <a16:creationId xmlns:a16="http://schemas.microsoft.com/office/drawing/2014/main" id="{A73F000D-6114-1043-B8D6-622F7D6F6E8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6699FF">
                    <a:gamma/>
                    <a:shade val="54118"/>
                    <a:invGamma/>
                  </a:srgbClr>
                </a:gs>
                <a:gs pos="50000">
                  <a:srgbClr val="6699FF"/>
                </a:gs>
                <a:gs pos="100000">
                  <a:srgbClr val="6699FF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  <p:sp>
          <p:nvSpPr>
            <p:cNvPr id="113" name="Oval 87">
              <a:extLst>
                <a:ext uri="{FF2B5EF4-FFF2-40B4-BE49-F238E27FC236}">
                  <a16:creationId xmlns:a16="http://schemas.microsoft.com/office/drawing/2014/main" id="{49141F49-F88D-DCF7-D8A1-13FCE99E48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8" y="1387"/>
              <a:ext cx="1096" cy="2201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E35E23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endParaRPr>
            </a:p>
          </p:txBody>
        </p:sp>
      </p:grpSp>
      <p:sp>
        <p:nvSpPr>
          <p:cNvPr id="114" name="AutoShape 49">
            <a:extLst>
              <a:ext uri="{FF2B5EF4-FFF2-40B4-BE49-F238E27FC236}">
                <a16:creationId xmlns:a16="http://schemas.microsoft.com/office/drawing/2014/main" id="{5F7F0124-7480-D277-D819-1EF80FCD27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42425" y="1517398"/>
            <a:ext cx="6417125" cy="471488"/>
          </a:xfrm>
          <a:prstGeom prst="roundRect">
            <a:avLst>
              <a:gd name="adj" fmla="val 50000"/>
            </a:avLst>
          </a:prstGeom>
          <a:noFill/>
          <a:ln w="28575" algn="ctr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200" b="1" dirty="0">
                <a:solidFill>
                  <a:srgbClr val="163794"/>
                </a:solidFill>
                <a:cs typeface="Times New Roman" panose="02020603050405020304" pitchFamily="18" charset="0"/>
              </a:rPr>
              <a:t>G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163794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as-filled recoil separators at IMP</a:t>
            </a:r>
          </a:p>
        </p:txBody>
      </p:sp>
    </p:spTree>
    <p:extLst>
      <p:ext uri="{BB962C8B-B14F-4D97-AF65-F5344CB8AC3E}">
        <p14:creationId xmlns:p14="http://schemas.microsoft.com/office/powerpoint/2010/main" val="4133064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B6D49E-96F6-4546-B23F-59632249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42" y="180690"/>
            <a:ext cx="8952615" cy="521061"/>
          </a:xfrm>
        </p:spPr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HIAF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A107EC4-79E7-40CA-9E75-C69CA4BFB8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33" t="212" r="12972" b="28600"/>
          <a:stretch/>
        </p:blipFill>
        <p:spPr>
          <a:xfrm>
            <a:off x="1049469" y="871424"/>
            <a:ext cx="10157522" cy="564243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E92E4AE-A4A2-48F6-91F1-5EAE61F684A5}"/>
              </a:ext>
            </a:extLst>
          </p:cNvPr>
          <p:cNvSpPr/>
          <p:nvPr/>
        </p:nvSpPr>
        <p:spPr>
          <a:xfrm>
            <a:off x="2288578" y="1445315"/>
            <a:ext cx="7695855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defTabSz="685800">
              <a:lnSpc>
                <a:spcPct val="114000"/>
              </a:lnSpc>
            </a:pPr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HIAF is one of the major national science and technology infrastructure under construction with the support of both central and local governments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A2EE9F6-C849-4254-805E-08C8CBCB3AE7}"/>
              </a:ext>
            </a:extLst>
          </p:cNvPr>
          <p:cNvSpPr/>
          <p:nvPr/>
        </p:nvSpPr>
        <p:spPr>
          <a:xfrm>
            <a:off x="837678" y="5310034"/>
            <a:ext cx="7452828" cy="784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 defTabSz="685800">
              <a:lnSpc>
                <a:spcPct val="114000"/>
              </a:lnSpc>
            </a:pPr>
            <a:r>
              <a:rPr lang="en-US" altLang="zh-CN" sz="1350" b="1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total budget is 3.0 billion CNY</a:t>
            </a:r>
          </a:p>
          <a:p>
            <a:pPr indent="342900" algn="just" defTabSz="685800">
              <a:lnSpc>
                <a:spcPct val="114000"/>
              </a:lnSpc>
            </a:pPr>
            <a:r>
              <a:rPr lang="en-US" altLang="zh-CN" sz="1350" b="1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campus locates in Huizhou City of Guangdong Province </a:t>
            </a:r>
          </a:p>
          <a:p>
            <a:pPr indent="342900" defTabSz="685800">
              <a:lnSpc>
                <a:spcPct val="114000"/>
              </a:lnSpc>
            </a:pPr>
            <a:r>
              <a:rPr lang="en-US" altLang="zh-CN" sz="1350" b="1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construction of project started at the end 2018, and the  construction period is 7 years</a:t>
            </a:r>
            <a:endParaRPr lang="zh-CN" altLang="zh-CN" sz="1350" b="1" dirty="0">
              <a:solidFill>
                <a:srgbClr val="FFFF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C393A00-55F2-4B58-8E6E-2F58CF2ED641}"/>
              </a:ext>
            </a:extLst>
          </p:cNvPr>
          <p:cNvSpPr txBox="1">
            <a:spLocks noChangeArrowheads="1"/>
          </p:cNvSpPr>
          <p:nvPr/>
        </p:nvSpPr>
        <p:spPr>
          <a:xfrm>
            <a:off x="2920100" y="826885"/>
            <a:ext cx="6416261" cy="592796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01980" eaLnBrk="1" hangingPunct="1">
              <a:spcBef>
                <a:spcPts val="450"/>
              </a:spcBef>
            </a:pPr>
            <a:r>
              <a:rPr lang="en-US" altLang="zh-CN" sz="21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2100" b="1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igh-</a:t>
            </a:r>
            <a:r>
              <a:rPr lang="en-US" altLang="zh-CN" sz="21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2100" b="1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ntensity Heavy Ion </a:t>
            </a:r>
            <a:r>
              <a:rPr lang="en-US" altLang="zh-CN" sz="21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altLang="zh-CN" sz="2100" b="1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ccelerator </a:t>
            </a:r>
            <a:r>
              <a:rPr lang="en-US" altLang="zh-CN" sz="21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100" b="1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acility-</a:t>
            </a:r>
            <a:r>
              <a:rPr lang="en-US" altLang="zh-CN" sz="2100" b="1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  <a:endParaRPr lang="en-US" altLang="zh-CN" sz="2100" b="1" kern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6353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2F606-8461-A96B-A3FF-AC9CE1CD3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4F12EC-F55F-7565-52CC-E4974D934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HIRFL +SHANS</a:t>
            </a:r>
            <a:endParaRPr kumimoji="1" lang="zh-CN" altLang="en-US" sz="2800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FD410D0-CA01-AE16-5788-02A09FD8E4EF}"/>
              </a:ext>
            </a:extLst>
          </p:cNvPr>
          <p:cNvGrpSpPr/>
          <p:nvPr/>
        </p:nvGrpSpPr>
        <p:grpSpPr>
          <a:xfrm>
            <a:off x="4345959" y="1102206"/>
            <a:ext cx="7708767" cy="5014383"/>
            <a:chOff x="3424576" y="1037409"/>
            <a:chExt cx="8615749" cy="53707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02561F6-A8E7-D546-DFEE-1C037F9FDC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576" y="1037409"/>
              <a:ext cx="8615749" cy="5370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127D3A27-2CD5-4D78-09DD-3F205F41C06A}"/>
                </a:ext>
              </a:extLst>
            </p:cNvPr>
            <p:cNvSpPr txBox="1"/>
            <p:nvPr/>
          </p:nvSpPr>
          <p:spPr>
            <a:xfrm>
              <a:off x="3424576" y="4152900"/>
              <a:ext cx="1590004" cy="494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RIBLL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4492E97-9700-18C1-2697-D7FEB9B15BC6}"/>
                </a:ext>
              </a:extLst>
            </p:cNvPr>
            <p:cNvSpPr txBox="1"/>
            <p:nvPr/>
          </p:nvSpPr>
          <p:spPr>
            <a:xfrm rot="17513145">
              <a:off x="5447542" y="1485785"/>
              <a:ext cx="9364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Linac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4" descr="实验装置1">
            <a:extLst>
              <a:ext uri="{FF2B5EF4-FFF2-40B4-BE49-F238E27FC236}">
                <a16:creationId xmlns:a16="http://schemas.microsoft.com/office/drawing/2014/main" id="{1A530221-041C-7513-8C3D-0FBD8834C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580" y="981416"/>
            <a:ext cx="3538684" cy="247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EF473C7-76EE-6D08-4123-B1F71A3158DF}"/>
              </a:ext>
            </a:extLst>
          </p:cNvPr>
          <p:cNvSpPr/>
          <p:nvPr/>
        </p:nvSpPr>
        <p:spPr>
          <a:xfrm>
            <a:off x="1660106" y="3453087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SHANS</a:t>
            </a:r>
            <a:endParaRPr lang="zh-CN" altLang="en-US" dirty="0"/>
          </a:p>
        </p:txBody>
      </p:sp>
      <p:sp>
        <p:nvSpPr>
          <p:cNvPr id="15" name="对话气泡: 圆角矩形 14">
            <a:extLst>
              <a:ext uri="{FF2B5EF4-FFF2-40B4-BE49-F238E27FC236}">
                <a16:creationId xmlns:a16="http://schemas.microsoft.com/office/drawing/2014/main" id="{3BB9825D-E8F1-F06A-4341-F8AD4444A0B2}"/>
              </a:ext>
            </a:extLst>
          </p:cNvPr>
          <p:cNvSpPr/>
          <p:nvPr/>
        </p:nvSpPr>
        <p:spPr>
          <a:xfrm>
            <a:off x="209406" y="886481"/>
            <a:ext cx="3901905" cy="3001838"/>
          </a:xfrm>
          <a:prstGeom prst="wedgeRoundRectCallout">
            <a:avLst>
              <a:gd name="adj1" fmla="val 82560"/>
              <a:gd name="adj2" fmla="val 23660"/>
              <a:gd name="adj3" fmla="val 16667"/>
            </a:avLst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1B15C4F-529A-11DC-579F-D2A8374AEF71}"/>
              </a:ext>
            </a:extLst>
          </p:cNvPr>
          <p:cNvSpPr txBox="1"/>
          <p:nvPr/>
        </p:nvSpPr>
        <p:spPr>
          <a:xfrm>
            <a:off x="319953" y="4448355"/>
            <a:ext cx="4302535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Mode: ECR/SECR + SFC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Ions: </a:t>
            </a:r>
            <a:r>
              <a:rPr lang="en-US" altLang="zh-CN" dirty="0" err="1"/>
              <a:t>Ar</a:t>
            </a:r>
            <a:r>
              <a:rPr lang="en-US" altLang="zh-CN" dirty="0"/>
              <a:t>, Ca, Ne, Mg, Ni, Kr, …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Energy: ~ 5 MeV/u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Typical Intensity: ~500 </a:t>
            </a:r>
            <a:r>
              <a:rPr lang="en-US" altLang="zh-CN" dirty="0" err="1"/>
              <a:t>pnA</a:t>
            </a:r>
            <a:r>
              <a:rPr lang="en-US" altLang="zh-CN" dirty="0"/>
              <a:t> (</a:t>
            </a:r>
            <a:r>
              <a:rPr lang="en-US" altLang="zh-CN" baseline="30000" dirty="0"/>
              <a:t>36,40</a:t>
            </a:r>
            <a:r>
              <a:rPr lang="en-US" altLang="zh-CN" dirty="0"/>
              <a:t>Ar)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                        200~500 </a:t>
            </a:r>
            <a:r>
              <a:rPr lang="en-US" altLang="zh-CN" dirty="0" err="1"/>
              <a:t>pnA</a:t>
            </a:r>
            <a:r>
              <a:rPr lang="en-US" altLang="zh-CN" dirty="0"/>
              <a:t> (</a:t>
            </a:r>
            <a:r>
              <a:rPr lang="en-US" altLang="zh-CN" baseline="30000" dirty="0"/>
              <a:t>40</a:t>
            </a:r>
            <a:r>
              <a:rPr lang="en-US" altLang="zh-CN" dirty="0"/>
              <a:t>Ca)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1358D90-7627-E855-EE8B-DE47F8B551EC}"/>
              </a:ext>
            </a:extLst>
          </p:cNvPr>
          <p:cNvSpPr txBox="1"/>
          <p:nvPr/>
        </p:nvSpPr>
        <p:spPr>
          <a:xfrm>
            <a:off x="6107635" y="6197552"/>
            <a:ext cx="5947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</a:rPr>
              <a:t>H</a:t>
            </a:r>
            <a:r>
              <a:rPr lang="en-US" altLang="zh-CN" i="1" dirty="0"/>
              <a:t>eavy </a:t>
            </a:r>
            <a:r>
              <a:rPr lang="en-US" altLang="zh-CN" i="1" dirty="0">
                <a:solidFill>
                  <a:srgbClr val="FF0000"/>
                </a:solidFill>
              </a:rPr>
              <a:t>I</a:t>
            </a:r>
            <a:r>
              <a:rPr lang="en-US" altLang="zh-CN" i="1" dirty="0"/>
              <a:t>on </a:t>
            </a:r>
            <a:r>
              <a:rPr lang="en-US" altLang="zh-CN" i="1" dirty="0">
                <a:solidFill>
                  <a:srgbClr val="FF0000"/>
                </a:solidFill>
              </a:rPr>
              <a:t>R</a:t>
            </a:r>
            <a:r>
              <a:rPr lang="en-US" altLang="zh-CN" i="1" dirty="0"/>
              <a:t>esearch </a:t>
            </a:r>
            <a:r>
              <a:rPr lang="en-US" altLang="zh-CN" i="1" dirty="0">
                <a:solidFill>
                  <a:srgbClr val="FF0000"/>
                </a:solidFill>
              </a:rPr>
              <a:t>F</a:t>
            </a:r>
            <a:r>
              <a:rPr lang="en-US" altLang="zh-CN" i="1" dirty="0"/>
              <a:t>acility in </a:t>
            </a:r>
            <a:r>
              <a:rPr lang="en-US" altLang="zh-CN" i="1" dirty="0">
                <a:solidFill>
                  <a:srgbClr val="FF0000"/>
                </a:solidFill>
              </a:rPr>
              <a:t>L</a:t>
            </a:r>
            <a:r>
              <a:rPr lang="en-US" altLang="zh-CN" i="1" dirty="0"/>
              <a:t>anzhou (</a:t>
            </a:r>
            <a:r>
              <a:rPr lang="en-US" altLang="zh-CN" i="1" dirty="0">
                <a:solidFill>
                  <a:srgbClr val="FF0000"/>
                </a:solidFill>
              </a:rPr>
              <a:t>HIRFL</a:t>
            </a:r>
            <a:r>
              <a:rPr lang="en-US" altLang="zh-CN" i="1" dirty="0"/>
              <a:t>), China</a:t>
            </a:r>
            <a:endParaRPr lang="zh-CN" altLang="en-US" i="1" dirty="0"/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84866BCD-7826-8422-0144-21A785DED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953" y="3888319"/>
            <a:ext cx="36728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rgbClr val="FF0000"/>
                </a:solidFill>
              </a:rPr>
              <a:t>S</a:t>
            </a:r>
            <a:r>
              <a:rPr lang="en-US" altLang="zh-CN" b="1" i="1" dirty="0"/>
              <a:t>pectrometer for </a:t>
            </a:r>
            <a:r>
              <a:rPr lang="en-US" altLang="zh-CN" b="1" i="1" dirty="0">
                <a:solidFill>
                  <a:srgbClr val="FF0000"/>
                </a:solidFill>
              </a:rPr>
              <a:t>H</a:t>
            </a:r>
            <a:r>
              <a:rPr lang="en-US" altLang="zh-CN" b="1" i="1" dirty="0"/>
              <a:t>eavy </a:t>
            </a:r>
            <a:r>
              <a:rPr lang="en-US" altLang="zh-CN" b="1" i="1" dirty="0">
                <a:solidFill>
                  <a:srgbClr val="FF0000"/>
                </a:solidFill>
              </a:rPr>
              <a:t>A</a:t>
            </a:r>
            <a:r>
              <a:rPr lang="en-US" altLang="zh-CN" b="1" i="1" dirty="0"/>
              <a:t>toms and </a:t>
            </a:r>
            <a:r>
              <a:rPr lang="en-US" altLang="zh-CN" b="1" i="1" dirty="0">
                <a:solidFill>
                  <a:srgbClr val="FF0000"/>
                </a:solidFill>
              </a:rPr>
              <a:t>N</a:t>
            </a:r>
            <a:r>
              <a:rPr lang="en-US" altLang="zh-CN" b="1" i="1" dirty="0"/>
              <a:t>uclear </a:t>
            </a:r>
            <a:r>
              <a:rPr lang="en-US" altLang="zh-CN" b="1" i="1" dirty="0">
                <a:solidFill>
                  <a:srgbClr val="FF0000"/>
                </a:solidFill>
              </a:rPr>
              <a:t>S</a:t>
            </a:r>
            <a:r>
              <a:rPr lang="en-US" altLang="zh-CN" b="1" i="1" dirty="0"/>
              <a:t>tructure (</a:t>
            </a:r>
            <a:r>
              <a:rPr lang="en-US" altLang="zh-CN" b="1" i="1" dirty="0">
                <a:solidFill>
                  <a:srgbClr val="FF0000"/>
                </a:solidFill>
              </a:rPr>
              <a:t>SHANS</a:t>
            </a:r>
            <a:r>
              <a:rPr lang="en-US" altLang="zh-CN" b="1" i="1" dirty="0"/>
              <a:t>)</a:t>
            </a:r>
            <a:endParaRPr lang="zh-CN" altLang="en-US" b="1" i="1" dirty="0"/>
          </a:p>
        </p:txBody>
      </p:sp>
    </p:spTree>
    <p:extLst>
      <p:ext uri="{BB962C8B-B14F-4D97-AF65-F5344CB8AC3E}">
        <p14:creationId xmlns:p14="http://schemas.microsoft.com/office/powerpoint/2010/main" val="44597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6E722-805A-6241-7598-3FD5C9E18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C014E-8EF2-06E5-EE6F-F21BA1475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New gas-filled separator at HIAF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37B35EB-DDC7-1969-E4A9-8814FBDA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96" y="1863700"/>
            <a:ext cx="10544420" cy="45440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634A405-2C2F-C12E-414F-AFFA94472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75270"/>
          <a:stretch/>
        </p:blipFill>
        <p:spPr>
          <a:xfrm>
            <a:off x="949842" y="963260"/>
            <a:ext cx="7912397" cy="15077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流程图: 终止 13">
            <a:extLst>
              <a:ext uri="{FF2B5EF4-FFF2-40B4-BE49-F238E27FC236}">
                <a16:creationId xmlns:a16="http://schemas.microsoft.com/office/drawing/2014/main" id="{E8E15ABD-F1C9-2E62-5D03-71FB008E9371}"/>
              </a:ext>
            </a:extLst>
          </p:cNvPr>
          <p:cNvSpPr/>
          <p:nvPr/>
        </p:nvSpPr>
        <p:spPr>
          <a:xfrm>
            <a:off x="3008446" y="1863701"/>
            <a:ext cx="1340189" cy="607273"/>
          </a:xfrm>
          <a:prstGeom prst="flowChartTermina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062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924B9-2C00-32BC-08E1-CF3493AA8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B7EDE5-0B6B-2684-0655-5A40BD457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New gas-filled separator at HIAF</a:t>
            </a:r>
            <a:endParaRPr lang="zh-CN" altLang="en-US" sz="2800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2D51642-1347-80D8-3D74-0B61FACF1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885946"/>
              </p:ext>
            </p:extLst>
          </p:nvPr>
        </p:nvGraphicFramePr>
        <p:xfrm>
          <a:off x="1129377" y="952814"/>
          <a:ext cx="9933246" cy="1867773"/>
        </p:xfrm>
        <a:graphic>
          <a:graphicData uri="http://schemas.openxmlformats.org/drawingml/2006/table">
            <a:tbl>
              <a:tblPr firstRow="1" bandRow="1"/>
              <a:tblGrid>
                <a:gridCol w="1873386">
                  <a:extLst>
                    <a:ext uri="{9D8B030D-6E8A-4147-A177-3AD203B41FA5}">
                      <a16:colId xmlns:a16="http://schemas.microsoft.com/office/drawing/2014/main" val="1551062524"/>
                    </a:ext>
                  </a:extLst>
                </a:gridCol>
                <a:gridCol w="1040336">
                  <a:extLst>
                    <a:ext uri="{9D8B030D-6E8A-4147-A177-3AD203B41FA5}">
                      <a16:colId xmlns:a16="http://schemas.microsoft.com/office/drawing/2014/main" val="3897973722"/>
                    </a:ext>
                  </a:extLst>
                </a:gridCol>
                <a:gridCol w="1529683">
                  <a:extLst>
                    <a:ext uri="{9D8B030D-6E8A-4147-A177-3AD203B41FA5}">
                      <a16:colId xmlns:a16="http://schemas.microsoft.com/office/drawing/2014/main" val="1908256429"/>
                    </a:ext>
                  </a:extLst>
                </a:gridCol>
                <a:gridCol w="1703743">
                  <a:extLst>
                    <a:ext uri="{9D8B030D-6E8A-4147-A177-3AD203B41FA5}">
                      <a16:colId xmlns:a16="http://schemas.microsoft.com/office/drawing/2014/main" val="1974284611"/>
                    </a:ext>
                  </a:extLst>
                </a:gridCol>
                <a:gridCol w="1958037">
                  <a:extLst>
                    <a:ext uri="{9D8B030D-6E8A-4147-A177-3AD203B41FA5}">
                      <a16:colId xmlns:a16="http://schemas.microsoft.com/office/drawing/2014/main" val="3404625078"/>
                    </a:ext>
                  </a:extLst>
                </a:gridCol>
                <a:gridCol w="1828061">
                  <a:extLst>
                    <a:ext uri="{9D8B030D-6E8A-4147-A177-3AD203B41FA5}">
                      <a16:colId xmlns:a16="http://schemas.microsoft.com/office/drawing/2014/main" val="2722161901"/>
                    </a:ext>
                  </a:extLst>
                </a:gridCol>
              </a:tblGrid>
              <a:tr h="6905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Length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Angular acceptance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Transmission</a:t>
                      </a:r>
                    </a:p>
                    <a:p>
                      <a:pPr algn="ctr"/>
                      <a:r>
                        <a:rPr lang="en-US" altLang="zh-CN" sz="1400" b="1" dirty="0"/>
                        <a:t>(at focal plane)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Focal size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Dispersion (cm/%)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233517"/>
                  </a:ext>
                </a:extLst>
              </a:tr>
              <a:tr h="3923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/>
                        <a:t>①：</a:t>
                      </a:r>
                      <a:r>
                        <a:rPr lang="en-US" altLang="zh-CN" sz="1400" b="1" dirty="0"/>
                        <a:t>D50+Q1+Q2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5.4 m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±6.3°/±2.9°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18.5%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 err="1"/>
                        <a:t>σ</a:t>
                      </a:r>
                      <a:r>
                        <a:rPr lang="en-US" altLang="zh-CN" sz="1400" b="1" baseline="-25000" dirty="0" err="1"/>
                        <a:t>x</a:t>
                      </a:r>
                      <a:r>
                        <a:rPr lang="en-US" altLang="zh-CN" sz="1400" b="1" baseline="-25000" dirty="0"/>
                        <a:t>/y</a:t>
                      </a:r>
                      <a:r>
                        <a:rPr lang="en-US" altLang="zh-CN" sz="1400" b="1" dirty="0"/>
                        <a:t>=16.7/41.5 mm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Dx=2.5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705855"/>
                  </a:ext>
                </a:extLst>
              </a:tr>
              <a:tr h="3923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/>
                        <a:t>②：</a:t>
                      </a:r>
                      <a:r>
                        <a:rPr lang="en-US" altLang="zh-CN" sz="1400" b="1" dirty="0"/>
                        <a:t>S1+D50+Q1+Q2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7.8 m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±6.3°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91.2%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err="1"/>
                        <a:t>σ</a:t>
                      </a:r>
                      <a:r>
                        <a:rPr lang="en-US" altLang="zh-CN" sz="1400" b="1" baseline="-25000" dirty="0" err="1"/>
                        <a:t>x</a:t>
                      </a:r>
                      <a:r>
                        <a:rPr lang="en-US" altLang="zh-CN" sz="1400" b="1" baseline="-25000" dirty="0"/>
                        <a:t>/y</a:t>
                      </a:r>
                      <a:r>
                        <a:rPr lang="en-US" altLang="zh-CN" sz="1400" b="1" dirty="0"/>
                        <a:t>=12.3/38.8 mm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Dx=2.9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934322"/>
                  </a:ext>
                </a:extLst>
              </a:tr>
              <a:tr h="3923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/>
                        <a:t>③：</a:t>
                      </a:r>
                      <a:r>
                        <a:rPr lang="en-US" altLang="zh-CN" sz="1400" b="1" dirty="0"/>
                        <a:t>S1+D50+S2</a:t>
                      </a:r>
                    </a:p>
                  </a:txBody>
                  <a:tcPr marL="68580" marR="68580" marT="34290" marB="3429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8.2 m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±7.5°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98.3%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 err="1"/>
                        <a:t>σ</a:t>
                      </a:r>
                      <a:r>
                        <a:rPr lang="en-US" altLang="zh-CN" sz="1400" b="1" baseline="-25000" dirty="0" err="1"/>
                        <a:t>x</a:t>
                      </a:r>
                      <a:r>
                        <a:rPr lang="en-US" altLang="zh-CN" sz="1400" b="1" baseline="-25000" dirty="0"/>
                        <a:t>/y</a:t>
                      </a:r>
                      <a:r>
                        <a:rPr lang="en-US" altLang="zh-CN" sz="1400" b="1" dirty="0"/>
                        <a:t>=6.9/6.0 mm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等线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400" b="1" dirty="0"/>
                        <a:t>Dx/y=-0.2/0.07</a:t>
                      </a:r>
                      <a:endParaRPr lang="zh-CN" altLang="en-US" sz="1400" b="1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756232"/>
                  </a:ext>
                </a:extLst>
              </a:tr>
            </a:tbl>
          </a:graphicData>
        </a:graphic>
      </p:graphicFrame>
      <p:grpSp>
        <p:nvGrpSpPr>
          <p:cNvPr id="4" name="组合 3">
            <a:extLst>
              <a:ext uri="{FF2B5EF4-FFF2-40B4-BE49-F238E27FC236}">
                <a16:creationId xmlns:a16="http://schemas.microsoft.com/office/drawing/2014/main" id="{B29E019B-0D88-ABF7-4C9D-81EE1194F384}"/>
              </a:ext>
            </a:extLst>
          </p:cNvPr>
          <p:cNvGrpSpPr/>
          <p:nvPr/>
        </p:nvGrpSpPr>
        <p:grpSpPr>
          <a:xfrm>
            <a:off x="8631299" y="3818751"/>
            <a:ext cx="1316332" cy="2430000"/>
            <a:chOff x="7528530" y="3252485"/>
            <a:chExt cx="1755109" cy="3240000"/>
          </a:xfrm>
        </p:grpSpPr>
        <p:pic>
          <p:nvPicPr>
            <p:cNvPr id="5" name="内容占位符 2">
              <a:extLst>
                <a:ext uri="{FF2B5EF4-FFF2-40B4-BE49-F238E27FC236}">
                  <a16:creationId xmlns:a16="http://schemas.microsoft.com/office/drawing/2014/main" id="{9ECBBE69-ADA6-3FBC-4676-991C1EA60B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40000">
              <a:off x="7030674" y="4239520"/>
              <a:ext cx="3240000" cy="1265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6EE3F26-68E6-4F9E-0875-4D4521567CD3}"/>
                </a:ext>
              </a:extLst>
            </p:cNvPr>
            <p:cNvSpPr txBox="1"/>
            <p:nvPr/>
          </p:nvSpPr>
          <p:spPr>
            <a:xfrm>
              <a:off x="8091823" y="3846553"/>
              <a:ext cx="52834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altLang="zh-CN" sz="1350" dirty="0">
                  <a:solidFill>
                    <a:srgbClr val="163794"/>
                  </a:solidFill>
                </a:rPr>
                <a:t>S1</a:t>
              </a:r>
              <a:endParaRPr lang="zh-CN" altLang="en-US" sz="1350" dirty="0">
                <a:solidFill>
                  <a:srgbClr val="163794"/>
                </a:solidFill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E1D9D5B-AE44-E2BF-9AC8-721523C37A71}"/>
                </a:ext>
              </a:extLst>
            </p:cNvPr>
            <p:cNvSpPr txBox="1"/>
            <p:nvPr/>
          </p:nvSpPr>
          <p:spPr>
            <a:xfrm>
              <a:off x="7528530" y="4543314"/>
              <a:ext cx="6694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altLang="zh-CN" sz="1350" dirty="0">
                  <a:solidFill>
                    <a:srgbClr val="163794"/>
                  </a:solidFill>
                </a:rPr>
                <a:t>D50</a:t>
              </a:r>
              <a:endParaRPr lang="zh-CN" altLang="en-US" sz="1350" dirty="0">
                <a:solidFill>
                  <a:srgbClr val="163794"/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E22A5CBA-AA5E-C9A2-0D8E-5F2F2C15A3D7}"/>
                </a:ext>
              </a:extLst>
            </p:cNvPr>
            <p:cNvSpPr txBox="1"/>
            <p:nvPr/>
          </p:nvSpPr>
          <p:spPr>
            <a:xfrm>
              <a:off x="7587449" y="5218833"/>
              <a:ext cx="52834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altLang="zh-CN" sz="1350" dirty="0">
                  <a:solidFill>
                    <a:srgbClr val="163794"/>
                  </a:solidFill>
                </a:rPr>
                <a:t>S2</a:t>
              </a:r>
              <a:endParaRPr lang="zh-CN" altLang="en-US" sz="1350" dirty="0">
                <a:solidFill>
                  <a:srgbClr val="163794"/>
                </a:solidFill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08E08CA0-F5DC-049C-400E-1531960D58DC}"/>
              </a:ext>
            </a:extLst>
          </p:cNvPr>
          <p:cNvGrpSpPr/>
          <p:nvPr/>
        </p:nvGrpSpPr>
        <p:grpSpPr>
          <a:xfrm>
            <a:off x="4292365" y="3797545"/>
            <a:ext cx="2521148" cy="2430000"/>
            <a:chOff x="4065848" y="3238309"/>
            <a:chExt cx="3361531" cy="3240000"/>
          </a:xfrm>
        </p:grpSpPr>
        <p:pic>
          <p:nvPicPr>
            <p:cNvPr id="10" name="内容占位符 2">
              <a:extLst>
                <a:ext uri="{FF2B5EF4-FFF2-40B4-BE49-F238E27FC236}">
                  <a16:creationId xmlns:a16="http://schemas.microsoft.com/office/drawing/2014/main" id="{39C1D796-69F4-15BA-4A74-9F01B79A6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196567">
              <a:off x="5153729" y="4204658"/>
              <a:ext cx="3240000" cy="1307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E483D7E-842E-E9F4-86A0-D7DB5B329264}"/>
                </a:ext>
              </a:extLst>
            </p:cNvPr>
            <p:cNvSpPr txBox="1"/>
            <p:nvPr/>
          </p:nvSpPr>
          <p:spPr>
            <a:xfrm>
              <a:off x="5688930" y="4566937"/>
              <a:ext cx="6694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altLang="zh-CN" sz="1350" dirty="0">
                  <a:solidFill>
                    <a:srgbClr val="163794"/>
                  </a:solidFill>
                </a:rPr>
                <a:t>D50</a:t>
              </a:r>
              <a:endParaRPr lang="zh-CN" altLang="en-US" sz="1350" dirty="0">
                <a:solidFill>
                  <a:srgbClr val="163794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D917B2F-4A32-042A-722B-08DDE03B4B59}"/>
                </a:ext>
              </a:extLst>
            </p:cNvPr>
            <p:cNvSpPr txBox="1"/>
            <p:nvPr/>
          </p:nvSpPr>
          <p:spPr>
            <a:xfrm>
              <a:off x="5152431" y="5425860"/>
              <a:ext cx="99642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altLang="zh-CN" sz="1350" dirty="0">
                  <a:solidFill>
                    <a:srgbClr val="163794"/>
                  </a:solidFill>
                </a:rPr>
                <a:t>Q1+Q2</a:t>
              </a:r>
              <a:endParaRPr lang="zh-CN" altLang="en-US" sz="1350" dirty="0">
                <a:solidFill>
                  <a:srgbClr val="163794"/>
                </a:solidFill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0F997EC-AE42-39FC-ADED-05488247CB30}"/>
                </a:ext>
              </a:extLst>
            </p:cNvPr>
            <p:cNvSpPr txBox="1"/>
            <p:nvPr/>
          </p:nvSpPr>
          <p:spPr>
            <a:xfrm>
              <a:off x="4065848" y="3659865"/>
              <a:ext cx="266485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n-US" altLang="zh-CN" sz="1350" dirty="0">
                  <a:solidFill>
                    <a:srgbClr val="16379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S1</a:t>
              </a:r>
            </a:p>
            <a:p>
              <a:pPr algn="r" defTabSz="685800">
                <a:defRPr/>
              </a:pPr>
              <a:r>
                <a:rPr lang="en-US" altLang="zh-CN" sz="1050" dirty="0">
                  <a:solidFill>
                    <a:srgbClr val="16379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Superconducting Solenoid</a:t>
              </a:r>
              <a:endParaRPr lang="zh-CN" altLang="en-US" sz="1050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00936CF-7023-1636-A5FF-625C43922B2F}"/>
              </a:ext>
            </a:extLst>
          </p:cNvPr>
          <p:cNvGrpSpPr/>
          <p:nvPr/>
        </p:nvGrpSpPr>
        <p:grpSpPr>
          <a:xfrm>
            <a:off x="1599723" y="3875851"/>
            <a:ext cx="1485958" cy="2422361"/>
            <a:chOff x="2911565" y="3304919"/>
            <a:chExt cx="1981277" cy="3229815"/>
          </a:xfrm>
        </p:grpSpPr>
        <p:pic>
          <p:nvPicPr>
            <p:cNvPr id="15" name="内容占位符 5">
              <a:extLst>
                <a:ext uri="{FF2B5EF4-FFF2-40B4-BE49-F238E27FC236}">
                  <a16:creationId xmlns:a16="http://schemas.microsoft.com/office/drawing/2014/main" id="{80AD42EF-D9BE-2548-C7FC-A48DD61D8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6205899">
              <a:off x="2760017" y="4401910"/>
              <a:ext cx="3229815" cy="1035834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9DABD1E-7487-E9BB-A1F2-B9E1DFC0C72E}"/>
                </a:ext>
              </a:extLst>
            </p:cNvPr>
            <p:cNvSpPr txBox="1"/>
            <p:nvPr/>
          </p:nvSpPr>
          <p:spPr>
            <a:xfrm>
              <a:off x="3456744" y="4297358"/>
              <a:ext cx="6694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altLang="zh-CN" sz="1350" dirty="0">
                  <a:solidFill>
                    <a:srgbClr val="163794"/>
                  </a:solidFill>
                </a:rPr>
                <a:t>D50</a:t>
              </a:r>
              <a:endParaRPr lang="zh-CN" altLang="en-US" sz="1350" dirty="0">
                <a:solidFill>
                  <a:srgbClr val="163794"/>
                </a:solidFill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CB3D9C2-34F5-C28A-5676-9BAC90115461}"/>
                </a:ext>
              </a:extLst>
            </p:cNvPr>
            <p:cNvSpPr txBox="1"/>
            <p:nvPr/>
          </p:nvSpPr>
          <p:spPr>
            <a:xfrm>
              <a:off x="2911565" y="5287457"/>
              <a:ext cx="99642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altLang="zh-CN" sz="1350" dirty="0">
                  <a:solidFill>
                    <a:srgbClr val="163794"/>
                  </a:solidFill>
                </a:rPr>
                <a:t>Q1+Q2</a:t>
              </a:r>
              <a:endParaRPr lang="zh-CN" altLang="en-US" sz="1350" dirty="0">
                <a:solidFill>
                  <a:srgbClr val="163794"/>
                </a:solidFill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CB255E99-CC79-284C-0A66-B4C4971E13EF}"/>
              </a:ext>
            </a:extLst>
          </p:cNvPr>
          <p:cNvGrpSpPr/>
          <p:nvPr/>
        </p:nvGrpSpPr>
        <p:grpSpPr>
          <a:xfrm>
            <a:off x="1067713" y="2941561"/>
            <a:ext cx="9994909" cy="913384"/>
            <a:chOff x="2920827" y="2793872"/>
            <a:chExt cx="9225172" cy="720000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D160061-2243-3DFC-B2E0-7A1051E72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5328" y="2793872"/>
              <a:ext cx="3100671" cy="720000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F4443F9-5C90-90DE-6F8F-9FF9247CE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0827" y="2793872"/>
              <a:ext cx="3094227" cy="720000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6A3B953B-25ED-0AA5-C62E-2B2A52B71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7111" y="2793872"/>
              <a:ext cx="2977277" cy="720000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C526071-AB6C-B5AC-2CB7-F66CE782F3D1}"/>
                </a:ext>
              </a:extLst>
            </p:cNvPr>
            <p:cNvSpPr txBox="1"/>
            <p:nvPr/>
          </p:nvSpPr>
          <p:spPr>
            <a:xfrm>
              <a:off x="10266624" y="3147327"/>
              <a:ext cx="485548" cy="236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zh-CN" altLang="en-US" sz="1350" b="1" dirty="0">
                  <a:solidFill>
                    <a:srgbClr val="163794"/>
                  </a:solidFill>
                </a:rPr>
                <a:t>③</a:t>
              </a:r>
              <a:endParaRPr lang="zh-CN" altLang="en-US" sz="1350" dirty="0">
                <a:solidFill>
                  <a:srgbClr val="163794"/>
                </a:solidFill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C5AD4A0-12CC-4F04-F25D-B21FC3205D07}"/>
                </a:ext>
              </a:extLst>
            </p:cNvPr>
            <p:cNvSpPr txBox="1"/>
            <p:nvPr/>
          </p:nvSpPr>
          <p:spPr>
            <a:xfrm>
              <a:off x="7244284" y="3147327"/>
              <a:ext cx="485548" cy="236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zh-CN" altLang="en-US" sz="1350" b="1" dirty="0">
                  <a:solidFill>
                    <a:srgbClr val="163794"/>
                  </a:solidFill>
                </a:rPr>
                <a:t>②</a:t>
              </a:r>
              <a:endParaRPr lang="zh-CN" altLang="en-US" sz="1350" dirty="0">
                <a:solidFill>
                  <a:srgbClr val="163794"/>
                </a:solidFill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007BAA49-C8B5-5E6E-11AE-963F4F9BBB44}"/>
                </a:ext>
              </a:extLst>
            </p:cNvPr>
            <p:cNvSpPr txBox="1"/>
            <p:nvPr/>
          </p:nvSpPr>
          <p:spPr>
            <a:xfrm>
              <a:off x="4225166" y="3147327"/>
              <a:ext cx="485548" cy="236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>
                <a:defRPr/>
              </a:pPr>
              <a:r>
                <a:rPr lang="zh-CN" altLang="en-US" sz="1350" b="1" dirty="0">
                  <a:solidFill>
                    <a:srgbClr val="163794"/>
                  </a:solidFill>
                </a:rPr>
                <a:t>①</a:t>
              </a:r>
              <a:endParaRPr lang="zh-CN" altLang="en-US" sz="1350" dirty="0">
                <a:solidFill>
                  <a:srgbClr val="163794"/>
                </a:solidFill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34273C09-8949-1BE0-AEF7-FE087EED62FD}"/>
              </a:ext>
            </a:extLst>
          </p:cNvPr>
          <p:cNvSpPr txBox="1"/>
          <p:nvPr/>
        </p:nvSpPr>
        <p:spPr>
          <a:xfrm>
            <a:off x="2734137" y="5927463"/>
            <a:ext cx="3641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zh-CN" altLang="en-US" sz="1350" b="1" dirty="0">
                <a:solidFill>
                  <a:srgbClr val="163794"/>
                </a:solidFill>
              </a:rPr>
              <a:t>①</a:t>
            </a:r>
            <a:endParaRPr lang="zh-CN" altLang="en-US" sz="1350" dirty="0">
              <a:solidFill>
                <a:srgbClr val="163794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42B2D57-F71E-C9D9-074F-8204AD02E0DD}"/>
              </a:ext>
            </a:extLst>
          </p:cNvPr>
          <p:cNvSpPr txBox="1"/>
          <p:nvPr/>
        </p:nvSpPr>
        <p:spPr>
          <a:xfrm>
            <a:off x="5264143" y="5999218"/>
            <a:ext cx="3641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zh-CN" altLang="en-US" sz="1350" b="1" dirty="0">
                <a:solidFill>
                  <a:srgbClr val="163794"/>
                </a:solidFill>
              </a:rPr>
              <a:t>②</a:t>
            </a:r>
            <a:endParaRPr lang="zh-CN" altLang="en-US" sz="1350" dirty="0">
              <a:solidFill>
                <a:srgbClr val="163794"/>
              </a:solidFill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363A03C-3CCB-A68E-622A-D33F4F7D320F}"/>
              </a:ext>
            </a:extLst>
          </p:cNvPr>
          <p:cNvSpPr txBox="1"/>
          <p:nvPr/>
        </p:nvSpPr>
        <p:spPr>
          <a:xfrm>
            <a:off x="8354188" y="5975124"/>
            <a:ext cx="36416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zh-CN" altLang="en-US" sz="1350" b="1" dirty="0">
                <a:solidFill>
                  <a:srgbClr val="163794"/>
                </a:solidFill>
              </a:rPr>
              <a:t>③</a:t>
            </a:r>
            <a:endParaRPr lang="zh-CN" altLang="en-US" sz="1350" dirty="0">
              <a:solidFill>
                <a:srgbClr val="163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11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E279E-B7DF-4C97-9E79-8273EC8A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A4664-1B48-1CB7-F9EF-CEF509573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Search for New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isotope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Pu,Am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C976CF7-460D-A1F0-7FB0-8D9FB50AE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962" y="900183"/>
            <a:ext cx="9480075" cy="555620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6985820-7C36-132A-E9D9-A2E5B48262D8}"/>
              </a:ext>
            </a:extLst>
          </p:cNvPr>
          <p:cNvSpPr txBox="1"/>
          <p:nvPr/>
        </p:nvSpPr>
        <p:spPr>
          <a:xfrm>
            <a:off x="907436" y="842153"/>
            <a:ext cx="266640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 cmpd="dbl">
                <a:solidFill>
                  <a:srgbClr val="4F81BD"/>
                </a:solidFill>
              </a:ln>
              <a:solidFill>
                <a:srgbClr val="FF0000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2400" b="1" dirty="0">
              <a:ln cmpd="dbl">
                <a:solidFill>
                  <a:srgbClr val="4F81BD"/>
                </a:solidFill>
              </a:ln>
              <a:solidFill>
                <a:srgbClr val="FF0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cmpd="dbl">
                  <a:solidFill>
                    <a:srgbClr val="4F81BD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Microsoft YaHei Light" panose="020B0502040204020203" pitchFamily="34" charset="-122"/>
                <a:ea typeface="Microsoft YaHei Light" panose="020B0502040204020203" pitchFamily="34" charset="-122"/>
                <a:cs typeface="+mn-cs"/>
              </a:rPr>
              <a:t>Alpha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2400" b="1" dirty="0">
              <a:ln cmpd="dbl">
                <a:solidFill>
                  <a:srgbClr val="4F81BD"/>
                </a:solidFill>
              </a:ln>
              <a:solidFill>
                <a:srgbClr val="FF0000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1" i="0" u="none" strike="noStrike" kern="1200" cap="none" spc="0" normalizeH="0" baseline="0" noProof="0" dirty="0">
              <a:ln cmpd="dbl">
                <a:solidFill>
                  <a:srgbClr val="4F81BD"/>
                </a:solidFill>
              </a:ln>
              <a:solidFill>
                <a:srgbClr val="FF0000"/>
              </a:solidFill>
              <a:effectLst/>
              <a:uLnTx/>
              <a:uFillTx/>
              <a:latin typeface="Microsoft YaHei Light" panose="020B0502040204020203" pitchFamily="34" charset="-122"/>
              <a:ea typeface="Microsoft YaHei Light" panose="020B0502040204020203" pitchFamily="34" charset="-122"/>
              <a:cs typeface="+mn-cs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81066B24-1969-0315-9A50-19C1A5438ECC}"/>
              </a:ext>
            </a:extLst>
          </p:cNvPr>
          <p:cNvSpPr/>
          <p:nvPr/>
        </p:nvSpPr>
        <p:spPr>
          <a:xfrm>
            <a:off x="9557108" y="1916833"/>
            <a:ext cx="216024" cy="2642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D82F2C2-743D-A934-8C2F-FD4B6CAAF180}"/>
              </a:ext>
            </a:extLst>
          </p:cNvPr>
          <p:cNvSpPr txBox="1"/>
          <p:nvPr/>
        </p:nvSpPr>
        <p:spPr>
          <a:xfrm>
            <a:off x="6352786" y="1184666"/>
            <a:ext cx="3743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40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Ar+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192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Os-&gt;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232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Pu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*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-&gt;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227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Pu+5n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C9862CA-C27E-D4E5-F895-E7204E55AC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r="25771" b="88088"/>
          <a:stretch/>
        </p:blipFill>
        <p:spPr>
          <a:xfrm>
            <a:off x="6792607" y="1490519"/>
            <a:ext cx="2980525" cy="173201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93D5FEFF-7D89-EE4B-6F32-EECBADC2BB2C}"/>
              </a:ext>
            </a:extLst>
          </p:cNvPr>
          <p:cNvCxnSpPr/>
          <p:nvPr/>
        </p:nvCxnSpPr>
        <p:spPr>
          <a:xfrm>
            <a:off x="9095131" y="1685928"/>
            <a:ext cx="461977" cy="28945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67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BE360E-DB9A-34B7-77C5-437684DF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N=82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Z=82?</a:t>
            </a:r>
            <a:endParaRPr lang="zh-CN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5133098-4699-2D6C-F515-7D9C9E226B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903"/>
          <a:stretch/>
        </p:blipFill>
        <p:spPr>
          <a:xfrm>
            <a:off x="1463040" y="868004"/>
            <a:ext cx="8602339" cy="54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21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49F34-1CE9-F792-37E1-4DF2F1BBE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A8AC8-66B6-F1EA-8FEA-F7536370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charset="0"/>
                <a:cs typeface="Arial" charset="0"/>
              </a:rPr>
              <a:t>Collaboration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1B79337A-EEEE-90BB-8FDB-12CE99EF9DBB}"/>
              </a:ext>
            </a:extLst>
          </p:cNvPr>
          <p:cNvSpPr txBox="1">
            <a:spLocks/>
          </p:cNvSpPr>
          <p:nvPr/>
        </p:nvSpPr>
        <p:spPr>
          <a:xfrm>
            <a:off x="-226393" y="6013781"/>
            <a:ext cx="7007130" cy="563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baseline="0">
                <a:solidFill>
                  <a:schemeClr val="bg1"/>
                </a:solidFill>
                <a:latin typeface="Arial" pitchFamily="34" charset="0"/>
                <a:ea typeface="华文楷体" pitchFamily="2" charset="-122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charset="0"/>
                <a:ea typeface="宋体" charset="-122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charset="0"/>
                <a:ea typeface="宋体" charset="-122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charset="0"/>
                <a:ea typeface="宋体" charset="-122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bg1"/>
                </a:solidFill>
                <a:latin typeface="Arial" charset="0"/>
                <a:ea typeface="宋体" charset="-122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US" altLang="zh-CN" sz="3200" kern="0" dirty="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Thank you for all your attention!</a:t>
            </a:r>
            <a:endParaRPr lang="zh-CN" altLang="en-US" sz="3200" kern="0" dirty="0">
              <a:solidFill>
                <a:srgbClr val="FF0000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A9673E3-C2EC-CC4A-D3B7-44491F9918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" y="3645085"/>
            <a:ext cx="4587978" cy="22939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F7A4068-4317-F29D-A582-057E51AE42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0" y="1016042"/>
            <a:ext cx="4587978" cy="229398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E626D60-1D0D-5C2B-F646-9B6CF1BEC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44" y="899790"/>
            <a:ext cx="6901669" cy="52082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B29CA42-885F-30C7-209D-2BAC0DE55C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9" t="37091" r="39397" b="37011"/>
          <a:stretch/>
        </p:blipFill>
        <p:spPr>
          <a:xfrm>
            <a:off x="8573588" y="2124826"/>
            <a:ext cx="2908663" cy="2560320"/>
          </a:xfrm>
          <a:prstGeom prst="ellipse">
            <a:avLst/>
          </a:prstGeom>
          <a:ln w="19050" cap="rnd">
            <a:solidFill>
              <a:srgbClr val="333333"/>
            </a:solidFill>
            <a:prstDash val="sysDash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6CEE1B91-E85C-9FE9-0FB4-CF37A8EA9A78}"/>
              </a:ext>
            </a:extLst>
          </p:cNvPr>
          <p:cNvSpPr/>
          <p:nvPr/>
        </p:nvSpPr>
        <p:spPr>
          <a:xfrm>
            <a:off x="9104811" y="5290393"/>
            <a:ext cx="374468" cy="317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9" name="箭头: 右 8">
            <a:extLst>
              <a:ext uri="{FF2B5EF4-FFF2-40B4-BE49-F238E27FC236}">
                <a16:creationId xmlns:a16="http://schemas.microsoft.com/office/drawing/2014/main" id="{AC272E13-11BD-7D27-603A-A4E2881F92AE}"/>
              </a:ext>
            </a:extLst>
          </p:cNvPr>
          <p:cNvSpPr/>
          <p:nvPr/>
        </p:nvSpPr>
        <p:spPr>
          <a:xfrm rot="17754070">
            <a:off x="9167847" y="4668891"/>
            <a:ext cx="690905" cy="6052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6DBF4C5-156C-1FFE-5B77-D0F95EF7C1AE}"/>
              </a:ext>
            </a:extLst>
          </p:cNvPr>
          <p:cNvSpPr/>
          <p:nvPr/>
        </p:nvSpPr>
        <p:spPr>
          <a:xfrm>
            <a:off x="10241281" y="2760546"/>
            <a:ext cx="374468" cy="317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36F985DB-7043-A897-2E68-982981AF84A2}"/>
              </a:ext>
            </a:extLst>
          </p:cNvPr>
          <p:cNvSpPr/>
          <p:nvPr/>
        </p:nvSpPr>
        <p:spPr>
          <a:xfrm>
            <a:off x="11042471" y="3439821"/>
            <a:ext cx="374468" cy="3178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59DAA116-FF9E-DD01-7548-9F10EFEB2992}"/>
              </a:ext>
            </a:extLst>
          </p:cNvPr>
          <p:cNvSpPr/>
          <p:nvPr/>
        </p:nvSpPr>
        <p:spPr>
          <a:xfrm rot="373822">
            <a:off x="4672144" y="2288620"/>
            <a:ext cx="5490759" cy="484632"/>
          </a:xfrm>
          <a:prstGeom prst="rightArrow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3D71DDF8-F2F9-4496-4D27-082FFFE65DF2}"/>
              </a:ext>
            </a:extLst>
          </p:cNvPr>
          <p:cNvSpPr/>
          <p:nvPr/>
        </p:nvSpPr>
        <p:spPr>
          <a:xfrm rot="20993807">
            <a:off x="4686423" y="3898317"/>
            <a:ext cx="6387740" cy="484632"/>
          </a:xfrm>
          <a:prstGeom prst="rightArrow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060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96B5F9-8915-CCF5-B037-D0FBB213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596525-FBE1-2661-A711-40FEE1535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962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D1E43E9-7AD6-A5E9-D2C4-D9E548618B08}"/>
              </a:ext>
            </a:extLst>
          </p:cNvPr>
          <p:cNvSpPr/>
          <p:nvPr/>
        </p:nvSpPr>
        <p:spPr>
          <a:xfrm>
            <a:off x="560795" y="4684001"/>
            <a:ext cx="5023920" cy="1308050"/>
          </a:xfrm>
          <a:prstGeom prst="rect">
            <a:avLst/>
          </a:prstGeom>
          <a:solidFill>
            <a:srgbClr val="EDEF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E7E9CF5-78B8-F507-3C4C-E55BA6208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56"/>
          <a:stretch/>
        </p:blipFill>
        <p:spPr>
          <a:xfrm>
            <a:off x="1299877" y="1167052"/>
            <a:ext cx="3245239" cy="3454938"/>
          </a:xfr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A68A04D7-5066-8418-6936-089FFEE2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叠加信号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6B2CCE0-231B-E41A-3DCE-9620F84F22FE}"/>
              </a:ext>
            </a:extLst>
          </p:cNvPr>
          <p:cNvSpPr txBox="1"/>
          <p:nvPr/>
        </p:nvSpPr>
        <p:spPr>
          <a:xfrm>
            <a:off x="3382732" y="1521445"/>
            <a:ext cx="10615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30 </a:t>
            </a:r>
            <a:r>
              <a:rPr kumimoji="0" lang="en-US" altLang="zh-CN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μs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波形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DC1D1B-308A-174B-C256-984545B25D82}"/>
              </a:ext>
            </a:extLst>
          </p:cNvPr>
          <p:cNvSpPr txBox="1"/>
          <p:nvPr/>
        </p:nvSpPr>
        <p:spPr>
          <a:xfrm>
            <a:off x="3382731" y="3069728"/>
            <a:ext cx="10615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 </a:t>
            </a:r>
            <a:r>
              <a:rPr kumimoji="0" lang="en-US" altLang="zh-CN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μs</a:t>
            </a: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波形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A1A6AB5-43B7-E50F-DA6B-ACFFE21FA989}"/>
              </a:ext>
            </a:extLst>
          </p:cNvPr>
          <p:cNvSpPr txBox="1"/>
          <p:nvPr/>
        </p:nvSpPr>
        <p:spPr>
          <a:xfrm>
            <a:off x="1895716" y="906114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4.8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μs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56C7B662-563D-ACF0-5FDA-92BDCB4C5E3A}"/>
              </a:ext>
            </a:extLst>
          </p:cNvPr>
          <p:cNvCxnSpPr>
            <a:cxnSpLocks/>
          </p:cNvCxnSpPr>
          <p:nvPr/>
        </p:nvCxnSpPr>
        <p:spPr>
          <a:xfrm>
            <a:off x="2294223" y="1263016"/>
            <a:ext cx="0" cy="3036655"/>
          </a:xfrm>
          <a:prstGeom prst="line">
            <a:avLst/>
          </a:prstGeom>
          <a:ln w="19050">
            <a:solidFill>
              <a:srgbClr val="ED7D3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7CB9CFB4-9F9A-A1D2-2247-020A234CEF10}"/>
              </a:ext>
            </a:extLst>
          </p:cNvPr>
          <p:cNvSpPr txBox="1"/>
          <p:nvPr/>
        </p:nvSpPr>
        <p:spPr>
          <a:xfrm>
            <a:off x="464393" y="3844311"/>
            <a:ext cx="8354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0" b="0" i="0" u="none" strike="noStrike" kern="1200" cap="none" spc="0" normalizeH="0" baseline="0" noProof="0" dirty="0">
                <a:ln>
                  <a:noFill/>
                </a:ln>
                <a:solidFill>
                  <a:srgbClr val="006969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1.85 </a:t>
            </a:r>
            <a:r>
              <a:rPr kumimoji="0" lang="en-US" altLang="zh-CN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6969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μs</a:t>
            </a: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rgbClr val="006969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6969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预触发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6838A74-2F64-A3FA-B6E4-753F4E8AEA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669" y="3822744"/>
            <a:ext cx="3156469" cy="218229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5FE8629-1E87-BB37-D700-0BF2CF4639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52" y="1185906"/>
            <a:ext cx="2769636" cy="2160838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ED00C29-9CF5-0DC3-E32A-7AE83CD79440}"/>
              </a:ext>
            </a:extLst>
          </p:cNvPr>
          <p:cNvSpPr txBox="1"/>
          <p:nvPr/>
        </p:nvSpPr>
        <p:spPr>
          <a:xfrm>
            <a:off x="554222" y="4663676"/>
            <a:ext cx="507986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&lt;2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μs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2D2D87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小幅的叠加信号可能湮没在高幅的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α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衰变信号中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2D2D87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&gt;20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μs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2D2D87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寿命更长且幅度低于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100 keV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阈值的叠加信号未被记录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9439C37-DB48-20BB-2502-8EC3D1D754E6}"/>
              </a:ext>
            </a:extLst>
          </p:cNvPr>
          <p:cNvSpPr txBox="1"/>
          <p:nvPr/>
        </p:nvSpPr>
        <p:spPr>
          <a:xfrm>
            <a:off x="9069022" y="3903230"/>
            <a:ext cx="2321895" cy="981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高能侧几乎没有拖尾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2D2D87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u"/>
              <a:tabLst/>
              <a:defRPr/>
            </a:pPr>
            <a:r>
              <a:rPr kumimoji="0" lang="en-US" altLang="zh-CN" sz="1600" b="0" i="0" u="none" strike="noStrike" kern="1200" cap="none" spc="0" normalizeH="0" baseline="3000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243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Es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可能有</a:t>
            </a:r>
            <a:r>
              <a:rPr kumimoji="0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μs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D2D87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量级的同核异能态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D5E96D4-FC9F-7473-93C9-1B5B73598E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26" y="1218790"/>
            <a:ext cx="3044140" cy="2159998"/>
          </a:xfrm>
          <a:prstGeom prst="rect">
            <a:avLst/>
          </a:prstGeom>
        </p:spPr>
      </p:pic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BE9526E3-1DC6-8F47-6CBB-56949FB12CF7}"/>
              </a:ext>
            </a:extLst>
          </p:cNvPr>
          <p:cNvCxnSpPr>
            <a:cxnSpLocks/>
          </p:cNvCxnSpPr>
          <p:nvPr/>
        </p:nvCxnSpPr>
        <p:spPr>
          <a:xfrm>
            <a:off x="870697" y="4558483"/>
            <a:ext cx="886707" cy="0"/>
          </a:xfrm>
          <a:prstGeom prst="line">
            <a:avLst/>
          </a:prstGeom>
          <a:ln w="19050">
            <a:solidFill>
              <a:srgbClr val="00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F38EF0A4-E35C-DE5D-65D1-1064D507CBEF}"/>
              </a:ext>
            </a:extLst>
          </p:cNvPr>
          <p:cNvCxnSpPr/>
          <p:nvPr/>
        </p:nvCxnSpPr>
        <p:spPr>
          <a:xfrm flipV="1">
            <a:off x="880783" y="4398309"/>
            <a:ext cx="0" cy="160174"/>
          </a:xfrm>
          <a:prstGeom prst="line">
            <a:avLst/>
          </a:prstGeom>
          <a:ln w="19050">
            <a:solidFill>
              <a:srgbClr val="00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2BFDC315-CBBF-C598-30BA-5DAC3B67A3A2}"/>
              </a:ext>
            </a:extLst>
          </p:cNvPr>
          <p:cNvCxnSpPr/>
          <p:nvPr/>
        </p:nvCxnSpPr>
        <p:spPr>
          <a:xfrm>
            <a:off x="1757404" y="4309757"/>
            <a:ext cx="0" cy="258812"/>
          </a:xfrm>
          <a:prstGeom prst="line">
            <a:avLst/>
          </a:prstGeom>
          <a:ln w="19050">
            <a:solidFill>
              <a:srgbClr val="00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2741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E9E6E4C-2330-4F2D-5B3F-D082EEF2818E}"/>
              </a:ext>
            </a:extLst>
          </p:cNvPr>
          <p:cNvSpPr/>
          <p:nvPr/>
        </p:nvSpPr>
        <p:spPr>
          <a:xfrm>
            <a:off x="-32" y="-24"/>
            <a:ext cx="12204000" cy="720000"/>
          </a:xfrm>
          <a:prstGeom prst="rect">
            <a:avLst/>
          </a:prstGeom>
          <a:solidFill>
            <a:srgbClr val="0000FF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New isotope </a:t>
            </a:r>
            <a:r>
              <a:rPr kumimoji="0" lang="en-US" altLang="zh-CN" sz="3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227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E306EAE-26FD-D09D-46B0-73A7F6568F98}"/>
              </a:ext>
            </a:extLst>
          </p:cNvPr>
          <p:cNvSpPr txBox="1"/>
          <p:nvPr/>
        </p:nvSpPr>
        <p:spPr>
          <a:xfrm>
            <a:off x="6772866" y="795058"/>
            <a:ext cx="50824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To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probe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robustness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of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the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N=126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shell closure in Pu, it is necessary to continue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-decay studies of 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221-226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  <a:sym typeface="Symbol" panose="05050102010706020507" pitchFamily="18" charset="2"/>
              </a:rPr>
              <a:t>Pu.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B584AA4A-17D9-D212-CB2D-9E17FEE2D7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3" y="929663"/>
            <a:ext cx="6400800" cy="145399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BE9A580-9C57-EB75-5A83-DBDC817AF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7992" y="2961861"/>
            <a:ext cx="5358889" cy="3457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323C3D0-77DF-91CF-AFAE-3A7745F9CA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370" y="1993037"/>
            <a:ext cx="4020498" cy="4706470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EDD69D6C-CE02-492E-C539-D7A07E2850BB}"/>
              </a:ext>
            </a:extLst>
          </p:cNvPr>
          <p:cNvSpPr txBox="1"/>
          <p:nvPr/>
        </p:nvSpPr>
        <p:spPr>
          <a:xfrm>
            <a:off x="1257282" y="2650308"/>
            <a:ext cx="3743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40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Ar+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192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Os-&gt;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232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Pu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*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-&gt;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227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Pu+5n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D8982F0-4626-CDDA-BF80-664A97AD4650}"/>
              </a:ext>
            </a:extLst>
          </p:cNvPr>
          <p:cNvSpPr txBox="1"/>
          <p:nvPr/>
        </p:nvSpPr>
        <p:spPr>
          <a:xfrm>
            <a:off x="464534" y="3643856"/>
            <a:ext cx="2361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E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Symbol" panose="05050102010706020507" pitchFamily="18" charset="2"/>
              </a:rPr>
              <a:t>=8191(28) keV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</a:t>
            </a:r>
            <a:r>
              <a:rPr kumimoji="0" lang="en-US" altLang="zh-CN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1/2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=0.78(+0.39/-0.19) s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92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42517-F13B-A8AF-9286-1118F0031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16D276-7AEF-DFFB-C8AE-E0B82A6CC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CAFE2+SHANS2</a:t>
            </a:r>
            <a:endParaRPr kumimoji="1" lang="zh-CN" altLang="en-US" sz="2800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7645A73A-BBE2-4592-01DE-C0DC82C80E84}"/>
              </a:ext>
            </a:extLst>
          </p:cNvPr>
          <p:cNvGrpSpPr/>
          <p:nvPr/>
        </p:nvGrpSpPr>
        <p:grpSpPr>
          <a:xfrm>
            <a:off x="1029308" y="1339142"/>
            <a:ext cx="9638691" cy="4287776"/>
            <a:chOff x="255289" y="1318188"/>
            <a:chExt cx="11281018" cy="4960692"/>
          </a:xfrm>
          <a:noFill/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3F99B78-E8DA-2191-11DE-936362198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576" y="1318188"/>
              <a:ext cx="10951731" cy="4960692"/>
            </a:xfrm>
            <a:prstGeom prst="rect">
              <a:avLst/>
            </a:prstGeom>
            <a:noFill/>
          </p:spPr>
        </p:pic>
        <p:sp>
          <p:nvSpPr>
            <p:cNvPr id="5" name="文本框 25">
              <a:extLst>
                <a:ext uri="{FF2B5EF4-FFF2-40B4-BE49-F238E27FC236}">
                  <a16:creationId xmlns:a16="http://schemas.microsoft.com/office/drawing/2014/main" id="{BEF64BAB-BF15-72EB-5BC4-B51ACF6E8A1D}"/>
                </a:ext>
              </a:extLst>
            </p:cNvPr>
            <p:cNvSpPr txBox="1"/>
            <p:nvPr/>
          </p:nvSpPr>
          <p:spPr>
            <a:xfrm rot="16200000">
              <a:off x="-132341" y="2301167"/>
              <a:ext cx="1267703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b="1" dirty="0">
                  <a:solidFill>
                    <a:srgbClr val="163794"/>
                  </a:solidFill>
                </a:rPr>
                <a:t>LEBT</a:t>
              </a:r>
              <a:endParaRPr kumimoji="1" lang="zh-CN" altLang="en-US" b="1" dirty="0">
                <a:solidFill>
                  <a:srgbClr val="163794"/>
                </a:solidFill>
              </a:endParaRPr>
            </a:p>
          </p:txBody>
        </p:sp>
        <p:sp>
          <p:nvSpPr>
            <p:cNvPr id="6" name="文本框 26">
              <a:extLst>
                <a:ext uri="{FF2B5EF4-FFF2-40B4-BE49-F238E27FC236}">
                  <a16:creationId xmlns:a16="http://schemas.microsoft.com/office/drawing/2014/main" id="{164979B3-665A-2363-055D-0A224F2B7FD5}"/>
                </a:ext>
              </a:extLst>
            </p:cNvPr>
            <p:cNvSpPr txBox="1"/>
            <p:nvPr/>
          </p:nvSpPr>
          <p:spPr>
            <a:xfrm>
              <a:off x="2738088" y="3798535"/>
              <a:ext cx="1008112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b="1" dirty="0">
                  <a:solidFill>
                    <a:srgbClr val="163794"/>
                  </a:solidFill>
                </a:rPr>
                <a:t>RFQ</a:t>
              </a:r>
              <a:endParaRPr kumimoji="1" lang="zh-CN" altLang="en-US" b="1" dirty="0">
                <a:solidFill>
                  <a:srgbClr val="163794"/>
                </a:solidFill>
              </a:endParaRPr>
            </a:p>
          </p:txBody>
        </p:sp>
        <p:sp>
          <p:nvSpPr>
            <p:cNvPr id="7" name="文本框 27">
              <a:extLst>
                <a:ext uri="{FF2B5EF4-FFF2-40B4-BE49-F238E27FC236}">
                  <a16:creationId xmlns:a16="http://schemas.microsoft.com/office/drawing/2014/main" id="{D6880953-A3EB-E469-7F2C-FA82EE0C99BF}"/>
                </a:ext>
              </a:extLst>
            </p:cNvPr>
            <p:cNvSpPr txBox="1"/>
            <p:nvPr/>
          </p:nvSpPr>
          <p:spPr>
            <a:xfrm>
              <a:off x="4082186" y="3798535"/>
              <a:ext cx="1172313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b="1" dirty="0">
                  <a:solidFill>
                    <a:srgbClr val="163794"/>
                  </a:solidFill>
                </a:rPr>
                <a:t>MEBT</a:t>
              </a:r>
              <a:endParaRPr kumimoji="1" lang="zh-CN" altLang="en-US" b="1" dirty="0">
                <a:solidFill>
                  <a:srgbClr val="163794"/>
                </a:solidFill>
              </a:endParaRPr>
            </a:p>
          </p:txBody>
        </p:sp>
        <p:sp>
          <p:nvSpPr>
            <p:cNvPr id="8" name="文本框 26">
              <a:extLst>
                <a:ext uri="{FF2B5EF4-FFF2-40B4-BE49-F238E27FC236}">
                  <a16:creationId xmlns:a16="http://schemas.microsoft.com/office/drawing/2014/main" id="{3A3CD4C2-342D-CDFB-DEF5-01A517A12621}"/>
                </a:ext>
              </a:extLst>
            </p:cNvPr>
            <p:cNvSpPr txBox="1"/>
            <p:nvPr/>
          </p:nvSpPr>
          <p:spPr>
            <a:xfrm>
              <a:off x="1236949" y="1421095"/>
              <a:ext cx="1008112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b="1" dirty="0">
                  <a:solidFill>
                    <a:srgbClr val="163794"/>
                  </a:solidFill>
                </a:rPr>
                <a:t>ECR</a:t>
              </a:r>
              <a:endParaRPr kumimoji="1" lang="zh-CN" altLang="en-US" b="1" dirty="0">
                <a:solidFill>
                  <a:srgbClr val="163794"/>
                </a:solidFill>
              </a:endParaRPr>
            </a:p>
          </p:txBody>
        </p:sp>
        <p:sp>
          <p:nvSpPr>
            <p:cNvPr id="22" name="文本框 27">
              <a:extLst>
                <a:ext uri="{FF2B5EF4-FFF2-40B4-BE49-F238E27FC236}">
                  <a16:creationId xmlns:a16="http://schemas.microsoft.com/office/drawing/2014/main" id="{7DCF786E-0D23-8792-1992-89FCF21AE3F9}"/>
                </a:ext>
              </a:extLst>
            </p:cNvPr>
            <p:cNvSpPr txBox="1"/>
            <p:nvPr/>
          </p:nvSpPr>
          <p:spPr>
            <a:xfrm>
              <a:off x="6502638" y="3798535"/>
              <a:ext cx="1862340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b="1" dirty="0">
                  <a:solidFill>
                    <a:srgbClr val="163794"/>
                  </a:solidFill>
                </a:rPr>
                <a:t>CW - </a:t>
              </a:r>
              <a:r>
                <a:rPr kumimoji="1" lang="en-US" altLang="zh-CN" b="1" dirty="0" err="1">
                  <a:solidFill>
                    <a:srgbClr val="163794"/>
                  </a:solidFill>
                </a:rPr>
                <a:t>linac</a:t>
              </a:r>
              <a:endParaRPr kumimoji="1" lang="zh-CN" altLang="en-US" b="1" dirty="0">
                <a:solidFill>
                  <a:srgbClr val="163794"/>
                </a:solidFill>
              </a:endParaRPr>
            </a:p>
          </p:txBody>
        </p:sp>
        <p:sp>
          <p:nvSpPr>
            <p:cNvPr id="23" name="文本框 27">
              <a:extLst>
                <a:ext uri="{FF2B5EF4-FFF2-40B4-BE49-F238E27FC236}">
                  <a16:creationId xmlns:a16="http://schemas.microsoft.com/office/drawing/2014/main" id="{F3056A97-394F-8547-643F-DDC92989C48E}"/>
                </a:ext>
              </a:extLst>
            </p:cNvPr>
            <p:cNvSpPr txBox="1"/>
            <p:nvPr/>
          </p:nvSpPr>
          <p:spPr>
            <a:xfrm rot="18611439">
              <a:off x="9393668" y="4852504"/>
              <a:ext cx="1701573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b="1" dirty="0">
                  <a:solidFill>
                    <a:srgbClr val="163794"/>
                  </a:solidFill>
                </a:rPr>
                <a:t>SHANS2</a:t>
              </a:r>
              <a:endParaRPr kumimoji="1" lang="zh-CN" altLang="en-US" b="1" dirty="0">
                <a:solidFill>
                  <a:srgbClr val="163794"/>
                </a:solidFill>
              </a:endParaRPr>
            </a:p>
          </p:txBody>
        </p:sp>
        <p:sp>
          <p:nvSpPr>
            <p:cNvPr id="24" name="文本框 25">
              <a:extLst>
                <a:ext uri="{FF2B5EF4-FFF2-40B4-BE49-F238E27FC236}">
                  <a16:creationId xmlns:a16="http://schemas.microsoft.com/office/drawing/2014/main" id="{C0CF307D-2570-83A2-2F0C-ADEE77BA3BB1}"/>
                </a:ext>
              </a:extLst>
            </p:cNvPr>
            <p:cNvSpPr txBox="1"/>
            <p:nvPr/>
          </p:nvSpPr>
          <p:spPr>
            <a:xfrm>
              <a:off x="9767000" y="3798535"/>
              <a:ext cx="121774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1" lang="en-US" altLang="zh-CN" b="1" dirty="0">
                  <a:solidFill>
                    <a:srgbClr val="163794"/>
                  </a:solidFill>
                </a:rPr>
                <a:t>HEBT</a:t>
              </a:r>
              <a:endParaRPr kumimoji="1" lang="zh-CN" altLang="en-US" b="1" dirty="0">
                <a:solidFill>
                  <a:srgbClr val="163794"/>
                </a:solidFill>
              </a:endParaRPr>
            </a:p>
          </p:txBody>
        </p:sp>
      </p:grpSp>
      <p:sp>
        <p:nvSpPr>
          <p:cNvPr id="25" name="矩形 24">
            <a:extLst>
              <a:ext uri="{FF2B5EF4-FFF2-40B4-BE49-F238E27FC236}">
                <a16:creationId xmlns:a16="http://schemas.microsoft.com/office/drawing/2014/main" id="{490C3218-E56F-1ACE-AC3E-B0932862770C}"/>
              </a:ext>
            </a:extLst>
          </p:cNvPr>
          <p:cNvSpPr/>
          <p:nvPr/>
        </p:nvSpPr>
        <p:spPr>
          <a:xfrm>
            <a:off x="1524000" y="778125"/>
            <a:ext cx="9143999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 i="1" u="sng" dirty="0">
                <a:solidFill>
                  <a:srgbClr val="FF0000"/>
                </a:solidFill>
              </a:rPr>
              <a:t>C</a:t>
            </a:r>
            <a:r>
              <a:rPr lang="en-US" altLang="zh-CN" sz="2400" b="1" i="1" dirty="0">
                <a:solidFill>
                  <a:srgbClr val="163794"/>
                </a:solidFill>
              </a:rPr>
              <a:t>hina </a:t>
            </a:r>
            <a:r>
              <a:rPr lang="en-US" altLang="zh-CN" sz="2400" b="1" i="1" u="sng" dirty="0">
                <a:solidFill>
                  <a:srgbClr val="FF0000"/>
                </a:solidFill>
              </a:rPr>
              <a:t>A</a:t>
            </a:r>
            <a:r>
              <a:rPr lang="en-US" altLang="zh-CN" sz="2400" b="1" i="1" dirty="0">
                <a:solidFill>
                  <a:srgbClr val="163794"/>
                </a:solidFill>
              </a:rPr>
              <a:t>ccelerator </a:t>
            </a:r>
            <a:r>
              <a:rPr lang="en-US" altLang="zh-CN" sz="2400" b="1" i="1" u="sng" dirty="0">
                <a:solidFill>
                  <a:srgbClr val="FF0000"/>
                </a:solidFill>
              </a:rPr>
              <a:t>F</a:t>
            </a:r>
            <a:r>
              <a:rPr lang="en-US" altLang="zh-CN" sz="2400" b="1" i="1" dirty="0">
                <a:solidFill>
                  <a:srgbClr val="163794"/>
                </a:solidFill>
              </a:rPr>
              <a:t>acility for Superheavy </a:t>
            </a:r>
            <a:r>
              <a:rPr lang="en-US" altLang="zh-CN" sz="2400" b="1" i="1" u="sng" dirty="0">
                <a:solidFill>
                  <a:srgbClr val="FF0000"/>
                </a:solidFill>
              </a:rPr>
              <a:t>E</a:t>
            </a:r>
            <a:r>
              <a:rPr lang="en-US" altLang="zh-CN" sz="2400" b="1" i="1" dirty="0">
                <a:solidFill>
                  <a:srgbClr val="163794"/>
                </a:solidFill>
              </a:rPr>
              <a:t>lements (</a:t>
            </a:r>
            <a:r>
              <a:rPr lang="en-US" altLang="zh-CN" sz="2400" b="1" i="1" dirty="0">
                <a:solidFill>
                  <a:srgbClr val="FF0000"/>
                </a:solidFill>
              </a:rPr>
              <a:t>CAFE2</a:t>
            </a:r>
            <a:r>
              <a:rPr lang="en-US" altLang="zh-CN" sz="2400" b="1" i="1" dirty="0">
                <a:solidFill>
                  <a:srgbClr val="163794"/>
                </a:solidFill>
              </a:rPr>
              <a:t>)</a:t>
            </a:r>
          </a:p>
          <a:p>
            <a:pPr algn="ctr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16379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中国超重元素研究加速器装置</a:t>
            </a:r>
          </a:p>
        </p:txBody>
      </p:sp>
      <p:graphicFrame>
        <p:nvGraphicFramePr>
          <p:cNvPr id="26" name="表格 18">
            <a:extLst>
              <a:ext uri="{FF2B5EF4-FFF2-40B4-BE49-F238E27FC236}">
                <a16:creationId xmlns:a16="http://schemas.microsoft.com/office/drawing/2014/main" id="{A1714810-368F-4955-E060-C9F4AAABE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696276"/>
              </p:ext>
            </p:extLst>
          </p:nvPr>
        </p:nvGraphicFramePr>
        <p:xfrm>
          <a:off x="478618" y="4199231"/>
          <a:ext cx="4267093" cy="2065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0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6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4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</a:rPr>
                        <a:t>Designed parameters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  <a:cs typeface="宋体" panose="02010600030101010101" pitchFamily="2" charset="-122"/>
                        </a:rPr>
                        <a:t>Goal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5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  <a:cs typeface="宋体" panose="02010600030101010101" pitchFamily="2" charset="-122"/>
                        </a:rPr>
                        <a:t>Ions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Ca</a:t>
                      </a:r>
                      <a:r>
                        <a:rPr lang="zh-CN" altLang="en-US" sz="1600" b="1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Fe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5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  <a:cs typeface="宋体" panose="02010600030101010101" pitchFamily="2" charset="-122"/>
                        </a:rPr>
                        <a:t>A/Q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5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</a:rPr>
                        <a:t>Beam energy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600" b="1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4.5-7 MeV/u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4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</a:rPr>
                        <a:t>Beam current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zh-CN" altLang="en-US" sz="1600" b="1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～</a:t>
                      </a: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en-US" altLang="zh-CN" sz="1600" b="1" kern="100" dirty="0" err="1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puA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5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</a:rPr>
                        <a:t>Running mode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CW</a:t>
                      </a:r>
                      <a:endParaRPr lang="zh-CN" sz="1600" b="1" kern="100" dirty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7" name="图片 26">
            <a:extLst>
              <a:ext uri="{FF2B5EF4-FFF2-40B4-BE49-F238E27FC236}">
                <a16:creationId xmlns:a16="http://schemas.microsoft.com/office/drawing/2014/main" id="{E45724B8-42DA-345D-83C4-85C1086A6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r="3890"/>
          <a:stretch/>
        </p:blipFill>
        <p:spPr>
          <a:xfrm>
            <a:off x="5027059" y="4199231"/>
            <a:ext cx="3880993" cy="206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48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928DE-922F-6EBE-5AD2-515C3D359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52CBC2-AE32-A588-A23B-02EB5A8FC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New gas-filled separator SHANS2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E8092A-5654-BA95-8540-E71CB1478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964" y="889173"/>
            <a:ext cx="5713434" cy="291444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6DA705D-86B7-8A4D-2C79-81248DCAD53F}"/>
              </a:ext>
            </a:extLst>
          </p:cNvPr>
          <p:cNvSpPr txBox="1"/>
          <p:nvPr/>
        </p:nvSpPr>
        <p:spPr>
          <a:xfrm>
            <a:off x="513668" y="3340290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i="1" dirty="0">
                <a:solidFill>
                  <a:srgbClr val="FF0000"/>
                </a:solidFill>
                <a:latin typeface="Consolas" panose="020B0609020204030204" pitchFamily="49" charset="0"/>
              </a:rPr>
              <a:t>SHANS2</a:t>
            </a:r>
            <a:endParaRPr lang="zh-CN" altLang="en-US" sz="2800" b="1" i="1" dirty="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881DE10-8E72-1D16-9316-E3C0974C16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b="23134"/>
          <a:stretch/>
        </p:blipFill>
        <p:spPr>
          <a:xfrm>
            <a:off x="6165412" y="1008228"/>
            <a:ext cx="5541031" cy="27953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0CC4DB-A071-FAAE-1418-8F2251D3D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303"/>
          <a:stretch/>
        </p:blipFill>
        <p:spPr>
          <a:xfrm>
            <a:off x="143714" y="3973197"/>
            <a:ext cx="4240027" cy="2423030"/>
          </a:xfrm>
          <a:prstGeom prst="rect">
            <a:avLst/>
          </a:prstGeom>
        </p:spPr>
      </p:pic>
      <p:pic>
        <p:nvPicPr>
          <p:cNvPr id="15" name="图片 14" descr="1118_1">
            <a:extLst>
              <a:ext uri="{FF2B5EF4-FFF2-40B4-BE49-F238E27FC236}">
                <a16:creationId xmlns:a16="http://schemas.microsoft.com/office/drawing/2014/main" id="{EC4A8FEA-805D-CA54-9CE5-F93F0CCC6A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58"/>
          <a:stretch/>
        </p:blipFill>
        <p:spPr>
          <a:xfrm>
            <a:off x="8459945" y="3948910"/>
            <a:ext cx="3165038" cy="23972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D17E96E-3ACD-DBAF-C321-2313EABFCA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2"/>
          <a:stretch/>
        </p:blipFill>
        <p:spPr>
          <a:xfrm>
            <a:off x="4762839" y="3973197"/>
            <a:ext cx="3318007" cy="2397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19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93F94-DB3D-E31C-2B72-850430208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2BFE7D-FE87-5403-729A-8E5D3303B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New gas-filled separator SHANS2</a:t>
            </a:r>
            <a:endParaRPr kumimoji="1" lang="zh-CN" altLang="en-US" sz="2800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373D877-0550-A3E0-8BF2-CF8E60C175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171"/>
          <a:stretch/>
        </p:blipFill>
        <p:spPr>
          <a:xfrm>
            <a:off x="463016" y="4868195"/>
            <a:ext cx="5496446" cy="1574460"/>
          </a:xfrm>
          <a:prstGeom prst="rect">
            <a:avLst/>
          </a:prstGeom>
        </p:spPr>
      </p:pic>
      <p:graphicFrame>
        <p:nvGraphicFramePr>
          <p:cNvPr id="4" name="Tableau 2">
            <a:extLst>
              <a:ext uri="{FF2B5EF4-FFF2-40B4-BE49-F238E27FC236}">
                <a16:creationId xmlns:a16="http://schemas.microsoft.com/office/drawing/2014/main" id="{F4AA4C01-6959-836E-86E9-190131906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28632"/>
              </p:ext>
            </p:extLst>
          </p:nvPr>
        </p:nvGraphicFramePr>
        <p:xfrm>
          <a:off x="1235487" y="909352"/>
          <a:ext cx="9674490" cy="3750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9770">
                  <a:extLst>
                    <a:ext uri="{9D8B030D-6E8A-4147-A177-3AD203B41FA5}">
                      <a16:colId xmlns:a16="http://schemas.microsoft.com/office/drawing/2014/main" val="3331352302"/>
                    </a:ext>
                  </a:extLst>
                </a:gridCol>
                <a:gridCol w="801972">
                  <a:extLst>
                    <a:ext uri="{9D8B030D-6E8A-4147-A177-3AD203B41FA5}">
                      <a16:colId xmlns:a16="http://schemas.microsoft.com/office/drawing/2014/main" val="3433461214"/>
                    </a:ext>
                  </a:extLst>
                </a:gridCol>
                <a:gridCol w="943472">
                  <a:extLst>
                    <a:ext uri="{9D8B030D-6E8A-4147-A177-3AD203B41FA5}">
                      <a16:colId xmlns:a16="http://schemas.microsoft.com/office/drawing/2014/main" val="3334526049"/>
                    </a:ext>
                  </a:extLst>
                </a:gridCol>
                <a:gridCol w="943472">
                  <a:extLst>
                    <a:ext uri="{9D8B030D-6E8A-4147-A177-3AD203B41FA5}">
                      <a16:colId xmlns:a16="http://schemas.microsoft.com/office/drawing/2014/main" val="678785885"/>
                    </a:ext>
                  </a:extLst>
                </a:gridCol>
                <a:gridCol w="943472">
                  <a:extLst>
                    <a:ext uri="{9D8B030D-6E8A-4147-A177-3AD203B41FA5}">
                      <a16:colId xmlns:a16="http://schemas.microsoft.com/office/drawing/2014/main" val="1940505378"/>
                    </a:ext>
                  </a:extLst>
                </a:gridCol>
                <a:gridCol w="936214">
                  <a:extLst>
                    <a:ext uri="{9D8B030D-6E8A-4147-A177-3AD203B41FA5}">
                      <a16:colId xmlns:a16="http://schemas.microsoft.com/office/drawing/2014/main" val="2568353886"/>
                    </a:ext>
                  </a:extLst>
                </a:gridCol>
                <a:gridCol w="798321">
                  <a:extLst>
                    <a:ext uri="{9D8B030D-6E8A-4147-A177-3AD203B41FA5}">
                      <a16:colId xmlns:a16="http://schemas.microsoft.com/office/drawing/2014/main" val="1374523084"/>
                    </a:ext>
                  </a:extLst>
                </a:gridCol>
                <a:gridCol w="972499">
                  <a:extLst>
                    <a:ext uri="{9D8B030D-6E8A-4147-A177-3AD203B41FA5}">
                      <a16:colId xmlns:a16="http://schemas.microsoft.com/office/drawing/2014/main" val="3981955309"/>
                    </a:ext>
                  </a:extLst>
                </a:gridCol>
                <a:gridCol w="1030560">
                  <a:extLst>
                    <a:ext uri="{9D8B030D-6E8A-4147-A177-3AD203B41FA5}">
                      <a16:colId xmlns:a16="http://schemas.microsoft.com/office/drawing/2014/main" val="672304485"/>
                    </a:ext>
                  </a:extLst>
                </a:gridCol>
                <a:gridCol w="1204738">
                  <a:extLst>
                    <a:ext uri="{9D8B030D-6E8A-4147-A177-3AD203B41FA5}">
                      <a16:colId xmlns:a16="http://schemas.microsoft.com/office/drawing/2014/main" val="3064902098"/>
                    </a:ext>
                  </a:extLst>
                </a:gridCol>
              </a:tblGrid>
              <a:tr h="48464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Separator</a:t>
                      </a:r>
                      <a:endParaRPr lang="fr-F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DGFRS</a:t>
                      </a:r>
                      <a:endParaRPr lang="fr-F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DGFRS-II</a:t>
                      </a:r>
                      <a:endParaRPr lang="fr-F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GARIS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GARIS-II</a:t>
                      </a:r>
                      <a:endParaRPr lang="fr-F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RITU</a:t>
                      </a:r>
                      <a:endParaRPr lang="fr-F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BGS</a:t>
                      </a:r>
                      <a:endParaRPr lang="fr-F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TASCA</a:t>
                      </a:r>
                      <a:endParaRPr lang="fr-F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SHANS</a:t>
                      </a:r>
                      <a:endParaRPr lang="fr-FR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SHANS2</a:t>
                      </a:r>
                      <a:endParaRPr lang="fr-FR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4443282"/>
                  </a:ext>
                </a:extLst>
              </a:tr>
              <a:tr h="84205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Location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FLNR</a:t>
                      </a:r>
                    </a:p>
                    <a:p>
                      <a:pPr algn="ctr" fontAlgn="b"/>
                      <a:r>
                        <a:rPr lang="fr-F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Dubna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fr-F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Russia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FLNR</a:t>
                      </a:r>
                    </a:p>
                    <a:p>
                      <a:pPr algn="ctr" fontAlgn="b"/>
                      <a:r>
                        <a:rPr lang="fr-F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Dubna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fr-FR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Russia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RIKEN</a:t>
                      </a:r>
                    </a:p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Wak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Japan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RIKEN</a:t>
                      </a:r>
                    </a:p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Wak</a:t>
                      </a:r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Japan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JYFL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u="non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Jyväskylä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u="non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Finland</a:t>
                      </a:r>
                      <a:endParaRPr lang="fr-FR" sz="1600" b="0" i="0" u="non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LBNL</a:t>
                      </a:r>
                    </a:p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Berkeley</a:t>
                      </a:r>
                    </a:p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USA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GSI</a:t>
                      </a:r>
                    </a:p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Darmstadt</a:t>
                      </a:r>
                    </a:p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Germany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IMP</a:t>
                      </a:r>
                    </a:p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Lanzhou</a:t>
                      </a:r>
                    </a:p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China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IMP</a:t>
                      </a:r>
                    </a:p>
                    <a:p>
                      <a:pPr algn="ctr" fontAlgn="b"/>
                      <a:r>
                        <a:rPr lang="fr-FR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Lanzhou</a:t>
                      </a:r>
                    </a:p>
                    <a:p>
                      <a:pPr algn="ctr" fontAlgn="b"/>
                      <a:r>
                        <a:rPr lang="fr-FR" altLang="zh-CN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China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4587874"/>
                  </a:ext>
                </a:extLst>
              </a:tr>
              <a:tr h="35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Configuration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endParaRPr lang="fr-FR" sz="1600" b="0" i="0" u="none" strike="noStrike" baseline="-25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DQ</a:t>
                      </a:r>
                      <a:r>
                        <a:rPr lang="fr-FR" sz="1600" u="none" strike="noStrike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endParaRPr lang="fr-FR" sz="1600" b="0" i="0" u="none" strike="noStrike" baseline="-25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endParaRPr lang="fr-FR" sz="1600" b="0" i="0" u="none" strike="noStrike" baseline="-25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fr-FR" sz="160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sz="160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</a:t>
                      </a:r>
                      <a:endParaRPr lang="fr-FR" sz="1600" b="0" i="0" u="none" strike="noStrike" baseline="-250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altLang="zh-CN" sz="1600" u="none" strike="noStrik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fr-FR" altLang="zh-CN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DQ</a:t>
                      </a:r>
                      <a:r>
                        <a:rPr lang="fr-FR" altLang="zh-CN" sz="1600" u="none" strike="noStrik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h</a:t>
                      </a:r>
                      <a:r>
                        <a:rPr lang="fr-FR" altLang="zh-CN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Q</a:t>
                      </a:r>
                      <a:r>
                        <a:rPr lang="fr-FR" altLang="zh-CN" sz="1600" u="none" strike="noStrike" baseline="-25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</a:t>
                      </a:r>
                      <a:r>
                        <a:rPr lang="fr-FR" altLang="zh-CN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</a:t>
                      </a:r>
                      <a:endParaRPr lang="fr-FR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4088528"/>
                  </a:ext>
                </a:extLst>
              </a:tr>
              <a:tr h="530291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Deflection angle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23º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30º+10º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r>
                        <a:rPr lang="fr-FR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+10</a:t>
                      </a:r>
                      <a:r>
                        <a:rPr lang="fr-FR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º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30º+7º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25º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25°+45º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30º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52º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altLang="zh-CN" sz="160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30º+10º</a:t>
                      </a:r>
                      <a:endParaRPr lang="fr-FR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7942512"/>
                  </a:ext>
                </a:extLst>
              </a:tr>
              <a:tr h="35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l-GR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ρ (</a:t>
                      </a:r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max/T∙m)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3.1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2.04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2.5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2.4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2.88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2.5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1122623"/>
                  </a:ext>
                </a:extLst>
              </a:tr>
              <a:tr h="35659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Length (m)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fr-FR" sz="16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5.76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4.6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3.5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6.5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5.85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3104469"/>
                  </a:ext>
                </a:extLst>
              </a:tr>
              <a:tr h="56136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Dispersion (mm/% B</a:t>
                      </a:r>
                      <a:r>
                        <a:rPr lang="el-G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ρ)</a:t>
                      </a:r>
                      <a:endParaRPr lang="el-G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7.5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9.7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7.3</a:t>
                      </a:r>
                      <a:endParaRPr lang="fr-FR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fr-FR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22)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4396328"/>
                  </a:ext>
                </a:extLst>
              </a:tr>
            </a:tbl>
          </a:graphicData>
        </a:graphic>
      </p:graphicFrame>
      <p:pic>
        <p:nvPicPr>
          <p:cNvPr id="5" name="图片 4">
            <a:extLst>
              <a:ext uri="{FF2B5EF4-FFF2-40B4-BE49-F238E27FC236}">
                <a16:creationId xmlns:a16="http://schemas.microsoft.com/office/drawing/2014/main" id="{95AB08AB-B7AC-90F4-3890-BFB4817E0B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432"/>
          <a:stretch/>
        </p:blipFill>
        <p:spPr>
          <a:xfrm>
            <a:off x="6096000" y="4745934"/>
            <a:ext cx="5496446" cy="181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51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C052A-35D4-2E80-B55F-411AF6FA8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3F61A9-5713-EEE9-784E-B9A6CED39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Detection system</a:t>
            </a:r>
            <a:r>
              <a: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zh-CN" altLang="en-US" sz="2800" b="1" dirty="0"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F5AE98-83A8-CB2D-F658-7172C1308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896" y="3869293"/>
            <a:ext cx="3458088" cy="259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B5A5DFB-3637-6E90-7FC9-EF5C7BB8C1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2" t="15493" b="6218"/>
          <a:stretch/>
        </p:blipFill>
        <p:spPr>
          <a:xfrm>
            <a:off x="266797" y="3869293"/>
            <a:ext cx="2042740" cy="2592891"/>
          </a:xfrm>
          <a:prstGeom prst="rect">
            <a:avLst/>
          </a:prstGeom>
        </p:spPr>
      </p:pic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AC15B8E-CFF9-C878-A015-DC3A8C498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339282"/>
              </p:ext>
            </p:extLst>
          </p:nvPr>
        </p:nvGraphicFramePr>
        <p:xfrm>
          <a:off x="5972853" y="1124462"/>
          <a:ext cx="6003803" cy="2592889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084960">
                  <a:extLst>
                    <a:ext uri="{9D8B030D-6E8A-4147-A177-3AD203B41FA5}">
                      <a16:colId xmlns:a16="http://schemas.microsoft.com/office/drawing/2014/main" val="1509975526"/>
                    </a:ext>
                  </a:extLst>
                </a:gridCol>
                <a:gridCol w="1347170">
                  <a:extLst>
                    <a:ext uri="{9D8B030D-6E8A-4147-A177-3AD203B41FA5}">
                      <a16:colId xmlns:a16="http://schemas.microsoft.com/office/drawing/2014/main" val="1410629377"/>
                    </a:ext>
                  </a:extLst>
                </a:gridCol>
                <a:gridCol w="1221526">
                  <a:extLst>
                    <a:ext uri="{9D8B030D-6E8A-4147-A177-3AD203B41FA5}">
                      <a16:colId xmlns:a16="http://schemas.microsoft.com/office/drawing/2014/main" val="3754260271"/>
                    </a:ext>
                  </a:extLst>
                </a:gridCol>
                <a:gridCol w="1350147">
                  <a:extLst>
                    <a:ext uri="{9D8B030D-6E8A-4147-A177-3AD203B41FA5}">
                      <a16:colId xmlns:a16="http://schemas.microsoft.com/office/drawing/2014/main" val="2880986925"/>
                    </a:ext>
                  </a:extLst>
                </a:gridCol>
              </a:tblGrid>
              <a:tr h="471435">
                <a:tc>
                  <a:txBody>
                    <a:bodyPr/>
                    <a:lstStyle/>
                    <a:p>
                      <a:pPr indent="0" algn="ctr"/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uLnTx/>
                          <a:uFillTx/>
                        </a:rPr>
                        <a:t>DSSD</a:t>
                      </a:r>
                      <a:r>
                        <a:rPr kumimoji="0" lang="zh-CN" altLang="en-US" sz="14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altLang="zh-CN" sz="14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uLnTx/>
                          <a:uFillTx/>
                        </a:rPr>
                        <a:t>(BB17)</a:t>
                      </a:r>
                      <a:endParaRPr kumimoji="0" lang="zh-CN" altLang="en-US" sz="14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uLnTx/>
                          <a:uFillTx/>
                        </a:rPr>
                        <a:t>SSD</a:t>
                      </a:r>
                      <a:r>
                        <a:rPr kumimoji="0" lang="zh-CN" altLang="en-US" sz="14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altLang="zh-CN" sz="14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uLnTx/>
                          <a:uFillTx/>
                        </a:rPr>
                        <a:t>(W4)</a:t>
                      </a:r>
                      <a:endParaRPr kumimoji="0" lang="zh-CN" altLang="en-US" sz="14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uLnTx/>
                          <a:uFillTx/>
                        </a:rPr>
                        <a:t>VETO</a:t>
                      </a:r>
                      <a:r>
                        <a:rPr kumimoji="0" lang="zh-CN" altLang="en-US" sz="14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altLang="zh-CN" sz="1400" b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163794"/>
                          </a:solidFill>
                          <a:effectLst/>
                          <a:uLnTx/>
                          <a:uFillTx/>
                        </a:rPr>
                        <a:t>(MSX25)</a:t>
                      </a:r>
                      <a:endParaRPr kumimoji="0" lang="zh-CN" altLang="en-US" sz="1400" b="0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163794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4153916"/>
                  </a:ext>
                </a:extLst>
              </a:tr>
              <a:tr h="235717"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Sensitive area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128×48 mm</a:t>
                      </a:r>
                      <a:r>
                        <a:rPr lang="en-US" sz="1400" b="0" kern="100" baseline="30000" dirty="0">
                          <a:effectLst/>
                        </a:rPr>
                        <a:t>2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>
                          <a:effectLst/>
                        </a:rPr>
                        <a:t>65×120 mm</a:t>
                      </a:r>
                      <a:r>
                        <a:rPr lang="en-US" sz="1400" b="0" kern="100" baseline="30000">
                          <a:effectLst/>
                        </a:rPr>
                        <a:t>2</a:t>
                      </a:r>
                      <a:endParaRPr lang="zh-CN" sz="14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>
                          <a:effectLst/>
                        </a:rPr>
                        <a:t>50×50 mm</a:t>
                      </a:r>
                      <a:r>
                        <a:rPr lang="en-US" sz="1400" b="0" kern="100" baseline="30000">
                          <a:effectLst/>
                        </a:rPr>
                        <a:t>2</a:t>
                      </a:r>
                      <a:endParaRPr lang="zh-CN" sz="14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0487417"/>
                  </a:ext>
                </a:extLst>
              </a:tr>
              <a:tr h="235717"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Junction</a:t>
                      </a:r>
                      <a:r>
                        <a:rPr lang="en-US" altLang="zh-CN" sz="1400" b="0" kern="100" dirty="0">
                          <a:effectLst/>
                        </a:rPr>
                        <a:t> side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48 strips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8 strips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</a:rPr>
                        <a:t>No strips</a:t>
                      </a:r>
                      <a:endParaRPr lang="zh-CN" alt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25689267"/>
                  </a:ext>
                </a:extLst>
              </a:tr>
              <a:tr h="235717"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Ohmic </a:t>
                      </a:r>
                      <a:r>
                        <a:rPr lang="en-US" altLang="zh-CN" sz="1400" b="0" kern="100" dirty="0">
                          <a:effectLst/>
                        </a:rPr>
                        <a:t>side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128 strips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No strips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00" dirty="0">
                          <a:effectLst/>
                        </a:rPr>
                        <a:t>No strips</a:t>
                      </a:r>
                      <a:endParaRPr lang="zh-CN" alt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2171192"/>
                  </a:ext>
                </a:extLst>
              </a:tr>
              <a:tr h="235717"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Strip width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1 mm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15 mm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70044180"/>
                  </a:ext>
                </a:extLst>
              </a:tr>
              <a:tr h="235717"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Thickness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>
                          <a:effectLst/>
                        </a:rPr>
                        <a:t>300±20 μm</a:t>
                      </a:r>
                      <a:endParaRPr lang="zh-CN" sz="14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500±10 </a:t>
                      </a:r>
                      <a:r>
                        <a:rPr lang="en-US" sz="1400" b="0" kern="100" dirty="0" err="1">
                          <a:effectLst/>
                        </a:rPr>
                        <a:t>μm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300 </a:t>
                      </a:r>
                      <a:r>
                        <a:rPr lang="en-US" sz="1400" b="0" kern="100" dirty="0" err="1">
                          <a:effectLst/>
                        </a:rPr>
                        <a:t>μm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95661398"/>
                  </a:ext>
                </a:extLst>
              </a:tr>
              <a:tr h="471435"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Thickness of dead layer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100 nm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100 nm</a:t>
                      </a:r>
                      <a:endParaRPr lang="zh-CN" alt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100 nm</a:t>
                      </a:r>
                      <a:endParaRPr lang="zh-CN" alt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9866381"/>
                  </a:ext>
                </a:extLst>
              </a:tr>
              <a:tr h="235717"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Depletion bias voltage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40 V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30 V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30 V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7351468"/>
                  </a:ext>
                </a:extLst>
              </a:tr>
              <a:tr h="235717"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Energy resolution (FWHM)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20~30 keV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altLang="zh-CN" sz="1400" b="0" kern="100" dirty="0">
                          <a:effectLst/>
                        </a:rPr>
                        <a:t>~50 keV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/>
                      <a:r>
                        <a:rPr lang="en-US" sz="1400" b="0" kern="100" dirty="0">
                          <a:effectLst/>
                        </a:rPr>
                        <a:t> </a:t>
                      </a:r>
                      <a:endParaRPr lang="zh-CN" sz="14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47134114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8056B2E5-D0D6-006E-FFC3-5173969F1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439223"/>
              </p:ext>
            </p:extLst>
          </p:nvPr>
        </p:nvGraphicFramePr>
        <p:xfrm>
          <a:off x="6109739" y="4400244"/>
          <a:ext cx="6003803" cy="213360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557977">
                  <a:extLst>
                    <a:ext uri="{9D8B030D-6E8A-4147-A177-3AD203B41FA5}">
                      <a16:colId xmlns:a16="http://schemas.microsoft.com/office/drawing/2014/main" val="3259093182"/>
                    </a:ext>
                  </a:extLst>
                </a:gridCol>
                <a:gridCol w="3445826">
                  <a:extLst>
                    <a:ext uri="{9D8B030D-6E8A-4147-A177-3AD203B41FA5}">
                      <a16:colId xmlns:a16="http://schemas.microsoft.com/office/drawing/2014/main" val="1008383959"/>
                    </a:ext>
                  </a:extLst>
                </a:gridCol>
              </a:tblGrid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Sensitive area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sz="1400" b="0" kern="100" dirty="0">
                          <a:solidFill>
                            <a:srgbClr val="00B050"/>
                          </a:solidFill>
                          <a:effectLst/>
                        </a:rPr>
                        <a:t>180×80 mm</a:t>
                      </a:r>
                      <a:r>
                        <a:rPr lang="en-US" sz="1400" b="0" kern="100" baseline="30000" dirty="0">
                          <a:solidFill>
                            <a:srgbClr val="00B050"/>
                          </a:solidFill>
                          <a:effectLst/>
                        </a:rPr>
                        <a:t>2</a:t>
                      </a:r>
                      <a:endParaRPr lang="zh-CN" sz="1400" b="0" kern="100" baseline="300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86674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Working gas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Isobutane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15668066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Pressure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sz="1400" b="0" kern="100" dirty="0">
                          <a:solidFill>
                            <a:srgbClr val="00B050"/>
                          </a:solidFill>
                          <a:effectLst/>
                        </a:rPr>
                        <a:t>~300 Pa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6869084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Wire material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Tungsten plated with gold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609635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Diameter of wires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Cathode</a:t>
                      </a:r>
                      <a:r>
                        <a:rPr 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：</a:t>
                      </a:r>
                      <a:r>
                        <a:rPr lang="en-US" sz="1400" b="0" kern="100" dirty="0">
                          <a:solidFill>
                            <a:srgbClr val="00B050"/>
                          </a:solidFill>
                          <a:effectLst/>
                        </a:rPr>
                        <a:t>20</a:t>
                      </a:r>
                      <a:r>
                        <a:rPr 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μ</a:t>
                      </a:r>
                      <a:r>
                        <a:rPr lang="en-US" sz="1400" b="0" kern="100" dirty="0">
                          <a:solidFill>
                            <a:srgbClr val="00B050"/>
                          </a:solidFill>
                          <a:effectLst/>
                        </a:rPr>
                        <a:t>m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Anode</a:t>
                      </a:r>
                      <a:r>
                        <a:rPr 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：</a:t>
                      </a:r>
                      <a:r>
                        <a:rPr lang="en-US" sz="1400" b="0" kern="100" dirty="0">
                          <a:solidFill>
                            <a:srgbClr val="00B050"/>
                          </a:solidFill>
                          <a:effectLst/>
                        </a:rPr>
                        <a:t>15</a:t>
                      </a:r>
                      <a:r>
                        <a:rPr 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μ</a:t>
                      </a:r>
                      <a:r>
                        <a:rPr lang="en-US" sz="1400" b="0" kern="100" dirty="0">
                          <a:solidFill>
                            <a:srgbClr val="00B050"/>
                          </a:solidFill>
                          <a:effectLst/>
                        </a:rPr>
                        <a:t>m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6596663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Distance between wires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Cathode</a:t>
                      </a:r>
                      <a:r>
                        <a:rPr 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：</a:t>
                      </a:r>
                      <a:r>
                        <a:rPr lang="en-US" sz="1400" b="0" kern="100" dirty="0">
                          <a:solidFill>
                            <a:srgbClr val="00B050"/>
                          </a:solidFill>
                          <a:effectLst/>
                        </a:rPr>
                        <a:t>1 mm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Anode</a:t>
                      </a:r>
                      <a:r>
                        <a:rPr 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：</a:t>
                      </a:r>
                      <a:r>
                        <a:rPr lang="en-US" sz="1400" b="0" kern="100" dirty="0">
                          <a:solidFill>
                            <a:srgbClr val="00B050"/>
                          </a:solidFill>
                          <a:effectLst/>
                        </a:rPr>
                        <a:t>2 mm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23277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Voltage of anode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sz="1400" b="0" kern="100">
                          <a:solidFill>
                            <a:srgbClr val="00B050"/>
                          </a:solidFill>
                          <a:effectLst/>
                        </a:rPr>
                        <a:t>+500 V</a:t>
                      </a:r>
                      <a:endParaRPr lang="zh-CN" sz="1400" b="0" kern="10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5548940"/>
                  </a:ext>
                </a:extLst>
              </a:tr>
              <a:tr h="179705">
                <a:tc>
                  <a:txBody>
                    <a:bodyPr/>
                    <a:lstStyle/>
                    <a:p>
                      <a:pPr indent="304800" algn="ctr"/>
                      <a:r>
                        <a:rPr lang="en-US" altLang="zh-CN" sz="1400" b="0" kern="100" dirty="0">
                          <a:solidFill>
                            <a:srgbClr val="00B050"/>
                          </a:solidFill>
                          <a:effectLst/>
                        </a:rPr>
                        <a:t>Voltage of cathode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4800" algn="ctr"/>
                      <a:r>
                        <a:rPr lang="en-US" sz="1400" b="0" kern="100" dirty="0">
                          <a:solidFill>
                            <a:srgbClr val="00B050"/>
                          </a:solidFill>
                          <a:effectLst/>
                        </a:rPr>
                        <a:t>-150 V</a:t>
                      </a:r>
                      <a:endParaRPr lang="zh-CN" sz="1400" b="0" kern="100" dirty="0">
                        <a:solidFill>
                          <a:srgbClr val="00B05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55572745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975B2735-44AA-C354-4430-F1886DAA7A5D}"/>
              </a:ext>
            </a:extLst>
          </p:cNvPr>
          <p:cNvSpPr txBox="1"/>
          <p:nvPr/>
        </p:nvSpPr>
        <p:spPr>
          <a:xfrm>
            <a:off x="6312017" y="4003061"/>
            <a:ext cx="5835833" cy="406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Multi-Wire Proportional Counter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MWPC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）</a:t>
            </a:r>
          </a:p>
        </p:txBody>
      </p:sp>
      <p:pic>
        <p:nvPicPr>
          <p:cNvPr id="11" name="内容占位符 7">
            <a:extLst>
              <a:ext uri="{FF2B5EF4-FFF2-40B4-BE49-F238E27FC236}">
                <a16:creationId xmlns:a16="http://schemas.microsoft.com/office/drawing/2014/main" id="{D0BBE1E6-B89B-48CE-C743-9782A3947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7" y="872984"/>
            <a:ext cx="5443061" cy="29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1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22F18A-687D-12F1-E338-DABC73BDB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charset="0"/>
                <a:cs typeface="Arial" charset="0"/>
              </a:rPr>
              <a:t>DAQ with digital electronics</a:t>
            </a:r>
            <a:endParaRPr lang="zh-CN" altLang="en-US" sz="28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557BC34-0C49-6968-38FF-898709387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4087" y="3044138"/>
            <a:ext cx="1142999" cy="347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E6165A1-C3D0-56EE-DA0C-8EC67659D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588" y="1329638"/>
            <a:ext cx="6737212" cy="161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D2A6997-B2D7-D7D4-6BB7-6BE455B01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22726"/>
          <a:stretch>
            <a:fillRect/>
          </a:stretch>
        </p:blipFill>
        <p:spPr bwMode="auto">
          <a:xfrm>
            <a:off x="6832800" y="1056638"/>
            <a:ext cx="46434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C4A75E-E977-802F-36AA-B0DDE0848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325" y="3128325"/>
            <a:ext cx="3627938" cy="317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D86AD892-B81E-E9C2-830F-5EA28AC87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089" y="3766803"/>
            <a:ext cx="56068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7188" indent="-357188">
              <a:buFont typeface="Wingdings" pitchFamily="2" charset="2"/>
              <a:buChar char="u"/>
            </a:pPr>
            <a:r>
              <a:rPr lang="en-US" altLang="zh-CN" b="1" dirty="0">
                <a:solidFill>
                  <a:srgbClr val="16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Charge sensitive preamplifier directly connected to the digitizer </a:t>
            </a:r>
          </a:p>
          <a:p>
            <a:pPr marL="357188" indent="-357188">
              <a:buFont typeface="Wingdings" pitchFamily="2" charset="2"/>
              <a:buChar char="u"/>
            </a:pPr>
            <a:r>
              <a:rPr lang="en-US" altLang="zh-CN" b="1" dirty="0">
                <a:solidFill>
                  <a:srgbClr val="16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Provides pulse height, time stamp (10 ns) and waveform</a:t>
            </a:r>
          </a:p>
          <a:p>
            <a:pPr marL="357188" indent="-357188">
              <a:buFont typeface="Wingdings" pitchFamily="2" charset="2"/>
              <a:buChar char="u"/>
            </a:pPr>
            <a:r>
              <a:rPr lang="en-US" altLang="zh-CN" b="1" dirty="0">
                <a:solidFill>
                  <a:srgbClr val="16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Suited for high resolution spectroscopy (</a:t>
            </a:r>
            <a:r>
              <a:rPr lang="en-US" altLang="zh-CN" b="1" dirty="0" err="1">
                <a:solidFill>
                  <a:srgbClr val="16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HPGe</a:t>
            </a:r>
            <a:r>
              <a:rPr lang="en-US" altLang="zh-CN" b="1" dirty="0">
                <a:solidFill>
                  <a:srgbClr val="16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Silicon detectors) </a:t>
            </a:r>
          </a:p>
          <a:p>
            <a:pPr marL="357188" indent="-357188">
              <a:buFont typeface="Wingdings" pitchFamily="2" charset="2"/>
              <a:buChar char="u"/>
            </a:pPr>
            <a:r>
              <a:rPr lang="en-US" altLang="zh-CN" b="1" dirty="0">
                <a:solidFill>
                  <a:srgbClr val="1637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Dead time free =&gt; beneficial for short-lived isotopes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1A0A281-F4A7-C274-D38A-840905405705}"/>
              </a:ext>
            </a:extLst>
          </p:cNvPr>
          <p:cNvSpPr txBox="1"/>
          <p:nvPr/>
        </p:nvSpPr>
        <p:spPr>
          <a:xfrm>
            <a:off x="5595679" y="6174678"/>
            <a:ext cx="2896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>
                <a:solidFill>
                  <a:srgbClr val="163794"/>
                </a:solidFill>
              </a:rPr>
              <a:t>CAEN S.p.A : http://www.caen.it/csite</a:t>
            </a:r>
            <a:endParaRPr lang="zh-CN" altLang="en-US" sz="1200" b="1" dirty="0">
              <a:solidFill>
                <a:srgbClr val="163794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7F757B37-9633-262D-EA41-D85169C941DB}"/>
              </a:ext>
            </a:extLst>
          </p:cNvPr>
          <p:cNvSpPr/>
          <p:nvPr/>
        </p:nvSpPr>
        <p:spPr>
          <a:xfrm>
            <a:off x="1991376" y="1058786"/>
            <a:ext cx="3172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Font typeface="Wingdings" pitchFamily="2" charset="2"/>
              <a:buChar char="Ø"/>
              <a:defRPr/>
            </a:pPr>
            <a:r>
              <a:rPr lang="en-US" altLang="zh-CN" b="1" dirty="0">
                <a:solidFill>
                  <a:srgbClr val="0000FF"/>
                </a:solidFill>
                <a:latin typeface="Arial"/>
                <a:ea typeface="华文楷体" pitchFamily="2" charset="-122"/>
              </a:rPr>
              <a:t>Data acquisition system</a:t>
            </a:r>
            <a:endParaRPr lang="en-US" altLang="zh-CN" dirty="0">
              <a:solidFill>
                <a:srgbClr val="163794"/>
              </a:solidFill>
              <a:ea typeface="宋体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51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BCE2B-B3A3-1C2C-6856-9B81895A6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6E1B5-CE76-5DFD-1EAC-A7F6F8E88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b="1" dirty="0">
                <a:latin typeface="Arial" panose="020B0604020202020204" pitchFamily="34" charset="0"/>
                <a:cs typeface="Arial" panose="020B0604020202020204" pitchFamily="34" charset="0"/>
              </a:rPr>
              <a:t>Monitor system</a:t>
            </a:r>
            <a:endParaRPr lang="zh-CN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208AAC-418A-6B3A-6A3C-6D1A30E6E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20" t="4747" r="21693" b="9514"/>
          <a:stretch/>
        </p:blipFill>
        <p:spPr>
          <a:xfrm>
            <a:off x="2526055" y="866263"/>
            <a:ext cx="7572686" cy="570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27787"/>
      </p:ext>
    </p:extLst>
  </p:cSld>
  <p:clrMapOvr>
    <a:masterClrMapping/>
  </p:clrMapOvr>
</p:sld>
</file>

<file path=ppt/theme/theme1.xml><?xml version="1.0" encoding="utf-8"?>
<a:theme xmlns:a="http://schemas.openxmlformats.org/drawingml/2006/main" name="sample">
  <a:themeElements>
    <a:clrScheme name="sample 1">
      <a:dk1>
        <a:srgbClr val="163794"/>
      </a:dk1>
      <a:lt1>
        <a:srgbClr val="FFFFFF"/>
      </a:lt1>
      <a:dk2>
        <a:srgbClr val="000000"/>
      </a:dk2>
      <a:lt2>
        <a:srgbClr val="C0C0C0"/>
      </a:lt2>
      <a:accent1>
        <a:srgbClr val="009999"/>
      </a:accent1>
      <a:accent2>
        <a:srgbClr val="990000"/>
      </a:accent2>
      <a:accent3>
        <a:srgbClr val="FFFFFF"/>
      </a:accent3>
      <a:accent4>
        <a:srgbClr val="112D7E"/>
      </a:accent4>
      <a:accent5>
        <a:srgbClr val="AACACA"/>
      </a:accent5>
      <a:accent6>
        <a:srgbClr val="8A0000"/>
      </a:accent6>
      <a:hlink>
        <a:srgbClr val="6699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63794"/>
        </a:dk1>
        <a:lt1>
          <a:srgbClr val="FFFFFF"/>
        </a:lt1>
        <a:dk2>
          <a:srgbClr val="000000"/>
        </a:dk2>
        <a:lt2>
          <a:srgbClr val="C0C0C0"/>
        </a:lt2>
        <a:accent1>
          <a:srgbClr val="009999"/>
        </a:accent1>
        <a:accent2>
          <a:srgbClr val="990000"/>
        </a:accent2>
        <a:accent3>
          <a:srgbClr val="FFFFFF"/>
        </a:accent3>
        <a:accent4>
          <a:srgbClr val="112D7E"/>
        </a:accent4>
        <a:accent5>
          <a:srgbClr val="AACACA"/>
        </a:accent5>
        <a:accent6>
          <a:srgbClr val="8A0000"/>
        </a:accent6>
        <a:hlink>
          <a:srgbClr val="66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9698D"/>
        </a:dk1>
        <a:lt1>
          <a:srgbClr val="FFFFFF"/>
        </a:lt1>
        <a:dk2>
          <a:srgbClr val="000000"/>
        </a:dk2>
        <a:lt2>
          <a:srgbClr val="A1BABD"/>
        </a:lt2>
        <a:accent1>
          <a:srgbClr val="FF5050"/>
        </a:accent1>
        <a:accent2>
          <a:srgbClr val="FF9933"/>
        </a:accent2>
        <a:accent3>
          <a:srgbClr val="FFFFFF"/>
        </a:accent3>
        <a:accent4>
          <a:srgbClr val="215978"/>
        </a:accent4>
        <a:accent5>
          <a:srgbClr val="FFB3B3"/>
        </a:accent5>
        <a:accent6>
          <a:srgbClr val="E78A2D"/>
        </a:accent6>
        <a:hlink>
          <a:srgbClr val="00CC99"/>
        </a:hlink>
        <a:folHlink>
          <a:srgbClr val="83A6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666699"/>
        </a:dk1>
        <a:lt1>
          <a:srgbClr val="FFFFFF"/>
        </a:lt1>
        <a:dk2>
          <a:srgbClr val="000000"/>
        </a:dk2>
        <a:lt2>
          <a:srgbClr val="C0C0C0"/>
        </a:lt2>
        <a:accent1>
          <a:srgbClr val="72B88E"/>
        </a:accent1>
        <a:accent2>
          <a:srgbClr val="C78DD7"/>
        </a:accent2>
        <a:accent3>
          <a:srgbClr val="FFFFFF"/>
        </a:accent3>
        <a:accent4>
          <a:srgbClr val="565682"/>
        </a:accent4>
        <a:accent5>
          <a:srgbClr val="BCD8C6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285750" indent="-285750" algn="l">
          <a:spcAft>
            <a:spcPts val="600"/>
          </a:spcAft>
          <a:buFont typeface="Wingdings" panose="05000000000000000000" pitchFamily="2" charset="2"/>
          <a:buChar char="u"/>
          <a:defRPr dirty="0" smtClean="0">
            <a:latin typeface="Arial" panose="020B0604020202020204" pitchFamily="34" charset="0"/>
            <a:ea typeface="宋体" panose="02010600030101010101" pitchFamily="2" charset="-122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演示文稿1" id="{382E7358-0FE4-49E6-9C29-B3AA97363CFB}" vid="{AF380B6B-92FD-42FF-9E92-5FC73A0488E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>
            <a:ln cmpd="dbl">
              <a:solidFill>
                <a:schemeClr val="accent1"/>
              </a:solidFill>
            </a:ln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>
            <a:ln cmpd="dbl">
              <a:solidFill>
                <a:schemeClr val="accent1"/>
              </a:solidFill>
            </a:ln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cdb2004c003l</Template>
  <TotalTime>93852</TotalTime>
  <Words>1777</Words>
  <Application>Microsoft Office PowerPoint</Application>
  <PresentationFormat>宽屏</PresentationFormat>
  <Paragraphs>488</Paragraphs>
  <Slides>37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37</vt:i4>
      </vt:variant>
    </vt:vector>
  </HeadingPairs>
  <TitlesOfParts>
    <vt:vector size="60" baseType="lpstr">
      <vt:lpstr>Microsoft YaHei Light</vt:lpstr>
      <vt:lpstr>等线</vt:lpstr>
      <vt:lpstr>等线 Light</vt:lpstr>
      <vt:lpstr>黑体</vt:lpstr>
      <vt:lpstr>宋体</vt:lpstr>
      <vt:lpstr>Microsoft YaHei</vt:lpstr>
      <vt:lpstr>Microsoft YaHei</vt:lpstr>
      <vt:lpstr>Arial</vt:lpstr>
      <vt:lpstr>Calibri</vt:lpstr>
      <vt:lpstr>Cambria Math</vt:lpstr>
      <vt:lpstr>Comic Sans MS</vt:lpstr>
      <vt:lpstr>Consolas</vt:lpstr>
      <vt:lpstr>Monotype Corsiva</vt:lpstr>
      <vt:lpstr>Symbol</vt:lpstr>
      <vt:lpstr>Times New Roman</vt:lpstr>
      <vt:lpstr>Verdana</vt:lpstr>
      <vt:lpstr>Wingdings</vt:lpstr>
      <vt:lpstr>sample</vt:lpstr>
      <vt:lpstr>Office 主题​​</vt:lpstr>
      <vt:lpstr>1_Office 主题​​</vt:lpstr>
      <vt:lpstr>自定义设计方案</vt:lpstr>
      <vt:lpstr>1_Office 主题</vt:lpstr>
      <vt:lpstr>3_Office 主题</vt:lpstr>
      <vt:lpstr>Status of the gas-filled separator SHANS2</vt:lpstr>
      <vt:lpstr>Outline</vt:lpstr>
      <vt:lpstr>HIRFL +SHANS</vt:lpstr>
      <vt:lpstr>CAFE2+SHANS2</vt:lpstr>
      <vt:lpstr>New gas-filled separator SHANS2</vt:lpstr>
      <vt:lpstr>New gas-filled separator SHANS2</vt:lpstr>
      <vt:lpstr>Detection system </vt:lpstr>
      <vt:lpstr>DAQ with digital electronics</vt:lpstr>
      <vt:lpstr>Monitor system</vt:lpstr>
      <vt:lpstr>Differential pumping &amp; Rotating target</vt:lpstr>
      <vt:lpstr>Outline</vt:lpstr>
      <vt:lpstr>209Bi(40Ar, 2n)247Md</vt:lpstr>
      <vt:lpstr>208Pb(48Ca, 2n)254No</vt:lpstr>
      <vt:lpstr>Simulation and measurement on detection efficiency</vt:lpstr>
      <vt:lpstr>Outline</vt:lpstr>
      <vt:lpstr>New isotopes 204,205Ac</vt:lpstr>
      <vt:lpstr>New isotope 203Ac</vt:lpstr>
      <vt:lpstr>New isotopes of Np</vt:lpstr>
      <vt:lpstr>New isotopes of Np</vt:lpstr>
      <vt:lpstr>New isotope 210Pa</vt:lpstr>
      <vt:lpstr>Search for 209Pa</vt:lpstr>
      <vt:lpstr>Experiments in 2023</vt:lpstr>
      <vt:lpstr>Re-investigation on 288Mc</vt:lpstr>
      <vt:lpstr>Re-investigation on 288Mc</vt:lpstr>
      <vt:lpstr>Re-investigation on 288Mc</vt:lpstr>
      <vt:lpstr>Re-investigation on 288Mc</vt:lpstr>
      <vt:lpstr>α decay of 268Db and SF of 264Lr</vt:lpstr>
      <vt:lpstr>Outline</vt:lpstr>
      <vt:lpstr>HIAF</vt:lpstr>
      <vt:lpstr>New gas-filled separator at HIAF</vt:lpstr>
      <vt:lpstr>New gas-filled separator at HIAF</vt:lpstr>
      <vt:lpstr>Search for New isotope of Pu,Am</vt:lpstr>
      <vt:lpstr>N=82 and Z=82?</vt:lpstr>
      <vt:lpstr>Collaboration</vt:lpstr>
      <vt:lpstr>PowerPoint 演示文稿</vt:lpstr>
      <vt:lpstr>叠加信号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zzy</dc:creator>
  <cp:lastModifiedBy>zg gan</cp:lastModifiedBy>
  <cp:revision>2149</cp:revision>
  <cp:lastPrinted>2022-08-21T05:02:40Z</cp:lastPrinted>
  <dcterms:modified xsi:type="dcterms:W3CDTF">2024-11-20T22:49:12Z</dcterms:modified>
</cp:coreProperties>
</file>